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olors2.xml" ContentType="application/vnd.ms-office.chartcolorstyle+xml"/>
  <Override PartName="/ppt/commentAuthors.xml" ContentType="application/vnd.openxmlformats-officedocument.presentationml.commentAuthor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harts/chart5.xml" ContentType="application/vnd.openxmlformats-officedocument.drawingml.chart+xml"/>
  <Override PartName="/ppt/charts/chart7.xml" ContentType="application/vnd.openxmlformats-officedocument.drawingml.chart+xml"/>
  <Override PartName="/ppt/charts/style2.xml" ContentType="application/vnd.ms-office.chartstyle+xml"/>
  <Override PartName="/ppt/charts/chart11.xml" ContentType="application/vnd.openxmlformats-officedocument.drawingml.chart+xml"/>
  <Override PartName="/ppt/charts/chart10.xml" ContentType="application/vnd.openxmlformats-officedocument.drawingml.chart+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ppt/charts/chart8.xml" ContentType="application/vnd.openxmlformats-officedocument.drawingml.chart+xml"/>
  <Override PartName="/ppt/charts/chart6.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981" r:id="rId2"/>
    <p:sldId id="983" r:id="rId3"/>
    <p:sldId id="1027" r:id="rId4"/>
    <p:sldId id="985" r:id="rId5"/>
    <p:sldId id="986" r:id="rId6"/>
    <p:sldId id="1028" r:id="rId7"/>
    <p:sldId id="1019" r:id="rId8"/>
    <p:sldId id="989" r:id="rId9"/>
    <p:sldId id="990" r:id="rId10"/>
    <p:sldId id="1026" r:id="rId11"/>
    <p:sldId id="992" r:id="rId12"/>
    <p:sldId id="993" r:id="rId13"/>
    <p:sldId id="994" r:id="rId14"/>
    <p:sldId id="1022" r:id="rId15"/>
    <p:sldId id="1023" r:id="rId16"/>
    <p:sldId id="1024" r:id="rId17"/>
    <p:sldId id="1025" r:id="rId1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9274" autoAdjust="0"/>
  </p:normalViewPr>
  <p:slideViewPr>
    <p:cSldViewPr>
      <p:cViewPr varScale="1">
        <p:scale>
          <a:sx n="73" d="100"/>
          <a:sy n="73" d="100"/>
        </p:scale>
        <p:origin x="1296" y="6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charts/_rels/chart11.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386E-4288-A6B2-28A18A2B06C6}"/>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386E-4288-A6B2-28A18A2B06C6}"/>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386E-4288-A6B2-28A18A2B06C6}"/>
              </c:ext>
            </c:extLst>
          </c:dPt>
          <c:cat>
            <c:strRef>
              <c:f>Sheet1!$A$2</c:f>
              <c:strCache>
                <c:ptCount val="1"/>
                <c:pt idx="0">
                  <c:v>本庁舎</c:v>
                </c:pt>
              </c:strCache>
            </c:strRef>
          </c:cat>
          <c:val>
            <c:numRef>
              <c:f>Sheet1!$C$2</c:f>
              <c:numCache>
                <c:formatCode>#,##0"㎡"</c:formatCode>
                <c:ptCount val="1"/>
                <c:pt idx="0">
                  <c:v>9340</c:v>
                </c:pt>
              </c:numCache>
            </c:numRef>
          </c:val>
          <c:extLst>
            <c:ext xmlns:c16="http://schemas.microsoft.com/office/drawing/2014/chart" uri="{C3380CC4-5D6E-409C-BE32-E72D297353CC}">
              <c16:uniqueId val="{00000003-386E-4288-A6B2-28A18A2B06C6}"/>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c:ext xmlns:c16="http://schemas.microsoft.com/office/drawing/2014/chart" uri="{C3380CC4-5D6E-409C-BE32-E72D297353CC}">
              <c16:uniqueId val="{00000004-386E-4288-A6B2-28A18A2B06C6}"/>
            </c:ext>
          </c:extLst>
        </c:ser>
        <c:ser>
          <c:idx val="3"/>
          <c:order val="3"/>
          <c:tx>
            <c:strRef>
              <c:f>Sheet1!$E$1</c:f>
              <c:strCache>
                <c:ptCount val="1"/>
                <c:pt idx="0">
                  <c:v>未使用2</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386E-4288-A6B2-28A18A2B06C6}"/>
              </c:ext>
            </c:extLst>
          </c:dPt>
          <c:cat>
            <c:strRef>
              <c:f>Sheet1!$A$2</c:f>
              <c:strCache>
                <c:ptCount val="1"/>
                <c:pt idx="0">
                  <c:v>本庁舎</c:v>
                </c:pt>
              </c:strCache>
            </c:strRef>
          </c:cat>
          <c:val>
            <c:numRef>
              <c:f>Sheet1!$E$2</c:f>
              <c:numCache>
                <c:formatCode>#,##0"㎡"</c:formatCode>
                <c:ptCount val="1"/>
                <c:pt idx="0">
                  <c:v>14051</c:v>
                </c:pt>
              </c:numCache>
            </c:numRef>
          </c:val>
          <c:extLst>
            <c:ext xmlns:c16="http://schemas.microsoft.com/office/drawing/2014/chart" uri="{C3380CC4-5D6E-409C-BE32-E72D297353CC}">
              <c16:uniqueId val="{00000006-386E-4288-A6B2-28A18A2B06C6}"/>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386E-4288-A6B2-28A18A2B06C6}"/>
              </c:ext>
            </c:extLst>
          </c:dPt>
          <c:cat>
            <c:strRef>
              <c:f>Sheet1!$A$2</c:f>
              <c:strCache>
                <c:ptCount val="1"/>
                <c:pt idx="0">
                  <c:v>本庁舎</c:v>
                </c:pt>
              </c:strCache>
            </c:strRef>
          </c:cat>
          <c:val>
            <c:numRef>
              <c:f>Sheet1!$F$2</c:f>
              <c:numCache>
                <c:formatCode>#,##0"㎡"</c:formatCode>
                <c:ptCount val="1"/>
                <c:pt idx="0">
                  <c:v>5717</c:v>
                </c:pt>
              </c:numCache>
            </c:numRef>
          </c:val>
          <c:extLst>
            <c:ext xmlns:c16="http://schemas.microsoft.com/office/drawing/2014/chart" uri="{C3380CC4-5D6E-409C-BE32-E72D297353CC}">
              <c16:uniqueId val="{00000009-386E-4288-A6B2-28A18A2B06C6}"/>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386E-4288-A6B2-28A18A2B06C6}"/>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386E-4288-A6B2-28A18A2B06C6}"/>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生野</c:v>
                </c:pt>
                <c:pt idx="1">
                  <c:v>阿倍野</c:v>
                </c:pt>
                <c:pt idx="2">
                  <c:v>東住吉</c:v>
                </c:pt>
                <c:pt idx="3">
                  <c:v>平野</c:v>
                </c:pt>
              </c:strCache>
            </c:strRef>
          </c:cat>
          <c:val>
            <c:numRef>
              <c:f>Sheet1!$B$2:$B$5</c:f>
              <c:numCache>
                <c:formatCode>#,##0"㎡"</c:formatCode>
                <c:ptCount val="4"/>
                <c:pt idx="0">
                  <c:v>4426.9341530343008</c:v>
                </c:pt>
                <c:pt idx="1">
                  <c:v>2592.3511345646439</c:v>
                </c:pt>
                <c:pt idx="2">
                  <c:v>4085.9851187335094</c:v>
                </c:pt>
                <c:pt idx="3">
                  <c:v>5793.4834828496041</c:v>
                </c:pt>
              </c:numCache>
            </c:numRef>
          </c:val>
          <c:extLst>
            <c:ext xmlns:c16="http://schemas.microsoft.com/office/drawing/2014/chart" uri="{C3380CC4-5D6E-409C-BE32-E72D297353CC}">
              <c16:uniqueId val="{00000000-EDFC-4E1D-A387-0E2D609FCCD4}"/>
            </c:ext>
          </c:extLst>
        </c:ser>
        <c:ser>
          <c:idx val="1"/>
          <c:order val="1"/>
          <c:tx>
            <c:strRef>
              <c:f>Sheet1!$C$1</c:f>
              <c:strCache>
                <c:ptCount val="1"/>
                <c:pt idx="0">
                  <c:v>出先</c:v>
                </c:pt>
              </c:strCache>
            </c:strRef>
          </c:tx>
          <c:spPr>
            <a:pattFill prst="pct5">
              <a:fgClr>
                <a:schemeClr val="tx2"/>
              </a:fgClr>
              <a:bgClr>
                <a:schemeClr val="bg1"/>
              </a:bgClr>
            </a:pattFill>
            <a:ln>
              <a:solidFill>
                <a:schemeClr val="accent2"/>
              </a:solidFill>
            </a:ln>
            <a:effectLst/>
            <a:sp3d>
              <a:contourClr>
                <a:schemeClr val="accent2"/>
              </a:contourClr>
            </a:sp3d>
          </c:spPr>
          <c:invertIfNegative val="0"/>
          <c:cat>
            <c:strRef>
              <c:f>Sheet1!$A$2:$A$5</c:f>
              <c:strCache>
                <c:ptCount val="4"/>
                <c:pt idx="0">
                  <c:v>生野</c:v>
                </c:pt>
                <c:pt idx="1">
                  <c:v>阿倍野</c:v>
                </c:pt>
                <c:pt idx="2">
                  <c:v>東住吉</c:v>
                </c:pt>
                <c:pt idx="3">
                  <c:v>平野</c:v>
                </c:pt>
              </c:strCache>
            </c:strRef>
          </c:cat>
          <c:val>
            <c:numRef>
              <c:f>Sheet1!$C$2:$C$5</c:f>
              <c:numCache>
                <c:formatCode>#,##0"㎡"</c:formatCode>
                <c:ptCount val="4"/>
                <c:pt idx="0">
                  <c:v>3145.5168469656992</c:v>
                </c:pt>
                <c:pt idx="1">
                  <c:v>1840.1028654353559</c:v>
                </c:pt>
                <c:pt idx="2">
                  <c:v>911.95688126649065</c:v>
                </c:pt>
                <c:pt idx="3">
                  <c:v>2523.0485171503951</c:v>
                </c:pt>
              </c:numCache>
            </c:numRef>
          </c:val>
          <c:extLst>
            <c:ext xmlns:c16="http://schemas.microsoft.com/office/drawing/2014/chart" uri="{C3380CC4-5D6E-409C-BE32-E72D297353CC}">
              <c16:uniqueId val="{00000001-EDFC-4E1D-A387-0E2D609FCCD4}"/>
            </c:ext>
          </c:extLst>
        </c:ser>
        <c:dLbls>
          <c:showLegendKey val="0"/>
          <c:showVal val="0"/>
          <c:showCatName val="0"/>
          <c:showSerName val="0"/>
          <c:showPercent val="0"/>
          <c:showBubbleSize val="0"/>
        </c:dLbls>
        <c:gapWidth val="70"/>
        <c:shape val="box"/>
        <c:axId val="369755936"/>
        <c:axId val="369756328"/>
        <c:axId val="0"/>
      </c:bar3DChart>
      <c:catAx>
        <c:axId val="369755936"/>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9756328"/>
        <c:crosses val="autoZero"/>
        <c:auto val="1"/>
        <c:lblAlgn val="ctr"/>
        <c:lblOffset val="100"/>
        <c:noMultiLvlLbl val="0"/>
      </c:catAx>
      <c:valAx>
        <c:axId val="369756328"/>
        <c:scaling>
          <c:orientation val="minMax"/>
          <c:max val="10000"/>
        </c:scaling>
        <c:delete val="1"/>
        <c:axPos val="l"/>
        <c:numFmt formatCode="#,##0&quot;㎡&quot;" sourceLinked="1"/>
        <c:majorTickMark val="out"/>
        <c:minorTickMark val="none"/>
        <c:tickLblPos val="nextTo"/>
        <c:crossAx val="36975593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2008.5222163588389</c:v>
                </c:pt>
              </c:numCache>
            </c:numRef>
          </c:val>
          <c:extLst>
            <c:ext xmlns:c16="http://schemas.microsoft.com/office/drawing/2014/chart" uri="{C3380CC4-5D6E-409C-BE32-E72D297353CC}">
              <c16:uniqueId val="{00000000-4189-445D-AC52-FCDB313E076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4189-445D-AC52-FCDB313E076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2431.7487836411601</c:v>
                </c:pt>
              </c:numCache>
            </c:numRef>
          </c:val>
          <c:extLst>
            <c:ext xmlns:c16="http://schemas.microsoft.com/office/drawing/2014/chart" uri="{C3380CC4-5D6E-409C-BE32-E72D297353CC}">
              <c16:uniqueId val="{00000002-4189-445D-AC52-FCDB313E076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4189-445D-AC52-FCDB313E076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5"/>
              </a:solidFill>
            </a:ln>
            <a:effectLst/>
            <a:sp3d>
              <a:contourClr>
                <a:schemeClr val="accent5"/>
              </a:contourClr>
            </a:sp3d>
          </c:spPr>
          <c:invertIfNegative val="0"/>
          <c:dPt>
            <c:idx val="0"/>
            <c:invertIfNegative val="0"/>
            <c:bubble3D val="0"/>
            <c:spPr>
              <a:pattFill prst="ltVert">
                <a:fgClr>
                  <a:schemeClr val="accent5"/>
                </a:fgClr>
                <a:bgClr>
                  <a:schemeClr val="bg1"/>
                </a:bgClr>
              </a:pattFill>
              <a:ln>
                <a:solidFill>
                  <a:schemeClr val="accent2"/>
                </a:solidFill>
              </a:ln>
              <a:effectLst/>
              <a:sp3d>
                <a:contourClr>
                  <a:schemeClr val="accent2"/>
                </a:contourClr>
              </a:sp3d>
            </c:spPr>
            <c:extLst>
              <c:ext xmlns:c16="http://schemas.microsoft.com/office/drawing/2014/chart" uri="{C3380CC4-5D6E-409C-BE32-E72D297353CC}">
                <c16:uniqueId val="{00000005-4189-445D-AC52-FCDB313E0769}"/>
              </c:ext>
            </c:extLst>
          </c:dPt>
          <c:dLbls>
            <c:delete val="1"/>
          </c:dLbls>
          <c:cat>
            <c:strRef>
              <c:f>Sheet1!$A$2</c:f>
              <c:strCache>
                <c:ptCount val="1"/>
                <c:pt idx="0">
                  <c:v>本庁舎</c:v>
                </c:pt>
              </c:strCache>
            </c:strRef>
          </c:cat>
          <c:val>
            <c:numRef>
              <c:f>Sheet1!$F$2</c:f>
              <c:numCache>
                <c:formatCode>#,##0"㎡"</c:formatCode>
                <c:ptCount val="1"/>
                <c:pt idx="0">
                  <c:v>665</c:v>
                </c:pt>
              </c:numCache>
            </c:numRef>
          </c:val>
          <c:extLst>
            <c:ext xmlns:c16="http://schemas.microsoft.com/office/drawing/2014/chart" uri="{C3380CC4-5D6E-409C-BE32-E72D297353CC}">
              <c16:uniqueId val="{00000006-4189-445D-AC52-FCDB313E076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7-4189-445D-AC52-FCDB313E0769}"/>
            </c:ext>
          </c:extLst>
        </c:ser>
        <c:dLbls>
          <c:showLegendKey val="0"/>
          <c:showVal val="1"/>
          <c:showCatName val="0"/>
          <c:showSerName val="0"/>
          <c:showPercent val="0"/>
          <c:showBubbleSize val="0"/>
        </c:dLbls>
        <c:gapWidth val="150"/>
        <c:shape val="box"/>
        <c:axId val="369753192"/>
        <c:axId val="369757896"/>
        <c:axId val="0"/>
      </c:bar3DChart>
      <c:catAx>
        <c:axId val="369753192"/>
        <c:scaling>
          <c:orientation val="minMax"/>
        </c:scaling>
        <c:delete val="1"/>
        <c:axPos val="b"/>
        <c:numFmt formatCode="General" sourceLinked="1"/>
        <c:majorTickMark val="out"/>
        <c:minorTickMark val="none"/>
        <c:tickLblPos val="nextTo"/>
        <c:crossAx val="369757896"/>
        <c:crosses val="autoZero"/>
        <c:auto val="1"/>
        <c:lblAlgn val="ctr"/>
        <c:lblOffset val="100"/>
        <c:noMultiLvlLbl val="0"/>
      </c:catAx>
      <c:valAx>
        <c:axId val="369757896"/>
        <c:scaling>
          <c:orientation val="minMax"/>
        </c:scaling>
        <c:delete val="1"/>
        <c:axPos val="l"/>
        <c:numFmt formatCode="0" sourceLinked="1"/>
        <c:majorTickMark val="out"/>
        <c:minorTickMark val="none"/>
        <c:tickLblPos val="nextTo"/>
        <c:crossAx val="369753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6.4660622920841196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Sheet1!$A$2:$A$6</c:f>
              <c:strCache>
                <c:ptCount val="4"/>
                <c:pt idx="0">
                  <c:v>此花</c:v>
                </c:pt>
                <c:pt idx="1">
                  <c:v>港</c:v>
                </c:pt>
                <c:pt idx="2">
                  <c:v>西淀川</c:v>
                </c:pt>
                <c:pt idx="3">
                  <c:v>東淀川</c:v>
                </c:pt>
              </c:strCache>
            </c:strRef>
          </c:cat>
          <c:val>
            <c:numRef>
              <c:f>Sheet1!$B$2:$B$6</c:f>
              <c:numCache>
                <c:formatCode>#,##0"㎡"</c:formatCode>
                <c:ptCount val="4"/>
                <c:pt idx="0">
                  <c:v>2268.6</c:v>
                </c:pt>
                <c:pt idx="1">
                  <c:v>2699.3</c:v>
                </c:pt>
                <c:pt idx="2">
                  <c:v>2740.4</c:v>
                </c:pt>
                <c:pt idx="3">
                  <c:v>4880.8</c:v>
                </c:pt>
              </c:numCache>
            </c:numRef>
          </c:val>
          <c:extLst>
            <c:ext xmlns:c16="http://schemas.microsoft.com/office/drawing/2014/chart" uri="{C3380CC4-5D6E-409C-BE32-E72D297353CC}">
              <c16:uniqueId val="{00000000-9389-4C2A-BF37-380D2D9CFD7C}"/>
            </c:ext>
          </c:extLst>
        </c:ser>
        <c:ser>
          <c:idx val="1"/>
          <c:order val="1"/>
          <c:tx>
            <c:strRef>
              <c:f>Sheet1!$C$1</c:f>
              <c:strCache>
                <c:ptCount val="1"/>
                <c:pt idx="0">
                  <c:v>出先</c:v>
                </c:pt>
              </c:strCache>
            </c:strRef>
          </c:tx>
          <c:spPr>
            <a:pattFill prst="dk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Sheet1!$A$2:$A$6</c:f>
              <c:strCache>
                <c:ptCount val="4"/>
                <c:pt idx="0">
                  <c:v>此花</c:v>
                </c:pt>
                <c:pt idx="1">
                  <c:v>港</c:v>
                </c:pt>
                <c:pt idx="2">
                  <c:v>西淀川</c:v>
                </c:pt>
                <c:pt idx="3">
                  <c:v>東淀川</c:v>
                </c:pt>
              </c:strCache>
            </c:strRef>
          </c:cat>
          <c:val>
            <c:numRef>
              <c:f>Sheet1!$C$2:$C$6</c:f>
              <c:numCache>
                <c:formatCode>#,##0"㎡"</c:formatCode>
                <c:ptCount val="4"/>
                <c:pt idx="0">
                  <c:v>1552.1</c:v>
                </c:pt>
                <c:pt idx="1">
                  <c:v>2609.4</c:v>
                </c:pt>
                <c:pt idx="2">
                  <c:v>3180.6</c:v>
                </c:pt>
                <c:pt idx="3">
                  <c:v>932</c:v>
                </c:pt>
              </c:numCache>
            </c:numRef>
          </c:val>
          <c:extLst>
            <c:ext xmlns:c16="http://schemas.microsoft.com/office/drawing/2014/chart" uri="{C3380CC4-5D6E-409C-BE32-E72D297353CC}">
              <c16:uniqueId val="{00000001-9389-4C2A-BF37-380D2D9CFD7C}"/>
            </c:ext>
          </c:extLst>
        </c:ser>
        <c:dLbls>
          <c:showLegendKey val="0"/>
          <c:showVal val="0"/>
          <c:showCatName val="0"/>
          <c:showSerName val="0"/>
          <c:showPercent val="0"/>
          <c:showBubbleSize val="0"/>
        </c:dLbls>
        <c:gapWidth val="70"/>
        <c:shape val="box"/>
        <c:axId val="370052632"/>
        <c:axId val="370055768"/>
        <c:axId val="0"/>
      </c:bar3DChart>
      <c:catAx>
        <c:axId val="370052632"/>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0055768"/>
        <c:crosses val="autoZero"/>
        <c:auto val="1"/>
        <c:lblAlgn val="ctr"/>
        <c:lblOffset val="100"/>
        <c:noMultiLvlLbl val="0"/>
      </c:catAx>
      <c:valAx>
        <c:axId val="370055768"/>
        <c:scaling>
          <c:orientation val="minMax"/>
          <c:max val="7000"/>
        </c:scaling>
        <c:delete val="1"/>
        <c:axPos val="l"/>
        <c:numFmt formatCode="#,##0&quot;㎡&quot;" sourceLinked="1"/>
        <c:majorTickMark val="out"/>
        <c:minorTickMark val="none"/>
        <c:tickLblPos val="nextTo"/>
        <c:crossAx val="370052632"/>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0</c:formatCode>
                <c:ptCount val="1"/>
                <c:pt idx="0">
                  <c:v>3650.9377308707126</c:v>
                </c:pt>
              </c:numCache>
            </c:numRef>
          </c:val>
          <c:extLst>
            <c:ext xmlns:c16="http://schemas.microsoft.com/office/drawing/2014/chart" uri="{C3380CC4-5D6E-409C-BE32-E72D297353CC}">
              <c16:uniqueId val="{00000000-6344-428B-9F48-BDF8B5B3F8B5}"/>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6344-428B-9F48-BDF8B5B3F8B5}"/>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1339.627269129287</c:v>
                </c:pt>
              </c:numCache>
            </c:numRef>
          </c:val>
          <c:extLst>
            <c:ext xmlns:c16="http://schemas.microsoft.com/office/drawing/2014/chart" uri="{C3380CC4-5D6E-409C-BE32-E72D297353CC}">
              <c16:uniqueId val="{00000002-6344-428B-9F48-BDF8B5B3F8B5}"/>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6344-428B-9F48-BDF8B5B3F8B5}"/>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pt idx="0">
                  <c:v>630</c:v>
                </c:pt>
              </c:numCache>
            </c:numRef>
          </c:val>
          <c:extLst>
            <c:ext xmlns:c16="http://schemas.microsoft.com/office/drawing/2014/chart" uri="{C3380CC4-5D6E-409C-BE32-E72D297353CC}">
              <c16:uniqueId val="{00000004-6344-428B-9F48-BDF8B5B3F8B5}"/>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6344-428B-9F48-BDF8B5B3F8B5}"/>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0"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616767061069E-2"/>
          <c:y val="4.5622876280920314E-3"/>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A993-4C8B-839E-129657983897}"/>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A993-4C8B-839E-129657983897}"/>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A993-4C8B-839E-129657983897}"/>
              </c:ext>
            </c:extLst>
          </c:dPt>
          <c:cat>
            <c:strRef>
              <c:f>Sheet1!$A$2</c:f>
              <c:strCache>
                <c:ptCount val="1"/>
                <c:pt idx="0">
                  <c:v>本庁舎</c:v>
                </c:pt>
              </c:strCache>
            </c:strRef>
          </c:cat>
          <c:val>
            <c:numRef>
              <c:f>Sheet1!$C$2</c:f>
              <c:numCache>
                <c:formatCode>#,##0"㎡"</c:formatCode>
                <c:ptCount val="1"/>
                <c:pt idx="0">
                  <c:v>9340</c:v>
                </c:pt>
              </c:numCache>
            </c:numRef>
          </c:val>
          <c:extLst>
            <c:ext xmlns:c16="http://schemas.microsoft.com/office/drawing/2014/chart" uri="{C3380CC4-5D6E-409C-BE32-E72D297353CC}">
              <c16:uniqueId val="{00000003-A993-4C8B-839E-129657983897}"/>
            </c:ext>
          </c:extLst>
        </c:ser>
        <c:ser>
          <c:idx val="2"/>
          <c:order val="2"/>
          <c:tx>
            <c:strRef>
              <c:f>Sheet1!$D$1</c:f>
              <c:strCache>
                <c:ptCount val="1"/>
                <c:pt idx="0">
                  <c:v>出先</c:v>
                </c:pt>
              </c:strCache>
            </c:strRef>
          </c:tx>
          <c:spPr>
            <a:pattFill prst="pct25">
              <a:fgClr>
                <a:schemeClr val="accent1"/>
              </a:fgClr>
              <a:bgClr>
                <a:schemeClr val="bg1"/>
              </a:bgClr>
            </a:patt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c:ext xmlns:c16="http://schemas.microsoft.com/office/drawing/2014/chart" uri="{C3380CC4-5D6E-409C-BE32-E72D297353CC}">
              <c16:uniqueId val="{00000004-A993-4C8B-839E-129657983897}"/>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A993-4C8B-839E-129657983897}"/>
              </c:ext>
            </c:extLst>
          </c:dPt>
          <c:cat>
            <c:strRef>
              <c:f>Sheet1!$A$2</c:f>
              <c:strCache>
                <c:ptCount val="1"/>
                <c:pt idx="0">
                  <c:v>本庁舎</c:v>
                </c:pt>
              </c:strCache>
            </c:strRef>
          </c:cat>
          <c:val>
            <c:numRef>
              <c:f>Sheet1!$E$2</c:f>
              <c:numCache>
                <c:formatCode>#,##0"㎡"</c:formatCode>
                <c:ptCount val="1"/>
                <c:pt idx="0">
                  <c:v>14051</c:v>
                </c:pt>
              </c:numCache>
            </c:numRef>
          </c:val>
          <c:extLst>
            <c:ext xmlns:c16="http://schemas.microsoft.com/office/drawing/2014/chart" uri="{C3380CC4-5D6E-409C-BE32-E72D297353CC}">
              <c16:uniqueId val="{00000006-A993-4C8B-839E-129657983897}"/>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A993-4C8B-839E-129657983897}"/>
              </c:ext>
            </c:extLst>
          </c:dPt>
          <c:cat>
            <c:strRef>
              <c:f>Sheet1!$A$2</c:f>
              <c:strCache>
                <c:ptCount val="1"/>
                <c:pt idx="0">
                  <c:v>本庁舎</c:v>
                </c:pt>
              </c:strCache>
            </c:strRef>
          </c:cat>
          <c:val>
            <c:numRef>
              <c:f>Sheet1!$F$2</c:f>
              <c:numCache>
                <c:formatCode>#,##0"㎡"</c:formatCode>
                <c:ptCount val="1"/>
                <c:pt idx="0">
                  <c:v>5717</c:v>
                </c:pt>
              </c:numCache>
            </c:numRef>
          </c:val>
          <c:extLst>
            <c:ext xmlns:c16="http://schemas.microsoft.com/office/drawing/2014/chart" uri="{C3380CC4-5D6E-409C-BE32-E72D297353CC}">
              <c16:uniqueId val="{00000009-A993-4C8B-839E-129657983897}"/>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B-A993-4C8B-839E-129657983897}"/>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A993-4C8B-839E-129657983897}"/>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c:ext xmlns:c16="http://schemas.microsoft.com/office/drawing/2014/chart" uri="{C3380CC4-5D6E-409C-BE32-E72D297353CC}">
              <c16:uniqueId val="{00000000-14B9-42DA-8FBC-C3248F80146E}"/>
            </c:ext>
          </c:extLst>
        </c:ser>
        <c:ser>
          <c:idx val="1"/>
          <c:order val="1"/>
          <c:tx>
            <c:strRef>
              <c:f>Sheet1!$C$1</c:f>
              <c:strCache>
                <c:ptCount val="1"/>
                <c:pt idx="0">
                  <c:v>保有庁舎</c:v>
                </c:pt>
              </c:strCache>
            </c:strRef>
          </c:tx>
          <c:spPr>
            <a:pattFill prst="pct25">
              <a:fgClr>
                <a:schemeClr val="accent1"/>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c:ext xmlns:c16="http://schemas.microsoft.com/office/drawing/2014/chart" uri="{C3380CC4-5D6E-409C-BE32-E72D297353CC}">
              <c16:uniqueId val="{00000001-14B9-42DA-8FBC-C3248F80146E}"/>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Sheet1!$A$2:$A$7</c:f>
              <c:strCache>
                <c:ptCount val="6"/>
                <c:pt idx="0">
                  <c:v>西</c:v>
                </c:pt>
                <c:pt idx="1">
                  <c:v>大正</c:v>
                </c:pt>
                <c:pt idx="2">
                  <c:v>浪速</c:v>
                </c:pt>
                <c:pt idx="3">
                  <c:v>住之江</c:v>
                </c:pt>
                <c:pt idx="4">
                  <c:v>住吉</c:v>
                </c:pt>
                <c:pt idx="5">
                  <c:v>西成</c:v>
                </c:pt>
              </c:strCache>
            </c:strRef>
          </c:cat>
          <c:val>
            <c:numRef>
              <c:f>Sheet1!$B$2:$B$7</c:f>
              <c:numCache>
                <c:formatCode>0</c:formatCode>
                <c:ptCount val="6"/>
                <c:pt idx="0">
                  <c:v>2133.3359366754617</c:v>
                </c:pt>
                <c:pt idx="1">
                  <c:v>2520.7019525065966</c:v>
                </c:pt>
                <c:pt idx="2">
                  <c:v>3089.6173087071238</c:v>
                </c:pt>
                <c:pt idx="3">
                  <c:v>3556.1496569920846</c:v>
                </c:pt>
                <c:pt idx="4">
                  <c:v>4304.5037467018474</c:v>
                </c:pt>
                <c:pt idx="5">
                  <c:v>7965.4477040000002</c:v>
                </c:pt>
              </c:numCache>
            </c:numRef>
          </c:val>
          <c:extLst>
            <c:ext xmlns:c16="http://schemas.microsoft.com/office/drawing/2014/chart" uri="{C3380CC4-5D6E-409C-BE32-E72D297353CC}">
              <c16:uniqueId val="{00000000-94AD-4237-8B66-F2E7A0BEE565}"/>
            </c:ext>
          </c:extLst>
        </c:ser>
        <c:ser>
          <c:idx val="1"/>
          <c:order val="1"/>
          <c:tx>
            <c:strRef>
              <c:f>Sheet1!$C$1</c:f>
              <c:strCache>
                <c:ptCount val="1"/>
                <c:pt idx="0">
                  <c:v>執務室</c:v>
                </c:pt>
              </c:strCache>
            </c:strRef>
          </c:tx>
          <c:spPr>
            <a:solidFill>
              <a:schemeClr val="accent1">
                <a:lumMod val="60000"/>
                <a:lumOff val="40000"/>
              </a:schemeClr>
            </a:solidFill>
            <a:ln>
              <a:solidFill>
                <a:schemeClr val="accent2"/>
              </a:solidFill>
            </a:ln>
            <a:effectLst/>
            <a:sp3d>
              <a:contourClr>
                <a:schemeClr val="accent2"/>
              </a:contourClr>
            </a:sp3d>
          </c:spPr>
          <c:invertIfNegative val="0"/>
          <c:cat>
            <c:strRef>
              <c:f>Sheet1!$A$2:$A$7</c:f>
              <c:strCache>
                <c:ptCount val="6"/>
                <c:pt idx="0">
                  <c:v>西</c:v>
                </c:pt>
                <c:pt idx="1">
                  <c:v>大正</c:v>
                </c:pt>
                <c:pt idx="2">
                  <c:v>浪速</c:v>
                </c:pt>
                <c:pt idx="3">
                  <c:v>住之江</c:v>
                </c:pt>
                <c:pt idx="4">
                  <c:v>住吉</c:v>
                </c:pt>
                <c:pt idx="5">
                  <c:v>西成</c:v>
                </c:pt>
              </c:strCache>
            </c:strRef>
          </c:cat>
          <c:val>
            <c:numRef>
              <c:f>Sheet1!$C$2:$C$7</c:f>
              <c:numCache>
                <c:formatCode>0</c:formatCode>
                <c:ptCount val="6"/>
                <c:pt idx="0">
                  <c:v>2709.8440633245368</c:v>
                </c:pt>
                <c:pt idx="1">
                  <c:v>1984.180047493403</c:v>
                </c:pt>
                <c:pt idx="2">
                  <c:v>2815.1696912928755</c:v>
                </c:pt>
                <c:pt idx="3">
                  <c:v>808.88134300791535</c:v>
                </c:pt>
                <c:pt idx="4">
                  <c:v>3092.0462532981519</c:v>
                </c:pt>
                <c:pt idx="5">
                  <c:v>1481.6402955145113</c:v>
                </c:pt>
              </c:numCache>
            </c:numRef>
          </c:val>
          <c:extLst>
            <c:ext xmlns:c16="http://schemas.microsoft.com/office/drawing/2014/chart" uri="{C3380CC4-5D6E-409C-BE32-E72D297353CC}">
              <c16:uniqueId val="{00000001-94AD-4237-8B66-F2E7A0BEE565}"/>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10000"/>
        </c:scaling>
        <c:delete val="1"/>
        <c:axPos val="l"/>
        <c:numFmt formatCode="0"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2550</c:v>
                </c:pt>
              </c:numCache>
            </c:numRef>
          </c:val>
          <c:extLst>
            <c:ext xmlns:c16="http://schemas.microsoft.com/office/drawing/2014/chart" uri="{C3380CC4-5D6E-409C-BE32-E72D297353CC}">
              <c16:uniqueId val="{00000000-1FAE-4CD1-8AB0-4DF4DBB5C63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1FAE-4CD1-8AB0-4DF4DBB5C639}"/>
            </c:ext>
          </c:extLst>
        </c:ser>
        <c:ser>
          <c:idx val="2"/>
          <c:order val="2"/>
          <c:tx>
            <c:strRef>
              <c:f>Sheet1!$D$1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2390</c:v>
                </c:pt>
              </c:numCache>
            </c:numRef>
          </c:val>
          <c:extLst>
            <c:ext xmlns:c16="http://schemas.microsoft.com/office/drawing/2014/chart" uri="{C3380CC4-5D6E-409C-BE32-E72D297353CC}">
              <c16:uniqueId val="{00000002-1FAE-4CD1-8AB0-4DF4DBB5C63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1FAE-4CD1-8AB0-4DF4DBB5C63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Sheet1!$F$2</c:f>
              <c:numCache>
                <c:formatCode>#,##0"㎡"</c:formatCode>
                <c:ptCount val="1"/>
                <c:pt idx="0">
                  <c:v>805</c:v>
                </c:pt>
              </c:numCache>
            </c:numRef>
          </c:val>
          <c:extLst>
            <c:ext xmlns:c16="http://schemas.microsoft.com/office/drawing/2014/chart" uri="{C3380CC4-5D6E-409C-BE32-E72D297353CC}">
              <c16:uniqueId val="{00000004-1FAE-4CD1-8AB0-4DF4DBB5C63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1FAE-4CD1-8AB0-4DF4DBB5C639}"/>
            </c:ext>
          </c:extLst>
        </c:ser>
        <c:dLbls>
          <c:showLegendKey val="0"/>
          <c:showVal val="1"/>
          <c:showCatName val="0"/>
          <c:showSerName val="0"/>
          <c:showPercent val="0"/>
          <c:showBubbleSize val="0"/>
        </c:dLbls>
        <c:gapWidth val="150"/>
        <c:shape val="box"/>
        <c:axId val="371531056"/>
        <c:axId val="371527136"/>
        <c:axId val="0"/>
      </c:bar3DChart>
      <c:catAx>
        <c:axId val="371531056"/>
        <c:scaling>
          <c:orientation val="minMax"/>
        </c:scaling>
        <c:delete val="1"/>
        <c:axPos val="b"/>
        <c:numFmt formatCode="General" sourceLinked="1"/>
        <c:majorTickMark val="out"/>
        <c:minorTickMark val="none"/>
        <c:tickLblPos val="nextTo"/>
        <c:crossAx val="371527136"/>
        <c:crosses val="autoZero"/>
        <c:auto val="1"/>
        <c:lblAlgn val="ctr"/>
        <c:lblOffset val="100"/>
        <c:noMultiLvlLbl val="0"/>
      </c:catAx>
      <c:valAx>
        <c:axId val="371527136"/>
        <c:scaling>
          <c:orientation val="minMax"/>
          <c:min val="0"/>
        </c:scaling>
        <c:delete val="1"/>
        <c:axPos val="l"/>
        <c:numFmt formatCode="#,##0&quot;㎡&quot;" sourceLinked="1"/>
        <c:majorTickMark val="out"/>
        <c:minorTickMark val="none"/>
        <c:tickLblPos val="nextTo"/>
        <c:crossAx val="37153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accent1">
                <a:lumMod val="60000"/>
                <a:lumOff val="4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pt idx="0">
                  <c:v>10804</c:v>
                </c:pt>
              </c:numCache>
            </c:numRef>
          </c:val>
          <c:extLst>
            <c:ext xmlns:c16="http://schemas.microsoft.com/office/drawing/2014/chart" uri="{C3380CC4-5D6E-409C-BE32-E72D297353CC}">
              <c16:uniqueId val="{00000000-ED55-4A7F-BC0F-85163E52E1DE}"/>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ED55-4A7F-BC0F-85163E52E1DE}"/>
              </c:ext>
            </c:extLst>
          </c:dPt>
          <c:cat>
            <c:strRef>
              <c:f>Sheet1!$A$2</c:f>
              <c:strCache>
                <c:ptCount val="1"/>
                <c:pt idx="0">
                  <c:v>本庁舎</c:v>
                </c:pt>
              </c:strCache>
            </c:strRef>
          </c:cat>
          <c:val>
            <c:numRef>
              <c:f>Sheet1!$C$2</c:f>
              <c:numCache>
                <c:formatCode>#,##0"㎡"</c:formatCode>
                <c:ptCount val="1"/>
                <c:pt idx="0">
                  <c:v>4689</c:v>
                </c:pt>
              </c:numCache>
            </c:numRef>
          </c:val>
          <c:extLst>
            <c:ext xmlns:c16="http://schemas.microsoft.com/office/drawing/2014/chart" uri="{C3380CC4-5D6E-409C-BE32-E72D297353CC}">
              <c16:uniqueId val="{00000003-ED55-4A7F-BC0F-85163E52E1DE}"/>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ED55-4A7F-BC0F-85163E52E1DE}"/>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ED55-4A7F-BC0F-85163E52E1DE}"/>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ED55-4A7F-BC0F-85163E52E1D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ED55-4A7F-BC0F-85163E52E1DE}"/>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ED55-4A7F-BC0F-85163E52E1DE}"/>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A-ED55-4A7F-BC0F-85163E52E1DE}"/>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DFA2-441B-9EF0-3E016B2A8022}"/>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DFA2-441B-9EF0-3E016B2A8022}"/>
            </c:ext>
          </c:extLst>
        </c:ser>
        <c:ser>
          <c:idx val="1"/>
          <c:order val="1"/>
          <c:tx>
            <c:strRef>
              <c:f>Sheet1!$C$1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DFA2-441B-9EF0-3E016B2A8022}"/>
              </c:ext>
            </c:extLst>
          </c:dPt>
          <c:cat>
            <c:strRef>
              <c:f>Sheet1!$A$2</c:f>
              <c:strCache>
                <c:ptCount val="1"/>
                <c:pt idx="0">
                  <c:v>本庁舎</c:v>
                </c:pt>
              </c:strCache>
            </c:strRef>
          </c:cat>
          <c:val>
            <c:numRef>
              <c:f>Sheet1!$C$2</c:f>
              <c:numCache>
                <c:formatCode>#,##0"㎡"</c:formatCode>
                <c:ptCount val="1"/>
                <c:pt idx="0">
                  <c:v>9340</c:v>
                </c:pt>
              </c:numCache>
            </c:numRef>
          </c:val>
          <c:extLst>
            <c:ext xmlns:c16="http://schemas.microsoft.com/office/drawing/2014/chart" uri="{C3380CC4-5D6E-409C-BE32-E72D297353CC}">
              <c16:uniqueId val="{00000003-DFA2-441B-9EF0-3E016B2A8022}"/>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c:ext xmlns:c16="http://schemas.microsoft.com/office/drawing/2014/chart" uri="{C3380CC4-5D6E-409C-BE32-E72D297353CC}">
              <c16:uniqueId val="{00000004-DFA2-441B-9EF0-3E016B2A8022}"/>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DFA2-441B-9EF0-3E016B2A8022}"/>
              </c:ext>
            </c:extLst>
          </c:dPt>
          <c:cat>
            <c:strRef>
              <c:f>Sheet1!$A$2</c:f>
              <c:strCache>
                <c:ptCount val="1"/>
                <c:pt idx="0">
                  <c:v>本庁舎</c:v>
                </c:pt>
              </c:strCache>
            </c:strRef>
          </c:cat>
          <c:val>
            <c:numRef>
              <c:f>Sheet1!$E$2</c:f>
              <c:numCache>
                <c:formatCode>#,##0"㎡"</c:formatCode>
                <c:ptCount val="1"/>
                <c:pt idx="0">
                  <c:v>14051</c:v>
                </c:pt>
              </c:numCache>
            </c:numRef>
          </c:val>
          <c:extLst>
            <c:ext xmlns:c16="http://schemas.microsoft.com/office/drawing/2014/chart" uri="{C3380CC4-5D6E-409C-BE32-E72D297353CC}">
              <c16:uniqueId val="{00000006-DFA2-441B-9EF0-3E016B2A8022}"/>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DFA2-441B-9EF0-3E016B2A8022}"/>
              </c:ext>
            </c:extLst>
          </c:dPt>
          <c:cat>
            <c:strRef>
              <c:f>Sheet1!$A$2</c:f>
              <c:strCache>
                <c:ptCount val="1"/>
                <c:pt idx="0">
                  <c:v>本庁舎</c:v>
                </c:pt>
              </c:strCache>
            </c:strRef>
          </c:cat>
          <c:val>
            <c:numRef>
              <c:f>Sheet1!$F$2</c:f>
              <c:numCache>
                <c:formatCode>#,##0"㎡"</c:formatCode>
                <c:ptCount val="1"/>
                <c:pt idx="0">
                  <c:v>5717</c:v>
                </c:pt>
              </c:numCache>
            </c:numRef>
          </c:val>
          <c:extLst>
            <c:ext xmlns:c16="http://schemas.microsoft.com/office/drawing/2014/chart" uri="{C3380CC4-5D6E-409C-BE32-E72D297353CC}">
              <c16:uniqueId val="{00000009-DFA2-441B-9EF0-3E016B2A8022}"/>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DFA2-441B-9EF0-3E016B2A8022}"/>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DFA2-441B-9EF0-3E016B2A8022}"/>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0"/>
            <a:ext cx="4307047" cy="340360"/>
          </a:xfrm>
          <a:prstGeom prst="rect">
            <a:avLst/>
          </a:prstGeom>
        </p:spPr>
        <p:txBody>
          <a:bodyPr vert="horz" lIns="91399" tIns="45696" rIns="91399" bIns="4569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8" y="0"/>
            <a:ext cx="4307047" cy="340360"/>
          </a:xfrm>
          <a:prstGeom prst="rect">
            <a:avLst/>
          </a:prstGeom>
        </p:spPr>
        <p:txBody>
          <a:bodyPr vert="horz" lIns="91399" tIns="45696" rIns="91399" bIns="45696"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4587" cy="2551113"/>
          </a:xfrm>
          <a:prstGeom prst="rect">
            <a:avLst/>
          </a:prstGeom>
          <a:noFill/>
          <a:ln w="12700">
            <a:solidFill>
              <a:prstClr val="black"/>
            </a:solidFill>
          </a:ln>
        </p:spPr>
        <p:txBody>
          <a:bodyPr vert="horz" lIns="91399" tIns="45696" rIns="91399" bIns="45696" rtlCol="0" anchor="ctr"/>
          <a:lstStyle/>
          <a:p>
            <a:endParaRPr lang="ja-JP" altLang="en-US"/>
          </a:p>
        </p:txBody>
      </p:sp>
      <p:sp>
        <p:nvSpPr>
          <p:cNvPr id="5" name="ノート プレースホルダ 4"/>
          <p:cNvSpPr>
            <a:spLocks noGrp="1"/>
          </p:cNvSpPr>
          <p:nvPr>
            <p:ph type="body" sz="quarter" idx="3"/>
          </p:nvPr>
        </p:nvSpPr>
        <p:spPr>
          <a:xfrm>
            <a:off x="993935" y="3233426"/>
            <a:ext cx="7951470" cy="3063240"/>
          </a:xfrm>
          <a:prstGeom prst="rect">
            <a:avLst/>
          </a:prstGeom>
        </p:spPr>
        <p:txBody>
          <a:bodyPr vert="horz" lIns="91399" tIns="45696" rIns="91399" bIns="4569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7" y="6465659"/>
            <a:ext cx="4307047" cy="340360"/>
          </a:xfrm>
          <a:prstGeom prst="rect">
            <a:avLst/>
          </a:prstGeom>
        </p:spPr>
        <p:txBody>
          <a:bodyPr vert="horz" lIns="91399" tIns="45696" rIns="91399" bIns="4569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8" y="6465659"/>
            <a:ext cx="4307047" cy="340360"/>
          </a:xfrm>
          <a:prstGeom prst="rect">
            <a:avLst/>
          </a:prstGeom>
        </p:spPr>
        <p:txBody>
          <a:bodyPr vert="horz" lIns="91399" tIns="45696" rIns="91399" bIns="4569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96933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5970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436508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93" indent="-285728"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914"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079"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245"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410"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575"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741"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906"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14</a:t>
            </a:fld>
            <a:endParaRPr lang="en-US" altLang="ja-JP" smtClean="0"/>
          </a:p>
        </p:txBody>
      </p:sp>
    </p:spTree>
    <p:extLst>
      <p:ext uri="{BB962C8B-B14F-4D97-AF65-F5344CB8AC3E}">
        <p14:creationId xmlns:p14="http://schemas.microsoft.com/office/powerpoint/2010/main" val="3230749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93" indent="-285728"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914"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079"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245"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410"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575"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741"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906"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15</a:t>
            </a:fld>
            <a:endParaRPr lang="en-US" altLang="ja-JP" smtClean="0"/>
          </a:p>
        </p:txBody>
      </p:sp>
    </p:spTree>
    <p:extLst>
      <p:ext uri="{BB962C8B-B14F-4D97-AF65-F5344CB8AC3E}">
        <p14:creationId xmlns:p14="http://schemas.microsoft.com/office/powerpoint/2010/main" val="1473100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93" indent="-285728"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914"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079"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245"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410"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575"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741"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906"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16</a:t>
            </a:fld>
            <a:endParaRPr lang="en-US" altLang="ja-JP" smtClean="0"/>
          </a:p>
        </p:txBody>
      </p:sp>
    </p:spTree>
    <p:extLst>
      <p:ext uri="{BB962C8B-B14F-4D97-AF65-F5344CB8AC3E}">
        <p14:creationId xmlns:p14="http://schemas.microsoft.com/office/powerpoint/2010/main" val="1145191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93" indent="-285728"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914"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079"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245" indent="-228583" defTabSz="91274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410"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575"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741"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906" indent="-228583" defTabSz="91274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17</a:t>
            </a:fld>
            <a:endParaRPr lang="en-US" altLang="ja-JP" smtClean="0"/>
          </a:p>
        </p:txBody>
      </p:sp>
    </p:spTree>
    <p:extLst>
      <p:ext uri="{BB962C8B-B14F-4D97-AF65-F5344CB8AC3E}">
        <p14:creationId xmlns:p14="http://schemas.microsoft.com/office/powerpoint/2010/main" val="2616451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500" dirty="0" smtClean="0">
                <a:solidFill>
                  <a:schemeClr val="tx1"/>
                </a:solidFill>
                <a:latin typeface="Meiryo UI" panose="020B0604030504040204" pitchFamily="50" charset="-128"/>
                <a:ea typeface="Meiryo UI" panose="020B0604030504040204" pitchFamily="50" charset="-128"/>
              </a:rPr>
              <a:t>13</a:t>
            </a:r>
            <a:r>
              <a:rPr lang="ja-JP" altLang="en-US" sz="4500" smtClean="0">
                <a:solidFill>
                  <a:schemeClr val="tx1"/>
                </a:solidFill>
                <a:latin typeface="Meiryo UI" panose="020B0604030504040204" pitchFamily="50" charset="-128"/>
                <a:ea typeface="Meiryo UI" panose="020B0604030504040204" pitchFamily="50" charset="-128"/>
              </a:rPr>
              <a:t>　特別区設置</a:t>
            </a:r>
            <a:r>
              <a:rPr lang="ja-JP" altLang="en-US" sz="4500" dirty="0" smtClean="0">
                <a:solidFill>
                  <a:schemeClr val="tx1"/>
                </a:solidFill>
                <a:latin typeface="Meiryo UI" panose="020B0604030504040204" pitchFamily="50" charset="-128"/>
                <a:ea typeface="Meiryo UI" panose="020B0604030504040204" pitchFamily="50" charset="-128"/>
              </a:rPr>
              <a:t>に伴うコスト</a:t>
            </a:r>
            <a:endParaRPr kumimoji="1" lang="ja-JP" altLang="en-US" sz="3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830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a:t>
            </a:r>
            <a:r>
              <a:rPr lang="ja-JP" altLang="en-US" sz="2000" b="1" dirty="0">
                <a:solidFill>
                  <a:schemeClr val="tx1"/>
                </a:solidFill>
                <a:latin typeface="Meiryo UI" pitchFamily="50" charset="-128"/>
                <a:ea typeface="Meiryo UI" pitchFamily="50" charset="-128"/>
                <a:cs typeface="Meiryo UI" pitchFamily="50" charset="-128"/>
              </a:rPr>
              <a:t>積算内訳（各特別区の</a:t>
            </a:r>
            <a:r>
              <a:rPr lang="ja-JP" altLang="en-US" sz="2000" b="1" dirty="0" smtClean="0">
                <a:solidFill>
                  <a:schemeClr val="tx1"/>
                </a:solidFill>
                <a:latin typeface="Meiryo UI" pitchFamily="50" charset="-128"/>
                <a:ea typeface="Meiryo UI" pitchFamily="50" charset="-128"/>
                <a:cs typeface="Meiryo UI" pitchFamily="50" charset="-128"/>
              </a:rPr>
              <a:t>執務室の充足状況）</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12"/>
          <p:cNvSpPr>
            <a:spLocks noChangeArrowheads="1"/>
          </p:cNvSpPr>
          <p:nvPr/>
        </p:nvSpPr>
        <p:spPr bwMode="auto">
          <a:xfrm>
            <a:off x="8835667" y="29311"/>
            <a:ext cx="10445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８</a:t>
            </a:r>
            <a:endPar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5759009" y="469994"/>
            <a:ext cx="4123354" cy="677943"/>
          </a:xfrm>
          <a:prstGeom prst="roundRect">
            <a:avLst>
              <a:gd name="adj" fmla="val 8368"/>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anchor="ctr"/>
          <a:lstStyle/>
          <a:p>
            <a:pPr>
              <a:lnSpc>
                <a:spcPts val="16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淀川区及び天王寺区の不足執務室面積分について</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、現大阪市</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庁舎（中之島庁舎）を活用　</a:t>
            </a: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Group 9"/>
          <p:cNvGrpSpPr>
            <a:grpSpLocks/>
          </p:cNvGrpSpPr>
          <p:nvPr/>
        </p:nvGrpSpPr>
        <p:grpSpPr bwMode="auto">
          <a:xfrm>
            <a:off x="2379663" y="1205140"/>
            <a:ext cx="4602162" cy="5319712"/>
            <a:chOff x="1" y="110"/>
            <a:chExt cx="6840" cy="6368"/>
          </a:xfrm>
        </p:grpSpPr>
        <p:grpSp>
          <p:nvGrpSpPr>
            <p:cNvPr id="7" name="Group 34"/>
            <p:cNvGrpSpPr>
              <a:grpSpLocks/>
            </p:cNvGrpSpPr>
            <p:nvPr/>
          </p:nvGrpSpPr>
          <p:grpSpPr bwMode="auto">
            <a:xfrm>
              <a:off x="1" y="110"/>
              <a:ext cx="6840" cy="6368"/>
              <a:chOff x="0" y="140"/>
              <a:chExt cx="7786" cy="7931"/>
            </a:xfrm>
          </p:grpSpPr>
          <p:sp>
            <p:nvSpPr>
              <p:cNvPr id="3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7"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52"/>
              <p:cNvSpPr>
                <a:spLocks/>
              </p:cNvSpPr>
              <p:nvPr/>
            </p:nvSpPr>
            <p:spPr bwMode="auto">
              <a:xfrm>
                <a:off x="5393" y="2506"/>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41"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8" name="Freeform 43"/>
              <p:cNvSpPr>
                <a:spLocks/>
              </p:cNvSpPr>
              <p:nvPr/>
            </p:nvSpPr>
            <p:spPr bwMode="auto">
              <a:xfrm>
                <a:off x="4622" y="1658"/>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 name="Text Box 33"/>
            <p:cNvSpPr txBox="1">
              <a:spLocks noChangeArrowheads="1"/>
            </p:cNvSpPr>
            <p:nvPr/>
          </p:nvSpPr>
          <p:spPr bwMode="auto">
            <a:xfrm>
              <a:off x="2755" y="1329"/>
              <a:ext cx="937" cy="295"/>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9" name="Text Box 32"/>
            <p:cNvSpPr txBox="1">
              <a:spLocks noChangeArrowheads="1"/>
            </p:cNvSpPr>
            <p:nvPr/>
          </p:nvSpPr>
          <p:spPr bwMode="auto">
            <a:xfrm>
              <a:off x="4144" y="920"/>
              <a:ext cx="1135" cy="300"/>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 name="Text Box 31"/>
            <p:cNvSpPr txBox="1">
              <a:spLocks noChangeArrowheads="1"/>
            </p:cNvSpPr>
            <p:nvPr/>
          </p:nvSpPr>
          <p:spPr bwMode="auto">
            <a:xfrm>
              <a:off x="1347" y="2213"/>
              <a:ext cx="901" cy="35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1" name="Text Box 30"/>
            <p:cNvSpPr txBox="1">
              <a:spLocks noChangeArrowheads="1"/>
            </p:cNvSpPr>
            <p:nvPr/>
          </p:nvSpPr>
          <p:spPr bwMode="auto">
            <a:xfrm>
              <a:off x="2434" y="2552"/>
              <a:ext cx="901" cy="361"/>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2" name="Text Box 29"/>
            <p:cNvSpPr txBox="1">
              <a:spLocks noChangeArrowheads="1"/>
            </p:cNvSpPr>
            <p:nvPr/>
          </p:nvSpPr>
          <p:spPr bwMode="auto">
            <a:xfrm>
              <a:off x="3369" y="2169"/>
              <a:ext cx="720" cy="236"/>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3" name="Text Box 28"/>
            <p:cNvSpPr txBox="1">
              <a:spLocks noChangeArrowheads="1"/>
            </p:cNvSpPr>
            <p:nvPr/>
          </p:nvSpPr>
          <p:spPr bwMode="auto">
            <a:xfrm>
              <a:off x="4175" y="1945"/>
              <a:ext cx="899" cy="272"/>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4" name="Text Box 27"/>
            <p:cNvSpPr txBox="1">
              <a:spLocks noChangeArrowheads="1"/>
            </p:cNvSpPr>
            <p:nvPr/>
          </p:nvSpPr>
          <p:spPr bwMode="auto">
            <a:xfrm>
              <a:off x="4682" y="1556"/>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26"/>
            <p:cNvSpPr txBox="1">
              <a:spLocks noChangeArrowheads="1"/>
            </p:cNvSpPr>
            <p:nvPr/>
          </p:nvSpPr>
          <p:spPr bwMode="auto">
            <a:xfrm>
              <a:off x="936" y="3253"/>
              <a:ext cx="899" cy="35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6" name="Text Box 25"/>
            <p:cNvSpPr txBox="1">
              <a:spLocks noChangeArrowheads="1"/>
            </p:cNvSpPr>
            <p:nvPr/>
          </p:nvSpPr>
          <p:spPr bwMode="auto">
            <a:xfrm>
              <a:off x="2690" y="3188"/>
              <a:ext cx="901" cy="22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7" name="Text Box 24"/>
            <p:cNvSpPr txBox="1">
              <a:spLocks noChangeArrowheads="1"/>
            </p:cNvSpPr>
            <p:nvPr/>
          </p:nvSpPr>
          <p:spPr bwMode="auto">
            <a:xfrm>
              <a:off x="3476" y="3033"/>
              <a:ext cx="899" cy="234"/>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8" name="Text Box 23"/>
            <p:cNvSpPr txBox="1">
              <a:spLocks noChangeArrowheads="1"/>
            </p:cNvSpPr>
            <p:nvPr/>
          </p:nvSpPr>
          <p:spPr bwMode="auto">
            <a:xfrm>
              <a:off x="4747" y="2438"/>
              <a:ext cx="899" cy="361"/>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9" name="Text Box 21"/>
            <p:cNvSpPr txBox="1">
              <a:spLocks noChangeArrowheads="1"/>
            </p:cNvSpPr>
            <p:nvPr/>
          </p:nvSpPr>
          <p:spPr bwMode="auto">
            <a:xfrm>
              <a:off x="1746" y="5272"/>
              <a:ext cx="1069" cy="257"/>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20" name="Text Box 20"/>
            <p:cNvSpPr txBox="1">
              <a:spLocks noChangeArrowheads="1"/>
            </p:cNvSpPr>
            <p:nvPr/>
          </p:nvSpPr>
          <p:spPr bwMode="auto">
            <a:xfrm>
              <a:off x="1612" y="3713"/>
              <a:ext cx="901" cy="361"/>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1" name="Text Box 19"/>
            <p:cNvSpPr txBox="1">
              <a:spLocks noChangeArrowheads="1"/>
            </p:cNvSpPr>
            <p:nvPr/>
          </p:nvSpPr>
          <p:spPr bwMode="auto">
            <a:xfrm>
              <a:off x="2032" y="4228"/>
              <a:ext cx="900"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8"/>
            <p:cNvSpPr txBox="1">
              <a:spLocks noChangeArrowheads="1"/>
            </p:cNvSpPr>
            <p:nvPr/>
          </p:nvSpPr>
          <p:spPr bwMode="auto">
            <a:xfrm>
              <a:off x="2919" y="4462"/>
              <a:ext cx="901" cy="236"/>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23" name="Text Box 17"/>
            <p:cNvSpPr txBox="1">
              <a:spLocks noChangeArrowheads="1"/>
            </p:cNvSpPr>
            <p:nvPr/>
          </p:nvSpPr>
          <p:spPr bwMode="auto">
            <a:xfrm>
              <a:off x="2909" y="3598"/>
              <a:ext cx="899" cy="212"/>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51" y="3599"/>
              <a:ext cx="1005" cy="278"/>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738" y="3214"/>
              <a:ext cx="901" cy="361"/>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576" y="4077"/>
              <a:ext cx="901" cy="238"/>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335" y="5618"/>
              <a:ext cx="899" cy="361"/>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30" name="Text Box 12"/>
            <p:cNvSpPr txBox="1">
              <a:spLocks noChangeArrowheads="1"/>
            </p:cNvSpPr>
            <p:nvPr/>
          </p:nvSpPr>
          <p:spPr bwMode="auto">
            <a:xfrm>
              <a:off x="3538" y="4608"/>
              <a:ext cx="1059" cy="35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31" name="Text Box 11"/>
            <p:cNvSpPr txBox="1">
              <a:spLocks noChangeArrowheads="1"/>
            </p:cNvSpPr>
            <p:nvPr/>
          </p:nvSpPr>
          <p:spPr bwMode="auto">
            <a:xfrm>
              <a:off x="4105" y="5262"/>
              <a:ext cx="901" cy="357"/>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32" name="Text Box 10"/>
            <p:cNvSpPr txBox="1">
              <a:spLocks noChangeArrowheads="1"/>
            </p:cNvSpPr>
            <p:nvPr/>
          </p:nvSpPr>
          <p:spPr bwMode="auto">
            <a:xfrm>
              <a:off x="5027" y="5349"/>
              <a:ext cx="899" cy="35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5552" y="2307"/>
              <a:ext cx="899" cy="359"/>
            </a:xfrm>
            <a:prstGeom prst="rect">
              <a:avLst/>
            </a:prstGeom>
            <a:noFill/>
            <a:ln>
              <a:noFill/>
            </a:ln>
            <a:extLst/>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73" name="直線コネクタ 72"/>
          <p:cNvCxnSpPr>
            <a:stCxn id="59" idx="3"/>
            <a:endCxn id="83" idx="2"/>
          </p:cNvCxnSpPr>
          <p:nvPr/>
        </p:nvCxnSpPr>
        <p:spPr>
          <a:xfrm>
            <a:off x="3081214" y="2271077"/>
            <a:ext cx="1403754" cy="33721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5" idx="1"/>
          </p:cNvCxnSpPr>
          <p:nvPr/>
        </p:nvCxnSpPr>
        <p:spPr>
          <a:xfrm flipH="1">
            <a:off x="4969192" y="2374870"/>
            <a:ext cx="1856344" cy="91495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2" idx="3"/>
            <a:endCxn id="85" idx="3"/>
          </p:cNvCxnSpPr>
          <p:nvPr/>
        </p:nvCxnSpPr>
        <p:spPr>
          <a:xfrm flipV="1">
            <a:off x="3080464" y="3816182"/>
            <a:ext cx="2159541" cy="216918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4" idx="6"/>
            <a:endCxn id="71" idx="1"/>
          </p:cNvCxnSpPr>
          <p:nvPr/>
        </p:nvCxnSpPr>
        <p:spPr>
          <a:xfrm>
            <a:off x="5351423" y="4397823"/>
            <a:ext cx="1474113" cy="36340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76"/>
          <p:cNvSpPr>
            <a:spLocks noChangeAspect="1" noChangeArrowheads="1"/>
          </p:cNvSpPr>
          <p:nvPr/>
        </p:nvSpPr>
        <p:spPr bwMode="auto">
          <a:xfrm>
            <a:off x="4792050" y="3229950"/>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3" name="円/楕円 77"/>
          <p:cNvSpPr>
            <a:spLocks noChangeAspect="1" noChangeArrowheads="1"/>
          </p:cNvSpPr>
          <p:nvPr/>
        </p:nvSpPr>
        <p:spPr bwMode="auto">
          <a:xfrm>
            <a:off x="4484968" y="2518296"/>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4" name="円/楕円 74"/>
          <p:cNvSpPr>
            <a:spLocks noChangeAspect="1" noChangeArrowheads="1"/>
          </p:cNvSpPr>
          <p:nvPr/>
        </p:nvSpPr>
        <p:spPr bwMode="auto">
          <a:xfrm>
            <a:off x="5171423" y="4307823"/>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5" name="円/楕円 75"/>
          <p:cNvSpPr>
            <a:spLocks noChangeAspect="1" noChangeArrowheads="1"/>
          </p:cNvSpPr>
          <p:nvPr/>
        </p:nvSpPr>
        <p:spPr bwMode="auto">
          <a:xfrm>
            <a:off x="5213645" y="3662542"/>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272480" y="3634804"/>
            <a:ext cx="2702246" cy="307777"/>
            <a:chOff x="347091" y="561934"/>
            <a:chExt cx="2702246" cy="307777"/>
          </a:xfrm>
        </p:grpSpPr>
        <p:sp>
          <p:nvSpPr>
            <p:cNvPr id="98" name="テキスト ボックス 97"/>
            <p:cNvSpPr txBox="1"/>
            <p:nvPr/>
          </p:nvSpPr>
          <p:spPr>
            <a:xfrm>
              <a:off x="347091" y="561934"/>
              <a:ext cx="2702246"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・・・本庁舎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の位置</a:t>
              </a:r>
            </a:p>
          </p:txBody>
        </p:sp>
        <p:sp>
          <p:nvSpPr>
            <p:cNvPr id="99" name="円/楕円 72"/>
            <p:cNvSpPr>
              <a:spLocks noChangeAspect="1" noChangeArrowheads="1"/>
            </p:cNvSpPr>
            <p:nvPr/>
          </p:nvSpPr>
          <p:spPr bwMode="auto">
            <a:xfrm>
              <a:off x="348155" y="63111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128464" y="1515077"/>
            <a:ext cx="2952750" cy="1512000"/>
            <a:chOff x="344488" y="1303338"/>
            <a:chExt cx="2952750" cy="1260000"/>
          </a:xfrm>
        </p:grpSpPr>
        <p:sp>
          <p:nvSpPr>
            <p:cNvPr id="59" name="角丸四角形 58"/>
            <p:cNvSpPr/>
            <p:nvPr/>
          </p:nvSpPr>
          <p:spPr bwMode="auto">
            <a:xfrm>
              <a:off x="344488" y="1303338"/>
              <a:ext cx="295275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smtClean="0">
                  <a:solidFill>
                    <a:schemeClr val="tx1"/>
                  </a:solidFill>
                  <a:latin typeface="Meiryo UI" pitchFamily="50" charset="-128"/>
                  <a:ea typeface="Meiryo UI" pitchFamily="50" charset="-128"/>
                  <a:cs typeface="Meiryo UI" pitchFamily="50" charset="-128"/>
                </a:rPr>
                <a:t>2,238</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schemeClr val="tx1"/>
                  </a:solidFill>
                  <a:latin typeface="Meiryo UI" pitchFamily="50" charset="-128"/>
                  <a:ea typeface="Meiryo UI" pitchFamily="50" charset="-128"/>
                  <a:cs typeface="Meiryo UI" pitchFamily="50" charset="-128"/>
                </a:rPr>
                <a:t>　　    　　本庁　　　　</a:t>
              </a:r>
              <a:r>
                <a:rPr lang="en-US" altLang="ja-JP" sz="1150" dirty="0" smtClean="0">
                  <a:solidFill>
                    <a:schemeClr val="tx1"/>
                  </a:solidFill>
                  <a:latin typeface="Meiryo UI" pitchFamily="50" charset="-128"/>
                  <a:ea typeface="Meiryo UI" pitchFamily="50" charset="-128"/>
                  <a:cs typeface="Meiryo UI" pitchFamily="50" charset="-128"/>
                </a:rPr>
                <a:t>1,131</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schemeClr val="tx1"/>
                  </a:solidFill>
                  <a:latin typeface="Meiryo UI" pitchFamily="50" charset="-128"/>
                  <a:ea typeface="Meiryo UI" pitchFamily="50" charset="-128"/>
                  <a:cs typeface="Meiryo UI" pitchFamily="50" charset="-128"/>
                </a:rPr>
                <a:t>　　   　 　事業所等　</a:t>
              </a:r>
              <a:r>
                <a:rPr lang="en-US" altLang="ja-JP" sz="1150" dirty="0" smtClean="0">
                  <a:solidFill>
                    <a:schemeClr val="tx1"/>
                  </a:solidFill>
                  <a:latin typeface="Meiryo UI" pitchFamily="50" charset="-128"/>
                  <a:ea typeface="Meiryo UI" pitchFamily="50" charset="-128"/>
                  <a:cs typeface="Meiryo UI" pitchFamily="50" charset="-128"/>
                </a:rPr>
                <a:t>1,107</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29,0</a:t>
              </a:r>
              <a:r>
                <a:rPr lang="en-US" altLang="ja-JP" sz="1200" dirty="0">
                  <a:solidFill>
                    <a:schemeClr val="tx1"/>
                  </a:solidFill>
                  <a:latin typeface="Meiryo UI" pitchFamily="50" charset="-128"/>
                  <a:ea typeface="Meiryo UI" pitchFamily="50" charset="-128"/>
                  <a:cs typeface="Meiryo UI" pitchFamily="50" charset="-128"/>
                </a:rPr>
                <a:t>23</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執務室必要面積：</a:t>
              </a:r>
              <a:r>
                <a:rPr lang="en-US" altLang="ja-JP" sz="1200" dirty="0" smtClean="0">
                  <a:solidFill>
                    <a:schemeClr val="tx1"/>
                  </a:solidFill>
                  <a:latin typeface="Meiryo UI" pitchFamily="50" charset="-128"/>
                  <a:ea typeface="Meiryo UI" pitchFamily="50" charset="-128"/>
                  <a:cs typeface="Meiryo UI" pitchFamily="50" charset="-128"/>
                </a:rPr>
                <a:t>43,074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en-US" altLang="ja-JP" sz="1200" b="1" dirty="0" smtClean="0">
                  <a:solidFill>
                    <a:schemeClr val="tx1"/>
                  </a:solidFill>
                  <a:latin typeface="Meiryo UI" pitchFamily="50" charset="-128"/>
                  <a:ea typeface="Meiryo UI" pitchFamily="50" charset="-128"/>
                  <a:cs typeface="Meiryo UI" pitchFamily="50" charset="-128"/>
                </a:rPr>
                <a:t>14,051</a:t>
              </a:r>
              <a:r>
                <a:rPr lang="ja-JP" altLang="en-US" sz="1200" b="1" dirty="0" smtClean="0">
                  <a:solidFill>
                    <a:schemeClr val="tx1"/>
                  </a:solidFill>
                  <a:latin typeface="Meiryo UI" pitchFamily="50" charset="-128"/>
                  <a:ea typeface="Meiryo UI" pitchFamily="50" charset="-128"/>
                  <a:cs typeface="Meiryo UI" pitchFamily="50" charset="-128"/>
                </a:rPr>
                <a:t>㎡</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bwMode="auto">
            <a:xfrm>
              <a:off x="419099" y="1398588"/>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smtClean="0">
                  <a:solidFill>
                    <a:prstClr val="white"/>
                  </a:solidFill>
                  <a:latin typeface="Meiryo UI" pitchFamily="50" charset="-128"/>
                  <a:ea typeface="Meiryo UI" pitchFamily="50" charset="-128"/>
                  <a:cs typeface="Meiryo UI" pitchFamily="50" charset="-128"/>
                </a:rPr>
                <a:t>淀川区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81" name="グループ化 80"/>
          <p:cNvGrpSpPr/>
          <p:nvPr/>
        </p:nvGrpSpPr>
        <p:grpSpPr>
          <a:xfrm>
            <a:off x="128464" y="5229368"/>
            <a:ext cx="2952000" cy="1512000"/>
            <a:chOff x="273050" y="5038725"/>
            <a:chExt cx="2952000" cy="1260000"/>
          </a:xfrm>
        </p:grpSpPr>
        <p:sp>
          <p:nvSpPr>
            <p:cNvPr id="62" name="角丸四角形 61"/>
            <p:cNvSpPr/>
            <p:nvPr/>
          </p:nvSpPr>
          <p:spPr bwMode="auto">
            <a:xfrm>
              <a:off x="273050" y="50387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2,982</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本庁</a:t>
              </a:r>
              <a:r>
                <a:rPr lang="ja-JP" altLang="en-US" sz="1150" dirty="0">
                  <a:solidFill>
                    <a:schemeClr val="tx1"/>
                  </a:solidFill>
                  <a:latin typeface="Meiryo UI" pitchFamily="50" charset="-128"/>
                  <a:ea typeface="Meiryo UI" pitchFamily="50" charset="-128"/>
                  <a:cs typeface="Meiryo UI" pitchFamily="50" charset="-128"/>
                </a:rPr>
                <a:t>　　　　</a:t>
              </a:r>
              <a:r>
                <a:rPr lang="en-US" altLang="ja-JP" sz="1150" dirty="0" smtClean="0">
                  <a:solidFill>
                    <a:schemeClr val="tx1"/>
                  </a:solidFill>
                  <a:latin typeface="Meiryo UI" pitchFamily="50" charset="-128"/>
                  <a:ea typeface="Meiryo UI" pitchFamily="50" charset="-128"/>
                  <a:cs typeface="Meiryo UI" pitchFamily="50" charset="-128"/>
                </a:rPr>
                <a:t>1,287</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事業所等　</a:t>
              </a:r>
              <a:r>
                <a:rPr lang="en-US" altLang="ja-JP" sz="1150" dirty="0" smtClean="0">
                  <a:solidFill>
                    <a:schemeClr val="tx1"/>
                  </a:solidFill>
                  <a:latin typeface="Meiryo UI" pitchFamily="50" charset="-128"/>
                  <a:ea typeface="Meiryo UI" pitchFamily="50" charset="-128"/>
                  <a:cs typeface="Meiryo UI" pitchFamily="50" charset="-128"/>
                </a:rPr>
                <a:t>1,695</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63,378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58,689</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a:t>
              </a:r>
              <a:r>
                <a:rPr lang="ja-JP" altLang="en-US" sz="1200" b="1" dirty="0" smtClean="0">
                  <a:solidFill>
                    <a:schemeClr val="tx1"/>
                  </a:solidFill>
                  <a:latin typeface="Meiryo UI" pitchFamily="50" charset="-128"/>
                  <a:ea typeface="Meiryo UI" pitchFamily="50" charset="-128"/>
                  <a:cs typeface="Meiryo UI" pitchFamily="50" charset="-128"/>
                </a:rPr>
                <a:t>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3" name="角丸四角形 62"/>
            <p:cNvSpPr/>
            <p:nvPr/>
          </p:nvSpPr>
          <p:spPr bwMode="auto">
            <a:xfrm>
              <a:off x="349250" y="5143500"/>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smtClean="0">
                  <a:solidFill>
                    <a:prstClr val="white"/>
                  </a:solidFill>
                  <a:latin typeface="Meiryo UI" pitchFamily="50" charset="-128"/>
                  <a:ea typeface="Meiryo UI" pitchFamily="50" charset="-128"/>
                  <a:cs typeface="Meiryo UI" pitchFamily="50" charset="-128"/>
                </a:rPr>
                <a:t>中央区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2" name="グループ化 71"/>
          <p:cNvGrpSpPr/>
          <p:nvPr/>
        </p:nvGrpSpPr>
        <p:grpSpPr>
          <a:xfrm>
            <a:off x="6825536" y="1510870"/>
            <a:ext cx="2952000" cy="1728000"/>
            <a:chOff x="6825536" y="1510870"/>
            <a:chExt cx="2952000" cy="1728000"/>
          </a:xfrm>
        </p:grpSpPr>
        <p:sp>
          <p:nvSpPr>
            <p:cNvPr id="65" name="角丸四角形 64"/>
            <p:cNvSpPr/>
            <p:nvPr/>
          </p:nvSpPr>
          <p:spPr bwMode="auto">
            <a:xfrm>
              <a:off x="6825536" y="1510870"/>
              <a:ext cx="2952000" cy="1728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2,634</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本庁</a:t>
              </a:r>
              <a:r>
                <a:rPr lang="ja-JP" altLang="en-US" sz="1150" dirty="0">
                  <a:solidFill>
                    <a:schemeClr val="tx1"/>
                  </a:solidFill>
                  <a:latin typeface="Meiryo UI" pitchFamily="50" charset="-128"/>
                  <a:ea typeface="Meiryo UI" pitchFamily="50" charset="-128"/>
                  <a:cs typeface="Meiryo UI" pitchFamily="50" charset="-128"/>
                </a:rPr>
                <a:t>　　　　</a:t>
              </a:r>
              <a:r>
                <a:rPr lang="en-US" altLang="ja-JP" sz="1150" dirty="0" smtClean="0">
                  <a:solidFill>
                    <a:schemeClr val="tx1"/>
                  </a:solidFill>
                  <a:latin typeface="Meiryo UI" pitchFamily="50" charset="-128"/>
                  <a:ea typeface="Meiryo UI" pitchFamily="50" charset="-128"/>
                  <a:cs typeface="Meiryo UI" pitchFamily="50" charset="-128"/>
                </a:rPr>
                <a:t>1,309</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事業所</a:t>
              </a:r>
              <a:r>
                <a:rPr lang="ja-JP" altLang="en-US" sz="1150" dirty="0" smtClean="0">
                  <a:solidFill>
                    <a:schemeClr val="tx1"/>
                  </a:solidFill>
                  <a:latin typeface="Meiryo UI" pitchFamily="50" charset="-128"/>
                  <a:ea typeface="Meiryo UI" pitchFamily="50" charset="-128"/>
                  <a:cs typeface="Meiryo UI" pitchFamily="50" charset="-128"/>
                </a:rPr>
                <a:t>等</a:t>
              </a:r>
              <a:r>
                <a:rPr lang="ja-JP" altLang="en-US" sz="1150" dirty="0">
                  <a:solidFill>
                    <a:schemeClr val="tx1"/>
                  </a:solidFill>
                  <a:latin typeface="Meiryo UI" pitchFamily="50" charset="-128"/>
                  <a:ea typeface="Meiryo UI" pitchFamily="50" charset="-128"/>
                  <a:cs typeface="Meiryo UI" pitchFamily="50" charset="-128"/>
                </a:rPr>
                <a:t>　</a:t>
              </a:r>
              <a:r>
                <a:rPr lang="en-US" altLang="ja-JP" sz="1150" dirty="0" smtClean="0">
                  <a:solidFill>
                    <a:schemeClr val="tx1"/>
                  </a:solidFill>
                  <a:latin typeface="Meiryo UI" pitchFamily="50" charset="-128"/>
                  <a:ea typeface="Meiryo UI" pitchFamily="50" charset="-128"/>
                  <a:cs typeface="Meiryo UI" pitchFamily="50" charset="-128"/>
                </a:rPr>
                <a:t>1,325</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300" dirty="0" smtClean="0">
                  <a:solidFill>
                    <a:schemeClr val="tx1"/>
                  </a:solidFill>
                  <a:latin typeface="Meiryo UI" pitchFamily="50" charset="-128"/>
                  <a:ea typeface="Meiryo UI" pitchFamily="50" charset="-128"/>
                  <a:cs typeface="Meiryo UI" pitchFamily="50" charset="-128"/>
                </a:rPr>
                <a:t>■　一部事務組合　 </a:t>
              </a:r>
              <a:r>
                <a:rPr lang="en-US" altLang="ja-JP" sz="1300" dirty="0" smtClean="0">
                  <a:solidFill>
                    <a:schemeClr val="tx1"/>
                  </a:solidFill>
                  <a:latin typeface="Meiryo UI" pitchFamily="50" charset="-128"/>
                  <a:ea typeface="Meiryo UI" pitchFamily="50" charset="-128"/>
                  <a:cs typeface="Meiryo UI" pitchFamily="50" charset="-128"/>
                </a:rPr>
                <a:t>233</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82,925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53,817</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6" name="角丸四角形 65"/>
            <p:cNvSpPr/>
            <p:nvPr/>
          </p:nvSpPr>
          <p:spPr bwMode="auto">
            <a:xfrm>
              <a:off x="6904911" y="1623537"/>
              <a:ext cx="288000" cy="1512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smtClean="0">
                  <a:solidFill>
                    <a:prstClr val="white"/>
                  </a:solidFill>
                  <a:latin typeface="Meiryo UI" pitchFamily="50" charset="-128"/>
                  <a:ea typeface="Meiryo UI" pitchFamily="50" charset="-128"/>
                  <a:cs typeface="Meiryo UI" pitchFamily="50" charset="-128"/>
                </a:rPr>
                <a:t>北区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3" name="グループ化 2"/>
          <p:cNvGrpSpPr/>
          <p:nvPr/>
        </p:nvGrpSpPr>
        <p:grpSpPr>
          <a:xfrm>
            <a:off x="6825536" y="4005232"/>
            <a:ext cx="2952000" cy="1512000"/>
            <a:chOff x="6630988" y="4175125"/>
            <a:chExt cx="2952000" cy="1260000"/>
          </a:xfrm>
        </p:grpSpPr>
        <p:sp>
          <p:nvSpPr>
            <p:cNvPr id="71" name="角丸四角形 70"/>
            <p:cNvSpPr/>
            <p:nvPr/>
          </p:nvSpPr>
          <p:spPr bwMode="auto">
            <a:xfrm>
              <a:off x="6630988" y="41751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2,486</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本庁　　　　</a:t>
              </a:r>
              <a:r>
                <a:rPr lang="en-US" altLang="ja-JP" sz="1150" dirty="0" smtClean="0">
                  <a:solidFill>
                    <a:schemeClr val="tx1"/>
                  </a:solidFill>
                  <a:latin typeface="Meiryo UI" pitchFamily="50" charset="-128"/>
                  <a:ea typeface="Meiryo UI" pitchFamily="50" charset="-128"/>
                  <a:cs typeface="Meiryo UI" pitchFamily="50" charset="-128"/>
                </a:rPr>
                <a:t>1,198</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schemeClr val="tx1"/>
                  </a:solidFill>
                  <a:latin typeface="Meiryo UI" pitchFamily="50" charset="-128"/>
                  <a:ea typeface="Meiryo UI" pitchFamily="50" charset="-128"/>
                  <a:cs typeface="Meiryo UI" pitchFamily="50" charset="-128"/>
                </a:rPr>
                <a:t>　　</a:t>
              </a:r>
              <a:r>
                <a:rPr lang="ja-JP" altLang="en-US" sz="1150" dirty="0" smtClean="0">
                  <a:solidFill>
                    <a:schemeClr val="tx1"/>
                  </a:solidFill>
                  <a:latin typeface="Meiryo UI" pitchFamily="50" charset="-128"/>
                  <a:ea typeface="Meiryo UI" pitchFamily="50" charset="-128"/>
                  <a:cs typeface="Meiryo UI" pitchFamily="50" charset="-128"/>
                </a:rPr>
                <a:t> 　</a:t>
              </a:r>
              <a:r>
                <a:rPr lang="ja-JP" altLang="en-US" sz="1150" dirty="0">
                  <a:solidFill>
                    <a:schemeClr val="tx1"/>
                  </a:solidFill>
                  <a:latin typeface="Meiryo UI" pitchFamily="50" charset="-128"/>
                  <a:ea typeface="Meiryo UI" pitchFamily="50" charset="-128"/>
                  <a:cs typeface="Meiryo UI" pitchFamily="50" charset="-128"/>
                </a:rPr>
                <a:t>　事業所等　</a:t>
              </a:r>
              <a:r>
                <a:rPr lang="en-US" altLang="ja-JP" sz="1150" dirty="0" smtClean="0">
                  <a:solidFill>
                    <a:schemeClr val="tx1"/>
                  </a:solidFill>
                  <a:latin typeface="Meiryo UI" pitchFamily="50" charset="-128"/>
                  <a:ea typeface="Meiryo UI" pitchFamily="50" charset="-128"/>
                  <a:cs typeface="Meiryo UI" pitchFamily="50" charset="-128"/>
                </a:rPr>
                <a:t>1,288</a:t>
              </a:r>
              <a:r>
                <a:rPr lang="ja-JP" altLang="en-US" sz="1150" dirty="0" smtClean="0">
                  <a:solidFill>
                    <a:schemeClr val="tx1"/>
                  </a:solidFill>
                  <a:latin typeface="Meiryo UI" pitchFamily="50" charset="-128"/>
                  <a:ea typeface="Meiryo UI" pitchFamily="50" charset="-128"/>
                  <a:cs typeface="Meiryo UI" pitchFamily="50" charset="-128"/>
                </a:rPr>
                <a:t>人</a:t>
              </a:r>
              <a:endParaRPr lang="en-US" altLang="ja-JP" sz="115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38,825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48,165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ja-JP" altLang="en-US" sz="1200" b="1" dirty="0" smtClean="0">
                  <a:solidFill>
                    <a:schemeClr val="tx1"/>
                  </a:solidFill>
                  <a:latin typeface="Meiryo UI" pitchFamily="50" charset="-128"/>
                  <a:ea typeface="Meiryo UI" pitchFamily="50" charset="-128"/>
                  <a:cs typeface="Meiryo UI" pitchFamily="50" charset="-128"/>
                </a:rPr>
                <a:t>： </a:t>
              </a:r>
              <a:r>
                <a:rPr lang="en-US" altLang="ja-JP" sz="1200" b="1" dirty="0" smtClean="0">
                  <a:solidFill>
                    <a:schemeClr val="tx1"/>
                  </a:solidFill>
                  <a:latin typeface="Meiryo UI" pitchFamily="50" charset="-128"/>
                  <a:ea typeface="Meiryo UI" pitchFamily="50" charset="-128"/>
                  <a:cs typeface="Meiryo UI" pitchFamily="50" charset="-128"/>
                </a:rPr>
                <a:t>9,340</a:t>
              </a:r>
              <a:r>
                <a:rPr lang="ja-JP" altLang="en-US" sz="1200" b="1" dirty="0" smtClean="0">
                  <a:solidFill>
                    <a:schemeClr val="tx1"/>
                  </a:solidFill>
                  <a:latin typeface="Meiryo UI" pitchFamily="50" charset="-128"/>
                  <a:ea typeface="Meiryo UI" pitchFamily="50" charset="-128"/>
                  <a:cs typeface="Meiryo UI" pitchFamily="50" charset="-128"/>
                </a:rPr>
                <a:t>㎡</a:t>
              </a:r>
            </a:p>
          </p:txBody>
        </p:sp>
        <p:sp>
          <p:nvSpPr>
            <p:cNvPr id="69" name="角丸四角形 68"/>
            <p:cNvSpPr/>
            <p:nvPr/>
          </p:nvSpPr>
          <p:spPr bwMode="auto">
            <a:xfrm>
              <a:off x="6700878" y="4265125"/>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smtClean="0">
                  <a:solidFill>
                    <a:prstClr val="white"/>
                  </a:solidFill>
                  <a:latin typeface="Meiryo UI" pitchFamily="50" charset="-128"/>
                  <a:ea typeface="Meiryo UI" pitchFamily="50" charset="-128"/>
                  <a:cs typeface="Meiryo UI" pitchFamily="50" charset="-128"/>
                </a:rPr>
                <a:t>天王寺</a:t>
              </a:r>
              <a:r>
                <a:rPr lang="ja-JP" altLang="en-US" b="1" dirty="0">
                  <a:solidFill>
                    <a:prstClr val="white"/>
                  </a:solidFill>
                  <a:latin typeface="Meiryo UI" pitchFamily="50" charset="-128"/>
                  <a:ea typeface="Meiryo UI" pitchFamily="50" charset="-128"/>
                  <a:cs typeface="Meiryo UI" pitchFamily="50" charset="-128"/>
                </a:rPr>
                <a:t>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04" name="大かっこ 103"/>
          <p:cNvSpPr/>
          <p:nvPr/>
        </p:nvSpPr>
        <p:spPr>
          <a:xfrm>
            <a:off x="1086913" y="1855501"/>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6" name="大かっこ 105"/>
          <p:cNvSpPr/>
          <p:nvPr/>
        </p:nvSpPr>
        <p:spPr>
          <a:xfrm>
            <a:off x="931312" y="5571207"/>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大かっこ 106"/>
          <p:cNvSpPr/>
          <p:nvPr/>
        </p:nvSpPr>
        <p:spPr>
          <a:xfrm>
            <a:off x="7640969" y="1865843"/>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8" name="大かっこ 107"/>
          <p:cNvSpPr/>
          <p:nvPr/>
        </p:nvSpPr>
        <p:spPr>
          <a:xfrm>
            <a:off x="7636812" y="4366185"/>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8" name="角丸四角形 87"/>
          <p:cNvSpPr/>
          <p:nvPr/>
        </p:nvSpPr>
        <p:spPr>
          <a:xfrm>
            <a:off x="174577" y="593632"/>
            <a:ext cx="3640233" cy="522914"/>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8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もと</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defRPr/>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に執務室の確保が必要となる職員数を試算</a:t>
            </a:r>
          </a:p>
        </p:txBody>
      </p:sp>
    </p:spTree>
    <p:extLst>
      <p:ext uri="{BB962C8B-B14F-4D97-AF65-F5344CB8AC3E}">
        <p14:creationId xmlns:p14="http://schemas.microsoft.com/office/powerpoint/2010/main" val="3181080379"/>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17549332"/>
              </p:ext>
            </p:extLst>
          </p:nvPr>
        </p:nvGraphicFramePr>
        <p:xfrm>
          <a:off x="1712640" y="3501008"/>
          <a:ext cx="6480721" cy="1258906"/>
        </p:xfrm>
        <a:graphic>
          <a:graphicData uri="http://schemas.openxmlformats.org/drawingml/2006/table">
            <a:tbl>
              <a:tblPr firstRow="1" bandRow="1">
                <a:tableStyleId>{5940675A-B579-460E-94D1-54222C63F5DA}</a:tableStyleId>
              </a:tblPr>
              <a:tblGrid>
                <a:gridCol w="4955704">
                  <a:extLst>
                    <a:ext uri="{9D8B030D-6E8A-4147-A177-3AD203B41FA5}">
                      <a16:colId xmlns:a16="http://schemas.microsoft.com/office/drawing/2014/main" val="20000"/>
                    </a:ext>
                  </a:extLst>
                </a:gridCol>
                <a:gridCol w="1525017">
                  <a:extLst>
                    <a:ext uri="{9D8B030D-6E8A-4147-A177-3AD203B41FA5}">
                      <a16:colId xmlns:a16="http://schemas.microsoft.com/office/drawing/2014/main" val="20003"/>
                    </a:ext>
                  </a:extLst>
                </a:gridCol>
              </a:tblGrid>
              <a:tr h="344548">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282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　システム経費試算　</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Meiryo UI" pitchFamily="50" charset="-128"/>
                          <a:ea typeface="Meiryo UI" pitchFamily="50" charset="-128"/>
                          <a:cs typeface="Meiryo UI" pitchFamily="50" charset="-128"/>
                        </a:rPr>
                        <a:t>コスト</a:t>
                      </a:r>
                      <a:r>
                        <a:rPr kumimoji="1" lang="en-US" altLang="ja-JP" sz="1400" b="0" u="none" dirty="0" smtClean="0">
                          <a:solidFill>
                            <a:schemeClr val="tx1"/>
                          </a:solidFill>
                          <a:latin typeface="Meiryo UI" pitchFamily="50" charset="-128"/>
                          <a:ea typeface="Meiryo UI" pitchFamily="50" charset="-128"/>
                          <a:cs typeface="Meiryo UI" pitchFamily="50" charset="-128"/>
                        </a:rPr>
                        <a:t>‐10</a:t>
                      </a:r>
                      <a:endParaRPr kumimoji="1" lang="ja-JP" altLang="en-US" sz="1400" b="0" u="none" dirty="0">
                        <a:solidFill>
                          <a:schemeClr val="tx1"/>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269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　庁舎経費試算</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Meiryo UI" pitchFamily="50" charset="-128"/>
                          <a:ea typeface="Meiryo UI" pitchFamily="50" charset="-128"/>
                          <a:cs typeface="Meiryo UI" pitchFamily="50" charset="-128"/>
                        </a:rPr>
                        <a:t>コスト</a:t>
                      </a:r>
                      <a:r>
                        <a:rPr kumimoji="1" lang="en-US" altLang="ja-JP" sz="1400" b="0" u="none" dirty="0" smtClean="0">
                          <a:solidFill>
                            <a:schemeClr val="tx1"/>
                          </a:solidFill>
                          <a:latin typeface="Meiryo UI" pitchFamily="50" charset="-128"/>
                          <a:ea typeface="Meiryo UI" pitchFamily="50" charset="-128"/>
                          <a:cs typeface="Meiryo UI" pitchFamily="50" charset="-128"/>
                        </a:rPr>
                        <a:t>‐11</a:t>
                      </a:r>
                      <a:endParaRPr kumimoji="1" lang="ja-JP" altLang="en-US" sz="1400" b="0" u="none" dirty="0">
                        <a:solidFill>
                          <a:schemeClr val="tx1"/>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933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smtClean="0">
                          <a:solidFill>
                            <a:schemeClr val="tx1"/>
                          </a:solidFill>
                          <a:latin typeface="Meiryo UI" pitchFamily="50" charset="-128"/>
                          <a:ea typeface="Meiryo UI" pitchFamily="50" charset="-128"/>
                          <a:cs typeface="Meiryo UI" pitchFamily="50" charset="-128"/>
                        </a:rPr>
                        <a:t>　イメージ図（淀川区、北区、中央区、天王寺区）</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smtClean="0">
                          <a:solidFill>
                            <a:schemeClr val="tx1"/>
                          </a:solidFill>
                          <a:latin typeface="Meiryo UI" pitchFamily="50" charset="-128"/>
                          <a:ea typeface="Meiryo UI" pitchFamily="50" charset="-128"/>
                          <a:cs typeface="Meiryo UI" pitchFamily="50" charset="-128"/>
                        </a:rPr>
                        <a:t>コスト</a:t>
                      </a:r>
                      <a:r>
                        <a:rPr kumimoji="1" lang="en-US" altLang="ja-JP" sz="1400" b="0" u="none" baseline="0" dirty="0" smtClean="0">
                          <a:solidFill>
                            <a:schemeClr val="tx1"/>
                          </a:solidFill>
                          <a:latin typeface="Meiryo UI" pitchFamily="50" charset="-128"/>
                          <a:ea typeface="Meiryo UI" pitchFamily="50" charset="-128"/>
                          <a:cs typeface="Meiryo UI" pitchFamily="50" charset="-128"/>
                        </a:rPr>
                        <a:t>‐12</a:t>
                      </a:r>
                      <a:endParaRPr kumimoji="1" lang="ja-JP" altLang="en-US" sz="1400" b="0" u="none" baseline="0" dirty="0" smtClean="0">
                        <a:solidFill>
                          <a:schemeClr val="tx1"/>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956592076"/>
                  </a:ext>
                </a:extLst>
              </a:tr>
            </a:tbl>
          </a:graphicData>
        </a:graphic>
      </p:graphicFrame>
      <p:sp>
        <p:nvSpPr>
          <p:cNvPr id="37938" name="正方形/長方形 27"/>
          <p:cNvSpPr>
            <a:spLocks noChangeArrowheads="1"/>
          </p:cNvSpPr>
          <p:nvPr/>
        </p:nvSpPr>
        <p:spPr bwMode="auto">
          <a:xfrm>
            <a:off x="8861062" y="6571524"/>
            <a:ext cx="1031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a:t>
            </a:r>
          </a:p>
        </p:txBody>
      </p:sp>
      <p:sp>
        <p:nvSpPr>
          <p:cNvPr id="6" name="タイトル 1"/>
          <p:cNvSpPr txBox="1">
            <a:spLocks/>
          </p:cNvSpPr>
          <p:nvPr/>
        </p:nvSpPr>
        <p:spPr>
          <a:xfrm>
            <a:off x="818622" y="2276475"/>
            <a:ext cx="8191368" cy="603250"/>
          </a:xfrm>
          <a:prstGeom prst="rect">
            <a:avLst/>
          </a:prstGeom>
          <a:solidFill>
            <a:schemeClr val="accent2">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4148420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596900" y="506413"/>
            <a:ext cx="8964613" cy="3498850"/>
          </a:xfrm>
          <a:prstGeom prst="roundRect">
            <a:avLst>
              <a:gd name="adj" fmla="val 878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イニシャルコスト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■システム改修経費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・システムは、一部事務組合による運用を基本とする</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・大阪市の現行システムの改修を基本とし、システム改修期間を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か月とする</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・上記を条件として、全９システムの見積りにより試算（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93.6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（住民情報系基幹システム以外）</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・大阪市の現行システムを改修して、一部事務組合による運用もしくは各特別区が共通利用することを基本とし、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システム改修期間を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か月とする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・上記を条件として、平成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(56.2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をベースに、運用経費割合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運用経費割合：その他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億円）と平成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74.5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の割合（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システム（概ね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万円以上）及び改修が見込まれるシステムについて、見積り等により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38915" name="AutoShape 3"/>
          <p:cNvSpPr>
            <a:spLocks noChangeArrowheads="1"/>
          </p:cNvSpPr>
          <p:nvPr/>
        </p:nvSpPr>
        <p:spPr bwMode="auto">
          <a:xfrm>
            <a:off x="596900" y="4155940"/>
            <a:ext cx="8964613" cy="2493962"/>
          </a:xfrm>
          <a:prstGeom prst="roundRect">
            <a:avLst>
              <a:gd name="adj" fmla="val 887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4000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ランニングコスト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■システム運用経費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14.4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p>
          <a:p>
            <a:pPr eaLnBrk="1" hangingPunct="1">
              <a:lnSpc>
                <a:spcPct val="90000"/>
              </a:lnSpc>
              <a:spcBef>
                <a:spcPct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システムの見積り金額（運用経費の増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億円）をベースに、運用費割合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運用経費の増（見積り等により試算）（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ea typeface="HG丸ｺﾞｼｯｸM-PRO" panose="020F0600000000000000" pitchFamily="50" charset="-128"/>
            </a:endParaRPr>
          </a:p>
          <a:p>
            <a:pPr eaLnBrk="1" hangingPunct="1">
              <a:lnSpc>
                <a:spcPct val="90000"/>
              </a:lnSpc>
              <a:spcBef>
                <a:spcPct val="0"/>
              </a:spcBef>
              <a:buFontTx/>
              <a:buNone/>
            </a:pPr>
            <a:endParaRPr lang="ja-JP" altLang="en-US" sz="1200" dirty="0">
              <a:ea typeface="HG丸ｺﾞｼｯｸM-PRO" panose="020F0600000000000000" pitchFamily="50" charset="-128"/>
            </a:endParaRPr>
          </a:p>
          <a:p>
            <a:pPr eaLnBrk="1" hangingPunct="1">
              <a:lnSpc>
                <a:spcPct val="90000"/>
              </a:lnSpc>
              <a:spcBef>
                <a:spcPct val="0"/>
              </a:spcBef>
              <a:buFontTx/>
              <a:buNone/>
            </a:pPr>
            <a:r>
              <a:rPr lang="ja-JP" altLang="en-US" sz="1300" dirty="0"/>
              <a:t>　</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8916" name="Rectangle 4"/>
          <p:cNvSpPr>
            <a:spLocks noChangeArrowheads="1"/>
          </p:cNvSpPr>
          <p:nvPr/>
        </p:nvSpPr>
        <p:spPr bwMode="auto">
          <a:xfrm>
            <a:off x="2827338" y="1136650"/>
            <a:ext cx="6619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（住民基本台帳等事務、戸籍情報、税務事務、総合福祉、国民健康保険、介護保険、統合基盤・ネットワークシステムなど）</a:t>
            </a:r>
          </a:p>
        </p:txBody>
      </p:sp>
      <p:sp>
        <p:nvSpPr>
          <p:cNvPr id="57" name="正方形/長方形 56"/>
          <p:cNvSpPr/>
          <p:nvPr/>
        </p:nvSpPr>
        <p:spPr>
          <a:xfrm>
            <a:off x="65316" y="60552"/>
            <a:ext cx="3152800"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000" b="1" dirty="0" smtClean="0">
                <a:solidFill>
                  <a:srgbClr val="000000"/>
                </a:solidFill>
                <a:latin typeface="ＭＳ Ｐゴシック" charset="-128"/>
                <a:ea typeface="Meiryo UI" pitchFamily="50" charset="-128"/>
                <a:cs typeface="Meiryo UI" pitchFamily="50" charset="-128"/>
              </a:rPr>
              <a:t>（参考）システム経費試算</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18" name="正方形/長方形 12"/>
          <p:cNvSpPr>
            <a:spLocks noChangeArrowheads="1"/>
          </p:cNvSpPr>
          <p:nvPr/>
        </p:nvSpPr>
        <p:spPr bwMode="auto">
          <a:xfrm>
            <a:off x="8835299" y="29301"/>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１０</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319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正方形/長方形 12"/>
          <p:cNvSpPr>
            <a:spLocks noChangeArrowheads="1"/>
          </p:cNvSpPr>
          <p:nvPr/>
        </p:nvSpPr>
        <p:spPr bwMode="auto">
          <a:xfrm>
            <a:off x="8861425" y="657119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extLst>
              <p:ext uri="{D42A27DB-BD31-4B8C-83A1-F6EECF244321}">
                <p14:modId xmlns:p14="http://schemas.microsoft.com/office/powerpoint/2010/main" val="1955910235"/>
              </p:ext>
            </p:extLst>
          </p:nvPr>
        </p:nvGraphicFramePr>
        <p:xfrm>
          <a:off x="344488" y="590549"/>
          <a:ext cx="9226550" cy="2048147"/>
        </p:xfrm>
        <a:graphic>
          <a:graphicData uri="http://schemas.openxmlformats.org/drawingml/2006/table">
            <a:tbl>
              <a:tblPr/>
              <a:tblGrid>
                <a:gridCol w="9226550">
                  <a:extLst>
                    <a:ext uri="{9D8B030D-6E8A-4147-A177-3AD203B41FA5}">
                      <a16:colId xmlns:a16="http://schemas.microsoft.com/office/drawing/2014/main" val="20000"/>
                    </a:ext>
                  </a:extLst>
                </a:gridCol>
              </a:tblGrid>
              <a:tr h="3458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拠（イニシャルコスト）</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val="10000"/>
                  </a:ext>
                </a:extLst>
              </a:tr>
              <a:tr h="1702312">
                <a:tc>
                  <a:txBody>
                    <a:bodyPr/>
                    <a:lstStyle/>
                    <a:p>
                      <a:pPr marL="0" marR="0" lvl="0" indent="0" algn="l" defTabSz="914400" rtl="0" eaLnBrk="1" fontAlgn="base" latinLnBrk="0" hangingPunct="1">
                        <a:lnSpc>
                          <a:spcPct val="100000"/>
                        </a:lnSpc>
                        <a:spcBef>
                          <a:spcPts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800"/>
                        </a:spcAft>
                        <a:buClrTx/>
                        <a:buSzTx/>
                        <a:buFontTx/>
                        <a:buNone/>
                        <a:tabLst>
                          <a:tab pos="2695575" algn="l"/>
                        </a:tabLst>
                        <a:defRPr/>
                      </a:pPr>
                      <a:r>
                        <a:rPr kumimoji="1" lang="ja-JP" altLang="en-US" sz="1300" b="0" i="0" u="none" strike="noStrike" cap="none" spc="0" normalizeH="0" baseline="0" dirty="0" smtClean="0">
                          <a:ln>
                            <a:noFill/>
                          </a:ln>
                          <a:solidFill>
                            <a:schemeClr val="tx1"/>
                          </a:solidFill>
                          <a:effectLst/>
                          <a:latin typeface="Meiryo UI"/>
                          <a:ea typeface="Meiryo UI"/>
                          <a:cs typeface="Meiryo UI"/>
                        </a:rPr>
                        <a:t>　　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a:t>
                      </a:r>
                      <a:r>
                        <a:rPr kumimoji="1" lang="ja-JP" altLang="en-US" sz="1300" b="0" i="0" u="none" strike="noStrike" cap="none" spc="0" normalizeH="0" baseline="30000" dirty="0" smtClean="0">
                          <a:ln>
                            <a:noFill/>
                          </a:ln>
                          <a:solidFill>
                            <a:schemeClr val="tx1"/>
                          </a:solidFill>
                          <a:effectLst/>
                          <a:latin typeface="Meiryo UI"/>
                          <a:ea typeface="Meiryo UI"/>
                          <a:cs typeface="Meiryo UI"/>
                        </a:rPr>
                        <a:t>１</a:t>
                      </a:r>
                      <a:r>
                        <a:rPr kumimoji="1" lang="en-US" altLang="ja-JP" sz="1300" b="0" i="0" u="none" strike="noStrike" cap="none" spc="0" normalizeH="0" baseline="30000" dirty="0" smtClean="0">
                          <a:ln>
                            <a:noFill/>
                          </a:ln>
                          <a:solidFill>
                            <a:schemeClr val="tx1"/>
                          </a:solidFill>
                          <a:effectLst/>
                          <a:latin typeface="Meiryo UI"/>
                          <a:ea typeface="Meiryo UI"/>
                          <a:cs typeface="Meiryo UI"/>
                        </a:rPr>
                        <a:t>)</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203,744</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×17,000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3,464</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２</a:t>
                      </a:r>
                      <a:r>
                        <a:rPr kumimoji="1" lang="en-US" altLang="ja-JP"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9,760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678</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4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480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108000" marB="45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 name="角丸四角形 11"/>
          <p:cNvSpPr/>
          <p:nvPr/>
        </p:nvSpPr>
        <p:spPr>
          <a:xfrm>
            <a:off x="103790" y="197078"/>
            <a:ext cx="2736304"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a:t>
            </a:r>
            <a:r>
              <a:rPr lang="ja-JP" altLang="en-US" b="1" dirty="0" smtClean="0">
                <a:solidFill>
                  <a:srgbClr val="000000"/>
                </a:solidFill>
                <a:latin typeface="ＭＳ Ｐゴシック" charset="-128"/>
                <a:ea typeface="Meiryo UI" pitchFamily="50" charset="-128"/>
                <a:cs typeface="Meiryo UI" pitchFamily="50" charset="-128"/>
              </a:rPr>
              <a:t>試算</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068" name="Line 50"/>
          <p:cNvSpPr>
            <a:spLocks noChangeShapeType="1"/>
          </p:cNvSpPr>
          <p:nvPr/>
        </p:nvSpPr>
        <p:spPr bwMode="auto">
          <a:xfrm flipV="1">
            <a:off x="477838" y="1635896"/>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Rectangle 29"/>
          <p:cNvSpPr>
            <a:spLocks noChangeArrowheads="1"/>
          </p:cNvSpPr>
          <p:nvPr/>
        </p:nvSpPr>
        <p:spPr bwMode="auto">
          <a:xfrm>
            <a:off x="310581" y="2629577"/>
            <a:ext cx="7090692" cy="666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nSpc>
                <a:spcPts val="1600"/>
              </a:lnSpc>
              <a:spcBef>
                <a:spcPct val="0"/>
              </a:spcBef>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a:latin typeface="Meiryo UI" pitchFamily="50" charset="-128"/>
                <a:ea typeface="Meiryo UI" pitchFamily="50" charset="-128"/>
                <a:cs typeface="Meiryo UI" pitchFamily="50" charset="-128"/>
              </a:rPr>
              <a:t>29</a:t>
            </a:r>
            <a:r>
              <a:rPr lang="ja-JP" altLang="en-US" sz="1200" dirty="0">
                <a:latin typeface="Meiryo UI" pitchFamily="50" charset="-128"/>
                <a:ea typeface="Meiryo UI" pitchFamily="50" charset="-128"/>
                <a:cs typeface="Meiryo UI" pitchFamily="50" charset="-128"/>
              </a:rPr>
              <a:t>年現大阪市</a:t>
            </a:r>
            <a:r>
              <a:rPr lang="ja-JP" altLang="en-US" sz="1200" dirty="0" smtClean="0">
                <a:latin typeface="Meiryo UI" pitchFamily="50" charset="-128"/>
                <a:ea typeface="Meiryo UI" pitchFamily="50" charset="-128"/>
                <a:cs typeface="Meiryo UI" pitchFamily="50" charset="-128"/>
              </a:rPr>
              <a:t>本庁舎</a:t>
            </a:r>
            <a:r>
              <a:rPr lang="ja-JP" altLang="en-US" sz="1200" dirty="0">
                <a:latin typeface="Meiryo UI" pitchFamily="50" charset="-128"/>
                <a:ea typeface="Meiryo UI" pitchFamily="50" charset="-128"/>
                <a:cs typeface="Meiryo UI" pitchFamily="50" charset="-128"/>
              </a:rPr>
              <a:t>（中之島庁舎</a:t>
            </a:r>
            <a:r>
              <a:rPr lang="ja-JP" altLang="en-US" sz="1200" dirty="0" smtClean="0">
                <a:latin typeface="Meiryo UI" pitchFamily="50" charset="-128"/>
                <a:ea typeface="Meiryo UI" pitchFamily="50" charset="-128"/>
                <a:cs typeface="Meiryo UI" pitchFamily="50" charset="-128"/>
              </a:rPr>
              <a:t>）改修事例より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276033173"/>
              </p:ext>
            </p:extLst>
          </p:nvPr>
        </p:nvGraphicFramePr>
        <p:xfrm>
          <a:off x="338138" y="3668831"/>
          <a:ext cx="9226550" cy="2693869"/>
        </p:xfrm>
        <a:graphic>
          <a:graphicData uri="http://schemas.openxmlformats.org/drawingml/2006/table">
            <a:tbl>
              <a:tblPr/>
              <a:tblGrid>
                <a:gridCol w="2040689">
                  <a:extLst>
                    <a:ext uri="{9D8B030D-6E8A-4147-A177-3AD203B41FA5}">
                      <a16:colId xmlns:a16="http://schemas.microsoft.com/office/drawing/2014/main" val="20000"/>
                    </a:ext>
                  </a:extLst>
                </a:gridCol>
                <a:gridCol w="7185861">
                  <a:extLst>
                    <a:ext uri="{9D8B030D-6E8A-4147-A177-3AD203B41FA5}">
                      <a16:colId xmlns:a16="http://schemas.microsoft.com/office/drawing/2014/main" val="20001"/>
                    </a:ext>
                  </a:extLst>
                </a:gridCol>
              </a:tblGrid>
              <a:tr h="3469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拠（ランニングコスト）</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val="10000"/>
                  </a:ext>
                </a:extLst>
              </a:tr>
              <a:tr h="2346952">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　</a:t>
                      </a:r>
                      <a:r>
                        <a:rPr kumimoji="1" lang="ja-JP" altLang="ja-JP" sz="13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▲８億円／年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令和</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大阪府へ移管する職員</a:t>
                      </a:r>
                      <a:r>
                        <a:rPr lang="ja-JP" altLang="en-US" sz="1300" u="none"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５億円／年</a:t>
                      </a:r>
                      <a:endParaRPr lang="en-US" altLang="ja-JP" sz="1300" u="none"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a:ea typeface="Meiryo UI"/>
                          <a:cs typeface="Meiryo UI"/>
                        </a:rPr>
                        <a:t>9,760</a:t>
                      </a:r>
                      <a:r>
                        <a:rPr lang="en-US" altLang="ja-JP" sz="1200" u="none" dirty="0" smtClean="0">
                          <a:solidFill>
                            <a:schemeClr val="tx1"/>
                          </a:solidFill>
                          <a:latin typeface="Meiryo UI" pitchFamily="50" charset="-128"/>
                          <a:ea typeface="Meiryo UI" pitchFamily="50" charset="-128"/>
                          <a:cs typeface="Meiryo UI" pitchFamily="50" charset="-128"/>
                        </a:rPr>
                        <a:t> </a:t>
                      </a:r>
                      <a:r>
                        <a:rPr lang="ja-JP" altLang="en-US" sz="1200" u="none" dirty="0" smtClean="0">
                          <a:solidFill>
                            <a:schemeClr val="tx1"/>
                          </a:solidFill>
                          <a:latin typeface="Meiryo UI" pitchFamily="50" charset="-128"/>
                          <a:ea typeface="Meiryo UI" pitchFamily="50" charset="-128"/>
                          <a:cs typeface="Meiryo UI" pitchFamily="50" charset="-128"/>
                        </a:rPr>
                        <a:t>㎡</a:t>
                      </a:r>
                      <a:r>
                        <a:rPr lang="en-US" altLang="ja-JP" sz="1200" u="none" dirty="0" smtClean="0">
                          <a:solidFill>
                            <a:schemeClr val="tx1"/>
                          </a:solidFill>
                          <a:latin typeface="Meiryo UI" pitchFamily="50" charset="-128"/>
                          <a:ea typeface="Meiryo UI" pitchFamily="50" charset="-128"/>
                          <a:cs typeface="Meiryo UI" pitchFamily="50" charset="-128"/>
                        </a:rPr>
                        <a:t> × 4,095</a:t>
                      </a:r>
                      <a:r>
                        <a:rPr lang="ja-JP" altLang="en-US" sz="1200" u="none" dirty="0" smtClean="0">
                          <a:solidFill>
                            <a:schemeClr val="tx1"/>
                          </a:solidFill>
                          <a:latin typeface="Meiryo UI" pitchFamily="50" charset="-128"/>
                          <a:ea typeface="Meiryo UI" pitchFamily="50" charset="-128"/>
                          <a:cs typeface="Meiryo UI" pitchFamily="50" charset="-128"/>
                        </a:rPr>
                        <a:t>円／㎡・月　</a:t>
                      </a:r>
                      <a:r>
                        <a:rPr lang="en-US" altLang="ja-JP" sz="1200" u="none" dirty="0" smtClean="0">
                          <a:solidFill>
                            <a:schemeClr val="tx1"/>
                          </a:solidFill>
                          <a:latin typeface="Meiryo UI" pitchFamily="50" charset="-128"/>
                          <a:ea typeface="Meiryo UI" pitchFamily="50" charset="-128"/>
                          <a:cs typeface="Meiryo UI" pitchFamily="50" charset="-128"/>
                        </a:rPr>
                        <a:t>×</a:t>
                      </a:r>
                      <a:r>
                        <a:rPr lang="ja-JP" altLang="en-US" sz="1200" u="none" dirty="0" smtClean="0">
                          <a:solidFill>
                            <a:schemeClr val="tx1"/>
                          </a:solidFill>
                          <a:latin typeface="Meiryo UI" pitchFamily="50" charset="-128"/>
                          <a:ea typeface="Meiryo UI" pitchFamily="50" charset="-128"/>
                          <a:cs typeface="Meiryo UI" pitchFamily="50" charset="-128"/>
                        </a:rPr>
                        <a:t>　</a:t>
                      </a:r>
                      <a:r>
                        <a:rPr lang="en-US" altLang="ja-JP" sz="1200" u="none" dirty="0" smtClean="0">
                          <a:solidFill>
                            <a:schemeClr val="tx1"/>
                          </a:solidFill>
                          <a:latin typeface="Meiryo UI" pitchFamily="50" charset="-128"/>
                          <a:ea typeface="Meiryo UI" pitchFamily="50" charset="-128"/>
                          <a:cs typeface="Meiryo UI" pitchFamily="50" charset="-128"/>
                        </a:rPr>
                        <a:t>12</a:t>
                      </a:r>
                      <a:r>
                        <a:rPr lang="ja-JP" altLang="en-US" sz="1200" u="none" dirty="0" smtClean="0">
                          <a:solidFill>
                            <a:schemeClr val="tx1"/>
                          </a:solidFill>
                          <a:latin typeface="Meiryo UI" pitchFamily="50" charset="-128"/>
                          <a:ea typeface="Meiryo UI" pitchFamily="50" charset="-128"/>
                          <a:cs typeface="Meiryo UI" pitchFamily="50" charset="-128"/>
                        </a:rPr>
                        <a:t>か月　＝　</a:t>
                      </a:r>
                      <a:r>
                        <a:rPr lang="en-US" altLang="ja-JP" sz="1200" u="none" dirty="0" smtClean="0">
                          <a:solidFill>
                            <a:schemeClr val="tx1"/>
                          </a:solidFill>
                          <a:latin typeface="Meiryo UI" pitchFamily="50" charset="-128"/>
                          <a:ea typeface="Meiryo UI" pitchFamily="50" charset="-128"/>
                          <a:cs typeface="Meiryo UI" pitchFamily="50" charset="-128"/>
                        </a:rPr>
                        <a:t>480</a:t>
                      </a:r>
                      <a:r>
                        <a:rPr lang="ja-JP" altLang="en-US" sz="1200" u="none" dirty="0" smtClean="0">
                          <a:solidFill>
                            <a:schemeClr val="tx1"/>
                          </a:solidFill>
                          <a:latin typeface="Meiryo UI" pitchFamily="50" charset="-128"/>
                          <a:ea typeface="Meiryo UI" pitchFamily="50" charset="-128"/>
                          <a:cs typeface="Meiryo UI" pitchFamily="50" charset="-128"/>
                        </a:rPr>
                        <a:t>百万円／年</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u="none" dirty="0" smtClean="0">
                          <a:solidFill>
                            <a:schemeClr val="tx1"/>
                          </a:solidFill>
                          <a:latin typeface="Meiryo UI" pitchFamily="50" charset="-128"/>
                          <a:ea typeface="Meiryo UI" pitchFamily="50" charset="-128"/>
                          <a:cs typeface="Meiryo UI" pitchFamily="50" charset="-128"/>
                        </a:rPr>
                        <a:t>（賃借単価は、北区における大阪市事務所賃借料事例より）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 name="Rectangle 29"/>
          <p:cNvSpPr>
            <a:spLocks noChangeArrowheads="1"/>
          </p:cNvSpPr>
          <p:nvPr/>
        </p:nvSpPr>
        <p:spPr bwMode="auto">
          <a:xfrm>
            <a:off x="278904" y="6356176"/>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600"/>
              </a:lnSpc>
              <a:spcBef>
                <a:spcPct val="0"/>
              </a:spcBef>
              <a:buNone/>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によって変動があるため、庁舎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経費に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かかる地方債の発行年度から償還終了年度までに要する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年間としている</a:t>
            </a:r>
          </a:p>
        </p:txBody>
      </p:sp>
      <p:sp>
        <p:nvSpPr>
          <p:cNvPr id="11" name="Line 50"/>
          <p:cNvSpPr>
            <a:spLocks noChangeShapeType="1"/>
          </p:cNvSpPr>
          <p:nvPr/>
        </p:nvSpPr>
        <p:spPr bwMode="auto">
          <a:xfrm flipV="1">
            <a:off x="2432050" y="5152876"/>
            <a:ext cx="6946900"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Tree>
    <p:extLst>
      <p:ext uri="{BB962C8B-B14F-4D97-AF65-F5344CB8AC3E}">
        <p14:creationId xmlns:p14="http://schemas.microsoft.com/office/powerpoint/2010/main" val="96507490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グラフ 83"/>
          <p:cNvGraphicFramePr>
            <a:graphicFrameLocks/>
          </p:cNvGraphicFramePr>
          <p:nvPr>
            <p:extLst/>
          </p:nvPr>
        </p:nvGraphicFramePr>
        <p:xfrm>
          <a:off x="4644771" y="981690"/>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08" name="正方形/長方形 107"/>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1,131</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84</a:t>
            </a:r>
            <a:r>
              <a:rPr lang="ja-JP" altLang="en-US" sz="1200" dirty="0" smtClean="0">
                <a:solidFill>
                  <a:prstClr val="black"/>
                </a:solidFill>
                <a:latin typeface="Meiryo UI" panose="020B0604030504040204" pitchFamily="50" charset="-128"/>
                <a:ea typeface="Meiryo UI" panose="020B0604030504040204" pitchFamily="50" charset="-128"/>
              </a:rPr>
              <a:t>人　</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878</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残り</a:t>
            </a:r>
            <a:r>
              <a:rPr lang="en-US" altLang="ja-JP" sz="1200" dirty="0" smtClean="0">
                <a:solidFill>
                  <a:prstClr val="black"/>
                </a:solidFill>
                <a:latin typeface="Meiryo UI" panose="020B0604030504040204" pitchFamily="50" charset="-128"/>
                <a:ea typeface="Meiryo UI" panose="020B0604030504040204" pitchFamily="50" charset="-128"/>
              </a:rPr>
              <a:t>169</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・上記の④</a:t>
            </a:r>
            <a:r>
              <a:rPr lang="en-US" altLang="ja-JP" sz="1200" dirty="0" smtClean="0">
                <a:solidFill>
                  <a:schemeClr val="tx1"/>
                </a:solidFill>
                <a:latin typeface="Meiryo UI" panose="020B0604030504040204" pitchFamily="50" charset="-128"/>
                <a:ea typeface="Meiryo UI" panose="020B0604030504040204" pitchFamily="50" charset="-128"/>
              </a:rPr>
              <a:t>878</a:t>
            </a:r>
            <a:r>
              <a:rPr lang="ja-JP" altLang="en-US" sz="1200" dirty="0" smtClean="0">
                <a:solidFill>
                  <a:schemeClr val="tx1"/>
                </a:solidFill>
                <a:latin typeface="Meiryo UI" panose="020B0604030504040204" pitchFamily="50" charset="-128"/>
                <a:ea typeface="Meiryo UI" panose="020B0604030504040204" pitchFamily="50" charset="-128"/>
              </a:rPr>
              <a:t>人は</a:t>
            </a:r>
            <a:r>
              <a:rPr lang="ja-JP" altLang="en-US" sz="1200" dirty="0">
                <a:solidFill>
                  <a:schemeClr val="tx1"/>
                </a:solidFill>
                <a:latin typeface="Meiryo UI" panose="020B0604030504040204" pitchFamily="50" charset="-128"/>
                <a:ea typeface="Meiryo UI" panose="020B0604030504040204" pitchFamily="50" charset="-128"/>
              </a:rPr>
              <a:t>、現大阪市本庁舎</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中之島</a:t>
            </a:r>
            <a:r>
              <a:rPr lang="ja-JP" altLang="en-US" sz="1200" dirty="0" smtClean="0">
                <a:solidFill>
                  <a:schemeClr val="tx1"/>
                </a:solidFill>
                <a:latin typeface="Meiryo UI" panose="020B0604030504040204" pitchFamily="50" charset="-128"/>
                <a:ea typeface="Meiryo UI" panose="020B0604030504040204" pitchFamily="50" charset="-128"/>
              </a:rPr>
              <a:t>庁舎）に</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配置</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8" name="グラフ 49"/>
          <p:cNvGraphicFramePr>
            <a:graphicFrameLocks/>
          </p:cNvGraphicFramePr>
          <p:nvPr>
            <p:extLst/>
          </p:nvPr>
        </p:nvGraphicFramePr>
        <p:xfrm>
          <a:off x="572627" y="4401155"/>
          <a:ext cx="5140800" cy="2261732"/>
        </p:xfrm>
        <a:graphic>
          <a:graphicData uri="http://schemas.openxmlformats.org/drawingml/2006/chart">
            <c:chart xmlns:c="http://schemas.openxmlformats.org/drawingml/2006/chart" xmlns:r="http://schemas.openxmlformats.org/officeDocument/2006/relationships" r:id="rId4"/>
          </a:graphicData>
        </a:graphic>
      </p:graphicFrame>
      <p:sp>
        <p:nvSpPr>
          <p:cNvPr id="50" name="平行四辺形 49"/>
          <p:cNvSpPr/>
          <p:nvPr/>
        </p:nvSpPr>
        <p:spPr>
          <a:xfrm>
            <a:off x="687009" y="339120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49" name="グラフ 83"/>
          <p:cNvGraphicFramePr>
            <a:graphicFrameLocks/>
          </p:cNvGraphicFramePr>
          <p:nvPr>
            <p:extLst/>
          </p:nvPr>
        </p:nvGraphicFramePr>
        <p:xfrm>
          <a:off x="375719" y="1486344"/>
          <a:ext cx="2273249" cy="2811429"/>
        </p:xfrm>
        <a:graphic>
          <a:graphicData uri="http://schemas.openxmlformats.org/drawingml/2006/chart">
            <c:chart xmlns:c="http://schemas.openxmlformats.org/drawingml/2006/chart" xmlns:r="http://schemas.openxmlformats.org/officeDocument/2006/relationships" r:id="rId5"/>
          </a:graphicData>
        </a:graphic>
      </p:graphicFrame>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2,539</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2" name="テキスト ボックス 1"/>
          <p:cNvSpPr txBox="1">
            <a:spLocks noChangeArrowheads="1"/>
          </p:cNvSpPr>
          <p:nvPr/>
        </p:nvSpPr>
        <p:spPr bwMode="auto">
          <a:xfrm>
            <a:off x="310429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85785" y="1623625"/>
          <a:ext cx="2592000" cy="936000"/>
        </p:xfrm>
        <a:graphic>
          <a:graphicData uri="http://schemas.openxmlformats.org/drawingml/2006/table">
            <a:tbl>
              <a:tblPr firstRow="1" bandRow="1">
                <a:tableStyleId>{073A0DAA-6AF3-43AB-8588-CEC1D06C72B9}</a:tableStyleId>
              </a:tblPr>
              <a:tblGrid>
                <a:gridCol w="1811353">
                  <a:extLst>
                    <a:ext uri="{9D8B030D-6E8A-4147-A177-3AD203B41FA5}">
                      <a16:colId xmlns:a16="http://schemas.microsoft.com/office/drawing/2014/main" val="6596142"/>
                    </a:ext>
                  </a:extLst>
                </a:gridCol>
                <a:gridCol w="780647">
                  <a:extLst>
                    <a:ext uri="{9D8B030D-6E8A-4147-A177-3AD203B41FA5}">
                      <a16:colId xmlns:a16="http://schemas.microsoft.com/office/drawing/2014/main" val="1039379610"/>
                    </a:ext>
                  </a:extLst>
                </a:gridCol>
              </a:tblGrid>
              <a:tr h="468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4680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1,555</a:t>
                      </a:r>
                      <a:endParaRPr kumimoji="1" lang="ja-JP" altLang="en-US" sz="900" b="0" dirty="0">
                        <a:latin typeface="Meiryo UI" panose="020B0604030504040204" pitchFamily="50" charset="-128"/>
                        <a:ea typeface="Meiryo UI" panose="020B0604030504040204" pitchFamily="50" charset="-128"/>
                      </a:endParaRPr>
                    </a:p>
                  </a:txBody>
                  <a:tcPr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71" name="正方形/長方形 70"/>
          <p:cNvSpPr/>
          <p:nvPr/>
        </p:nvSpPr>
        <p:spPr>
          <a:xfrm>
            <a:off x="3055033" y="130990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04571" y="267274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85785" y="2990535"/>
          <a:ext cx="2592000" cy="468000"/>
        </p:xfrm>
        <a:graphic>
          <a:graphicData uri="http://schemas.openxmlformats.org/drawingml/2006/table">
            <a:tbl>
              <a:tblPr firstRow="1" bandRow="1">
                <a:tableStyleId>{073A0DAA-6AF3-43AB-8588-CEC1D06C72B9}</a:tableStyleId>
              </a:tblPr>
              <a:tblGrid>
                <a:gridCol w="1807610">
                  <a:extLst>
                    <a:ext uri="{9D8B030D-6E8A-4147-A177-3AD203B41FA5}">
                      <a16:colId xmlns:a16="http://schemas.microsoft.com/office/drawing/2014/main" val="6596142"/>
                    </a:ext>
                  </a:extLst>
                </a:gridCol>
                <a:gridCol w="784390">
                  <a:extLst>
                    <a:ext uri="{9D8B030D-6E8A-4147-A177-3AD203B41FA5}">
                      <a16:colId xmlns:a16="http://schemas.microsoft.com/office/drawing/2014/main" val="1039379610"/>
                    </a:ext>
                  </a:extLst>
                </a:gridCol>
              </a:tblGrid>
              <a:tr h="4680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大阪ベイタワー</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（現状：弁天町市税事務所）</a:t>
                      </a:r>
                    </a:p>
                  </a:txBody>
                  <a:tcPr marL="72000" marR="72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rPr>
                        <a:t>984</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txBody>
                  <a:tcPr marL="72000" marR="180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59" name="テキスト ボックス 1"/>
          <p:cNvSpPr txBox="1">
            <a:spLocks noChangeArrowheads="1"/>
          </p:cNvSpPr>
          <p:nvPr/>
        </p:nvSpPr>
        <p:spPr bwMode="auto">
          <a:xfrm>
            <a:off x="5964111" y="651600"/>
            <a:ext cx="3067202" cy="257119"/>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④現大阪市</a:t>
            </a:r>
            <a:r>
              <a:rPr lang="ja-JP" altLang="en-US" sz="1200" b="1" dirty="0" smtClean="0">
                <a:latin typeface="Meiryo UI" panose="020B0604030504040204" pitchFamily="50" charset="-128"/>
                <a:ea typeface="Meiryo UI" panose="020B0604030504040204" pitchFamily="50" charset="-128"/>
              </a:rPr>
              <a:t>本庁舎（</a:t>
            </a:r>
            <a:r>
              <a:rPr lang="ja-JP" altLang="en-US" sz="1200" b="1" dirty="0">
                <a:latin typeface="Meiryo UI" panose="020B0604030504040204" pitchFamily="50" charset="-128"/>
                <a:ea typeface="Meiryo UI" panose="020B0604030504040204" pitchFamily="50" charset="-128"/>
              </a:rPr>
              <a:t>中之島庁舎）</a:t>
            </a:r>
            <a:r>
              <a:rPr lang="ja-JP" altLang="en-US" sz="1200" b="1" dirty="0" smtClean="0">
                <a:latin typeface="Meiryo UI" panose="020B0604030504040204" pitchFamily="50" charset="-128"/>
                <a:ea typeface="Meiryo UI" panose="020B0604030504040204" pitchFamily="50" charset="-128"/>
              </a:rPr>
              <a:t>のイメージ</a:t>
            </a:r>
            <a:endParaRPr lang="ja-JP" altLang="en-US" sz="1200" b="1"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923302" y="972000"/>
            <a:ext cx="2131731" cy="633630"/>
            <a:chOff x="626729" y="1693262"/>
            <a:chExt cx="2131731" cy="633630"/>
          </a:xfrm>
        </p:grpSpPr>
        <p:sp>
          <p:nvSpPr>
            <p:cNvPr id="64" name="正方形/長方形 63"/>
            <p:cNvSpPr/>
            <p:nvPr/>
          </p:nvSpPr>
          <p:spPr>
            <a:xfrm>
              <a:off x="626729" y="1693262"/>
              <a:ext cx="2131731" cy="63363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5,621㎡</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3,651</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630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1,340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95052"/>
              <a:ext cx="1336096" cy="376476"/>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509054"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20</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39</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21</a:t>
            </a:r>
            <a:r>
              <a:rPr lang="ja-JP" altLang="en-US" sz="900" dirty="0" smtClean="0"/>
              <a:t>人</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イメージ図（淀川区）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7" name="正方形/長方形 96"/>
          <p:cNvSpPr/>
          <p:nvPr/>
        </p:nvSpPr>
        <p:spPr>
          <a:xfrm>
            <a:off x="7969763" y="965520"/>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14,051㎡</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923202" y="3817919"/>
            <a:ext cx="1008112"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72" name="テキスト ボックス 71"/>
          <p:cNvSpPr txBox="1"/>
          <p:nvPr/>
        </p:nvSpPr>
        <p:spPr bwMode="auto">
          <a:xfrm>
            <a:off x="6829353" y="2697412"/>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10,184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636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7009900" y="1933689"/>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5,717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6829353" y="2289537"/>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14,051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878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9"/>
          <p:cNvSpPr txBox="1"/>
          <p:nvPr/>
        </p:nvSpPr>
        <p:spPr bwMode="auto">
          <a:xfrm>
            <a:off x="7009900" y="1753226"/>
            <a:ext cx="1330906"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6823003" y="3250001"/>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bwMode="auto">
          <a:xfrm>
            <a:off x="911640" y="2957740"/>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980219" y="1997489"/>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bwMode="auto">
          <a:xfrm>
            <a:off x="911640" y="2239153"/>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6300000" y="3891875"/>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2,238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18</a:t>
            </a:r>
            <a:r>
              <a:rPr lang="ja-JP" altLang="en-US" sz="1200" dirty="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1,131</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1,107</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en-US" altLang="ja-JP" sz="1200" dirty="0" smtClean="0">
                <a:solidFill>
                  <a:schemeClr val="tx1"/>
                </a:solidFill>
                <a:latin typeface="Meiryo UI" pitchFamily="50" charset="-128"/>
                <a:ea typeface="Meiryo UI" pitchFamily="50" charset="-128"/>
                <a:cs typeface="Meiryo UI" pitchFamily="50" charset="-128"/>
              </a:rPr>
              <a:t>43,074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29,023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smtClean="0">
                <a:solidFill>
                  <a:schemeClr val="tx1"/>
                </a:solidFill>
                <a:latin typeface="Meiryo UI" pitchFamily="50" charset="-128"/>
                <a:ea typeface="Meiryo UI" pitchFamily="50" charset="-128"/>
                <a:cs typeface="Meiryo UI" pitchFamily="50" charset="-128"/>
              </a:rPr>
              <a:t>14,051</a:t>
            </a:r>
            <a:r>
              <a:rPr lang="ja-JP" altLang="en-US" sz="1200" b="1" u="sng" dirty="0" smtClean="0">
                <a:solidFill>
                  <a:schemeClr val="tx1"/>
                </a:solidFill>
                <a:latin typeface="Meiryo UI" pitchFamily="50" charset="-128"/>
                <a:ea typeface="Meiryo UI" pitchFamily="50" charset="-128"/>
                <a:cs typeface="Meiryo UI" pitchFamily="50" charset="-128"/>
              </a:rPr>
              <a:t>㎡</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9" name="大かっこ 78"/>
          <p:cNvSpPr/>
          <p:nvPr/>
        </p:nvSpPr>
        <p:spPr>
          <a:xfrm>
            <a:off x="6630479" y="4227747"/>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81" name="テキスト ボックス 80"/>
          <p:cNvSpPr txBox="1"/>
          <p:nvPr/>
        </p:nvSpPr>
        <p:spPr bwMode="auto">
          <a:xfrm>
            <a:off x="1100358" y="58668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2095419" y="58287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3085513" y="582111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4071717" y="559686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bwMode="auto">
          <a:xfrm>
            <a:off x="6791253" y="3031677"/>
            <a:ext cx="1764000"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9,340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583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4"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96461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195012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294241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3930374"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11" name="グループ化 110"/>
          <p:cNvGrpSpPr/>
          <p:nvPr/>
        </p:nvGrpSpPr>
        <p:grpSpPr>
          <a:xfrm>
            <a:off x="3780000" y="4176000"/>
            <a:ext cx="2086877" cy="506905"/>
            <a:chOff x="4010180" y="4156924"/>
            <a:chExt cx="2086877" cy="506905"/>
          </a:xfrm>
        </p:grpSpPr>
        <p:sp>
          <p:nvSpPr>
            <p:cNvPr id="112" name="正方形/長方形 111"/>
            <p:cNvSpPr/>
            <p:nvPr/>
          </p:nvSpPr>
          <p:spPr>
            <a:xfrm>
              <a:off x="4010180" y="4156924"/>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20,863㎡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12,516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8,347</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4607116" y="4367286"/>
              <a:ext cx="1433727"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6" name="テキスト ボックス 55"/>
          <p:cNvSpPr txBox="1"/>
          <p:nvPr/>
        </p:nvSpPr>
        <p:spPr>
          <a:xfrm>
            <a:off x="6046234" y="3634290"/>
            <a:ext cx="3780000" cy="261610"/>
          </a:xfrm>
          <a:prstGeom prst="rect">
            <a:avLst/>
          </a:prstGeom>
          <a:noFill/>
        </p:spPr>
        <p:txBody>
          <a:bodyPr wrap="square">
            <a:spAutoFit/>
          </a:bodyPr>
          <a:lstStyle/>
          <a:p>
            <a:pPr algn="ctr">
              <a:defRPr/>
            </a:pPr>
            <a:r>
              <a:rPr lang="ja-JP" altLang="en-US" sz="1100" b="1" u="sng" dirty="0" smtClean="0">
                <a:latin typeface="Meiryo UI" panose="020B0604030504040204" pitchFamily="50" charset="-128"/>
                <a:ea typeface="Meiryo UI" panose="020B0604030504040204" pitchFamily="50" charset="-128"/>
              </a:rPr>
              <a:t>不足執務室面積分</a:t>
            </a:r>
            <a:r>
              <a:rPr lang="ja-JP" altLang="en-US" sz="1100" b="1" u="sng" dirty="0">
                <a:latin typeface="Meiryo UI" panose="020B0604030504040204" pitchFamily="50" charset="-128"/>
                <a:ea typeface="Meiryo UI" panose="020B0604030504040204" pitchFamily="50" charset="-128"/>
              </a:rPr>
              <a:t>を現大阪市</a:t>
            </a:r>
            <a:r>
              <a:rPr lang="ja-JP" altLang="en-US" sz="1100" b="1" u="sng" dirty="0" smtClean="0">
                <a:latin typeface="Meiryo UI" panose="020B0604030504040204" pitchFamily="50" charset="-128"/>
                <a:ea typeface="Meiryo UI" panose="020B0604030504040204" pitchFamily="50" charset="-128"/>
              </a:rPr>
              <a:t>本庁舎（</a:t>
            </a:r>
            <a:r>
              <a:rPr lang="ja-JP" altLang="en-US" sz="1100" b="1" u="sng" dirty="0">
                <a:latin typeface="Meiryo UI" panose="020B0604030504040204" pitchFamily="50" charset="-128"/>
                <a:ea typeface="Meiryo UI" panose="020B0604030504040204" pitchFamily="50" charset="-128"/>
              </a:rPr>
              <a:t>中之島庁舎）</a:t>
            </a:r>
            <a:r>
              <a:rPr lang="ja-JP" altLang="en-US" sz="1100" b="1" u="sng" dirty="0" smtClean="0">
                <a:latin typeface="Meiryo UI" panose="020B0604030504040204" pitchFamily="50" charset="-128"/>
                <a:ea typeface="Meiryo UI" panose="020B0604030504040204" pitchFamily="50" charset="-128"/>
              </a:rPr>
              <a:t>に配置</a:t>
            </a:r>
            <a:endParaRPr lang="ja-JP" altLang="en-US" sz="1100" b="1" u="sng" dirty="0">
              <a:latin typeface="Meiryo UI" panose="020B0604030504040204" pitchFamily="50" charset="-128"/>
              <a:ea typeface="Meiryo UI" panose="020B0604030504040204" pitchFamily="50" charset="-128"/>
            </a:endParaRPr>
          </a:p>
        </p:txBody>
      </p:sp>
      <p:sp>
        <p:nvSpPr>
          <p:cNvPr id="55" name="正方形/長方形 54"/>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0" name="正方形/長方形 59"/>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 name="正方形/長方形 60"/>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3" name="正方形/長方形 12"/>
          <p:cNvSpPr>
            <a:spLocks noChangeArrowheads="1"/>
          </p:cNvSpPr>
          <p:nvPr/>
        </p:nvSpPr>
        <p:spPr bwMode="auto">
          <a:xfrm>
            <a:off x="8835299" y="29301"/>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74358739"/>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平行四辺形 151"/>
          <p:cNvSpPr/>
          <p:nvPr/>
        </p:nvSpPr>
        <p:spPr>
          <a:xfrm>
            <a:off x="73942" y="3296179"/>
            <a:ext cx="2643321" cy="58485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192" name="グラフ 83"/>
          <p:cNvGraphicFramePr>
            <a:graphicFrameLocks/>
          </p:cNvGraphicFramePr>
          <p:nvPr>
            <p:extLst/>
          </p:nvPr>
        </p:nvGraphicFramePr>
        <p:xfrm>
          <a:off x="-1914376" y="1378087"/>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93" name="テキスト ボックス 192"/>
          <p:cNvSpPr txBox="1"/>
          <p:nvPr/>
        </p:nvSpPr>
        <p:spPr bwMode="auto">
          <a:xfrm>
            <a:off x="267031" y="3101429"/>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a:latin typeface="Meiryo UI" panose="020B0604030504040204" pitchFamily="50" charset="-128"/>
                <a:ea typeface="Meiryo UI" panose="020B0604030504040204" pitchFamily="50" charset="-128"/>
              </a:rPr>
              <a:t>636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194" name="テキスト ボックス 193"/>
          <p:cNvSpPr txBox="1"/>
          <p:nvPr/>
        </p:nvSpPr>
        <p:spPr bwMode="auto">
          <a:xfrm>
            <a:off x="447578" y="2354416"/>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5,717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195" name="テキスト ボックス 194"/>
          <p:cNvSpPr txBox="1"/>
          <p:nvPr/>
        </p:nvSpPr>
        <p:spPr bwMode="auto">
          <a:xfrm>
            <a:off x="267031" y="2686715"/>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878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6" name="テキスト ボックス 195"/>
          <p:cNvSpPr txBox="1"/>
          <p:nvPr/>
        </p:nvSpPr>
        <p:spPr bwMode="auto">
          <a:xfrm>
            <a:off x="447578" y="2168673"/>
            <a:ext cx="1330906"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197" name="テキスト ボックス 196"/>
          <p:cNvSpPr txBox="1"/>
          <p:nvPr/>
        </p:nvSpPr>
        <p:spPr bwMode="auto">
          <a:xfrm>
            <a:off x="267031" y="3646398"/>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bwMode="auto">
          <a:xfrm>
            <a:off x="267031" y="3428074"/>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583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8" name="正方形/長方形 67"/>
          <p:cNvSpPr/>
          <p:nvPr/>
        </p:nvSpPr>
        <p:spPr>
          <a:xfrm>
            <a:off x="6084000" y="4493681"/>
            <a:ext cx="3780000" cy="234631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rIns="0" bIns="0"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1,309</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a:t>
            </a:r>
            <a:r>
              <a:rPr lang="ja-JP" altLang="en-US" sz="1200" dirty="0" smtClean="0">
                <a:solidFill>
                  <a:prstClr val="black"/>
                </a:solidFill>
                <a:latin typeface="Meiryo UI" panose="020B0604030504040204" pitchFamily="50" charset="-128"/>
                <a:ea typeface="Meiryo UI" panose="020B0604030504040204" pitchFamily="50" charset="-128"/>
              </a:rPr>
              <a:t>状況</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1400"/>
              </a:lnSpc>
              <a:spcBef>
                <a:spcPts val="0"/>
              </a:spcBef>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a:solidFill>
                  <a:prstClr val="black"/>
                </a:solidFill>
                <a:latin typeface="Meiryo UI" panose="020B0604030504040204" pitchFamily="50" charset="-128"/>
                <a:ea typeface="Meiryo UI" panose="020B0604030504040204" pitchFamily="50" charset="-128"/>
              </a:rPr>
              <a:t>636</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673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dirty="0">
              <a:solidFill>
                <a:prstClr val="black"/>
              </a:solidFill>
              <a:latin typeface="Meiryo UI" panose="020B0604030504040204" pitchFamily="50" charset="-128"/>
              <a:ea typeface="Meiryo UI" panose="020B0604030504040204" pitchFamily="50" charset="-128"/>
            </a:endParaRPr>
          </a:p>
          <a:p>
            <a:pPr lvl="0">
              <a:lnSpc>
                <a:spcPts val="1400"/>
              </a:lnSpc>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現大阪市本庁舎（中之島庁舎）</a:t>
            </a:r>
            <a:r>
              <a:rPr lang="ja-JP" altLang="en-US" sz="1200" dirty="0" smtClean="0">
                <a:solidFill>
                  <a:prstClr val="black"/>
                </a:solidFill>
                <a:latin typeface="Meiryo UI" panose="020B0604030504040204" pitchFamily="50" charset="-128"/>
                <a:ea typeface="Meiryo UI" panose="020B0604030504040204" pitchFamily="50" charset="-128"/>
              </a:rPr>
              <a:t>に</a:t>
            </a:r>
            <a:r>
              <a:rPr lang="ja-JP" altLang="en-US" sz="1200" dirty="0">
                <a:solidFill>
                  <a:prstClr val="black"/>
                </a:solidFill>
                <a:latin typeface="Meiryo UI" panose="020B0604030504040204" pitchFamily="50" charset="-128"/>
                <a:ea typeface="Meiryo UI" panose="020B0604030504040204" pitchFamily="50" charset="-128"/>
              </a:rPr>
              <a:t>淀川</a:t>
            </a:r>
            <a:r>
              <a:rPr lang="ja-JP" altLang="en-US" sz="1200" dirty="0" smtClean="0">
                <a:solidFill>
                  <a:prstClr val="black"/>
                </a:solidFill>
                <a:latin typeface="Meiryo UI" panose="020B0604030504040204" pitchFamily="50" charset="-128"/>
                <a:ea typeface="Meiryo UI" panose="020B0604030504040204" pitchFamily="50" charset="-128"/>
              </a:rPr>
              <a:t>区、天王寺区の</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職員を配置</a:t>
            </a:r>
            <a:endParaRPr lang="en-US" altLang="ja-JP" sz="1050" dirty="0" smtClean="0">
              <a:solidFill>
                <a:prstClr val="black"/>
              </a:solidFill>
              <a:latin typeface="Meiryo UI" panose="020B0604030504040204" pitchFamily="50" charset="-128"/>
              <a:ea typeface="Meiryo UI" panose="020B0604030504040204" pitchFamily="50" charset="-128"/>
            </a:endParaRPr>
          </a:p>
          <a:p>
            <a:pPr lvl="0">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現大阪市本庁舎（中之島庁舎）</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a:t>
            </a:r>
            <a:r>
              <a:rPr lang="ja-JP" altLang="en-US" sz="1200" dirty="0" smtClean="0">
                <a:solidFill>
                  <a:prstClr val="black"/>
                </a:solidFill>
                <a:latin typeface="Meiryo UI" panose="020B0604030504040204" pitchFamily="50" charset="-128"/>
                <a:ea typeface="Meiryo UI" panose="020B0604030504040204" pitchFamily="50" charset="-128"/>
              </a:rPr>
              <a:t>発生</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5,717</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en-US" altLang="ja-JP" sz="1050" dirty="0" smtClean="0">
              <a:solidFill>
                <a:prstClr val="black"/>
              </a:solidFill>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イメージ図（北区）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6" name="テキスト ボックス 1"/>
          <p:cNvSpPr txBox="1"/>
          <p:nvPr/>
        </p:nvSpPr>
        <p:spPr bwMode="auto">
          <a:xfrm>
            <a:off x="6084000" y="458112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55" name="正方形/長方形 54"/>
          <p:cNvSpPr/>
          <p:nvPr/>
        </p:nvSpPr>
        <p:spPr>
          <a:xfrm>
            <a:off x="6300000" y="2491072"/>
            <a:ext cx="3204000" cy="1658008"/>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2,634</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1,309</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1,325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dirty="0" smtClean="0">
                <a:solidFill>
                  <a:prstClr val="black"/>
                </a:solidFill>
                <a:latin typeface="Meiryo UI" pitchFamily="50" charset="-128"/>
                <a:ea typeface="Meiryo UI" pitchFamily="50" charset="-128"/>
                <a:cs typeface="Meiryo UI" pitchFamily="50" charset="-128"/>
              </a:rPr>
              <a:t>■一部事務組合</a:t>
            </a:r>
            <a:r>
              <a:rPr lang="en-US" altLang="ja-JP" sz="1200" dirty="0" smtClean="0">
                <a:solidFill>
                  <a:prstClr val="black"/>
                </a:solidFill>
                <a:latin typeface="Meiryo UI" pitchFamily="50" charset="-128"/>
                <a:ea typeface="Meiryo UI" pitchFamily="50" charset="-128"/>
                <a:cs typeface="Meiryo UI" pitchFamily="50" charset="-128"/>
              </a:rPr>
              <a:t>233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smtClean="0">
                <a:solidFill>
                  <a:prstClr val="black"/>
                </a:solidFill>
                <a:latin typeface="Meiryo UI" pitchFamily="50" charset="-128"/>
                <a:ea typeface="Meiryo UI" pitchFamily="50" charset="-128"/>
                <a:cs typeface="Meiryo UI" pitchFamily="50" charset="-128"/>
              </a:rPr>
              <a:t>執務室必要面</a:t>
            </a:r>
            <a:r>
              <a:rPr lang="ja-JP" altLang="en-US" sz="1200" dirty="0" smtClean="0">
                <a:solidFill>
                  <a:prstClr val="black"/>
                </a:solidFill>
                <a:latin typeface="Meiryo UI" pitchFamily="50" charset="-128"/>
                <a:ea typeface="Meiryo UI" pitchFamily="50" charset="-128"/>
                <a:cs typeface="Meiryo UI" pitchFamily="50" charset="-128"/>
              </a:rPr>
              <a:t>積：</a:t>
            </a:r>
            <a:r>
              <a:rPr lang="en-US" altLang="ja-JP" sz="1200" dirty="0" smtClean="0">
                <a:solidFill>
                  <a:schemeClr val="tx1"/>
                </a:solidFill>
                <a:latin typeface="Meiryo UI" pitchFamily="50" charset="-128"/>
                <a:ea typeface="Meiryo UI" pitchFamily="50" charset="-128"/>
                <a:cs typeface="Meiryo UI" pitchFamily="50" charset="-128"/>
              </a:rPr>
              <a:t>53,817</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59,534</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endParaRPr lang="en-US" altLang="ja-JP" sz="1200" b="1" u="sng" dirty="0">
              <a:solidFill>
                <a:prstClr val="black"/>
              </a:solidFill>
              <a:latin typeface="Meiryo UI" pitchFamily="50" charset="-128"/>
              <a:ea typeface="Meiryo UI" pitchFamily="50" charset="-128"/>
              <a:cs typeface="Meiryo UI" pitchFamily="50" charset="-128"/>
            </a:endParaRPr>
          </a:p>
        </p:txBody>
      </p:sp>
      <p:sp>
        <p:nvSpPr>
          <p:cNvPr id="56" name="大かっこ 55"/>
          <p:cNvSpPr/>
          <p:nvPr/>
        </p:nvSpPr>
        <p:spPr>
          <a:xfrm>
            <a:off x="6598784" y="2826565"/>
            <a:ext cx="1836000"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2" name="テキスト ボックス 71"/>
          <p:cNvSpPr txBox="1"/>
          <p:nvPr/>
        </p:nvSpPr>
        <p:spPr>
          <a:xfrm>
            <a:off x="6137947" y="22048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graphicFrame>
        <p:nvGraphicFramePr>
          <p:cNvPr id="151" name="グラフ 45"/>
          <p:cNvGraphicFramePr>
            <a:graphicFrameLocks/>
          </p:cNvGraphicFramePr>
          <p:nvPr>
            <p:extLst/>
          </p:nvPr>
        </p:nvGraphicFramePr>
        <p:xfrm>
          <a:off x="193093" y="4253582"/>
          <a:ext cx="5974393" cy="2410079"/>
        </p:xfrm>
        <a:graphic>
          <a:graphicData uri="http://schemas.openxmlformats.org/drawingml/2006/chart">
            <c:chart xmlns:c="http://schemas.openxmlformats.org/drawingml/2006/chart" xmlns:r="http://schemas.openxmlformats.org/officeDocument/2006/relationships" r:id="rId4"/>
          </a:graphicData>
        </a:graphic>
      </p:graphicFrame>
      <p:sp>
        <p:nvSpPr>
          <p:cNvPr id="154" name="正方形/長方形 153"/>
          <p:cNvSpPr/>
          <p:nvPr/>
        </p:nvSpPr>
        <p:spPr>
          <a:xfrm>
            <a:off x="3780000" y="4176000"/>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34,802㎡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18,806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15,997</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55" name="大かっこ 154"/>
          <p:cNvSpPr/>
          <p:nvPr/>
        </p:nvSpPr>
        <p:spPr>
          <a:xfrm>
            <a:off x="4376937" y="4382737"/>
            <a:ext cx="1446038"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56" name="正方形/長方形 155"/>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5,103</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57" name="テキスト ボックス 80"/>
          <p:cNvSpPr txBox="1"/>
          <p:nvPr/>
        </p:nvSpPr>
        <p:spPr bwMode="auto">
          <a:xfrm>
            <a:off x="376675"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8" name="テキスト ボックス 80"/>
          <p:cNvSpPr txBox="1"/>
          <p:nvPr/>
        </p:nvSpPr>
        <p:spPr bwMode="auto">
          <a:xfrm>
            <a:off x="187673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9" name="テキスト ボックス 80"/>
          <p:cNvSpPr txBox="1"/>
          <p:nvPr/>
        </p:nvSpPr>
        <p:spPr bwMode="auto">
          <a:xfrm>
            <a:off x="2619601"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0" name="テキスト ボックス 80"/>
          <p:cNvSpPr txBox="1"/>
          <p:nvPr/>
        </p:nvSpPr>
        <p:spPr bwMode="auto">
          <a:xfrm>
            <a:off x="4117399"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61" name="グループ化 160"/>
          <p:cNvGrpSpPr/>
          <p:nvPr/>
        </p:nvGrpSpPr>
        <p:grpSpPr>
          <a:xfrm>
            <a:off x="600786" y="971998"/>
            <a:ext cx="2440287" cy="686986"/>
            <a:chOff x="-661980" y="1840918"/>
            <a:chExt cx="2131731" cy="445446"/>
          </a:xfrm>
        </p:grpSpPr>
        <p:sp>
          <p:nvSpPr>
            <p:cNvPr id="162" name="正方形/長方形 161"/>
            <p:cNvSpPr/>
            <p:nvPr/>
          </p:nvSpPr>
          <p:spPr>
            <a:xfrm>
              <a:off x="-661980" y="1840918"/>
              <a:ext cx="2131731" cy="445446"/>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19,629㎡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13,912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・空き庁舎　　　　　　　</a:t>
              </a:r>
              <a:r>
                <a:rPr lang="ja-JP" altLang="en-US" sz="900" spc="-20" dirty="0">
                  <a:solidFill>
                    <a:schemeClr val="tx1"/>
                  </a:solidFill>
                  <a:latin typeface="Meiryo UI" panose="020B0604030504040204" pitchFamily="50" charset="-128"/>
                  <a:ea typeface="Meiryo UI" panose="020B0604030504040204" pitchFamily="50" charset="-128"/>
                </a:rPr>
                <a:t> </a:t>
              </a:r>
              <a:r>
                <a:rPr lang="ja-JP" altLang="en-US" sz="900" spc="-2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5,717</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議会施設面積　</a:t>
              </a:r>
              <a:r>
                <a:rPr lang="en-US" altLang="ja-JP" sz="1100" dirty="0" smtClean="0">
                  <a:solidFill>
                    <a:schemeClr val="tx1"/>
                  </a:solidFill>
                  <a:latin typeface="Meiryo UI" panose="020B0604030504040204" pitchFamily="50" charset="-128"/>
                  <a:ea typeface="Meiryo UI" panose="020B0604030504040204" pitchFamily="50" charset="-128"/>
                </a:rPr>
                <a:t>5,684</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63" name="大かっこ 162"/>
            <p:cNvSpPr/>
            <p:nvPr/>
          </p:nvSpPr>
          <p:spPr>
            <a:xfrm>
              <a:off x="-150888" y="1966499"/>
              <a:ext cx="1540955" cy="17158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64" name="テキスト ボックス 80"/>
          <p:cNvSpPr txBox="1"/>
          <p:nvPr/>
        </p:nvSpPr>
        <p:spPr bwMode="auto">
          <a:xfrm>
            <a:off x="-12435" y="648446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65" name="テキスト ボックス 80"/>
          <p:cNvSpPr txBox="1"/>
          <p:nvPr/>
        </p:nvSpPr>
        <p:spPr bwMode="auto">
          <a:xfrm>
            <a:off x="1096042"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6" name="テキスト ボックス 80"/>
          <p:cNvSpPr txBox="1"/>
          <p:nvPr/>
        </p:nvSpPr>
        <p:spPr bwMode="auto">
          <a:xfrm>
            <a:off x="335834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7" name="テキスト ボックス 80"/>
          <p:cNvSpPr txBox="1"/>
          <p:nvPr/>
        </p:nvSpPr>
        <p:spPr bwMode="auto">
          <a:xfrm>
            <a:off x="485990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8" name="テキスト ボックス 80"/>
          <p:cNvSpPr txBox="1"/>
          <p:nvPr/>
        </p:nvSpPr>
        <p:spPr bwMode="auto">
          <a:xfrm>
            <a:off x="393335" y="581705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69" name="テキスト ボックス 80"/>
          <p:cNvSpPr txBox="1"/>
          <p:nvPr/>
        </p:nvSpPr>
        <p:spPr bwMode="auto">
          <a:xfrm>
            <a:off x="1149800" y="581165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a:t>
            </a:r>
            <a:r>
              <a:rPr lang="en-US" altLang="ja-JP" sz="750" b="1" dirty="0">
                <a:latin typeface="Meiryo UI" panose="020B0604030504040204" pitchFamily="50" charset="-128"/>
                <a:ea typeface="Meiryo UI" panose="020B0604030504040204" pitchFamily="50" charset="-128"/>
              </a:rPr>
              <a:t>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0" name="テキスト ボックス 80"/>
          <p:cNvSpPr txBox="1"/>
          <p:nvPr/>
        </p:nvSpPr>
        <p:spPr bwMode="auto">
          <a:xfrm>
            <a:off x="2641887" y="58399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a:t>
            </a:r>
            <a:r>
              <a:rPr lang="en-US" altLang="ja-JP" sz="750" b="1" dirty="0">
                <a:latin typeface="Meiryo UI" panose="020B0604030504040204" pitchFamily="50" charset="-128"/>
                <a:ea typeface="Meiryo UI" panose="020B0604030504040204" pitchFamily="50" charset="-128"/>
              </a:rPr>
              <a:t>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1" name="テキスト ボックス 80"/>
          <p:cNvSpPr txBox="1"/>
          <p:nvPr/>
        </p:nvSpPr>
        <p:spPr bwMode="auto">
          <a:xfrm>
            <a:off x="4147878" y="567229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2" name="テキスト ボックス 80"/>
          <p:cNvSpPr txBox="1"/>
          <p:nvPr/>
        </p:nvSpPr>
        <p:spPr bwMode="auto">
          <a:xfrm>
            <a:off x="4893080" y="5785371"/>
            <a:ext cx="890581" cy="323165"/>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3" name="テキスト ボックス 80"/>
          <p:cNvSpPr txBox="1"/>
          <p:nvPr/>
        </p:nvSpPr>
        <p:spPr bwMode="auto">
          <a:xfrm>
            <a:off x="1891973" y="58780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4" name="テキスト ボックス 173"/>
          <p:cNvSpPr txBox="1"/>
          <p:nvPr/>
        </p:nvSpPr>
        <p:spPr bwMode="auto">
          <a:xfrm>
            <a:off x="3390611" y="573325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aphicFrame>
        <p:nvGraphicFramePr>
          <p:cNvPr id="175" name="表 174"/>
          <p:cNvGraphicFramePr>
            <a:graphicFrameLocks noGrp="1"/>
          </p:cNvGraphicFramePr>
          <p:nvPr>
            <p:extLst/>
          </p:nvPr>
        </p:nvGraphicFramePr>
        <p:xfrm>
          <a:off x="3297168" y="1636407"/>
          <a:ext cx="2592000" cy="110016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24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2,069</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梅田市税事務所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1,143</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76" name="正方形/長方形 175"/>
          <p:cNvSpPr/>
          <p:nvPr/>
        </p:nvSpPr>
        <p:spPr>
          <a:xfrm>
            <a:off x="3083600" y="132296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77" name="正方形/長方形 176"/>
          <p:cNvSpPr/>
          <p:nvPr/>
        </p:nvSpPr>
        <p:spPr>
          <a:xfrm>
            <a:off x="3110519" y="2801693"/>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78" name="表 177"/>
          <p:cNvGraphicFramePr>
            <a:graphicFrameLocks noGrp="1"/>
          </p:cNvGraphicFramePr>
          <p:nvPr>
            <p:extLst/>
          </p:nvPr>
        </p:nvGraphicFramePr>
        <p:xfrm>
          <a:off x="3301900" y="3089491"/>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ＪＥＩ京橋ビル</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（現状：京橋市税事務所）</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955</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中央</a:t>
                      </a:r>
                      <a:r>
                        <a:rPr kumimoji="1" lang="ja-JP" altLang="en-US" sz="900" b="0" dirty="0" smtClean="0">
                          <a:solidFill>
                            <a:schemeClr val="tx1"/>
                          </a:solidFill>
                          <a:latin typeface="Meiryo UI" panose="020B0604030504040204" pitchFamily="50" charset="-128"/>
                          <a:ea typeface="Meiryo UI" panose="020B0604030504040204" pitchFamily="50" charset="-128"/>
                        </a:rPr>
                        <a:t>卸売</a:t>
                      </a:r>
                      <a:r>
                        <a:rPr kumimoji="1" lang="zh-TW" altLang="en-US" sz="900" b="0" dirty="0" smtClean="0">
                          <a:solidFill>
                            <a:schemeClr val="tx1"/>
                          </a:solidFill>
                          <a:latin typeface="Meiryo UI" panose="020B0604030504040204" pitchFamily="50" charset="-128"/>
                          <a:ea typeface="Meiryo UI" panose="020B0604030504040204" pitchFamily="50" charset="-128"/>
                        </a:rPr>
                        <a:t>市場</a:t>
                      </a:r>
                      <a:r>
                        <a:rPr kumimoji="1" lang="ja-JP" altLang="en-US" sz="900" b="0" dirty="0" smtClean="0">
                          <a:solidFill>
                            <a:schemeClr val="tx1"/>
                          </a:solidFill>
                          <a:latin typeface="Meiryo UI" panose="020B0604030504040204" pitchFamily="50" charset="-128"/>
                          <a:ea typeface="Meiryo UI" panose="020B0604030504040204" pitchFamily="50" charset="-128"/>
                        </a:rPr>
                        <a:t>本場業務</a:t>
                      </a:r>
                      <a:r>
                        <a:rPr kumimoji="1" lang="zh-TW" altLang="en-US" sz="900" b="0" dirty="0" smtClean="0">
                          <a:solidFill>
                            <a:schemeClr val="tx1"/>
                          </a:solidFill>
                          <a:latin typeface="Meiryo UI" panose="020B0604030504040204" pitchFamily="50" charset="-128"/>
                          <a:ea typeface="Meiryo UI" panose="020B0604030504040204" pitchFamily="50" charset="-128"/>
                        </a:rPr>
                        <a:t>管理棟</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建設局）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936</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sp>
        <p:nvSpPr>
          <p:cNvPr id="179"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80" name="テキスト ボックス 1"/>
          <p:cNvSpPr txBox="1">
            <a:spLocks noChangeArrowheads="1"/>
          </p:cNvSpPr>
          <p:nvPr/>
        </p:nvSpPr>
        <p:spPr bwMode="auto">
          <a:xfrm>
            <a:off x="3103200" y="652411"/>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18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188" name="正方形/長方形 18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9" name="正方形/長方形 18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0" name="正方形/長方形 189"/>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1" name="角丸四角形吹き出し 190"/>
          <p:cNvSpPr/>
          <p:nvPr/>
        </p:nvSpPr>
        <p:spPr>
          <a:xfrm>
            <a:off x="2072680" y="3132354"/>
            <a:ext cx="1150275" cy="609205"/>
          </a:xfrm>
          <a:prstGeom prst="wedgeRoundRectCallout">
            <a:avLst>
              <a:gd name="adj1" fmla="val -80260"/>
              <a:gd name="adj2" fmla="val -23814"/>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24</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45</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26</a:t>
            </a:r>
            <a:r>
              <a:rPr lang="ja-JP" altLang="en-US" sz="900" dirty="0" smtClean="0"/>
              <a:t>人</a:t>
            </a:r>
            <a:endParaRPr lang="en-US" altLang="ja-JP" sz="900" dirty="0" smtClean="0"/>
          </a:p>
        </p:txBody>
      </p:sp>
      <p:sp>
        <p:nvSpPr>
          <p:cNvPr id="199" name="テキスト ボックス 198"/>
          <p:cNvSpPr txBox="1"/>
          <p:nvPr/>
        </p:nvSpPr>
        <p:spPr>
          <a:xfrm>
            <a:off x="272527" y="3857108"/>
            <a:ext cx="2304209" cy="246221"/>
          </a:xfrm>
          <a:prstGeom prst="rect">
            <a:avLst/>
          </a:prstGeom>
          <a:noFill/>
        </p:spPr>
        <p:txBody>
          <a:bodyPr wrap="square">
            <a:spAutoFit/>
          </a:bodyPr>
          <a:lstStyle/>
          <a:p>
            <a:pPr algn="ctr">
              <a:defRPr/>
            </a:pPr>
            <a:r>
              <a:rPr lang="ja-JP" altLang="en-US" sz="1000" b="1" u="sng" dirty="0">
                <a:latin typeface="Meiryo UI" panose="020B0604030504040204" pitchFamily="50" charset="-128"/>
                <a:ea typeface="Meiryo UI" panose="020B0604030504040204" pitchFamily="50" charset="-128"/>
              </a:rPr>
              <a:t>現大阪市</a:t>
            </a:r>
            <a:r>
              <a:rPr lang="ja-JP" altLang="en-US" sz="1000" b="1" u="sng" dirty="0" smtClean="0">
                <a:latin typeface="Meiryo UI" panose="020B0604030504040204" pitchFamily="50" charset="-128"/>
                <a:ea typeface="Meiryo UI" panose="020B0604030504040204" pitchFamily="50" charset="-128"/>
              </a:rPr>
              <a:t>本庁舎</a:t>
            </a:r>
            <a:r>
              <a:rPr lang="ja-JP" altLang="en-US" sz="1000" b="1" u="sng" dirty="0">
                <a:latin typeface="Meiryo UI" panose="020B0604030504040204" pitchFamily="50" charset="-128"/>
                <a:ea typeface="Meiryo UI" panose="020B0604030504040204" pitchFamily="50" charset="-128"/>
              </a:rPr>
              <a:t>（中之島庁舎</a:t>
            </a:r>
            <a:r>
              <a:rPr lang="ja-JP" altLang="en-US" sz="1000" b="1" u="sng" dirty="0" smtClean="0">
                <a:latin typeface="Meiryo UI" panose="020B0604030504040204" pitchFamily="50" charset="-128"/>
                <a:ea typeface="Meiryo UI" panose="020B0604030504040204" pitchFamily="50" charset="-128"/>
              </a:rPr>
              <a:t>）</a:t>
            </a:r>
            <a:endParaRPr lang="ja-JP" altLang="en-US" sz="786" b="1" u="sng" dirty="0">
              <a:latin typeface="Meiryo UI" panose="020B0604030504040204" pitchFamily="50" charset="-128"/>
              <a:ea typeface="Meiryo UI" panose="020B0604030504040204" pitchFamily="50" charset="-128"/>
            </a:endParaRPr>
          </a:p>
        </p:txBody>
      </p:sp>
      <p:sp>
        <p:nvSpPr>
          <p:cNvPr id="200" name="正方形/長方形 199"/>
          <p:cNvSpPr/>
          <p:nvPr/>
        </p:nvSpPr>
        <p:spPr>
          <a:xfrm>
            <a:off x="5964113" y="652286"/>
            <a:ext cx="3888000" cy="36891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1"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0" name="正方形/長方形 12"/>
          <p:cNvSpPr>
            <a:spLocks noChangeArrowheads="1"/>
          </p:cNvSpPr>
          <p:nvPr/>
        </p:nvSpPr>
        <p:spPr bwMode="auto">
          <a:xfrm>
            <a:off x="8861425" y="657119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19533955"/>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7760457" y="711302"/>
            <a:ext cx="2010741" cy="473272"/>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15,493㎡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10,804</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・空き庁舎</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4,689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1,287</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149</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675</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463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rPr>
              <a:t>ATC</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smtClean="0">
                <a:solidFill>
                  <a:prstClr val="black"/>
                </a:solidFill>
                <a:latin typeface="Meiryo UI" panose="020B0604030504040204" pitchFamily="50" charset="-128"/>
                <a:ea typeface="Meiryo UI" panose="020B0604030504040204" pitchFamily="50" charset="-128"/>
              </a:rPr>
              <a:t>4,689㎡</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96" name="平行四辺形 95"/>
          <p:cNvSpPr/>
          <p:nvPr/>
        </p:nvSpPr>
        <p:spPr>
          <a:xfrm>
            <a:off x="7066692" y="2902930"/>
            <a:ext cx="1684013" cy="38538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sp>
        <p:nvSpPr>
          <p:cNvPr id="104" name="正方形/長方形 103"/>
          <p:cNvSpPr/>
          <p:nvPr/>
        </p:nvSpPr>
        <p:spPr>
          <a:xfrm>
            <a:off x="4319255"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5,679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nvPr>
        </p:nvGraphicFramePr>
        <p:xfrm>
          <a:off x="3297138" y="1553574"/>
          <a:ext cx="2592000" cy="11016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672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1,288 </a:t>
                      </a: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大阪</a:t>
                      </a:r>
                      <a:r>
                        <a:rPr kumimoji="1" lang="zh-TW" altLang="en-US" sz="900" b="0" dirty="0" smtClean="0">
                          <a:solidFill>
                            <a:schemeClr val="tx1"/>
                          </a:solidFill>
                          <a:latin typeface="Meiryo UI" panose="020B0604030504040204" pitchFamily="50" charset="-128"/>
                          <a:ea typeface="Meiryo UI" panose="020B0604030504040204" pitchFamily="50" charset="-128"/>
                        </a:rPr>
                        <a:t>産業創造館</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契約管財局</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1,447 </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06" name="正方形/長方形 105"/>
          <p:cNvSpPr/>
          <p:nvPr/>
        </p:nvSpPr>
        <p:spPr>
          <a:xfrm>
            <a:off x="3073240" y="1253570"/>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08" name="正方形/長方形 107"/>
          <p:cNvSpPr/>
          <p:nvPr/>
        </p:nvSpPr>
        <p:spPr>
          <a:xfrm>
            <a:off x="3105295" y="271169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09" name="表 108"/>
          <p:cNvGraphicFramePr>
            <a:graphicFrameLocks noGrp="1"/>
          </p:cNvGraphicFramePr>
          <p:nvPr>
            <p:extLst/>
          </p:nvPr>
        </p:nvGraphicFramePr>
        <p:xfrm>
          <a:off x="3297138" y="3045215"/>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ＯＣＡＴ</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現状：なんば市税事務所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1,228</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船場センタービル</a:t>
                      </a: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（現状：船場法人市税事務所）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1,716 </a:t>
                      </a: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graphicFrame>
        <p:nvGraphicFramePr>
          <p:cNvPr id="83" name="グラフ 45"/>
          <p:cNvGraphicFramePr>
            <a:graphicFrameLocks/>
          </p:cNvGraphicFramePr>
          <p:nvPr>
            <p:extLst/>
          </p:nvPr>
        </p:nvGraphicFramePr>
        <p:xfrm>
          <a:off x="73234" y="4638089"/>
          <a:ext cx="6156000" cy="208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平行四辺形 47"/>
          <p:cNvSpPr/>
          <p:nvPr/>
        </p:nvSpPr>
        <p:spPr>
          <a:xfrm>
            <a:off x="846195" y="3424692"/>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7" name="グラフ 46"/>
          <p:cNvGraphicFramePr/>
          <p:nvPr>
            <p:extLst/>
          </p:nvPr>
        </p:nvGraphicFramePr>
        <p:xfrm>
          <a:off x="356534" y="1428383"/>
          <a:ext cx="2182232" cy="2791112"/>
        </p:xfrm>
        <a:graphic>
          <a:graphicData uri="http://schemas.openxmlformats.org/drawingml/2006/chart">
            <c:chart xmlns:c="http://schemas.openxmlformats.org/drawingml/2006/chart" xmlns:r="http://schemas.openxmlformats.org/officeDocument/2006/relationships" r:id="rId4"/>
          </a:graphicData>
        </a:graphic>
      </p:graphicFrame>
      <p:sp>
        <p:nvSpPr>
          <p:cNvPr id="60" name="テキスト ボックス 59"/>
          <p:cNvSpPr txBox="1"/>
          <p:nvPr/>
        </p:nvSpPr>
        <p:spPr>
          <a:xfrm>
            <a:off x="280100" y="384547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現中央区庁舎</a:t>
            </a:r>
            <a:endParaRPr lang="ja-JP" altLang="en-US" sz="786" b="1" u="sng" dirty="0">
              <a:latin typeface="Meiryo UI" panose="020B0604030504040204" pitchFamily="50" charset="-128"/>
              <a:ea typeface="Meiryo UI" panose="020B0604030504040204" pitchFamily="50" charset="-128"/>
            </a:endParaRPr>
          </a:p>
        </p:txBody>
      </p:sp>
      <p:sp>
        <p:nvSpPr>
          <p:cNvPr id="4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r>
              <a:rPr lang="ja-JP" altLang="en-US" sz="1100" b="1" dirty="0">
                <a:solidFill>
                  <a:srgbClr val="000000"/>
                </a:solidFill>
                <a:latin typeface="ＭＳ Ｐゴシック" panose="020B0600070205080204" pitchFamily="50" charset="-128"/>
                <a:ea typeface="Meiryo UI" panose="020B0604030504040204" pitchFamily="50" charset="-128"/>
              </a:rPr>
              <a:t>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9" name="正方形/長方形 58"/>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イメージ図（中央区）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pSp>
        <p:nvGrpSpPr>
          <p:cNvPr id="111" name="グループ化 110"/>
          <p:cNvGrpSpPr/>
          <p:nvPr/>
        </p:nvGrpSpPr>
        <p:grpSpPr>
          <a:xfrm>
            <a:off x="909872" y="971999"/>
            <a:ext cx="2131731" cy="648000"/>
            <a:chOff x="626729" y="1693261"/>
            <a:chExt cx="2131731" cy="648000"/>
          </a:xfrm>
        </p:grpSpPr>
        <p:sp>
          <p:nvSpPr>
            <p:cNvPr id="112" name="正方形/長方形 111"/>
            <p:cNvSpPr/>
            <p:nvPr/>
          </p:nvSpPr>
          <p:spPr>
            <a:xfrm>
              <a:off x="626729" y="1693261"/>
              <a:ext cx="2131731" cy="64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5,745㎡</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2,550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・議会施設 　 　 　 </a:t>
              </a:r>
              <a:r>
                <a:rPr lang="en-US" altLang="ja-JP" sz="900" dirty="0" smtClean="0">
                  <a:solidFill>
                    <a:schemeClr val="tx1"/>
                  </a:solidFill>
                  <a:latin typeface="Meiryo UI" panose="020B0604030504040204" pitchFamily="50" charset="-128"/>
                  <a:ea typeface="Meiryo UI" panose="020B0604030504040204" pitchFamily="50" charset="-128"/>
                </a:rPr>
                <a:t>805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2,390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1317826" y="1895052"/>
              <a:ext cx="1336096" cy="37978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24" name="テキスト ボックス 80"/>
          <p:cNvSpPr txBox="1"/>
          <p:nvPr/>
        </p:nvSpPr>
        <p:spPr bwMode="auto">
          <a:xfrm>
            <a:off x="-79853" y="652535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62" name="テキスト ボックス 1"/>
          <p:cNvSpPr txBox="1">
            <a:spLocks noChangeArrowheads="1"/>
          </p:cNvSpPr>
          <p:nvPr/>
        </p:nvSpPr>
        <p:spPr bwMode="auto">
          <a:xfrm>
            <a:off x="3105295"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5963696" y="651600"/>
            <a:ext cx="3753491" cy="505793"/>
            <a:chOff x="3104291" y="644748"/>
            <a:chExt cx="3753491" cy="505793"/>
          </a:xfrm>
        </p:grpSpPr>
        <p:sp>
          <p:nvSpPr>
            <p:cNvPr id="67" name="テキスト ボックス 1"/>
            <p:cNvSpPr txBox="1">
              <a:spLocks noChangeArrowheads="1"/>
            </p:cNvSpPr>
            <p:nvPr/>
          </p:nvSpPr>
          <p:spPr bwMode="auto">
            <a:xfrm>
              <a:off x="3104291" y="644748"/>
              <a:ext cx="1440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en-US" altLang="ja-JP" sz="1200" b="1" dirty="0" smtClean="0">
                  <a:latin typeface="Meiryo UI" panose="020B0604030504040204" pitchFamily="50" charset="-128"/>
                  <a:ea typeface="Meiryo UI" panose="020B0604030504040204" pitchFamily="50" charset="-128"/>
                </a:rPr>
                <a:t>ATC</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5" name="大かっこ 64"/>
            <p:cNvSpPr/>
            <p:nvPr/>
          </p:nvSpPr>
          <p:spPr>
            <a:xfrm>
              <a:off x="5571679" y="900911"/>
              <a:ext cx="1286103"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6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graphicFrame>
        <p:nvGraphicFramePr>
          <p:cNvPr id="93" name="グラフ 83"/>
          <p:cNvGraphicFramePr>
            <a:graphicFrameLocks/>
          </p:cNvGraphicFramePr>
          <p:nvPr>
            <p:extLst/>
          </p:nvPr>
        </p:nvGraphicFramePr>
        <p:xfrm>
          <a:off x="6406701" y="1268760"/>
          <a:ext cx="3120643" cy="2490838"/>
        </p:xfrm>
        <a:graphic>
          <a:graphicData uri="http://schemas.openxmlformats.org/drawingml/2006/chart">
            <c:chart xmlns:c="http://schemas.openxmlformats.org/drawingml/2006/chart" xmlns:r="http://schemas.openxmlformats.org/officeDocument/2006/relationships" r:id="rId5"/>
          </a:graphicData>
        </a:graphic>
      </p:graphicFrame>
      <p:sp>
        <p:nvSpPr>
          <p:cNvPr id="57" name="テキスト ボックス 56"/>
          <p:cNvSpPr txBox="1"/>
          <p:nvPr/>
        </p:nvSpPr>
        <p:spPr bwMode="auto">
          <a:xfrm>
            <a:off x="861199" y="3146678"/>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bwMode="auto">
          <a:xfrm>
            <a:off x="921242" y="2385755"/>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nvGrpSpPr>
          <p:cNvPr id="64" name="グループ化 63"/>
          <p:cNvGrpSpPr/>
          <p:nvPr/>
        </p:nvGrpSpPr>
        <p:grpSpPr>
          <a:xfrm>
            <a:off x="6300000" y="3826800"/>
            <a:ext cx="3204000" cy="1404000"/>
            <a:chOff x="6084000" y="3826800"/>
            <a:chExt cx="3672000" cy="1404000"/>
          </a:xfrm>
        </p:grpSpPr>
        <p:sp>
          <p:nvSpPr>
            <p:cNvPr id="77" name="正方形/長方形 76"/>
            <p:cNvSpPr/>
            <p:nvPr/>
          </p:nvSpPr>
          <p:spPr>
            <a:xfrm>
              <a:off x="6084000" y="3826800"/>
              <a:ext cx="3672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2,982</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1,287</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1,695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58,689</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＋②＋③＋④）</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p>
          </p:txBody>
        </p:sp>
        <p:sp>
          <p:nvSpPr>
            <p:cNvPr id="86" name="大かっこ 85"/>
            <p:cNvSpPr/>
            <p:nvPr/>
          </p:nvSpPr>
          <p:spPr>
            <a:xfrm>
              <a:off x="6472064" y="4168601"/>
              <a:ext cx="2036836" cy="10424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7" name="テキスト ボックス 86"/>
          <p:cNvSpPr txBox="1"/>
          <p:nvPr/>
        </p:nvSpPr>
        <p:spPr bwMode="auto">
          <a:xfrm>
            <a:off x="7315132" y="1778040"/>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4,689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7315132" y="2534424"/>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675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62310" y="606968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a:t>
            </a:r>
            <a:r>
              <a:rPr lang="en-US" altLang="ja-JP" sz="750" b="1" dirty="0" smtClean="0">
                <a:latin typeface="Meiryo UI" panose="020B0604030504040204" pitchFamily="50" charset="-128"/>
                <a:ea typeface="Meiryo UI" panose="020B0604030504040204" pitchFamily="50" charset="-128"/>
              </a:rPr>
              <a:t>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2208652" y="600690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34420" y="605938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074992" y="596842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3943251" y="590674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8" name="テキスト ボックス 80"/>
          <p:cNvSpPr txBox="1"/>
          <p:nvPr/>
        </p:nvSpPr>
        <p:spPr bwMode="auto">
          <a:xfrm>
            <a:off x="4810503" y="558924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0"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1"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73697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9,447㎡</a:t>
            </a:r>
            <a:endParaRPr lang="en-US" altLang="ja-JP"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41649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1282312"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2155933"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118" name="テキスト ボックス 80"/>
          <p:cNvSpPr txBox="1"/>
          <p:nvPr/>
        </p:nvSpPr>
        <p:spPr bwMode="auto">
          <a:xfrm>
            <a:off x="3017304"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119" name="テキスト ボックス 80"/>
          <p:cNvSpPr txBox="1"/>
          <p:nvPr/>
        </p:nvSpPr>
        <p:spPr bwMode="auto">
          <a:xfrm>
            <a:off x="3890925"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3780000" y="4176000"/>
            <a:ext cx="2086877" cy="55157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36,462㎡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23,570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en-US" altLang="ja-JP" sz="900" dirty="0" smtClean="0">
                <a:solidFill>
                  <a:schemeClr val="tx1"/>
                </a:solidFill>
                <a:latin typeface="Meiryo UI" panose="020B0604030504040204" pitchFamily="50" charset="-128"/>
                <a:ea typeface="Meiryo UI" panose="020B0604030504040204" pitchFamily="50" charset="-128"/>
              </a:rPr>
              <a:t>12,892</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0" name="大かっこ 129"/>
          <p:cNvSpPr/>
          <p:nvPr/>
        </p:nvSpPr>
        <p:spPr>
          <a:xfrm>
            <a:off x="4319255" y="4381004"/>
            <a:ext cx="1526254" cy="253407"/>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3" name="テキスト ボックス 62"/>
          <p:cNvSpPr txBox="1"/>
          <p:nvPr/>
        </p:nvSpPr>
        <p:spPr>
          <a:xfrm>
            <a:off x="6137947" y="3567688"/>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68" name="正方形/長方形 6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9" name="正方形/長方形 6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正方形/長方形 69"/>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 name="正方形/長方形 70"/>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テキスト ボックス 74"/>
          <p:cNvSpPr txBox="1"/>
          <p:nvPr/>
        </p:nvSpPr>
        <p:spPr>
          <a:xfrm>
            <a:off x="926101" y="1971151"/>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角丸四角形吹き出し 75"/>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23</a:t>
            </a:r>
            <a:r>
              <a:rPr lang="ja-JP" altLang="en-US" sz="900" dirty="0" smtClean="0"/>
              <a:t>人　</a:t>
            </a:r>
            <a:endParaRPr lang="en-US" altLang="ja-JP" sz="900" dirty="0" smtClean="0"/>
          </a:p>
          <a:p>
            <a:r>
              <a:rPr kumimoji="1" lang="ja-JP" altLang="en-US" sz="900" dirty="0" smtClean="0"/>
              <a:t>　政策企画部　</a:t>
            </a:r>
            <a:r>
              <a:rPr lang="en-US" altLang="ja-JP" sz="900" dirty="0" smtClean="0"/>
              <a:t>44</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25</a:t>
            </a:r>
            <a:r>
              <a:rPr lang="ja-JP" altLang="en-US" sz="900" dirty="0" smtClean="0"/>
              <a:t>人</a:t>
            </a:r>
            <a:endParaRPr kumimoji="1" lang="ja-JP" altLang="en-US" sz="900" dirty="0"/>
          </a:p>
        </p:txBody>
      </p:sp>
      <p:sp>
        <p:nvSpPr>
          <p:cNvPr id="78" name="正方形/長方形 12"/>
          <p:cNvSpPr>
            <a:spLocks noChangeArrowheads="1"/>
          </p:cNvSpPr>
          <p:nvPr/>
        </p:nvSpPr>
        <p:spPr bwMode="auto">
          <a:xfrm>
            <a:off x="8835299" y="29301"/>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8999397"/>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1,198</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152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583</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463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a:solidFill>
                  <a:prstClr val="black"/>
                </a:solidFill>
                <a:latin typeface="Meiryo UI" panose="020B0604030504040204" pitchFamily="50" charset="-128"/>
                <a:ea typeface="Meiryo UI" panose="020B0604030504040204" pitchFamily="50" charset="-128"/>
              </a:rPr>
              <a:t>・上記</a:t>
            </a:r>
            <a:r>
              <a:rPr lang="ja-JP" altLang="en-US" sz="1200" dirty="0" smtClean="0">
                <a:solidFill>
                  <a:prstClr val="black"/>
                </a:solidFill>
                <a:latin typeface="Meiryo UI" panose="020B0604030504040204" pitchFamily="50" charset="-128"/>
                <a:ea typeface="Meiryo UI" panose="020B0604030504040204" pitchFamily="50" charset="-128"/>
              </a:rPr>
              <a:t>の④</a:t>
            </a:r>
            <a:r>
              <a:rPr lang="en-US" altLang="ja-JP" sz="1200" dirty="0" smtClean="0">
                <a:solidFill>
                  <a:prstClr val="black"/>
                </a:solidFill>
                <a:latin typeface="Meiryo UI" panose="020B0604030504040204" pitchFamily="50" charset="-128"/>
                <a:ea typeface="Meiryo UI" panose="020B0604030504040204" pitchFamily="50" charset="-128"/>
              </a:rPr>
              <a:t>583</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は</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現大阪市本庁舎（中之島庁舎）</a:t>
            </a:r>
            <a:r>
              <a:rPr lang="ja-JP" altLang="en-US" sz="1200" dirty="0" smtClean="0">
                <a:solidFill>
                  <a:prstClr val="black"/>
                </a:solidFill>
                <a:latin typeface="Meiryo UI" panose="020B0604030504040204" pitchFamily="50" charset="-128"/>
                <a:ea typeface="Meiryo UI" panose="020B0604030504040204" pitchFamily="50" charset="-128"/>
              </a:rPr>
              <a:t>に</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配置</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graphicFrame>
        <p:nvGraphicFramePr>
          <p:cNvPr id="65" name="グラフ 83"/>
          <p:cNvGraphicFramePr>
            <a:graphicFrameLocks/>
          </p:cNvGraphicFramePr>
          <p:nvPr>
            <p:extLst/>
          </p:nvPr>
        </p:nvGraphicFramePr>
        <p:xfrm>
          <a:off x="4644771" y="980728"/>
          <a:ext cx="6774282" cy="3176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0" name="グラフ 49"/>
          <p:cNvGraphicFramePr>
            <a:graphicFrameLocks/>
          </p:cNvGraphicFramePr>
          <p:nvPr>
            <p:extLst/>
          </p:nvPr>
        </p:nvGraphicFramePr>
        <p:xfrm>
          <a:off x="466042" y="4464453"/>
          <a:ext cx="5139214" cy="2177216"/>
        </p:xfrm>
        <a:graphic>
          <a:graphicData uri="http://schemas.openxmlformats.org/drawingml/2006/chart">
            <c:chart xmlns:c="http://schemas.openxmlformats.org/drawingml/2006/chart" xmlns:r="http://schemas.openxmlformats.org/officeDocument/2006/relationships" r:id="rId4"/>
          </a:graphicData>
        </a:graphic>
      </p:graphicFrame>
      <p:sp>
        <p:nvSpPr>
          <p:cNvPr id="45" name="平行四辺形 44"/>
          <p:cNvSpPr/>
          <p:nvPr/>
        </p:nvSpPr>
        <p:spPr>
          <a:xfrm>
            <a:off x="765694" y="3426760"/>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6" name="グラフ 45"/>
          <p:cNvGraphicFramePr/>
          <p:nvPr>
            <p:extLst/>
          </p:nvPr>
        </p:nvGraphicFramePr>
        <p:xfrm>
          <a:off x="524234" y="1113152"/>
          <a:ext cx="2171801" cy="3287034"/>
        </p:xfrm>
        <a:graphic>
          <a:graphicData uri="http://schemas.openxmlformats.org/drawingml/2006/chart">
            <c:chart xmlns:c="http://schemas.openxmlformats.org/drawingml/2006/chart" xmlns:r="http://schemas.openxmlformats.org/officeDocument/2006/relationships" r:id="rId5"/>
          </a:graphicData>
        </a:graphic>
      </p:graphicFrame>
      <p:sp>
        <p:nvSpPr>
          <p:cNvPr id="41" name="テキスト ボックス 40"/>
          <p:cNvSpPr txBox="1"/>
          <p:nvPr/>
        </p:nvSpPr>
        <p:spPr>
          <a:xfrm>
            <a:off x="1090297" y="1968161"/>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59184" y="3819362"/>
            <a:ext cx="1298073"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現天王寺区庁舎</a:t>
            </a:r>
            <a:endParaRPr lang="ja-JP" altLang="en-US" sz="786" b="1" u="sng"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36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8,400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62570" y="1597047"/>
          <a:ext cx="2592000" cy="9288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096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096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1,362</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528</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71" name="正方形/長方形 70"/>
          <p:cNvSpPr/>
          <p:nvPr/>
        </p:nvSpPr>
        <p:spPr>
          <a:xfrm>
            <a:off x="3102265" y="1309841"/>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17333" y="2525847"/>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66063" y="2821975"/>
          <a:ext cx="2592000" cy="123912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現状：あべの市税事務所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994</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あべのﾒﾃﾞｨｯｸｽ（現状：保健所）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2,189</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あべのルシアス（現状：環境局）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2,637</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0829748"/>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あべのベルタ（現状：都市整備局）</a:t>
                      </a:r>
                    </a:p>
                  </a:txBody>
                  <a:tcPr marL="90000" marR="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690</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grpSp>
        <p:nvGrpSpPr>
          <p:cNvPr id="2" name="グループ化 1"/>
          <p:cNvGrpSpPr/>
          <p:nvPr/>
        </p:nvGrpSpPr>
        <p:grpSpPr>
          <a:xfrm>
            <a:off x="920552" y="972001"/>
            <a:ext cx="2131731" cy="622694"/>
            <a:chOff x="626729" y="1693263"/>
            <a:chExt cx="2131731" cy="497807"/>
          </a:xfrm>
        </p:grpSpPr>
        <p:sp>
          <p:nvSpPr>
            <p:cNvPr id="64" name="正方形/長方形 63"/>
            <p:cNvSpPr/>
            <p:nvPr/>
          </p:nvSpPr>
          <p:spPr>
            <a:xfrm>
              <a:off x="626729" y="1693263"/>
              <a:ext cx="2131731" cy="497807"/>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5,105㎡</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2,009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・議会施設 　 　 　 </a:t>
              </a:r>
              <a:r>
                <a:rPr lang="en-US" altLang="ja-JP" sz="900" dirty="0">
                  <a:solidFill>
                    <a:schemeClr val="tx1"/>
                  </a:solidFill>
                  <a:latin typeface="Meiryo UI" panose="020B0604030504040204" pitchFamily="50" charset="-128"/>
                  <a:ea typeface="Meiryo UI" panose="020B0604030504040204" pitchFamily="50" charset="-128"/>
                </a:rPr>
                <a:t>665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2,432</a:t>
              </a:r>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47713"/>
              <a:ext cx="1336096" cy="31329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イメージ図（天王寺区）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60" name="テキスト ボックス 1"/>
          <p:cNvSpPr txBox="1">
            <a:spLocks noChangeArrowheads="1"/>
          </p:cNvSpPr>
          <p:nvPr/>
        </p:nvSpPr>
        <p:spPr bwMode="auto">
          <a:xfrm>
            <a:off x="311138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③他の保有庁舎等の状況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bwMode="auto">
          <a:xfrm>
            <a:off x="6829353" y="2696450"/>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10,184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636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70" name="テキスト ボックス 69"/>
          <p:cNvSpPr txBox="1"/>
          <p:nvPr/>
        </p:nvSpPr>
        <p:spPr bwMode="auto">
          <a:xfrm>
            <a:off x="7009900" y="1940347"/>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a:latin typeface="Meiryo UI" panose="020B0604030504040204" pitchFamily="50" charset="-128"/>
                <a:ea typeface="Meiryo UI" panose="020B0604030504040204" pitchFamily="50" charset="-128"/>
              </a:rPr>
              <a:t>5</a:t>
            </a:r>
            <a:r>
              <a:rPr lang="en-US" altLang="ja-JP" sz="750" b="1" dirty="0" smtClean="0">
                <a:latin typeface="Meiryo UI" panose="020B0604030504040204" pitchFamily="50" charset="-128"/>
                <a:ea typeface="Meiryo UI" panose="020B0604030504040204" pitchFamily="50" charset="-128"/>
              </a:rPr>
              <a:t>,717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bwMode="auto">
          <a:xfrm>
            <a:off x="6798873" y="3030715"/>
            <a:ext cx="1764000"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9,340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583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bwMode="auto">
          <a:xfrm>
            <a:off x="6829353" y="2280955"/>
            <a:ext cx="169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 </a:t>
            </a:r>
            <a:r>
              <a:rPr lang="en-US" altLang="ja-JP" sz="750" b="1" dirty="0" smtClean="0">
                <a:latin typeface="Meiryo UI" panose="020B0604030504040204" pitchFamily="50" charset="-128"/>
                <a:ea typeface="Meiryo UI" panose="020B0604030504040204" pitchFamily="50" charset="-128"/>
              </a:rPr>
              <a:t>14,051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878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7009900" y="1752264"/>
            <a:ext cx="1330906"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6823003" y="324903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7971198" y="920400"/>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9,340㎡</a:t>
            </a:r>
            <a:endParaRPr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6300000" y="3887683"/>
            <a:ext cx="3204000" cy="1404000"/>
            <a:chOff x="6300000" y="3859108"/>
            <a:chExt cx="3204000" cy="1404000"/>
          </a:xfrm>
        </p:grpSpPr>
        <p:sp>
          <p:nvSpPr>
            <p:cNvPr id="68" name="正方形/長方形 67"/>
            <p:cNvSpPr/>
            <p:nvPr/>
          </p:nvSpPr>
          <p:spPr>
            <a:xfrm>
              <a:off x="6300000" y="3859108"/>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2,486</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19</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1,198</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1,288</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48,165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smtClean="0">
                  <a:solidFill>
                    <a:schemeClr val="tx1"/>
                  </a:solidFill>
                  <a:latin typeface="Meiryo UI" pitchFamily="50" charset="-128"/>
                  <a:ea typeface="Meiryo UI" pitchFamily="50" charset="-128"/>
                  <a:cs typeface="Meiryo UI" pitchFamily="50" charset="-128"/>
                </a:rPr>
                <a:t>9,340</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4" name="大かっこ 73"/>
            <p:cNvSpPr/>
            <p:nvPr/>
          </p:nvSpPr>
          <p:spPr>
            <a:xfrm>
              <a:off x="6630479" y="4190826"/>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1" name="テキスト ボックス 80"/>
          <p:cNvSpPr txBox="1"/>
          <p:nvPr/>
        </p:nvSpPr>
        <p:spPr bwMode="auto">
          <a:xfrm>
            <a:off x="845623" y="5752127"/>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820565" y="5877272"/>
            <a:ext cx="1251656"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2795456" y="5770132"/>
            <a:ext cx="1251707"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3770383" y="5667598"/>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1021110" y="3213886"/>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区役所</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bwMode="auto">
          <a:xfrm>
            <a:off x="1033148" y="2475912"/>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95"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922933" y="6554853"/>
            <a:ext cx="809619"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7,572</a:t>
            </a:r>
            <a:r>
              <a:rPr lang="ja-JP" altLang="en-US" sz="750" dirty="0">
                <a:latin typeface="Meiryo UI" panose="020B0604030504040204" pitchFamily="50" charset="-128"/>
                <a:ea typeface="Meiryo UI" panose="020B0604030504040204" pitchFamily="50" charset="-128"/>
              </a:rPr>
              <a:t>㎡</a:t>
            </a:r>
          </a:p>
        </p:txBody>
      </p:sp>
      <p:sp>
        <p:nvSpPr>
          <p:cNvPr id="100" name="テキスト ボックス 80"/>
          <p:cNvSpPr txBox="1"/>
          <p:nvPr/>
        </p:nvSpPr>
        <p:spPr bwMode="auto">
          <a:xfrm>
            <a:off x="1998973"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4,432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2972589"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3960128"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390011"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3780000" y="4176000"/>
            <a:ext cx="2086877" cy="495306"/>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25,319㎡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・区役所　　　　　</a:t>
            </a:r>
            <a:r>
              <a:rPr lang="en-US" altLang="ja-JP" sz="900" dirty="0" smtClean="0">
                <a:solidFill>
                  <a:schemeClr val="tx1"/>
                </a:solidFill>
                <a:latin typeface="Meiryo UI" panose="020B0604030504040204" pitchFamily="50" charset="-128"/>
                <a:ea typeface="Meiryo UI" panose="020B0604030504040204" pitchFamily="50" charset="-128"/>
              </a:rPr>
              <a:t>16,899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8,421</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05" name="大かっこ 104"/>
          <p:cNvSpPr/>
          <p:nvPr/>
        </p:nvSpPr>
        <p:spPr>
          <a:xfrm>
            <a:off x="4319255" y="4381004"/>
            <a:ext cx="1526254" cy="244182"/>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1" name="正方形/長方形 60"/>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正方形/長方形 74"/>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5" name="角丸四角形吹き出し 54"/>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21</a:t>
            </a:r>
            <a:r>
              <a:rPr lang="ja-JP" altLang="en-US" sz="900" dirty="0" smtClean="0"/>
              <a:t>人　</a:t>
            </a:r>
            <a:endParaRPr lang="en-US" altLang="ja-JP" sz="900" dirty="0" smtClean="0"/>
          </a:p>
          <a:p>
            <a:r>
              <a:rPr kumimoji="1" lang="ja-JP" altLang="en-US" sz="900" dirty="0" smtClean="0"/>
              <a:t>　政策企画部　</a:t>
            </a:r>
            <a:r>
              <a:rPr lang="en-US" altLang="ja-JP" sz="900" dirty="0" smtClean="0"/>
              <a:t>41</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22</a:t>
            </a:r>
            <a:r>
              <a:rPr lang="ja-JP" altLang="en-US" sz="900" dirty="0" smtClean="0"/>
              <a:t>人</a:t>
            </a:r>
            <a:endParaRPr kumimoji="1" lang="ja-JP" altLang="en-US" sz="900" dirty="0"/>
          </a:p>
        </p:txBody>
      </p:sp>
      <p:sp>
        <p:nvSpPr>
          <p:cNvPr id="86" name="テキスト ボックス 1"/>
          <p:cNvSpPr txBox="1">
            <a:spLocks noChangeArrowheads="1"/>
          </p:cNvSpPr>
          <p:nvPr/>
        </p:nvSpPr>
        <p:spPr bwMode="auto">
          <a:xfrm>
            <a:off x="5964111" y="651601"/>
            <a:ext cx="3067202" cy="250442"/>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④現大阪市本庁舎（中之島庁舎）の</a:t>
            </a:r>
            <a:r>
              <a:rPr lang="ja-JP" altLang="en-US" sz="1200" b="1" dirty="0" smtClean="0">
                <a:latin typeface="Meiryo UI" panose="020B0604030504040204" pitchFamily="50" charset="-128"/>
                <a:ea typeface="Meiryo UI" panose="020B0604030504040204" pitchFamily="50" charset="-128"/>
              </a:rPr>
              <a:t>イメージ</a:t>
            </a:r>
            <a:endParaRPr lang="ja-JP" altLang="en-US" sz="1200" b="1" dirty="0">
              <a:latin typeface="Meiryo UI" panose="020B0604030504040204" pitchFamily="50" charset="-128"/>
              <a:ea typeface="Meiryo UI" panose="020B0604030504040204" pitchFamily="50" charset="-128"/>
            </a:endParaRPr>
          </a:p>
        </p:txBody>
      </p:sp>
      <p:sp>
        <p:nvSpPr>
          <p:cNvPr id="59" name="正方形/長方形 12"/>
          <p:cNvSpPr>
            <a:spLocks noChangeArrowheads="1"/>
          </p:cNvSpPr>
          <p:nvPr/>
        </p:nvSpPr>
        <p:spPr bwMode="auto">
          <a:xfrm>
            <a:off x="8861425" y="657119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１５</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6046234" y="3634290"/>
            <a:ext cx="3780000" cy="261610"/>
          </a:xfrm>
          <a:prstGeom prst="rect">
            <a:avLst/>
          </a:prstGeom>
          <a:noFill/>
        </p:spPr>
        <p:txBody>
          <a:bodyPr wrap="square">
            <a:spAutoFit/>
          </a:bodyPr>
          <a:lstStyle/>
          <a:p>
            <a:pPr algn="ctr">
              <a:defRPr/>
            </a:pPr>
            <a:r>
              <a:rPr lang="ja-JP" altLang="en-US" sz="1100" b="1" u="sng" dirty="0" smtClean="0">
                <a:latin typeface="Meiryo UI" panose="020B0604030504040204" pitchFamily="50" charset="-128"/>
                <a:ea typeface="Meiryo UI" panose="020B0604030504040204" pitchFamily="50" charset="-128"/>
              </a:rPr>
              <a:t>不足執務室面積分</a:t>
            </a:r>
            <a:r>
              <a:rPr lang="ja-JP" altLang="en-US" sz="1100" b="1" u="sng" dirty="0">
                <a:latin typeface="Meiryo UI" panose="020B0604030504040204" pitchFamily="50" charset="-128"/>
                <a:ea typeface="Meiryo UI" panose="020B0604030504040204" pitchFamily="50" charset="-128"/>
              </a:rPr>
              <a:t>を現大阪市本庁舎（中之島庁舎）に</a:t>
            </a:r>
            <a:r>
              <a:rPr lang="ja-JP" altLang="en-US" sz="1100" b="1" u="sng" dirty="0" smtClean="0">
                <a:latin typeface="Meiryo UI" panose="020B0604030504040204" pitchFamily="50" charset="-128"/>
                <a:ea typeface="Meiryo UI" panose="020B0604030504040204" pitchFamily="50" charset="-128"/>
              </a:rPr>
              <a:t>配置</a:t>
            </a:r>
            <a:endParaRPr lang="ja-JP" altLang="en-US" sz="11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7789201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85775" y="801688"/>
            <a:ext cx="8915400" cy="1143000"/>
          </a:xfrm>
        </p:spPr>
        <p:txBody>
          <a:bodyPr/>
          <a:lstStyle/>
          <a:p>
            <a:pPr eaLnBrk="1" hangingPunct="1"/>
            <a:r>
              <a:rPr lang="ja-JP" altLang="en-US" sz="3600" dirty="0" smtClean="0"/>
              <a:t>目　　次</a:t>
            </a:r>
          </a:p>
        </p:txBody>
      </p:sp>
      <p:sp>
        <p:nvSpPr>
          <p:cNvPr id="7" name="正方形/長方形 6"/>
          <p:cNvSpPr/>
          <p:nvPr/>
        </p:nvSpPr>
        <p:spPr>
          <a:xfrm>
            <a:off x="712788" y="1914525"/>
            <a:ext cx="8394700" cy="286896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lnSpc>
                <a:spcPct val="200000"/>
              </a:lnSpc>
              <a:spcBef>
                <a:spcPts val="0"/>
              </a:spcBef>
              <a:spcAft>
                <a:spcPts val="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１　基本的な考え方</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２　コストの試算（総括表）　　　</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３　積算</a:t>
            </a:r>
            <a:r>
              <a:rPr lang="ja-JP" altLang="en-US" sz="2000" dirty="0" smtClean="0">
                <a:solidFill>
                  <a:prstClr val="black"/>
                </a:solidFill>
                <a:latin typeface="Meiryo UI" pitchFamily="50" charset="-128"/>
                <a:ea typeface="Meiryo UI" pitchFamily="50" charset="-128"/>
                <a:cs typeface="Meiryo UI" pitchFamily="50" charset="-128"/>
              </a:rPr>
              <a:t>内訳</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 　　 参考資料</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505075" y="3369526"/>
            <a:ext cx="6607175"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9" name="正方形/長方形 8"/>
          <p:cNvSpPr/>
          <p:nvPr/>
        </p:nvSpPr>
        <p:spPr>
          <a:xfrm>
            <a:off x="3081338" y="2139549"/>
            <a:ext cx="6030912" cy="649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795713" y="2755331"/>
            <a:ext cx="5311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1" name="正方形/長方形 10"/>
          <p:cNvSpPr/>
          <p:nvPr/>
        </p:nvSpPr>
        <p:spPr>
          <a:xfrm>
            <a:off x="712788" y="5157788"/>
            <a:ext cx="8399462" cy="1223962"/>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コストの試算にあたって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・各項目とも、その試算過程において一定の条件を設定して試算したものであり、設置の時期や今後の社会経済情勢の</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変動等により、実際のコストについては変動が生じる可能性がある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a:t>
            </a:r>
            <a:r>
              <a:rPr lang="ja-JP" altLang="en-US" sz="1300" dirty="0" smtClean="0">
                <a:latin typeface="Meiryo UI" pitchFamily="50" charset="-128"/>
                <a:ea typeface="Meiryo UI" pitchFamily="50" charset="-128"/>
                <a:cs typeface="Meiryo UI" pitchFamily="50" charset="-128"/>
              </a:rPr>
              <a:t>ある</a:t>
            </a:r>
            <a:endParaRPr lang="en-US" altLang="ja-JP" sz="1300" dirty="0">
              <a:latin typeface="Meiryo UI" pitchFamily="50" charset="-128"/>
              <a:ea typeface="Meiryo UI" pitchFamily="50" charset="-128"/>
              <a:cs typeface="Meiryo UI" pitchFamily="50" charset="-128"/>
            </a:endParaRPr>
          </a:p>
        </p:txBody>
      </p:sp>
      <p:sp>
        <p:nvSpPr>
          <p:cNvPr id="12" name="正方形/長方形 11"/>
          <p:cNvSpPr/>
          <p:nvPr/>
        </p:nvSpPr>
        <p:spPr>
          <a:xfrm>
            <a:off x="2511421" y="3985308"/>
            <a:ext cx="6607175"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86895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488950" y="692150"/>
            <a:ext cx="8928100" cy="5773964"/>
          </a:xfrm>
          <a:prstGeom prst="roundRect">
            <a:avLst>
              <a:gd name="adj" fmla="val 3814"/>
            </a:avLst>
          </a:prstGeom>
          <a:solidFill>
            <a:schemeClr val="accent6">
              <a:lumMod val="20000"/>
              <a:lumOff val="80000"/>
            </a:schemeClr>
          </a:solidFill>
          <a:ln w="12700" algn="ctr">
            <a:solidFill>
              <a:schemeClr val="tx1"/>
            </a:solidFill>
            <a:prstDash val="sysDot"/>
            <a:round/>
            <a:headEnd/>
            <a:tailEnd/>
          </a:ln>
        </p:spPr>
        <p:txBody>
          <a:bodyPr lIns="72000" tIns="0" rIns="72000" bIns="72000" anchor="ctr"/>
          <a:lstStyle/>
          <a:p>
            <a:pPr marL="628650" indent="-628650" eaLnBrk="1" hangingPunct="1">
              <a:spcAft>
                <a:spcPts val="300"/>
              </a:spcAft>
              <a:defRPr/>
            </a:pPr>
            <a:r>
              <a:rPr lang="ja-JP" altLang="en-US" sz="1600" b="1" dirty="0">
                <a:solidFill>
                  <a:prstClr val="black"/>
                </a:solidFill>
                <a:latin typeface="ＭＳ Ｐゴシック" pitchFamily="50" charset="-128"/>
                <a:ea typeface="Meiryo UI" pitchFamily="50" charset="-128"/>
                <a:cs typeface="Meiryo UI" pitchFamily="50" charset="-128"/>
              </a:rPr>
              <a:t>（１）イニシャルコスト</a:t>
            </a:r>
            <a:endParaRPr lang="en-US" altLang="ja-JP" sz="16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b="1" dirty="0">
                <a:solidFill>
                  <a:prstClr val="black"/>
                </a:solidFill>
                <a:latin typeface="Meiryo UI" pitchFamily="50" charset="-128"/>
                <a:ea typeface="Meiryo UI" pitchFamily="50" charset="-128"/>
                <a:cs typeface="Meiryo UI" pitchFamily="50" charset="-128"/>
              </a:rPr>
              <a:t>◇システム改修関係</a:t>
            </a:r>
          </a:p>
          <a:p>
            <a:pPr marL="628650" indent="-628650">
              <a:defRPr/>
            </a:pPr>
            <a:r>
              <a:rPr lang="en-US" altLang="ja-JP" sz="1400" b="1" dirty="0">
                <a:solidFill>
                  <a:prstClr val="black"/>
                </a:solidFill>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システム改修経費</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　</a:t>
            </a:r>
            <a:r>
              <a:rPr lang="en-US" altLang="ja-JP" sz="1100" b="1"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見積りは平成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年度のもの</a:t>
            </a:r>
            <a:endParaRPr lang="en-US" altLang="ja-JP" sz="1100" b="1" dirty="0">
              <a:latin typeface="Meiryo UI" pitchFamily="50" charset="-128"/>
              <a:ea typeface="Meiryo UI" pitchFamily="50" charset="-128"/>
              <a:cs typeface="Meiryo UI" pitchFamily="50" charset="-128"/>
            </a:endParaRPr>
          </a:p>
          <a:p>
            <a:pPr marL="628650" indent="-628650" eaLnBrk="1" hangingPunct="1">
              <a:defRPr/>
            </a:pPr>
            <a:r>
              <a:rPr lang="ja-JP" altLang="en-US" sz="1300" dirty="0">
                <a:latin typeface="Meiryo UI" pitchFamily="50" charset="-128"/>
                <a:ea typeface="Meiryo UI" pitchFamily="50" charset="-128"/>
                <a:cs typeface="Meiryo UI" pitchFamily="50" charset="-128"/>
              </a:rPr>
              <a:t>　  ＜特別区＞</a:t>
            </a:r>
            <a:endParaRPr lang="en-US" altLang="ja-JP" sz="130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■住民情報系基幹システムとそれに必要な基盤については改修を行い、一部事務組合による運用を基本として試算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■その他</a:t>
            </a:r>
            <a:r>
              <a:rPr lang="en-US" altLang="ja-JP" sz="1250" dirty="0">
                <a:latin typeface="Meiryo UI" pitchFamily="50" charset="-128"/>
                <a:ea typeface="Meiryo UI" pitchFamily="50" charset="-128"/>
                <a:cs typeface="Meiryo UI" pitchFamily="50" charset="-128"/>
              </a:rPr>
              <a:t>194</a:t>
            </a:r>
            <a:r>
              <a:rPr lang="ja-JP" altLang="en-US" sz="1250" dirty="0">
                <a:latin typeface="Meiryo UI" pitchFamily="50" charset="-128"/>
                <a:ea typeface="Meiryo UI" pitchFamily="50" charset="-128"/>
                <a:cs typeface="Meiryo UI" pitchFamily="50" charset="-128"/>
              </a:rPr>
              <a:t>システムについては大阪市の現行システムを改修して、一部事務組合による運用もしくは各特別区が共通利用</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300"/>
              </a:spcAft>
              <a:defRPr/>
            </a:pPr>
            <a:r>
              <a:rPr lang="ja-JP" altLang="en-US" sz="1250" dirty="0">
                <a:latin typeface="Meiryo UI" pitchFamily="50" charset="-128"/>
                <a:ea typeface="Meiryo UI" pitchFamily="50" charset="-128"/>
                <a:cs typeface="Meiryo UI" pitchFamily="50" charset="-128"/>
              </a:rPr>
              <a:t>　　　 すること</a:t>
            </a:r>
            <a:r>
              <a:rPr lang="ja-JP" altLang="en-US" sz="1250" dirty="0" smtClean="0">
                <a:latin typeface="Meiryo UI" pitchFamily="50" charset="-128"/>
                <a:ea typeface="Meiryo UI" pitchFamily="50" charset="-128"/>
                <a:cs typeface="Meiryo UI" pitchFamily="50" charset="-128"/>
              </a:rPr>
              <a:t>を前提に試算</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0"/>
              </a:spcAft>
              <a:defRPr/>
            </a:pPr>
            <a:r>
              <a:rPr lang="ja-JP" altLang="en-US" sz="1300" dirty="0">
                <a:latin typeface="Meiryo UI" pitchFamily="50" charset="-128"/>
                <a:ea typeface="Meiryo UI" pitchFamily="50" charset="-128"/>
                <a:cs typeface="Meiryo UI" pitchFamily="50" charset="-128"/>
              </a:rPr>
              <a:t>　　＜大阪府＞</a:t>
            </a:r>
            <a:endParaRPr lang="en-US" altLang="ja-JP" sz="1300" dirty="0">
              <a:latin typeface="Meiryo UI" pitchFamily="50" charset="-128"/>
              <a:ea typeface="Meiryo UI" pitchFamily="50" charset="-128"/>
              <a:cs typeface="Meiryo UI" pitchFamily="50" charset="-128"/>
            </a:endParaRPr>
          </a:p>
          <a:p>
            <a:pPr marL="357188" indent="-357188" eaLnBrk="1" hangingPunct="1">
              <a:spcAft>
                <a:spcPts val="1200"/>
              </a:spcAft>
              <a:defRPr/>
            </a:pPr>
            <a:r>
              <a:rPr lang="ja-JP" altLang="en-US" sz="1250" dirty="0">
                <a:latin typeface="Meiryo UI" pitchFamily="50" charset="-128"/>
                <a:ea typeface="Meiryo UI" pitchFamily="50" charset="-128"/>
                <a:cs typeface="Meiryo UI" pitchFamily="50" charset="-128"/>
              </a:rPr>
              <a:t>　　■特別区の設置に伴い事務等の変更による影響が生じるシステムを対象に改修経費を試算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en-US" altLang="ja-JP"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◇庁舎整備関係</a:t>
            </a:r>
            <a:endParaRPr lang="en-US" altLang="ja-JP" sz="1400" b="1"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庁舎整備経費</a:t>
            </a:r>
            <a:r>
              <a:rPr lang="en-US" altLang="ja-JP" sz="1400" b="1" dirty="0">
                <a:latin typeface="Meiryo UI" pitchFamily="50" charset="-128"/>
                <a:ea typeface="Meiryo UI" pitchFamily="50" charset="-128"/>
                <a:cs typeface="Meiryo UI" pitchFamily="50" charset="-128"/>
              </a:rPr>
              <a:t>〕</a:t>
            </a:r>
          </a:p>
          <a:p>
            <a:pPr marL="628650" indent="-628650" eaLnBrk="1" hangingPunct="1">
              <a:spcAft>
                <a:spcPts val="600"/>
              </a:spcAft>
              <a:defRPr/>
            </a:pPr>
            <a:r>
              <a:rPr lang="ja-JP" altLang="en-US" sz="1250" b="1" dirty="0">
                <a:latin typeface="Meiryo UI" pitchFamily="50" charset="-128"/>
                <a:ea typeface="Meiryo UI" pitchFamily="50" charset="-128"/>
                <a:cs typeface="Meiryo UI" pitchFamily="50" charset="-128"/>
              </a:rPr>
              <a:t>　　■</a:t>
            </a:r>
            <a:r>
              <a:rPr lang="ja-JP" altLang="en-US" sz="1250" dirty="0">
                <a:latin typeface="Meiryo UI" pitchFamily="50" charset="-128"/>
                <a:ea typeface="Meiryo UI" pitchFamily="50" charset="-128"/>
                <a:cs typeface="Meiryo UI" pitchFamily="50" charset="-128"/>
              </a:rPr>
              <a:t>次頁「</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庁舎整備経費</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に関する基本的な考え方」参照</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移転経費</a:t>
            </a:r>
            <a:r>
              <a:rPr lang="en-US" altLang="ja-JP" sz="14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marL="628650" indent="-628650" eaLnBrk="1" hangingPunct="1">
              <a:spcAft>
                <a:spcPts val="1200"/>
              </a:spcAft>
              <a:defRPr/>
            </a:pPr>
            <a:r>
              <a:rPr lang="ja-JP" altLang="en-US" sz="1250" dirty="0">
                <a:latin typeface="Meiryo UI" pitchFamily="50" charset="-128"/>
                <a:ea typeface="Meiryo UI" pitchFamily="50" charset="-128"/>
                <a:cs typeface="Meiryo UI" pitchFamily="50" charset="-128"/>
              </a:rPr>
              <a:t>　  ■特別区設置に伴い発生する職員の移転経費等に</a:t>
            </a:r>
            <a:r>
              <a:rPr lang="ja-JP" altLang="en-US" sz="1250" dirty="0" smtClean="0">
                <a:latin typeface="Meiryo UI" pitchFamily="50" charset="-128"/>
                <a:ea typeface="Meiryo UI" pitchFamily="50" charset="-128"/>
                <a:cs typeface="Meiryo UI" pitchFamily="50" charset="-128"/>
              </a:rPr>
              <a:t>ついて、過去</a:t>
            </a:r>
            <a:r>
              <a:rPr lang="ja-JP" altLang="en-US" sz="1250" dirty="0">
                <a:latin typeface="Meiryo UI" pitchFamily="50" charset="-128"/>
                <a:ea typeface="Meiryo UI" pitchFamily="50" charset="-128"/>
                <a:cs typeface="Meiryo UI" pitchFamily="50" charset="-128"/>
              </a:rPr>
              <a:t>の実績等をもとに試算</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◇その他</a:t>
            </a:r>
            <a:endParaRPr lang="en-US" altLang="ja-JP" sz="1400" b="1" dirty="0" smtClean="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その他経費</a:t>
            </a:r>
            <a:r>
              <a:rPr lang="en-US" altLang="ja-JP" sz="1400" b="1" dirty="0">
                <a:latin typeface="Meiryo UI" pitchFamily="50" charset="-128"/>
                <a:ea typeface="Meiryo UI" pitchFamily="50" charset="-128"/>
                <a:cs typeface="Meiryo UI" pitchFamily="50" charset="-128"/>
              </a:rPr>
              <a:t>〕</a:t>
            </a:r>
          </a:p>
          <a:p>
            <a:pPr marL="628650" indent="-628650" eaLnBrk="1" hangingPunct="1">
              <a:defRPr/>
            </a:pPr>
            <a:r>
              <a:rPr lang="ja-JP" altLang="en-US" sz="1250" dirty="0">
                <a:latin typeface="Meiryo UI" pitchFamily="50" charset="-128"/>
                <a:ea typeface="Meiryo UI" pitchFamily="50" charset="-128"/>
                <a:cs typeface="Meiryo UI" pitchFamily="50" charset="-128"/>
              </a:rPr>
              <a:t>　  ■街区表示変更経費、標識変更経費、広報関係経費等について過去の実績等をもとに</a:t>
            </a:r>
            <a:r>
              <a:rPr lang="ja-JP" altLang="en-US" sz="1250" dirty="0" smtClean="0">
                <a:latin typeface="Meiryo UI" pitchFamily="50" charset="-128"/>
                <a:ea typeface="Meiryo UI" pitchFamily="50" charset="-128"/>
                <a:cs typeface="Meiryo UI" pitchFamily="50" charset="-128"/>
              </a:rPr>
              <a:t>試算</a:t>
            </a:r>
            <a:endParaRPr lang="en-US" altLang="ja-JP" sz="1250" dirty="0" smtClean="0">
              <a:latin typeface="Meiryo UI" pitchFamily="50" charset="-128"/>
              <a:ea typeface="Meiryo UI" pitchFamily="50" charset="-128"/>
              <a:cs typeface="Meiryo UI" pitchFamily="50" charset="-128"/>
            </a:endParaRPr>
          </a:p>
          <a:p>
            <a:pPr marL="628650" indent="-628650" eaLnBrk="1" hangingPunct="1">
              <a:defRPr/>
            </a:pPr>
            <a:endParaRPr lang="en-US" altLang="ja-JP" sz="1250" dirty="0">
              <a:latin typeface="Meiryo UI" pitchFamily="50" charset="-128"/>
              <a:ea typeface="Meiryo UI" pitchFamily="50" charset="-128"/>
              <a:cs typeface="Meiryo UI" pitchFamily="50" charset="-128"/>
            </a:endParaRPr>
          </a:p>
          <a:p>
            <a:pPr marL="628650" indent="-628650" eaLnBrk="1" hangingPunct="1">
              <a:defRPr/>
            </a:pP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600" b="1" dirty="0">
                <a:latin typeface="ＭＳ Ｐゴシック" pitchFamily="50" charset="-128"/>
                <a:ea typeface="Meiryo UI" pitchFamily="50" charset="-128"/>
                <a:cs typeface="Meiryo UI" pitchFamily="50" charset="-128"/>
              </a:rPr>
              <a:t>（２）ランニングコスト</a:t>
            </a: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システム運用経費、民間ビル賃</a:t>
            </a:r>
            <a:r>
              <a:rPr lang="ja-JP" altLang="en-US" sz="1400" b="1" dirty="0" smtClean="0">
                <a:latin typeface="Meiryo UI" pitchFamily="50" charset="-128"/>
                <a:ea typeface="Meiryo UI" pitchFamily="50" charset="-128"/>
                <a:cs typeface="Meiryo UI" pitchFamily="50" charset="-128"/>
              </a:rPr>
              <a:t>借料、</a:t>
            </a:r>
            <a:r>
              <a:rPr lang="ja-JP" altLang="en-US" sz="1400" b="1" dirty="0">
                <a:latin typeface="Meiryo UI" pitchFamily="50" charset="-128"/>
                <a:ea typeface="Meiryo UI" pitchFamily="50" charset="-128"/>
                <a:cs typeface="Meiryo UI" pitchFamily="50" charset="-128"/>
              </a:rPr>
              <a:t>各特別区に新たに必要となる経費を想定</a:t>
            </a:r>
            <a:endParaRPr lang="en-US" altLang="ja-JP" sz="1400" b="1" dirty="0">
              <a:latin typeface="Meiryo UI" pitchFamily="50" charset="-128"/>
              <a:ea typeface="Meiryo UI" pitchFamily="50" charset="-128"/>
              <a:cs typeface="Meiryo UI" pitchFamily="50" charset="-128"/>
            </a:endParaRPr>
          </a:p>
          <a:p>
            <a:pPr marL="628650" indent="-628650" eaLnBrk="1" hangingPunct="1">
              <a:spcAft>
                <a:spcPts val="0"/>
              </a:spcAft>
              <a:defRPr/>
            </a:pPr>
            <a:r>
              <a:rPr lang="ja-JP" altLang="en-US" sz="1250" dirty="0">
                <a:latin typeface="Meiryo UI" pitchFamily="50" charset="-128"/>
                <a:ea typeface="Meiryo UI" pitchFamily="50" charset="-128"/>
                <a:cs typeface="Meiryo UI" pitchFamily="50" charset="-128"/>
              </a:rPr>
              <a:t>    ■システム運用経費については、システム改修経費の考え方に準じて試算</a:t>
            </a:r>
          </a:p>
          <a:p>
            <a:pPr marL="357188" indent="-357188" eaLnBrk="1" hangingPunct="1">
              <a:defRPr/>
            </a:pPr>
            <a:r>
              <a:rPr lang="ja-JP" altLang="en-US" sz="1250" dirty="0">
                <a:latin typeface="Meiryo UI" pitchFamily="50" charset="-128"/>
                <a:ea typeface="Meiryo UI" pitchFamily="50" charset="-128"/>
                <a:cs typeface="Meiryo UI" pitchFamily="50" charset="-128"/>
              </a:rPr>
              <a:t>    ■行政委員会運営費については、近隣中核市６市（豊中市・高槻市・枚方市・東大阪市・尼崎市・西宮市）の平均をもとに試算</a:t>
            </a:r>
            <a:endParaRPr lang="en-US" altLang="ja-JP" sz="1250" dirty="0">
              <a:latin typeface="Meiryo UI" pitchFamily="50" charset="-128"/>
              <a:ea typeface="Meiryo UI" pitchFamily="50" charset="-128"/>
              <a:cs typeface="Meiryo UI" pitchFamily="50" charset="-128"/>
            </a:endParaRPr>
          </a:p>
          <a:p>
            <a:pPr marL="357188" indent="-357188">
              <a:defRPr/>
            </a:pPr>
            <a:r>
              <a:rPr lang="ja-JP" altLang="en-US" sz="1250" dirty="0">
                <a:latin typeface="Meiryo UI" pitchFamily="50" charset="-128"/>
                <a:ea typeface="Meiryo UI" pitchFamily="50" charset="-128"/>
                <a:cs typeface="Meiryo UI" pitchFamily="50" charset="-128"/>
              </a:rPr>
              <a:t>　　</a:t>
            </a:r>
            <a:r>
              <a:rPr lang="ja-JP" altLang="en-US" sz="1250" dirty="0" smtClean="0">
                <a:latin typeface="Meiryo UI" pitchFamily="50" charset="-128"/>
                <a:ea typeface="Meiryo UI" pitchFamily="50" charset="-128"/>
                <a:cs typeface="Meiryo UI" pitchFamily="50" charset="-128"/>
              </a:rPr>
              <a:t>■議員報酬に</a:t>
            </a:r>
            <a:r>
              <a:rPr lang="ja-JP" altLang="en-US" sz="1250" dirty="0">
                <a:latin typeface="Meiryo UI" pitchFamily="50" charset="-128"/>
                <a:ea typeface="Meiryo UI" pitchFamily="50" charset="-128"/>
                <a:cs typeface="Meiryo UI" pitchFamily="50" charset="-128"/>
              </a:rPr>
              <a:t>ついては</a:t>
            </a:r>
            <a:r>
              <a:rPr lang="ja-JP" altLang="en-US" sz="1250" dirty="0" smtClean="0">
                <a:latin typeface="Meiryo UI" pitchFamily="50" charset="-128"/>
                <a:ea typeface="Meiryo UI" pitchFamily="50" charset="-128"/>
                <a:cs typeface="Meiryo UI" pitchFamily="50" charset="-128"/>
              </a:rPr>
              <a:t>、現状のままと見込み、特別</a:t>
            </a:r>
            <a:r>
              <a:rPr lang="ja-JP" altLang="en-US" sz="1250" dirty="0">
                <a:latin typeface="Meiryo UI" pitchFamily="50" charset="-128"/>
                <a:ea typeface="Meiryo UI" pitchFamily="50" charset="-128"/>
                <a:cs typeface="Meiryo UI" pitchFamily="50" charset="-128"/>
              </a:rPr>
              <a:t>区設置に伴うコストとしては計上していない</a:t>
            </a: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17412" name="正方形/長方形 12"/>
          <p:cNvSpPr>
            <a:spLocks noChangeArrowheads="1"/>
          </p:cNvSpPr>
          <p:nvPr/>
        </p:nvSpPr>
        <p:spPr bwMode="auto">
          <a:xfrm>
            <a:off x="8848362" y="657787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6491437"/>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角丸四角形 11"/>
          <p:cNvSpPr>
            <a:spLocks noChangeArrowheads="1"/>
          </p:cNvSpPr>
          <p:nvPr/>
        </p:nvSpPr>
        <p:spPr bwMode="auto">
          <a:xfrm>
            <a:off x="588325" y="836613"/>
            <a:ext cx="8651123" cy="4320579"/>
          </a:xfrm>
          <a:prstGeom prst="roundRect">
            <a:avLst>
              <a:gd name="adj" fmla="val 1796"/>
            </a:avLst>
          </a:prstGeom>
          <a:solidFill>
            <a:srgbClr val="FFFFCC"/>
          </a:solidFill>
          <a:ln w="6350" algn="ctr">
            <a:solidFill>
              <a:schemeClr val="tx1"/>
            </a:solidFill>
            <a:prstDash val="sysDash"/>
            <a:round/>
            <a:headEnd/>
            <a:tailEnd/>
          </a:ln>
        </p:spPr>
        <p:txBody>
          <a:bodyPr lIns="180000" tIns="180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1200"/>
              </a:spcAft>
              <a:buFontTx/>
              <a:buNone/>
            </a:pP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庁舎整備経費</a:t>
            </a:r>
            <a:r>
              <a:rPr lang="en-US" altLang="ja-JP" sz="1800" b="1" dirty="0">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latin typeface="ＭＳ Ｐゴシック" panose="020B0600070205080204" pitchFamily="50" charset="-128"/>
                <a:ea typeface="Meiryo UI" panose="020B0604030504040204" pitchFamily="50" charset="-128"/>
                <a:cs typeface="Meiryo UI" panose="020B0604030504040204" pitchFamily="50" charset="-128"/>
              </a:rPr>
              <a:t>に関する基本的な考え方</a:t>
            </a:r>
            <a:endParaRPr lang="en-US" altLang="ja-JP" sz="1800" b="1" dirty="0">
              <a:latin typeface="ＭＳ Ｐゴシック" panose="020B060007020508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■各特別区における職員数に応じた必要な執務室を確保</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既存の執務室については全面的に改修を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■整備にあたってはコスト抑制の観点を重視</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・執務室として利用している既存庁舎（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大阪市保有庁舎、民間ビル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を優先することを前提</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ＡＴＣ、あべのメディックス、あべのルシアス等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ts val="300"/>
              </a:spcAft>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・なお、執務室面積（次頁</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執務室面積の算定について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参照）の不足が生じる特別区については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ts val="6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区域を越えて、現大阪市本庁舎（</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中之島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庁舎）</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を活用</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な庁舎の建設や賃借は不要</a:t>
            </a: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以上の考え方に基づき、コスト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試算</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18437" name="正方形/長方形 12"/>
          <p:cNvSpPr>
            <a:spLocks noChangeArrowheads="1"/>
          </p:cNvSpPr>
          <p:nvPr/>
        </p:nvSpPr>
        <p:spPr bwMode="auto">
          <a:xfrm>
            <a:off x="8835299" y="22951"/>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69843" y="5194716"/>
            <a:ext cx="8424936" cy="336791"/>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36000" rIns="36000"/>
          <a:lstStyle/>
          <a:p>
            <a:pPr eaLnBrk="1" hangingPunct="1">
              <a:defRPr/>
            </a:pPr>
            <a:r>
              <a:rPr lang="ja-JP" altLang="en-US" sz="1300" dirty="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上記方針は、将来的な</a:t>
            </a:r>
            <a:r>
              <a:rPr lang="ja-JP" altLang="en-US" sz="1300" smtClean="0">
                <a:solidFill>
                  <a:schemeClr val="tx1"/>
                </a:solidFill>
                <a:latin typeface="Meiryo UI" pitchFamily="50" charset="-128"/>
                <a:ea typeface="Meiryo UI" pitchFamily="50" charset="-128"/>
                <a:cs typeface="Meiryo UI" pitchFamily="50" charset="-128"/>
              </a:rPr>
              <a:t>庁舎のあり方について、特別区長・区議会を</a:t>
            </a:r>
            <a:r>
              <a:rPr lang="ja-JP" altLang="en-US" sz="1300" dirty="0" smtClean="0">
                <a:solidFill>
                  <a:schemeClr val="tx1"/>
                </a:solidFill>
                <a:latin typeface="Meiryo UI" pitchFamily="50" charset="-128"/>
                <a:ea typeface="Meiryo UI" pitchFamily="50" charset="-128"/>
                <a:cs typeface="Meiryo UI" pitchFamily="50" charset="-128"/>
              </a:rPr>
              <a:t>拘束するものではない</a:t>
            </a:r>
            <a:endParaRPr lang="en-US" altLang="ja-JP" sz="13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7341515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角丸四角形 11"/>
          <p:cNvSpPr>
            <a:spLocks noChangeArrowheads="1"/>
          </p:cNvSpPr>
          <p:nvPr/>
        </p:nvSpPr>
        <p:spPr bwMode="auto">
          <a:xfrm>
            <a:off x="560388" y="260649"/>
            <a:ext cx="8929116" cy="6120680"/>
          </a:xfrm>
          <a:prstGeom prst="roundRect">
            <a:avLst>
              <a:gd name="adj" fmla="val 1796"/>
            </a:avLst>
          </a:prstGeom>
          <a:solidFill>
            <a:srgbClr val="FFFFCC"/>
          </a:solidFill>
          <a:ln w="6350" algn="ctr">
            <a:solidFill>
              <a:schemeClr val="tx1"/>
            </a:solidFill>
            <a:prstDash val="sysDash"/>
            <a:round/>
            <a:headEnd/>
            <a:tailEnd/>
          </a:ln>
        </p:spPr>
        <p:txBody>
          <a:bodyPr lIns="180000" tIns="108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600"/>
              </a:spcAft>
              <a:buFontTx/>
              <a:buNone/>
            </a:pP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執務室面積の算定について</a:t>
            </a: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職員配置の前提</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・特別区職員は、各特別区域内の既存の大阪市保有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庁舎及びＡＴＣ</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等の賃借ビルへ配置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ts val="3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・一部事務組合職員のうち約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現大阪市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本庁舎（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中之島庁舎）</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（他の一部事務組合職員については直営事業所（斎場等）に引き続き配置）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・大阪府へ移管する職員のうち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は民間ビルに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職員一人当たりの必要執務室面積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ts val="600"/>
              </a:spcAft>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・本庁と事業所等に分け、使用実態に基づき、一人当たり</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本庁</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16㎡</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、事業所等</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22㎡</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 ⇒ H19.5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時点の現大阪市本庁舎（中之島庁舎）の職員数、延床面積に基づき算出（</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15.9㎡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p>
          <a:p>
            <a:pPr>
              <a:spcBef>
                <a:spcPct val="0"/>
              </a:spcBef>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22㎡ ⇒ H19.5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時点の各区役所の職員数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、延床面積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に基づき算出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(21.6㎡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a:p>
            <a:pPr>
              <a:spcBef>
                <a:spcPct val="0"/>
              </a:spcBef>
              <a:spcAft>
                <a:spcPts val="6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近整備事例の城東区役所（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数値（</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22.1㎡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：区役所（地域自治区の事務所）、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その他事業所等</a:t>
            </a:r>
          </a:p>
          <a:p>
            <a:pPr>
              <a:spcBef>
                <a:spcPct val="0"/>
              </a:spcBef>
              <a:spcAft>
                <a:spcPts val="12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庁：事業所等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以外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議会関係施設の必要面積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・議員一人当たり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㎡とする（平成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年度地方債同意等基準による）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議員定数は、４区全体で</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（淀川区：</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名、北区：</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名、中央区：</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名、天王寺区：</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 上記による試算の結果生じた不足執務室面積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（淀川区：約</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14,000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㎡、天王寺区：約</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9,000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につ</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い</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て</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、現</a:t>
            </a:r>
            <a:r>
              <a:rPr lang="zh-TW" altLang="en-US" sz="1600" b="1" dirty="0">
                <a:latin typeface="Meiryo UI" panose="020B0604030504040204" pitchFamily="50" charset="-128"/>
                <a:ea typeface="Meiryo UI" panose="020B0604030504040204" pitchFamily="50" charset="-128"/>
                <a:cs typeface="Meiryo UI" panose="020B0604030504040204" pitchFamily="50" charset="-128"/>
              </a:rPr>
              <a:t>大阪市</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本庁舎（</a:t>
            </a:r>
            <a:r>
              <a:rPr lang="zh-TW" altLang="en-US" sz="1600" b="1" dirty="0">
                <a:latin typeface="Meiryo UI" panose="020B0604030504040204" pitchFamily="50" charset="-128"/>
                <a:ea typeface="Meiryo UI" panose="020B0604030504040204" pitchFamily="50" charset="-128"/>
                <a:cs typeface="Meiryo UI" panose="020B0604030504040204" pitchFamily="50" charset="-128"/>
              </a:rPr>
              <a:t>中之島庁舎）</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を活用</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ts val="1200"/>
              </a:spcAft>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なお、前提条件に変更が生じた場合、試算数値は変動する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459" name="正方形/長方形 12"/>
          <p:cNvSpPr>
            <a:spLocks noChangeArrowheads="1"/>
          </p:cNvSpPr>
          <p:nvPr/>
        </p:nvSpPr>
        <p:spPr bwMode="auto">
          <a:xfrm>
            <a:off x="8855937" y="6568349"/>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３</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1410195" y="3426298"/>
            <a:ext cx="4406901" cy="422528"/>
          </a:xfrm>
          <a:prstGeom prst="bracketPair">
            <a:avLst>
              <a:gd name="adj" fmla="val 1117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正方形/長方形 2"/>
          <p:cNvSpPr/>
          <p:nvPr/>
        </p:nvSpPr>
        <p:spPr>
          <a:xfrm>
            <a:off x="1382190" y="2655782"/>
            <a:ext cx="6811170" cy="720000"/>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4806849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95"/>
          <p:cNvSpPr txBox="1">
            <a:spLocks noChangeArrowheads="1"/>
          </p:cNvSpPr>
          <p:nvPr/>
        </p:nvSpPr>
        <p:spPr bwMode="auto">
          <a:xfrm>
            <a:off x="4658598" y="769818"/>
            <a:ext cx="173541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8" name="正方形/長方形 7"/>
          <p:cNvSpPr/>
          <p:nvPr/>
        </p:nvSpPr>
        <p:spPr>
          <a:xfrm>
            <a:off x="4816350" y="1069292"/>
            <a:ext cx="2926053" cy="336791"/>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36000" rIns="36000"/>
          <a:lstStyle/>
          <a:p>
            <a:pPr eaLnBrk="1" hangingPunct="1">
              <a:defRPr/>
            </a:pP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積算内訳については</a:t>
            </a:r>
            <a:r>
              <a:rPr lang="ja-JP" altLang="en-US" sz="1300" dirty="0" smtClean="0">
                <a:solidFill>
                  <a:schemeClr val="tx1"/>
                </a:solidFill>
                <a:latin typeface="Meiryo UI" pitchFamily="50" charset="-128"/>
                <a:ea typeface="Meiryo UI" pitchFamily="50" charset="-128"/>
                <a:cs typeface="Meiryo UI" pitchFamily="50" charset="-128"/>
              </a:rPr>
              <a:t>コストー</a:t>
            </a:r>
            <a:r>
              <a:rPr lang="ja-JP" altLang="en-US" sz="1300" dirty="0">
                <a:solidFill>
                  <a:schemeClr val="tx1"/>
                </a:solidFill>
                <a:latin typeface="Meiryo UI" pitchFamily="50" charset="-128"/>
                <a:ea typeface="Meiryo UI" pitchFamily="50" charset="-128"/>
                <a:cs typeface="Meiryo UI" pitchFamily="50" charset="-128"/>
              </a:rPr>
              <a:t>５</a:t>
            </a:r>
            <a:r>
              <a:rPr lang="ja-JP" altLang="en-US" sz="1300" dirty="0" smtClean="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７</a:t>
            </a:r>
            <a:r>
              <a:rPr lang="ja-JP" altLang="en-US" sz="1300" dirty="0" smtClean="0">
                <a:solidFill>
                  <a:schemeClr val="tx1"/>
                </a:solidFill>
                <a:latin typeface="Meiryo UI" pitchFamily="50" charset="-128"/>
                <a:ea typeface="Meiryo UI" pitchFamily="50" charset="-128"/>
                <a:cs typeface="Meiryo UI" pitchFamily="50" charset="-128"/>
              </a:rPr>
              <a:t>参照</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２　コストの試算（総括表）</a:t>
            </a:r>
            <a:endParaRPr lang="ja-JP" altLang="en-US" sz="1400" b="1" dirty="0">
              <a:solidFill>
                <a:srgbClr val="000000"/>
              </a:solidFill>
              <a:latin typeface="ＭＳ Ｐゴシック" charset="-128"/>
              <a:ea typeface="Meiryo UI"/>
              <a:cs typeface="Meiryo UI"/>
            </a:endParaRPr>
          </a:p>
        </p:txBody>
      </p:sp>
      <p:sp>
        <p:nvSpPr>
          <p:cNvPr id="20651" name="正方形/長方形 12"/>
          <p:cNvSpPr>
            <a:spLocks noChangeArrowheads="1"/>
          </p:cNvSpPr>
          <p:nvPr/>
        </p:nvSpPr>
        <p:spPr bwMode="auto">
          <a:xfrm>
            <a:off x="8833712" y="26489"/>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４</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graphicFrame>
        <p:nvGraphicFramePr>
          <p:cNvPr id="7" name="Group 809"/>
          <p:cNvGraphicFramePr>
            <a:graphicFrameLocks noGrp="1"/>
          </p:cNvGraphicFramePr>
          <p:nvPr>
            <p:extLst>
              <p:ext uri="{D42A27DB-BD31-4B8C-83A1-F6EECF244321}">
                <p14:modId xmlns:p14="http://schemas.microsoft.com/office/powerpoint/2010/main" val="645424969"/>
              </p:ext>
            </p:extLst>
          </p:nvPr>
        </p:nvGraphicFramePr>
        <p:xfrm>
          <a:off x="855076" y="663595"/>
          <a:ext cx="3743944" cy="828000"/>
        </p:xfrm>
        <a:graphic>
          <a:graphicData uri="http://schemas.openxmlformats.org/drawingml/2006/table">
            <a:tbl>
              <a:tblPr/>
              <a:tblGrid>
                <a:gridCol w="1871972">
                  <a:extLst>
                    <a:ext uri="{9D8B030D-6E8A-4147-A177-3AD203B41FA5}">
                      <a16:colId xmlns:a16="http://schemas.microsoft.com/office/drawing/2014/main" val="20001"/>
                    </a:ext>
                  </a:extLst>
                </a:gridCol>
                <a:gridCol w="1871972">
                  <a:extLst>
                    <a:ext uri="{9D8B030D-6E8A-4147-A177-3AD203B41FA5}">
                      <a16:colId xmlns:a16="http://schemas.microsoft.com/office/drawing/2014/main" val="20002"/>
                    </a:ext>
                  </a:extLst>
                </a:gridCol>
              </a:tblGrid>
              <a:tr h="4320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イニシャルコスト</a:t>
                      </a:r>
                      <a:endParaRPr kumimoji="1" lang="en-US" altLang="ja-JP"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9" marR="19509" marT="35965" marB="3596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ランニングコスト</a:t>
                      </a:r>
                    </a:p>
                  </a:txBody>
                  <a:tcPr marL="19509" marR="19509" marT="35965" marB="3596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396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241</a:t>
                      </a:r>
                    </a:p>
                  </a:txBody>
                  <a:tcPr marL="78032" marR="78032"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78032" marR="78032"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0" name="Group 809"/>
          <p:cNvGraphicFramePr>
            <a:graphicFrameLocks noGrp="1"/>
          </p:cNvGraphicFramePr>
          <p:nvPr>
            <p:extLst>
              <p:ext uri="{D42A27DB-BD31-4B8C-83A1-F6EECF244321}">
                <p14:modId xmlns:p14="http://schemas.microsoft.com/office/powerpoint/2010/main" val="834313414"/>
              </p:ext>
            </p:extLst>
          </p:nvPr>
        </p:nvGraphicFramePr>
        <p:xfrm>
          <a:off x="855076" y="1737352"/>
          <a:ext cx="8195848" cy="4536000"/>
        </p:xfrm>
        <a:graphic>
          <a:graphicData uri="http://schemas.openxmlformats.org/drawingml/2006/table">
            <a:tbl>
              <a:tblPr/>
              <a:tblGrid>
                <a:gridCol w="482377">
                  <a:extLst>
                    <a:ext uri="{9D8B030D-6E8A-4147-A177-3AD203B41FA5}">
                      <a16:colId xmlns:a16="http://schemas.microsoft.com/office/drawing/2014/main" val="20000"/>
                    </a:ext>
                  </a:extLst>
                </a:gridCol>
                <a:gridCol w="293007">
                  <a:extLst>
                    <a:ext uri="{9D8B030D-6E8A-4147-A177-3AD203B41FA5}">
                      <a16:colId xmlns:a16="http://schemas.microsoft.com/office/drawing/2014/main" val="20001"/>
                    </a:ext>
                  </a:extLst>
                </a:gridCol>
                <a:gridCol w="2187795">
                  <a:extLst>
                    <a:ext uri="{9D8B030D-6E8A-4147-A177-3AD203B41FA5}">
                      <a16:colId xmlns:a16="http://schemas.microsoft.com/office/drawing/2014/main" val="20002"/>
                    </a:ext>
                  </a:extLst>
                </a:gridCol>
                <a:gridCol w="1744223">
                  <a:extLst>
                    <a:ext uri="{9D8B030D-6E8A-4147-A177-3AD203B41FA5}">
                      <a16:colId xmlns:a16="http://schemas.microsoft.com/office/drawing/2014/main" val="20003"/>
                    </a:ext>
                  </a:extLst>
                </a:gridCol>
                <a:gridCol w="1744223">
                  <a:extLst>
                    <a:ext uri="{9D8B030D-6E8A-4147-A177-3AD203B41FA5}">
                      <a16:colId xmlns:a16="http://schemas.microsoft.com/office/drawing/2014/main" val="543797947"/>
                    </a:ext>
                  </a:extLst>
                </a:gridCol>
                <a:gridCol w="1744223">
                  <a:extLst>
                    <a:ext uri="{9D8B030D-6E8A-4147-A177-3AD203B41FA5}">
                      <a16:colId xmlns:a16="http://schemas.microsoft.com/office/drawing/2014/main" val="2260888278"/>
                    </a:ext>
                  </a:extLst>
                </a:gridCol>
              </a:tblGrid>
              <a:tr h="432000">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99090" marR="99090" marT="45709" marB="4570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総　　額</a:t>
                      </a:r>
                    </a:p>
                  </a:txBody>
                  <a:tcPr marL="19505" marR="19505" marT="36004" marB="3600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特別区全体</a:t>
                      </a:r>
                    </a:p>
                  </a:txBody>
                  <a:tcPr marL="19505" marR="19505" marT="36004" marB="3600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大阪府</a:t>
                      </a:r>
                    </a:p>
                  </a:txBody>
                  <a:tcPr marL="19505" marR="19505" marT="36004" marB="36004"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360000">
                <a:tc rowSpan="7">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30" marR="97530" marT="46817" marB="46817"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庁舎整備経費</a:t>
                      </a: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46</a:t>
                      </a: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78003" marR="78003"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78003" marR="78003"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0000">
                <a:tc vMerge="1">
                  <a:txBody>
                    <a:bodyPr/>
                    <a:lstStyle/>
                    <a:p>
                      <a:endParaRPr kumimoji="1" lang="ja-JP" altLang="en-US"/>
                    </a:p>
                  </a:txBody>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44000"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78003" marR="78003"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78003" marR="78003"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000">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民間ビル賃借保証金</a:t>
                      </a:r>
                    </a:p>
                  </a:txBody>
                  <a:tcPr marL="144000"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0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0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32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241</a:t>
                      </a: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204</a:t>
                      </a:r>
                    </a:p>
                  </a:txBody>
                  <a:tcPr marL="78003" marR="78003"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78003" marR="78003"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9"/>
                  </a:ext>
                </a:extLst>
              </a:tr>
              <a:tr h="360000">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5" marR="19505" marT="0" marB="0"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6" marR="78016"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78016" marR="78016"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0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60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44000"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6" marR="78016"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432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78017" marR="78017" marT="0" marB="0"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78017" marR="78017" marT="0" marB="0" anchor="ctr" horzOverflow="overflow">
                    <a:lnL w="19050" cap="flat" cmpd="sng" algn="ctr">
                      <a:solidFill>
                        <a:schemeClr val="tx1"/>
                      </a:solidFill>
                      <a:prstDash val="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4585709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81000" y="5419824"/>
            <a:ext cx="2869208"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a:t>
            </a:r>
            <a:r>
              <a:rPr lang="ja-JP" altLang="en-US" sz="1200" dirty="0" smtClean="0">
                <a:solidFill>
                  <a:schemeClr val="tx1"/>
                </a:solidFill>
                <a:latin typeface="Meiryo UI" pitchFamily="50" charset="-128"/>
                <a:ea typeface="Meiryo UI" pitchFamily="50" charset="-128"/>
                <a:cs typeface="Meiryo UI" pitchFamily="50" charset="-128"/>
              </a:rPr>
              <a:t>コストー</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extLst>
              <p:ext uri="{D42A27DB-BD31-4B8C-83A1-F6EECF244321}">
                <p14:modId xmlns:p14="http://schemas.microsoft.com/office/powerpoint/2010/main" val="2712068613"/>
              </p:ext>
            </p:extLst>
          </p:nvPr>
        </p:nvGraphicFramePr>
        <p:xfrm>
          <a:off x="431800" y="1052513"/>
          <a:ext cx="9161463" cy="4513768"/>
        </p:xfrm>
        <a:graphic>
          <a:graphicData uri="http://schemas.openxmlformats.org/drawingml/2006/table">
            <a:tbl>
              <a:tblPr/>
              <a:tblGrid>
                <a:gridCol w="359981">
                  <a:extLst>
                    <a:ext uri="{9D8B030D-6E8A-4147-A177-3AD203B41FA5}">
                      <a16:colId xmlns:a16="http://schemas.microsoft.com/office/drawing/2014/main" val="20000"/>
                    </a:ext>
                  </a:extLst>
                </a:gridCol>
                <a:gridCol w="1507680">
                  <a:extLst>
                    <a:ext uri="{9D8B030D-6E8A-4147-A177-3AD203B41FA5}">
                      <a16:colId xmlns:a16="http://schemas.microsoft.com/office/drawing/2014/main" val="20001"/>
                    </a:ext>
                  </a:extLst>
                </a:gridCol>
                <a:gridCol w="7293802">
                  <a:extLst>
                    <a:ext uri="{9D8B030D-6E8A-4147-A177-3AD203B41FA5}">
                      <a16:colId xmlns:a16="http://schemas.microsoft.com/office/drawing/2014/main" val="20002"/>
                    </a:ext>
                  </a:extLst>
                </a:gridCol>
              </a:tblGrid>
              <a:tr h="445534">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extLst>
                  <a:ext uri="{0D108BD9-81ED-4DB2-BD59-A6C34878D82A}">
                    <a16:rowId xmlns:a16="http://schemas.microsoft.com/office/drawing/2014/main" val="10000"/>
                  </a:ext>
                </a:extLst>
              </a:tr>
              <a:tr h="2160234">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35" marR="99035" marT="45681" marB="4568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35" marR="99035" marT="45678" marB="4567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93.6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56.2</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81" marR="77981" marT="71982" marB="71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8000">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庁舎整備経費</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　　 　 　  </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　　</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５億円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1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05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00000">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11,182</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10,572</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610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4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11,182</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185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・パソコン等移設単価（大阪市の単価）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11,182</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246</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a:t>
            </a:r>
            <a:r>
              <a:rPr lang="ja-JP" altLang="en-US" sz="2000" b="1" dirty="0" smtClean="0">
                <a:solidFill>
                  <a:srgbClr val="000000"/>
                </a:solidFill>
                <a:latin typeface="ＭＳ Ｐゴシック" charset="-128"/>
                <a:ea typeface="Meiryo UI"/>
                <a:cs typeface="Meiryo UI"/>
              </a:rPr>
              <a:t>積算内訳</a:t>
            </a:r>
            <a:endParaRPr lang="ja-JP" altLang="en-US" sz="2000" b="1" dirty="0">
              <a:solidFill>
                <a:srgbClr val="000000"/>
              </a:solidFill>
              <a:latin typeface="Meiryo UI" pitchFamily="50" charset="-128"/>
              <a:ea typeface="Meiryo UI" pitchFamily="50" charset="-128"/>
              <a:cs typeface="Meiryo UI" pitchFamily="50" charset="-128"/>
            </a:endParaRPr>
          </a:p>
        </p:txBody>
      </p:sp>
      <p:sp>
        <p:nvSpPr>
          <p:cNvPr id="25629" name="正方形/長方形 12"/>
          <p:cNvSpPr>
            <a:spLocks noChangeArrowheads="1"/>
          </p:cNvSpPr>
          <p:nvPr/>
        </p:nvSpPr>
        <p:spPr bwMode="auto">
          <a:xfrm>
            <a:off x="8848362" y="657079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510082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75" y="-1588"/>
            <a:ext cx="9906000" cy="42862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a:t>
            </a:r>
            <a:r>
              <a:rPr lang="ja-JP" altLang="en-US" sz="2000" b="1" dirty="0" smtClean="0">
                <a:solidFill>
                  <a:srgbClr val="000000"/>
                </a:solidFill>
                <a:latin typeface="ＭＳ Ｐゴシック" charset="-128"/>
                <a:ea typeface="Meiryo UI"/>
                <a:cs typeface="Meiryo UI"/>
              </a:rPr>
              <a:t>内訳</a:t>
            </a:r>
            <a:endParaRPr lang="ja-JP" altLang="en-US" sz="1400" b="1" dirty="0">
              <a:solidFill>
                <a:srgbClr val="000000"/>
              </a:solidFill>
              <a:latin typeface="ＭＳ Ｐゴシック" charset="-128"/>
              <a:ea typeface="Meiryo UI"/>
              <a:cs typeface="Meiryo UI"/>
            </a:endParaRPr>
          </a:p>
        </p:txBody>
      </p:sp>
      <p:graphicFrame>
        <p:nvGraphicFramePr>
          <p:cNvPr id="10" name="Group 20"/>
          <p:cNvGraphicFramePr>
            <a:graphicFrameLocks noGrp="1"/>
          </p:cNvGraphicFramePr>
          <p:nvPr>
            <p:extLst>
              <p:ext uri="{D42A27DB-BD31-4B8C-83A1-F6EECF244321}">
                <p14:modId xmlns:p14="http://schemas.microsoft.com/office/powerpoint/2010/main" val="3180817708"/>
              </p:ext>
            </p:extLst>
          </p:nvPr>
        </p:nvGraphicFramePr>
        <p:xfrm>
          <a:off x="728663" y="819150"/>
          <a:ext cx="8374062" cy="5741988"/>
        </p:xfrm>
        <a:graphic>
          <a:graphicData uri="http://schemas.openxmlformats.org/drawingml/2006/table">
            <a:tbl>
              <a:tblPr/>
              <a:tblGrid>
                <a:gridCol w="359968">
                  <a:extLst>
                    <a:ext uri="{9D8B030D-6E8A-4147-A177-3AD203B41FA5}">
                      <a16:colId xmlns:a16="http://schemas.microsoft.com/office/drawing/2014/main" val="20000"/>
                    </a:ext>
                  </a:extLst>
                </a:gridCol>
                <a:gridCol w="1173495">
                  <a:extLst>
                    <a:ext uri="{9D8B030D-6E8A-4147-A177-3AD203B41FA5}">
                      <a16:colId xmlns:a16="http://schemas.microsoft.com/office/drawing/2014/main" val="20001"/>
                    </a:ext>
                  </a:extLst>
                </a:gridCol>
                <a:gridCol w="6840599">
                  <a:extLst>
                    <a:ext uri="{9D8B030D-6E8A-4147-A177-3AD203B41FA5}">
                      <a16:colId xmlns:a16="http://schemas.microsoft.com/office/drawing/2014/main" val="20002"/>
                    </a:ext>
                  </a:extLst>
                </a:gridCol>
              </a:tblGrid>
              <a:tr h="335216">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extLst>
                  <a:ext uri="{0D108BD9-81ED-4DB2-BD59-A6C34878D82A}">
                    <a16:rowId xmlns:a16="http://schemas.microsoft.com/office/drawing/2014/main" val="10000"/>
                  </a:ext>
                </a:extLst>
              </a:tr>
              <a:tr h="540677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91" marR="99091" marT="45688" marB="45688"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a:t>
                      </a:r>
                      <a:r>
                        <a:rPr kumimoji="1" lang="ja-JP" altLang="en-US" sz="1200" b="1"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区設置枚数）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張替え費用</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○著名地点標識取替え（材料費・施工費等）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５百万円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○道路案内標識取替え（材料費・施工費等）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○市町村標識取替え（材料費・施工費等）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1" i="0" u="none" strike="noStrike" cap="none" normalizeH="0" baseline="0" dirty="0" smtClean="0">
                        <a:ln>
                          <a:noFill/>
                        </a:ln>
                        <a:solidFill>
                          <a:schemeClr val="tx1"/>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○広報誌　印刷費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75</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0" i="0" u="none" strike="noStrike" cap="none" normalizeH="0" baseline="0" dirty="0" smtClean="0">
                          <a:ln>
                            <a:noFill/>
                          </a:ln>
                          <a:solidFill>
                            <a:srgbClr val="000000"/>
                          </a:solidFill>
                          <a:effectLst/>
                          <a:latin typeface="Meiryo UI" pitchFamily="50" charset="-128"/>
                          <a:ea typeface="HGｺﾞｼｯｸM" pitchFamily="49" charset="-128"/>
                        </a:rPr>
                        <a:t> </a:t>
                      </a:r>
                      <a:endParaRPr kumimoji="1" lang="ja-JP" altLang="en-US" sz="1100" b="0" i="0" u="sng" strike="noStrike" cap="none" normalizeH="0" baseline="0" dirty="0" smtClean="0">
                        <a:ln>
                          <a:noFill/>
                        </a:ln>
                        <a:solidFill>
                          <a:srgbClr val="000000"/>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ＭＳ Ｐゴシック"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16</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6640" name="テキスト ボックス 11"/>
          <p:cNvSpPr txBox="1">
            <a:spLocks noChangeArrowheads="1"/>
          </p:cNvSpPr>
          <p:nvPr/>
        </p:nvSpPr>
        <p:spPr bwMode="auto">
          <a:xfrm>
            <a:off x="-131763" y="428625"/>
            <a:ext cx="56530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641" name="正方形/長方形 27"/>
          <p:cNvSpPr>
            <a:spLocks noChangeArrowheads="1"/>
          </p:cNvSpPr>
          <p:nvPr/>
        </p:nvSpPr>
        <p:spPr bwMode="auto">
          <a:xfrm>
            <a:off x="8775337" y="30526"/>
            <a:ext cx="11176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7042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59563" y="6117804"/>
            <a:ext cx="2749128" cy="252264"/>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a:t>
            </a:r>
            <a:r>
              <a:rPr lang="ja-JP" altLang="en-US" sz="1200" dirty="0" smtClean="0">
                <a:solidFill>
                  <a:schemeClr val="tx1"/>
                </a:solidFill>
                <a:latin typeface="Meiryo UI" pitchFamily="50" charset="-128"/>
                <a:ea typeface="Meiryo UI" pitchFamily="50" charset="-128"/>
                <a:cs typeface="Meiryo UI" pitchFamily="50" charset="-128"/>
              </a:rPr>
              <a:t>コストー</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extLst>
              <p:ext uri="{D42A27DB-BD31-4B8C-83A1-F6EECF244321}">
                <p14:modId xmlns:p14="http://schemas.microsoft.com/office/powerpoint/2010/main" val="343583003"/>
              </p:ext>
            </p:extLst>
          </p:nvPr>
        </p:nvGraphicFramePr>
        <p:xfrm>
          <a:off x="611188" y="863558"/>
          <a:ext cx="8751887" cy="5229738"/>
        </p:xfrm>
        <a:graphic>
          <a:graphicData uri="http://schemas.openxmlformats.org/drawingml/2006/table">
            <a:tbl>
              <a:tblPr/>
              <a:tblGrid>
                <a:gridCol w="359977">
                  <a:extLst>
                    <a:ext uri="{9D8B030D-6E8A-4147-A177-3AD203B41FA5}">
                      <a16:colId xmlns:a16="http://schemas.microsoft.com/office/drawing/2014/main" val="20000"/>
                    </a:ext>
                  </a:extLst>
                </a:gridCol>
                <a:gridCol w="1655304">
                  <a:extLst>
                    <a:ext uri="{9D8B030D-6E8A-4147-A177-3AD203B41FA5}">
                      <a16:colId xmlns:a16="http://schemas.microsoft.com/office/drawing/2014/main" val="20001"/>
                    </a:ext>
                  </a:extLst>
                </a:gridCol>
                <a:gridCol w="6736606">
                  <a:extLst>
                    <a:ext uri="{9D8B030D-6E8A-4147-A177-3AD203B41FA5}">
                      <a16:colId xmlns:a16="http://schemas.microsoft.com/office/drawing/2014/main" val="20002"/>
                    </a:ext>
                  </a:extLst>
                </a:gridCol>
              </a:tblGrid>
              <a:tr h="379592">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extLst>
                  <a:ext uri="{0D108BD9-81ED-4DB2-BD59-A6C34878D82A}">
                    <a16:rowId xmlns:a16="http://schemas.microsoft.com/office/drawing/2014/main" val="10000"/>
                  </a:ext>
                </a:extLst>
              </a:tr>
              <a:tr h="240341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09" marB="4570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99058" marR="99058"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(56.4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14.4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6.8</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ja-JP" altLang="en-US" sz="16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endPar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32.2</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7379">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４区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834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▲８億円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■大阪府へ移管する職員のうち移転を伴う対象職員にかかる民間ビル賃借料　　　</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５億円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計　</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▲３億円</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3640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必要となる経費</a:t>
                      </a:r>
                    </a:p>
                  </a:txBody>
                  <a:tcPr marL="99058" marR="99058"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0.5</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0.5</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58" marR="99058"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7674" name="正方形/長方形 12"/>
          <p:cNvSpPr>
            <a:spLocks noChangeArrowheads="1"/>
          </p:cNvSpPr>
          <p:nvPr/>
        </p:nvSpPr>
        <p:spPr bwMode="auto">
          <a:xfrm>
            <a:off x="8848362" y="6566399"/>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７</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4775" y="476250"/>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extLst>
      <p:ext uri="{BB962C8B-B14F-4D97-AF65-F5344CB8AC3E}">
        <p14:creationId xmlns:p14="http://schemas.microsoft.com/office/powerpoint/2010/main" val="371374312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E73E2422-B2E4-44DD-92BF-EE3464620869}"/>
</file>

<file path=customXml/itemProps2.xml><?xml version="1.0" encoding="utf-8"?>
<ds:datastoreItem xmlns:ds="http://schemas.openxmlformats.org/officeDocument/2006/customXml" ds:itemID="{F5CB0820-E6E4-4354-9B2F-EB407893E4F5}"/>
</file>

<file path=customXml/itemProps3.xml><?xml version="1.0" encoding="utf-8"?>
<ds:datastoreItem xmlns:ds="http://schemas.openxmlformats.org/officeDocument/2006/customXml" ds:itemID="{E4CD7F04-7C0D-4C17-878A-5FEB1223FA20}"/>
</file>

<file path=docProps/app.xml><?xml version="1.0" encoding="utf-8"?>
<Properties xmlns="http://schemas.openxmlformats.org/officeDocument/2006/extended-properties" xmlns:vt="http://schemas.openxmlformats.org/officeDocument/2006/docPropsVTypes">
  <TotalTime>64</TotalTime>
  <Words>1586</Words>
  <PresentationFormat>A4 210 x 297 mm</PresentationFormat>
  <Paragraphs>659</Paragraphs>
  <Slides>17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HGS創英角ｺﾞｼｯｸUB</vt:lpstr>
      <vt:lpstr>HGｺﾞｼｯｸM</vt:lpstr>
      <vt:lpstr>HG丸ｺﾞｼｯｸM-PRO</vt:lpstr>
      <vt:lpstr>Meiryo UI</vt:lpstr>
      <vt:lpstr>ＭＳ Ｐゴシック</vt:lpstr>
      <vt:lpstr>Arial</vt:lpstr>
      <vt:lpstr>Calibri</vt:lpstr>
      <vt:lpstr>Times New Roman</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2019-12-13T05:30:20Z</cp:lastPrinted>
  <dcterms:modified xsi:type="dcterms:W3CDTF">2019-12-24T04:41:06Z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