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638" r:id="rId3"/>
    <p:sldId id="645" r:id="rId4"/>
    <p:sldId id="629" r:id="rId5"/>
    <p:sldId id="644" r:id="rId6"/>
    <p:sldId id="640" r:id="rId7"/>
    <p:sldId id="641" r:id="rId8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6223" autoAdjust="0"/>
  </p:normalViewPr>
  <p:slideViewPr>
    <p:cSldViewPr>
      <p:cViewPr varScale="1">
        <p:scale>
          <a:sx n="68" d="100"/>
          <a:sy n="68" d="100"/>
        </p:scale>
        <p:origin x="1182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047" cy="340360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4" y="0"/>
            <a:ext cx="4307047" cy="340360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128963" y="511175"/>
            <a:ext cx="3684587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5" y="3233422"/>
            <a:ext cx="7951470" cy="3063240"/>
          </a:xfrm>
          <a:prstGeom prst="rect">
            <a:avLst/>
          </a:prstGeom>
        </p:spPr>
        <p:txBody>
          <a:bodyPr vert="horz" lIns="91427" tIns="45712" rIns="91427" bIns="4571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6465659"/>
            <a:ext cx="4307047" cy="340360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4" y="6465659"/>
            <a:ext cx="4307047" cy="340360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5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995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34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259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6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938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794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006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77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766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4232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90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24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2420888"/>
            <a:ext cx="9906000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4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設置の日</a:t>
            </a:r>
            <a:endParaRPr kumimoji="1" lang="ja-JP" altLang="en-US" sz="4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6145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53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48544" y="2866352"/>
            <a:ext cx="8208912" cy="1138712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　設置の日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85916" y="1116276"/>
            <a:ext cx="89154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目　　次</a:t>
            </a:r>
            <a:endParaRPr kumimoji="1" lang="ja-JP" altLang="en-US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2432720" y="3140968"/>
            <a:ext cx="6624737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・・・・設置日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kumimoji="1"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196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正方形/長方形 96"/>
          <p:cNvSpPr/>
          <p:nvPr/>
        </p:nvSpPr>
        <p:spPr>
          <a:xfrm>
            <a:off x="0" y="-4763"/>
            <a:ext cx="9906000" cy="432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eaLnBrk="1" hangingPunct="1">
              <a:defRPr/>
            </a:pPr>
            <a:r>
              <a:rPr lang="ja-JP" altLang="en-US" sz="2000" b="1" dirty="0" smtClean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　１　設置の日</a:t>
            </a:r>
            <a:endParaRPr lang="ja-JP" altLang="en-US" sz="1400" b="1" dirty="0">
              <a:solidFill>
                <a:srgbClr val="000000"/>
              </a:solidFill>
              <a:latin typeface="ＭＳ Ｐゴシック" charset="-128"/>
              <a:ea typeface="Meiryo UI"/>
              <a:cs typeface="Meiryo UI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08246" y="2313249"/>
            <a:ext cx="9497281" cy="507831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①設置する年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（視点：設置準備の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必要期間）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5" name="表 74"/>
          <p:cNvGraphicFramePr>
            <a:graphicFrameLocks noGrp="1"/>
          </p:cNvGraphicFramePr>
          <p:nvPr>
            <p:extLst/>
          </p:nvPr>
        </p:nvGraphicFramePr>
        <p:xfrm>
          <a:off x="486142" y="2778751"/>
          <a:ext cx="8928991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25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4171763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05091214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8059639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5347677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（令和２年度）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（令和３年度）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（令和４年度）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（令和５年度）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（令和６年度）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（令和７年度）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設置準備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必要期間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（見込み）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939501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2179425" y="3313751"/>
            <a:ext cx="648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10800" rIns="54000" bIns="10800" rtlCol="0" anchor="t" anchorCtr="1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秋～冬　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民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投票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6" name="表 75"/>
          <p:cNvGraphicFramePr>
            <a:graphicFrameLocks noGrp="1"/>
          </p:cNvGraphicFramePr>
          <p:nvPr>
            <p:extLst/>
          </p:nvPr>
        </p:nvGraphicFramePr>
        <p:xfrm>
          <a:off x="490028" y="4748184"/>
          <a:ext cx="8925105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24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7367324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3141717636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050912143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012637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視点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留意点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前年度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（３月）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（４～６月）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第２四半期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（７～９月）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第３四半期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（１～３月）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住民サービス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への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配慮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窓口（保健福祉サービスなど）が混雑する時期への配慮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3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システムの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安全な移行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安全な改修移行に少なくとも４日間の閉庁日が必要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744054"/>
                  </a:ext>
                </a:extLst>
              </a:tr>
            </a:tbl>
          </a:graphicData>
        </a:graphic>
      </p:graphicFrame>
      <p:sp>
        <p:nvSpPr>
          <p:cNvPr id="77" name="角丸四角形 76"/>
          <p:cNvSpPr/>
          <p:nvPr/>
        </p:nvSpPr>
        <p:spPr>
          <a:xfrm>
            <a:off x="4747492" y="5771176"/>
            <a:ext cx="792000" cy="43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10800" rIns="54000" bIns="10800" rtlCol="0" anchor="ctr" anchorCtr="1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ゴールデン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ウィーク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ホームベース 78"/>
          <p:cNvSpPr/>
          <p:nvPr/>
        </p:nvSpPr>
        <p:spPr>
          <a:xfrm>
            <a:off x="4649734" y="5383390"/>
            <a:ext cx="1296000" cy="28800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窓口繁忙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0" name="直線矢印コネクタ 79"/>
          <p:cNvCxnSpPr/>
          <p:nvPr/>
        </p:nvCxnSpPr>
        <p:spPr>
          <a:xfrm>
            <a:off x="4207890" y="5292452"/>
            <a:ext cx="792000" cy="0"/>
          </a:xfrm>
          <a:prstGeom prst="straightConnector1">
            <a:avLst/>
          </a:prstGeom>
          <a:ln>
            <a:solidFill>
              <a:schemeClr val="accent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3955835" y="5303527"/>
            <a:ext cx="70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転居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シーズン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7800583" y="5769382"/>
            <a:ext cx="922959" cy="43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10800" rIns="54000" bIns="10800" rtlCol="0" anchor="ctr" anchorCtr="0"/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年末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年始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5" name="直線コネクタ 84"/>
          <p:cNvCxnSpPr/>
          <p:nvPr/>
        </p:nvCxnSpPr>
        <p:spPr>
          <a:xfrm flipH="1">
            <a:off x="8263005" y="5489801"/>
            <a:ext cx="0" cy="720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flipH="1">
            <a:off x="7745353" y="3525783"/>
            <a:ext cx="0" cy="648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ホームベース 90"/>
          <p:cNvSpPr/>
          <p:nvPr/>
        </p:nvSpPr>
        <p:spPr>
          <a:xfrm>
            <a:off x="6003791" y="3683682"/>
            <a:ext cx="1656000" cy="35640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４年程度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ホームベース 17"/>
          <p:cNvSpPr/>
          <p:nvPr/>
        </p:nvSpPr>
        <p:spPr>
          <a:xfrm>
            <a:off x="2855372" y="3678571"/>
            <a:ext cx="3528000" cy="36000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準備期間３年程度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8" name="直線コネクタ 87"/>
          <p:cNvCxnSpPr/>
          <p:nvPr/>
        </p:nvCxnSpPr>
        <p:spPr>
          <a:xfrm flipH="1">
            <a:off x="6468933" y="3525856"/>
            <a:ext cx="0" cy="648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5891471" y="3277466"/>
            <a:ext cx="100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’23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秋～冬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7842892" y="5229512"/>
            <a:ext cx="82542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１月１日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7189893" y="3276642"/>
            <a:ext cx="100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’24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秋～冬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201995" y="4287513"/>
            <a:ext cx="9497281" cy="507831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②設置する月日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（視点：住民サービス（住民対応窓口）への配慮、システムの安全な移行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76715" y="6252901"/>
            <a:ext cx="894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備考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年～平成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年の市町村合併（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649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件）のうち、約８割は年度後半（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月～３月）に実施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459631" y="912297"/>
            <a:ext cx="8979624" cy="720000"/>
          </a:xfrm>
          <a:prstGeom prst="roundRect">
            <a:avLst>
              <a:gd name="adj" fmla="val 18456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◇ 住民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サービスを間断なく提供するため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、特別区設置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の日は、住民投票の日から概ね３～４年後と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する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  <p:sp>
        <p:nvSpPr>
          <p:cNvPr id="101" name="フローチャート : 組合せ 4"/>
          <p:cNvSpPr/>
          <p:nvPr/>
        </p:nvSpPr>
        <p:spPr>
          <a:xfrm>
            <a:off x="3210576" y="1724026"/>
            <a:ext cx="3506410" cy="360000"/>
          </a:xfrm>
          <a:prstGeom prst="flowChartMerg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1036" y="476672"/>
            <a:ext cx="2744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（１）基本的な考え方　　</a:t>
            </a:r>
            <a:endParaRPr lang="ja-JP" altLang="en-US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0" y="2031069"/>
            <a:ext cx="3440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（２</a:t>
            </a:r>
            <a:r>
              <a:rPr lang="ja-JP" altLang="en-US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）具体的な設置の日の</a:t>
            </a: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検討　　</a:t>
            </a:r>
            <a:endParaRPr lang="ja-JP" altLang="en-US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0" name="正方形/長方形 27"/>
          <p:cNvSpPr>
            <a:spLocks noChangeArrowheads="1"/>
          </p:cNvSpPr>
          <p:nvPr/>
        </p:nvSpPr>
        <p:spPr bwMode="auto">
          <a:xfrm>
            <a:off x="8889677" y="-2738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6580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44488" y="3356992"/>
            <a:ext cx="9216000" cy="3276000"/>
          </a:xfrm>
          <a:prstGeom prst="roundRect">
            <a:avLst>
              <a:gd name="adj" fmla="val 3433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年度（令和２年度）～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年度（令和７年度）の主要日程等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年度（令和５年度）秋～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年度（令和７年度）の大型連休の状況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08246" y="2919548"/>
            <a:ext cx="9497281" cy="461665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　考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/>
          </p:nvPr>
        </p:nvGraphicFramePr>
        <p:xfrm>
          <a:off x="492389" y="5385240"/>
          <a:ext cx="8928993" cy="1121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2472274">
                  <a:extLst>
                    <a:ext uri="{9D8B030D-6E8A-4147-A177-3AD203B41FA5}">
                      <a16:colId xmlns:a16="http://schemas.microsoft.com/office/drawing/2014/main" val="3016161244"/>
                    </a:ext>
                  </a:extLst>
                </a:gridCol>
                <a:gridCol w="2472274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2472274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</a:tblGrid>
              <a:tr h="128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ゴールデンウィーク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シルバーウィーク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年末年始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545878"/>
                  </a:ext>
                </a:extLst>
              </a:tr>
              <a:tr h="1280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（令和５）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なし（３日間のみ） 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〈12/29(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9050"/>
                  </a:ext>
                </a:extLst>
              </a:tr>
              <a:tr h="1280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（令和６）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～６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なし（３日間のみ）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〈12/28(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29874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（令和７）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～６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なし（３日間のみ）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〈12/27(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36443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/>
          </p:nvPr>
        </p:nvGraphicFramePr>
        <p:xfrm>
          <a:off x="492390" y="3668650"/>
          <a:ext cx="8928991" cy="1358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25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4171763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05091214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8059639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534767710"/>
                    </a:ext>
                  </a:extLst>
                </a:gridCol>
              </a:tblGrid>
              <a:tr h="436293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（令和２年度）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（令和３年度）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（令和４年度）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（令和５年度）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（令和６年度）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（令和７年度）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9016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主要日程等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36443"/>
                  </a:ext>
                </a:extLst>
              </a:tr>
            </a:tbl>
          </a:graphicData>
        </a:graphic>
      </p:graphicFrame>
      <p:sp>
        <p:nvSpPr>
          <p:cNvPr id="22" name="角丸四角形 21"/>
          <p:cNvSpPr/>
          <p:nvPr/>
        </p:nvSpPr>
        <p:spPr>
          <a:xfrm>
            <a:off x="8202058" y="4186835"/>
            <a:ext cx="864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46800" rIns="54000" bIns="10800" rtlCol="0" anchor="t" anchorCtr="1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大阪・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関西万博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630976" y="4186835"/>
            <a:ext cx="648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46800" rIns="54000" bIns="10800" rtlCol="0" anchor="t" anchorCtr="1"/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市長選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市議選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190939" y="4186835"/>
            <a:ext cx="648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46800" rIns="54000" bIns="10800" rtlCol="0" anchor="t" anchorCtr="1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秋～冬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住民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投票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59151" y="709484"/>
            <a:ext cx="8947845" cy="1872000"/>
          </a:xfrm>
          <a:prstGeom prst="roundRect">
            <a:avLst>
              <a:gd name="adj" fmla="val 8704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設置する年については、設置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準備の必要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期間を見込み、最短の場合は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年度（令和５年度）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秋～冬頃になるが、住民サービスを確実に提供できるように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十分な準備期間を確保する観点から、</a:t>
            </a:r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年度（令和６年度）秋～冬頃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とする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 加えて、設置する月日については、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住民サービス（住民対応窓口）への配慮、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住民サービスの提供に欠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かせない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システム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移行する観点を踏まえ、４日間以上の閉庁日が確保できる年末年始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とする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フローチャート : 組合せ 4"/>
          <p:cNvSpPr/>
          <p:nvPr/>
        </p:nvSpPr>
        <p:spPr>
          <a:xfrm>
            <a:off x="3210576" y="281587"/>
            <a:ext cx="3506410" cy="360000"/>
          </a:xfrm>
          <a:prstGeom prst="flowChartMerg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32520" y="2099680"/>
            <a:ext cx="8640960" cy="423659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　特別区設置の日は、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年（令和７年）１月１日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27"/>
          <p:cNvSpPr>
            <a:spLocks noChangeArrowheads="1"/>
          </p:cNvSpPr>
          <p:nvPr/>
        </p:nvSpPr>
        <p:spPr bwMode="auto">
          <a:xfrm>
            <a:off x="8889677" y="659672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482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496" y="870700"/>
            <a:ext cx="9260566" cy="9021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◇</a:t>
            </a:r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特別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区設置の日の検討</a:t>
            </a:r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にあたっては、</a:t>
            </a:r>
            <a:endParaRPr lang="en-US" altLang="ja-JP" sz="17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  <a:p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　・住民サービスに支障がでないこと</a:t>
            </a:r>
            <a:endParaRPr lang="en-US" altLang="ja-JP" sz="17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  <a:p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　・十分な周知と関係機関との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調整期間の確保</a:t>
            </a:r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　　　　　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が重要</a:t>
            </a:r>
            <a:endParaRPr lang="en-US" altLang="ja-JP" sz="17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16496" y="1988840"/>
            <a:ext cx="9289032" cy="4732594"/>
          </a:xfrm>
          <a:prstGeom prst="roundRect">
            <a:avLst>
              <a:gd name="adj" fmla="val 555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◆特別区設置の日については、組織体制の整備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システム改修など、特別区が住民サービスを確実に提供でき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るよう、必要な期間を踏まえる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上記のほか、事務の引継ぎ、財政の調整、財産・債務の承継など、特別区の設置に必要な項目について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準備期間中に整える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住民サービスを</a:t>
            </a:r>
            <a:r>
              <a:rPr lang="ja-JP" altLang="en-US" sz="17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間断</a:t>
            </a:r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なく提供</a:t>
            </a:r>
            <a:r>
              <a:rPr lang="ja-JP" altLang="en-US" sz="17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するため</a:t>
            </a:r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、特別区設置の日は、</a:t>
            </a:r>
            <a:endParaRPr lang="en-US" altLang="ja-JP" sz="17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住民投票の日から概ね</a:t>
            </a:r>
            <a:r>
              <a:rPr lang="ja-JP" altLang="en-US" sz="17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３～４</a:t>
            </a:r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年後とする</a:t>
            </a:r>
            <a:endParaRPr kumimoji="1" lang="ja-JP" altLang="en-US" sz="17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/>
          </p:nvPr>
        </p:nvGraphicFramePr>
        <p:xfrm>
          <a:off x="848545" y="3030748"/>
          <a:ext cx="8460070" cy="1898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18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1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6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主要項目</a:t>
                      </a:r>
                      <a:endParaRPr kumimoji="1" lang="ja-JP" altLang="en-US" sz="15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0" marR="990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必要期間</a:t>
                      </a:r>
                      <a:endParaRPr kumimoji="1" lang="ja-JP" altLang="en-US" sz="15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0" marR="990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 組織体制の整備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３年程度</a:t>
                      </a: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 システム改修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３年程度</a:t>
                      </a:r>
                      <a:endParaRPr kumimoji="1" lang="en-US" altLang="ja-JP" sz="13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 庁舎整備（建設、賃借・改修）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３～７年程度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 街区表示板、住居表示板の変更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年程度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 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その他（広報・周知、関係機関との調整等）</a:t>
                      </a:r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２年程度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二等辺三角形 6"/>
          <p:cNvSpPr/>
          <p:nvPr/>
        </p:nvSpPr>
        <p:spPr>
          <a:xfrm rot="10800000">
            <a:off x="3606057" y="5301208"/>
            <a:ext cx="2736304" cy="345245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60470" y="2680649"/>
            <a:ext cx="259228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kumimoji="1"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必要期間（見込み）</a:t>
            </a:r>
            <a:r>
              <a:rPr kumimoji="1"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  <a:endParaRPr kumimoji="1" lang="ja-JP" altLang="en-US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-9967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（参考</a:t>
            </a:r>
            <a:r>
              <a:rPr lang="ja-JP" altLang="en-US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）素案で示した基本的な考え方</a:t>
            </a:r>
          </a:p>
        </p:txBody>
      </p:sp>
      <p:sp>
        <p:nvSpPr>
          <p:cNvPr id="9" name="正方形/長方形 27"/>
          <p:cNvSpPr>
            <a:spLocks noChangeArrowheads="1"/>
          </p:cNvSpPr>
          <p:nvPr/>
        </p:nvSpPr>
        <p:spPr bwMode="auto">
          <a:xfrm>
            <a:off x="8889677" y="-2738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37834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A03DA930-A9EA-4B73-B2F4-F3516D03EB3D}"/>
</file>

<file path=customXml/itemProps2.xml><?xml version="1.0" encoding="utf-8"?>
<ds:datastoreItem xmlns:ds="http://schemas.openxmlformats.org/officeDocument/2006/customXml" ds:itemID="{DAFF1E8F-5C1F-4C2D-B7E4-E6A05CCC16D5}"/>
</file>

<file path=customXml/itemProps3.xml><?xml version="1.0" encoding="utf-8"?>
<ds:datastoreItem xmlns:ds="http://schemas.openxmlformats.org/officeDocument/2006/customXml" ds:itemID="{808B3E97-FEDB-4A85-8926-673327003D16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576</Words>
  <PresentationFormat>A4 210 x 297 mm</PresentationFormat>
  <Paragraphs>159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HGP創英角ﾎﾟｯﾌﾟ体</vt:lpstr>
      <vt:lpstr>Meiryo UI</vt:lpstr>
      <vt:lpstr>ＭＳ Ｐゴシック</vt:lpstr>
      <vt:lpstr>ＭＳ ゴシック</vt:lpstr>
      <vt:lpstr>Arial</vt:lpstr>
      <vt:lpstr>Calibri</vt:lpstr>
      <vt:lpstr>Office テーマ</vt:lpstr>
      <vt:lpstr>1_Office テーマ</vt:lpstr>
      <vt:lpstr>PowerPoint プレゼンテーション</vt:lpstr>
      <vt:lpstr>PowerPoint プレゼンテーション</vt:lpstr>
      <vt:lpstr>目　　次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2019-12-24T04:35:39Z</cp:lastPrinted>
  <dcterms:modified xsi:type="dcterms:W3CDTF">2019-12-24T04:36:45Z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