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6" r:id="rId4"/>
    <p:sldId id="269" r:id="rId5"/>
    <p:sldId id="258" r:id="rId6"/>
    <p:sldId id="264" r:id="rId7"/>
    <p:sldId id="265" r:id="rId8"/>
    <p:sldId id="267" r:id="rId9"/>
    <p:sldId id="271" r:id="rId10"/>
    <p:sldId id="268" r:id="rId11"/>
    <p:sldId id="274" r:id="rId12"/>
    <p:sldId id="275"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24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52217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204191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80706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69791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57019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02119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738731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777170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229978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64559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97F8CE-588E-4D65-A612-F526B00F9082}" type="datetimeFigureOut">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1970913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7F8CE-588E-4D65-A612-F526B00F9082}" type="datetimeFigureOut">
              <a:rPr kumimoji="1" lang="ja-JP" altLang="en-US" smtClean="0"/>
              <a:t>2019/12/9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5C896-8893-4406-9375-DF135C65C705}" type="slidenum">
              <a:rPr kumimoji="1" lang="ja-JP" altLang="en-US" smtClean="0"/>
              <a:t>‹#›</a:t>
            </a:fld>
            <a:endParaRPr kumimoji="1" lang="ja-JP" altLang="en-US"/>
          </a:p>
        </p:txBody>
      </p:sp>
    </p:spTree>
    <p:extLst>
      <p:ext uri="{BB962C8B-B14F-4D97-AF65-F5344CB8AC3E}">
        <p14:creationId xmlns:p14="http://schemas.microsoft.com/office/powerpoint/2010/main" val="726750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4488" y="153047"/>
            <a:ext cx="4464000" cy="648000"/>
          </a:xfrm>
          <a:prstGeom prst="rect">
            <a:avLst/>
          </a:prstGeom>
          <a:solidFill>
            <a:sysClr val="window" lastClr="FFFFFF"/>
          </a:solidFill>
          <a:ln w="190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ts val="1400"/>
              </a:lnSpc>
              <a:spcBef>
                <a:spcPts val="600"/>
              </a:spcBef>
            </a:pPr>
            <a:r>
              <a:rPr lang="ja-JP" altLang="en-US" sz="1600" kern="100" dirty="0">
                <a:latin typeface="Meiryo UI" panose="020B0604030504040204" pitchFamily="50" charset="-128"/>
                <a:ea typeface="Meiryo UI" panose="020B0604030504040204" pitchFamily="50" charset="-128"/>
                <a:cs typeface="Times New Roman"/>
              </a:rPr>
              <a:t>第</a:t>
            </a:r>
            <a:r>
              <a:rPr lang="en-US" altLang="ja-JP" sz="1600" kern="100" dirty="0">
                <a:latin typeface="Meiryo UI" panose="020B0604030504040204" pitchFamily="50" charset="-128"/>
                <a:ea typeface="Meiryo UI" panose="020B0604030504040204" pitchFamily="50" charset="-128"/>
                <a:cs typeface="Times New Roman"/>
              </a:rPr>
              <a:t>30</a:t>
            </a:r>
            <a:r>
              <a:rPr lang="ja-JP" altLang="en-US" sz="1600" kern="100" dirty="0">
                <a:latin typeface="Meiryo UI" panose="020B0604030504040204" pitchFamily="50" charset="-128"/>
                <a:ea typeface="Meiryo UI" panose="020B0604030504040204" pitchFamily="50" charset="-128"/>
                <a:cs typeface="Times New Roman"/>
              </a:rPr>
              <a:t>回　大都市制度（特別区設置）協議会資料</a:t>
            </a:r>
            <a:endParaRPr lang="en-US" altLang="ja-JP" sz="1600" kern="100" dirty="0">
              <a:latin typeface="Meiryo UI" panose="020B0604030504040204" pitchFamily="50" charset="-128"/>
              <a:ea typeface="Meiryo UI" panose="020B0604030504040204" pitchFamily="50" charset="-128"/>
              <a:cs typeface="Times New Roman"/>
            </a:endParaRPr>
          </a:p>
          <a:p>
            <a:pPr algn="r">
              <a:lnSpc>
                <a:spcPts val="1400"/>
              </a:lnSpc>
              <a:spcBef>
                <a:spcPts val="600"/>
              </a:spcBef>
            </a:pPr>
            <a:r>
              <a:rPr lang="ja-JP" altLang="en-US" sz="1600" kern="100" dirty="0">
                <a:latin typeface="Meiryo UI" panose="020B0604030504040204" pitchFamily="50" charset="-128"/>
                <a:ea typeface="Meiryo UI" panose="020B0604030504040204" pitchFamily="50" charset="-128"/>
                <a:cs typeface="Times New Roman"/>
              </a:rPr>
              <a:t>－ 令和元年</a:t>
            </a:r>
            <a:r>
              <a:rPr lang="en-US" altLang="ja-JP" sz="1600" kern="100" dirty="0">
                <a:latin typeface="Meiryo UI" panose="020B0604030504040204" pitchFamily="50" charset="-128"/>
                <a:ea typeface="Meiryo UI" panose="020B0604030504040204" pitchFamily="50" charset="-128"/>
                <a:cs typeface="Times New Roman"/>
              </a:rPr>
              <a:t>12</a:t>
            </a:r>
            <a:r>
              <a:rPr lang="ja-JP" altLang="en-US" sz="1600" kern="100" dirty="0">
                <a:latin typeface="Meiryo UI" panose="020B0604030504040204" pitchFamily="50" charset="-128"/>
                <a:ea typeface="Meiryo UI" panose="020B0604030504040204" pitchFamily="50" charset="-128"/>
                <a:cs typeface="Times New Roman"/>
              </a:rPr>
              <a:t>月</a:t>
            </a:r>
            <a:r>
              <a:rPr lang="en-US" altLang="ja-JP" sz="1600" kern="100" dirty="0">
                <a:latin typeface="Meiryo UI" panose="020B0604030504040204" pitchFamily="50" charset="-128"/>
                <a:ea typeface="Meiryo UI" panose="020B0604030504040204" pitchFamily="50" charset="-128"/>
                <a:cs typeface="Times New Roman"/>
              </a:rPr>
              <a:t>10</a:t>
            </a:r>
            <a:r>
              <a:rPr lang="ja-JP" altLang="en-US" sz="1600" kern="100" dirty="0">
                <a:latin typeface="Meiryo UI" panose="020B0604030504040204" pitchFamily="50" charset="-128"/>
                <a:ea typeface="Meiryo UI" panose="020B0604030504040204" pitchFamily="50" charset="-128"/>
                <a:cs typeface="Times New Roman"/>
              </a:rPr>
              <a:t>日 －</a:t>
            </a:r>
            <a:endParaRPr lang="en-US" altLang="ja-JP" sz="1600" kern="100" dirty="0">
              <a:latin typeface="Meiryo UI" panose="020B0604030504040204" pitchFamily="50" charset="-128"/>
              <a:ea typeface="Meiryo UI" panose="020B0604030504040204" pitchFamily="50" charset="-128"/>
              <a:cs typeface="Times New Roman"/>
            </a:endParaRPr>
          </a:p>
        </p:txBody>
      </p:sp>
      <p:sp>
        <p:nvSpPr>
          <p:cNvPr id="5" name="タイトル 1"/>
          <p:cNvSpPr>
            <a:spLocks noGrp="1"/>
          </p:cNvSpPr>
          <p:nvPr>
            <p:ph type="ctrTitle"/>
          </p:nvPr>
        </p:nvSpPr>
        <p:spPr>
          <a:xfrm>
            <a:off x="344548" y="2883663"/>
            <a:ext cx="9216904" cy="936000"/>
          </a:xfrm>
          <a:solidFill>
            <a:schemeClr val="accent2">
              <a:lumMod val="40000"/>
              <a:lumOff val="60000"/>
            </a:schemeClr>
          </a:solidFill>
        </p:spPr>
        <p:txBody>
          <a:bodyPr>
            <a:noAutofit/>
          </a:bodyPr>
          <a:lstStyle/>
          <a:p>
            <a:r>
              <a:rPr lang="ja-JP" altLang="en-US" sz="2400" b="1" dirty="0">
                <a:latin typeface="Meiryo UI" panose="020B0604030504040204" pitchFamily="50" charset="-128"/>
                <a:ea typeface="Meiryo UI" panose="020B0604030504040204" pitchFamily="50" charset="-128"/>
              </a:rPr>
              <a:t>特別区設置協定書（案）の作成に向けた</a:t>
            </a:r>
            <a:r>
              <a:rPr lang="en-US" altLang="ja-JP" sz="2400" b="1" dirty="0">
                <a:latin typeface="Meiryo UI" panose="020B0604030504040204" pitchFamily="50" charset="-128"/>
                <a:ea typeface="Meiryo UI" panose="020B0604030504040204" pitchFamily="50" charset="-128"/>
              </a:rPr>
              <a:t/>
            </a:r>
            <a:br>
              <a:rPr lang="en-US" altLang="ja-JP" sz="2400" b="1" dirty="0">
                <a:latin typeface="Meiryo UI" panose="020B0604030504040204" pitchFamily="50" charset="-128"/>
                <a:ea typeface="Meiryo UI" panose="020B0604030504040204" pitchFamily="50" charset="-128"/>
              </a:rPr>
            </a:br>
            <a:r>
              <a:rPr lang="ja-JP" altLang="ja-JP" sz="2400" b="1" dirty="0" smtClean="0">
                <a:latin typeface="Meiryo UI" panose="020B0604030504040204" pitchFamily="50" charset="-128"/>
                <a:ea typeface="Meiryo UI" panose="020B0604030504040204" pitchFamily="50" charset="-128"/>
              </a:rPr>
              <a:t>基本的方向性</a:t>
            </a:r>
            <a:r>
              <a:rPr lang="ja-JP" altLang="ja-JP" sz="2400" b="1" dirty="0">
                <a:latin typeface="Meiryo UI" panose="020B0604030504040204" pitchFamily="50" charset="-128"/>
                <a:ea typeface="Meiryo UI" panose="020B0604030504040204" pitchFamily="50" charset="-128"/>
              </a:rPr>
              <a:t>について</a:t>
            </a:r>
            <a:endParaRPr lang="ja-JP" altLang="en-US" sz="2400" dirty="0">
              <a:latin typeface="Meiryo UI" panose="020B0604030504040204" pitchFamily="50" charset="-128"/>
              <a:ea typeface="Meiryo UI" panose="020B0604030504040204" pitchFamily="50" charset="-128"/>
            </a:endParaRPr>
          </a:p>
        </p:txBody>
      </p:sp>
      <p:sp>
        <p:nvSpPr>
          <p:cNvPr id="7" name="角丸四角形 6"/>
          <p:cNvSpPr/>
          <p:nvPr/>
        </p:nvSpPr>
        <p:spPr>
          <a:xfrm>
            <a:off x="992560" y="4581127"/>
            <a:ext cx="7920000" cy="1728193"/>
          </a:xfrm>
          <a:prstGeom prst="roundRect">
            <a:avLst>
              <a:gd name="adj" fmla="val 11669"/>
            </a:avLst>
          </a:prstGeom>
        </p:spPr>
        <p:style>
          <a:lnRef idx="2">
            <a:schemeClr val="dk1"/>
          </a:lnRef>
          <a:fillRef idx="1">
            <a:schemeClr val="lt1"/>
          </a:fillRef>
          <a:effectRef idx="0">
            <a:schemeClr val="dk1"/>
          </a:effectRef>
          <a:fontRef idx="minor">
            <a:schemeClr val="dk1"/>
          </a:fontRef>
        </p:style>
        <p:txBody>
          <a:bodyPr rot="0" spcFirstLastPara="0" vert="horz" wrap="square" lIns="72000" tIns="36000" rIns="72000" bIns="36000" numCol="1" spcCol="0" rtlCol="0" fromWordArt="0" anchor="ctr" anchorCtr="0" forceAA="0" compatLnSpc="1">
            <a:prstTxWarp prst="textNoShape">
              <a:avLst/>
            </a:prstTxWarp>
            <a:noAutofit/>
          </a:bodyPr>
          <a:lstStyle/>
          <a:p>
            <a:pPr indent="-133350"/>
            <a:r>
              <a:rPr lang="ja-JP" altLang="en-US" sz="1600" kern="100" dirty="0" smtClean="0">
                <a:latin typeface="HG丸ｺﾞｼｯｸM-PRO" panose="020F0600000000000000" pitchFamily="50" charset="-128"/>
                <a:ea typeface="HG丸ｺﾞｼｯｸM-PRO" panose="020F0600000000000000" pitchFamily="50" charset="-128"/>
                <a:cs typeface="Times New Roman"/>
              </a:rPr>
              <a:t>◆ 本</a:t>
            </a:r>
            <a:r>
              <a:rPr lang="ja-JP" altLang="en-US" sz="1600" kern="100" dirty="0">
                <a:latin typeface="HG丸ｺﾞｼｯｸM-PRO" panose="020F0600000000000000" pitchFamily="50" charset="-128"/>
                <a:ea typeface="HG丸ｺﾞｼｯｸM-PRO" panose="020F0600000000000000" pitchFamily="50" charset="-128"/>
                <a:cs typeface="Times New Roman"/>
              </a:rPr>
              <a:t>協議会では、特別区素案を議論のたたき台として、特別区設置協定書の</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作成に</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必要</a:t>
            </a:r>
            <a:r>
              <a:rPr lang="ja-JP" altLang="en-US" sz="1600" kern="100" dirty="0">
                <a:latin typeface="HG丸ｺﾞｼｯｸM-PRO" panose="020F0600000000000000" pitchFamily="50" charset="-128"/>
                <a:ea typeface="HG丸ｺﾞｼｯｸM-PRO" panose="020F0600000000000000" pitchFamily="50" charset="-128"/>
                <a:cs typeface="Times New Roman"/>
              </a:rPr>
              <a:t>な協議</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を進め、</a:t>
            </a:r>
            <a:r>
              <a:rPr lang="ja-JP" altLang="en-US" sz="1600" kern="100" dirty="0">
                <a:latin typeface="HG丸ｺﾞｼｯｸM-PRO" panose="020F0600000000000000" pitchFamily="50" charset="-128"/>
                <a:ea typeface="HG丸ｺﾞｼｯｸM-PRO" panose="020F0600000000000000" pitchFamily="50" charset="-128"/>
                <a:cs typeface="Times New Roman"/>
              </a:rPr>
              <a:t>本年</a:t>
            </a:r>
            <a:r>
              <a:rPr lang="en-US" sz="1600" kern="100" dirty="0">
                <a:latin typeface="HG丸ｺﾞｼｯｸM-PRO" panose="020F0600000000000000" pitchFamily="50" charset="-128"/>
                <a:ea typeface="HG丸ｺﾞｼｯｸM-PRO" panose="020F0600000000000000" pitchFamily="50" charset="-128"/>
                <a:cs typeface="Times New Roman"/>
              </a:rPr>
              <a:t>9</a:t>
            </a:r>
            <a:r>
              <a:rPr lang="ja-JP" altLang="en-US" sz="1600" kern="100" dirty="0">
                <a:latin typeface="HG丸ｺﾞｼｯｸM-PRO" panose="020F0600000000000000" pitchFamily="50" charset="-128"/>
                <a:ea typeface="HG丸ｺﾞｼｯｸM-PRO" panose="020F0600000000000000" pitchFamily="50" charset="-128"/>
                <a:cs typeface="Times New Roman"/>
              </a:rPr>
              <a:t>月以降は、各会派からの修正意見を踏まえ、</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その論点</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に</a:t>
            </a:r>
            <a:r>
              <a:rPr lang="ja-JP" altLang="en-US" sz="1600" kern="100" dirty="0">
                <a:latin typeface="HG丸ｺﾞｼｯｸM-PRO" panose="020F0600000000000000" pitchFamily="50" charset="-128"/>
                <a:ea typeface="HG丸ｺﾞｼｯｸM-PRO" panose="020F0600000000000000" pitchFamily="50" charset="-128"/>
                <a:cs typeface="Times New Roman"/>
              </a:rPr>
              <a:t>ついて、委員間協議を実施してきた。</a:t>
            </a:r>
            <a:endParaRPr lang="en-US" altLang="ja-JP" sz="1600" kern="100" dirty="0">
              <a:latin typeface="HG丸ｺﾞｼｯｸM-PRO" panose="020F0600000000000000" pitchFamily="50" charset="-128"/>
              <a:ea typeface="HG丸ｺﾞｼｯｸM-PRO" panose="020F0600000000000000" pitchFamily="50" charset="-128"/>
              <a:cs typeface="Times New Roman"/>
            </a:endParaRPr>
          </a:p>
          <a:p>
            <a:pPr indent="-152400">
              <a:spcBef>
                <a:spcPts val="600"/>
              </a:spcBef>
            </a:pP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600" kern="100" dirty="0">
                <a:latin typeface="HG丸ｺﾞｼｯｸM-PRO" panose="020F0600000000000000" pitchFamily="50" charset="-128"/>
                <a:ea typeface="HG丸ｺﾞｼｯｸM-PRO" panose="020F0600000000000000" pitchFamily="50" charset="-128"/>
                <a:cs typeface="Times New Roman"/>
              </a:rPr>
              <a:t>本資料は</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、協定書（案）の</a:t>
            </a:r>
            <a:r>
              <a:rPr lang="ja-JP" altLang="en-US" sz="1600" kern="100" dirty="0">
                <a:latin typeface="HG丸ｺﾞｼｯｸM-PRO" panose="020F0600000000000000" pitchFamily="50" charset="-128"/>
                <a:ea typeface="HG丸ｺﾞｼｯｸM-PRO" panose="020F0600000000000000" pitchFamily="50" charset="-128"/>
                <a:cs typeface="Times New Roman"/>
              </a:rPr>
              <a:t>作成</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を始めるにあたり</a:t>
            </a:r>
            <a:r>
              <a:rPr lang="ja-JP" altLang="en-US" sz="1600" kern="100" dirty="0">
                <a:latin typeface="HG丸ｺﾞｼｯｸM-PRO" panose="020F0600000000000000" pitchFamily="50" charset="-128"/>
                <a:ea typeface="HG丸ｺﾞｼｯｸM-PRO" panose="020F0600000000000000" pitchFamily="50" charset="-128"/>
                <a:cs typeface="Times New Roman"/>
              </a:rPr>
              <a:t>、先の委員間</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協議で</a:t>
            </a:r>
            <a:r>
              <a:rPr lang="ja-JP" altLang="en-US" sz="1600" kern="100" dirty="0">
                <a:latin typeface="HG丸ｺﾞｼｯｸM-PRO" panose="020F0600000000000000" pitchFamily="50" charset="-128"/>
                <a:ea typeface="HG丸ｺﾞｼｯｸM-PRO" panose="020F0600000000000000" pitchFamily="50" charset="-128"/>
                <a:cs typeface="Times New Roman"/>
              </a:rPr>
              <a:t>の議論</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を</a:t>
            </a:r>
            <a:r>
              <a:rPr lang="en-US" altLang="ja-JP" sz="1600" kern="100" dirty="0" smtClean="0">
                <a:latin typeface="HG丸ｺﾞｼｯｸM-PRO" panose="020F0600000000000000" pitchFamily="50" charset="-128"/>
                <a:ea typeface="HG丸ｺﾞｼｯｸM-PRO" panose="020F0600000000000000" pitchFamily="50" charset="-128"/>
                <a:cs typeface="Times New Roman"/>
              </a:rPr>
              <a:t/>
            </a:r>
            <a:br>
              <a:rPr lang="en-US" altLang="ja-JP" sz="1600" kern="100" dirty="0" smtClean="0">
                <a:latin typeface="HG丸ｺﾞｼｯｸM-PRO" panose="020F0600000000000000" pitchFamily="50" charset="-128"/>
                <a:ea typeface="HG丸ｺﾞｼｯｸM-PRO" panose="020F0600000000000000" pitchFamily="50" charset="-128"/>
                <a:cs typeface="Times New Roman"/>
              </a:rPr>
            </a:br>
            <a:r>
              <a:rPr lang="ja-JP" altLang="en-US" sz="1600" kern="100" dirty="0" smtClean="0">
                <a:latin typeface="HG丸ｺﾞｼｯｸM-PRO" panose="020F0600000000000000" pitchFamily="50" charset="-128"/>
                <a:ea typeface="HG丸ｺﾞｼｯｸM-PRO" panose="020F0600000000000000" pitchFamily="50" charset="-128"/>
                <a:cs typeface="Times New Roman"/>
              </a:rPr>
              <a:t>　 踏まえ、協定書</a:t>
            </a:r>
            <a:r>
              <a:rPr lang="ja-JP" altLang="en-US" sz="1600" kern="100" dirty="0">
                <a:latin typeface="HG丸ｺﾞｼｯｸM-PRO" panose="020F0600000000000000" pitchFamily="50" charset="-128"/>
                <a:ea typeface="HG丸ｺﾞｼｯｸM-PRO" panose="020F0600000000000000" pitchFamily="50" charset="-128"/>
                <a:cs typeface="Times New Roman"/>
              </a:rPr>
              <a:t>記載項目の方向性を</a:t>
            </a:r>
            <a:r>
              <a:rPr lang="ja-JP" altLang="en-US" sz="1600" kern="100" dirty="0" smtClean="0">
                <a:latin typeface="HG丸ｺﾞｼｯｸM-PRO" panose="020F0600000000000000" pitchFamily="50" charset="-128"/>
                <a:ea typeface="HG丸ｺﾞｼｯｸM-PRO" panose="020F0600000000000000" pitchFamily="50" charset="-128"/>
                <a:cs typeface="Times New Roman"/>
              </a:rPr>
              <a:t>確認するため、整理</a:t>
            </a:r>
            <a:r>
              <a:rPr lang="ja-JP" altLang="en-US" sz="1600" kern="100" dirty="0">
                <a:latin typeface="HG丸ｺﾞｼｯｸM-PRO" panose="020F0600000000000000" pitchFamily="50" charset="-128"/>
                <a:ea typeface="HG丸ｺﾞｼｯｸM-PRO" panose="020F0600000000000000" pitchFamily="50" charset="-128"/>
                <a:cs typeface="Times New Roman"/>
              </a:rPr>
              <a:t>したもの。</a:t>
            </a:r>
            <a:endParaRPr lang="en-US" altLang="ja-JP" sz="1600" kern="100" dirty="0">
              <a:latin typeface="HG丸ｺﾞｼｯｸM-PRO" panose="020F0600000000000000" pitchFamily="50" charset="-128"/>
              <a:ea typeface="HG丸ｺﾞｼｯｸM-PRO" panose="020F0600000000000000" pitchFamily="50" charset="-128"/>
              <a:cs typeface="Times New Roman"/>
            </a:endParaRPr>
          </a:p>
        </p:txBody>
      </p:sp>
      <p:sp>
        <p:nvSpPr>
          <p:cNvPr id="8" name="テキスト ボックス 3"/>
          <p:cNvSpPr txBox="1"/>
          <p:nvPr/>
        </p:nvSpPr>
        <p:spPr>
          <a:xfrm>
            <a:off x="8481392" y="183638"/>
            <a:ext cx="1080000" cy="360000"/>
          </a:xfrm>
          <a:prstGeom prst="rect">
            <a:avLst/>
          </a:prstGeom>
          <a:solidFill>
            <a:sysClr val="window" lastClr="FFFFFF"/>
          </a:solidFill>
          <a:ln w="6350">
            <a:solidFill>
              <a:sysClr val="windowText" lastClr="000000"/>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600" kern="100" dirty="0" smtClean="0">
                <a:latin typeface="Meiryo UI" panose="020B0604030504040204" pitchFamily="50" charset="-128"/>
                <a:ea typeface="Meiryo UI" panose="020B0604030504040204" pitchFamily="50" charset="-128"/>
                <a:cs typeface="Times New Roman"/>
              </a:rPr>
              <a:t>資料５　</a:t>
            </a:r>
            <a:endParaRPr lang="ja-JP" altLang="en-US" sz="1600" kern="100" dirty="0">
              <a:latin typeface="Meiryo UI" panose="020B0604030504040204" pitchFamily="50" charset="-128"/>
              <a:ea typeface="Meiryo UI" panose="020B0604030504040204" pitchFamily="50" charset="-128"/>
              <a:cs typeface="Times New Roman"/>
            </a:endParaRPr>
          </a:p>
        </p:txBody>
      </p:sp>
      <p:sp>
        <p:nvSpPr>
          <p:cNvPr id="10" name="テキスト ボックス 3"/>
          <p:cNvSpPr txBox="1"/>
          <p:nvPr/>
        </p:nvSpPr>
        <p:spPr>
          <a:xfrm>
            <a:off x="8481392" y="734648"/>
            <a:ext cx="1080000" cy="540000"/>
          </a:xfrm>
          <a:prstGeom prst="rect">
            <a:avLst/>
          </a:prstGeom>
          <a:solidFill>
            <a:sysClr val="window" lastClr="FFFFFF"/>
          </a:solidFill>
          <a:ln w="6350">
            <a:solidFill>
              <a:sysClr val="windowText" lastClr="000000"/>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400" kern="100" dirty="0">
                <a:latin typeface="Meiryo UI" panose="020B0604030504040204" pitchFamily="50" charset="-128"/>
                <a:ea typeface="Meiryo UI" panose="020B0604030504040204" pitchFamily="50" charset="-128"/>
                <a:cs typeface="Times New Roman"/>
              </a:rPr>
              <a:t>今井会長</a:t>
            </a:r>
            <a:endParaRPr lang="en-US" altLang="ja-JP" sz="1400" kern="100" dirty="0">
              <a:latin typeface="Meiryo UI" panose="020B0604030504040204" pitchFamily="50" charset="-128"/>
              <a:ea typeface="Meiryo UI" panose="020B0604030504040204" pitchFamily="50" charset="-128"/>
              <a:cs typeface="Times New Roman"/>
            </a:endParaRPr>
          </a:p>
          <a:p>
            <a:pPr algn="ctr"/>
            <a:r>
              <a:rPr lang="ja-JP" altLang="en-US" sz="1400" kern="100" dirty="0">
                <a:latin typeface="Meiryo UI" panose="020B0604030504040204" pitchFamily="50" charset="-128"/>
                <a:ea typeface="Meiryo UI" panose="020B0604030504040204" pitchFamily="50" charset="-128"/>
                <a:cs typeface="Times New Roman"/>
              </a:rPr>
              <a:t>提出資料</a:t>
            </a:r>
            <a:endParaRPr lang="ja-JP" altLang="en-US" sz="105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141181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792000" y="540000"/>
            <a:ext cx="8280000" cy="270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＜地域自治区＞</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現在</a:t>
            </a:r>
            <a:r>
              <a:rPr lang="ja-JP" altLang="en-US" sz="1400" dirty="0">
                <a:latin typeface="HG丸ｺﾞｼｯｸM-PRO" panose="020F0600000000000000" pitchFamily="50" charset="-128"/>
                <a:ea typeface="HG丸ｺﾞｼｯｸM-PRO" panose="020F0600000000000000" pitchFamily="50" charset="-128"/>
              </a:rPr>
              <a:t>の</a:t>
            </a:r>
            <a:r>
              <a:rPr lang="en-US" altLang="ja-JP" sz="1400" dirty="0">
                <a:latin typeface="HG丸ｺﾞｼｯｸM-PRO" panose="020F0600000000000000" pitchFamily="50" charset="-128"/>
                <a:ea typeface="HG丸ｺﾞｼｯｸM-PRO" panose="020F0600000000000000" pitchFamily="50" charset="-128"/>
              </a:rPr>
              <a:t>24</a:t>
            </a:r>
            <a:r>
              <a:rPr lang="ja-JP" altLang="en-US" sz="1400" dirty="0">
                <a:latin typeface="HG丸ｺﾞｼｯｸM-PRO" panose="020F0600000000000000" pitchFamily="50" charset="-128"/>
                <a:ea typeface="HG丸ｺﾞｼｯｸM-PRO" panose="020F0600000000000000" pitchFamily="50" charset="-128"/>
              </a:rPr>
              <a:t>区のコミュニティ、窓口サービスに配慮した仕組みとして、現在の行政区単位</a:t>
            </a:r>
            <a:r>
              <a:rPr lang="ja-JP" altLang="en-US" sz="1400" dirty="0" smtClean="0">
                <a:latin typeface="HG丸ｺﾞｼｯｸM-PRO" panose="020F0600000000000000" pitchFamily="50" charset="-128"/>
                <a:ea typeface="HG丸ｺﾞｼｯｸM-PRO" panose="020F0600000000000000" pitchFamily="50" charset="-128"/>
              </a:rPr>
              <a:t>に</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地域</a:t>
            </a:r>
            <a:r>
              <a:rPr lang="ja-JP" altLang="en-US" sz="1400" dirty="0">
                <a:latin typeface="HG丸ｺﾞｼｯｸM-PRO" panose="020F0600000000000000" pitchFamily="50" charset="-128"/>
                <a:ea typeface="HG丸ｺﾞｼｯｸM-PRO" panose="020F0600000000000000" pitchFamily="50" charset="-128"/>
              </a:rPr>
              <a:t>自治区を設置し、地域自治区の事務所と地域協議会を置く </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各地域</a:t>
            </a:r>
            <a:r>
              <a:rPr lang="ja-JP" altLang="en-US" sz="1400" dirty="0">
                <a:latin typeface="HG丸ｺﾞｼｯｸM-PRO" panose="020F0600000000000000" pitchFamily="50" charset="-128"/>
                <a:ea typeface="HG丸ｺﾞｼｯｸM-PRO" panose="020F0600000000000000" pitchFamily="50" charset="-128"/>
              </a:rPr>
              <a:t>自治区の名称は</a:t>
            </a:r>
            <a:r>
              <a:rPr lang="ja-JP" altLang="en-US" sz="1400" dirty="0" smtClean="0">
                <a:latin typeface="HG丸ｺﾞｼｯｸM-PRO" panose="020F0600000000000000" pitchFamily="50" charset="-128"/>
                <a:ea typeface="HG丸ｺﾞｼｯｸM-PRO" panose="020F0600000000000000" pitchFamily="50" charset="-128"/>
              </a:rPr>
              <a:t>、○○地域自治区とし、○○は現在</a:t>
            </a:r>
            <a:r>
              <a:rPr lang="ja-JP" altLang="en-US" sz="1400" dirty="0">
                <a:latin typeface="HG丸ｺﾞｼｯｸM-PRO" panose="020F0600000000000000" pitchFamily="50" charset="-128"/>
                <a:ea typeface="HG丸ｺﾞｼｯｸM-PRO" panose="020F0600000000000000" pitchFamily="50" charset="-128"/>
              </a:rPr>
              <a:t>の行政区名</a:t>
            </a:r>
            <a:r>
              <a:rPr lang="ja-JP" altLang="en-US" sz="1400" dirty="0" smtClean="0">
                <a:latin typeface="HG丸ｺﾞｼｯｸM-PRO" panose="020F0600000000000000" pitchFamily="50" charset="-128"/>
                <a:ea typeface="HG丸ｺﾞｼｯｸM-PRO" panose="020F0600000000000000" pitchFamily="50" charset="-128"/>
              </a:rPr>
              <a:t>とす</a:t>
            </a:r>
            <a:r>
              <a:rPr lang="ja-JP" altLang="en-US" sz="1400" dirty="0">
                <a:latin typeface="HG丸ｺﾞｼｯｸM-PRO" panose="020F0600000000000000" pitchFamily="50" charset="-128"/>
                <a:ea typeface="HG丸ｺﾞｼｯｸM-PRO" panose="020F0600000000000000" pitchFamily="50" charset="-128"/>
              </a:rPr>
              <a:t>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a:t>
            </a:r>
            <a:r>
              <a:rPr lang="ja-JP" altLang="en-US" sz="1400" u="sng" dirty="0" smtClean="0">
                <a:latin typeface="HG丸ｺﾞｼｯｸM-PRO" panose="020F0600000000000000" pitchFamily="50" charset="-128"/>
                <a:ea typeface="HG丸ｺﾞｼｯｸM-PRO" panose="020F0600000000000000" pitchFamily="50" charset="-128"/>
              </a:rPr>
              <a:t>地域</a:t>
            </a:r>
            <a:r>
              <a:rPr lang="ja-JP" altLang="en-US" sz="1400" u="sng" dirty="0">
                <a:latin typeface="HG丸ｺﾞｼｯｸM-PRO" panose="020F0600000000000000" pitchFamily="50" charset="-128"/>
                <a:ea typeface="HG丸ｺﾞｼｯｸM-PRO" panose="020F0600000000000000" pitchFamily="50" charset="-128"/>
              </a:rPr>
              <a:t>自治区</a:t>
            </a:r>
            <a:r>
              <a:rPr lang="ja-JP" altLang="en-US" sz="1400" u="sng" dirty="0" smtClean="0">
                <a:latin typeface="HG丸ｺﾞｼｯｸM-PRO" panose="020F0600000000000000" pitchFamily="50" charset="-128"/>
                <a:ea typeface="HG丸ｺﾞｼｯｸM-PRO" panose="020F0600000000000000" pitchFamily="50" charset="-128"/>
              </a:rPr>
              <a:t>の事務所</a:t>
            </a:r>
            <a:r>
              <a:rPr lang="ja-JP" altLang="en-US" sz="1400" u="sng" dirty="0">
                <a:latin typeface="HG丸ｺﾞｼｯｸM-PRO" panose="020F0600000000000000" pitchFamily="50" charset="-128"/>
                <a:ea typeface="HG丸ｺﾞｼｯｸM-PRO" panose="020F0600000000000000" pitchFamily="50" charset="-128"/>
              </a:rPr>
              <a:t>の名称は</a:t>
            </a:r>
            <a:r>
              <a:rPr lang="ja-JP" altLang="en-US" sz="1400" u="sng" dirty="0" smtClean="0">
                <a:latin typeface="HG丸ｺﾞｼｯｸM-PRO" panose="020F0600000000000000" pitchFamily="50" charset="-128"/>
                <a:ea typeface="HG丸ｺﾞｼｯｸM-PRO" panose="020F0600000000000000" pitchFamily="50" charset="-128"/>
              </a:rPr>
              <a:t>、○○区</a:t>
            </a:r>
            <a:r>
              <a:rPr lang="ja-JP" altLang="en-US" sz="1400" u="sng" dirty="0">
                <a:latin typeface="HG丸ｺﾞｼｯｸM-PRO" panose="020F0600000000000000" pitchFamily="50" charset="-128"/>
                <a:ea typeface="HG丸ｺﾞｼｯｸM-PRO" panose="020F0600000000000000" pitchFamily="50" charset="-128"/>
              </a:rPr>
              <a:t>役所と</a:t>
            </a:r>
            <a:r>
              <a:rPr lang="ja-JP" altLang="en-US" sz="1400" u="sng" dirty="0" smtClean="0">
                <a:latin typeface="HG丸ｺﾞｼｯｸM-PRO" panose="020F0600000000000000" pitchFamily="50" charset="-128"/>
                <a:ea typeface="HG丸ｺﾞｼｯｸM-PRO" panose="020F0600000000000000" pitchFamily="50" charset="-128"/>
              </a:rPr>
              <a:t>する</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a:t>
            </a:r>
            <a:r>
              <a:rPr lang="ja-JP" altLang="en-US" sz="1400" u="sng" dirty="0">
                <a:latin typeface="HG丸ｺﾞｼｯｸM-PRO" panose="020F0600000000000000" pitchFamily="50" charset="-128"/>
                <a:ea typeface="HG丸ｺﾞｼｯｸM-PRO" panose="020F0600000000000000" pitchFamily="50" charset="-128"/>
              </a:rPr>
              <a:t>特別</a:t>
            </a:r>
            <a:r>
              <a:rPr lang="ja-JP" altLang="en-US" sz="1400" u="sng" dirty="0" smtClean="0">
                <a:latin typeface="HG丸ｺﾞｼｯｸM-PRO" panose="020F0600000000000000" pitchFamily="50" charset="-128"/>
                <a:ea typeface="HG丸ｺﾞｼｯｸM-PRO" panose="020F0600000000000000" pitchFamily="50" charset="-128"/>
              </a:rPr>
              <a:t>区の</a:t>
            </a:r>
            <a:r>
              <a:rPr lang="ja-JP" altLang="en-US" sz="1400" u="sng" dirty="0">
                <a:latin typeface="HG丸ｺﾞｼｯｸM-PRO" panose="020F0600000000000000" pitchFamily="50" charset="-128"/>
                <a:ea typeface="HG丸ｺﾞｼｯｸM-PRO" panose="020F0600000000000000" pitchFamily="50" charset="-128"/>
              </a:rPr>
              <a:t>主たる</a:t>
            </a:r>
            <a:r>
              <a:rPr lang="ja-JP" altLang="en-US" sz="1400" u="sng" dirty="0" smtClean="0">
                <a:latin typeface="HG丸ｺﾞｼｯｸM-PRO" panose="020F0600000000000000" pitchFamily="50" charset="-128"/>
                <a:ea typeface="HG丸ｺﾞｼｯｸM-PRO" panose="020F0600000000000000" pitchFamily="50" charset="-128"/>
              </a:rPr>
              <a:t>事務所は、地域自治区の事務所と</a:t>
            </a:r>
            <a:r>
              <a:rPr lang="ja-JP" altLang="en-US" sz="1400" u="sng" dirty="0">
                <a:latin typeface="HG丸ｺﾞｼｯｸM-PRO" panose="020F0600000000000000" pitchFamily="50" charset="-128"/>
                <a:ea typeface="HG丸ｺﾞｼｯｸM-PRO" panose="020F0600000000000000" pitchFamily="50" charset="-128"/>
              </a:rPr>
              <a:t>区別するため</a:t>
            </a:r>
            <a:r>
              <a:rPr lang="ja-JP" altLang="en-US" sz="1400" u="sng" dirty="0" smtClean="0">
                <a:latin typeface="HG丸ｺﾞｼｯｸM-PRO" panose="020F0600000000000000" pitchFamily="50" charset="-128"/>
                <a:ea typeface="HG丸ｺﾞｼｯｸM-PRO" panose="020F0600000000000000" pitchFamily="50" charset="-128"/>
              </a:rPr>
              <a:t>、△△区本</a:t>
            </a:r>
            <a:r>
              <a:rPr lang="ja-JP" altLang="en-US" sz="1400" u="sng" dirty="0">
                <a:latin typeface="HG丸ｺﾞｼｯｸM-PRO" panose="020F0600000000000000" pitchFamily="50" charset="-128"/>
                <a:ea typeface="HG丸ｺﾞｼｯｸM-PRO" panose="020F0600000000000000" pitchFamily="50" charset="-128"/>
              </a:rPr>
              <a:t>庁舎</a:t>
            </a:r>
            <a:r>
              <a:rPr lang="ja-JP" altLang="en-US" sz="1400" u="sng" dirty="0" smtClean="0">
                <a:latin typeface="HG丸ｺﾞｼｯｸM-PRO" panose="020F0600000000000000" pitchFamily="50" charset="-128"/>
                <a:ea typeface="HG丸ｺﾞｼｯｸM-PRO" panose="020F0600000000000000" pitchFamily="50" charset="-128"/>
              </a:rPr>
              <a:t>とする）</a:t>
            </a:r>
            <a:endParaRPr lang="en-US" altLang="ja-JP" sz="1400" u="sng"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地域</a:t>
            </a:r>
            <a:r>
              <a:rPr lang="ja-JP" altLang="en-US" sz="1400" dirty="0">
                <a:latin typeface="HG丸ｺﾞｼｯｸM-PRO" panose="020F0600000000000000" pitchFamily="50" charset="-128"/>
                <a:ea typeface="HG丸ｺﾞｼｯｸM-PRO" panose="020F0600000000000000" pitchFamily="50" charset="-128"/>
              </a:rPr>
              <a:t>自治区の事務所で現行の窓口サービスを継続し、住民の利便性を維持</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地域協</a:t>
            </a:r>
            <a:r>
              <a:rPr lang="ja-JP" altLang="en-US" sz="1400" dirty="0">
                <a:latin typeface="HG丸ｺﾞｼｯｸM-PRO" panose="020F0600000000000000" pitchFamily="50" charset="-128"/>
                <a:ea typeface="HG丸ｺﾞｼｯｸM-PRO" panose="020F0600000000000000" pitchFamily="50" charset="-128"/>
              </a:rPr>
              <a:t>議会は、地域住民の多様な意見を反映するため、特別区長その他の特別区の機関に</a:t>
            </a:r>
            <a:r>
              <a:rPr lang="ja-JP" altLang="en-US" sz="1400" dirty="0" smtClean="0">
                <a:latin typeface="HG丸ｺﾞｼｯｸM-PRO" panose="020F0600000000000000" pitchFamily="50" charset="-128"/>
                <a:ea typeface="HG丸ｺﾞｼｯｸM-PRO" panose="020F0600000000000000" pitchFamily="50" charset="-128"/>
              </a:rPr>
              <a:t>意見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を</a:t>
            </a:r>
            <a:r>
              <a:rPr lang="ja-JP" altLang="en-US" sz="1400" dirty="0">
                <a:latin typeface="HG丸ｺﾞｼｯｸM-PRO" panose="020F0600000000000000" pitchFamily="50" charset="-128"/>
                <a:ea typeface="HG丸ｺﾞｼｯｸM-PRO" panose="020F0600000000000000" pitchFamily="50" charset="-128"/>
              </a:rPr>
              <a:t>述べることができ、特別区長その他の特別区の機関は、必要に応じ、適切な措置を講じる</a:t>
            </a:r>
          </a:p>
        </p:txBody>
      </p:sp>
      <p:sp>
        <p:nvSpPr>
          <p:cNvPr id="5" name="正方形/長方形 27"/>
          <p:cNvSpPr>
            <a:spLocks noChangeArrowheads="1"/>
          </p:cNvSpPr>
          <p:nvPr/>
        </p:nvSpPr>
        <p:spPr bwMode="auto">
          <a:xfrm>
            <a:off x="9532352" y="9468"/>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 name="コンテンツ プレースホルダー 2"/>
          <p:cNvSpPr txBox="1">
            <a:spLocks/>
          </p:cNvSpPr>
          <p:nvPr/>
        </p:nvSpPr>
        <p:spPr>
          <a:xfrm>
            <a:off x="792000" y="3600000"/>
            <a:ext cx="8280000" cy="144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＜町の名称＞</a:t>
            </a:r>
            <a:r>
              <a:rPr lang="ja-JP" altLang="en-US" sz="1600" dirty="0">
                <a:latin typeface="HG丸ｺﾞｼｯｸM-PRO" panose="020F0600000000000000" pitchFamily="50" charset="-128"/>
                <a:ea typeface="HG丸ｺﾞｼｯｸM-PRO" panose="020F0600000000000000" pitchFamily="50" charset="-128"/>
              </a:rPr>
              <a:t>　</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地域</a:t>
            </a:r>
            <a:r>
              <a:rPr lang="ja-JP" altLang="en-US" sz="1400" dirty="0" smtClean="0">
                <a:latin typeface="HG丸ｺﾞｼｯｸM-PRO" panose="020F0600000000000000" pitchFamily="50" charset="-128"/>
                <a:ea typeface="HG丸ｺﾞｼｯｸM-PRO" panose="020F0600000000000000" pitchFamily="50" charset="-128"/>
              </a:rPr>
              <a:t>の歴史などを考慮し、特別区設置までの間に住民の意見を踏まえて大阪市長が定める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現在の行政区の名称は、地域の歴史などを踏まえ、長年使用されてきたものであり、住民にとって</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愛着があることから、その取扱いには十分配慮する</a:t>
            </a:r>
            <a:endParaRPr lang="en-US" altLang="ja-JP" sz="1600" dirty="0">
              <a:latin typeface="Meiryo UI" panose="020B0604030504040204" pitchFamily="50" charset="-128"/>
              <a:ea typeface="Meiryo UI" panose="020B0604030504040204" pitchFamily="50" charset="-128"/>
            </a:endParaRPr>
          </a:p>
          <a:p>
            <a:pPr marL="0" indent="0">
              <a:spcBef>
                <a:spcPts val="600"/>
              </a:spcBef>
              <a:buNone/>
            </a:pPr>
            <a:endParaRPr lang="en-US" altLang="ja-JP"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856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792000" y="1080000"/>
            <a:ext cx="8280000" cy="5220000"/>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＜特別区設置に伴うコスト＞</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（１）特別</a:t>
            </a:r>
            <a:r>
              <a:rPr lang="ja-JP" altLang="en-US" sz="1600" dirty="0">
                <a:latin typeface="HG丸ｺﾞｼｯｸM-PRO" panose="020F0600000000000000" pitchFamily="50" charset="-128"/>
                <a:ea typeface="HG丸ｺﾞｼｯｸM-PRO" panose="020F0600000000000000" pitchFamily="50" charset="-128"/>
              </a:rPr>
              <a:t>区の庁舎</a:t>
            </a:r>
            <a:r>
              <a:rPr lang="ja-JP" altLang="en-US" sz="1600" dirty="0" smtClean="0">
                <a:latin typeface="HG丸ｺﾞｼｯｸM-PRO" panose="020F0600000000000000" pitchFamily="50" charset="-128"/>
                <a:ea typeface="HG丸ｺﾞｼｯｸM-PRO" panose="020F0600000000000000" pitchFamily="50" charset="-128"/>
              </a:rPr>
              <a:t>整備</a:t>
            </a:r>
            <a:endParaRPr lang="ja-JP" altLang="en-US"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各</a:t>
            </a:r>
            <a:r>
              <a:rPr lang="ja-JP" altLang="en-US" sz="1400" dirty="0">
                <a:latin typeface="HG丸ｺﾞｼｯｸM-PRO" panose="020F0600000000000000" pitchFamily="50" charset="-128"/>
                <a:ea typeface="HG丸ｺﾞｼｯｸM-PRO" panose="020F0600000000000000" pitchFamily="50" charset="-128"/>
              </a:rPr>
              <a:t>特別区内に</a:t>
            </a:r>
            <a:r>
              <a:rPr lang="ja-JP" altLang="en-US" sz="1400" dirty="0" smtClean="0">
                <a:latin typeface="HG丸ｺﾞｼｯｸM-PRO" panose="020F0600000000000000" pitchFamily="50" charset="-128"/>
                <a:ea typeface="HG丸ｺﾞｼｯｸM-PRO" panose="020F0600000000000000" pitchFamily="50" charset="-128"/>
              </a:rPr>
              <a:t>おいて</a:t>
            </a:r>
            <a:r>
              <a:rPr lang="ja-JP" altLang="en-US" sz="1400" dirty="0">
                <a:latin typeface="HG丸ｺﾞｼｯｸM-PRO" panose="020F0600000000000000" pitchFamily="50" charset="-128"/>
                <a:ea typeface="HG丸ｺﾞｼｯｸM-PRO" panose="020F0600000000000000" pitchFamily="50" charset="-128"/>
              </a:rPr>
              <a:t>、既存庁舎として利用している</a:t>
            </a:r>
            <a:r>
              <a:rPr lang="ja-JP" altLang="en-US" sz="1400" dirty="0" smtClean="0">
                <a:latin typeface="HG丸ｺﾞｼｯｸM-PRO" panose="020F0600000000000000" pitchFamily="50" charset="-128"/>
                <a:ea typeface="HG丸ｺﾞｼｯｸM-PRO" panose="020F0600000000000000" pitchFamily="50" charset="-128"/>
              </a:rPr>
              <a:t>執務室を活用する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特別区域内の既存庁舎を活用してもなお執務室の不足が生じる特別区については、現在の</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大阪市本庁舎を活用することとし、特別区設置に際して新たな庁舎の建設は行わない</a:t>
            </a:r>
            <a:endParaRPr lang="ja-JP" altLang="en-US" sz="1400" u="sng"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な</a:t>
            </a:r>
            <a:r>
              <a:rPr lang="ja-JP" altLang="en-US" sz="1400" dirty="0">
                <a:latin typeface="HG丸ｺﾞｼｯｸM-PRO" panose="020F0600000000000000" pitchFamily="50" charset="-128"/>
                <a:ea typeface="HG丸ｺﾞｼｯｸM-PRO" panose="020F0600000000000000" pitchFamily="50" charset="-128"/>
              </a:rPr>
              <a:t>お</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u="sng" dirty="0" smtClean="0">
                <a:latin typeface="HG丸ｺﾞｼｯｸM-PRO" panose="020F0600000000000000" pitchFamily="50" charset="-128"/>
                <a:ea typeface="HG丸ｺﾞｼｯｸM-PRO" panose="020F0600000000000000" pitchFamily="50" charset="-128"/>
              </a:rPr>
              <a:t>上記方針は、将来的</a:t>
            </a:r>
            <a:r>
              <a:rPr lang="ja-JP" altLang="en-US" sz="1400" u="sng" dirty="0">
                <a:latin typeface="HG丸ｺﾞｼｯｸM-PRO" panose="020F0600000000000000" pitchFamily="50" charset="-128"/>
                <a:ea typeface="HG丸ｺﾞｼｯｸM-PRO" panose="020F0600000000000000" pitchFamily="50" charset="-128"/>
              </a:rPr>
              <a:t>な庁舎</a:t>
            </a:r>
            <a:r>
              <a:rPr lang="ja-JP" altLang="en-US" sz="1400" u="sng" dirty="0" smtClean="0">
                <a:latin typeface="HG丸ｺﾞｼｯｸM-PRO" panose="020F0600000000000000" pitchFamily="50" charset="-128"/>
                <a:ea typeface="HG丸ｺﾞｼｯｸM-PRO" panose="020F0600000000000000" pitchFamily="50" charset="-128"/>
              </a:rPr>
              <a:t>のあり方について、特別区長・区議会を拘束するものではない</a:t>
            </a:r>
            <a:endParaRPr lang="en-US" altLang="ja-JP" sz="1400" u="sng"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endParaRPr lang="en-US" altLang="ja-JP" sz="1400" u="sng"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将来の庁舎整備に係る財政負担については、特別区設置後の最初の整備に限り、その一部について</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財政調整</a:t>
            </a:r>
            <a:r>
              <a:rPr lang="ja-JP" altLang="en-US" sz="1400" u="sng" dirty="0">
                <a:latin typeface="HG丸ｺﾞｼｯｸM-PRO" panose="020F0600000000000000" pitchFamily="50" charset="-128"/>
                <a:ea typeface="HG丸ｺﾞｼｯｸM-PRO" panose="020F0600000000000000" pitchFamily="50" charset="-128"/>
              </a:rPr>
              <a:t>交付金</a:t>
            </a:r>
            <a:r>
              <a:rPr lang="ja-JP" altLang="en-US" sz="1400" u="sng" dirty="0" smtClean="0">
                <a:latin typeface="HG丸ｺﾞｼｯｸM-PRO" panose="020F0600000000000000" pitchFamily="50" charset="-128"/>
                <a:ea typeface="HG丸ｺﾞｼｯｸM-PRO" panose="020F0600000000000000" pitchFamily="50" charset="-128"/>
              </a:rPr>
              <a:t>の特別交付金により財政措置を行う</a:t>
            </a:r>
            <a:r>
              <a:rPr lang="en-US" altLang="ja-JP" sz="1400" u="sng" dirty="0">
                <a:latin typeface="HG丸ｺﾞｼｯｸM-PRO" panose="020F0600000000000000" pitchFamily="50" charset="-128"/>
                <a:ea typeface="HG丸ｺﾞｼｯｸM-PRO" panose="020F0600000000000000" pitchFamily="50" charset="-128"/>
              </a:rPr>
              <a:t/>
            </a:r>
            <a:br>
              <a:rPr lang="en-US" altLang="ja-JP" sz="1400" u="sng" dirty="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ただし、具体的な算定ルールの設定については、大阪府・特別区協議会（仮称）で協議して定める</a:t>
            </a:r>
            <a:endParaRPr lang="en-US" altLang="ja-JP" sz="1600" dirty="0" smtClean="0">
              <a:latin typeface="Meiryo UI" panose="020B0604030504040204" pitchFamily="50" charset="-128"/>
              <a:ea typeface="Meiryo UI" panose="020B0604030504040204" pitchFamily="50" charset="-128"/>
            </a:endParaRPr>
          </a:p>
          <a:p>
            <a:pPr marL="0" indent="0">
              <a:spcBef>
                <a:spcPts val="60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（２）システム経費</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現行システムの継続活用はコスト抑制になるものであり、将来的には、他自治体とのクラウド・</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共同利用などを検討されたい</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ja-JP" altLang="en-US"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児童相談所の設置</a:t>
            </a:r>
            <a:r>
              <a:rPr lang="ja-JP" altLang="en-US" sz="1600" dirty="0" smtClean="0">
                <a:latin typeface="HG丸ｺﾞｼｯｸM-PRO" panose="020F0600000000000000" pitchFamily="50" charset="-128"/>
                <a:ea typeface="HG丸ｺﾞｼｯｸM-PRO" panose="020F0600000000000000" pitchFamily="50" charset="-128"/>
              </a:rPr>
              <a:t>＞</a:t>
            </a:r>
            <a:endParaRPr lang="ja-JP" altLang="en-US"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全ての特別区に児童相談所と一時保護所を設置することとし、</a:t>
            </a:r>
            <a:r>
              <a:rPr lang="ja-JP" altLang="en-US" sz="1400" dirty="0">
                <a:latin typeface="HG丸ｺﾞｼｯｸM-PRO" panose="020F0600000000000000" pitchFamily="50" charset="-128"/>
                <a:ea typeface="HG丸ｺﾞｼｯｸM-PRO" panose="020F0600000000000000" pitchFamily="50" charset="-128"/>
              </a:rPr>
              <a:t>法令</a:t>
            </a:r>
            <a:r>
              <a:rPr lang="ja-JP" altLang="en-US" sz="1400" dirty="0" smtClean="0">
                <a:latin typeface="HG丸ｺﾞｼｯｸM-PRO" panose="020F0600000000000000" pitchFamily="50" charset="-128"/>
                <a:ea typeface="HG丸ｺﾞｼｯｸM-PRO" panose="020F0600000000000000" pitchFamily="50" charset="-128"/>
              </a:rPr>
              <a:t>の配置基準等を踏まえた</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組織体制の整備などを着実に進める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792000" y="648000"/>
            <a:ext cx="3780000" cy="36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800"/>
              </a:lnSpc>
            </a:pPr>
            <a:r>
              <a:rPr lang="ja-JP" altLang="en-US" b="1" dirty="0" smtClean="0">
                <a:latin typeface="Meiryo UI" panose="020B0604030504040204" pitchFamily="50" charset="-128"/>
                <a:ea typeface="Meiryo UI" panose="020B0604030504040204" pitchFamily="50" charset="-128"/>
              </a:rPr>
              <a:t>その他の協定書記載以外の確認事項</a:t>
            </a:r>
            <a:endParaRPr lang="ja-JP" altLang="en-US" sz="1600" dirty="0">
              <a:latin typeface="Meiryo UI" panose="020B0604030504040204" pitchFamily="50" charset="-128"/>
              <a:ea typeface="Meiryo UI" panose="020B0604030504040204" pitchFamily="50" charset="-128"/>
            </a:endParaRPr>
          </a:p>
        </p:txBody>
      </p:sp>
      <p:sp>
        <p:nvSpPr>
          <p:cNvPr id="7" name="正方形/長方形 27"/>
          <p:cNvSpPr>
            <a:spLocks noChangeArrowheads="1"/>
          </p:cNvSpPr>
          <p:nvPr/>
        </p:nvSpPr>
        <p:spPr bwMode="auto">
          <a:xfrm>
            <a:off x="9533937" y="6477920"/>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 name="正方形/長方形 7"/>
          <p:cNvSpPr/>
          <p:nvPr/>
        </p:nvSpPr>
        <p:spPr>
          <a:xfrm>
            <a:off x="7200916" y="3874278"/>
            <a:ext cx="1944216" cy="432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400"/>
              </a:lnSpc>
            </a:pPr>
            <a:r>
              <a:rPr lang="en-US" altLang="ja-JP" sz="1600" b="1" dirty="0" smtClean="0">
                <a:solidFill>
                  <a:srgbClr val="FF0000"/>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本日の協議項目</a:t>
            </a:r>
            <a:r>
              <a:rPr lang="en-US" altLang="ja-JP" sz="1600" b="1" dirty="0" smtClean="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9" name="角丸四角形 8"/>
          <p:cNvSpPr/>
          <p:nvPr/>
        </p:nvSpPr>
        <p:spPr>
          <a:xfrm>
            <a:off x="792000" y="3168000"/>
            <a:ext cx="8280000" cy="1080000"/>
          </a:xfrm>
          <a:prstGeom prst="roundRect">
            <a:avLst/>
          </a:prstGeom>
          <a:noFill/>
          <a:ln w="63500">
            <a:solidFill>
              <a:srgbClr val="FF0000">
                <a:alpha val="5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40351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792000" y="540000"/>
            <a:ext cx="8280000" cy="2160000"/>
          </a:xfrm>
          <a:ln w="6350">
            <a:solidFill>
              <a:schemeClr val="tx1"/>
            </a:solidFill>
          </a:ln>
        </p:spPr>
        <p:txBody>
          <a:bodyPr>
            <a:noAutofit/>
          </a:bodyPr>
          <a:lstStyle/>
          <a:p>
            <a:pPr marL="0" indent="0">
              <a:lnSpc>
                <a:spcPts val="600"/>
              </a:lnSpc>
              <a:spcBef>
                <a:spcPts val="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ＩＲ収入金＞</a:t>
            </a: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ＩＲ立地が実現した場合のＩＲ</a:t>
            </a:r>
            <a:r>
              <a:rPr lang="ja-JP" altLang="en-US" sz="1400" u="sng" dirty="0">
                <a:latin typeface="HG丸ｺﾞｼｯｸM-PRO" panose="020F0600000000000000" pitchFamily="50" charset="-128"/>
                <a:ea typeface="HG丸ｺﾞｼｯｸM-PRO" panose="020F0600000000000000" pitchFamily="50" charset="-128"/>
              </a:rPr>
              <a:t>収入</a:t>
            </a:r>
            <a:r>
              <a:rPr lang="ja-JP" altLang="en-US" sz="1400" u="sng" dirty="0" smtClean="0">
                <a:latin typeface="HG丸ｺﾞｼｯｸM-PRO" panose="020F0600000000000000" pitchFamily="50" charset="-128"/>
                <a:ea typeface="HG丸ｺﾞｼｯｸM-PRO" panose="020F0600000000000000" pitchFamily="50" charset="-128"/>
              </a:rPr>
              <a:t>金（納付金・入場料）は、大阪府・大阪市で均等配分という</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枠組みを基本として、大阪府・特別区で均等配分し、ＩＲ関連施策（大阪府承継分）の経費相当額</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を調整する</a:t>
            </a:r>
            <a:endParaRPr lang="en-US" altLang="ja-JP" sz="1600" b="1" dirty="0">
              <a:solidFill>
                <a:srgbClr val="FF0000"/>
              </a:solidFill>
              <a:latin typeface="Meiryo UI" panose="020B0604030504040204" pitchFamily="50" charset="-128"/>
              <a:ea typeface="Meiryo UI" panose="020B0604030504040204"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特別区分は</a:t>
            </a:r>
            <a:r>
              <a:rPr lang="ja-JP" altLang="en-US" sz="1400" u="sng" dirty="0">
                <a:latin typeface="HG丸ｺﾞｼｯｸM-PRO" panose="020F0600000000000000" pitchFamily="50" charset="-128"/>
                <a:ea typeface="HG丸ｺﾞｼｯｸM-PRO" panose="020F0600000000000000" pitchFamily="50" charset="-128"/>
              </a:rPr>
              <a:t>、人口割を基本として各特別区に配分する仕組みと</a:t>
            </a:r>
            <a:r>
              <a:rPr lang="ja-JP" altLang="en-US" sz="1400" u="sng" dirty="0" smtClean="0">
                <a:latin typeface="HG丸ｺﾞｼｯｸM-PRO" panose="020F0600000000000000" pitchFamily="50" charset="-128"/>
                <a:ea typeface="HG丸ｺﾞｼｯｸM-PRO" panose="020F0600000000000000" pitchFamily="50" charset="-128"/>
              </a:rPr>
              <a:t>する</a:t>
            </a:r>
            <a:endParaRPr lang="en-US" altLang="ja-JP" sz="1400" u="sng"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en-US" altLang="ja-JP"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特別</a:t>
            </a:r>
            <a:r>
              <a:rPr lang="ja-JP" altLang="en-US" sz="1400" u="sng" dirty="0">
                <a:latin typeface="HG丸ｺﾞｼｯｸM-PRO" panose="020F0600000000000000" pitchFamily="50" charset="-128"/>
                <a:ea typeface="HG丸ｺﾞｼｯｸM-PRO" panose="020F0600000000000000" pitchFamily="50" charset="-128"/>
              </a:rPr>
              <a:t>区設置後にＩＲ関連の環境整備</a:t>
            </a:r>
            <a:r>
              <a:rPr lang="ja-JP" altLang="en-US" sz="1400" u="sng" dirty="0" smtClean="0">
                <a:latin typeface="HG丸ｺﾞｼｯｸM-PRO" panose="020F0600000000000000" pitchFamily="50" charset="-128"/>
                <a:ea typeface="HG丸ｺﾞｼｯｸM-PRO" panose="020F0600000000000000" pitchFamily="50" charset="-128"/>
              </a:rPr>
              <a:t>に係る</a:t>
            </a:r>
            <a:r>
              <a:rPr lang="ja-JP" altLang="en-US" sz="1400" u="sng" dirty="0">
                <a:latin typeface="HG丸ｺﾞｼｯｸM-PRO" panose="020F0600000000000000" pitchFamily="50" charset="-128"/>
                <a:ea typeface="HG丸ｺﾞｼｯｸM-PRO" panose="020F0600000000000000" pitchFamily="50" charset="-128"/>
              </a:rPr>
              <a:t>特別の費用負担を考慮する必要が生じた場合は</a:t>
            </a:r>
            <a:r>
              <a:rPr lang="ja-JP" altLang="en-US" sz="1400" u="sng" dirty="0" smtClean="0">
                <a:latin typeface="HG丸ｺﾞｼｯｸM-PRO" panose="020F0600000000000000" pitchFamily="50" charset="-128"/>
                <a:ea typeface="HG丸ｺﾞｼｯｸM-PRO" panose="020F0600000000000000" pitchFamily="50" charset="-128"/>
              </a:rPr>
              <a:t>、</a:t>
            </a:r>
            <a:endParaRPr lang="en-US" altLang="ja-JP" sz="1400" u="sng"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en-US" altLang="ja-JP"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その</a:t>
            </a:r>
            <a:r>
              <a:rPr lang="ja-JP" altLang="en-US" sz="1400" u="sng" dirty="0">
                <a:latin typeface="HG丸ｺﾞｼｯｸM-PRO" panose="020F0600000000000000" pitchFamily="50" charset="-128"/>
                <a:ea typeface="HG丸ｺﾞｼｯｸM-PRO" panose="020F0600000000000000" pitchFamily="50" charset="-128"/>
              </a:rPr>
              <a:t>制度変更等は</a:t>
            </a:r>
            <a:r>
              <a:rPr lang="ja-JP" altLang="en-US" sz="1400" u="sng" dirty="0" smtClean="0">
                <a:latin typeface="HG丸ｺﾞｼｯｸM-PRO" panose="020F0600000000000000" pitchFamily="50" charset="-128"/>
                <a:ea typeface="HG丸ｺﾞｼｯｸM-PRO" panose="020F0600000000000000" pitchFamily="50" charset="-128"/>
              </a:rPr>
              <a:t>、大阪府</a:t>
            </a:r>
            <a:r>
              <a:rPr lang="ja-JP" altLang="en-US" sz="1400" u="sng" dirty="0">
                <a:latin typeface="HG丸ｺﾞｼｯｸM-PRO" panose="020F0600000000000000" pitchFamily="50" charset="-128"/>
                <a:ea typeface="HG丸ｺﾞｼｯｸM-PRO" panose="020F0600000000000000" pitchFamily="50" charset="-128"/>
              </a:rPr>
              <a:t>・特別区協議会（仮称）で協議する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5" name="正方形/長方形 27"/>
          <p:cNvSpPr>
            <a:spLocks noChangeArrowheads="1"/>
          </p:cNvSpPr>
          <p:nvPr/>
        </p:nvSpPr>
        <p:spPr bwMode="auto">
          <a:xfrm>
            <a:off x="9490787" y="15590"/>
            <a:ext cx="396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en-US" altLang="ja-JP" sz="1100" b="1" dirty="0" smtClean="0">
                <a:solidFill>
                  <a:srgbClr val="000000"/>
                </a:solidFill>
                <a:latin typeface="Meiryo UI" pitchFamily="50" charset="-128"/>
                <a:ea typeface="Meiryo UI" pitchFamily="50" charset="-128"/>
                <a:cs typeface="Meiryo UI" pitchFamily="50" charset="-128"/>
              </a:rPr>
              <a:t>10</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 name="正方形/長方形 5"/>
          <p:cNvSpPr/>
          <p:nvPr/>
        </p:nvSpPr>
        <p:spPr>
          <a:xfrm>
            <a:off x="7127784" y="2216484"/>
            <a:ext cx="1944216" cy="432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400"/>
              </a:lnSpc>
            </a:pPr>
            <a:r>
              <a:rPr lang="en-US" altLang="ja-JP" sz="1600" b="1" dirty="0" smtClean="0">
                <a:solidFill>
                  <a:srgbClr val="FF0000"/>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本日の協議項目</a:t>
            </a:r>
            <a:r>
              <a:rPr lang="en-US" altLang="ja-JP" sz="1600" b="1" dirty="0" smtClean="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7" name="角丸四角形 6"/>
          <p:cNvSpPr/>
          <p:nvPr/>
        </p:nvSpPr>
        <p:spPr>
          <a:xfrm>
            <a:off x="792000" y="656912"/>
            <a:ext cx="8280000" cy="1980000"/>
          </a:xfrm>
          <a:prstGeom prst="roundRect">
            <a:avLst>
              <a:gd name="adj" fmla="val 8116"/>
            </a:avLst>
          </a:prstGeom>
          <a:noFill/>
          <a:ln w="63500">
            <a:solidFill>
              <a:srgbClr val="FF0000">
                <a:alpha val="5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17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112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92000" y="2340000"/>
            <a:ext cx="8280000" cy="3600000"/>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＜特別区の名称・区域等＞</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４つ</a:t>
            </a:r>
            <a:r>
              <a:rPr lang="ja-JP" altLang="en-US" sz="1400" dirty="0">
                <a:latin typeface="HG丸ｺﾞｼｯｸM-PRO" panose="020F0600000000000000" pitchFamily="50" charset="-128"/>
                <a:ea typeface="HG丸ｺﾞｼｯｸM-PRO" panose="020F0600000000000000" pitchFamily="50" charset="-128"/>
              </a:rPr>
              <a:t>の特別区を設置することとし、各特別区の名称及び区域等は以下のとおりとする</a:t>
            </a:r>
          </a:p>
        </p:txBody>
      </p:sp>
      <p:graphicFrame>
        <p:nvGraphicFramePr>
          <p:cNvPr id="2" name="表 1"/>
          <p:cNvGraphicFramePr>
            <a:graphicFrameLocks noGrp="1"/>
          </p:cNvGraphicFramePr>
          <p:nvPr>
            <p:extLst>
              <p:ext uri="{D42A27DB-BD31-4B8C-83A1-F6EECF244321}">
                <p14:modId xmlns:p14="http://schemas.microsoft.com/office/powerpoint/2010/main" val="1533832227"/>
              </p:ext>
            </p:extLst>
          </p:nvPr>
        </p:nvGraphicFramePr>
        <p:xfrm>
          <a:off x="1257182" y="3240000"/>
          <a:ext cx="7380000" cy="2484000"/>
        </p:xfrm>
        <a:graphic>
          <a:graphicData uri="http://schemas.openxmlformats.org/drawingml/2006/table">
            <a:tbl>
              <a:tblPr>
                <a:tableStyleId>{5940675A-B579-460E-94D1-54222C63F5DA}</a:tableStyleId>
              </a:tblPr>
              <a:tblGrid>
                <a:gridCol w="1260000">
                  <a:extLst>
                    <a:ext uri="{9D8B030D-6E8A-4147-A177-3AD203B41FA5}">
                      <a16:colId xmlns:a16="http://schemas.microsoft.com/office/drawing/2014/main" val="1105950201"/>
                    </a:ext>
                  </a:extLst>
                </a:gridCol>
                <a:gridCol w="4500000">
                  <a:extLst>
                    <a:ext uri="{9D8B030D-6E8A-4147-A177-3AD203B41FA5}">
                      <a16:colId xmlns:a16="http://schemas.microsoft.com/office/drawing/2014/main" val="988572216"/>
                    </a:ext>
                  </a:extLst>
                </a:gridCol>
                <a:gridCol w="1620000">
                  <a:extLst>
                    <a:ext uri="{9D8B030D-6E8A-4147-A177-3AD203B41FA5}">
                      <a16:colId xmlns:a16="http://schemas.microsoft.com/office/drawing/2014/main" val="1043383398"/>
                    </a:ext>
                  </a:extLst>
                </a:gridCol>
              </a:tblGrid>
              <a:tr h="360000">
                <a:tc>
                  <a:txBody>
                    <a:bodyPr/>
                    <a:lstStyle/>
                    <a:p>
                      <a:pPr algn="ctr">
                        <a:spcAft>
                          <a:spcPts val="0"/>
                        </a:spcAft>
                      </a:pPr>
                      <a:r>
                        <a:rPr lang="ja-JP" sz="1400" kern="100" dirty="0">
                          <a:effectLst/>
                          <a:latin typeface="HG丸ｺﾞｼｯｸM-PRO" panose="020F0600000000000000" pitchFamily="50" charset="-128"/>
                          <a:ea typeface="HG丸ｺﾞｼｯｸM-PRO" panose="020F0600000000000000" pitchFamily="50" charset="-128"/>
                        </a:rPr>
                        <a:t>名称</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latin typeface="HG丸ｺﾞｼｯｸM-PRO" panose="020F0600000000000000" pitchFamily="50" charset="-128"/>
                          <a:ea typeface="HG丸ｺﾞｼｯｸM-PRO" panose="020F0600000000000000" pitchFamily="50" charset="-128"/>
                        </a:rPr>
                        <a:t>区域（現行の行政区域）</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400" kern="100" dirty="0">
                          <a:effectLst/>
                          <a:latin typeface="HG丸ｺﾞｼｯｸM-PRO" panose="020F0600000000000000" pitchFamily="50" charset="-128"/>
                          <a:ea typeface="HG丸ｺﾞｼｯｸM-PRO" panose="020F0600000000000000" pitchFamily="50" charset="-128"/>
                        </a:rPr>
                        <a:t>本庁舎の位置</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9294094"/>
                  </a:ext>
                </a:extLst>
              </a:tr>
              <a:tr h="504000">
                <a:tc>
                  <a:txBody>
                    <a:bodyPr/>
                    <a:lstStyle/>
                    <a:p>
                      <a:pPr algn="ctr">
                        <a:spcAft>
                          <a:spcPts val="0"/>
                        </a:spcAft>
                      </a:pPr>
                      <a:r>
                        <a:rPr lang="ja-JP" altLang="en-US" sz="1400" u="sng" kern="100" dirty="0" smtClean="0">
                          <a:effectLst/>
                          <a:latin typeface="HG丸ｺﾞｼｯｸM-PRO" panose="020F0600000000000000" pitchFamily="50" charset="-128"/>
                          <a:ea typeface="HG丸ｺﾞｼｯｸM-PRO" panose="020F0600000000000000" pitchFamily="50" charset="-128"/>
                        </a:rPr>
                        <a:t>淀 川 </a:t>
                      </a:r>
                      <a:r>
                        <a:rPr lang="ja-JP" sz="1400" u="sng" kern="100" dirty="0" smtClean="0">
                          <a:effectLst/>
                          <a:latin typeface="HG丸ｺﾞｼｯｸM-PRO" panose="020F0600000000000000" pitchFamily="50" charset="-128"/>
                          <a:ea typeface="HG丸ｺﾞｼｯｸM-PRO" panose="020F0600000000000000" pitchFamily="50" charset="-128"/>
                        </a:rPr>
                        <a:t>区</a:t>
                      </a:r>
                      <a:endParaRPr 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此花区、港区、西淀川区、淀川区</a:t>
                      </a:r>
                      <a:r>
                        <a:rPr lang="ja-JP" sz="1400" kern="100" dirty="0" smtClean="0">
                          <a:effectLst/>
                          <a:latin typeface="HG丸ｺﾞｼｯｸM-PRO" panose="020F0600000000000000" pitchFamily="50" charset="-128"/>
                          <a:ea typeface="HG丸ｺﾞｼｯｸM-PRO" panose="020F0600000000000000" pitchFamily="50" charset="-128"/>
                        </a:rPr>
                        <a:t>、東淀川区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現 淀川区役所</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8455996"/>
                  </a:ext>
                </a:extLst>
              </a:tr>
              <a:tr h="540000">
                <a:tc>
                  <a:txBody>
                    <a:bodyPr/>
                    <a:lstStyle/>
                    <a:p>
                      <a:pPr algn="ctr">
                        <a:spcAft>
                          <a:spcPts val="0"/>
                        </a:spcAft>
                      </a:pPr>
                      <a:r>
                        <a:rPr lang="ja-JP" sz="1400" kern="100" dirty="0">
                          <a:effectLst/>
                          <a:latin typeface="HG丸ｺﾞｼｯｸM-PRO" panose="020F0600000000000000" pitchFamily="50" charset="-128"/>
                          <a:ea typeface="HG丸ｺﾞｼｯｸM-PRO" panose="020F0600000000000000" pitchFamily="50" charset="-128"/>
                        </a:rPr>
                        <a:t>北　</a:t>
                      </a:r>
                      <a:r>
                        <a:rPr lang="ja-JP" altLang="en-US" sz="1400" kern="100" dirty="0" smtClean="0">
                          <a:effectLst/>
                          <a:latin typeface="HG丸ｺﾞｼｯｸM-PRO" panose="020F0600000000000000" pitchFamily="50" charset="-128"/>
                          <a:ea typeface="HG丸ｺﾞｼｯｸM-PRO" panose="020F0600000000000000" pitchFamily="50" charset="-128"/>
                        </a:rPr>
                        <a:t>　</a:t>
                      </a:r>
                      <a:r>
                        <a:rPr lang="ja-JP" sz="1400" kern="100" dirty="0" smtClean="0">
                          <a:effectLst/>
                          <a:latin typeface="HG丸ｺﾞｼｯｸM-PRO" panose="020F0600000000000000" pitchFamily="50" charset="-128"/>
                          <a:ea typeface="HG丸ｺﾞｼｯｸM-PRO" panose="020F0600000000000000" pitchFamily="50" charset="-128"/>
                        </a:rPr>
                        <a:t>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北区、都島区、福島区、東成区</a:t>
                      </a:r>
                      <a:r>
                        <a:rPr lang="ja-JP" sz="1400" kern="100" dirty="0" smtClean="0">
                          <a:effectLst/>
                          <a:latin typeface="HG丸ｺﾞｼｯｸM-PRO" panose="020F0600000000000000" pitchFamily="50" charset="-128"/>
                          <a:ea typeface="HG丸ｺﾞｼｯｸM-PRO" panose="020F0600000000000000" pitchFamily="50" charset="-128"/>
                        </a:rPr>
                        <a:t>、旭区</a:t>
                      </a:r>
                      <a:r>
                        <a:rPr lang="ja-JP" sz="1400" kern="100" dirty="0">
                          <a:effectLst/>
                          <a:latin typeface="HG丸ｺﾞｼｯｸM-PRO" panose="020F0600000000000000" pitchFamily="50" charset="-128"/>
                          <a:ea typeface="HG丸ｺﾞｼｯｸM-PRO" panose="020F0600000000000000" pitchFamily="50" charset="-128"/>
                        </a:rPr>
                        <a:t>、城東区</a:t>
                      </a:r>
                      <a:r>
                        <a:rPr lang="ja-JP" sz="1400" kern="100" dirty="0" smtClean="0">
                          <a:effectLst/>
                          <a:latin typeface="HG丸ｺﾞｼｯｸM-PRO" panose="020F0600000000000000" pitchFamily="50" charset="-128"/>
                          <a:ea typeface="HG丸ｺﾞｼｯｸM-PRO" panose="020F0600000000000000" pitchFamily="50" charset="-128"/>
                        </a:rPr>
                        <a:t>、</a:t>
                      </a:r>
                      <a:endParaRPr lang="en-US" altLang="ja-JP" sz="1400" kern="100" dirty="0" smtClean="0">
                        <a:effectLst/>
                        <a:latin typeface="HG丸ｺﾞｼｯｸM-PRO" panose="020F0600000000000000" pitchFamily="50" charset="-128"/>
                        <a:ea typeface="HG丸ｺﾞｼｯｸM-PRO" panose="020F0600000000000000" pitchFamily="50" charset="-128"/>
                      </a:endParaRPr>
                    </a:p>
                    <a:p>
                      <a:pPr algn="l">
                        <a:spcAft>
                          <a:spcPts val="0"/>
                        </a:spcAft>
                      </a:pPr>
                      <a:r>
                        <a:rPr lang="ja-JP" sz="1400" kern="100" dirty="0" smtClean="0">
                          <a:effectLst/>
                          <a:latin typeface="HG丸ｺﾞｼｯｸM-PRO" panose="020F0600000000000000" pitchFamily="50" charset="-128"/>
                          <a:ea typeface="HG丸ｺﾞｼｯｸM-PRO" panose="020F0600000000000000" pitchFamily="50" charset="-128"/>
                        </a:rPr>
                        <a:t>鶴見区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現 大阪市本庁舎</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96982336"/>
                  </a:ext>
                </a:extLst>
              </a:tr>
              <a:tr h="540000">
                <a:tc>
                  <a:txBody>
                    <a:bodyPr/>
                    <a:lstStyle/>
                    <a:p>
                      <a:pPr algn="ctr">
                        <a:spcAft>
                          <a:spcPts val="0"/>
                        </a:spcAft>
                      </a:pPr>
                      <a:r>
                        <a:rPr lang="ja-JP" sz="1400" kern="100" dirty="0" smtClean="0">
                          <a:effectLst/>
                          <a:latin typeface="HG丸ｺﾞｼｯｸM-PRO" panose="020F0600000000000000" pitchFamily="50" charset="-128"/>
                          <a:ea typeface="HG丸ｺﾞｼｯｸM-PRO" panose="020F0600000000000000" pitchFamily="50" charset="-128"/>
                        </a:rPr>
                        <a:t>中</a:t>
                      </a:r>
                      <a:r>
                        <a:rPr lang="en-US" altLang="ja-JP" sz="1400" kern="100" dirty="0" smtClean="0">
                          <a:effectLst/>
                          <a:latin typeface="HG丸ｺﾞｼｯｸM-PRO" panose="020F0600000000000000" pitchFamily="50" charset="-128"/>
                          <a:ea typeface="HG丸ｺﾞｼｯｸM-PRO" panose="020F0600000000000000" pitchFamily="50" charset="-128"/>
                        </a:rPr>
                        <a:t> </a:t>
                      </a:r>
                      <a:r>
                        <a:rPr lang="ja-JP" sz="1400" kern="100" dirty="0" smtClean="0">
                          <a:effectLst/>
                          <a:latin typeface="HG丸ｺﾞｼｯｸM-PRO" panose="020F0600000000000000" pitchFamily="50" charset="-128"/>
                          <a:ea typeface="HG丸ｺﾞｼｯｸM-PRO" panose="020F0600000000000000" pitchFamily="50" charset="-128"/>
                        </a:rPr>
                        <a:t>央</a:t>
                      </a:r>
                      <a:r>
                        <a:rPr lang="en-US" altLang="ja-JP" sz="1400" kern="100" dirty="0" smtClean="0">
                          <a:effectLst/>
                          <a:latin typeface="HG丸ｺﾞｼｯｸM-PRO" panose="020F0600000000000000" pitchFamily="50" charset="-128"/>
                          <a:ea typeface="HG丸ｺﾞｼｯｸM-PRO" panose="020F0600000000000000" pitchFamily="50" charset="-128"/>
                        </a:rPr>
                        <a:t> </a:t>
                      </a:r>
                      <a:r>
                        <a:rPr lang="ja-JP" sz="1400" kern="100" dirty="0" smtClean="0">
                          <a:effectLst/>
                          <a:latin typeface="HG丸ｺﾞｼｯｸM-PRO" panose="020F0600000000000000" pitchFamily="50" charset="-128"/>
                          <a:ea typeface="HG丸ｺﾞｼｯｸM-PRO" panose="020F0600000000000000" pitchFamily="50" charset="-128"/>
                        </a:rPr>
                        <a:t>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中央区、西区、大正区、浪速区</a:t>
                      </a:r>
                      <a:r>
                        <a:rPr lang="ja-JP" sz="1400" kern="100" dirty="0" smtClean="0">
                          <a:effectLst/>
                          <a:latin typeface="HG丸ｺﾞｼｯｸM-PRO" panose="020F0600000000000000" pitchFamily="50" charset="-128"/>
                          <a:ea typeface="HG丸ｺﾞｼｯｸM-PRO" panose="020F0600000000000000" pitchFamily="50" charset="-128"/>
                        </a:rPr>
                        <a:t>、住之江区、住吉区、</a:t>
                      </a:r>
                      <a:endParaRPr lang="en-US" altLang="ja-JP" sz="1400" kern="100" dirty="0" smtClean="0">
                        <a:effectLst/>
                        <a:latin typeface="HG丸ｺﾞｼｯｸM-PRO" panose="020F0600000000000000" pitchFamily="50" charset="-128"/>
                        <a:ea typeface="HG丸ｺﾞｼｯｸM-PRO" panose="020F0600000000000000" pitchFamily="50" charset="-128"/>
                      </a:endParaRPr>
                    </a:p>
                    <a:p>
                      <a:pPr algn="l">
                        <a:spcAft>
                          <a:spcPts val="0"/>
                        </a:spcAft>
                      </a:pPr>
                      <a:r>
                        <a:rPr lang="ja-JP" sz="1400" kern="100" dirty="0" smtClean="0">
                          <a:effectLst/>
                          <a:latin typeface="HG丸ｺﾞｼｯｸM-PRO" panose="020F0600000000000000" pitchFamily="50" charset="-128"/>
                          <a:ea typeface="HG丸ｺﾞｼｯｸM-PRO" panose="020F0600000000000000" pitchFamily="50" charset="-128"/>
                        </a:rPr>
                        <a:t>西成区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sng" kern="100" dirty="0">
                          <a:effectLst/>
                          <a:latin typeface="HG丸ｺﾞｼｯｸM-PRO" panose="020F0600000000000000" pitchFamily="50" charset="-128"/>
                          <a:ea typeface="HG丸ｺﾞｼｯｸM-PRO" panose="020F0600000000000000" pitchFamily="50" charset="-128"/>
                        </a:rPr>
                        <a:t>現 </a:t>
                      </a:r>
                      <a:r>
                        <a:rPr lang="ja-JP" altLang="en-US" sz="1400" u="sng" kern="100" dirty="0" smtClean="0">
                          <a:effectLst/>
                          <a:latin typeface="HG丸ｺﾞｼｯｸM-PRO" panose="020F0600000000000000" pitchFamily="50" charset="-128"/>
                          <a:ea typeface="HG丸ｺﾞｼｯｸM-PRO" panose="020F0600000000000000" pitchFamily="50" charset="-128"/>
                        </a:rPr>
                        <a:t>中央</a:t>
                      </a:r>
                      <a:r>
                        <a:rPr lang="ja-JP" sz="1400" u="sng" kern="100" dirty="0" smtClean="0">
                          <a:effectLst/>
                          <a:latin typeface="HG丸ｺﾞｼｯｸM-PRO" panose="020F0600000000000000" pitchFamily="50" charset="-128"/>
                          <a:ea typeface="HG丸ｺﾞｼｯｸM-PRO" panose="020F0600000000000000" pitchFamily="50" charset="-128"/>
                        </a:rPr>
                        <a:t>区</a:t>
                      </a:r>
                      <a:r>
                        <a:rPr lang="ja-JP" sz="1400" u="sng" kern="100" dirty="0">
                          <a:effectLst/>
                          <a:latin typeface="HG丸ｺﾞｼｯｸM-PRO" panose="020F0600000000000000" pitchFamily="50" charset="-128"/>
                          <a:ea typeface="HG丸ｺﾞｼｯｸM-PRO" panose="020F0600000000000000" pitchFamily="50" charset="-128"/>
                        </a:rPr>
                        <a:t>役所</a:t>
                      </a:r>
                      <a:endParaRPr 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16270612"/>
                  </a:ext>
                </a:extLst>
              </a:tr>
              <a:tr h="540000">
                <a:tc>
                  <a:txBody>
                    <a:bodyPr/>
                    <a:lstStyle/>
                    <a:p>
                      <a:pPr algn="ctr">
                        <a:spcAft>
                          <a:spcPts val="0"/>
                        </a:spcAft>
                      </a:pPr>
                      <a:r>
                        <a:rPr lang="ja-JP" altLang="en-US" sz="1400" u="sng" kern="100" dirty="0" smtClean="0">
                          <a:effectLst/>
                          <a:latin typeface="HG丸ｺﾞｼｯｸM-PRO" panose="020F0600000000000000" pitchFamily="50" charset="-128"/>
                          <a:ea typeface="HG丸ｺﾞｼｯｸM-PRO" panose="020F0600000000000000" pitchFamily="50" charset="-128"/>
                        </a:rPr>
                        <a:t>天王寺</a:t>
                      </a:r>
                      <a:r>
                        <a:rPr lang="ja-JP" sz="1400" u="sng" kern="100" dirty="0" smtClean="0">
                          <a:effectLst/>
                          <a:latin typeface="HG丸ｺﾞｼｯｸM-PRO" panose="020F0600000000000000" pitchFamily="50" charset="-128"/>
                          <a:ea typeface="HG丸ｺﾞｼｯｸM-PRO" panose="020F0600000000000000" pitchFamily="50" charset="-128"/>
                        </a:rPr>
                        <a:t>区</a:t>
                      </a:r>
                      <a:endParaRPr 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HG丸ｺﾞｼｯｸM-PRO" panose="020F0600000000000000" pitchFamily="50" charset="-128"/>
                          <a:ea typeface="HG丸ｺﾞｼｯｸM-PRO" panose="020F0600000000000000" pitchFamily="50" charset="-128"/>
                        </a:rPr>
                        <a:t>天王寺区、生野区、阿倍野区</a:t>
                      </a:r>
                      <a:r>
                        <a:rPr lang="ja-JP" sz="1400" kern="100" dirty="0" smtClean="0">
                          <a:effectLst/>
                          <a:latin typeface="HG丸ｺﾞｼｯｸM-PRO" panose="020F0600000000000000" pitchFamily="50" charset="-128"/>
                          <a:ea typeface="HG丸ｺﾞｼｯｸM-PRO" panose="020F0600000000000000" pitchFamily="50" charset="-128"/>
                        </a:rPr>
                        <a:t>、東住吉区</a:t>
                      </a:r>
                      <a:r>
                        <a:rPr lang="ja-JP" sz="1400" kern="100" dirty="0">
                          <a:effectLst/>
                          <a:latin typeface="HG丸ｺﾞｼｯｸM-PRO" panose="020F0600000000000000" pitchFamily="50" charset="-128"/>
                          <a:ea typeface="HG丸ｺﾞｼｯｸM-PRO" panose="020F0600000000000000" pitchFamily="50" charset="-128"/>
                        </a:rPr>
                        <a:t>、平野区</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u="sng" kern="100" dirty="0">
                          <a:effectLst/>
                          <a:latin typeface="HG丸ｺﾞｼｯｸM-PRO" panose="020F0600000000000000" pitchFamily="50" charset="-128"/>
                          <a:ea typeface="HG丸ｺﾞｼｯｸM-PRO" panose="020F0600000000000000" pitchFamily="50" charset="-128"/>
                        </a:rPr>
                        <a:t>現 </a:t>
                      </a:r>
                      <a:r>
                        <a:rPr lang="ja-JP" altLang="en-US" sz="1400" u="sng" kern="100" dirty="0" smtClean="0">
                          <a:effectLst/>
                          <a:latin typeface="HG丸ｺﾞｼｯｸM-PRO" panose="020F0600000000000000" pitchFamily="50" charset="-128"/>
                          <a:ea typeface="HG丸ｺﾞｼｯｸM-PRO" panose="020F0600000000000000" pitchFamily="50" charset="-128"/>
                        </a:rPr>
                        <a:t>天王寺</a:t>
                      </a:r>
                      <a:r>
                        <a:rPr lang="ja-JP" sz="1400" u="sng" kern="100" dirty="0" smtClean="0">
                          <a:effectLst/>
                          <a:latin typeface="HG丸ｺﾞｼｯｸM-PRO" panose="020F0600000000000000" pitchFamily="50" charset="-128"/>
                          <a:ea typeface="HG丸ｺﾞｼｯｸM-PRO" panose="020F0600000000000000" pitchFamily="50" charset="-128"/>
                        </a:rPr>
                        <a:t>区</a:t>
                      </a:r>
                      <a:r>
                        <a:rPr lang="ja-JP" sz="1400" u="sng" kern="100" dirty="0">
                          <a:effectLst/>
                          <a:latin typeface="HG丸ｺﾞｼｯｸM-PRO" panose="020F0600000000000000" pitchFamily="50" charset="-128"/>
                          <a:ea typeface="HG丸ｺﾞｼｯｸM-PRO" panose="020F0600000000000000" pitchFamily="50" charset="-128"/>
                        </a:rPr>
                        <a:t>役所</a:t>
                      </a:r>
                      <a:endParaRPr 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60145032"/>
                  </a:ext>
                </a:extLst>
              </a:tr>
            </a:tbl>
          </a:graphicData>
        </a:graphic>
      </p:graphicFrame>
      <p:sp>
        <p:nvSpPr>
          <p:cNvPr id="9" name="コンテンツ プレースホルダー 2"/>
          <p:cNvSpPr txBox="1">
            <a:spLocks/>
          </p:cNvSpPr>
          <p:nvPr/>
        </p:nvSpPr>
        <p:spPr>
          <a:xfrm>
            <a:off x="792000" y="1080000"/>
            <a:ext cx="8280000" cy="90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a:t>
            </a:r>
            <a:r>
              <a:rPr lang="ja-JP" altLang="en-US" sz="1600" dirty="0" smtClean="0">
                <a:latin typeface="HG丸ｺﾞｼｯｸM-PRO" panose="020F0600000000000000" pitchFamily="50" charset="-128"/>
                <a:ea typeface="HG丸ｺﾞｼｯｸM-PRO" panose="020F0600000000000000" pitchFamily="50" charset="-128"/>
              </a:rPr>
              <a:t>区設置</a:t>
            </a:r>
            <a:r>
              <a:rPr lang="ja-JP" altLang="en-US" sz="1600" dirty="0">
                <a:latin typeface="HG丸ｺﾞｼｯｸM-PRO" panose="020F0600000000000000" pitchFamily="50" charset="-128"/>
                <a:ea typeface="HG丸ｺﾞｼｯｸM-PRO" panose="020F0600000000000000" pitchFamily="50" charset="-128"/>
              </a:rPr>
              <a:t>の日＞</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特別区設置</a:t>
            </a:r>
            <a:r>
              <a:rPr lang="ja-JP" altLang="en-US" sz="1400" dirty="0">
                <a:latin typeface="HG丸ｺﾞｼｯｸM-PRO" panose="020F0600000000000000" pitchFamily="50" charset="-128"/>
                <a:ea typeface="HG丸ｺﾞｼｯｸM-PRO" panose="020F0600000000000000" pitchFamily="50" charset="-128"/>
              </a:rPr>
              <a:t>の日は、</a:t>
            </a:r>
            <a:r>
              <a:rPr lang="ja-JP" altLang="en-US" sz="1400" u="sng" dirty="0">
                <a:latin typeface="HG丸ｺﾞｼｯｸM-PRO" panose="020F0600000000000000" pitchFamily="50" charset="-128"/>
                <a:ea typeface="HG丸ｺﾞｼｯｸM-PRO" panose="020F0600000000000000" pitchFamily="50" charset="-128"/>
              </a:rPr>
              <a:t>２０２５年（令和７年）１月１日</a:t>
            </a:r>
            <a:r>
              <a:rPr lang="ja-JP" altLang="en-US" sz="1400" dirty="0">
                <a:latin typeface="HG丸ｺﾞｼｯｸM-PRO" panose="020F0600000000000000" pitchFamily="50" charset="-128"/>
                <a:ea typeface="HG丸ｺﾞｼｯｸM-PRO" panose="020F0600000000000000" pitchFamily="50" charset="-128"/>
              </a:rPr>
              <a:t>とする</a:t>
            </a:r>
            <a:endParaRPr lang="ja-JP" altLang="en-US" sz="14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792760" y="557135"/>
            <a:ext cx="6308070" cy="338554"/>
          </a:xfrm>
          <a:prstGeom prst="rect">
            <a:avLst/>
          </a:prstGeom>
          <a:noFill/>
        </p:spPr>
        <p:txBody>
          <a:bodyPr wrap="square" rtlCol="0">
            <a:spAutoFit/>
          </a:bodyPr>
          <a:lstStyle/>
          <a:p>
            <a:pPr algn="r"/>
            <a:r>
              <a:rPr kumimoji="1" lang="en-US" altLang="ja-JP" sz="1600" dirty="0" smtClean="0">
                <a:latin typeface="HG丸ｺﾞｼｯｸM-PRO" panose="020F0600000000000000" pitchFamily="50" charset="-128"/>
                <a:ea typeface="HG丸ｺﾞｼｯｸM-PRO" panose="020F0600000000000000" pitchFamily="50" charset="-128"/>
              </a:rPr>
              <a:t>※</a:t>
            </a:r>
            <a:r>
              <a:rPr kumimoji="1" lang="ja-JP" altLang="en-US" sz="1600" dirty="0" smtClean="0">
                <a:latin typeface="HG丸ｺﾞｼｯｸM-PRO" panose="020F0600000000000000" pitchFamily="50" charset="-128"/>
                <a:ea typeface="HG丸ｺﾞｼｯｸM-PRO" panose="020F0600000000000000" pitchFamily="50" charset="-128"/>
              </a:rPr>
              <a:t>下線部分は、委員間協議における特別区素案からの修正内容等</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7" name="正方形/長方形 27"/>
          <p:cNvSpPr>
            <a:spLocks noChangeArrowheads="1"/>
          </p:cNvSpPr>
          <p:nvPr/>
        </p:nvSpPr>
        <p:spPr bwMode="auto">
          <a:xfrm>
            <a:off x="9529652" y="6488124"/>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958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792000" y="540000"/>
            <a:ext cx="8280000" cy="234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＜特別区の議会の議員の定数等＞</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各</a:t>
            </a:r>
            <a:r>
              <a:rPr lang="ja-JP" altLang="en-US" sz="1400" u="sng" dirty="0">
                <a:latin typeface="HG丸ｺﾞｼｯｸM-PRO" panose="020F0600000000000000" pitchFamily="50" charset="-128"/>
                <a:ea typeface="HG丸ｺﾞｼｯｸM-PRO" panose="020F0600000000000000" pitchFamily="50" charset="-128"/>
              </a:rPr>
              <a:t>特別区の選挙区は特別区とし、各特別区の議員定数は現行の大阪市会の議員定数（行政区</a:t>
            </a:r>
            <a:r>
              <a:rPr lang="ja-JP" altLang="en-US" sz="1400" u="sng" dirty="0" smtClean="0">
                <a:latin typeface="HG丸ｺﾞｼｯｸM-PRO" panose="020F0600000000000000" pitchFamily="50" charset="-128"/>
                <a:ea typeface="HG丸ｺﾞｼｯｸM-PRO" panose="020F0600000000000000" pitchFamily="50" charset="-128"/>
              </a:rPr>
              <a:t>ごとの</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定数</a:t>
            </a:r>
            <a:r>
              <a:rPr lang="ja-JP" altLang="en-US" sz="1400" u="sng" dirty="0">
                <a:latin typeface="HG丸ｺﾞｼｯｸM-PRO" panose="020F0600000000000000" pitchFamily="50" charset="-128"/>
                <a:ea typeface="HG丸ｺﾞｼｯｸM-PRO" panose="020F0600000000000000" pitchFamily="50" charset="-128"/>
              </a:rPr>
              <a:t>を積み上げたもの）とする</a:t>
            </a:r>
            <a:endParaRPr lang="en-US" altLang="ja-JP" sz="1400" u="sng"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議員</a:t>
            </a:r>
            <a:r>
              <a:rPr lang="ja-JP" altLang="en-US" sz="1400" u="sng" dirty="0">
                <a:latin typeface="HG丸ｺﾞｼｯｸM-PRO" panose="020F0600000000000000" pitchFamily="50" charset="-128"/>
                <a:ea typeface="HG丸ｺﾞｼｯｸM-PRO" panose="020F0600000000000000" pitchFamily="50" charset="-128"/>
              </a:rPr>
              <a:t>報酬は、減額後</a:t>
            </a:r>
            <a:r>
              <a:rPr lang="ja-JP" altLang="en-US" sz="1400" u="sng" dirty="0" smtClean="0">
                <a:latin typeface="HG丸ｺﾞｼｯｸM-PRO" panose="020F0600000000000000" pitchFamily="50" charset="-128"/>
                <a:ea typeface="HG丸ｺﾞｼｯｸM-PRO" panose="020F0600000000000000" pitchFamily="50" charset="-128"/>
              </a:rPr>
              <a:t>の現行報酬</a:t>
            </a:r>
            <a:r>
              <a:rPr lang="ja-JP" altLang="en-US" sz="1400" u="sng" dirty="0">
                <a:latin typeface="HG丸ｺﾞｼｯｸM-PRO" panose="020F0600000000000000" pitchFamily="50" charset="-128"/>
                <a:ea typeface="HG丸ｺﾞｼｯｸM-PRO" panose="020F0600000000000000" pitchFamily="50" charset="-128"/>
              </a:rPr>
              <a:t>をベースとする</a:t>
            </a:r>
            <a:endParaRPr lang="en-US" altLang="ja-JP" sz="1400" u="sng" dirty="0">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755068544"/>
              </p:ext>
            </p:extLst>
          </p:nvPr>
        </p:nvGraphicFramePr>
        <p:xfrm>
          <a:off x="1280592" y="1944000"/>
          <a:ext cx="7380000" cy="720000"/>
        </p:xfrm>
        <a:graphic>
          <a:graphicData uri="http://schemas.openxmlformats.org/drawingml/2006/table">
            <a:tbl>
              <a:tblPr>
                <a:tableStyleId>{5940675A-B579-460E-94D1-54222C63F5DA}</a:tableStyleId>
              </a:tblPr>
              <a:tblGrid>
                <a:gridCol w="1080000">
                  <a:extLst>
                    <a:ext uri="{9D8B030D-6E8A-4147-A177-3AD203B41FA5}">
                      <a16:colId xmlns:a16="http://schemas.microsoft.com/office/drawing/2014/main" val="1105950201"/>
                    </a:ext>
                  </a:extLst>
                </a:gridCol>
                <a:gridCol w="1260000">
                  <a:extLst>
                    <a:ext uri="{9D8B030D-6E8A-4147-A177-3AD203B41FA5}">
                      <a16:colId xmlns:a16="http://schemas.microsoft.com/office/drawing/2014/main" val="2283126555"/>
                    </a:ext>
                  </a:extLst>
                </a:gridCol>
                <a:gridCol w="1260000">
                  <a:extLst>
                    <a:ext uri="{9D8B030D-6E8A-4147-A177-3AD203B41FA5}">
                      <a16:colId xmlns:a16="http://schemas.microsoft.com/office/drawing/2014/main" val="2289864642"/>
                    </a:ext>
                  </a:extLst>
                </a:gridCol>
                <a:gridCol w="1260000">
                  <a:extLst>
                    <a:ext uri="{9D8B030D-6E8A-4147-A177-3AD203B41FA5}">
                      <a16:colId xmlns:a16="http://schemas.microsoft.com/office/drawing/2014/main" val="2832204677"/>
                    </a:ext>
                  </a:extLst>
                </a:gridCol>
                <a:gridCol w="1260000">
                  <a:extLst>
                    <a:ext uri="{9D8B030D-6E8A-4147-A177-3AD203B41FA5}">
                      <a16:colId xmlns:a16="http://schemas.microsoft.com/office/drawing/2014/main" val="1043383398"/>
                    </a:ext>
                  </a:extLst>
                </a:gridCol>
                <a:gridCol w="1260000">
                  <a:extLst>
                    <a:ext uri="{9D8B030D-6E8A-4147-A177-3AD203B41FA5}">
                      <a16:colId xmlns:a16="http://schemas.microsoft.com/office/drawing/2014/main" val="3626890292"/>
                    </a:ext>
                  </a:extLst>
                </a:gridCol>
              </a:tblGrid>
              <a:tr h="360000">
                <a:tc>
                  <a:txBody>
                    <a:bodyPr/>
                    <a:lstStyle/>
                    <a:p>
                      <a:pPr algn="ctr">
                        <a:spcAft>
                          <a:spcPts val="0"/>
                        </a:spcAft>
                      </a:pPr>
                      <a:r>
                        <a:rPr lang="ja-JP" sz="1400" kern="100" dirty="0">
                          <a:effectLst/>
                          <a:latin typeface="HG丸ｺﾞｼｯｸM-PRO" panose="020F0600000000000000" pitchFamily="50" charset="-128"/>
                          <a:ea typeface="HG丸ｺﾞｼｯｸM-PRO" panose="020F0600000000000000" pitchFamily="50" charset="-128"/>
                        </a:rPr>
                        <a:t>名称</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HG丸ｺﾞｼｯｸM-PRO" panose="020F0600000000000000" pitchFamily="50" charset="-128"/>
                          <a:ea typeface="HG丸ｺﾞｼｯｸM-PRO" panose="020F0600000000000000" pitchFamily="50" charset="-128"/>
                        </a:rPr>
                        <a:t>淀 川 </a:t>
                      </a:r>
                      <a:r>
                        <a:rPr lang="ja-JP" altLang="ja-JP" sz="1400" kern="100" dirty="0" smtClean="0">
                          <a:effectLst/>
                          <a:latin typeface="HG丸ｺﾞｼｯｸM-PRO" panose="020F0600000000000000" pitchFamily="50" charset="-128"/>
                          <a:ea typeface="HG丸ｺﾞｼｯｸM-PRO" panose="020F0600000000000000" pitchFamily="50" charset="-128"/>
                        </a:rPr>
                        <a:t>区</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latin typeface="HG丸ｺﾞｼｯｸM-PRO" panose="020F0600000000000000" pitchFamily="50" charset="-128"/>
                          <a:ea typeface="HG丸ｺﾞｼｯｸM-PRO" panose="020F0600000000000000" pitchFamily="50" charset="-128"/>
                        </a:rPr>
                        <a:t>北　</a:t>
                      </a:r>
                      <a:r>
                        <a:rPr lang="ja-JP" altLang="en-US" sz="1400" kern="100" dirty="0" smtClean="0">
                          <a:effectLst/>
                          <a:latin typeface="HG丸ｺﾞｼｯｸM-PRO" panose="020F0600000000000000" pitchFamily="50" charset="-128"/>
                          <a:ea typeface="HG丸ｺﾞｼｯｸM-PRO" panose="020F0600000000000000" pitchFamily="50" charset="-128"/>
                        </a:rPr>
                        <a:t>　</a:t>
                      </a:r>
                      <a:r>
                        <a:rPr lang="ja-JP" altLang="ja-JP" sz="1400" kern="100" dirty="0" smtClean="0">
                          <a:effectLst/>
                          <a:latin typeface="HG丸ｺﾞｼｯｸM-PRO" panose="020F0600000000000000" pitchFamily="50" charset="-128"/>
                          <a:ea typeface="HG丸ｺﾞｼｯｸM-PRO" panose="020F0600000000000000" pitchFamily="50" charset="-128"/>
                        </a:rPr>
                        <a:t>区</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latin typeface="HG丸ｺﾞｼｯｸM-PRO" panose="020F0600000000000000" pitchFamily="50" charset="-128"/>
                          <a:ea typeface="HG丸ｺﾞｼｯｸM-PRO" panose="020F0600000000000000" pitchFamily="50" charset="-128"/>
                        </a:rPr>
                        <a:t>中</a:t>
                      </a:r>
                      <a:r>
                        <a:rPr lang="en-US" altLang="ja-JP" sz="1400" kern="100" dirty="0" smtClean="0">
                          <a:effectLst/>
                          <a:latin typeface="HG丸ｺﾞｼｯｸM-PRO" panose="020F0600000000000000" pitchFamily="50" charset="-128"/>
                          <a:ea typeface="HG丸ｺﾞｼｯｸM-PRO" panose="020F0600000000000000" pitchFamily="50" charset="-128"/>
                        </a:rPr>
                        <a:t> </a:t>
                      </a:r>
                      <a:r>
                        <a:rPr lang="ja-JP" altLang="ja-JP" sz="1400" kern="100" dirty="0" smtClean="0">
                          <a:effectLst/>
                          <a:latin typeface="HG丸ｺﾞｼｯｸM-PRO" panose="020F0600000000000000" pitchFamily="50" charset="-128"/>
                          <a:ea typeface="HG丸ｺﾞｼｯｸM-PRO" panose="020F0600000000000000" pitchFamily="50" charset="-128"/>
                        </a:rPr>
                        <a:t>央</a:t>
                      </a:r>
                      <a:r>
                        <a:rPr lang="en-US" altLang="ja-JP" sz="1400" kern="100" dirty="0" smtClean="0">
                          <a:effectLst/>
                          <a:latin typeface="HG丸ｺﾞｼｯｸM-PRO" panose="020F0600000000000000" pitchFamily="50" charset="-128"/>
                          <a:ea typeface="HG丸ｺﾞｼｯｸM-PRO" panose="020F0600000000000000" pitchFamily="50" charset="-128"/>
                        </a:rPr>
                        <a:t> </a:t>
                      </a:r>
                      <a:r>
                        <a:rPr lang="ja-JP" altLang="ja-JP" sz="1400" kern="100" dirty="0" smtClean="0">
                          <a:effectLst/>
                          <a:latin typeface="HG丸ｺﾞｼｯｸM-PRO" panose="020F0600000000000000" pitchFamily="50" charset="-128"/>
                          <a:ea typeface="HG丸ｺﾞｼｯｸM-PRO" panose="020F0600000000000000" pitchFamily="50" charset="-128"/>
                        </a:rPr>
                        <a:t>区</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HG丸ｺﾞｼｯｸM-PRO" panose="020F0600000000000000" pitchFamily="50" charset="-128"/>
                          <a:ea typeface="HG丸ｺﾞｼｯｸM-PRO" panose="020F0600000000000000" pitchFamily="50" charset="-128"/>
                        </a:rPr>
                        <a:t>天王寺</a:t>
                      </a:r>
                      <a:r>
                        <a:rPr lang="ja-JP" altLang="ja-JP" sz="1400" kern="100" dirty="0" smtClean="0">
                          <a:effectLst/>
                          <a:latin typeface="HG丸ｺﾞｼｯｸM-PRO" panose="020F0600000000000000" pitchFamily="50" charset="-128"/>
                          <a:ea typeface="HG丸ｺﾞｼｯｸM-PRO" panose="020F0600000000000000" pitchFamily="50" charset="-128"/>
                        </a:rPr>
                        <a:t>区</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計</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929409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HG丸ｺﾞｼｯｸM-PRO" panose="020F0600000000000000" pitchFamily="50" charset="-128"/>
                          <a:ea typeface="HG丸ｺﾞｼｯｸM-PRO" panose="020F0600000000000000" pitchFamily="50" charset="-128"/>
                        </a:rPr>
                        <a:t>議員定数</a:t>
                      </a:r>
                      <a:endParaRPr lang="ja-JP" altLang="ja-JP" sz="14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１８人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２３人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２３人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ja-JP"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１９人</a:t>
                      </a:r>
                    </a:p>
                  </a:txBody>
                  <a:tcPr marL="68580" marR="68580" marT="0" marB="0"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ja-JP" altLang="en-US"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８３</a:t>
                      </a:r>
                      <a:r>
                        <a:rPr lang="ja-JP" altLang="ja-JP" sz="1400" u="sng"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p>
                  </a:txBody>
                  <a:tcPr marL="68580" marR="68580" marT="0" marB="0" anchor="ctr"/>
                </a:tc>
                <a:extLst>
                  <a:ext uri="{0D108BD9-81ED-4DB2-BD59-A6C34878D82A}">
                    <a16:rowId xmlns:a16="http://schemas.microsoft.com/office/drawing/2014/main" val="3798455996"/>
                  </a:ext>
                </a:extLst>
              </a:tr>
            </a:tbl>
          </a:graphicData>
        </a:graphic>
      </p:graphicFrame>
      <p:sp>
        <p:nvSpPr>
          <p:cNvPr id="4" name="正方形/長方形 27"/>
          <p:cNvSpPr>
            <a:spLocks noChangeArrowheads="1"/>
          </p:cNvSpPr>
          <p:nvPr/>
        </p:nvSpPr>
        <p:spPr bwMode="auto">
          <a:xfrm>
            <a:off x="9532352" y="12011"/>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436973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92000" y="720000"/>
            <a:ext cx="8280000" cy="5610472"/>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＜事務分担</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現行法</a:t>
            </a:r>
            <a:r>
              <a:rPr lang="ja-JP" altLang="en-US" sz="1400" dirty="0">
                <a:latin typeface="HG丸ｺﾞｼｯｸM-PRO" panose="020F0600000000000000" pitchFamily="50" charset="-128"/>
                <a:ea typeface="HG丸ｺﾞｼｯｸM-PRO" panose="020F0600000000000000" pitchFamily="50" charset="-128"/>
              </a:rPr>
              <a:t>制度の枠組みにとらわれず、「基礎自治体（特別区）」と「広域自治体（大阪府）」の</a:t>
            </a:r>
            <a:r>
              <a:rPr lang="ja-JP" altLang="en-US" sz="1400" dirty="0" smtClean="0">
                <a:latin typeface="HG丸ｺﾞｼｯｸM-PRO" panose="020F0600000000000000" pitchFamily="50" charset="-128"/>
                <a:ea typeface="HG丸ｺﾞｼｯｸM-PRO" panose="020F0600000000000000" pitchFamily="50" charset="-128"/>
              </a:rPr>
              <a:t>役割</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分担</a:t>
            </a:r>
            <a:r>
              <a:rPr lang="ja-JP" altLang="en-US" sz="1400" dirty="0">
                <a:latin typeface="HG丸ｺﾞｼｯｸM-PRO" panose="020F0600000000000000" pitchFamily="50" charset="-128"/>
                <a:ea typeface="HG丸ｺﾞｼｯｸM-PRO" panose="020F0600000000000000" pitchFamily="50" charset="-128"/>
              </a:rPr>
              <a:t>を徹底する</a:t>
            </a: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特別区</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住民に身近な事務は、基礎自治体優先の原則のもと、特別区が実施</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① 中核</a:t>
            </a:r>
            <a:r>
              <a:rPr lang="ja-JP" altLang="en-US" sz="1400" dirty="0">
                <a:latin typeface="HG丸ｺﾞｼｯｸM-PRO" panose="020F0600000000000000" pitchFamily="50" charset="-128"/>
                <a:ea typeface="HG丸ｺﾞｼｯｸM-PRO" panose="020F0600000000000000" pitchFamily="50" charset="-128"/>
              </a:rPr>
              <a:t>市・一般市の事務（大阪全体の成長、都市の発展、安全・安心に関わる事務を除く</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② 地域</a:t>
            </a:r>
            <a:r>
              <a:rPr lang="ja-JP" altLang="en-US" sz="1400" dirty="0">
                <a:latin typeface="HG丸ｺﾞｼｯｸM-PRO" panose="020F0600000000000000" pitchFamily="50" charset="-128"/>
                <a:ea typeface="HG丸ｺﾞｼｯｸM-PRO" panose="020F0600000000000000" pitchFamily="50" charset="-128"/>
              </a:rPr>
              <a:t>のまちづくり、住民生活に密着した都市基盤整備に関する</a:t>
            </a:r>
            <a:r>
              <a:rPr lang="ja-JP" altLang="en-US" sz="1400" dirty="0" smtClean="0">
                <a:latin typeface="HG丸ｺﾞｼｯｸM-PRO" panose="020F0600000000000000" pitchFamily="50" charset="-128"/>
                <a:ea typeface="HG丸ｺﾞｼｯｸM-PRO" panose="020F0600000000000000" pitchFamily="50" charset="-128"/>
              </a:rPr>
              <a:t>事務</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③ 都道府県</a:t>
            </a:r>
            <a:r>
              <a:rPr lang="ja-JP" altLang="en-US" sz="1400" dirty="0">
                <a:latin typeface="HG丸ｺﾞｼｯｸM-PRO" panose="020F0600000000000000" pitchFamily="50" charset="-128"/>
                <a:ea typeface="HG丸ｺﾞｼｯｸM-PRO" panose="020F0600000000000000" pitchFamily="50" charset="-128"/>
              </a:rPr>
              <a:t>や政令指定都市</a:t>
            </a:r>
            <a:r>
              <a:rPr lang="ja-JP" altLang="en-US" sz="1400" dirty="0" smtClean="0">
                <a:latin typeface="HG丸ｺﾞｼｯｸM-PRO" panose="020F0600000000000000" pitchFamily="50" charset="-128"/>
                <a:ea typeface="HG丸ｺﾞｼｯｸM-PRO" panose="020F0600000000000000" pitchFamily="50" charset="-128"/>
              </a:rPr>
              <a:t>の権限</a:t>
            </a:r>
            <a:r>
              <a:rPr lang="ja-JP" altLang="en-US" sz="1400" dirty="0">
                <a:latin typeface="HG丸ｺﾞｼｯｸM-PRO" panose="020F0600000000000000" pitchFamily="50" charset="-128"/>
                <a:ea typeface="HG丸ｺﾞｼｯｸM-PRO" panose="020F0600000000000000" pitchFamily="50" charset="-128"/>
              </a:rPr>
              <a:t>に係る事務であっても、住民に身近な事務</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大阪府</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大阪全体の成長、都市の発展、安全・安心に関わる事務などは大阪府が実施</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① 都道府県</a:t>
            </a:r>
            <a:r>
              <a:rPr lang="ja-JP" altLang="en-US" sz="1400" dirty="0">
                <a:latin typeface="HG丸ｺﾞｼｯｸM-PRO" panose="020F0600000000000000" pitchFamily="50" charset="-128"/>
                <a:ea typeface="HG丸ｺﾞｼｯｸM-PRO" panose="020F0600000000000000" pitchFamily="50" charset="-128"/>
              </a:rPr>
              <a:t>・政令指定都市の権限に係る事務（特別区が実施する事務を除く</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② 大阪</a:t>
            </a:r>
            <a:r>
              <a:rPr lang="ja-JP" altLang="en-US" sz="1400" dirty="0">
                <a:latin typeface="HG丸ｺﾞｼｯｸM-PRO" panose="020F0600000000000000" pitchFamily="50" charset="-128"/>
                <a:ea typeface="HG丸ｺﾞｼｯｸM-PRO" panose="020F0600000000000000" pitchFamily="50" charset="-128"/>
              </a:rPr>
              <a:t>全体の成長、都市の発展、安全・安心に関わる事務、大阪全体の視点で統一的・広域的</a:t>
            </a:r>
            <a:r>
              <a:rPr lang="ja-JP" altLang="en-US" sz="1400" dirty="0" smtClean="0">
                <a:latin typeface="HG丸ｺﾞｼｯｸM-PRO" panose="020F0600000000000000" pitchFamily="50" charset="-128"/>
                <a:ea typeface="HG丸ｺﾞｼｯｸM-PRO" panose="020F0600000000000000" pitchFamily="50" charset="-128"/>
              </a:rPr>
              <a:t>な</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対応</a:t>
            </a:r>
            <a:r>
              <a:rPr lang="ja-JP" altLang="en-US" sz="1400" dirty="0">
                <a:latin typeface="HG丸ｺﾞｼｯｸM-PRO" panose="020F0600000000000000" pitchFamily="50" charset="-128"/>
                <a:ea typeface="HG丸ｺﾞｼｯｸM-PRO" panose="020F0600000000000000" pitchFamily="50" charset="-128"/>
              </a:rPr>
              <a:t>が必要なまちづくり、都市基盤整備に関する</a:t>
            </a:r>
            <a:r>
              <a:rPr lang="ja-JP" altLang="en-US" sz="1400" dirty="0" smtClean="0">
                <a:latin typeface="HG丸ｺﾞｼｯｸM-PRO" panose="020F0600000000000000" pitchFamily="50" charset="-128"/>
                <a:ea typeface="HG丸ｺﾞｼｯｸM-PRO" panose="020F0600000000000000" pitchFamily="50" charset="-128"/>
              </a:rPr>
              <a:t>事務</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区が法令等により処理する事務と異なる事務分担は、事務処理特例条例等での事務移譲を</a:t>
            </a:r>
            <a:r>
              <a:rPr lang="ja-JP" altLang="en-US" sz="1400" dirty="0" smtClean="0">
                <a:latin typeface="HG丸ｺﾞｼｯｸM-PRO" panose="020F0600000000000000" pitchFamily="50" charset="-128"/>
                <a:ea typeface="HG丸ｺﾞｼｯｸM-PRO" panose="020F0600000000000000" pitchFamily="50" charset="-128"/>
              </a:rPr>
              <a:t>基本</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とする</a:t>
            </a:r>
            <a:endParaRPr lang="en-US" altLang="ja-JP" sz="1400" u="sng"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特別区設置</a:t>
            </a:r>
            <a:r>
              <a:rPr lang="ja-JP" altLang="en-US" sz="1400" u="sng" dirty="0">
                <a:latin typeface="HG丸ｺﾞｼｯｸM-PRO" panose="020F0600000000000000" pitchFamily="50" charset="-128"/>
                <a:ea typeface="HG丸ｺﾞｼｯｸM-PRO" panose="020F0600000000000000" pitchFamily="50" charset="-128"/>
              </a:rPr>
              <a:t>の際は、大阪市が実施してきた特色ある住民サービスの内容や水準を維持</a:t>
            </a:r>
            <a:r>
              <a:rPr lang="ja-JP" altLang="en-US" sz="1400" u="sng" dirty="0" smtClean="0">
                <a:latin typeface="HG丸ｺﾞｼｯｸM-PRO" panose="020F0600000000000000" pitchFamily="50" charset="-128"/>
                <a:ea typeface="HG丸ｺﾞｼｯｸM-PRO" panose="020F0600000000000000" pitchFamily="50" charset="-128"/>
              </a:rPr>
              <a:t>する</a:t>
            </a:r>
            <a:r>
              <a:rPr lang="en-US" altLang="ja-JP" sz="1400" u="sng" dirty="0" smtClean="0">
                <a:latin typeface="HG丸ｺﾞｼｯｸM-PRO" panose="020F0600000000000000" pitchFamily="50" charset="-128"/>
                <a:ea typeface="HG丸ｺﾞｼｯｸM-PRO" panose="020F0600000000000000" pitchFamily="50" charset="-128"/>
              </a:rPr>
              <a:t/>
            </a:r>
            <a:br>
              <a:rPr lang="en-US" altLang="ja-JP" sz="1400" u="sng"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rPr>
              <a:t>また、特別区設置後</a:t>
            </a:r>
            <a:r>
              <a:rPr lang="ja-JP" altLang="en-US" sz="1400" u="sng" dirty="0">
                <a:latin typeface="HG丸ｺﾞｼｯｸM-PRO" panose="020F0600000000000000" pitchFamily="50" charset="-128"/>
                <a:ea typeface="HG丸ｺﾞｼｯｸM-PRO" panose="020F0600000000000000" pitchFamily="50" charset="-128"/>
              </a:rPr>
              <a:t>においても、</a:t>
            </a:r>
            <a:r>
              <a:rPr lang="ja-JP" altLang="en-US" sz="1400" dirty="0">
                <a:latin typeface="HG丸ｺﾞｼｯｸM-PRO" panose="020F0600000000000000" pitchFamily="50" charset="-128"/>
                <a:ea typeface="HG丸ｺﾞｼｯｸM-PRO" panose="020F0600000000000000" pitchFamily="50" charset="-128"/>
              </a:rPr>
              <a:t>地域の状況や住民ニーズも踏まえながら、</a:t>
            </a:r>
            <a:r>
              <a:rPr lang="ja-JP" altLang="en-US" sz="1400" dirty="0" smtClean="0">
                <a:latin typeface="HG丸ｺﾞｼｯｸM-PRO" panose="020F0600000000000000" pitchFamily="50" charset="-128"/>
                <a:ea typeface="HG丸ｺﾞｼｯｸM-PRO" panose="020F0600000000000000" pitchFamily="50" charset="-128"/>
              </a:rPr>
              <a:t>その内容や水準を維持</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する</a:t>
            </a:r>
            <a:r>
              <a:rPr lang="ja-JP" altLang="en-US" sz="1400" dirty="0">
                <a:latin typeface="HG丸ｺﾞｼｯｸM-PRO" panose="020F0600000000000000" pitchFamily="50" charset="-128"/>
                <a:ea typeface="HG丸ｺﾞｼｯｸM-PRO" panose="020F0600000000000000" pitchFamily="50" charset="-128"/>
              </a:rPr>
              <a:t>ように</a:t>
            </a:r>
            <a:r>
              <a:rPr lang="ja-JP" altLang="en-US" sz="1400" dirty="0" smtClean="0">
                <a:latin typeface="HG丸ｺﾞｼｯｸM-PRO" panose="020F0600000000000000" pitchFamily="50" charset="-128"/>
                <a:ea typeface="HG丸ｺﾞｼｯｸM-PRO" panose="020F0600000000000000" pitchFamily="50" charset="-128"/>
              </a:rPr>
              <a:t>努めるものとする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区が担う事務のうち、公平性・効率性や専門性の確保が特に必要な事務に限り、一部事務</a:t>
            </a:r>
            <a:r>
              <a:rPr lang="ja-JP" altLang="en-US" sz="1400" dirty="0" smtClean="0">
                <a:latin typeface="HG丸ｺﾞｼｯｸM-PRO" panose="020F0600000000000000" pitchFamily="50" charset="-128"/>
                <a:ea typeface="HG丸ｺﾞｼｯｸM-PRO" panose="020F0600000000000000" pitchFamily="50" charset="-128"/>
              </a:rPr>
              <a:t>組合</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の</a:t>
            </a:r>
            <a:r>
              <a:rPr lang="ja-JP" altLang="en-US" sz="1400" dirty="0">
                <a:latin typeface="HG丸ｺﾞｼｯｸM-PRO" panose="020F0600000000000000" pitchFamily="50" charset="-128"/>
                <a:ea typeface="HG丸ｺﾞｼｯｸM-PRO" panose="020F0600000000000000" pitchFamily="50" charset="-128"/>
              </a:rPr>
              <a:t>設置や機関等の共同設置により、特別区が共同して事務を実施する</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endParaRPr lang="ja-JP" altLang="en-US" sz="1400" dirty="0"/>
          </a:p>
        </p:txBody>
      </p:sp>
      <p:sp>
        <p:nvSpPr>
          <p:cNvPr id="4" name="正方形/長方形 27"/>
          <p:cNvSpPr>
            <a:spLocks noChangeArrowheads="1"/>
          </p:cNvSpPr>
          <p:nvPr/>
        </p:nvSpPr>
        <p:spPr bwMode="auto">
          <a:xfrm>
            <a:off x="9529652" y="6496798"/>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01466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27"/>
          <p:cNvSpPr>
            <a:spLocks noChangeArrowheads="1"/>
          </p:cNvSpPr>
          <p:nvPr/>
        </p:nvSpPr>
        <p:spPr bwMode="auto">
          <a:xfrm>
            <a:off x="9532352" y="20262"/>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7" name="コンテンツ プレースホルダー 2"/>
          <p:cNvSpPr>
            <a:spLocks noGrp="1"/>
          </p:cNvSpPr>
          <p:nvPr>
            <p:ph idx="1"/>
          </p:nvPr>
        </p:nvSpPr>
        <p:spPr>
          <a:xfrm>
            <a:off x="792000" y="540000"/>
            <a:ext cx="8280000" cy="1440000"/>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＜税源配分</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177800" indent="-17780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都の特例が適用される市町村税は大阪府</a:t>
            </a:r>
            <a:r>
              <a:rPr lang="ja-JP" altLang="en-US" sz="1400" dirty="0">
                <a:latin typeface="HG丸ｺﾞｼｯｸM-PRO" panose="020F0600000000000000" pitchFamily="50" charset="-128"/>
                <a:ea typeface="HG丸ｺﾞｼｯｸM-PRO" panose="020F0600000000000000" pitchFamily="50" charset="-128"/>
              </a:rPr>
              <a:t>税とし、その他の市町</a:t>
            </a:r>
            <a:r>
              <a:rPr lang="ja-JP" altLang="en-US" sz="1400" dirty="0" smtClean="0">
                <a:latin typeface="HG丸ｺﾞｼｯｸM-PRO" panose="020F0600000000000000" pitchFamily="50" charset="-128"/>
                <a:ea typeface="HG丸ｺﾞｼｯｸM-PRO" panose="020F0600000000000000" pitchFamily="50" charset="-128"/>
              </a:rPr>
              <a:t>村税は特別</a:t>
            </a:r>
            <a:r>
              <a:rPr lang="ja-JP" altLang="en-US" sz="1400" dirty="0">
                <a:latin typeface="HG丸ｺﾞｼｯｸM-PRO" panose="020F0600000000000000" pitchFamily="50" charset="-128"/>
                <a:ea typeface="HG丸ｺﾞｼｯｸM-PRO" panose="020F0600000000000000" pitchFamily="50" charset="-128"/>
              </a:rPr>
              <a:t>区税</a:t>
            </a:r>
            <a:r>
              <a:rPr lang="ja-JP" altLang="en-US" sz="1400" dirty="0" smtClean="0">
                <a:latin typeface="HG丸ｺﾞｼｯｸM-PRO" panose="020F0600000000000000" pitchFamily="50" charset="-128"/>
                <a:ea typeface="HG丸ｺﾞｼｯｸM-PRO" panose="020F0600000000000000" pitchFamily="50" charset="-128"/>
              </a:rPr>
              <a:t>とする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en-US" altLang="ja-JP"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大阪府税</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法人市町村民税、固定資産税、特別土地保有税、事業所税、都市</a:t>
            </a:r>
            <a:r>
              <a:rPr lang="ja-JP" altLang="en-US" sz="1300" dirty="0" smtClean="0">
                <a:latin typeface="HG丸ｺﾞｼｯｸM-PRO" panose="020F0600000000000000" pitchFamily="50" charset="-128"/>
                <a:ea typeface="HG丸ｺﾞｼｯｸM-PRO" panose="020F0600000000000000" pitchFamily="50" charset="-128"/>
              </a:rPr>
              <a:t>計画税</a:t>
            </a:r>
            <a:endParaRPr lang="ja-JP" altLang="en-US"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en-US" altLang="ja-JP"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特別区税</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個人市町村民税、軽自動車税、市町村たばこ</a:t>
            </a:r>
            <a:r>
              <a:rPr lang="ja-JP" altLang="en-US" sz="1300" dirty="0" smtClean="0">
                <a:latin typeface="HG丸ｺﾞｼｯｸM-PRO" panose="020F0600000000000000" pitchFamily="50" charset="-128"/>
                <a:ea typeface="HG丸ｺﾞｼｯｸM-PRO" panose="020F0600000000000000" pitchFamily="50" charset="-128"/>
              </a:rPr>
              <a:t>税</a:t>
            </a: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等</a:t>
            </a:r>
            <a:endParaRPr lang="en-US" altLang="ja-JP" sz="1300" dirty="0">
              <a:latin typeface="HG丸ｺﾞｼｯｸM-PRO" panose="020F0600000000000000" pitchFamily="50" charset="-128"/>
              <a:ea typeface="HG丸ｺﾞｼｯｸM-PRO" panose="020F0600000000000000" pitchFamily="50" charset="-128"/>
            </a:endParaRPr>
          </a:p>
        </p:txBody>
      </p:sp>
      <p:sp>
        <p:nvSpPr>
          <p:cNvPr id="8" name="コンテンツ プレースホルダー 2"/>
          <p:cNvSpPr txBox="1">
            <a:spLocks/>
          </p:cNvSpPr>
          <p:nvPr/>
        </p:nvSpPr>
        <p:spPr>
          <a:xfrm>
            <a:off x="792000" y="2340000"/>
            <a:ext cx="8280000" cy="3700118"/>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＜財政調整</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大阪市</a:t>
            </a:r>
            <a:r>
              <a:rPr lang="ja-JP" altLang="en-US" sz="1400" dirty="0">
                <a:latin typeface="HG丸ｺﾞｼｯｸM-PRO" panose="020F0600000000000000" pitchFamily="50" charset="-128"/>
                <a:ea typeface="HG丸ｺﾞｼｯｸM-PRO" panose="020F0600000000000000" pitchFamily="50" charset="-128"/>
              </a:rPr>
              <a:t>が現在実施している住民サービスを適切に提供できるよう、特別区と大阪府の事務分担</a:t>
            </a:r>
            <a:r>
              <a:rPr lang="ja-JP" altLang="en-US" sz="1400" dirty="0" smtClean="0">
                <a:latin typeface="HG丸ｺﾞｼｯｸM-PRO" panose="020F0600000000000000" pitchFamily="50" charset="-128"/>
                <a:ea typeface="HG丸ｺﾞｼｯｸM-PRO" panose="020F0600000000000000" pitchFamily="50" charset="-128"/>
              </a:rPr>
              <a:t>に</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応じて</a:t>
            </a:r>
            <a:r>
              <a:rPr lang="ja-JP" altLang="en-US" sz="1400" dirty="0">
                <a:latin typeface="HG丸ｺﾞｼｯｸM-PRO" panose="020F0600000000000000" pitchFamily="50" charset="-128"/>
                <a:ea typeface="HG丸ｺﾞｼｯｸM-PRO" panose="020F0600000000000000" pitchFamily="50" charset="-128"/>
              </a:rPr>
              <a:t>財源を配分し、特別区間の財政格差を是正</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は、財政調整財源の一定割合を「</a:t>
            </a:r>
            <a:r>
              <a:rPr lang="ja-JP" altLang="en-US" sz="1300" dirty="0" smtClean="0">
                <a:latin typeface="HG丸ｺﾞｼｯｸM-PRO" panose="020F0600000000000000" pitchFamily="50" charset="-128"/>
                <a:ea typeface="HG丸ｺﾞｼｯｸM-PRO" panose="020F0600000000000000" pitchFamily="50" charset="-128"/>
              </a:rPr>
              <a:t>財政調整</a:t>
            </a:r>
            <a:r>
              <a:rPr lang="ja-JP" altLang="en-US" sz="1300" dirty="0">
                <a:latin typeface="HG丸ｺﾞｼｯｸM-PRO" panose="020F0600000000000000" pitchFamily="50" charset="-128"/>
                <a:ea typeface="HG丸ｺﾞｼｯｸM-PRO" panose="020F0600000000000000" pitchFamily="50" charset="-128"/>
              </a:rPr>
              <a:t>交付金」として各特別区に交付</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財政</a:t>
            </a:r>
            <a:r>
              <a:rPr lang="ja-JP" altLang="en-US" sz="1300" dirty="0">
                <a:latin typeface="HG丸ｺﾞｼｯｸM-PRO" panose="020F0600000000000000" pitchFamily="50" charset="-128"/>
                <a:ea typeface="HG丸ｺﾞｼｯｸM-PRO" panose="020F0600000000000000" pitchFamily="50" charset="-128"/>
              </a:rPr>
              <a:t>調整財源は、法人市町村民税、固定資産税、特別土地保有</a:t>
            </a:r>
            <a:r>
              <a:rPr lang="ja-JP" altLang="en-US" sz="1300" dirty="0" smtClean="0">
                <a:latin typeface="HG丸ｺﾞｼｯｸM-PRO" panose="020F0600000000000000" pitchFamily="50" charset="-128"/>
                <a:ea typeface="HG丸ｺﾞｼｯｸM-PRO" panose="020F0600000000000000" pitchFamily="50" charset="-128"/>
              </a:rPr>
              <a:t>税</a:t>
            </a:r>
            <a:r>
              <a:rPr lang="ja-JP" altLang="en-US" sz="1300" dirty="0">
                <a:latin typeface="HG丸ｺﾞｼｯｸM-PRO" panose="020F0600000000000000" pitchFamily="50" charset="-128"/>
                <a:ea typeface="HG丸ｺﾞｼｯｸM-PRO" panose="020F0600000000000000" pitchFamily="50" charset="-128"/>
              </a:rPr>
              <a:t>、法人事業税交付金相当</a:t>
            </a:r>
            <a:r>
              <a:rPr lang="ja-JP" altLang="en-US" sz="1300" dirty="0" smtClean="0">
                <a:latin typeface="HG丸ｺﾞｼｯｸM-PRO" panose="020F0600000000000000" pitchFamily="50" charset="-128"/>
                <a:ea typeface="HG丸ｺﾞｼｯｸM-PRO" panose="020F0600000000000000" pitchFamily="50" charset="-128"/>
              </a:rPr>
              <a:t>額</a:t>
            </a:r>
            <a:r>
              <a:rPr lang="ja-JP" altLang="en-US" sz="1200" dirty="0" smtClean="0">
                <a:latin typeface="HG丸ｺﾞｼｯｸM-PRO" panose="020F0600000000000000" pitchFamily="50" charset="-128"/>
                <a:ea typeface="HG丸ｺﾞｼｯｸM-PRO" panose="020F0600000000000000" pitchFamily="50" charset="-128"/>
              </a:rPr>
              <a:t>（法令改正</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により令和元年度新設）</a:t>
            </a:r>
            <a:r>
              <a:rPr lang="ja-JP" altLang="en-US" sz="1300" dirty="0" smtClean="0">
                <a:latin typeface="HG丸ｺﾞｼｯｸM-PRO" panose="020F0600000000000000" pitchFamily="50" charset="-128"/>
                <a:ea typeface="HG丸ｺﾞｼｯｸM-PRO" panose="020F0600000000000000" pitchFamily="50" charset="-128"/>
              </a:rPr>
              <a:t>と</a:t>
            </a:r>
            <a:r>
              <a:rPr lang="ja-JP" altLang="en-US" sz="1300" dirty="0">
                <a:latin typeface="HG丸ｺﾞｼｯｸM-PRO" panose="020F0600000000000000" pitchFamily="50" charset="-128"/>
                <a:ea typeface="HG丸ｺﾞｼｯｸM-PRO" panose="020F0600000000000000" pitchFamily="50" charset="-128"/>
              </a:rPr>
              <a:t>する</a:t>
            </a: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財政調整</a:t>
            </a:r>
            <a:r>
              <a:rPr lang="ja-JP" altLang="en-US" sz="1300" dirty="0">
                <a:latin typeface="HG丸ｺﾞｼｯｸM-PRO" panose="020F0600000000000000" pitchFamily="50" charset="-128"/>
                <a:ea typeface="HG丸ｺﾞｼｯｸM-PRO" panose="020F0600000000000000" pitchFamily="50" charset="-128"/>
              </a:rPr>
              <a:t>交付金の配分割合は、特別区と大阪府の事務分担に応じて、過去３年間の</a:t>
            </a:r>
            <a:r>
              <a:rPr lang="ja-JP" altLang="en-US" sz="1300" dirty="0" smtClean="0">
                <a:latin typeface="HG丸ｺﾞｼｯｸM-PRO" panose="020F0600000000000000" pitchFamily="50" charset="-128"/>
                <a:ea typeface="HG丸ｺﾞｼｯｸM-PRO" panose="020F0600000000000000" pitchFamily="50" charset="-128"/>
              </a:rPr>
              <a:t>大阪市決算から算定</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した必要財政調整額</a:t>
            </a:r>
            <a:r>
              <a:rPr lang="ja-JP" altLang="en-US" sz="1300" dirty="0">
                <a:latin typeface="HG丸ｺﾞｼｯｸM-PRO" panose="020F0600000000000000" pitchFamily="50" charset="-128"/>
                <a:ea typeface="HG丸ｺﾞｼｯｸM-PRO" panose="020F0600000000000000" pitchFamily="50" charset="-128"/>
              </a:rPr>
              <a:t>の割合の</a:t>
            </a:r>
            <a:r>
              <a:rPr lang="ja-JP" altLang="en-US" sz="1300" dirty="0" smtClean="0">
                <a:latin typeface="HG丸ｺﾞｼｯｸM-PRO" panose="020F0600000000000000" pitchFamily="50" charset="-128"/>
                <a:ea typeface="HG丸ｺﾞｼｯｸM-PRO" panose="020F0600000000000000" pitchFamily="50" charset="-128"/>
              </a:rPr>
              <a:t>平均値（平成</a:t>
            </a:r>
            <a:r>
              <a:rPr lang="en-US" altLang="ja-JP" sz="1300" dirty="0" smtClean="0">
                <a:latin typeface="HG丸ｺﾞｼｯｸM-PRO" panose="020F0600000000000000" pitchFamily="50" charset="-128"/>
                <a:ea typeface="HG丸ｺﾞｼｯｸM-PRO" panose="020F0600000000000000" pitchFamily="50" charset="-128"/>
              </a:rPr>
              <a:t>26</a:t>
            </a:r>
            <a:r>
              <a:rPr lang="ja-JP" altLang="en-US" sz="1300" dirty="0" smtClean="0">
                <a:latin typeface="HG丸ｺﾞｼｯｸM-PRO" panose="020F0600000000000000" pitchFamily="50" charset="-128"/>
                <a:ea typeface="HG丸ｺﾞｼｯｸM-PRO" panose="020F0600000000000000" pitchFamily="50" charset="-128"/>
              </a:rPr>
              <a:t>年度から平成</a:t>
            </a:r>
            <a:r>
              <a:rPr lang="en-US" altLang="ja-JP" sz="1300" dirty="0" smtClean="0">
                <a:latin typeface="HG丸ｺﾞｼｯｸM-PRO" panose="020F0600000000000000" pitchFamily="50" charset="-128"/>
                <a:ea typeface="HG丸ｺﾞｼｯｸM-PRO" panose="020F0600000000000000" pitchFamily="50" charset="-128"/>
              </a:rPr>
              <a:t>28</a:t>
            </a:r>
            <a:r>
              <a:rPr lang="ja-JP" altLang="en-US" sz="1300" dirty="0" smtClean="0">
                <a:latin typeface="HG丸ｺﾞｼｯｸM-PRO" panose="020F0600000000000000" pitchFamily="50" charset="-128"/>
                <a:ea typeface="HG丸ｺﾞｼｯｸM-PRO" panose="020F0600000000000000" pitchFamily="50" charset="-128"/>
              </a:rPr>
              <a:t>年度の３年平均の場合 </a:t>
            </a:r>
            <a:r>
              <a:rPr lang="en-US" altLang="ja-JP" sz="1300" dirty="0" smtClean="0">
                <a:latin typeface="HG丸ｺﾞｼｯｸM-PRO" panose="020F0600000000000000" pitchFamily="50" charset="-128"/>
                <a:ea typeface="HG丸ｺﾞｼｯｸM-PRO" panose="020F0600000000000000" pitchFamily="50" charset="-128"/>
              </a:rPr>
              <a:t>78.3</a:t>
            </a:r>
            <a:r>
              <a:rPr lang="ja-JP" altLang="en-US" sz="1300" dirty="0" smtClean="0">
                <a:latin typeface="HG丸ｺﾞｼｯｸM-PRO" panose="020F0600000000000000" pitchFamily="50" charset="-128"/>
                <a:ea typeface="HG丸ｺﾞｼｯｸM-PRO" panose="020F0600000000000000" pitchFamily="50" charset="-128"/>
              </a:rPr>
              <a:t>％）とする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ただし、特別</a:t>
            </a:r>
            <a:r>
              <a:rPr lang="ja-JP" altLang="en-US" sz="1300" dirty="0">
                <a:latin typeface="HG丸ｺﾞｼｯｸM-PRO" panose="020F0600000000000000" pitchFamily="50" charset="-128"/>
                <a:ea typeface="HG丸ｺﾞｼｯｸM-PRO" panose="020F0600000000000000" pitchFamily="50" charset="-128"/>
              </a:rPr>
              <a:t>区設置の日までの地方財政制度の</a:t>
            </a:r>
            <a:r>
              <a:rPr lang="ja-JP" altLang="en-US" sz="1300" dirty="0" smtClean="0">
                <a:latin typeface="HG丸ｺﾞｼｯｸM-PRO" panose="020F0600000000000000" pitchFamily="50" charset="-128"/>
                <a:ea typeface="HG丸ｺﾞｼｯｸM-PRO" panose="020F0600000000000000" pitchFamily="50" charset="-128"/>
              </a:rPr>
              <a:t>動向や各年度</a:t>
            </a:r>
            <a:r>
              <a:rPr lang="ja-JP" altLang="en-US" sz="1300" dirty="0">
                <a:latin typeface="HG丸ｺﾞｼｯｸM-PRO" panose="020F0600000000000000" pitchFamily="50" charset="-128"/>
                <a:ea typeface="HG丸ｺﾞｼｯｸM-PRO" panose="020F0600000000000000" pitchFamily="50" charset="-128"/>
              </a:rPr>
              <a:t>の決算状況等</a:t>
            </a:r>
            <a:r>
              <a:rPr lang="ja-JP" altLang="en-US" sz="1300" dirty="0" smtClean="0">
                <a:latin typeface="HG丸ｺﾞｼｯｸM-PRO" panose="020F0600000000000000" pitchFamily="50" charset="-128"/>
                <a:ea typeface="HG丸ｺﾞｼｯｸM-PRO" panose="020F0600000000000000" pitchFamily="50" charset="-128"/>
              </a:rPr>
              <a:t>を踏まえ</a:t>
            </a:r>
            <a:r>
              <a:rPr lang="ja-JP" altLang="en-US" sz="1300" dirty="0">
                <a:latin typeface="HG丸ｺﾞｼｯｸM-PRO" panose="020F0600000000000000" pitchFamily="50" charset="-128"/>
                <a:ea typeface="HG丸ｺﾞｼｯｸM-PRO" panose="020F0600000000000000" pitchFamily="50" charset="-128"/>
              </a:rPr>
              <a:t>、必要</a:t>
            </a:r>
            <a:r>
              <a:rPr lang="ja-JP" altLang="en-US" sz="1300" dirty="0" smtClean="0">
                <a:latin typeface="HG丸ｺﾞｼｯｸM-PRO" panose="020F0600000000000000" pitchFamily="50" charset="-128"/>
                <a:ea typeface="HG丸ｺﾞｼｯｸM-PRO" panose="020F0600000000000000" pitchFamily="50" charset="-128"/>
              </a:rPr>
              <a:t>に応じて知事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と</a:t>
            </a:r>
            <a:r>
              <a:rPr lang="ja-JP" altLang="en-US" sz="1300" dirty="0">
                <a:latin typeface="HG丸ｺﾞｼｯｸM-PRO" panose="020F0600000000000000" pitchFamily="50" charset="-128"/>
                <a:ea typeface="HG丸ｺﾞｼｯｸM-PRO" panose="020F0600000000000000" pitchFamily="50" charset="-128"/>
              </a:rPr>
              <a:t>市長で調整</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財政調整</a:t>
            </a:r>
            <a:r>
              <a:rPr lang="ja-JP" altLang="en-US" sz="1300" dirty="0">
                <a:latin typeface="HG丸ｺﾞｼｯｸM-PRO" panose="020F0600000000000000" pitchFamily="50" charset="-128"/>
                <a:ea typeface="HG丸ｺﾞｼｯｸM-PRO" panose="020F0600000000000000" pitchFamily="50" charset="-128"/>
              </a:rPr>
              <a:t>交付</a:t>
            </a:r>
            <a:r>
              <a:rPr lang="ja-JP" altLang="en-US" sz="1300" dirty="0" smtClean="0">
                <a:latin typeface="HG丸ｺﾞｼｯｸM-PRO" panose="020F0600000000000000" pitchFamily="50" charset="-128"/>
                <a:ea typeface="HG丸ｺﾞｼｯｸM-PRO" panose="020F0600000000000000" pitchFamily="50" charset="-128"/>
              </a:rPr>
              <a:t>金の総額には、大阪府</a:t>
            </a:r>
            <a:r>
              <a:rPr lang="ja-JP" altLang="en-US" sz="1300" dirty="0">
                <a:latin typeface="HG丸ｺﾞｼｯｸM-PRO" panose="020F0600000000000000" pitchFamily="50" charset="-128"/>
                <a:ea typeface="HG丸ｺﾞｼｯｸM-PRO" panose="020F0600000000000000" pitchFamily="50" charset="-128"/>
              </a:rPr>
              <a:t>の条例</a:t>
            </a:r>
            <a:r>
              <a:rPr lang="ja-JP" altLang="en-US" sz="1300" dirty="0" smtClean="0">
                <a:latin typeface="HG丸ｺﾞｼｯｸM-PRO" panose="020F0600000000000000" pitchFamily="50" charset="-128"/>
                <a:ea typeface="HG丸ｺﾞｼｯｸM-PRO" panose="020F0600000000000000" pitchFamily="50" charset="-128"/>
              </a:rPr>
              <a:t>で定める額（地方</a:t>
            </a:r>
            <a:r>
              <a:rPr lang="ja-JP" altLang="en-US" sz="1300" dirty="0">
                <a:latin typeface="HG丸ｺﾞｼｯｸM-PRO" panose="020F0600000000000000" pitchFamily="50" charset="-128"/>
                <a:ea typeface="HG丸ｺﾞｼｯｸM-PRO" panose="020F0600000000000000" pitchFamily="50" charset="-128"/>
              </a:rPr>
              <a:t>交付税</a:t>
            </a:r>
            <a:r>
              <a:rPr lang="ja-JP" altLang="en-US" sz="1300" dirty="0" smtClean="0">
                <a:latin typeface="HG丸ｺﾞｼｯｸM-PRO" panose="020F0600000000000000" pitchFamily="50" charset="-128"/>
                <a:ea typeface="HG丸ｺﾞｼｯｸM-PRO" panose="020F0600000000000000" pitchFamily="50" charset="-128"/>
              </a:rPr>
              <a:t>市町村算定分相当額の一定</a:t>
            </a:r>
            <a:r>
              <a:rPr lang="ja-JP" altLang="en-US" sz="1300" dirty="0">
                <a:latin typeface="HG丸ｺﾞｼｯｸM-PRO" panose="020F0600000000000000" pitchFamily="50" charset="-128"/>
                <a:ea typeface="HG丸ｺﾞｼｯｸM-PRO" panose="020F0600000000000000" pitchFamily="50" charset="-128"/>
              </a:rPr>
              <a:t>割合）</a:t>
            </a:r>
            <a:r>
              <a:rPr lang="ja-JP" altLang="en-US" sz="1300" dirty="0" smtClean="0">
                <a:latin typeface="HG丸ｺﾞｼｯｸM-PRO" panose="020F0600000000000000" pitchFamily="50" charset="-128"/>
                <a:ea typeface="HG丸ｺﾞｼｯｸM-PRO" panose="020F0600000000000000" pitchFamily="50" charset="-128"/>
              </a:rPr>
              <a:t>を</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加算する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加算する額は、当面、地方交付税を財源とする財政運営が不可避である点に鑑み、地方交付税や</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臨時財政対策債の発行可能額及び公債費負担等を勘案したものとする</a:t>
            </a:r>
            <a:endParaRPr lang="en-US" altLang="ja-JP" sz="1300" b="1" dirty="0" smtClean="0">
              <a:latin typeface="Meiryo UI" panose="020B0604030504040204" pitchFamily="50" charset="-128"/>
              <a:ea typeface="Meiryo UI" panose="020B0604030504040204" pitchFamily="50" charset="-128"/>
            </a:endParaRPr>
          </a:p>
          <a:p>
            <a:pPr marL="0" indent="0">
              <a:spcBef>
                <a:spcPts val="600"/>
              </a:spcBef>
              <a:buNone/>
            </a:pPr>
            <a:endParaRPr lang="ja-JP" altLang="en-US" sz="1600" b="1" dirty="0">
              <a:latin typeface="Meiryo UI" panose="020B0604030504040204" pitchFamily="50" charset="-128"/>
              <a:ea typeface="Meiryo UI" panose="020B0604030504040204" pitchFamily="50" charset="-128"/>
            </a:endParaRPr>
          </a:p>
          <a:p>
            <a:pPr marL="540000" indent="-180000">
              <a:spcBef>
                <a:spcPts val="600"/>
              </a:spcBef>
            </a:pPr>
            <a:endParaRPr lang="ja-JP" altLang="en-US" sz="1400" u="sng" dirty="0">
              <a:latin typeface="HG丸ｺﾞｼｯｸM-PRO" panose="020F0600000000000000" pitchFamily="50" charset="-128"/>
              <a:ea typeface="HG丸ｺﾞｼｯｸM-PRO" panose="020F0600000000000000" pitchFamily="50" charset="-128"/>
            </a:endParaRPr>
          </a:p>
          <a:p>
            <a:pPr marL="540000" indent="-180000">
              <a:spcBef>
                <a:spcPts val="600"/>
              </a:spcBef>
            </a:pPr>
            <a:endParaRPr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849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7"/>
          <p:cNvSpPr>
            <a:spLocks noChangeArrowheads="1"/>
          </p:cNvSpPr>
          <p:nvPr/>
        </p:nvSpPr>
        <p:spPr bwMode="auto">
          <a:xfrm>
            <a:off x="9529652" y="6491401"/>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 name="コンテンツ プレースホルダー 2"/>
          <p:cNvSpPr>
            <a:spLocks noGrp="1"/>
          </p:cNvSpPr>
          <p:nvPr>
            <p:ph idx="1"/>
          </p:nvPr>
        </p:nvSpPr>
        <p:spPr>
          <a:xfrm>
            <a:off x="792000" y="540000"/>
            <a:ext cx="8280000" cy="6120000"/>
          </a:xfrm>
          <a:ln w="6350">
            <a:solidFill>
              <a:schemeClr val="tx1"/>
            </a:solidFill>
          </a:ln>
        </p:spPr>
        <p:txBody>
          <a:bodyPr>
            <a:noAutofit/>
          </a:bodyPr>
          <a:lstStyle/>
          <a:p>
            <a:pPr marL="0" indent="0">
              <a:lnSpc>
                <a:spcPts val="600"/>
              </a:lnSpc>
              <a:spcBef>
                <a:spcPts val="600"/>
              </a:spcBef>
              <a:buNone/>
            </a:pPr>
            <a:endParaRPr lang="en-US" altLang="ja-JP" sz="16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 </a:t>
            </a:r>
            <a:r>
              <a:rPr lang="ja-JP" altLang="en-US" sz="1300" dirty="0" smtClean="0">
                <a:latin typeface="HG丸ｺﾞｼｯｸM-PRO" panose="020F0600000000000000" pitchFamily="50" charset="-128"/>
                <a:ea typeface="HG丸ｺﾞｼｯｸM-PRO" panose="020F0600000000000000" pitchFamily="50" charset="-128"/>
              </a:rPr>
              <a:t>なお、</a:t>
            </a:r>
            <a:r>
              <a:rPr lang="ja-JP" altLang="en-US" sz="1300" u="sng" dirty="0" smtClean="0">
                <a:latin typeface="HG丸ｺﾞｼｯｸM-PRO" panose="020F0600000000000000" pitchFamily="50" charset="-128"/>
                <a:ea typeface="HG丸ｺﾞｼｯｸM-PRO" panose="020F0600000000000000" pitchFamily="50" charset="-128"/>
              </a:rPr>
              <a:t>特別区設置から</a:t>
            </a:r>
            <a:r>
              <a:rPr lang="en-US" altLang="ja-JP" sz="1300" u="sng" dirty="0" smtClean="0">
                <a:latin typeface="HG丸ｺﾞｼｯｸM-PRO" panose="020F0600000000000000" pitchFamily="50" charset="-128"/>
                <a:ea typeface="HG丸ｺﾞｼｯｸM-PRO" panose="020F0600000000000000" pitchFamily="50" charset="-128"/>
              </a:rPr>
              <a:t>10</a:t>
            </a:r>
            <a:r>
              <a:rPr lang="ja-JP" altLang="en-US" sz="1300" u="sng" dirty="0" smtClean="0">
                <a:latin typeface="HG丸ｺﾞｼｯｸM-PRO" panose="020F0600000000000000" pitchFamily="50" charset="-128"/>
                <a:ea typeface="HG丸ｺﾞｼｯｸM-PRO" panose="020F0600000000000000" pitchFamily="50" charset="-128"/>
              </a:rPr>
              <a:t>年間は、住民サービスをより安定的に提供できるよう、特別区に対して</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u="sng" dirty="0" smtClean="0">
                <a:latin typeface="HG丸ｺﾞｼｯｸM-PRO" panose="020F0600000000000000" pitchFamily="50" charset="-128"/>
                <a:ea typeface="HG丸ｺﾞｼｯｸM-PRO" panose="020F0600000000000000" pitchFamily="50" charset="-128"/>
              </a:rPr>
              <a:t>追加的な財源配分の措置を講じる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u="sng" dirty="0" smtClean="0">
                <a:latin typeface="HG丸ｺﾞｼｯｸM-PRO" panose="020F0600000000000000" pitchFamily="50" charset="-128"/>
                <a:ea typeface="HG丸ｺﾞｼｯｸM-PRO" panose="020F0600000000000000" pitchFamily="50" charset="-128"/>
              </a:rPr>
              <a:t>また</a:t>
            </a:r>
            <a:r>
              <a:rPr lang="ja-JP" altLang="en-US" sz="1300" u="sng" dirty="0">
                <a:latin typeface="HG丸ｺﾞｼｯｸM-PRO" panose="020F0600000000000000" pitchFamily="50" charset="-128"/>
                <a:ea typeface="HG丸ｺﾞｼｯｸM-PRO" panose="020F0600000000000000" pitchFamily="50" charset="-128"/>
              </a:rPr>
              <a:t>、特別区設置の日までに市立高校の移管が行われた場合は、その影響額を勘案し、配分割合</a:t>
            </a:r>
            <a:r>
              <a:rPr lang="ja-JP" altLang="en-US" sz="1300" u="sng" dirty="0" smtClean="0">
                <a:latin typeface="HG丸ｺﾞｼｯｸM-PRO" panose="020F0600000000000000" pitchFamily="50" charset="-128"/>
                <a:ea typeface="HG丸ｺﾞｼｯｸM-PRO" panose="020F0600000000000000" pitchFamily="50" charset="-128"/>
              </a:rPr>
              <a:t>を</a:t>
            </a:r>
            <a:endParaRPr lang="en-US" altLang="ja-JP" sz="1300" u="sng"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u="sng" dirty="0" smtClean="0">
                <a:latin typeface="HG丸ｺﾞｼｯｸM-PRO" panose="020F0600000000000000" pitchFamily="50" charset="-128"/>
                <a:ea typeface="HG丸ｺﾞｼｯｸM-PRO" panose="020F0600000000000000" pitchFamily="50" charset="-128"/>
              </a:rPr>
              <a:t>算定する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 財政調整交付金の種類は、普通交付金（総額の</a:t>
            </a:r>
            <a:r>
              <a:rPr lang="en-US" altLang="ja-JP" sz="1300" dirty="0" smtClean="0">
                <a:latin typeface="HG丸ｺﾞｼｯｸM-PRO" panose="020F0600000000000000" pitchFamily="50" charset="-128"/>
                <a:ea typeface="HG丸ｺﾞｼｯｸM-PRO" panose="020F0600000000000000" pitchFamily="50" charset="-128"/>
              </a:rPr>
              <a:t>94%</a:t>
            </a:r>
            <a:r>
              <a:rPr lang="ja-JP" altLang="en-US" sz="1300" dirty="0" smtClean="0">
                <a:latin typeface="HG丸ｺﾞｼｯｸM-PRO" panose="020F0600000000000000" pitchFamily="50" charset="-128"/>
                <a:ea typeface="HG丸ｺﾞｼｯｸM-PRO" panose="020F0600000000000000" pitchFamily="50" charset="-128"/>
              </a:rPr>
              <a:t>）と特別交付金（同</a:t>
            </a:r>
            <a:r>
              <a:rPr lang="en-US" altLang="ja-JP" sz="1300" dirty="0" smtClean="0">
                <a:latin typeface="HG丸ｺﾞｼｯｸM-PRO" panose="020F0600000000000000" pitchFamily="50" charset="-128"/>
                <a:ea typeface="HG丸ｺﾞｼｯｸM-PRO" panose="020F0600000000000000" pitchFamily="50" charset="-128"/>
              </a:rPr>
              <a:t>6</a:t>
            </a:r>
            <a:r>
              <a:rPr lang="ja-JP" altLang="en-US" sz="1300" dirty="0" smtClean="0">
                <a:latin typeface="HG丸ｺﾞｼｯｸM-PRO" panose="020F0600000000000000" pitchFamily="50" charset="-128"/>
                <a:ea typeface="HG丸ｺﾞｼｯｸM-PRO" panose="020F0600000000000000" pitchFamily="50" charset="-128"/>
              </a:rPr>
              <a:t>％）とする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smtClean="0">
                <a:latin typeface="HG丸ｺﾞｼｯｸM-PRO" panose="020F0600000000000000" pitchFamily="50" charset="-128"/>
                <a:ea typeface="HG丸ｺﾞｼｯｸM-PRO" panose="020F0600000000000000" pitchFamily="50" charset="-128"/>
              </a:rPr>
              <a:t>　 ・ 普通</a:t>
            </a:r>
            <a:r>
              <a:rPr lang="ja-JP" altLang="en-US" sz="1300" dirty="0">
                <a:latin typeface="HG丸ｺﾞｼｯｸM-PRO" panose="020F0600000000000000" pitchFamily="50" charset="-128"/>
                <a:ea typeface="HG丸ｺﾞｼｯｸM-PRO" panose="020F0600000000000000" pitchFamily="50" charset="-128"/>
              </a:rPr>
              <a:t>交付金は、地方交付税に準じた方法により算定した額（各特別区の基準財政需要額</a:t>
            </a:r>
            <a:r>
              <a:rPr lang="ja-JP" altLang="en-US" sz="1300" dirty="0" smtClean="0">
                <a:latin typeface="HG丸ｺﾞｼｯｸM-PRO" panose="020F0600000000000000" pitchFamily="50" charset="-128"/>
                <a:ea typeface="HG丸ｺﾞｼｯｸM-PRO" panose="020F0600000000000000" pitchFamily="50" charset="-128"/>
              </a:rPr>
              <a:t>が</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基準財政</a:t>
            </a:r>
            <a:r>
              <a:rPr lang="ja-JP" altLang="en-US" sz="1300" dirty="0">
                <a:latin typeface="HG丸ｺﾞｼｯｸM-PRO" panose="020F0600000000000000" pitchFamily="50" charset="-128"/>
                <a:ea typeface="HG丸ｺﾞｼｯｸM-PRO" panose="020F0600000000000000" pitchFamily="50" charset="-128"/>
              </a:rPr>
              <a:t>収入額を超える額を基本）とし、特別区相互間の財政格差を是正</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基準</a:t>
            </a:r>
            <a:r>
              <a:rPr lang="ja-JP" altLang="en-US" sz="1300" dirty="0">
                <a:latin typeface="HG丸ｺﾞｼｯｸM-PRO" panose="020F0600000000000000" pitchFamily="50" charset="-128"/>
                <a:ea typeface="HG丸ｺﾞｼｯｸM-PRO" panose="020F0600000000000000" pitchFamily="50" charset="-128"/>
              </a:rPr>
              <a:t>財政需要額には、地方交付税に準じて算定した額に加え、生活保護費等の義務度が</a:t>
            </a:r>
            <a:r>
              <a:rPr lang="ja-JP" altLang="en-US" sz="1300" dirty="0" smtClean="0">
                <a:latin typeface="HG丸ｺﾞｼｯｸM-PRO" panose="020F0600000000000000" pitchFamily="50" charset="-128"/>
                <a:ea typeface="HG丸ｺﾞｼｯｸM-PRO" panose="020F0600000000000000" pitchFamily="50" charset="-128"/>
              </a:rPr>
              <a:t>高い経費</a:t>
            </a:r>
            <a:r>
              <a:rPr lang="ja-JP" altLang="en-US" sz="1300" dirty="0">
                <a:latin typeface="HG丸ｺﾞｼｯｸM-PRO" panose="020F0600000000000000" pitchFamily="50" charset="-128"/>
                <a:ea typeface="HG丸ｺﾞｼｯｸM-PRO" panose="020F0600000000000000" pitchFamily="50" charset="-128"/>
              </a:rPr>
              <a:t>を</a:t>
            </a:r>
            <a:r>
              <a:rPr lang="ja-JP" altLang="en-US" sz="1300" dirty="0" smtClean="0">
                <a:latin typeface="HG丸ｺﾞｼｯｸM-PRO" panose="020F0600000000000000" pitchFamily="50" charset="-128"/>
                <a:ea typeface="HG丸ｺﾞｼｯｸM-PRO" panose="020F0600000000000000" pitchFamily="50" charset="-128"/>
              </a:rPr>
              <a:t>実態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に</a:t>
            </a:r>
            <a:r>
              <a:rPr lang="ja-JP" altLang="en-US" sz="1300" dirty="0">
                <a:latin typeface="HG丸ｺﾞｼｯｸM-PRO" panose="020F0600000000000000" pitchFamily="50" charset="-128"/>
                <a:ea typeface="HG丸ｺﾞｼｯｸM-PRO" panose="020F0600000000000000" pitchFamily="50" charset="-128"/>
              </a:rPr>
              <a:t>応じて算定する等、大阪特有の財政需要を反映</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特別</a:t>
            </a:r>
            <a:r>
              <a:rPr lang="ja-JP" altLang="en-US" sz="1300" dirty="0">
                <a:latin typeface="HG丸ｺﾞｼｯｸM-PRO" panose="020F0600000000000000" pitchFamily="50" charset="-128"/>
                <a:ea typeface="HG丸ｺﾞｼｯｸM-PRO" panose="020F0600000000000000" pitchFamily="50" charset="-128"/>
              </a:rPr>
              <a:t>交付金は、特別な財政需要等に応じた配分とし、特別区設置後、当面の間は、サービス</a:t>
            </a:r>
            <a:r>
              <a:rPr lang="ja-JP" altLang="en-US" sz="1300" dirty="0" smtClean="0">
                <a:latin typeface="HG丸ｺﾞｼｯｸM-PRO" panose="020F0600000000000000" pitchFamily="50" charset="-128"/>
                <a:ea typeface="HG丸ｺﾞｼｯｸM-PRO" panose="020F0600000000000000" pitchFamily="50" charset="-128"/>
              </a:rPr>
              <a:t>の継続性や</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安定性</a:t>
            </a:r>
            <a:r>
              <a:rPr lang="ja-JP" altLang="en-US" sz="1300" dirty="0">
                <a:latin typeface="HG丸ｺﾞｼｯｸM-PRO" panose="020F0600000000000000" pitchFamily="50" charset="-128"/>
                <a:ea typeface="HG丸ｺﾞｼｯｸM-PRO" panose="020F0600000000000000" pitchFamily="50" charset="-128"/>
              </a:rPr>
              <a:t>に重点を置いて配分</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に配分された財源は、現在大阪市が担っている広域的な役割を果たすための事業に</a:t>
            </a:r>
            <a:r>
              <a:rPr lang="ja-JP" altLang="en-US" sz="1300" dirty="0" smtClean="0">
                <a:latin typeface="HG丸ｺﾞｼｯｸM-PRO" panose="020F0600000000000000" pitchFamily="50" charset="-128"/>
                <a:ea typeface="HG丸ｺﾞｼｯｸM-PRO" panose="020F0600000000000000" pitchFamily="50" charset="-128"/>
              </a:rPr>
              <a:t>充当し、</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大阪府</a:t>
            </a:r>
            <a:r>
              <a:rPr lang="ja-JP" altLang="en-US" sz="1300" dirty="0">
                <a:latin typeface="HG丸ｺﾞｼｯｸM-PRO" panose="020F0600000000000000" pitchFamily="50" charset="-128"/>
                <a:ea typeface="HG丸ｺﾞｼｯｸM-PRO" panose="020F0600000000000000" pitchFamily="50" charset="-128"/>
              </a:rPr>
              <a:t>は、毎年度、配分された財源の充当状況などを大阪府・特別区協議会（仮称）</a:t>
            </a:r>
            <a:r>
              <a:rPr lang="ja-JP" altLang="en-US" sz="1300" dirty="0" smtClean="0">
                <a:latin typeface="HG丸ｺﾞｼｯｸM-PRO" panose="020F0600000000000000" pitchFamily="50" charset="-128"/>
                <a:ea typeface="HG丸ｺﾞｼｯｸM-PRO" panose="020F0600000000000000" pitchFamily="50" charset="-128"/>
              </a:rPr>
              <a:t>に報告</a:t>
            </a:r>
            <a:r>
              <a:rPr lang="ja-JP" altLang="en-US" sz="1300" dirty="0">
                <a:latin typeface="HG丸ｺﾞｼｯｸM-PRO" panose="020F0600000000000000" pitchFamily="50" charset="-128"/>
                <a:ea typeface="HG丸ｺﾞｼｯｸM-PRO" panose="020F0600000000000000" pitchFamily="50" charset="-128"/>
              </a:rPr>
              <a:t>し、必要</a:t>
            </a:r>
            <a:r>
              <a:rPr lang="ja-JP" altLang="en-US" sz="1300" dirty="0" smtClean="0">
                <a:latin typeface="HG丸ｺﾞｼｯｸM-PRO" panose="020F0600000000000000" pitchFamily="50" charset="-128"/>
                <a:ea typeface="HG丸ｺﾞｼｯｸM-PRO" panose="020F0600000000000000" pitchFamily="50" charset="-128"/>
              </a:rPr>
              <a:t>に</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応じて</a:t>
            </a:r>
            <a:r>
              <a:rPr lang="ja-JP" altLang="en-US" sz="1300" dirty="0">
                <a:latin typeface="HG丸ｺﾞｼｯｸM-PRO" panose="020F0600000000000000" pitchFamily="50" charset="-128"/>
                <a:ea typeface="HG丸ｺﾞｼｯｸM-PRO" panose="020F0600000000000000" pitchFamily="50" charset="-128"/>
              </a:rPr>
              <a:t>協議</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財政</a:t>
            </a:r>
            <a:r>
              <a:rPr lang="ja-JP" altLang="en-US" sz="1300" dirty="0">
                <a:latin typeface="HG丸ｺﾞｼｯｸM-PRO" panose="020F0600000000000000" pitchFamily="50" charset="-128"/>
                <a:ea typeface="HG丸ｺﾞｼｯｸM-PRO" panose="020F0600000000000000" pitchFamily="50" charset="-128"/>
              </a:rPr>
              <a:t>調整</a:t>
            </a:r>
            <a:r>
              <a:rPr lang="ja-JP" altLang="en-US" sz="1300" dirty="0" smtClean="0">
                <a:latin typeface="HG丸ｺﾞｼｯｸM-PRO" panose="020F0600000000000000" pitchFamily="50" charset="-128"/>
                <a:ea typeface="HG丸ｺﾞｼｯｸM-PRO" panose="020F0600000000000000" pitchFamily="50" charset="-128"/>
              </a:rPr>
              <a:t>に係る経理</a:t>
            </a:r>
            <a:r>
              <a:rPr lang="ja-JP" altLang="en-US" sz="1300" dirty="0">
                <a:latin typeface="HG丸ｺﾞｼｯｸM-PRO" panose="020F0600000000000000" pitchFamily="50" charset="-128"/>
                <a:ea typeface="HG丸ｺﾞｼｯｸM-PRO" panose="020F0600000000000000" pitchFamily="50" charset="-128"/>
              </a:rPr>
              <a:t>は、「財政調整特別会計」で行うことにより、透明性を確保</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大阪府</a:t>
            </a:r>
            <a:r>
              <a:rPr lang="ja-JP" altLang="en-US" sz="1400" dirty="0">
                <a:latin typeface="HG丸ｺﾞｼｯｸM-PRO" panose="020F0600000000000000" pitchFamily="50" charset="-128"/>
                <a:ea typeface="HG丸ｺﾞｼｯｸM-PRO" panose="020F0600000000000000" pitchFamily="50" charset="-128"/>
              </a:rPr>
              <a:t>が賦課徴収する目的税（事業所</a:t>
            </a:r>
            <a:r>
              <a:rPr lang="ja-JP" altLang="en-US" sz="1400" dirty="0" smtClean="0">
                <a:latin typeface="HG丸ｺﾞｼｯｸM-PRO" panose="020F0600000000000000" pitchFamily="50" charset="-128"/>
                <a:ea typeface="HG丸ｺﾞｼｯｸM-PRO" panose="020F0600000000000000" pitchFamily="50" charset="-128"/>
              </a:rPr>
              <a:t>税</a:t>
            </a:r>
            <a:r>
              <a:rPr lang="ja-JP" altLang="en-US" sz="1400" dirty="0">
                <a:latin typeface="HG丸ｺﾞｼｯｸM-PRO" panose="020F0600000000000000" pitchFamily="50" charset="-128"/>
                <a:ea typeface="HG丸ｺﾞｼｯｸM-PRO" panose="020F0600000000000000" pitchFamily="50" charset="-128"/>
              </a:rPr>
              <a:t>及び</a:t>
            </a:r>
            <a:r>
              <a:rPr lang="ja-JP" altLang="en-US" sz="1400" dirty="0" smtClean="0">
                <a:latin typeface="HG丸ｺﾞｼｯｸM-PRO" panose="020F0600000000000000" pitchFamily="50" charset="-128"/>
                <a:ea typeface="HG丸ｺﾞｼｯｸM-PRO" panose="020F0600000000000000" pitchFamily="50" charset="-128"/>
              </a:rPr>
              <a:t>都市計画税）</a:t>
            </a:r>
            <a:r>
              <a:rPr lang="ja-JP" altLang="en-US" sz="1400" dirty="0">
                <a:latin typeface="HG丸ｺﾞｼｯｸM-PRO" panose="020F0600000000000000" pitchFamily="50" charset="-128"/>
                <a:ea typeface="HG丸ｺﾞｼｯｸM-PRO" panose="020F0600000000000000" pitchFamily="50" charset="-128"/>
              </a:rPr>
              <a:t>は、大阪市の過去の事業への充当実績</a:t>
            </a:r>
            <a:r>
              <a:rPr lang="ja-JP" altLang="en-US" sz="1400" dirty="0" smtClean="0">
                <a:latin typeface="HG丸ｺﾞｼｯｸM-PRO" panose="020F0600000000000000" pitchFamily="50" charset="-128"/>
                <a:ea typeface="HG丸ｺﾞｼｯｸM-PRO" panose="020F0600000000000000" pitchFamily="50" charset="-128"/>
              </a:rPr>
              <a:t>を</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勘案</a:t>
            </a:r>
            <a:r>
              <a:rPr lang="ja-JP" altLang="en-US" sz="1400" dirty="0">
                <a:latin typeface="HG丸ｺﾞｼｯｸM-PRO" panose="020F0600000000000000" pitchFamily="50" charset="-128"/>
                <a:ea typeface="HG丸ｺﾞｼｯｸM-PRO" panose="020F0600000000000000" pitchFamily="50" charset="-128"/>
              </a:rPr>
              <a:t>し、事務分担に応じて特別区及び大阪府双方の都市計画事業等に充当</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大阪府</a:t>
            </a:r>
            <a:r>
              <a:rPr lang="ja-JP" altLang="en-US" sz="1300" dirty="0">
                <a:latin typeface="HG丸ｺﾞｼｯｸM-PRO" panose="020F0600000000000000" pitchFamily="50" charset="-128"/>
                <a:ea typeface="HG丸ｺﾞｼｯｸM-PRO" panose="020F0600000000000000" pitchFamily="50" charset="-128"/>
              </a:rPr>
              <a:t>は、目的税の一定割合を「目的税交付金」として各特別区に交付</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 目的</a:t>
            </a:r>
            <a:r>
              <a:rPr lang="ja-JP" altLang="en-US" sz="1300" dirty="0">
                <a:latin typeface="HG丸ｺﾞｼｯｸM-PRO" panose="020F0600000000000000" pitchFamily="50" charset="-128"/>
                <a:ea typeface="HG丸ｺﾞｼｯｸM-PRO" panose="020F0600000000000000" pitchFamily="50" charset="-128"/>
              </a:rPr>
              <a:t>税交付金の配分割合は、過去３年間の大阪市決算から算定した充当実績の割合の</a:t>
            </a:r>
            <a:r>
              <a:rPr lang="ja-JP" altLang="en-US" sz="1300" dirty="0" smtClean="0">
                <a:latin typeface="HG丸ｺﾞｼｯｸM-PRO" panose="020F0600000000000000" pitchFamily="50" charset="-128"/>
                <a:ea typeface="HG丸ｺﾞｼｯｸM-PRO" panose="020F0600000000000000" pitchFamily="50" charset="-128"/>
              </a:rPr>
              <a:t>平均値</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smtClean="0">
                <a:latin typeface="HG丸ｺﾞｼｯｸM-PRO" panose="020F0600000000000000" pitchFamily="50" charset="-128"/>
                <a:ea typeface="HG丸ｺﾞｼｯｸM-PRO" panose="020F0600000000000000" pitchFamily="50" charset="-128"/>
              </a:rPr>
              <a:t>　　  （平成</a:t>
            </a:r>
            <a:r>
              <a:rPr lang="en-US" altLang="ja-JP" sz="1300" dirty="0" smtClean="0">
                <a:latin typeface="HG丸ｺﾞｼｯｸM-PRO" panose="020F0600000000000000" pitchFamily="50" charset="-128"/>
                <a:ea typeface="HG丸ｺﾞｼｯｸM-PRO" panose="020F0600000000000000" pitchFamily="50" charset="-128"/>
              </a:rPr>
              <a:t>26</a:t>
            </a:r>
            <a:r>
              <a:rPr lang="ja-JP" altLang="en-US" sz="1300" dirty="0" smtClean="0">
                <a:latin typeface="HG丸ｺﾞｼｯｸM-PRO" panose="020F0600000000000000" pitchFamily="50" charset="-128"/>
                <a:ea typeface="HG丸ｺﾞｼｯｸM-PRO" panose="020F0600000000000000" pitchFamily="50" charset="-128"/>
              </a:rPr>
              <a:t>年度から平成</a:t>
            </a:r>
            <a:r>
              <a:rPr lang="en-US" altLang="ja-JP" sz="1300" dirty="0" smtClean="0">
                <a:latin typeface="HG丸ｺﾞｼｯｸM-PRO" panose="020F0600000000000000" pitchFamily="50" charset="-128"/>
                <a:ea typeface="HG丸ｺﾞｼｯｸM-PRO" panose="020F0600000000000000" pitchFamily="50" charset="-128"/>
              </a:rPr>
              <a:t>28</a:t>
            </a:r>
            <a:r>
              <a:rPr lang="ja-JP" altLang="en-US" sz="1300" dirty="0" smtClean="0">
                <a:latin typeface="HG丸ｺﾞｼｯｸM-PRO" panose="020F0600000000000000" pitchFamily="50" charset="-128"/>
                <a:ea typeface="HG丸ｺﾞｼｯｸM-PRO" panose="020F0600000000000000" pitchFamily="50" charset="-128"/>
              </a:rPr>
              <a:t>年度の３年平均の場合 </a:t>
            </a:r>
            <a:r>
              <a:rPr lang="en-US" altLang="ja-JP" sz="1300" dirty="0" smtClean="0">
                <a:latin typeface="HG丸ｺﾞｼｯｸM-PRO" panose="020F0600000000000000" pitchFamily="50" charset="-128"/>
                <a:ea typeface="HG丸ｺﾞｼｯｸM-PRO" panose="020F0600000000000000" pitchFamily="50" charset="-128"/>
              </a:rPr>
              <a:t>53</a:t>
            </a:r>
            <a:r>
              <a:rPr lang="ja-JP" altLang="en-US" sz="1300" dirty="0" smtClean="0">
                <a:latin typeface="HG丸ｺﾞｼｯｸM-PRO" panose="020F0600000000000000" pitchFamily="50" charset="-128"/>
                <a:ea typeface="HG丸ｺﾞｼｯｸM-PRO" panose="020F0600000000000000" pitchFamily="50" charset="-128"/>
              </a:rPr>
              <a:t>％）とする</a:t>
            </a:r>
            <a:r>
              <a:rPr lang="en-US" altLang="ja-JP" sz="1300" dirty="0" smtClean="0">
                <a:latin typeface="HG丸ｺﾞｼｯｸM-PRO" panose="020F0600000000000000" pitchFamily="50" charset="-128"/>
                <a:ea typeface="HG丸ｺﾞｼｯｸM-PRO" panose="020F0600000000000000" pitchFamily="50" charset="-128"/>
              </a:rPr>
              <a:t/>
            </a:r>
            <a:br>
              <a:rPr lang="en-US" altLang="ja-JP" sz="1300" dirty="0" smtClean="0">
                <a:latin typeface="HG丸ｺﾞｼｯｸM-PRO" panose="020F0600000000000000" pitchFamily="50" charset="-128"/>
                <a:ea typeface="HG丸ｺﾞｼｯｸM-PRO" panose="020F0600000000000000" pitchFamily="50" charset="-128"/>
              </a:rPr>
            </a:b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ただし、特別</a:t>
            </a:r>
            <a:r>
              <a:rPr lang="ja-JP" altLang="en-US" sz="1300" dirty="0">
                <a:latin typeface="HG丸ｺﾞｼｯｸM-PRO" panose="020F0600000000000000" pitchFamily="50" charset="-128"/>
                <a:ea typeface="HG丸ｺﾞｼｯｸM-PRO" panose="020F0600000000000000" pitchFamily="50" charset="-128"/>
              </a:rPr>
              <a:t>区設置の日までの充当状況などを踏まえ、必要に応じて知事と市長で調整</a:t>
            </a:r>
            <a:r>
              <a:rPr lang="ja-JP" altLang="en-US" sz="1300" dirty="0" smtClean="0">
                <a:latin typeface="HG丸ｺﾞｼｯｸM-PRO" panose="020F0600000000000000" pitchFamily="50" charset="-128"/>
                <a:ea typeface="HG丸ｺﾞｼｯｸM-PRO" panose="020F0600000000000000" pitchFamily="50" charset="-128"/>
              </a:rPr>
              <a:t>する</a:t>
            </a:r>
            <a:endParaRPr lang="en-US" altLang="ja-JP" sz="13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地方</a:t>
            </a:r>
            <a:r>
              <a:rPr lang="ja-JP" altLang="en-US" sz="1400" dirty="0">
                <a:latin typeface="HG丸ｺﾞｼｯｸM-PRO" panose="020F0600000000000000" pitchFamily="50" charset="-128"/>
                <a:ea typeface="HG丸ｺﾞｼｯｸM-PRO" panose="020F0600000000000000" pitchFamily="50" charset="-128"/>
              </a:rPr>
              <a:t>交付税は、特別区全域を</a:t>
            </a:r>
            <a:r>
              <a:rPr lang="ja-JP" altLang="en-US" sz="1400" dirty="0" smtClean="0">
                <a:latin typeface="HG丸ｺﾞｼｯｸM-PRO" panose="020F0600000000000000" pitchFamily="50" charset="-128"/>
                <a:ea typeface="HG丸ｺﾞｼｯｸM-PRO" panose="020F0600000000000000" pitchFamily="50" charset="-128"/>
              </a:rPr>
              <a:t>一つの</a:t>
            </a:r>
            <a:r>
              <a:rPr lang="ja-JP" altLang="en-US" sz="1400" dirty="0">
                <a:latin typeface="HG丸ｺﾞｼｯｸM-PRO" panose="020F0600000000000000" pitchFamily="50" charset="-128"/>
                <a:ea typeface="HG丸ｺﾞｼｯｸM-PRO" panose="020F0600000000000000" pitchFamily="50" charset="-128"/>
              </a:rPr>
              <a:t>市とみなして算定し、大阪府の算定と合算して</a:t>
            </a:r>
            <a:r>
              <a:rPr lang="ja-JP" altLang="en-US" sz="1400" dirty="0" smtClean="0">
                <a:latin typeface="HG丸ｺﾞｼｯｸM-PRO" panose="020F0600000000000000" pitchFamily="50" charset="-128"/>
                <a:ea typeface="HG丸ｺﾞｼｯｸM-PRO" panose="020F0600000000000000" pitchFamily="50" charset="-128"/>
              </a:rPr>
              <a:t>大阪府が交付を</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受けること</a:t>
            </a:r>
            <a:r>
              <a:rPr lang="ja-JP" altLang="en-US" sz="1400" dirty="0">
                <a:latin typeface="HG丸ｺﾞｼｯｸM-PRO" panose="020F0600000000000000" pitchFamily="50" charset="-128"/>
                <a:ea typeface="HG丸ｺﾞｼｯｸM-PRO" panose="020F0600000000000000" pitchFamily="50" charset="-128"/>
              </a:rPr>
              <a:t>とし、地方交付税（市町村算定分）</a:t>
            </a:r>
            <a:r>
              <a:rPr lang="ja-JP" altLang="en-US" sz="1400" dirty="0" smtClean="0">
                <a:latin typeface="HG丸ｺﾞｼｯｸM-PRO" panose="020F0600000000000000" pitchFamily="50" charset="-128"/>
                <a:ea typeface="HG丸ｺﾞｼｯｸM-PRO" panose="020F0600000000000000" pitchFamily="50" charset="-128"/>
              </a:rPr>
              <a:t>に係る臨時</a:t>
            </a:r>
            <a:r>
              <a:rPr lang="ja-JP" altLang="en-US" sz="1400" dirty="0">
                <a:latin typeface="HG丸ｺﾞｼｯｸM-PRO" panose="020F0600000000000000" pitchFamily="50" charset="-128"/>
                <a:ea typeface="HG丸ｺﾞｼｯｸM-PRO" panose="020F0600000000000000" pitchFamily="50" charset="-128"/>
              </a:rPr>
              <a:t>財政対策債の発行は、特別区が行う</a:t>
            </a:r>
          </a:p>
          <a:p>
            <a:pPr marL="432000" indent="-180000">
              <a:buNone/>
            </a:pPr>
            <a:endParaRPr lang="ja-JP" altLang="en-US" sz="1400" dirty="0"/>
          </a:p>
        </p:txBody>
      </p:sp>
      <p:sp>
        <p:nvSpPr>
          <p:cNvPr id="7" name="正方形/長方形 6"/>
          <p:cNvSpPr/>
          <p:nvPr/>
        </p:nvSpPr>
        <p:spPr>
          <a:xfrm>
            <a:off x="7173278" y="1304526"/>
            <a:ext cx="1944216" cy="432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400"/>
              </a:lnSpc>
            </a:pPr>
            <a:r>
              <a:rPr lang="en-US" altLang="ja-JP" sz="1600" b="1" dirty="0" smtClean="0">
                <a:solidFill>
                  <a:srgbClr val="FF0000"/>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本日の協議項目</a:t>
            </a:r>
            <a:r>
              <a:rPr lang="en-US" altLang="ja-JP" sz="1600" b="1" dirty="0" smtClean="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2" name="角丸四角形 1"/>
          <p:cNvSpPr/>
          <p:nvPr/>
        </p:nvSpPr>
        <p:spPr>
          <a:xfrm>
            <a:off x="789415" y="576000"/>
            <a:ext cx="8280000" cy="1080000"/>
          </a:xfrm>
          <a:prstGeom prst="roundRect">
            <a:avLst/>
          </a:prstGeom>
          <a:noFill/>
          <a:ln w="63500">
            <a:solidFill>
              <a:srgbClr val="FF0000">
                <a:alpha val="5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560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a:xfrm>
            <a:off x="792000" y="540000"/>
            <a:ext cx="8280000" cy="558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＜財産・債務＞</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区や大阪府がそれぞれ承継する住民サービスを適切に提供できるよう、大阪市の全ての財産</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債務</a:t>
            </a:r>
            <a:r>
              <a:rPr lang="ja-JP" altLang="en-US" sz="1400" dirty="0">
                <a:latin typeface="HG丸ｺﾞｼｯｸM-PRO" panose="020F0600000000000000" pitchFamily="50" charset="-128"/>
                <a:ea typeface="HG丸ｺﾞｼｯｸM-PRO" panose="020F0600000000000000" pitchFamily="50" charset="-128"/>
              </a:rPr>
              <a:t>の承継先を決定</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ja-JP" altLang="en-US"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財産の承継</a:t>
            </a:r>
            <a:r>
              <a:rPr lang="en-US" altLang="ja-JP" sz="1400" dirty="0">
                <a:latin typeface="HG丸ｺﾞｼｯｸM-PRO" panose="020F0600000000000000" pitchFamily="50" charset="-128"/>
                <a:ea typeface="HG丸ｺﾞｼｯｸM-PRO" panose="020F0600000000000000" pitchFamily="50" charset="-128"/>
              </a:rPr>
              <a:t>】</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行政財産は、事務分担に基づき、財産の所在特別区等又は大阪府に承継する</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普通財産等は、大阪府が担う役割と密接不可分なものを除き、所在特別区等に承継する</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特別区設置の日前において、大阪市が経営していた公営企業等に係る会計に属する財産は</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事業</a:t>
            </a:r>
            <a:r>
              <a:rPr lang="ja-JP" altLang="en-US" sz="1400" dirty="0">
                <a:latin typeface="HG丸ｺﾞｼｯｸM-PRO" panose="020F0600000000000000" pitchFamily="50" charset="-128"/>
                <a:ea typeface="HG丸ｺﾞｼｯｸM-PRO" panose="020F0600000000000000" pitchFamily="50" charset="-128"/>
              </a:rPr>
              <a:t>承継団体である大阪府に承継</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360000" indent="0">
              <a:spcBef>
                <a:spcPts val="60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u="sng" dirty="0" smtClean="0">
                <a:latin typeface="HG丸ｺﾞｼｯｸM-PRO" panose="020F0600000000000000" pitchFamily="50" charset="-128"/>
                <a:ea typeface="HG丸ｺﾞｼｯｸM-PRO" panose="020F0600000000000000" pitchFamily="50" charset="-128"/>
              </a:rPr>
              <a:t>万博会場建設費は、大阪府・大阪市折半という枠組みを維持することとし、大阪市が負担することとなっている会場建設費のうち特別区設置後に生じる額を基金として大阪府に承継する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債務の承継</a:t>
            </a:r>
            <a:r>
              <a:rPr lang="en-US" altLang="ja-JP" sz="1400" dirty="0">
                <a:latin typeface="HG丸ｺﾞｼｯｸM-PRO" panose="020F0600000000000000" pitchFamily="50" charset="-128"/>
                <a:ea typeface="HG丸ｺﾞｼｯｸM-PRO" panose="020F0600000000000000" pitchFamily="50" charset="-128"/>
              </a:rPr>
              <a:t>】</a:t>
            </a: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確定債務は、事務分担に基づき、特別区等又は大阪府に承継する</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偶発債務は、事務分担に対応して承継すべきものを除き、大阪府に承継（財務リスク</a:t>
            </a:r>
            <a:r>
              <a:rPr lang="ja-JP" altLang="en-US" sz="1400" dirty="0" smtClean="0">
                <a:latin typeface="HG丸ｺﾞｼｯｸM-PRO" panose="020F0600000000000000" pitchFamily="50" charset="-128"/>
                <a:ea typeface="HG丸ｺﾞｼｯｸM-PRO" panose="020F0600000000000000" pitchFamily="50" charset="-128"/>
              </a:rPr>
              <a:t>の</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引当</a:t>
            </a:r>
            <a:r>
              <a:rPr lang="ja-JP" altLang="en-US" sz="1400" dirty="0">
                <a:latin typeface="HG丸ｺﾞｼｯｸM-PRO" panose="020F0600000000000000" pitchFamily="50" charset="-128"/>
                <a:ea typeface="HG丸ｺﾞｼｯｸM-PRO" panose="020F0600000000000000" pitchFamily="50" charset="-128"/>
              </a:rPr>
              <a:t>財源として財政</a:t>
            </a:r>
            <a:r>
              <a:rPr lang="ja-JP" altLang="en-US" sz="1400" dirty="0" smtClean="0">
                <a:latin typeface="HG丸ｺﾞｼｯｸM-PRO" panose="020F0600000000000000" pitchFamily="50" charset="-128"/>
                <a:ea typeface="HG丸ｺﾞｼｯｸM-PRO" panose="020F0600000000000000" pitchFamily="50" charset="-128"/>
              </a:rPr>
              <a:t>調整基金</a:t>
            </a:r>
            <a:r>
              <a:rPr lang="ja-JP" altLang="en-US" sz="1400" dirty="0">
                <a:latin typeface="HG丸ｺﾞｼｯｸM-PRO" panose="020F0600000000000000" pitchFamily="50" charset="-128"/>
                <a:ea typeface="HG丸ｺﾞｼｯｸM-PRO" panose="020F0600000000000000" pitchFamily="50" charset="-128"/>
              </a:rPr>
              <a:t>等を活用）する</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r>
              <a:rPr lang="ja-JP" altLang="en-US" sz="1400" dirty="0">
                <a:latin typeface="HG丸ｺﾞｼｯｸM-PRO" panose="020F0600000000000000" pitchFamily="50" charset="-128"/>
                <a:ea typeface="HG丸ｺﾞｼｯｸM-PRO" panose="020F0600000000000000" pitchFamily="50" charset="-128"/>
              </a:rPr>
              <a:t>発行済の大阪市債（既発債）の償還は、債権者保護の観点等から大阪府に承継（償還財源</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財政</a:t>
            </a:r>
            <a:r>
              <a:rPr lang="ja-JP" altLang="en-US" sz="1400" dirty="0">
                <a:latin typeface="HG丸ｺﾞｼｯｸM-PRO" panose="020F0600000000000000" pitchFamily="50" charset="-128"/>
                <a:ea typeface="HG丸ｺﾞｼｯｸM-PRO" panose="020F0600000000000000" pitchFamily="50" charset="-128"/>
              </a:rPr>
              <a:t>調整財源等で償還）</a:t>
            </a:r>
            <a:r>
              <a:rPr lang="ja-JP" altLang="en-US" sz="1400" dirty="0" smtClean="0">
                <a:latin typeface="HG丸ｺﾞｼｯｸM-PRO" panose="020F0600000000000000" pitchFamily="50" charset="-128"/>
                <a:ea typeface="HG丸ｺﾞｼｯｸM-PRO" panose="020F0600000000000000" pitchFamily="50" charset="-128"/>
              </a:rPr>
              <a:t>する </a:t>
            </a:r>
            <a:endParaRPr lang="en-US" altLang="ja-JP" sz="1400" dirty="0">
              <a:latin typeface="HG丸ｺﾞｼｯｸM-PRO" panose="020F0600000000000000" pitchFamily="50" charset="-128"/>
              <a:ea typeface="HG丸ｺﾞｼｯｸM-PRO" panose="020F0600000000000000" pitchFamily="50" charset="-128"/>
            </a:endParaRPr>
          </a:p>
          <a:p>
            <a:pPr marL="540000" indent="-180000">
              <a:spcBef>
                <a:spcPts val="600"/>
              </a:spcBef>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3" name="正方形/長方形 27"/>
          <p:cNvSpPr>
            <a:spLocks noChangeArrowheads="1"/>
          </p:cNvSpPr>
          <p:nvPr/>
        </p:nvSpPr>
        <p:spPr bwMode="auto">
          <a:xfrm>
            <a:off x="9532352" y="14865"/>
            <a:ext cx="360000" cy="360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６</a:t>
            </a:r>
          </a:p>
        </p:txBody>
      </p:sp>
      <p:sp>
        <p:nvSpPr>
          <p:cNvPr id="5" name="正方形/長方形 4"/>
          <p:cNvSpPr/>
          <p:nvPr/>
        </p:nvSpPr>
        <p:spPr>
          <a:xfrm>
            <a:off x="7126119" y="3750451"/>
            <a:ext cx="1944216" cy="432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400"/>
              </a:lnSpc>
            </a:pPr>
            <a:r>
              <a:rPr lang="en-US" altLang="ja-JP" sz="1600" b="1" dirty="0" smtClean="0">
                <a:solidFill>
                  <a:srgbClr val="FF0000"/>
                </a:solidFill>
                <a:latin typeface="Meiryo UI" panose="020B0604030504040204" pitchFamily="50" charset="-128"/>
                <a:ea typeface="Meiryo UI" panose="020B0604030504040204" pitchFamily="50" charset="-128"/>
              </a:rPr>
              <a:t>【</a:t>
            </a:r>
            <a:r>
              <a:rPr lang="ja-JP" altLang="en-US" sz="1600" b="1" dirty="0" smtClean="0">
                <a:solidFill>
                  <a:srgbClr val="FF0000"/>
                </a:solidFill>
                <a:latin typeface="Meiryo UI" panose="020B0604030504040204" pitchFamily="50" charset="-128"/>
                <a:ea typeface="Meiryo UI" panose="020B0604030504040204" pitchFamily="50" charset="-128"/>
              </a:rPr>
              <a:t>本日の協議項目</a:t>
            </a:r>
            <a:r>
              <a:rPr lang="en-US" altLang="ja-JP" sz="1600" b="1" dirty="0" smtClean="0">
                <a:solidFill>
                  <a:srgbClr val="FF0000"/>
                </a:solidFill>
                <a:latin typeface="Meiryo UI" panose="020B0604030504040204" pitchFamily="50" charset="-128"/>
                <a:ea typeface="Meiryo UI" panose="020B0604030504040204" pitchFamily="50" charset="-128"/>
              </a:rPr>
              <a:t>】</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6" name="角丸四角形 5"/>
          <p:cNvSpPr/>
          <p:nvPr/>
        </p:nvSpPr>
        <p:spPr>
          <a:xfrm>
            <a:off x="792000" y="3240000"/>
            <a:ext cx="8280000" cy="900000"/>
          </a:xfrm>
          <a:prstGeom prst="roundRect">
            <a:avLst/>
          </a:prstGeom>
          <a:noFill/>
          <a:ln w="63500">
            <a:solidFill>
              <a:srgbClr val="FF0000">
                <a:alpha val="50000"/>
              </a:srgb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7342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a:spLocks noGrp="1"/>
          </p:cNvSpPr>
          <p:nvPr>
            <p:ph idx="1"/>
          </p:nvPr>
        </p:nvSpPr>
        <p:spPr>
          <a:xfrm>
            <a:off x="792000" y="540000"/>
            <a:ext cx="8280000" cy="2700000"/>
          </a:xfrm>
          <a:ln w="6350">
            <a:solidFill>
              <a:schemeClr val="tx1"/>
            </a:solidFill>
          </a:ln>
        </p:spPr>
        <p:txBody>
          <a:bodyPr>
            <a:noAutofit/>
          </a:body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＜組織体制＞</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特別</a:t>
            </a:r>
            <a:r>
              <a:rPr lang="ja-JP" altLang="en-US" sz="1400" dirty="0">
                <a:latin typeface="HG丸ｺﾞｼｯｸM-PRO" panose="020F0600000000000000" pitchFamily="50" charset="-128"/>
                <a:ea typeface="HG丸ｺﾞｼｯｸM-PRO" panose="020F0600000000000000" pitchFamily="50" charset="-128"/>
              </a:rPr>
              <a:t>区と大阪府が機能をフルに発揮できる最適なサービス提供体制を構築する</a:t>
            </a: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特別区</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地域ニーズに沿った身近なサービスを提供できる効果的・効率的な組織体制をめざし、</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近隣中核市を参考に各区の人口規模を考慮した上で、特別区が担う権限等に見合うよう</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a:latin typeface="HG丸ｺﾞｼｯｸM-PRO" panose="020F0600000000000000" pitchFamily="50" charset="-128"/>
                <a:ea typeface="HG丸ｺﾞｼｯｸM-PRO" panose="020F0600000000000000" pitchFamily="50" charset="-128"/>
              </a:rPr>
              <a:t>　　　　　　算定した職員数をベースに</a:t>
            </a:r>
            <a:r>
              <a:rPr lang="ja-JP" altLang="en-US" sz="1400" dirty="0" smtClean="0">
                <a:latin typeface="HG丸ｺﾞｼｯｸM-PRO" panose="020F0600000000000000" pitchFamily="50" charset="-128"/>
                <a:ea typeface="HG丸ｺﾞｼｯｸM-PRO" panose="020F0600000000000000" pitchFamily="50" charset="-128"/>
              </a:rPr>
              <a:t>、人員マネジメントを発揮し、大阪市</a:t>
            </a:r>
            <a:r>
              <a:rPr lang="ja-JP" altLang="en-US" sz="1400" dirty="0">
                <a:latin typeface="HG丸ｺﾞｼｯｸM-PRO" panose="020F0600000000000000" pitchFamily="50" charset="-128"/>
                <a:ea typeface="HG丸ｺﾞｼｯｸM-PRO" panose="020F0600000000000000" pitchFamily="50" charset="-128"/>
              </a:rPr>
              <a:t>の特性を</a:t>
            </a:r>
            <a:r>
              <a:rPr lang="ja-JP" altLang="en-US" sz="1400" dirty="0" smtClean="0">
                <a:latin typeface="HG丸ｺﾞｼｯｸM-PRO" panose="020F0600000000000000" pitchFamily="50" charset="-128"/>
                <a:ea typeface="HG丸ｺﾞｼｯｸM-PRO" panose="020F0600000000000000" pitchFamily="50" charset="-128"/>
              </a:rPr>
              <a:t>踏まえた</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組織</a:t>
            </a:r>
            <a:r>
              <a:rPr lang="ja-JP" altLang="en-US" sz="1400" dirty="0">
                <a:latin typeface="HG丸ｺﾞｼｯｸM-PRO" panose="020F0600000000000000" pitchFamily="50" charset="-128"/>
                <a:ea typeface="HG丸ｺﾞｼｯｸM-PRO" panose="020F0600000000000000" pitchFamily="50" charset="-128"/>
              </a:rPr>
              <a:t>体制を整備する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大阪府</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全国トップクラスのスリムな組織体制を維持しつつ、一元化する広域機能を迅速</a:t>
            </a:r>
            <a:r>
              <a:rPr lang="ja-JP" altLang="en-US" sz="1400" dirty="0" smtClean="0">
                <a:latin typeface="HG丸ｺﾞｼｯｸM-PRO" panose="020F0600000000000000" pitchFamily="50" charset="-128"/>
                <a:ea typeface="HG丸ｺﾞｼｯｸM-PRO" panose="020F0600000000000000" pitchFamily="50" charset="-128"/>
              </a:rPr>
              <a:t>かつ</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強力</a:t>
            </a:r>
            <a:r>
              <a:rPr lang="ja-JP" altLang="en-US" sz="1400" dirty="0">
                <a:latin typeface="HG丸ｺﾞｼｯｸM-PRO" panose="020F0600000000000000" pitchFamily="50" charset="-128"/>
                <a:ea typeface="HG丸ｺﾞｼｯｸM-PRO" panose="020F0600000000000000" pitchFamily="50" charset="-128"/>
              </a:rPr>
              <a:t>に推進できる組織体制を整備</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0"/>
              </a:spcBef>
              <a:buNone/>
            </a:pPr>
            <a:r>
              <a:rPr lang="ja-JP" altLang="en-US" sz="1400" dirty="0" smtClean="0">
                <a:latin typeface="HG丸ｺﾞｼｯｸM-PRO" panose="020F0600000000000000" pitchFamily="50" charset="-128"/>
                <a:ea typeface="HG丸ｺﾞｼｯｸM-PRO" panose="020F0600000000000000" pitchFamily="50" charset="-128"/>
              </a:rPr>
              <a:t>◆ 職員</a:t>
            </a:r>
            <a:r>
              <a:rPr lang="ja-JP" altLang="en-US" sz="1400" dirty="0">
                <a:latin typeface="HG丸ｺﾞｼｯｸM-PRO" panose="020F0600000000000000" pitchFamily="50" charset="-128"/>
                <a:ea typeface="HG丸ｺﾞｼｯｸM-PRO" panose="020F0600000000000000" pitchFamily="50" charset="-128"/>
              </a:rPr>
              <a:t>は、事務の分担に応じて、特別区及び大阪府に移管する</a:t>
            </a:r>
            <a:endParaRPr lang="ja-JP" altLang="en-US" sz="1400" dirty="0"/>
          </a:p>
        </p:txBody>
      </p:sp>
      <p:sp>
        <p:nvSpPr>
          <p:cNvPr id="6" name="コンテンツ プレースホルダー 2"/>
          <p:cNvSpPr txBox="1">
            <a:spLocks/>
          </p:cNvSpPr>
          <p:nvPr/>
        </p:nvSpPr>
        <p:spPr>
          <a:xfrm>
            <a:off x="792000" y="3600000"/>
            <a:ext cx="8280000" cy="2880000"/>
          </a:xfrm>
          <a:prstGeom prst="rect">
            <a:avLst/>
          </a:prstGeom>
          <a:ln w="635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600"/>
              </a:lnSpc>
              <a:spcBef>
                <a:spcPts val="0"/>
              </a:spcBef>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600" dirty="0">
                <a:latin typeface="HG丸ｺﾞｼｯｸM-PRO" panose="020F0600000000000000" pitchFamily="50" charset="-128"/>
                <a:ea typeface="HG丸ｺﾞｼｯｸM-PRO" panose="020F0600000000000000" pitchFamily="50" charset="-128"/>
              </a:rPr>
              <a:t>＜大阪府・特別区協議会（仮称）＞</a:t>
            </a: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現行</a:t>
            </a:r>
            <a:r>
              <a:rPr lang="ja-JP" altLang="en-US" sz="1400" dirty="0">
                <a:latin typeface="HG丸ｺﾞｼｯｸM-PRO" panose="020F0600000000000000" pitchFamily="50" charset="-128"/>
                <a:ea typeface="HG丸ｺﾞｼｯｸM-PRO" panose="020F0600000000000000" pitchFamily="50" charset="-128"/>
              </a:rPr>
              <a:t>の都区協議会の仕組みを発展・充実させ、特別区の考えがより反映される「特別区重視」</a:t>
            </a:r>
            <a:r>
              <a:rPr lang="ja-JP" altLang="en-US" sz="1400" dirty="0" smtClean="0">
                <a:latin typeface="HG丸ｺﾞｼｯｸM-PRO" panose="020F0600000000000000" pitchFamily="50" charset="-128"/>
                <a:ea typeface="HG丸ｺﾞｼｯｸM-PRO" panose="020F0600000000000000" pitchFamily="50" charset="-128"/>
              </a:rPr>
              <a:t>の</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仕組み</a:t>
            </a:r>
            <a:r>
              <a:rPr lang="ja-JP" altLang="en-US" sz="1400" dirty="0">
                <a:latin typeface="HG丸ｺﾞｼｯｸM-PRO" panose="020F0600000000000000" pitchFamily="50" charset="-128"/>
                <a:ea typeface="HG丸ｺﾞｼｯｸM-PRO" panose="020F0600000000000000" pitchFamily="50" charset="-128"/>
              </a:rPr>
              <a:t>を構築</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協議会</a:t>
            </a:r>
            <a:r>
              <a:rPr lang="ja-JP" altLang="en-US" sz="1400" dirty="0">
                <a:latin typeface="HG丸ｺﾞｼｯｸM-PRO" panose="020F0600000000000000" pitchFamily="50" charset="-128"/>
                <a:ea typeface="HG丸ｺﾞｼｯｸM-PRO" panose="020F0600000000000000" pitchFamily="50" charset="-128"/>
              </a:rPr>
              <a:t>委員は、各特別区の区長と知事を基本とし、必要に応じ、議会の代表者、職員</a:t>
            </a:r>
            <a:r>
              <a:rPr lang="ja-JP" altLang="en-US" sz="1400" dirty="0" smtClean="0">
                <a:latin typeface="HG丸ｺﾞｼｯｸM-PRO" panose="020F0600000000000000" pitchFamily="50" charset="-128"/>
                <a:ea typeface="HG丸ｺﾞｼｯｸM-PRO" panose="020F0600000000000000" pitchFamily="50" charset="-128"/>
              </a:rPr>
              <a:t>、</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学識</a:t>
            </a:r>
            <a:r>
              <a:rPr lang="ja-JP" altLang="en-US" sz="1400" dirty="0">
                <a:latin typeface="HG丸ｺﾞｼｯｸM-PRO" panose="020F0600000000000000" pitchFamily="50" charset="-128"/>
                <a:ea typeface="HG丸ｺﾞｼｯｸM-PRO" panose="020F0600000000000000" pitchFamily="50" charset="-128"/>
              </a:rPr>
              <a:t>経験者等を</a:t>
            </a:r>
            <a:r>
              <a:rPr lang="ja-JP" altLang="en-US" sz="1400" dirty="0" smtClean="0">
                <a:latin typeface="HG丸ｺﾞｼｯｸM-PRO" panose="020F0600000000000000" pitchFamily="50" charset="-128"/>
                <a:ea typeface="HG丸ｺﾞｼｯｸM-PRO" panose="020F0600000000000000" pitchFamily="50" charset="-128"/>
              </a:rPr>
              <a:t>加えることができる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財政調整、財産・債務に</a:t>
            </a:r>
            <a:r>
              <a:rPr lang="ja-JP" altLang="en-US" sz="1400" dirty="0">
                <a:latin typeface="HG丸ｺﾞｼｯｸM-PRO" panose="020F0600000000000000" pitchFamily="50" charset="-128"/>
                <a:ea typeface="HG丸ｺﾞｼｯｸM-PRO" panose="020F0600000000000000" pitchFamily="50" charset="-128"/>
              </a:rPr>
              <a:t>加え</a:t>
            </a:r>
            <a:r>
              <a:rPr lang="ja-JP" altLang="en-US" sz="1400" dirty="0" smtClean="0">
                <a:latin typeface="HG丸ｺﾞｼｯｸM-PRO" panose="020F0600000000000000" pitchFamily="50" charset="-128"/>
                <a:ea typeface="HG丸ｺﾞｼｯｸM-PRO" panose="020F0600000000000000" pitchFamily="50" charset="-128"/>
              </a:rPr>
              <a:t>、事務分担等</a:t>
            </a:r>
            <a:r>
              <a:rPr lang="ja-JP" altLang="en-US" sz="1400" dirty="0">
                <a:latin typeface="HG丸ｺﾞｼｯｸM-PRO" panose="020F0600000000000000" pitchFamily="50" charset="-128"/>
                <a:ea typeface="HG丸ｺﾞｼｯｸM-PRO" panose="020F0600000000000000" pitchFamily="50" charset="-128"/>
              </a:rPr>
              <a:t>の取扱いなど幅広い協議事項を</a:t>
            </a:r>
            <a:r>
              <a:rPr lang="ja-JP" altLang="en-US" sz="1400" dirty="0" smtClean="0">
                <a:latin typeface="HG丸ｺﾞｼｯｸM-PRO" panose="020F0600000000000000" pitchFamily="50" charset="-128"/>
                <a:ea typeface="HG丸ｺﾞｼｯｸM-PRO" panose="020F0600000000000000" pitchFamily="50" charset="-128"/>
              </a:rPr>
              <a:t>取扱う</a:t>
            </a:r>
            <a:endParaRPr lang="en-US" altLang="ja-JP" sz="1400" dirty="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 合意</a:t>
            </a:r>
            <a:r>
              <a:rPr lang="ja-JP" altLang="en-US" sz="1400" dirty="0">
                <a:latin typeface="HG丸ｺﾞｼｯｸM-PRO" panose="020F0600000000000000" pitchFamily="50" charset="-128"/>
                <a:ea typeface="HG丸ｺﾞｼｯｸM-PRO" panose="020F0600000000000000" pitchFamily="50" charset="-128"/>
              </a:rPr>
              <a:t>による運営を基本とし、協議不調時には、協議会委員の同意を得て会長が任命</a:t>
            </a:r>
            <a:r>
              <a:rPr lang="ja-JP" altLang="en-US" sz="1400" dirty="0" smtClean="0">
                <a:latin typeface="HG丸ｺﾞｼｯｸM-PRO" panose="020F0600000000000000" pitchFamily="50" charset="-128"/>
                <a:ea typeface="HG丸ｺﾞｼｯｸM-PRO" panose="020F0600000000000000" pitchFamily="50" charset="-128"/>
              </a:rPr>
              <a:t>する</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調整</a:t>
            </a:r>
            <a:r>
              <a:rPr lang="ja-JP" altLang="en-US" sz="1400" dirty="0">
                <a:latin typeface="HG丸ｺﾞｼｯｸM-PRO" panose="020F0600000000000000" pitchFamily="50" charset="-128"/>
                <a:ea typeface="HG丸ｺﾞｼｯｸM-PRO" panose="020F0600000000000000" pitchFamily="50" charset="-128"/>
              </a:rPr>
              <a:t>委員（事件の都度、関係分野の学識経験者等から選定）による第三者機関を設置し、</a:t>
            </a:r>
            <a:r>
              <a:rPr lang="ja-JP" altLang="en-US" sz="1400" dirty="0" smtClean="0">
                <a:latin typeface="HG丸ｺﾞｼｯｸM-PRO" panose="020F0600000000000000" pitchFamily="50" charset="-128"/>
                <a:ea typeface="HG丸ｺﾞｼｯｸM-PRO" panose="020F0600000000000000" pitchFamily="50" charset="-128"/>
              </a:rPr>
              <a:t>合議</a:t>
            </a:r>
            <a:r>
              <a:rPr lang="en-US" altLang="ja-JP" sz="1400" dirty="0" smtClean="0">
                <a:latin typeface="HG丸ｺﾞｼｯｸM-PRO" panose="020F0600000000000000" pitchFamily="50" charset="-128"/>
                <a:ea typeface="HG丸ｺﾞｼｯｸM-PRO" panose="020F0600000000000000" pitchFamily="50" charset="-128"/>
              </a:rPr>
              <a:t/>
            </a:r>
            <a:br>
              <a:rPr lang="en-US" altLang="ja-JP" sz="1400" dirty="0" smtClean="0">
                <a:latin typeface="HG丸ｺﾞｼｯｸM-PRO" panose="020F0600000000000000" pitchFamily="50" charset="-128"/>
                <a:ea typeface="HG丸ｺﾞｼｯｸM-PRO" panose="020F0600000000000000" pitchFamily="50" charset="-128"/>
              </a:rPr>
            </a:br>
            <a:r>
              <a:rPr lang="ja-JP" altLang="en-US" sz="1400" dirty="0" smtClean="0">
                <a:latin typeface="HG丸ｺﾞｼｯｸM-PRO" panose="020F0600000000000000" pitchFamily="50" charset="-128"/>
                <a:ea typeface="HG丸ｺﾞｼｯｸM-PRO" panose="020F0600000000000000" pitchFamily="50" charset="-128"/>
              </a:rPr>
              <a:t>　　  に</a:t>
            </a:r>
            <a:r>
              <a:rPr lang="ja-JP" altLang="en-US" sz="1400" dirty="0">
                <a:latin typeface="HG丸ｺﾞｼｯｸM-PRO" panose="020F0600000000000000" pitchFamily="50" charset="-128"/>
                <a:ea typeface="HG丸ｺﾞｼｯｸM-PRO" panose="020F0600000000000000" pitchFamily="50" charset="-128"/>
              </a:rPr>
              <a:t>より「調停案」を提示</a:t>
            </a:r>
            <a:r>
              <a:rPr lang="ja-JP" altLang="en-US" sz="1400" dirty="0" smtClean="0">
                <a:latin typeface="HG丸ｺﾞｼｯｸM-PRO" panose="020F0600000000000000" pitchFamily="50" charset="-128"/>
                <a:ea typeface="HG丸ｺﾞｼｯｸM-PRO" panose="020F0600000000000000" pitchFamily="50" charset="-128"/>
              </a:rPr>
              <a:t>する</a:t>
            </a:r>
            <a:endParaRPr lang="en-US" altLang="ja-JP" sz="1400" dirty="0" smtClean="0">
              <a:latin typeface="HG丸ｺﾞｼｯｸM-PRO" panose="020F0600000000000000" pitchFamily="50" charset="-128"/>
              <a:ea typeface="HG丸ｺﾞｼｯｸM-PRO" panose="020F0600000000000000" pitchFamily="50" charset="-128"/>
            </a:endParaRPr>
          </a:p>
          <a:p>
            <a:pPr marL="0" indent="0">
              <a:spcBef>
                <a:spcPts val="600"/>
              </a:spcBef>
              <a:buNone/>
            </a:pPr>
            <a:r>
              <a:rPr lang="ja-JP" altLang="en-US" sz="1400" dirty="0" smtClean="0">
                <a:latin typeface="HG丸ｺﾞｼｯｸM-PRO" panose="020F0600000000000000" pitchFamily="50" charset="-128"/>
                <a:ea typeface="HG丸ｺﾞｼｯｸM-PRO" panose="020F0600000000000000" pitchFamily="50" charset="-128"/>
              </a:rPr>
              <a:t>　 ・ 協議会</a:t>
            </a:r>
            <a:r>
              <a:rPr lang="ja-JP" altLang="en-US" sz="1400" dirty="0">
                <a:latin typeface="HG丸ｺﾞｼｯｸM-PRO" panose="020F0600000000000000" pitchFamily="50" charset="-128"/>
                <a:ea typeface="HG丸ｺﾞｼｯｸM-PRO" panose="020F0600000000000000" pitchFamily="50" charset="-128"/>
              </a:rPr>
              <a:t>委員には調停案への尊重義務を課す</a:t>
            </a:r>
          </a:p>
        </p:txBody>
      </p:sp>
      <p:sp>
        <p:nvSpPr>
          <p:cNvPr id="4" name="正方形/長方形 27"/>
          <p:cNvSpPr>
            <a:spLocks noChangeArrowheads="1"/>
          </p:cNvSpPr>
          <p:nvPr/>
        </p:nvSpPr>
        <p:spPr bwMode="auto">
          <a:xfrm>
            <a:off x="9529652" y="6526948"/>
            <a:ext cx="360000" cy="32400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108414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596</Words>
  <PresentationFormat>A4 210 x 297 mm</PresentationFormat>
  <Paragraphs>174</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HG丸ｺﾞｼｯｸM-PRO</vt:lpstr>
      <vt:lpstr>Meiryo UI</vt:lpstr>
      <vt:lpstr>ＭＳ Ｐゴシック</vt:lpstr>
      <vt:lpstr>Arial</vt:lpstr>
      <vt:lpstr>Calibri</vt:lpstr>
      <vt:lpstr>Times New Roman</vt:lpstr>
      <vt:lpstr>Office ​​テーマ</vt:lpstr>
      <vt:lpstr>特別区設置協定書（案）の作成に向けた 基本的方向性について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2019-12-09T00:34:56Z</cp:lastPrinted>
  <dcterms:modified xsi:type="dcterms:W3CDTF">2019-12-09T01:13:42Z</dcterms:modified>
</cp:coreProperties>
</file>