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886" r:id="rId2"/>
    <p:sldId id="889" r:id="rId3"/>
    <p:sldId id="892" r:id="rId4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CD5B4"/>
    <a:srgbClr val="F4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424" autoAdjust="0"/>
  </p:normalViewPr>
  <p:slideViewPr>
    <p:cSldViewPr>
      <p:cViewPr varScale="1">
        <p:scale>
          <a:sx n="69" d="100"/>
          <a:sy n="69" d="100"/>
        </p:scale>
        <p:origin x="1374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800" y="-96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BA508-E79A-43B4-A402-2FA8DA5C0D44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13814-3325-45C6-8972-DC958694BEC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465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2019/12/9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47B8-9050-4EE1-8B2F-0F7401DA9B87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10152" y="39540"/>
            <a:ext cx="2311400" cy="365125"/>
          </a:xfrm>
        </p:spPr>
        <p:txBody>
          <a:bodyPr/>
          <a:lstStyle>
            <a:lvl1pPr>
              <a:defRPr sz="1600"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6209-9575-4B9C-A35A-DDFDAF7FB900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9896-53A6-406E-82C3-91E9177CCB9C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979E-890E-484B-A889-2EA0EF8B7266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EA7-3EB4-4B6C-9C2B-425031FA18CC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F4DF-312D-4CE8-BFE2-29068F557D8A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6516-C160-46C1-963A-5408A070E05A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A331-CAB8-4D94-B23B-9E2E442C8559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C5C8-D75F-48C0-9D1F-F9E747EF8D0F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025B-8C07-4749-B9F0-17D5694E5CAC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BA63-6DAF-4103-B01A-2A2187937CF3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045F0-866C-45E4-ABE1-F1478BBF592D}" type="datetime1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152" y="-273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元年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263236" y="3356992"/>
            <a:ext cx="9379528" cy="46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latin typeface="+mj-ea"/>
                <a:ea typeface="+mj-ea"/>
              </a:rPr>
              <a:t>論点ペーパー附属資料</a:t>
            </a:r>
            <a:r>
              <a:rPr lang="ja-JP" altLang="en-US" sz="2400" dirty="0">
                <a:latin typeface="+mj-ea"/>
                <a:ea typeface="+mj-ea"/>
              </a:rPr>
              <a:t>Ｋ</a:t>
            </a:r>
            <a:r>
              <a:rPr lang="ja-JP" altLang="en-US" sz="2400" dirty="0" smtClean="0">
                <a:latin typeface="+mj-ea"/>
                <a:ea typeface="+mj-ea"/>
              </a:rPr>
              <a:t>　～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rPr>
              <a:t>将来の庁舎</a:t>
            </a:r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rPr>
              <a:t>整備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rPr>
              <a:t>に係る財政負担の調整</a:t>
            </a:r>
            <a:r>
              <a:rPr lang="ja-JP" altLang="en-US" sz="2400" dirty="0" smtClean="0">
                <a:latin typeface="+mj-ea"/>
                <a:ea typeface="+mj-ea"/>
              </a:rPr>
              <a:t>～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481512" y="55744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7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-27384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将来の特別区における庁舎整備に係る財政措置について</a:t>
            </a:r>
            <a:endParaRPr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auto">
          <a:xfrm>
            <a:off x="8874125" y="-96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6456" y="497609"/>
            <a:ext cx="8875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委員の意見</a:t>
            </a:r>
            <a:endParaRPr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2033" y="6544522"/>
            <a:ext cx="646224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財政調整財源の配分割合は、第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回大都市制度（特別区設置）協議会で示した割合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29354" y="856194"/>
            <a:ext cx="8816134" cy="1198447"/>
          </a:xfrm>
          <a:prstGeom prst="roundRect">
            <a:avLst>
              <a:gd name="adj" fmla="val 482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回大都市制度（特別区設置）協議会）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区設置時までに庁舎整備を行った場合、発行済みの大阪市債は全特別区で償還負担を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分担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一方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、特別区設置の数年後に庁舎整備を決定した場合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は、各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特別区で整備費用を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負担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こうした不公平が生じないよう、特別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区間で調整する仕組みが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必要ではないか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6456" y="2330971"/>
            <a:ext cx="8875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特別区素案における関連制度</a:t>
            </a:r>
            <a:endParaRPr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133140"/>
              </p:ext>
            </p:extLst>
          </p:nvPr>
        </p:nvGraphicFramePr>
        <p:xfrm>
          <a:off x="529354" y="3435005"/>
          <a:ext cx="8928991" cy="30903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61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343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財政調整財源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特別区財政調整交付金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78.3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普　通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交付金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％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・地方交付税に準じた算出方法により各特別区へ配分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/>
                      </a:r>
                      <a:b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</a:b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・各特別区ごとに基準財政需要額及び基準財政収入額を算定し、不足額を交付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基準財政需要額－基準財政収入額　＝　財源不足額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3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　別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交付金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vert="eaVert" anchor="ctr">
                    <a:lnL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％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sng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・各特別区の特別な需要等に応じて配分</a:t>
                      </a:r>
                      <a:endParaRPr kumimoji="1" lang="en-US" altLang="ja-JP" sz="1400" b="1" u="sng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sng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・特別区設置後の当面の間は、サービスの継続性や安定性に重点を置いて配分</a:t>
                      </a:r>
                      <a:endParaRPr kumimoji="1" lang="ja-JP" altLang="en-US" sz="1400" b="1" u="sng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66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大阪府へ</a:t>
                      </a:r>
                      <a:endParaRPr kumimoji="1" lang="en-US" altLang="ja-JP" sz="1050" b="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配分</a:t>
                      </a:r>
                      <a:endParaRPr kumimoji="1" lang="ja-JP" altLang="en-US" sz="1050" b="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u="none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21.7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%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・事務分担（案）に応じて大阪府に配分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角丸四角形 31"/>
          <p:cNvSpPr/>
          <p:nvPr/>
        </p:nvSpPr>
        <p:spPr>
          <a:xfrm>
            <a:off x="529353" y="2694303"/>
            <a:ext cx="8816135" cy="662689"/>
          </a:xfrm>
          <a:prstGeom prst="roundRect">
            <a:avLst>
              <a:gd name="adj" fmla="val 482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■特別交付金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災害等、普通交付金で算定されない特別の財政需要に対して交付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167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488504" y="686553"/>
            <a:ext cx="9001000" cy="3231416"/>
          </a:xfrm>
          <a:prstGeom prst="roundRect">
            <a:avLst>
              <a:gd name="adj" fmla="val 482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（一般的な庁舎整備）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400"/>
              </a:lnSpc>
              <a:buFont typeface="Meiryo UI" panose="020B0604030504040204" pitchFamily="50" charset="-128"/>
              <a:buChar char="○"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庁舎整備は一般的に、各団体の首長のマネジメントのもと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、整備の必要性、規模、事業手法や財源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確保の方策などが幅広く検討され、議会でも慎重な審議を経て進められる性格の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もの。そのため、個別団体への財政支援は通常行われない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（国の施策として推進する機能整備を伴う場合など、部分的に支援対象となることがある）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特別区設置に伴う特殊性）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400"/>
              </a:lnSpc>
              <a:buFont typeface="Meiryo UI" panose="020B0604030504040204" pitchFamily="50" charset="-128"/>
              <a:buChar char="○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ただし、特別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の設置に伴う庁舎整備は、一度限りの特殊な事象であり、特別区間の財政負担の差も想定されることから、特別交付金による財政措置で対応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400"/>
              </a:lnSpc>
              <a:buFont typeface="Meiryo UI" panose="020B0604030504040204" pitchFamily="50" charset="-128"/>
              <a:buChar char="○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その場合でも、限られた特別交付金の効率的な活用を図る観点から、各特別区におけるコスト抑制を促す仕組みとする必要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（詳細な制度設計が必要）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6456" y="179348"/>
            <a:ext cx="8875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</a:t>
            </a:r>
            <a:r>
              <a: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討</a:t>
            </a:r>
            <a:endParaRPr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二等辺三角形 9"/>
          <p:cNvSpPr/>
          <p:nvPr/>
        </p:nvSpPr>
        <p:spPr>
          <a:xfrm flipV="1">
            <a:off x="3368824" y="4077072"/>
            <a:ext cx="3168352" cy="404284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88504" y="4863025"/>
            <a:ext cx="9001000" cy="1401326"/>
          </a:xfrm>
          <a:prstGeom prst="roundRect">
            <a:avLst>
              <a:gd name="adj" fmla="val 482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特別区設置の後、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最初の庁舎整備に限り、庁舎整備に係る特別区債の元利償還金の一部について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特別交付金で財政措置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（当分の間の措置）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財政措置の対象とする庁舎の規模や水準、措置の割合などの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具体的な算定ルールの設定については、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大阪府・特別区協議会（仮称）で協議して定める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456" y="4365104"/>
            <a:ext cx="8875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（４）</a:t>
            </a:r>
            <a:r>
              <a: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対応の方向性</a:t>
            </a:r>
            <a:endParaRPr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8874125" y="655473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64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318</Words>
  <PresentationFormat>A4 210 x 297 mm</PresentationFormat>
  <Paragraphs>45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2019-12-09T01:11:33Z</dcterms:modified>
</cp:coreProperties>
</file>