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74" r:id="rId2"/>
    <p:sldId id="373" r:id="rId3"/>
    <p:sldId id="375" r:id="rId4"/>
    <p:sldId id="376" r:id="rId5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66"/>
    <a:srgbClr val="FFFF99"/>
    <a:srgbClr val="CCFFFF"/>
    <a:srgbClr val="EFFCA2"/>
    <a:srgbClr val="CCFF66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8188" autoAdjust="0"/>
  </p:normalViewPr>
  <p:slideViewPr>
    <p:cSldViewPr>
      <p:cViewPr varScale="1">
        <p:scale>
          <a:sx n="73" d="100"/>
          <a:sy n="73" d="100"/>
        </p:scale>
        <p:origin x="1026" y="6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-75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92114FE-33DA-4CB5-A3AA-7A8D43A4FA22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02AAED6-B6C0-433D-87E4-F687B70BA4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26211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defTabSz="913792" eaLnBrk="1" hangingPunct="1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 defTabSz="913792" eaLnBrk="1" hangingPunct="1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55A02AF-3381-4437-B15E-F3E7FA8E9A47}" type="datetimeFigureOut">
              <a:rPr lang="ja-JP" altLang="en-US"/>
              <a:pPr>
                <a:defRPr/>
              </a:pPr>
              <a:t>2019/12/9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13" tIns="44156" rIns="88313" bIns="4415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defTabSz="913792" eaLnBrk="1" hangingPunct="1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5C05476-65B8-40E6-BFA5-8A8A86B98B5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44145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E6D1AAF-E300-44E2-BF55-8F9B836B832E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9F62B5E-B2AD-44C5-B590-565B6522B2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735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42AFF8D-86EC-490E-8A45-EF7251A622CC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7880EB0-0A19-4A74-AC0E-714AB58ECC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589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3498405-ED37-47AF-B6A2-E006AD50FAD0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5F4248C8-A1D7-43C8-BC15-DFB0A190F02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26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23538DC-D084-4086-8C22-8AC7233431A7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645050D-EF59-417F-8FE4-2F93634AF0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033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1C9ED06-DD23-40CC-BAB9-998490F7C716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9884385-45AD-452C-BBAE-008E3ACA13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905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15DF45C-B54F-4A55-82BB-5AAA463F83C0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0EC05A3-8197-4733-82F8-81A30A1472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00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80E971F-15A3-403B-B6A4-6DD675F1631F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620D39B-CAA8-468C-9D1A-ABBB3F658C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477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04877B7-8B17-4BA3-836E-0D6AF1ADCDF7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9BEF1594-F8D6-457B-9D9C-3A70B9213B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389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21C9DA3-A013-4823-B009-DDF8DA0A01F7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0BA9D79-213C-4BD8-A5B7-ACC9AB6A5B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490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2E7BC9B-4856-4586-8E6D-21D7E715072C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475FAA8-402C-4319-AABA-8088746B84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58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63CF491-7CE9-4217-A745-ACEF598E05FA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CFE553B6-E0A4-4B0E-B314-BB06516CD81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201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73E5F6E8-6F78-4039-A79C-1C463CDAFB9E}" type="datetimeFigureOut">
              <a:rPr lang="ja-JP" altLang="en-US"/>
              <a:pPr>
                <a:defRPr/>
              </a:pPr>
              <a:t>2019/12/9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20A9A6D-73FD-4F69-B6EF-27FB5C3494B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89" r:id="rId1"/>
    <p:sldLayoutId id="2147487490" r:id="rId2"/>
    <p:sldLayoutId id="2147487491" r:id="rId3"/>
    <p:sldLayoutId id="2147487492" r:id="rId4"/>
    <p:sldLayoutId id="2147487493" r:id="rId5"/>
    <p:sldLayoutId id="2147487494" r:id="rId6"/>
    <p:sldLayoutId id="2147487495" r:id="rId7"/>
    <p:sldLayoutId id="2147487496" r:id="rId8"/>
    <p:sldLayoutId id="2147487497" r:id="rId9"/>
    <p:sldLayoutId id="2147487498" r:id="rId10"/>
    <p:sldLayoutId id="21474874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44984" y="116704"/>
            <a:ext cx="4464000" cy="648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大都市制度（特別区設置）協議会資料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元年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1512" y="55744"/>
            <a:ext cx="1080000" cy="360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381000" y="3212976"/>
            <a:ext cx="9144000" cy="46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/>
              <a:t>論点ペーパー附属</a:t>
            </a:r>
            <a:r>
              <a:rPr lang="ja-JP" altLang="en-US" sz="2400" dirty="0" smtClean="0"/>
              <a:t>資料Ｊ</a:t>
            </a:r>
            <a:r>
              <a:rPr lang="ja-JP" altLang="en-US" sz="2400" dirty="0" smtClean="0"/>
              <a:t>　～</a:t>
            </a:r>
            <a:r>
              <a:rPr lang="ja-JP" altLang="en-US" sz="2400" dirty="0"/>
              <a:t>万博会場建設費の取扱い</a:t>
            </a:r>
            <a:r>
              <a:rPr lang="ja-JP" altLang="en-US" sz="2400" dirty="0" smtClean="0"/>
              <a:t>～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4351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2B42484F-CDD7-49BD-9EF6-668510D222E4}"/>
              </a:ext>
            </a:extLst>
          </p:cNvPr>
          <p:cNvSpPr/>
          <p:nvPr/>
        </p:nvSpPr>
        <p:spPr>
          <a:xfrm>
            <a:off x="128464" y="651946"/>
            <a:ext cx="9649072" cy="3684562"/>
          </a:xfrm>
          <a:prstGeom prst="roundRect">
            <a:avLst>
              <a:gd name="adj" fmla="val 433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>
              <a:lnSpc>
                <a:spcPts val="2200"/>
              </a:lnSpc>
            </a:pP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0" y="-4763"/>
            <a:ext cx="9906000" cy="432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eaLnBrk="1" hangingPunct="1">
              <a:defRPr/>
            </a:pP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　万博会場建設費の取扱いについて</a:t>
            </a:r>
            <a:endParaRPr lang="ja-JP" altLang="en-US" sz="1400" b="1" dirty="0">
              <a:solidFill>
                <a:srgbClr val="000000"/>
              </a:solidFill>
              <a:latin typeface="ＭＳ Ｐゴシック" charset="-128"/>
              <a:ea typeface="Meiryo UI"/>
              <a:cs typeface="Meiryo UI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28464" y="769554"/>
            <a:ext cx="9273480" cy="553998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 これまでにお示ししてきた基本的な考え方　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（第９回協議会「大規模プロジェクトに係る財政的な影響について」・第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回協議会「特別区設置における財政シミュレーション」）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27"/>
          <p:cNvSpPr>
            <a:spLocks noChangeArrowheads="1"/>
          </p:cNvSpPr>
          <p:nvPr/>
        </p:nvSpPr>
        <p:spPr bwMode="auto">
          <a:xfrm>
            <a:off x="8925147" y="80432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2B42484F-CDD7-49BD-9EF6-668510D222E4}"/>
              </a:ext>
            </a:extLst>
          </p:cNvPr>
          <p:cNvSpPr/>
          <p:nvPr/>
        </p:nvSpPr>
        <p:spPr>
          <a:xfrm>
            <a:off x="272480" y="1196752"/>
            <a:ext cx="9357739" cy="3139756"/>
          </a:xfrm>
          <a:prstGeom prst="roundRect">
            <a:avLst>
              <a:gd name="adj" fmla="val 7528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>
              <a:lnSpc>
                <a:spcPts val="2200"/>
              </a:lnSpc>
            </a:pP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基本的な考え方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200"/>
              </a:lnSpc>
              <a:buFont typeface="Wingdings" panose="05000000000000000000" pitchFamily="2" charset="2"/>
              <a:buChar char="u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万博会場建設費など広域的な役割に係る事業は、大阪府の事務として承継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200"/>
              </a:lnSpc>
              <a:buFont typeface="Wingdings" panose="05000000000000000000" pitchFamily="2" charset="2"/>
              <a:buChar char="u"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関連事業費は、以下の考え方に基づき、配分割合を変更せず対応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・特別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区・大阪府の通常の役割分担における歳出の変動には、配分される財源と自主財源を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マネジメント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しながら対応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することが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・幅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を持ってみる必要があるものの、現時点の試算では、大規模プロジェクトが大阪府の収支に多大な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影響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を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及ぼすとまで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はいえない状況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200"/>
              </a:lnSpc>
              <a:buFont typeface="Wingdings" panose="05000000000000000000" pitchFamily="2" charset="2"/>
              <a:buChar char="u"/>
            </a:pP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万博会場建設費は、府市折半という枠組みを維持。仮に基金などを活用すれば、配分割合を変更せずに対応することが可能</a:t>
            </a:r>
            <a:r>
              <a:rPr lang="en-US" altLang="ja-JP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なお、財源負担の平準化ができるよう、事業スキームの具体化について国と協議中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673202"/>
              </p:ext>
            </p:extLst>
          </p:nvPr>
        </p:nvGraphicFramePr>
        <p:xfrm>
          <a:off x="2720752" y="5041019"/>
          <a:ext cx="6480720" cy="164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:a16="http://schemas.microsoft.com/office/drawing/2014/main" val="3372401772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370258852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683855322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787955396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1199549180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1880294545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675575083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2542495068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246916654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3136705489"/>
                    </a:ext>
                  </a:extLst>
                </a:gridCol>
                <a:gridCol w="585065">
                  <a:extLst>
                    <a:ext uri="{9D8B030D-6E8A-4147-A177-3AD203B41FA5}">
                      <a16:colId xmlns:a16="http://schemas.microsoft.com/office/drawing/2014/main" val="250582296"/>
                    </a:ext>
                  </a:extLst>
                </a:gridCol>
              </a:tblGrid>
              <a:tr h="404205"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latin typeface="+mj-ea"/>
                          <a:ea typeface="+mj-ea"/>
                        </a:rPr>
                        <a:t>2019</a:t>
                      </a:r>
                    </a:p>
                    <a:p>
                      <a:pPr algn="ctr"/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令和元</a:t>
                      </a:r>
                      <a:endParaRPr kumimoji="1" lang="ja-JP" altLang="en-US" sz="105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latin typeface="+mj-ea"/>
                          <a:ea typeface="+mj-ea"/>
                        </a:rPr>
                        <a:t>2020</a:t>
                      </a:r>
                    </a:p>
                    <a:p>
                      <a:pPr algn="ctr"/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令和</a:t>
                      </a:r>
                      <a:r>
                        <a:rPr kumimoji="1" lang="en-US" altLang="ja-JP" sz="1050" b="0" dirty="0" smtClean="0">
                          <a:latin typeface="+mj-ea"/>
                          <a:ea typeface="+mj-ea"/>
                        </a:rPr>
                        <a:t>2</a:t>
                      </a:r>
                      <a:endParaRPr kumimoji="1" lang="ja-JP" altLang="en-US" sz="105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latin typeface="+mj-ea"/>
                          <a:ea typeface="+mj-ea"/>
                        </a:rPr>
                        <a:t>2021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令和</a:t>
                      </a:r>
                      <a:r>
                        <a:rPr kumimoji="1" lang="en-US" altLang="ja-JP" sz="1050" b="0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050" b="0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latin typeface="+mj-ea"/>
                          <a:ea typeface="+mj-ea"/>
                        </a:rPr>
                        <a:t>2022</a:t>
                      </a:r>
                    </a:p>
                    <a:p>
                      <a:pPr algn="ctr"/>
                      <a:r>
                        <a:rPr kumimoji="1" lang="ja-JP" altLang="en-US" sz="1050" b="0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令和</a:t>
                      </a:r>
                      <a:r>
                        <a:rPr kumimoji="1" lang="en-US" altLang="ja-JP" sz="1050" b="0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050" b="0" kern="1200" dirty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latin typeface="+mj-ea"/>
                          <a:ea typeface="+mj-ea"/>
                        </a:rPr>
                        <a:t>2023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令和</a:t>
                      </a:r>
                      <a:r>
                        <a:rPr kumimoji="1" lang="en-US" altLang="ja-JP" sz="1050" b="0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050" b="0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latin typeface="+mj-ea"/>
                          <a:ea typeface="+mj-ea"/>
                        </a:rPr>
                        <a:t>2024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令和</a:t>
                      </a:r>
                      <a:r>
                        <a:rPr kumimoji="1" lang="en-US" altLang="ja-JP" sz="1050" b="0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050" b="0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latin typeface="+mj-ea"/>
                          <a:ea typeface="+mj-ea"/>
                        </a:rPr>
                        <a:t>2025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令和</a:t>
                      </a:r>
                      <a:r>
                        <a:rPr kumimoji="1" lang="en-US" altLang="ja-JP" sz="1050" b="0" kern="1200" dirty="0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7</a:t>
                      </a:r>
                      <a:endParaRPr kumimoji="1" lang="ja-JP" altLang="en-US" sz="1050" b="0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+mj-ea"/>
                          <a:ea typeface="+mj-ea"/>
                        </a:rPr>
                        <a:t>計</a:t>
                      </a:r>
                      <a:endParaRPr kumimoji="1" lang="ja-JP" altLang="en-US" sz="105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4759323"/>
                  </a:ext>
                </a:extLst>
              </a:tr>
              <a:tr h="406896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+mj-ea"/>
                          <a:ea typeface="+mj-ea"/>
                        </a:rPr>
                        <a:t>総額</a:t>
                      </a:r>
                      <a:endParaRPr kumimoji="1" lang="en-US" altLang="ja-JP" sz="1050" b="1" dirty="0" smtClean="0">
                        <a:latin typeface="+mj-ea"/>
                        <a:ea typeface="+mj-ea"/>
                      </a:endParaRP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050" b="1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050" b="1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3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14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26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59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322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592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232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1,250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279813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j-ea"/>
                        <a:ea typeface="+mj-ea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+mj-ea"/>
                          <a:ea typeface="+mj-ea"/>
                        </a:rPr>
                        <a:t>うち、地方負担</a:t>
                      </a:r>
                      <a:endParaRPr kumimoji="1" lang="en-US" altLang="ja-JP" sz="1050" b="1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b="1" dirty="0" smtClean="0">
                          <a:latin typeface="+mj-ea"/>
                          <a:ea typeface="+mj-ea"/>
                        </a:rPr>
                        <a:t>1/3</a:t>
                      </a:r>
                      <a:endParaRPr kumimoji="1" lang="ja-JP" altLang="en-US" sz="1050" b="1" dirty="0">
                        <a:latin typeface="+mj-ea"/>
                        <a:ea typeface="+mj-ea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4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9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107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197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77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416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30170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j-ea"/>
                        <a:ea typeface="+mj-ea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+mj-ea"/>
                          <a:ea typeface="+mj-ea"/>
                        </a:rPr>
                        <a:t>うち、大阪市負担</a:t>
                      </a:r>
                      <a:endParaRPr kumimoji="1" lang="en-US" altLang="ja-JP" sz="1050" b="1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b="1" dirty="0" smtClean="0">
                          <a:latin typeface="+mj-ea"/>
                          <a:ea typeface="+mj-ea"/>
                        </a:rPr>
                        <a:t>1/2</a:t>
                      </a:r>
                      <a:endParaRPr kumimoji="1" lang="ja-JP" altLang="en-US" sz="105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0.6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4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54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99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39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208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7279151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567870" y="4561217"/>
            <a:ext cx="5471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（参考）万博会場建設費負担額の見込み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ビッド・ドシエ（立候補申請文書）に記載されている事業費をもとに副首都推進局において算出）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48271" y="6626931"/>
            <a:ext cx="31406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表示単位未満を四捨五入しているため、合計が一致しないことがある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60097" y="4846357"/>
            <a:ext cx="9925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54784" y="5104879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  <a:latin typeface="+mj-ea"/>
                <a:ea typeface="+mj-ea"/>
              </a:rPr>
              <a:t>年度</a:t>
            </a:r>
            <a:endParaRPr kumimoji="1" lang="ja-JP" altLang="en-US" sz="105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340413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453000" y="1700808"/>
            <a:ext cx="9000000" cy="30243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80000" rIns="216000" anchor="t"/>
          <a:lstStyle/>
          <a:p>
            <a:pPr marL="252000" indent="-457200">
              <a:lnSpc>
                <a:spcPct val="150000"/>
              </a:lnSpc>
            </a:pPr>
            <a:r>
              <a:rPr lang="ja-JP" altLang="en-US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b="1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万博会場建設費は、府市折半という枠組みを維持</a:t>
            </a:r>
            <a:endParaRPr lang="en-US" altLang="ja-JP" b="1" spc="-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-457200">
              <a:lnSpc>
                <a:spcPct val="150000"/>
              </a:lnSpc>
            </a:pPr>
            <a:r>
              <a:rPr lang="ja-JP" altLang="en-US" b="1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大阪市が負担することとなっている万博会場建設費のうち、特別区設置後に生じる額は、</a:t>
            </a:r>
            <a:r>
              <a:rPr lang="en-US" altLang="ja-JP" b="1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b="1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b="1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特別区設置時に基金</a:t>
            </a:r>
            <a:r>
              <a:rPr lang="en-US" altLang="ja-JP" sz="1400" b="1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b="1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として大阪府に承継　</a:t>
            </a:r>
            <a:endParaRPr lang="en-US" altLang="ja-JP" spc="-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フローチャート: 組合せ 8"/>
          <p:cNvSpPr/>
          <p:nvPr/>
        </p:nvSpPr>
        <p:spPr>
          <a:xfrm>
            <a:off x="2252700" y="597366"/>
            <a:ext cx="5400600" cy="671394"/>
          </a:xfrm>
          <a:prstGeom prst="flowChartMerg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 dirty="0" smtClean="0"/>
          </a:p>
        </p:txBody>
      </p:sp>
      <p:sp>
        <p:nvSpPr>
          <p:cNvPr id="10" name="正方形/長方形 27"/>
          <p:cNvSpPr>
            <a:spLocks noChangeArrowheads="1"/>
          </p:cNvSpPr>
          <p:nvPr/>
        </p:nvSpPr>
        <p:spPr bwMode="auto">
          <a:xfrm>
            <a:off x="8812316" y="6538555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96616" y="3422953"/>
            <a:ext cx="7645042" cy="73866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①承継する基金は、財産の承継の内容として知事と市長が協議して定める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②承継する基金の額は、特別区設置の日の前日において予定される地方負担額の総額の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 同日までに大阪市が負担済みの額を控除した額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48523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4763"/>
            <a:ext cx="9906000" cy="432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eaLnBrk="1" hangingPunct="1">
              <a:defRPr/>
            </a:pP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　（参考）万博関連のインフラ整備スケジュール（イメージ）</a:t>
            </a:r>
            <a:endParaRPr lang="ja-JP" altLang="en-US" sz="1400" b="1" dirty="0">
              <a:solidFill>
                <a:srgbClr val="000000"/>
              </a:solidFill>
              <a:latin typeface="ＭＳ Ｐゴシック" charset="-128"/>
              <a:ea typeface="Meiryo UI"/>
              <a:cs typeface="Meiryo UI"/>
            </a:endParaRPr>
          </a:p>
        </p:txBody>
      </p:sp>
      <p:sp>
        <p:nvSpPr>
          <p:cNvPr id="6" name="正方形/長方形 27"/>
          <p:cNvSpPr>
            <a:spLocks noChangeArrowheads="1"/>
          </p:cNvSpPr>
          <p:nvPr/>
        </p:nvSpPr>
        <p:spPr bwMode="auto">
          <a:xfrm>
            <a:off x="8925147" y="80432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057084"/>
              </p:ext>
            </p:extLst>
          </p:nvPr>
        </p:nvGraphicFramePr>
        <p:xfrm>
          <a:off x="128464" y="1028268"/>
          <a:ext cx="9649069" cy="535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8371">
                  <a:extLst>
                    <a:ext uri="{9D8B030D-6E8A-4147-A177-3AD203B41FA5}">
                      <a16:colId xmlns:a16="http://schemas.microsoft.com/office/drawing/2014/main" val="480766579"/>
                    </a:ext>
                  </a:extLst>
                </a:gridCol>
                <a:gridCol w="1335033">
                  <a:extLst>
                    <a:ext uri="{9D8B030D-6E8A-4147-A177-3AD203B41FA5}">
                      <a16:colId xmlns:a16="http://schemas.microsoft.com/office/drawing/2014/main" val="621545547"/>
                    </a:ext>
                  </a:extLst>
                </a:gridCol>
                <a:gridCol w="1399133">
                  <a:extLst>
                    <a:ext uri="{9D8B030D-6E8A-4147-A177-3AD203B41FA5}">
                      <a16:colId xmlns:a16="http://schemas.microsoft.com/office/drawing/2014/main" val="1129370442"/>
                    </a:ext>
                  </a:extLst>
                </a:gridCol>
                <a:gridCol w="1399133">
                  <a:extLst>
                    <a:ext uri="{9D8B030D-6E8A-4147-A177-3AD203B41FA5}">
                      <a16:colId xmlns:a16="http://schemas.microsoft.com/office/drawing/2014/main" val="4080861544"/>
                    </a:ext>
                  </a:extLst>
                </a:gridCol>
                <a:gridCol w="1399133">
                  <a:extLst>
                    <a:ext uri="{9D8B030D-6E8A-4147-A177-3AD203B41FA5}">
                      <a16:colId xmlns:a16="http://schemas.microsoft.com/office/drawing/2014/main" val="1217136096"/>
                    </a:ext>
                  </a:extLst>
                </a:gridCol>
                <a:gridCol w="1399133">
                  <a:extLst>
                    <a:ext uri="{9D8B030D-6E8A-4147-A177-3AD203B41FA5}">
                      <a16:colId xmlns:a16="http://schemas.microsoft.com/office/drawing/2014/main" val="1142377723"/>
                    </a:ext>
                  </a:extLst>
                </a:gridCol>
                <a:gridCol w="1399133">
                  <a:extLst>
                    <a:ext uri="{9D8B030D-6E8A-4147-A177-3AD203B41FA5}">
                      <a16:colId xmlns:a16="http://schemas.microsoft.com/office/drawing/2014/main" val="196052306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15818"/>
                  </a:ext>
                </a:extLst>
              </a:tr>
              <a:tr h="131755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万博会場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建設費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総額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府・市各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90113105"/>
                  </a:ext>
                </a:extLst>
              </a:tr>
              <a:tr h="3456384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夢洲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インフラ整備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7451444"/>
                  </a:ext>
                </a:extLst>
              </a:tr>
            </a:tbl>
          </a:graphicData>
        </a:graphic>
      </p:graphicFrame>
      <p:sp>
        <p:nvSpPr>
          <p:cNvPr id="23" name="正方形/長方形 22"/>
          <p:cNvSpPr/>
          <p:nvPr/>
        </p:nvSpPr>
        <p:spPr>
          <a:xfrm>
            <a:off x="1470632" y="2729188"/>
            <a:ext cx="1296000" cy="18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府市 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 rot="16200000">
            <a:off x="6749496" y="3714940"/>
            <a:ext cx="4752528" cy="5802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 cmpd="thickThin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noAutofit/>
          </a:bodyPr>
          <a:lstStyle/>
          <a:p>
            <a:pPr algn="ctr"/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２０２５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年日本国際博覧会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 flipH="1">
            <a:off x="8049344" y="870620"/>
            <a:ext cx="36000" cy="5582716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48345" y="6423793"/>
            <a:ext cx="96183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上記スケジュールや金額は、公表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されて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いる各種資料（ビッド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ドシエ、大阪市予算ヒアリング資料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等）をもとに副首都推進局で作成したもの。確定したものではない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796682" y="2693188"/>
            <a:ext cx="1368000" cy="21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府市 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201253" y="2621188"/>
            <a:ext cx="136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府市 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601845" y="2333188"/>
            <a:ext cx="1368000" cy="57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府市 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6997360" y="1901188"/>
            <a:ext cx="1368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府市 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下矢印吹き出し 29"/>
          <p:cNvSpPr/>
          <p:nvPr/>
        </p:nvSpPr>
        <p:spPr>
          <a:xfrm>
            <a:off x="7546517" y="469827"/>
            <a:ext cx="1063626" cy="536301"/>
          </a:xfrm>
          <a:prstGeom prst="downArrowCallout">
            <a:avLst>
              <a:gd name="adj1" fmla="val 22381"/>
              <a:gd name="adj2" fmla="val 23623"/>
              <a:gd name="adj3" fmla="val 28151"/>
              <a:gd name="adj4" fmla="val 718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特別区設置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2025.1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8386725" y="2441188"/>
            <a:ext cx="912851" cy="46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うち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億円は、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基金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で支払う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1352600" y="3088590"/>
            <a:ext cx="2812082" cy="324000"/>
          </a:xfrm>
          <a:prstGeom prst="rightArrow">
            <a:avLst>
              <a:gd name="adj1" fmla="val 69139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埋立・盛土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右矢印 44"/>
          <p:cNvSpPr/>
          <p:nvPr/>
        </p:nvSpPr>
        <p:spPr>
          <a:xfrm>
            <a:off x="1352599" y="3906584"/>
            <a:ext cx="6395363" cy="324000"/>
          </a:xfrm>
          <a:prstGeom prst="rightArrow">
            <a:avLst>
              <a:gd name="adj1" fmla="val 69139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高架道路</a:t>
            </a:r>
            <a:endParaRPr kumimoji="1" lang="ja-JP" altLang="en-US" sz="1200" strike="dbl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1352599" y="4315581"/>
            <a:ext cx="7012761" cy="324000"/>
          </a:xfrm>
          <a:prstGeom prst="rightArrow">
            <a:avLst>
              <a:gd name="adj1" fmla="val 69139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上下水道（ポンプ、排水管等）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1352600" y="3497587"/>
            <a:ext cx="7012760" cy="324000"/>
          </a:xfrm>
          <a:prstGeom prst="rightArrow">
            <a:avLst>
              <a:gd name="adj1" fmla="val 69139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観光外周道路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右矢印 46"/>
          <p:cNvSpPr/>
          <p:nvPr/>
        </p:nvSpPr>
        <p:spPr>
          <a:xfrm>
            <a:off x="1352599" y="4724578"/>
            <a:ext cx="7012761" cy="324000"/>
          </a:xfrm>
          <a:prstGeom prst="rightArrow">
            <a:avLst>
              <a:gd name="adj1" fmla="val 69139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鉄道（南ルート）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右矢印 47"/>
          <p:cNvSpPr/>
          <p:nvPr/>
        </p:nvSpPr>
        <p:spPr>
          <a:xfrm>
            <a:off x="1351135" y="5133575"/>
            <a:ext cx="7012761" cy="324000"/>
          </a:xfrm>
          <a:prstGeom prst="rightArrow">
            <a:avLst>
              <a:gd name="adj1" fmla="val 69139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夢洲幹線道路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右矢印 48"/>
          <p:cNvSpPr/>
          <p:nvPr/>
        </p:nvSpPr>
        <p:spPr>
          <a:xfrm>
            <a:off x="1351135" y="5542572"/>
            <a:ext cx="2835927" cy="324000"/>
          </a:xfrm>
          <a:prstGeom prst="rightArrow">
            <a:avLst>
              <a:gd name="adj1" fmla="val 69139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舞洲幹線道路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右矢印 49"/>
          <p:cNvSpPr/>
          <p:nvPr/>
        </p:nvSpPr>
        <p:spPr>
          <a:xfrm>
            <a:off x="1340677" y="5951570"/>
            <a:ext cx="2835927" cy="324000"/>
          </a:xfrm>
          <a:prstGeom prst="rightArrow">
            <a:avLst>
              <a:gd name="adj1" fmla="val 69139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此花・夢舞大橋（６車線化等）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84878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PresentationFormat>A4 210 x 297 mm</PresentationFormat>
  <Paragraphs>112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ＭＳ Ｐゴシック</vt:lpstr>
      <vt:lpstr>Arial</vt:lpstr>
      <vt:lpstr>Calibri</vt:lpstr>
      <vt:lpstr>Wingdings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2019-12-09T01:03:16Z</dcterms:modified>
</cp:coreProperties>
</file>