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886" r:id="rId2"/>
    <p:sldId id="891" r:id="rId3"/>
    <p:sldId id="882" r:id="rId4"/>
    <p:sldId id="887" r:id="rId5"/>
    <p:sldId id="889" r:id="rId6"/>
    <p:sldId id="890" r:id="rId7"/>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144">
          <p15:clr>
            <a:srgbClr val="A4A3A4"/>
          </p15:clr>
        </p15:guide>
        <p15:guide id="2" pos="3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CD5B4"/>
    <a:srgbClr val="F4E9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4424" autoAdjust="0"/>
  </p:normalViewPr>
  <p:slideViewPr>
    <p:cSldViewPr>
      <p:cViewPr varScale="1">
        <p:scale>
          <a:sx n="69" d="100"/>
          <a:sy n="69" d="100"/>
        </p:scale>
        <p:origin x="1374" y="72"/>
      </p:cViewPr>
      <p:guideLst>
        <p:guide orient="horz" pos="2160"/>
        <p:guide pos="3120"/>
      </p:guideLst>
    </p:cSldViewPr>
  </p:slideViewPr>
  <p:notesTextViewPr>
    <p:cViewPr>
      <p:scale>
        <a:sx n="100" d="100"/>
        <a:sy n="100" d="100"/>
      </p:scale>
      <p:origin x="0" y="0"/>
    </p:cViewPr>
  </p:notesTextViewPr>
  <p:notesViewPr>
    <p:cSldViewPr>
      <p:cViewPr varScale="1">
        <p:scale>
          <a:sx n="71" d="100"/>
          <a:sy n="71" d="100"/>
        </p:scale>
        <p:origin x="-1800" y="-96"/>
      </p:cViewPr>
      <p:guideLst>
        <p:guide orient="horz" pos="2144"/>
        <p:guide pos="3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4306888" cy="33972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629275" y="0"/>
            <a:ext cx="4308475" cy="339725"/>
          </a:xfrm>
          <a:prstGeom prst="rect">
            <a:avLst/>
          </a:prstGeom>
        </p:spPr>
        <p:txBody>
          <a:bodyPr vert="horz" lIns="91440" tIns="45720" rIns="91440" bIns="45720" rtlCol="0"/>
          <a:lstStyle>
            <a:lvl1pPr algn="r">
              <a:defRPr sz="1200"/>
            </a:lvl1pPr>
          </a:lstStyle>
          <a:p>
            <a:fld id="{B49BA508-E79A-43B4-A402-2FA8DA5C0D44}" type="datetimeFigureOut">
              <a:rPr kumimoji="1" lang="ja-JP" altLang="en-US" smtClean="0"/>
              <a:pPr/>
              <a:t>2019/12/9</a:t>
            </a:fld>
            <a:endParaRPr kumimoji="1" lang="ja-JP" altLang="en-US"/>
          </a:p>
        </p:txBody>
      </p:sp>
      <p:sp>
        <p:nvSpPr>
          <p:cNvPr id="4" name="フッター プレースホルダ 3"/>
          <p:cNvSpPr>
            <a:spLocks noGrp="1"/>
          </p:cNvSpPr>
          <p:nvPr>
            <p:ph type="ftr" sz="quarter" idx="2"/>
          </p:nvPr>
        </p:nvSpPr>
        <p:spPr>
          <a:xfrm>
            <a:off x="0" y="6465888"/>
            <a:ext cx="4306888" cy="33972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629275" y="6465888"/>
            <a:ext cx="4308475" cy="339725"/>
          </a:xfrm>
          <a:prstGeom prst="rect">
            <a:avLst/>
          </a:prstGeom>
        </p:spPr>
        <p:txBody>
          <a:bodyPr vert="horz" lIns="91440" tIns="45720" rIns="91440" bIns="45720" rtlCol="0" anchor="b"/>
          <a:lstStyle>
            <a:lvl1pPr algn="r">
              <a:defRPr sz="1200"/>
            </a:lvl1pPr>
          </a:lstStyle>
          <a:p>
            <a:fld id="{53B13814-3325-45C6-8972-DC958694BEC7}" type="slidenum">
              <a:rPr kumimoji="1" lang="ja-JP" altLang="en-US" smtClean="0"/>
              <a:pPr/>
              <a:t>‹#›</a:t>
            </a:fld>
            <a:endParaRPr kumimoji="1" lang="ja-JP" altLang="en-US"/>
          </a:p>
        </p:txBody>
      </p:sp>
    </p:spTree>
    <p:extLst>
      <p:ext uri="{BB962C8B-B14F-4D97-AF65-F5344CB8AC3E}">
        <p14:creationId xmlns:p14="http://schemas.microsoft.com/office/powerpoint/2010/main" val="311014656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2019/12/9</a:t>
            </a:fld>
            <a:endParaRPr kumimoji="1" lang="ja-JP" altLang="en-US"/>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8C847B8-9050-4EE1-8B2F-0F7401DA9B87}"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610152" y="39540"/>
            <a:ext cx="2311400" cy="365125"/>
          </a:xfrm>
        </p:spPr>
        <p:txBody>
          <a:bodyPr/>
          <a:lstStyle>
            <a:lvl1pPr>
              <a:defRPr sz="1600"/>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806209-9575-4B9C-A35A-DDFDAF7FB900}"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879896-53A6-406E-82C3-91E9177CCB9C}"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89D979E-890E-484B-A889-2EA0EF8B7266}"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135DEA7-3EB4-4B6C-9C2B-425031FA18CC}"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D85F4DF-312D-4CE8-BFE2-29068F557D8A}"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CBB6516-C160-46C1-963A-5408A070E05A}" type="datetime1">
              <a:rPr kumimoji="1" lang="ja-JP" altLang="en-US" smtClean="0"/>
              <a:t>2019/12/9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48A331-CAB8-4D94-B23B-9E2E442C8559}" type="datetime1">
              <a:rPr kumimoji="1" lang="ja-JP" altLang="en-US" smtClean="0"/>
              <a:t>2019/12/9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5EBC5C8-D75F-48C0-9D1F-F9E747EF8D0F}" type="datetime1">
              <a:rPr kumimoji="1" lang="ja-JP" altLang="en-US" smtClean="0"/>
              <a:t>2019/12/9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9C7025B-8C07-4749-B9F0-17D5694E5CAC}"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476BA63-6DAF-4103-B01A-2A2187937CF3}"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6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D045F0-866C-45E4-ABE1-F1478BBF592D}" type="datetime1">
              <a:rPr kumimoji="1" lang="ja-JP" altLang="en-US" smtClean="0"/>
              <a:t>2019/12/9</a:t>
            </a:fld>
            <a:endParaRPr kumimoji="1" lang="ja-JP" altLang="en-US"/>
          </a:p>
        </p:txBody>
      </p:sp>
      <p:sp>
        <p:nvSpPr>
          <p:cNvPr id="5" name="フッター プレースホルダ 4"/>
          <p:cNvSpPr>
            <a:spLocks noGrp="1"/>
          </p:cNvSpPr>
          <p:nvPr>
            <p:ph type="ftr" sz="quarter" idx="3"/>
          </p:nvPr>
        </p:nvSpPr>
        <p:spPr>
          <a:xfrm>
            <a:off x="3384550" y="635636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610152" y="-27383"/>
            <a:ext cx="2311400" cy="365125"/>
          </a:xfrm>
          <a:prstGeom prst="rect">
            <a:avLst/>
          </a:prstGeom>
        </p:spPr>
        <p:txBody>
          <a:bodyPr vert="horz" lIns="91440" tIns="45720" rIns="91440" bIns="45720" rtlCol="0" anchor="ctr"/>
          <a:lstStyle>
            <a:lvl1pPr algn="r">
              <a:defRPr sz="1200" b="1">
                <a:solidFill>
                  <a:schemeClr val="tx1">
                    <a:tint val="75000"/>
                  </a:schemeClr>
                </a:solidFill>
                <a:latin typeface="Meiryo UI" pitchFamily="50" charset="-128"/>
                <a:ea typeface="Meiryo UI" pitchFamily="50" charset="-128"/>
                <a:cs typeface="Meiryo UI" pitchFamily="50" charset="-128"/>
              </a:defRPr>
            </a:lvl1pPr>
          </a:lstStyle>
          <a:p>
            <a:fld id="{D2D8002D-B5B0-4BAC-B1F6-782DDCCE6D9C}"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60512" y="4653136"/>
            <a:ext cx="9073008" cy="954107"/>
          </a:xfrm>
          <a:prstGeom prst="rect">
            <a:avLst/>
          </a:prstGeom>
          <a:noFill/>
        </p:spPr>
        <p:txBody>
          <a:bodyPr wrap="square" rtlCol="0">
            <a:spAutoFit/>
          </a:bodyPr>
          <a:lstStyle/>
          <a:p>
            <a:pPr marL="0" lvl="2">
              <a:defRPr/>
            </a:pPr>
            <a:r>
              <a:rPr lang="ja-JP" altLang="en-US" sz="1400" dirty="0" smtClean="0">
                <a:latin typeface="Meiryo UI" pitchFamily="50" charset="-128"/>
                <a:ea typeface="Meiryo UI" pitchFamily="50" charset="-128"/>
                <a:cs typeface="Meiryo UI" pitchFamily="50" charset="-128"/>
              </a:rPr>
              <a:t>・本資料において、ＩＲ収入金とは、</a:t>
            </a:r>
            <a:r>
              <a:rPr lang="ja-JP" altLang="en-US" sz="1400" dirty="0" smtClean="0">
                <a:latin typeface="Meiryo UI" panose="020B0604030504040204" pitchFamily="50" charset="-128"/>
                <a:ea typeface="Meiryo UI" panose="020B0604030504040204" pitchFamily="50" charset="-128"/>
              </a:rPr>
              <a:t>認定</a:t>
            </a:r>
            <a:r>
              <a:rPr lang="ja-JP" altLang="en-US" sz="1400" dirty="0">
                <a:latin typeface="Meiryo UI" panose="020B0604030504040204" pitchFamily="50" charset="-128"/>
                <a:ea typeface="Meiryo UI" panose="020B0604030504040204" pitchFamily="50" charset="-128"/>
              </a:rPr>
              <a:t>都道府県等入場料収入額と認定都道府県等納付金収入額の合計額をいう</a:t>
            </a:r>
            <a:r>
              <a:rPr lang="ja-JP" altLang="en-US" sz="1400" dirty="0" smtClean="0">
                <a:latin typeface="Meiryo UI" panose="020B0604030504040204" pitchFamily="50" charset="-128"/>
                <a:ea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endParaRPr>
          </a:p>
          <a:p>
            <a:pPr marL="0" lvl="2">
              <a:defRPr/>
            </a:pPr>
            <a:r>
              <a:rPr lang="ja-JP" altLang="en-US" sz="1400" dirty="0">
                <a:latin typeface="Meiryo UI" panose="020B0604030504040204" pitchFamily="50" charset="-128"/>
                <a:ea typeface="Meiryo UI" panose="020B0604030504040204" pitchFamily="50" charset="-128"/>
                <a:cs typeface="Meiryo UI" pitchFamily="50" charset="-128"/>
              </a:rPr>
              <a:t>　</a:t>
            </a:r>
            <a:r>
              <a:rPr lang="ja-JP" altLang="en-US" sz="1400" dirty="0" smtClean="0">
                <a:latin typeface="Meiryo UI" panose="020B0604030504040204" pitchFamily="50" charset="-128"/>
                <a:ea typeface="Meiryo UI" panose="020B0604030504040204" pitchFamily="50" charset="-128"/>
                <a:cs typeface="Meiryo UI" pitchFamily="50" charset="-128"/>
              </a:rPr>
              <a:t>いずれも「特定複合観光施設区域整備法（以下、「ＩＲ整備法」）」に規定されている。</a:t>
            </a:r>
            <a:endParaRPr lang="en-US" altLang="ja-JP" sz="1400" dirty="0" smtClean="0">
              <a:latin typeface="Meiryo UI" panose="020B0604030504040204" pitchFamily="50" charset="-128"/>
              <a:ea typeface="Meiryo UI" panose="020B0604030504040204" pitchFamily="50" charset="-128"/>
              <a:cs typeface="Meiryo UI" pitchFamily="50" charset="-128"/>
            </a:endParaRPr>
          </a:p>
          <a:p>
            <a:pPr marL="0" lvl="2">
              <a:defRPr/>
            </a:pPr>
            <a:r>
              <a:rPr lang="ja-JP" altLang="en-US" sz="1400" dirty="0" smtClean="0">
                <a:latin typeface="Meiryo UI" panose="020B0604030504040204" pitchFamily="50" charset="-128"/>
                <a:ea typeface="Meiryo UI" panose="020B0604030504040204" pitchFamily="50" charset="-128"/>
                <a:cs typeface="Meiryo UI" pitchFamily="50" charset="-128"/>
              </a:rPr>
              <a:t>・ＩＲ収入金の全額を特別区と大阪府で配分すると仮定して本資料を作成している。</a:t>
            </a:r>
            <a:endParaRPr lang="en-US" altLang="ja-JP" sz="1400" dirty="0" smtClean="0">
              <a:latin typeface="Meiryo UI" panose="020B0604030504040204" pitchFamily="50" charset="-128"/>
              <a:ea typeface="Meiryo UI" panose="020B0604030504040204" pitchFamily="50" charset="-128"/>
              <a:cs typeface="Meiryo UI" pitchFamily="50" charset="-128"/>
            </a:endParaRPr>
          </a:p>
          <a:p>
            <a:pPr marL="0" lvl="2">
              <a:defRPr/>
            </a:pPr>
            <a:r>
              <a:rPr lang="ja-JP" altLang="en-US" sz="1400" dirty="0" smtClean="0">
                <a:latin typeface="Meiryo UI" pitchFamily="50" charset="-128"/>
                <a:ea typeface="Meiryo UI" pitchFamily="50" charset="-128"/>
                <a:cs typeface="Meiryo UI" pitchFamily="50" charset="-128"/>
              </a:rPr>
              <a:t>・Ｉ</a:t>
            </a:r>
            <a:r>
              <a:rPr lang="ja-JP" altLang="en-US" sz="1400" dirty="0">
                <a:latin typeface="Meiryo UI" pitchFamily="50" charset="-128"/>
                <a:ea typeface="Meiryo UI" pitchFamily="50" charset="-128"/>
                <a:cs typeface="Meiryo UI" pitchFamily="50" charset="-128"/>
              </a:rPr>
              <a:t>Ｒ</a:t>
            </a:r>
            <a:r>
              <a:rPr lang="ja-JP" altLang="en-US" sz="1400" dirty="0" smtClean="0">
                <a:latin typeface="Meiryo UI" pitchFamily="50" charset="-128"/>
                <a:ea typeface="Meiryo UI" pitchFamily="50" charset="-128"/>
                <a:cs typeface="Meiryo UI" pitchFamily="50" charset="-128"/>
              </a:rPr>
              <a:t>については、現在、大阪への立地実現に向けて取り組んでいるところであり、確定した事項ではない。</a:t>
            </a:r>
            <a:endParaRPr lang="en-US" altLang="ja-JP" sz="1400" dirty="0">
              <a:latin typeface="Meiryo UI" pitchFamily="50" charset="-128"/>
              <a:ea typeface="Meiryo UI" pitchFamily="50" charset="-128"/>
              <a:cs typeface="Meiryo UI" pitchFamily="50" charset="-128"/>
            </a:endParaRPr>
          </a:p>
        </p:txBody>
      </p:sp>
      <p:sp>
        <p:nvSpPr>
          <p:cNvPr id="6" name="タイトル 1"/>
          <p:cNvSpPr txBox="1">
            <a:spLocks/>
          </p:cNvSpPr>
          <p:nvPr/>
        </p:nvSpPr>
        <p:spPr bwMode="auto">
          <a:xfrm>
            <a:off x="381000" y="3356992"/>
            <a:ext cx="9144000" cy="468000"/>
          </a:xfrm>
          <a:prstGeom prst="rect">
            <a:avLst/>
          </a:prstGeom>
          <a:solidFill>
            <a:srgbClr val="00B0F0"/>
          </a:solidFill>
          <a:ln w="25400" cap="flat" cmpd="sng" algn="ctr">
            <a:noFill/>
            <a:prstDash val="solid"/>
          </a:ln>
          <a:extLst>
            <a:ext uri="{91240B29-F687-4F45-9708-019B960494DF}">
              <a14:hiddenLine xmlns:a14="http://schemas.microsoft.com/office/drawing/2010/main" w="9525">
                <a:solidFill>
                  <a:srgbClr val="000000"/>
                </a:solidFill>
                <a:miter lim="800000"/>
                <a:headEnd/>
                <a:tailEnd/>
              </a14:hiddenLine>
            </a:ext>
          </a:extLst>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kumimoji="1" sz="4400" kern="1200">
                <a:solidFill>
                  <a:schemeClr val="lt1"/>
                </a:solidFill>
                <a:latin typeface="+mn-lt"/>
                <a:ea typeface="+mn-ea"/>
                <a:cs typeface="+mn-cs"/>
              </a:defRPr>
            </a:lvl1pPr>
            <a:lvl2pPr algn="ctr" rtl="0" eaLnBrk="0" fontAlgn="base" hangingPunct="0">
              <a:spcBef>
                <a:spcPct val="0"/>
              </a:spcBef>
              <a:spcAft>
                <a:spcPct val="0"/>
              </a:spcAft>
              <a:defRPr kumimoji="1" sz="4400">
                <a:solidFill>
                  <a:schemeClr val="lt1"/>
                </a:solidFill>
                <a:latin typeface="+mn-lt"/>
                <a:ea typeface="+mn-ea"/>
                <a:cs typeface="+mn-cs"/>
              </a:defRPr>
            </a:lvl2pPr>
            <a:lvl3pPr algn="ctr" rtl="0" eaLnBrk="0" fontAlgn="base" hangingPunct="0">
              <a:spcBef>
                <a:spcPct val="0"/>
              </a:spcBef>
              <a:spcAft>
                <a:spcPct val="0"/>
              </a:spcAft>
              <a:defRPr kumimoji="1" sz="4400">
                <a:solidFill>
                  <a:schemeClr val="lt1"/>
                </a:solidFill>
                <a:latin typeface="+mn-lt"/>
                <a:ea typeface="+mn-ea"/>
                <a:cs typeface="+mn-cs"/>
              </a:defRPr>
            </a:lvl3pPr>
            <a:lvl4pPr algn="ctr" rtl="0" eaLnBrk="0" fontAlgn="base" hangingPunct="0">
              <a:spcBef>
                <a:spcPct val="0"/>
              </a:spcBef>
              <a:spcAft>
                <a:spcPct val="0"/>
              </a:spcAft>
              <a:defRPr kumimoji="1" sz="4400">
                <a:solidFill>
                  <a:schemeClr val="lt1"/>
                </a:solidFill>
                <a:latin typeface="+mn-lt"/>
                <a:ea typeface="+mn-ea"/>
                <a:cs typeface="+mn-cs"/>
              </a:defRPr>
            </a:lvl4pPr>
            <a:lvl5pPr algn="ctr" rtl="0" eaLnBrk="0" fontAlgn="base" hangingPunct="0">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r>
              <a:rPr lang="ja-JP" altLang="en-US" sz="2400" dirty="0" smtClean="0"/>
              <a:t>論点ペーパー附属資料</a:t>
            </a:r>
            <a:r>
              <a:rPr lang="en-US" altLang="ja-JP" sz="2400" dirty="0">
                <a:solidFill>
                  <a:schemeClr val="bg1"/>
                </a:solidFill>
                <a:latin typeface="+mj-ea"/>
                <a:ea typeface="+mj-ea"/>
              </a:rPr>
              <a:t>Ⅰ</a:t>
            </a:r>
            <a:r>
              <a:rPr lang="ja-JP" altLang="en-US" sz="2400" dirty="0" smtClean="0"/>
              <a:t>　</a:t>
            </a:r>
            <a:r>
              <a:rPr lang="ja-JP" altLang="en-US" sz="2400" dirty="0" smtClean="0"/>
              <a:t>～</a:t>
            </a:r>
            <a:r>
              <a:rPr lang="en-US" altLang="ja-JP" sz="2400" dirty="0" err="1" smtClean="0">
                <a:solidFill>
                  <a:schemeClr val="bg1"/>
                </a:solidFill>
                <a:latin typeface="+mj-ea"/>
                <a:ea typeface="+mj-ea"/>
              </a:rPr>
              <a:t>Ⅰ</a:t>
            </a:r>
            <a:r>
              <a:rPr lang="en-US" altLang="ja-JP" sz="2400" dirty="0" err="1">
                <a:solidFill>
                  <a:schemeClr val="bg1"/>
                </a:solidFill>
                <a:latin typeface="+mj-ea"/>
                <a:ea typeface="+mj-ea"/>
              </a:rPr>
              <a:t>R</a:t>
            </a:r>
            <a:r>
              <a:rPr lang="ja-JP" altLang="en-US" sz="2400" dirty="0" smtClean="0">
                <a:solidFill>
                  <a:schemeClr val="bg1"/>
                </a:solidFill>
                <a:latin typeface="+mj-ea"/>
                <a:ea typeface="+mj-ea"/>
                <a:cs typeface="Meiryo UI" pitchFamily="50" charset="-128"/>
              </a:rPr>
              <a:t>収入</a:t>
            </a:r>
            <a:r>
              <a:rPr lang="ja-JP" altLang="en-US" sz="2400" dirty="0" smtClean="0">
                <a:solidFill>
                  <a:schemeClr val="bg1"/>
                </a:solidFill>
                <a:latin typeface="+mj-ea"/>
                <a:ea typeface="+mj-ea"/>
                <a:cs typeface="Meiryo UI" pitchFamily="50" charset="-128"/>
              </a:rPr>
              <a:t>金の配分</a:t>
            </a:r>
            <a:r>
              <a:rPr lang="ja-JP" altLang="en-US" sz="2400" dirty="0" smtClean="0"/>
              <a:t>～</a:t>
            </a:r>
            <a:endParaRPr lang="ja-JP" altLang="en-US" sz="4800" dirty="0"/>
          </a:p>
        </p:txBody>
      </p:sp>
      <p:sp>
        <p:nvSpPr>
          <p:cNvPr id="8" name="正方形/長方形 7"/>
          <p:cNvSpPr/>
          <p:nvPr/>
        </p:nvSpPr>
        <p:spPr>
          <a:xfrm>
            <a:off x="344984" y="116704"/>
            <a:ext cx="4464000" cy="648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r"/>
            <a:r>
              <a:rPr lang="ja-JP" altLang="en-US" sz="1600" dirty="0" smtClean="0">
                <a:latin typeface="Meiryo UI" panose="020B0604030504040204" pitchFamily="50" charset="-128"/>
                <a:ea typeface="Meiryo UI" panose="020B0604030504040204" pitchFamily="50" charset="-128"/>
              </a:rPr>
              <a:t>第</a:t>
            </a:r>
            <a:r>
              <a:rPr lang="en-US" altLang="ja-JP" sz="1600" dirty="0" smtClean="0">
                <a:latin typeface="Meiryo UI" panose="020B0604030504040204" pitchFamily="50" charset="-128"/>
                <a:ea typeface="Meiryo UI" panose="020B0604030504040204" pitchFamily="50" charset="-128"/>
              </a:rPr>
              <a:t>30</a:t>
            </a:r>
            <a:r>
              <a:rPr lang="ja-JP" altLang="en-US" sz="1600" dirty="0" smtClean="0">
                <a:latin typeface="Meiryo UI" panose="020B0604030504040204" pitchFamily="50" charset="-128"/>
                <a:ea typeface="Meiryo UI" panose="020B0604030504040204" pitchFamily="50" charset="-128"/>
              </a:rPr>
              <a:t>回</a:t>
            </a:r>
            <a:r>
              <a:rPr lang="ja-JP" altLang="en-US" sz="1600" dirty="0">
                <a:latin typeface="Meiryo UI" panose="020B0604030504040204" pitchFamily="50" charset="-128"/>
                <a:ea typeface="Meiryo UI" panose="020B0604030504040204" pitchFamily="50" charset="-128"/>
              </a:rPr>
              <a:t>　大都市制度（特別区設置）協議会資料</a:t>
            </a:r>
            <a:endParaRPr lang="en-US" altLang="ja-JP" sz="1600" dirty="0">
              <a:latin typeface="Meiryo UI" panose="020B0604030504040204" pitchFamily="50" charset="-128"/>
              <a:ea typeface="Meiryo UI" panose="020B0604030504040204" pitchFamily="50" charset="-128"/>
            </a:endParaRPr>
          </a:p>
          <a:p>
            <a:pPr algn="r"/>
            <a:r>
              <a:rPr lang="ja-JP" altLang="en-US" sz="1600" dirty="0" err="1">
                <a:latin typeface="Meiryo UI" panose="020B0604030504040204" pitchFamily="50" charset="-128"/>
                <a:ea typeface="Meiryo UI" panose="020B0604030504040204" pitchFamily="50" charset="-128"/>
              </a:rPr>
              <a:t>ー</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令和</a:t>
            </a:r>
            <a:r>
              <a:rPr lang="ja-JP" altLang="en-US" sz="1600" dirty="0" smtClean="0">
                <a:latin typeface="Meiryo UI" panose="020B0604030504040204" pitchFamily="50" charset="-128"/>
                <a:ea typeface="Meiryo UI" panose="020B0604030504040204" pitchFamily="50" charset="-128"/>
              </a:rPr>
              <a:t>元年</a:t>
            </a:r>
            <a:r>
              <a:rPr lang="en-US" altLang="ja-JP" sz="1600" dirty="0" smtClean="0">
                <a:latin typeface="Meiryo UI" panose="020B0604030504040204" pitchFamily="50" charset="-128"/>
                <a:ea typeface="Meiryo UI" panose="020B0604030504040204" pitchFamily="50" charset="-128"/>
              </a:rPr>
              <a:t>12</a:t>
            </a:r>
            <a:r>
              <a:rPr lang="ja-JP" altLang="en-US" sz="1600" dirty="0" smtClean="0">
                <a:latin typeface="Meiryo UI" panose="020B0604030504040204" pitchFamily="50" charset="-128"/>
                <a:ea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rPr>
              <a:t>10</a:t>
            </a:r>
            <a:r>
              <a:rPr lang="ja-JP" altLang="en-US" sz="1600" dirty="0" smtClean="0">
                <a:latin typeface="Meiryo UI" panose="020B0604030504040204" pitchFamily="50" charset="-128"/>
                <a:ea typeface="Meiryo UI" panose="020B0604030504040204" pitchFamily="50" charset="-128"/>
              </a:rPr>
              <a:t>日 </a:t>
            </a:r>
            <a:r>
              <a:rPr lang="ja-JP" altLang="en-US" sz="1600" dirty="0" err="1">
                <a:latin typeface="Meiryo UI" panose="020B0604030504040204" pitchFamily="50" charset="-128"/>
                <a:ea typeface="Meiryo UI" panose="020B0604030504040204" pitchFamily="50" charset="-128"/>
              </a:rPr>
              <a:t>ー</a:t>
            </a:r>
            <a:endParaRPr lang="en-US" altLang="ja-JP" sz="1600" dirty="0">
              <a:latin typeface="Meiryo UI" panose="020B0604030504040204" pitchFamily="50" charset="-128"/>
              <a:ea typeface="Meiryo UI" panose="020B0604030504040204" pitchFamily="50" charset="-128"/>
            </a:endParaRPr>
          </a:p>
        </p:txBody>
      </p:sp>
      <p:sp>
        <p:nvSpPr>
          <p:cNvPr id="9" name="正方形/長方形 8"/>
          <p:cNvSpPr/>
          <p:nvPr/>
        </p:nvSpPr>
        <p:spPr>
          <a:xfrm>
            <a:off x="8481512" y="55744"/>
            <a:ext cx="1080000" cy="360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資料２</a:t>
            </a:r>
            <a:endParaRPr kumimoji="1" lang="en-US" altLang="ja-JP" sz="1600"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3173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2651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1136576" y="1610792"/>
            <a:ext cx="7737549" cy="675659"/>
          </a:xfrm>
          <a:prstGeom prst="rect">
            <a:avLst/>
          </a:prstGeom>
          <a:solidFill>
            <a:schemeClr val="accent4">
              <a:lumMod val="75000"/>
            </a:schemeClr>
          </a:solid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24" name="正方形/長方形 2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2000" b="1" dirty="0" smtClean="0">
                <a:solidFill>
                  <a:schemeClr val="tx1"/>
                </a:solidFill>
                <a:latin typeface="Meiryo UI" pitchFamily="50" charset="-128"/>
                <a:ea typeface="Meiryo UI" pitchFamily="50" charset="-128"/>
                <a:cs typeface="Meiryo UI" pitchFamily="50" charset="-128"/>
              </a:rPr>
              <a:t>１　ＩＲ収入金の大阪府・大阪市の配分について</a:t>
            </a:r>
            <a:endParaRPr lang="ja-JP" altLang="en-US" sz="2000" b="1" dirty="0">
              <a:latin typeface="Meiryo UI" pitchFamily="50" charset="-128"/>
              <a:ea typeface="Meiryo UI" pitchFamily="50" charset="-128"/>
              <a:cs typeface="Meiryo UI"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811179969"/>
              </p:ext>
            </p:extLst>
          </p:nvPr>
        </p:nvGraphicFramePr>
        <p:xfrm>
          <a:off x="525320" y="3159601"/>
          <a:ext cx="8928992" cy="2907696"/>
        </p:xfrm>
        <a:graphic>
          <a:graphicData uri="http://schemas.openxmlformats.org/drawingml/2006/table">
            <a:tbl>
              <a:tblPr bandRow="1">
                <a:tableStyleId>{21E4AEA4-8DFA-4A89-87EB-49C32662AFE0}</a:tableStyleId>
              </a:tblPr>
              <a:tblGrid>
                <a:gridCol w="1835392">
                  <a:extLst>
                    <a:ext uri="{9D8B030D-6E8A-4147-A177-3AD203B41FA5}">
                      <a16:colId xmlns:a16="http://schemas.microsoft.com/office/drawing/2014/main" val="20000"/>
                    </a:ext>
                  </a:extLst>
                </a:gridCol>
                <a:gridCol w="7093600">
                  <a:extLst>
                    <a:ext uri="{9D8B030D-6E8A-4147-A177-3AD203B41FA5}">
                      <a16:colId xmlns:a16="http://schemas.microsoft.com/office/drawing/2014/main" val="20003"/>
                    </a:ext>
                  </a:extLst>
                </a:gridCol>
              </a:tblGrid>
              <a:tr h="491222">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Meiryo UI" panose="020B0604030504040204" pitchFamily="50" charset="-128"/>
                          <a:ea typeface="Meiryo UI" panose="020B0604030504040204" pitchFamily="50" charset="-128"/>
                        </a:rPr>
                        <a:t>項目</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tc>
                <a:tc>
                  <a:txBody>
                    <a:bodyPr/>
                    <a:lstStyle/>
                    <a:p>
                      <a:pPr marL="0" lvl="2" indent="0" algn="ctr">
                        <a:lnSpc>
                          <a:spcPct val="100000"/>
                        </a:lnSpc>
                        <a:buFont typeface="Wingdings" panose="05000000000000000000" pitchFamily="2" charset="2"/>
                        <a:buNone/>
                        <a:defRPr/>
                      </a:pPr>
                      <a:r>
                        <a:rPr lang="ja-JP" altLang="en-US" sz="1200" b="1" u="none" dirty="0" smtClean="0">
                          <a:latin typeface="Meiryo UI" panose="020B0604030504040204" pitchFamily="50" charset="-128"/>
                          <a:ea typeface="Meiryo UI" panose="020B0604030504040204" pitchFamily="50" charset="-128"/>
                        </a:rPr>
                        <a:t>内容</a:t>
                      </a:r>
                      <a:endParaRPr lang="en-US" altLang="ja-JP" sz="1200" b="1"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0"/>
                  </a:ext>
                </a:extLst>
              </a:tr>
              <a:tr h="491222">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認定都道府県等入場料</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99059" marR="99059" marT="45724" marB="45724" anchor="ctr"/>
                </a:tc>
                <a:tc>
                  <a:txBody>
                    <a:bodyPr/>
                    <a:lstStyle/>
                    <a:p>
                      <a:pPr marL="180000" lvl="2" indent="-180000">
                        <a:lnSpc>
                          <a:spcPct val="100000"/>
                        </a:lnSpc>
                        <a:buFont typeface="Wingdings" panose="05000000000000000000" pitchFamily="2" charset="2"/>
                        <a:buChar char="l"/>
                        <a:defRPr/>
                      </a:pPr>
                      <a:r>
                        <a:rPr lang="ja-JP" altLang="en-US" sz="1200" u="none" dirty="0" smtClean="0">
                          <a:latin typeface="Meiryo UI" panose="020B0604030504040204" pitchFamily="50" charset="-128"/>
                          <a:ea typeface="Meiryo UI" panose="020B0604030504040204" pitchFamily="50" charset="-128"/>
                        </a:rPr>
                        <a:t>認定都道府県等（大阪府）は、日本人等の入場者に対し、入場料３千円／回（２４時間単位）を賦課</a:t>
                      </a:r>
                      <a:endParaRPr lang="en-US" altLang="ja-JP" sz="1200" b="0" u="none"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1"/>
                  </a:ext>
                </a:extLst>
              </a:tr>
              <a:tr h="491222">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認定都道府県等納付金</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99059" marR="99059" marT="45724" marB="45724" anchor="ctr"/>
                </a:tc>
                <a:tc>
                  <a:txBody>
                    <a:bodyPr/>
                    <a:lstStyle/>
                    <a:p>
                      <a:pPr marL="180000" lvl="2" indent="-180000">
                        <a:lnSpc>
                          <a:spcPct val="100000"/>
                        </a:lnSpc>
                        <a:buFont typeface="Wingdings" panose="05000000000000000000" pitchFamily="2" charset="2"/>
                        <a:buChar char="l"/>
                        <a:defRPr/>
                      </a:pPr>
                      <a:r>
                        <a:rPr lang="ja-JP" altLang="en-US" sz="1200" u="none" dirty="0" smtClean="0">
                          <a:latin typeface="Meiryo UI" panose="020B0604030504040204" pitchFamily="50" charset="-128"/>
                          <a:ea typeface="Meiryo UI" panose="020B0604030504040204" pitchFamily="50" charset="-128"/>
                        </a:rPr>
                        <a:t>カジノ事業者は、カジノ行為粗収益</a:t>
                      </a:r>
                      <a:r>
                        <a:rPr lang="en-US" altLang="ja-JP" sz="1000" u="none" dirty="0" smtClean="0">
                          <a:latin typeface="Meiryo UI" panose="020B0604030504040204" pitchFamily="50" charset="-128"/>
                          <a:ea typeface="Meiryo UI" panose="020B0604030504040204" pitchFamily="50" charset="-128"/>
                        </a:rPr>
                        <a:t>※</a:t>
                      </a:r>
                      <a:r>
                        <a:rPr lang="ja-JP" altLang="en-US" sz="1200" u="none" dirty="0" smtClean="0">
                          <a:latin typeface="Meiryo UI" panose="020B0604030504040204" pitchFamily="50" charset="-128"/>
                          <a:ea typeface="Meiryo UI" panose="020B0604030504040204" pitchFamily="50" charset="-128"/>
                        </a:rPr>
                        <a:t>の１５％を認定都道府県等（大阪府）に納付</a:t>
                      </a:r>
                      <a:endParaRPr lang="en-US" altLang="ja-JP" sz="1200" b="0" u="none"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2"/>
                  </a:ext>
                </a:extLst>
              </a:tr>
              <a:tr h="1434030">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ＩＲ収入金の使途</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99059" marR="99059" marT="45724" marB="45724" anchor="ctr"/>
                </a:tc>
                <a:tc>
                  <a:txBody>
                    <a:bodyPr/>
                    <a:lstStyle/>
                    <a:p>
                      <a:pPr marL="171450" lvl="2" indent="-17145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住民福祉の増進、持続的な成長に向けて広く活用</a:t>
                      </a:r>
                      <a:endParaRPr lang="en-US" altLang="ja-JP" sz="1200" b="0" u="none" dirty="0" smtClean="0">
                        <a:solidFill>
                          <a:schemeClr val="tx1"/>
                        </a:solidFill>
                        <a:latin typeface="Meiryo UI" pitchFamily="50" charset="-128"/>
                        <a:ea typeface="Meiryo UI" pitchFamily="50" charset="-128"/>
                        <a:cs typeface="Meiryo UI" pitchFamily="50" charset="-128"/>
                      </a:endParaRPr>
                    </a:p>
                  </a:txBody>
                  <a:tcPr marL="99059" marR="99059" marT="45724" marB="45724"/>
                </a:tc>
                <a:extLst>
                  <a:ext uri="{0D108BD9-81ED-4DB2-BD59-A6C34878D82A}">
                    <a16:rowId xmlns:a16="http://schemas.microsoft.com/office/drawing/2014/main" val="239645202"/>
                  </a:ext>
                </a:extLst>
              </a:tr>
            </a:tbl>
          </a:graphicData>
        </a:graphic>
      </p:graphicFrame>
      <p:sp>
        <p:nvSpPr>
          <p:cNvPr id="17" name="正方形/長方形 16"/>
          <p:cNvSpPr>
            <a:spLocks noChangeArrowheads="1"/>
          </p:cNvSpPr>
          <p:nvPr/>
        </p:nvSpPr>
        <p:spPr bwMode="auto">
          <a:xfrm>
            <a:off x="8874125" y="656868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11"/>
          <p:cNvSpPr txBox="1"/>
          <p:nvPr/>
        </p:nvSpPr>
        <p:spPr>
          <a:xfrm>
            <a:off x="480001" y="6063099"/>
            <a:ext cx="8974307" cy="246221"/>
          </a:xfrm>
          <a:prstGeom prst="rect">
            <a:avLst/>
          </a:prstGeom>
          <a:noFill/>
        </p:spPr>
        <p:txBody>
          <a:bodyPr wrap="square" rtlCol="0">
            <a:spAutoFit/>
          </a:bodyPr>
          <a:lstStyle/>
          <a:p>
            <a:pPr marL="0" lvl="2">
              <a:defRPr/>
            </a:pPr>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 カジノ</a:t>
            </a:r>
            <a:r>
              <a:rPr lang="ja-JP" altLang="en-US" sz="1000" dirty="0">
                <a:latin typeface="Meiryo UI" pitchFamily="50" charset="-128"/>
                <a:ea typeface="Meiryo UI" pitchFamily="50" charset="-128"/>
                <a:cs typeface="Meiryo UI" pitchFamily="50" charset="-128"/>
              </a:rPr>
              <a:t>行為粗</a:t>
            </a:r>
            <a:r>
              <a:rPr lang="ja-JP" altLang="en-US" sz="1000" dirty="0" smtClean="0">
                <a:latin typeface="Meiryo UI" pitchFamily="50" charset="-128"/>
                <a:ea typeface="Meiryo UI" pitchFamily="50" charset="-128"/>
                <a:cs typeface="Meiryo UI" pitchFamily="50" charset="-128"/>
              </a:rPr>
              <a:t>収益と</a:t>
            </a:r>
            <a:r>
              <a:rPr lang="ja-JP" altLang="en-US" sz="1000" dirty="0">
                <a:latin typeface="Meiryo UI" pitchFamily="50" charset="-128"/>
                <a:ea typeface="Meiryo UI" pitchFamily="50" charset="-128"/>
                <a:cs typeface="Meiryo UI" pitchFamily="50" charset="-128"/>
              </a:rPr>
              <a:t>は、賭け金総額－顧客への払戻金</a:t>
            </a:r>
            <a:endParaRPr lang="en-US" altLang="ja-JP" sz="1000" dirty="0">
              <a:latin typeface="Meiryo UI" pitchFamily="50" charset="-128"/>
              <a:ea typeface="Meiryo UI" pitchFamily="50" charset="-128"/>
              <a:cs typeface="Meiryo UI" pitchFamily="50" charset="-128"/>
            </a:endParaRPr>
          </a:p>
        </p:txBody>
      </p:sp>
      <p:sp>
        <p:nvSpPr>
          <p:cNvPr id="18" name="テキスト ボックス 17"/>
          <p:cNvSpPr txBox="1"/>
          <p:nvPr/>
        </p:nvSpPr>
        <p:spPr>
          <a:xfrm>
            <a:off x="2001164" y="2627228"/>
            <a:ext cx="7402962" cy="246221"/>
          </a:xfrm>
          <a:prstGeom prst="rect">
            <a:avLst/>
          </a:prstGeom>
          <a:noFill/>
        </p:spPr>
        <p:txBody>
          <a:bodyPr wrap="square" rtlCol="0">
            <a:spAutoFit/>
          </a:bodyPr>
          <a:lstStyle/>
          <a:p>
            <a:pPr marL="0" lvl="2" algn="r">
              <a:defRPr/>
            </a:pPr>
            <a:r>
              <a:rPr lang="ja-JP" altLang="en-US" sz="1000" dirty="0" smtClean="0">
                <a:latin typeface="Meiryo UI" pitchFamily="50" charset="-128"/>
                <a:ea typeface="Meiryo UI" pitchFamily="50" charset="-128"/>
                <a:cs typeface="Meiryo UI" pitchFamily="50" charset="-128"/>
              </a:rPr>
              <a:t>（出典）「大阪</a:t>
            </a:r>
            <a:r>
              <a:rPr lang="en-US" altLang="ja-JP" sz="1000" dirty="0" smtClean="0">
                <a:latin typeface="Meiryo UI" pitchFamily="50" charset="-128"/>
                <a:ea typeface="Meiryo UI" pitchFamily="50" charset="-128"/>
                <a:cs typeface="Meiryo UI" pitchFamily="50" charset="-128"/>
              </a:rPr>
              <a:t>IR</a:t>
            </a:r>
            <a:r>
              <a:rPr lang="ja-JP" altLang="en-US" sz="1000" dirty="0" smtClean="0">
                <a:latin typeface="Meiryo UI" pitchFamily="50" charset="-128"/>
                <a:ea typeface="Meiryo UI" pitchFamily="50" charset="-128"/>
                <a:cs typeface="Meiryo UI" pitchFamily="50" charset="-128"/>
              </a:rPr>
              <a:t>基本構想（案）」（</a:t>
            </a:r>
            <a:r>
              <a:rPr lang="en-US" altLang="ja-JP" sz="1000" dirty="0" smtClean="0">
                <a:latin typeface="Meiryo UI" pitchFamily="50" charset="-128"/>
                <a:ea typeface="Meiryo UI" pitchFamily="50" charset="-128"/>
                <a:cs typeface="Meiryo UI" pitchFamily="50" charset="-128"/>
              </a:rPr>
              <a:t>H30</a:t>
            </a:r>
            <a:r>
              <a:rPr lang="ja-JP" altLang="en-US" sz="1000" dirty="0" smtClean="0">
                <a:latin typeface="Meiryo UI" pitchFamily="50" charset="-128"/>
                <a:ea typeface="Meiryo UI" pitchFamily="50" charset="-128"/>
                <a:cs typeface="Meiryo UI" pitchFamily="50" charset="-128"/>
              </a:rPr>
              <a:t>年度第</a:t>
            </a:r>
            <a:r>
              <a:rPr lang="en-US" altLang="ja-JP" sz="1000" dirty="0">
                <a:latin typeface="Meiryo UI" pitchFamily="50" charset="-128"/>
                <a:ea typeface="Meiryo UI" pitchFamily="50" charset="-128"/>
                <a:cs typeface="Meiryo UI" pitchFamily="50" charset="-128"/>
              </a:rPr>
              <a:t>17</a:t>
            </a:r>
            <a:r>
              <a:rPr lang="ja-JP" altLang="en-US" sz="1000" dirty="0" smtClean="0">
                <a:latin typeface="Meiryo UI" pitchFamily="50" charset="-128"/>
                <a:ea typeface="Meiryo UI" pitchFamily="50" charset="-128"/>
                <a:cs typeface="Meiryo UI" pitchFamily="50" charset="-128"/>
              </a:rPr>
              <a:t>回</a:t>
            </a:r>
            <a:r>
              <a:rPr lang="ja-JP" altLang="en-US" sz="1000" dirty="0">
                <a:latin typeface="Meiryo UI" pitchFamily="50" charset="-128"/>
                <a:ea typeface="Meiryo UI" pitchFamily="50" charset="-128"/>
                <a:cs typeface="Meiryo UI" pitchFamily="50" charset="-128"/>
              </a:rPr>
              <a:t>副首都推進本部</a:t>
            </a:r>
            <a:r>
              <a:rPr lang="ja-JP" altLang="en-US" sz="1000" dirty="0" smtClean="0">
                <a:latin typeface="Meiryo UI" pitchFamily="50" charset="-128"/>
                <a:ea typeface="Meiryo UI" pitchFamily="50" charset="-128"/>
                <a:cs typeface="Meiryo UI" pitchFamily="50" charset="-128"/>
              </a:rPr>
              <a:t>会議</a:t>
            </a:r>
            <a:r>
              <a:rPr lang="ja-JP" altLang="en-US" sz="1000" dirty="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Ｈ</a:t>
            </a:r>
            <a:r>
              <a:rPr lang="en-US" altLang="ja-JP" sz="1000" dirty="0" smtClean="0">
                <a:latin typeface="Meiryo UI" pitchFamily="50" charset="-128"/>
                <a:ea typeface="Meiryo UI" pitchFamily="50" charset="-128"/>
                <a:cs typeface="Meiryo UI" pitchFamily="50" charset="-128"/>
              </a:rPr>
              <a:t>31.2</a:t>
            </a:r>
            <a:r>
              <a:rPr lang="ja-JP" altLang="en-US" sz="1000" dirty="0" smtClean="0">
                <a:latin typeface="Meiryo UI" pitchFamily="50" charset="-128"/>
                <a:ea typeface="Meiryo UI" pitchFamily="50" charset="-128"/>
                <a:cs typeface="Meiryo UI" pitchFamily="50" charset="-128"/>
              </a:rPr>
              <a:t>］資料）（</a:t>
            </a:r>
            <a:r>
              <a:rPr lang="ja-JP" altLang="en-US" sz="1000" dirty="0">
                <a:latin typeface="Meiryo UI" pitchFamily="50" charset="-128"/>
                <a:ea typeface="Meiryo UI" pitchFamily="50" charset="-128"/>
                <a:cs typeface="Meiryo UI" pitchFamily="50" charset="-128"/>
              </a:rPr>
              <a:t>一部編集</a:t>
            </a:r>
            <a:r>
              <a:rPr lang="ja-JP" altLang="en-US" sz="1000" dirty="0" smtClean="0">
                <a:latin typeface="Meiryo UI" pitchFamily="50" charset="-128"/>
                <a:ea typeface="Meiryo UI" pitchFamily="50" charset="-128"/>
                <a:cs typeface="Meiryo UI" pitchFamily="50" charset="-128"/>
              </a:rPr>
              <a:t>）</a:t>
            </a:r>
            <a:endParaRPr lang="en-US" altLang="ja-JP" sz="1000" dirty="0">
              <a:latin typeface="Meiryo UI" pitchFamily="50" charset="-128"/>
              <a:ea typeface="Meiryo UI" pitchFamily="50" charset="-128"/>
              <a:cs typeface="Meiryo UI" pitchFamily="50" charset="-128"/>
            </a:endParaRPr>
          </a:p>
        </p:txBody>
      </p:sp>
      <p:sp>
        <p:nvSpPr>
          <p:cNvPr id="21" name="正方形/長方形 20"/>
          <p:cNvSpPr/>
          <p:nvPr/>
        </p:nvSpPr>
        <p:spPr>
          <a:xfrm>
            <a:off x="111342" y="591414"/>
            <a:ext cx="8928989" cy="350110"/>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（１）</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ＩＲ収入金の見込みについて</a:t>
            </a:r>
            <a:endParaRPr lang="ja-JP" altLang="en-US" sz="1600" b="1" dirty="0">
              <a:latin typeface="Meiryo UI" pitchFamily="50" charset="-128"/>
              <a:ea typeface="Meiryo UI" pitchFamily="50" charset="-128"/>
              <a:cs typeface="Meiryo UI" pitchFamily="50" charset="-128"/>
            </a:endParaRPr>
          </a:p>
        </p:txBody>
      </p:sp>
      <p:sp>
        <p:nvSpPr>
          <p:cNvPr id="2" name="正方形/長方形 1"/>
          <p:cNvSpPr/>
          <p:nvPr/>
        </p:nvSpPr>
        <p:spPr>
          <a:xfrm>
            <a:off x="776537" y="1354746"/>
            <a:ext cx="8496944" cy="1263824"/>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776536" y="1042806"/>
            <a:ext cx="8496944" cy="311940"/>
          </a:xfrm>
          <a:prstGeom prst="rect">
            <a:avLst/>
          </a:prstGeom>
          <a:solidFill>
            <a:schemeClr val="accent4">
              <a:lumMod val="5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大阪府・大阪市におけるＩＲ収入金の見込み</a:t>
            </a:r>
            <a:endParaRPr kumimoji="1" lang="ja-JP" altLang="en-US" b="1"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7545288" y="1104284"/>
            <a:ext cx="1925694" cy="261610"/>
          </a:xfrm>
          <a:prstGeom prst="rect">
            <a:avLst/>
          </a:prstGeom>
          <a:noFill/>
        </p:spPr>
        <p:txBody>
          <a:bodyPr wrap="square" rtlCol="0">
            <a:spAutoFit/>
          </a:bodyPr>
          <a:lstStyle/>
          <a:p>
            <a:pPr marL="0" lvl="2" algn="ctr">
              <a:defRPr/>
            </a:pPr>
            <a:r>
              <a:rPr lang="ja-JP" altLang="en-US" sz="1100" dirty="0" smtClean="0">
                <a:solidFill>
                  <a:schemeClr val="bg1"/>
                </a:solidFill>
                <a:latin typeface="Meiryo UI" pitchFamily="50" charset="-128"/>
                <a:ea typeface="Meiryo UI" pitchFamily="50" charset="-128"/>
                <a:cs typeface="Meiryo UI" pitchFamily="50" charset="-128"/>
              </a:rPr>
              <a:t>（試算）</a:t>
            </a:r>
            <a:endParaRPr lang="en-US" altLang="ja-JP" sz="1100" dirty="0">
              <a:solidFill>
                <a:schemeClr val="bg1"/>
              </a:solidFill>
              <a:latin typeface="Meiryo UI" pitchFamily="50" charset="-128"/>
              <a:ea typeface="Meiryo UI" pitchFamily="50" charset="-128"/>
              <a:cs typeface="Meiryo UI" pitchFamily="50" charset="-128"/>
            </a:endParaRPr>
          </a:p>
        </p:txBody>
      </p:sp>
      <p:sp>
        <p:nvSpPr>
          <p:cNvPr id="13" name="正方形/長方形 12"/>
          <p:cNvSpPr/>
          <p:nvPr/>
        </p:nvSpPr>
        <p:spPr>
          <a:xfrm>
            <a:off x="3028116" y="1620505"/>
            <a:ext cx="6041696" cy="677094"/>
          </a:xfrm>
          <a:prstGeom prst="rect">
            <a:avLst/>
          </a:prstGeom>
          <a:no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200" dirty="0" smtClean="0">
                <a:solidFill>
                  <a:schemeClr val="bg1"/>
                </a:solidFill>
                <a:latin typeface="Meiryo UI" panose="020B0604030504040204" pitchFamily="50" charset="-128"/>
                <a:ea typeface="Meiryo UI" panose="020B0604030504040204" pitchFamily="50" charset="-128"/>
              </a:rPr>
              <a:t>うち認定都道府県等入場料</a:t>
            </a:r>
            <a:r>
              <a:rPr lang="ja-JP" altLang="en-US" sz="1200" dirty="0">
                <a:solidFill>
                  <a:schemeClr val="bg1"/>
                </a:solidFill>
                <a:latin typeface="Meiryo UI" panose="020B0604030504040204" pitchFamily="50" charset="-128"/>
                <a:ea typeface="Meiryo UI" panose="020B0604030504040204" pitchFamily="50" charset="-128"/>
              </a:rPr>
              <a:t>収入</a:t>
            </a:r>
            <a:r>
              <a:rPr lang="ja-JP" altLang="en-US" sz="1200" dirty="0" smtClean="0">
                <a:solidFill>
                  <a:schemeClr val="bg1"/>
                </a:solidFill>
                <a:latin typeface="Meiryo UI" panose="020B0604030504040204" pitchFamily="50" charset="-128"/>
                <a:ea typeface="Meiryo UI" panose="020B0604030504040204" pitchFamily="50" charset="-128"/>
              </a:rPr>
              <a:t>：</a:t>
            </a:r>
            <a:r>
              <a:rPr lang="en-US" altLang="ja-JP" sz="1200" dirty="0" smtClean="0">
                <a:solidFill>
                  <a:schemeClr val="bg1"/>
                </a:solidFill>
                <a:latin typeface="Meiryo UI" panose="020B0604030504040204" pitchFamily="50" charset="-128"/>
                <a:ea typeface="Meiryo UI" panose="020B0604030504040204" pitchFamily="50" charset="-128"/>
              </a:rPr>
              <a:t>130</a:t>
            </a:r>
            <a:r>
              <a:rPr lang="ja-JP" altLang="en-US" sz="1200" dirty="0" smtClean="0">
                <a:solidFill>
                  <a:schemeClr val="bg1"/>
                </a:solidFill>
                <a:latin typeface="Meiryo UI" panose="020B0604030504040204" pitchFamily="50" charset="-128"/>
                <a:ea typeface="Meiryo UI" panose="020B0604030504040204" pitchFamily="50" charset="-128"/>
              </a:rPr>
              <a:t>億円</a:t>
            </a:r>
            <a:r>
              <a:rPr lang="ja-JP" altLang="en-US" sz="1200" dirty="0">
                <a:solidFill>
                  <a:schemeClr val="bg1"/>
                </a:solidFill>
                <a:latin typeface="Meiryo UI" panose="020B0604030504040204" pitchFamily="50" charset="-128"/>
                <a:ea typeface="Meiryo UI" panose="020B0604030504040204" pitchFamily="50" charset="-128"/>
              </a:rPr>
              <a:t>／</a:t>
            </a:r>
            <a:r>
              <a:rPr lang="ja-JP" altLang="en-US" sz="1200" dirty="0" smtClean="0">
                <a:solidFill>
                  <a:schemeClr val="bg1"/>
                </a:solidFill>
                <a:latin typeface="Meiryo UI" panose="020B0604030504040204" pitchFamily="50" charset="-128"/>
                <a:ea typeface="Meiryo UI" panose="020B0604030504040204" pitchFamily="50" charset="-128"/>
              </a:rPr>
              <a:t>年</a:t>
            </a:r>
            <a:r>
              <a:rPr lang="ja-JP" altLang="en-US" sz="1000" dirty="0" smtClean="0">
                <a:solidFill>
                  <a:schemeClr val="bg1"/>
                </a:solidFill>
                <a:latin typeface="Meiryo UI" panose="020B0604030504040204" pitchFamily="50" charset="-128"/>
                <a:ea typeface="Meiryo UI" panose="020B0604030504040204" pitchFamily="50" charset="-128"/>
              </a:rPr>
              <a:t>（日本人等カジノ施設延利用者数</a:t>
            </a:r>
            <a:r>
              <a:rPr lang="en-US" altLang="ja-JP" sz="1000" dirty="0">
                <a:solidFill>
                  <a:schemeClr val="bg1"/>
                </a:solidFill>
                <a:latin typeface="Meiryo UI" panose="020B0604030504040204" pitchFamily="50" charset="-128"/>
                <a:ea typeface="Meiryo UI" panose="020B0604030504040204" pitchFamily="50" charset="-128"/>
              </a:rPr>
              <a:t>440</a:t>
            </a:r>
            <a:r>
              <a:rPr lang="ja-JP" altLang="en-US" sz="1000" dirty="0" smtClean="0">
                <a:solidFill>
                  <a:schemeClr val="bg1"/>
                </a:solidFill>
                <a:latin typeface="Meiryo UI" panose="020B0604030504040204" pitchFamily="50" charset="-128"/>
                <a:ea typeface="Meiryo UI" panose="020B0604030504040204" pitchFamily="50" charset="-128"/>
              </a:rPr>
              <a:t>万人／年）</a:t>
            </a:r>
            <a:endParaRPr lang="ja-JP" altLang="en-US" sz="1000" dirty="0">
              <a:solidFill>
                <a:schemeClr val="bg1"/>
              </a:solidFill>
              <a:latin typeface="Meiryo UI" panose="020B0604030504040204" pitchFamily="50" charset="-128"/>
              <a:ea typeface="Meiryo UI" panose="020B0604030504040204" pitchFamily="50" charset="-128"/>
            </a:endParaRPr>
          </a:p>
          <a:p>
            <a:r>
              <a:rPr kumimoji="1" lang="ja-JP" altLang="en-US" sz="1200" dirty="0" smtClean="0">
                <a:solidFill>
                  <a:schemeClr val="bg1"/>
                </a:solidFill>
                <a:latin typeface="Meiryo UI" panose="020B0604030504040204" pitchFamily="50" charset="-128"/>
                <a:ea typeface="Meiryo UI" panose="020B0604030504040204" pitchFamily="50" charset="-128"/>
              </a:rPr>
              <a:t>　　認定都道府県等納付金収入：</a:t>
            </a:r>
            <a:r>
              <a:rPr lang="en-US" altLang="ja-JP" sz="1200" dirty="0" smtClean="0">
                <a:solidFill>
                  <a:schemeClr val="bg1"/>
                </a:solidFill>
                <a:latin typeface="Meiryo UI" panose="020B0604030504040204" pitchFamily="50" charset="-128"/>
                <a:ea typeface="Meiryo UI" panose="020B0604030504040204" pitchFamily="50" charset="-128"/>
              </a:rPr>
              <a:t>570</a:t>
            </a:r>
            <a:r>
              <a:rPr lang="ja-JP" altLang="en-US" sz="1200" dirty="0" smtClean="0">
                <a:solidFill>
                  <a:schemeClr val="bg1"/>
                </a:solidFill>
                <a:latin typeface="Meiryo UI" panose="020B0604030504040204" pitchFamily="50" charset="-128"/>
                <a:ea typeface="Meiryo UI" panose="020B0604030504040204" pitchFamily="50" charset="-128"/>
              </a:rPr>
              <a:t>億円／年</a:t>
            </a:r>
            <a:r>
              <a:rPr lang="ja-JP" altLang="en-US" sz="1000" dirty="0" smtClean="0">
                <a:solidFill>
                  <a:schemeClr val="bg1"/>
                </a:solidFill>
                <a:latin typeface="Meiryo UI" panose="020B0604030504040204" pitchFamily="50" charset="-128"/>
                <a:ea typeface="Meiryo UI" panose="020B0604030504040204" pitchFamily="50" charset="-128"/>
              </a:rPr>
              <a:t>（カジノ行為粗収益</a:t>
            </a:r>
            <a:r>
              <a:rPr lang="en-US" altLang="ja-JP" sz="800" dirty="0" smtClean="0">
                <a:solidFill>
                  <a:schemeClr val="bg1"/>
                </a:solidFill>
                <a:latin typeface="Meiryo UI" panose="020B0604030504040204" pitchFamily="50" charset="-128"/>
                <a:ea typeface="Meiryo UI" panose="020B0604030504040204" pitchFamily="50" charset="-128"/>
              </a:rPr>
              <a:t>※</a:t>
            </a:r>
            <a:r>
              <a:rPr lang="en-US" altLang="ja-JP" sz="1000" dirty="0" smtClean="0">
                <a:solidFill>
                  <a:schemeClr val="bg1"/>
                </a:solidFill>
                <a:latin typeface="Meiryo UI" panose="020B0604030504040204" pitchFamily="50" charset="-128"/>
                <a:ea typeface="Meiryo UI" panose="020B0604030504040204" pitchFamily="50" charset="-128"/>
              </a:rPr>
              <a:t>3,800</a:t>
            </a:r>
            <a:r>
              <a:rPr lang="ja-JP" altLang="en-US" sz="1000" dirty="0" smtClean="0">
                <a:solidFill>
                  <a:schemeClr val="bg1"/>
                </a:solidFill>
                <a:latin typeface="Meiryo UI" panose="020B0604030504040204" pitchFamily="50" charset="-128"/>
                <a:ea typeface="Meiryo UI" panose="020B0604030504040204" pitchFamily="50" charset="-128"/>
              </a:rPr>
              <a:t>億円／年</a:t>
            </a:r>
            <a:r>
              <a:rPr lang="en-US" altLang="ja-JP" sz="1000" dirty="0" smtClean="0">
                <a:solidFill>
                  <a:schemeClr val="bg1"/>
                </a:solidFill>
                <a:latin typeface="Meiryo UI" panose="020B0604030504040204" pitchFamily="50" charset="-128"/>
                <a:ea typeface="Meiryo UI" panose="020B0604030504040204" pitchFamily="50" charset="-128"/>
              </a:rPr>
              <a:t>×15%</a:t>
            </a:r>
            <a:r>
              <a:rPr lang="ja-JP" altLang="en-US" sz="1000" dirty="0" smtClean="0">
                <a:solidFill>
                  <a:schemeClr val="bg1"/>
                </a:solidFill>
                <a:latin typeface="Meiryo UI" panose="020B0604030504040204" pitchFamily="50" charset="-128"/>
                <a:ea typeface="Meiryo UI" panose="020B0604030504040204" pitchFamily="50" charset="-128"/>
              </a:rPr>
              <a:t>）</a:t>
            </a:r>
            <a:endParaRPr kumimoji="1" lang="en-US" altLang="ja-JP" sz="1000" dirty="0" smtClean="0">
              <a:solidFill>
                <a:schemeClr val="bg1"/>
              </a:solidFill>
              <a:latin typeface="Meiryo UI" panose="020B0604030504040204" pitchFamily="50" charset="-128"/>
              <a:ea typeface="Meiryo UI" panose="020B0604030504040204" pitchFamily="50" charset="-128"/>
            </a:endParaRPr>
          </a:p>
        </p:txBody>
      </p:sp>
      <p:sp>
        <p:nvSpPr>
          <p:cNvPr id="27" name="正方形/長方形 26"/>
          <p:cNvSpPr/>
          <p:nvPr/>
        </p:nvSpPr>
        <p:spPr>
          <a:xfrm>
            <a:off x="1136577" y="1616198"/>
            <a:ext cx="1891539" cy="670253"/>
          </a:xfrm>
          <a:prstGeom prst="rect">
            <a:avLst/>
          </a:prstGeom>
          <a:no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b="1" dirty="0" smtClean="0">
                <a:solidFill>
                  <a:schemeClr val="bg1"/>
                </a:solidFill>
                <a:latin typeface="Meiryo UI" panose="020B0604030504040204" pitchFamily="50" charset="-128"/>
                <a:ea typeface="Meiryo UI" panose="020B0604030504040204" pitchFamily="50" charset="-128"/>
              </a:rPr>
              <a:t>７００億円／年</a:t>
            </a:r>
            <a:endParaRPr kumimoji="1" lang="ja-JP" altLang="en-US" dirty="0">
              <a:solidFill>
                <a:schemeClr val="bg1"/>
              </a:solidFill>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3028116" y="4951849"/>
            <a:ext cx="6084675" cy="1015663"/>
          </a:xfrm>
          <a:prstGeom prst="rect">
            <a:avLst/>
          </a:prstGeom>
          <a:solidFill>
            <a:schemeClr val="bg1"/>
          </a:solidFill>
          <a:ln>
            <a:solidFill>
              <a:schemeClr val="tx1"/>
            </a:solidFill>
          </a:ln>
        </p:spPr>
        <p:txBody>
          <a:bodyPr wrap="square" rtlCol="0" anchor="ctr" anchorCtr="0">
            <a:spAutoFit/>
          </a:bodyPr>
          <a:lstStyle/>
          <a:p>
            <a:pPr marL="0" lvl="2">
              <a:defRPr/>
            </a:pPr>
            <a:r>
              <a:rPr lang="ja-JP" altLang="en-US" sz="1000" dirty="0" smtClean="0">
                <a:latin typeface="Meiryo UI" pitchFamily="50" charset="-128"/>
                <a:ea typeface="Meiryo UI" pitchFamily="50" charset="-128"/>
                <a:cs typeface="Meiryo UI" pitchFamily="50" charset="-128"/>
              </a:rPr>
              <a:t>（主な活用例）</a:t>
            </a:r>
            <a:endParaRPr lang="en-US" altLang="ja-JP" sz="1000" dirty="0" smtClean="0">
              <a:latin typeface="Meiryo UI" pitchFamily="50" charset="-128"/>
              <a:ea typeface="Meiryo UI" pitchFamily="50" charset="-128"/>
              <a:cs typeface="Meiryo UI" pitchFamily="50" charset="-128"/>
            </a:endParaRPr>
          </a:p>
          <a:p>
            <a:pPr marL="0" lvl="2">
              <a:defRPr/>
            </a:pPr>
            <a:r>
              <a:rPr lang="ja-JP" altLang="en-US" sz="1000" dirty="0" smtClean="0">
                <a:latin typeface="Meiryo UI" pitchFamily="50" charset="-128"/>
                <a:ea typeface="Meiryo UI" pitchFamily="50" charset="-128"/>
                <a:cs typeface="Meiryo UI" pitchFamily="50" charset="-128"/>
              </a:rPr>
              <a:t>・子育て、教育環境の充実、住民の暮らしを守る福祉など社会福祉の増進　　　　　　　　　</a:t>
            </a:r>
            <a:endParaRPr lang="en-US" altLang="ja-JP" sz="1000" dirty="0" smtClean="0">
              <a:latin typeface="Meiryo UI" pitchFamily="50" charset="-128"/>
              <a:ea typeface="Meiryo UI" pitchFamily="50" charset="-128"/>
              <a:cs typeface="Meiryo UI" pitchFamily="50" charset="-128"/>
            </a:endParaRPr>
          </a:p>
          <a:p>
            <a:pPr marL="0" lvl="2">
              <a:defRPr/>
            </a:pPr>
            <a:r>
              <a:rPr lang="ja-JP" altLang="en-US" sz="1000" dirty="0" smtClean="0">
                <a:latin typeface="Meiryo UI" pitchFamily="50" charset="-128"/>
                <a:ea typeface="Meiryo UI" pitchFamily="50" charset="-128"/>
                <a:cs typeface="Meiryo UI" pitchFamily="50" charset="-128"/>
              </a:rPr>
              <a:t>・観光振興、文化芸術・スポーツの振興</a:t>
            </a:r>
            <a:endParaRPr lang="en-US" altLang="ja-JP" sz="1000" dirty="0" smtClean="0">
              <a:latin typeface="Meiryo UI" pitchFamily="50" charset="-128"/>
              <a:ea typeface="Meiryo UI" pitchFamily="50" charset="-128"/>
              <a:cs typeface="Meiryo UI" pitchFamily="50" charset="-128"/>
            </a:endParaRPr>
          </a:p>
          <a:p>
            <a:pPr marL="0" lvl="2">
              <a:defRPr/>
            </a:pPr>
            <a:r>
              <a:rPr lang="ja-JP" altLang="en-US" sz="1000" dirty="0" smtClean="0">
                <a:latin typeface="Meiryo UI" pitchFamily="50" charset="-128"/>
                <a:ea typeface="Meiryo UI" pitchFamily="50" charset="-128"/>
                <a:cs typeface="Meiryo UI" pitchFamily="50" charset="-128"/>
              </a:rPr>
              <a:t>・持続的な経済成長を促す地域経済振興、産業創出への活用</a:t>
            </a:r>
            <a:endParaRPr lang="en-US" altLang="ja-JP" sz="1000" dirty="0" smtClean="0">
              <a:latin typeface="Meiryo UI" pitchFamily="50" charset="-128"/>
              <a:ea typeface="Meiryo UI" pitchFamily="50" charset="-128"/>
              <a:cs typeface="Meiryo UI" pitchFamily="50" charset="-128"/>
            </a:endParaRPr>
          </a:p>
          <a:p>
            <a:pPr marL="0" lvl="2">
              <a:defRPr/>
            </a:pPr>
            <a:r>
              <a:rPr lang="ja-JP" altLang="en-US" sz="1000" dirty="0" smtClean="0">
                <a:latin typeface="Meiryo UI" pitchFamily="50" charset="-128"/>
                <a:ea typeface="Meiryo UI" pitchFamily="50" charset="-128"/>
                <a:cs typeface="Meiryo UI" pitchFamily="50" charset="-128"/>
              </a:rPr>
              <a:t>・懸念事項を最小化するための総合的な懸念事項対策への活用</a:t>
            </a:r>
            <a:endParaRPr lang="en-US" altLang="ja-JP" sz="1000" dirty="0" smtClean="0">
              <a:latin typeface="Meiryo UI" pitchFamily="50" charset="-128"/>
              <a:ea typeface="Meiryo UI" pitchFamily="50" charset="-128"/>
              <a:cs typeface="Meiryo UI" pitchFamily="50" charset="-128"/>
            </a:endParaRPr>
          </a:p>
          <a:p>
            <a:pPr marL="0" lvl="2">
              <a:defRPr/>
            </a:pPr>
            <a:r>
              <a:rPr lang="ja-JP" altLang="en-US" sz="1000" dirty="0" smtClean="0">
                <a:latin typeface="Meiryo UI" pitchFamily="50" charset="-128"/>
                <a:ea typeface="Meiryo UI" pitchFamily="50" charset="-128"/>
                <a:cs typeface="Meiryo UI" pitchFamily="50" charset="-128"/>
              </a:rPr>
              <a:t>・成長型ＩＲの効果を最大限発揮するために必要となる周辺地域環境整備への活用　など</a:t>
            </a:r>
            <a:endParaRPr lang="en-US" altLang="ja-JP" sz="10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000010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132571276"/>
              </p:ext>
            </p:extLst>
          </p:nvPr>
        </p:nvGraphicFramePr>
        <p:xfrm>
          <a:off x="560512" y="3485059"/>
          <a:ext cx="8496944" cy="2179320"/>
        </p:xfrm>
        <a:graphic>
          <a:graphicData uri="http://schemas.openxmlformats.org/drawingml/2006/table">
            <a:tbl>
              <a:tblPr firstRow="1" bandRow="1">
                <a:tableStyleId>{BC89EF96-8CEA-46FF-86C4-4CE0E7609802}</a:tableStyleId>
              </a:tblPr>
              <a:tblGrid>
                <a:gridCol w="4248472">
                  <a:extLst>
                    <a:ext uri="{9D8B030D-6E8A-4147-A177-3AD203B41FA5}">
                      <a16:colId xmlns:a16="http://schemas.microsoft.com/office/drawing/2014/main" val="3054771029"/>
                    </a:ext>
                  </a:extLst>
                </a:gridCol>
                <a:gridCol w="2124236">
                  <a:extLst>
                    <a:ext uri="{9D8B030D-6E8A-4147-A177-3AD203B41FA5}">
                      <a16:colId xmlns:a16="http://schemas.microsoft.com/office/drawing/2014/main" val="1773692183"/>
                    </a:ext>
                  </a:extLst>
                </a:gridCol>
                <a:gridCol w="2124236">
                  <a:extLst>
                    <a:ext uri="{9D8B030D-6E8A-4147-A177-3AD203B41FA5}">
                      <a16:colId xmlns:a16="http://schemas.microsoft.com/office/drawing/2014/main" val="2279762337"/>
                    </a:ext>
                  </a:extLst>
                </a:gridCol>
              </a:tblGrid>
              <a:tr h="336661">
                <a:tc>
                  <a:txBody>
                    <a:bodyPr/>
                    <a:lstStyle/>
                    <a:p>
                      <a:pPr algn="ctr"/>
                      <a:r>
                        <a:rPr kumimoji="1" lang="ja-JP" altLang="en-US" sz="1200" b="1" dirty="0" smtClean="0">
                          <a:latin typeface="Meiryo UI" panose="020B0604030504040204" pitchFamily="50" charset="-128"/>
                          <a:ea typeface="Meiryo UI" panose="020B0604030504040204" pitchFamily="50" charset="-128"/>
                        </a:rPr>
                        <a:t>事務内容</a:t>
                      </a:r>
                      <a:endParaRPr kumimoji="1" lang="ja-JP" altLang="en-US" sz="1200" b="1" dirty="0">
                        <a:latin typeface="Meiryo UI" panose="020B0604030504040204" pitchFamily="50" charset="-128"/>
                        <a:ea typeface="Meiryo UI" panose="020B0604030504040204" pitchFamily="50" charset="-128"/>
                      </a:endParaRPr>
                    </a:p>
                  </a:txBody>
                  <a:tcPr anchor="ct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実施主体</a:t>
                      </a:r>
                      <a:endParaRPr kumimoji="1" lang="ja-JP" altLang="en-US" sz="1200" b="1" dirty="0">
                        <a:latin typeface="Meiryo UI" panose="020B0604030504040204" pitchFamily="50" charset="-128"/>
                        <a:ea typeface="Meiryo UI" panose="020B0604030504040204" pitchFamily="50" charset="-128"/>
                      </a:endParaRPr>
                    </a:p>
                  </a:txBody>
                  <a:tcPr anchor="ct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費用負担</a:t>
                      </a:r>
                      <a:endParaRPr kumimoji="1" lang="en-US" altLang="ja-JP" sz="1200" b="1" dirty="0" smtClean="0">
                        <a:latin typeface="Meiryo UI" panose="020B0604030504040204" pitchFamily="50" charset="-128"/>
                        <a:ea typeface="Meiryo UI" panose="020B0604030504040204" pitchFamily="50" charset="-128"/>
                      </a:endParaRPr>
                    </a:p>
                    <a:p>
                      <a:pPr algn="ctr"/>
                      <a:r>
                        <a:rPr kumimoji="1" lang="ja-JP" altLang="en-US" sz="1100" b="0" dirty="0" smtClean="0">
                          <a:latin typeface="Meiryo UI" panose="020B0604030504040204" pitchFamily="50" charset="-128"/>
                          <a:ea typeface="Meiryo UI" panose="020B0604030504040204" pitchFamily="50" charset="-128"/>
                        </a:rPr>
                        <a:t>（財源はＩＲ収入金等）</a:t>
                      </a:r>
                      <a:endParaRPr kumimoji="1" lang="en-US" altLang="ja-JP" sz="1100" b="0" dirty="0" smtClean="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45180433"/>
                  </a:ext>
                </a:extLst>
              </a:tr>
              <a:tr h="353494">
                <a:tc>
                  <a:txBody>
                    <a:bodyPr/>
                    <a:lstStyle/>
                    <a:p>
                      <a:r>
                        <a:rPr kumimoji="1" lang="ja-JP" altLang="en-US" sz="1200" b="0" dirty="0" smtClean="0">
                          <a:latin typeface="Meiryo UI" panose="020B0604030504040204" pitchFamily="50" charset="-128"/>
                          <a:ea typeface="Meiryo UI" panose="020B0604030504040204" pitchFamily="50" charset="-128"/>
                        </a:rPr>
                        <a:t>ＩＲ整備法に基づく各種事務</a:t>
                      </a:r>
                      <a:endParaRPr kumimoji="1" lang="en-US" altLang="ja-JP" sz="1200" b="0" dirty="0" smtClean="0">
                        <a:latin typeface="Meiryo UI" panose="020B0604030504040204" pitchFamily="50" charset="-128"/>
                        <a:ea typeface="Meiryo UI" panose="020B0604030504040204" pitchFamily="50" charset="-128"/>
                      </a:endParaRPr>
                    </a:p>
                    <a:p>
                      <a:r>
                        <a:rPr kumimoji="1" lang="ja-JP" altLang="en-US" sz="1200" b="0" baseline="0" dirty="0" smtClean="0">
                          <a:latin typeface="Meiryo UI" panose="020B0604030504040204" pitchFamily="50" charset="-128"/>
                          <a:ea typeface="Meiryo UI" panose="020B0604030504040204" pitchFamily="50" charset="-128"/>
                        </a:rPr>
                        <a:t>   </a:t>
                      </a:r>
                      <a:r>
                        <a:rPr kumimoji="1" lang="ja-JP" altLang="en-US" sz="1200" b="0" dirty="0" smtClean="0">
                          <a:latin typeface="Meiryo UI" panose="020B0604030504040204" pitchFamily="50" charset="-128"/>
                          <a:ea typeface="Meiryo UI" panose="020B0604030504040204" pitchFamily="50" charset="-128"/>
                        </a:rPr>
                        <a:t>実施方針の策定、民間事業者の選定、区域整備計画の作成、</a:t>
                      </a:r>
                      <a:endParaRPr kumimoji="1" lang="en-US" altLang="ja-JP" sz="1200" b="0" dirty="0" smtClean="0">
                        <a:latin typeface="Meiryo UI" panose="020B0604030504040204" pitchFamily="50" charset="-128"/>
                        <a:ea typeface="Meiryo UI" panose="020B0604030504040204" pitchFamily="50" charset="-128"/>
                      </a:endParaRPr>
                    </a:p>
                    <a:p>
                      <a:r>
                        <a:rPr kumimoji="1" lang="ja-JP" altLang="en-US" sz="1200" b="0" dirty="0" smtClean="0">
                          <a:latin typeface="Meiryo UI" panose="020B0604030504040204" pitchFamily="50" charset="-128"/>
                          <a:ea typeface="Meiryo UI" panose="020B0604030504040204" pitchFamily="50" charset="-128"/>
                        </a:rPr>
                        <a:t>　 認定区域整備計画の実施状況の報告等</a:t>
                      </a:r>
                      <a:endParaRPr kumimoji="1" lang="ja-JP" altLang="en-US" sz="1200" b="0" dirty="0">
                        <a:latin typeface="Meiryo UI" panose="020B0604030504040204" pitchFamily="50" charset="-128"/>
                        <a:ea typeface="Meiryo UI" panose="020B0604030504040204" pitchFamily="50" charset="-128"/>
                      </a:endParaRPr>
                    </a:p>
                  </a:txBody>
                  <a:tcPr anchor="ct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大阪府・大阪市</a:t>
                      </a:r>
                      <a:endParaRPr kumimoji="1" lang="ja-JP" altLang="en-US" sz="1200" b="0" dirty="0">
                        <a:latin typeface="Meiryo UI" panose="020B0604030504040204" pitchFamily="50" charset="-128"/>
                        <a:ea typeface="Meiryo UI" panose="020B0604030504040204" pitchFamily="50" charset="-128"/>
                      </a:endParaRPr>
                    </a:p>
                  </a:txBody>
                  <a:tcPr anchor="ct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府市折半</a:t>
                      </a:r>
                      <a:endParaRPr kumimoji="1" lang="ja-JP" altLang="en-US" sz="1200" b="0" dirty="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1676503505"/>
                  </a:ext>
                </a:extLst>
              </a:tr>
              <a:tr h="151498">
                <a:tc>
                  <a:txBody>
                    <a:bodyPr/>
                    <a:lstStyle/>
                    <a:p>
                      <a:r>
                        <a:rPr kumimoji="1" lang="ja-JP" altLang="en-US" sz="1200" b="0" dirty="0" smtClean="0">
                          <a:latin typeface="Meiryo UI" panose="020B0604030504040204" pitchFamily="50" charset="-128"/>
                          <a:ea typeface="Meiryo UI" panose="020B0604030504040204" pitchFamily="50" charset="-128"/>
                        </a:rPr>
                        <a:t>ギャンブル等依存症対策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大阪府・大阪市</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府市折半</a:t>
                      </a:r>
                      <a:endParaRPr kumimoji="1" lang="ja-JP" altLang="en-US" sz="1200" b="0" dirty="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990135385"/>
                  </a:ext>
                </a:extLst>
              </a:tr>
              <a:tr h="151498">
                <a:tc>
                  <a:txBody>
                    <a:bodyPr/>
                    <a:lstStyle/>
                    <a:p>
                      <a:r>
                        <a:rPr kumimoji="1" lang="ja-JP" altLang="en-US" sz="1200" b="0" dirty="0" smtClean="0">
                          <a:latin typeface="Meiryo UI" panose="020B0604030504040204" pitchFamily="50" charset="-128"/>
                          <a:ea typeface="Meiryo UI" panose="020B0604030504040204" pitchFamily="50" charset="-128"/>
                        </a:rPr>
                        <a:t>警察力強化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a:t>
                      </a:r>
                      <a:endParaRPr kumimoji="1" lang="ja-JP" altLang="en-US" sz="1200" b="0" dirty="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4223233288"/>
                  </a:ext>
                </a:extLst>
              </a:tr>
              <a:tr h="1514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anose="020B0604030504040204" pitchFamily="50" charset="-128"/>
                          <a:ea typeface="Meiryo UI" panose="020B0604030504040204" pitchFamily="50" charset="-128"/>
                        </a:rPr>
                        <a:t>夢洲まちづくり関連インフラ整備及び維持管理</a:t>
                      </a:r>
                      <a:endParaRPr kumimoji="1" lang="en-US" altLang="ja-JP" sz="1200" b="0" dirty="0" smtClean="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大阪市</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大阪市</a:t>
                      </a:r>
                      <a:endParaRPr kumimoji="1" lang="ja-JP" altLang="en-US" sz="1200" b="0" dirty="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1677044868"/>
                  </a:ext>
                </a:extLst>
              </a:tr>
              <a:tr h="151498">
                <a:tc>
                  <a:txBody>
                    <a:bodyPr/>
                    <a:lstStyle/>
                    <a:p>
                      <a:r>
                        <a:rPr kumimoji="1" lang="ja-JP" altLang="en-US" sz="1200" b="0" dirty="0" smtClean="0">
                          <a:latin typeface="Meiryo UI" panose="020B0604030504040204" pitchFamily="50" charset="-128"/>
                          <a:ea typeface="Meiryo UI" panose="020B0604030504040204" pitchFamily="50" charset="-128"/>
                        </a:rPr>
                        <a:t>消防力強化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大阪市</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大阪市</a:t>
                      </a:r>
                      <a:endParaRPr kumimoji="1" lang="ja-JP" altLang="en-US" sz="1200" b="0" dirty="0">
                        <a:latin typeface="Meiryo UI" panose="020B0604030504040204" pitchFamily="50" charset="-128"/>
                        <a:ea typeface="Meiryo UI" panose="020B0604030504040204" pitchFamily="50" charset="-128"/>
                      </a:endParaRPr>
                    </a:p>
                  </a:txBody>
                  <a:tcPr anchor="ctr">
                    <a:lnR w="12700" cap="flat" cmpd="sng" algn="ctr">
                      <a:solidFill>
                        <a:schemeClr val="accent5">
                          <a:lumMod val="75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2026805292"/>
                  </a:ext>
                </a:extLst>
              </a:tr>
            </a:tbl>
          </a:graphicData>
        </a:graphic>
      </p:graphicFrame>
      <p:sp>
        <p:nvSpPr>
          <p:cNvPr id="6" name="テキスト ボックス 5"/>
          <p:cNvSpPr txBox="1"/>
          <p:nvPr/>
        </p:nvSpPr>
        <p:spPr>
          <a:xfrm>
            <a:off x="496675" y="809135"/>
            <a:ext cx="8974306" cy="523220"/>
          </a:xfrm>
          <a:prstGeom prst="rect">
            <a:avLst/>
          </a:prstGeom>
          <a:noFill/>
          <a:ln>
            <a:solidFill>
              <a:schemeClr val="bg1"/>
            </a:solidFill>
          </a:ln>
        </p:spPr>
        <p:txBody>
          <a:bodyPr wrap="square" rtlCol="0">
            <a:spAutoFit/>
          </a:bodyPr>
          <a:lstStyle/>
          <a:p>
            <a:pPr marL="0" lvl="2">
              <a:defRPr/>
            </a:pPr>
            <a:r>
              <a:rPr lang="ja-JP" altLang="en-US" sz="1400" dirty="0" smtClean="0">
                <a:latin typeface="Meiryo UI" pitchFamily="50" charset="-128"/>
                <a:ea typeface="Meiryo UI" pitchFamily="50" charset="-128"/>
                <a:cs typeface="Meiryo UI" pitchFamily="50" charset="-128"/>
              </a:rPr>
              <a:t>○大阪府・大阪市は、以下の内容でＩＲ区域の整備に関する基本協定書（以下</a:t>
            </a:r>
            <a:r>
              <a:rPr lang="ja-JP" altLang="en-US" sz="1400" dirty="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「基本協定」という）を締結</a:t>
            </a:r>
            <a:r>
              <a:rPr lang="en-US" altLang="ja-JP" sz="1400" dirty="0" smtClean="0">
                <a:latin typeface="Meiryo UI" pitchFamily="50" charset="-128"/>
                <a:ea typeface="Meiryo UI" pitchFamily="50" charset="-128"/>
                <a:cs typeface="Meiryo UI" pitchFamily="50" charset="-128"/>
              </a:rPr>
              <a:t/>
            </a:r>
            <a:br>
              <a:rPr lang="en-US" altLang="ja-JP" sz="1400" dirty="0" smtClean="0">
                <a:latin typeface="Meiryo UI" pitchFamily="50" charset="-128"/>
                <a:ea typeface="Meiryo UI" pitchFamily="50" charset="-128"/>
                <a:cs typeface="Meiryo UI" pitchFamily="50" charset="-128"/>
              </a:rPr>
            </a:br>
            <a:r>
              <a:rPr lang="ja-JP" altLang="en-US" sz="1400" dirty="0" smtClean="0">
                <a:latin typeface="Meiryo UI" pitchFamily="50" charset="-128"/>
                <a:ea typeface="Meiryo UI" pitchFamily="50" charset="-128"/>
                <a:cs typeface="Meiryo UI" pitchFamily="50" charset="-128"/>
              </a:rPr>
              <a:t>　　　　　　　　　　　　　　　　　　　　　　　　　　　　　　　　　　　　　　　　　　　　　　　　　　　　　　　　　　　　　　　（</a:t>
            </a:r>
            <a:r>
              <a:rPr lang="en-US" altLang="ja-JP" sz="1400" dirty="0" smtClean="0">
                <a:latin typeface="Meiryo UI" pitchFamily="50" charset="-128"/>
                <a:ea typeface="Meiryo UI" pitchFamily="50" charset="-128"/>
                <a:cs typeface="Meiryo UI" pitchFamily="50" charset="-128"/>
              </a:rPr>
              <a:t>2019</a:t>
            </a:r>
            <a:r>
              <a:rPr lang="ja-JP" altLang="en-US" sz="1400" dirty="0" smtClean="0">
                <a:latin typeface="Meiryo UI" pitchFamily="50" charset="-128"/>
                <a:ea typeface="Meiryo UI" pitchFamily="50" charset="-128"/>
                <a:cs typeface="Meiryo UI" pitchFamily="50" charset="-128"/>
              </a:rPr>
              <a:t>年</a:t>
            </a:r>
            <a:r>
              <a:rPr lang="en-US" altLang="ja-JP" sz="1400" dirty="0" smtClean="0">
                <a:latin typeface="Meiryo UI" pitchFamily="50" charset="-128"/>
                <a:ea typeface="Meiryo UI" pitchFamily="50" charset="-128"/>
                <a:cs typeface="Meiryo UI" pitchFamily="50" charset="-128"/>
              </a:rPr>
              <a:t>2</a:t>
            </a:r>
            <a:r>
              <a:rPr lang="ja-JP" altLang="en-US" sz="1400" dirty="0" smtClean="0">
                <a:latin typeface="Meiryo UI" pitchFamily="50" charset="-128"/>
                <a:ea typeface="Meiryo UI" pitchFamily="50" charset="-128"/>
                <a:cs typeface="Meiryo UI" pitchFamily="50" charset="-128"/>
              </a:rPr>
              <a:t>月）</a:t>
            </a:r>
            <a:endParaRPr lang="en-US" altLang="ja-JP" sz="1400" dirty="0" smtClean="0">
              <a:latin typeface="Meiryo UI" pitchFamily="50" charset="-128"/>
              <a:ea typeface="Meiryo UI" pitchFamily="50" charset="-128"/>
              <a:cs typeface="Meiryo UI" pitchFamily="50" charset="-128"/>
            </a:endParaRPr>
          </a:p>
        </p:txBody>
      </p:sp>
      <p:sp>
        <p:nvSpPr>
          <p:cNvPr id="8" name="正方形/長方形 7"/>
          <p:cNvSpPr/>
          <p:nvPr/>
        </p:nvSpPr>
        <p:spPr>
          <a:xfrm>
            <a:off x="134117" y="485411"/>
            <a:ext cx="8928989" cy="350110"/>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（２）</a:t>
            </a:r>
            <a:r>
              <a:rPr lang="ja-JP" altLang="en-US" sz="1600" b="1" dirty="0">
                <a:latin typeface="Meiryo UI" pitchFamily="50" charset="-128"/>
                <a:ea typeface="Meiryo UI" pitchFamily="50" charset="-128"/>
                <a:cs typeface="Meiryo UI" pitchFamily="50" charset="-128"/>
              </a:rPr>
              <a:t>　ＩＲ収入金の大阪府</a:t>
            </a:r>
            <a:r>
              <a:rPr lang="ja-JP" altLang="en-US" sz="1600" b="1" dirty="0" smtClean="0">
                <a:latin typeface="Meiryo UI" pitchFamily="50" charset="-128"/>
                <a:ea typeface="Meiryo UI" pitchFamily="50" charset="-128"/>
                <a:cs typeface="Meiryo UI" pitchFamily="50" charset="-128"/>
              </a:rPr>
              <a:t>・大阪市の配分について</a:t>
            </a:r>
            <a:endParaRPr lang="ja-JP" altLang="en-US" sz="1600" b="1" dirty="0">
              <a:latin typeface="Meiryo UI" pitchFamily="50" charset="-128"/>
              <a:ea typeface="Meiryo UI" pitchFamily="50" charset="-128"/>
              <a:cs typeface="Meiryo UI" pitchFamily="50" charset="-128"/>
            </a:endParaRPr>
          </a:p>
        </p:txBody>
      </p:sp>
      <p:sp>
        <p:nvSpPr>
          <p:cNvPr id="9" name="テキスト ボックス 8"/>
          <p:cNvSpPr txBox="1"/>
          <p:nvPr/>
        </p:nvSpPr>
        <p:spPr>
          <a:xfrm>
            <a:off x="496675" y="3083738"/>
            <a:ext cx="8974306" cy="307777"/>
          </a:xfrm>
          <a:prstGeom prst="rect">
            <a:avLst/>
          </a:prstGeom>
          <a:noFill/>
        </p:spPr>
        <p:txBody>
          <a:bodyPr wrap="square" rtlCol="0">
            <a:spAutoFit/>
          </a:bodyPr>
          <a:lstStyle/>
          <a:p>
            <a:pPr marL="0" lvl="2">
              <a:defRPr/>
            </a:pPr>
            <a:r>
              <a:rPr lang="ja-JP" altLang="en-US" sz="1400" b="1" dirty="0" smtClean="0">
                <a:latin typeface="Meiryo UI" panose="020B0604030504040204" pitchFamily="50" charset="-128"/>
                <a:ea typeface="Meiryo UI" panose="020B0604030504040204" pitchFamily="50" charset="-128"/>
              </a:rPr>
              <a:t>＜大阪府</a:t>
            </a:r>
            <a:r>
              <a:rPr lang="ja-JP" altLang="en-US" sz="1400" b="1" dirty="0">
                <a:latin typeface="Meiryo UI" panose="020B0604030504040204" pitchFamily="50" charset="-128"/>
                <a:ea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rPr>
              <a:t>大阪市が共同して取り組むとしている</a:t>
            </a:r>
            <a:r>
              <a:rPr lang="en-US" altLang="ja-JP" sz="1400" b="1" dirty="0" smtClean="0">
                <a:latin typeface="Meiryo UI" pitchFamily="50" charset="-128"/>
                <a:ea typeface="Meiryo UI" pitchFamily="50" charset="-128"/>
                <a:cs typeface="Meiryo UI" pitchFamily="50" charset="-128"/>
              </a:rPr>
              <a:t>IR</a:t>
            </a:r>
            <a:r>
              <a:rPr lang="ja-JP" altLang="en-US" sz="1400" b="1" dirty="0" smtClean="0">
                <a:latin typeface="Meiryo UI" pitchFamily="50" charset="-128"/>
                <a:ea typeface="Meiryo UI" pitchFamily="50" charset="-128"/>
                <a:cs typeface="Meiryo UI" pitchFamily="50" charset="-128"/>
              </a:rPr>
              <a:t>関連施策の実施主体及び費用負担</a:t>
            </a:r>
            <a:r>
              <a:rPr lang="ja-JP" altLang="en-US" sz="1400" b="1" dirty="0">
                <a:latin typeface="Meiryo UI" pitchFamily="50" charset="-128"/>
                <a:ea typeface="Meiryo UI" pitchFamily="50" charset="-128"/>
                <a:cs typeface="Meiryo UI" pitchFamily="50" charset="-128"/>
              </a:rPr>
              <a:t>＞</a:t>
            </a:r>
            <a:endParaRPr lang="en-US" altLang="ja-JP" sz="1400" b="1" dirty="0">
              <a:latin typeface="Meiryo UI" pitchFamily="50" charset="-128"/>
              <a:ea typeface="Meiryo UI" pitchFamily="50" charset="-128"/>
              <a:cs typeface="Meiryo UI" pitchFamily="50" charset="-128"/>
            </a:endParaRPr>
          </a:p>
        </p:txBody>
      </p:sp>
      <p:sp>
        <p:nvSpPr>
          <p:cNvPr id="11" name="テキスト ボックス 10"/>
          <p:cNvSpPr txBox="1"/>
          <p:nvPr/>
        </p:nvSpPr>
        <p:spPr>
          <a:xfrm>
            <a:off x="420581" y="1409771"/>
            <a:ext cx="3812339" cy="307777"/>
          </a:xfrm>
          <a:prstGeom prst="rect">
            <a:avLst/>
          </a:prstGeom>
          <a:noFill/>
        </p:spPr>
        <p:txBody>
          <a:bodyPr wrap="square" rtlCol="0">
            <a:spAutoFit/>
          </a:bodyPr>
          <a:lstStyle/>
          <a:p>
            <a:pPr marL="0" lvl="2">
              <a:defRPr/>
            </a:pPr>
            <a:r>
              <a:rPr lang="ja-JP" altLang="en-US" sz="1400" b="1" dirty="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ＩＲ収入金の大阪府・大阪市の配分</a:t>
            </a:r>
            <a:r>
              <a:rPr lang="ja-JP" altLang="en-US" sz="1400" b="1" dirty="0">
                <a:latin typeface="Meiryo UI" pitchFamily="50" charset="-128"/>
                <a:ea typeface="Meiryo UI" pitchFamily="50" charset="-128"/>
                <a:cs typeface="Meiryo UI" pitchFamily="50" charset="-128"/>
              </a:rPr>
              <a:t>＞</a:t>
            </a:r>
            <a:endParaRPr lang="en-US" altLang="ja-JP" sz="1400" b="1" dirty="0" smtClean="0">
              <a:latin typeface="Meiryo UI" pitchFamily="50" charset="-128"/>
              <a:ea typeface="Meiryo UI" pitchFamily="50" charset="-128"/>
              <a:cs typeface="Meiryo UI" pitchFamily="50" charset="-128"/>
            </a:endParaRPr>
          </a:p>
        </p:txBody>
      </p:sp>
      <p:sp>
        <p:nvSpPr>
          <p:cNvPr id="2" name="大かっこ 1"/>
          <p:cNvSpPr/>
          <p:nvPr/>
        </p:nvSpPr>
        <p:spPr>
          <a:xfrm>
            <a:off x="704528" y="4169663"/>
            <a:ext cx="4032448" cy="346675"/>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14" name="表 13"/>
          <p:cNvGraphicFramePr>
            <a:graphicFrameLocks noGrp="1"/>
          </p:cNvGraphicFramePr>
          <p:nvPr>
            <p:extLst>
              <p:ext uri="{D42A27DB-BD31-4B8C-83A1-F6EECF244321}">
                <p14:modId xmlns:p14="http://schemas.microsoft.com/office/powerpoint/2010/main" val="364357536"/>
              </p:ext>
            </p:extLst>
          </p:nvPr>
        </p:nvGraphicFramePr>
        <p:xfrm>
          <a:off x="5313040" y="1871153"/>
          <a:ext cx="3738620" cy="835758"/>
        </p:xfrm>
        <a:graphic>
          <a:graphicData uri="http://schemas.openxmlformats.org/drawingml/2006/table">
            <a:tbl>
              <a:tblPr firstRow="1" bandRow="1">
                <a:tableStyleId>{00A15C55-8517-42AA-B614-E9B94910E393}</a:tableStyleId>
              </a:tblPr>
              <a:tblGrid>
                <a:gridCol w="1871859">
                  <a:extLst>
                    <a:ext uri="{9D8B030D-6E8A-4147-A177-3AD203B41FA5}">
                      <a16:colId xmlns:a16="http://schemas.microsoft.com/office/drawing/2014/main" val="1737796371"/>
                    </a:ext>
                  </a:extLst>
                </a:gridCol>
                <a:gridCol w="1866761">
                  <a:extLst>
                    <a:ext uri="{9D8B030D-6E8A-4147-A177-3AD203B41FA5}">
                      <a16:colId xmlns:a16="http://schemas.microsoft.com/office/drawing/2014/main" val="2944850607"/>
                    </a:ext>
                  </a:extLst>
                </a:gridCol>
              </a:tblGrid>
              <a:tr h="278586">
                <a:tc>
                  <a:txBody>
                    <a:bodyPr/>
                    <a:lstStyle/>
                    <a:p>
                      <a:pPr algn="ctr"/>
                      <a:r>
                        <a:rPr kumimoji="1" lang="ja-JP" altLang="en-US" sz="1200" dirty="0" smtClean="0">
                          <a:latin typeface="Meiryo UI" panose="020B0604030504040204" pitchFamily="50" charset="-128"/>
                          <a:ea typeface="Meiryo UI" panose="020B0604030504040204" pitchFamily="50" charset="-128"/>
                        </a:rPr>
                        <a:t>配分額イメージ</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200" dirty="0" smtClean="0">
                          <a:latin typeface="Meiryo UI" panose="020B0604030504040204" pitchFamily="50" charset="-128"/>
                          <a:ea typeface="Meiryo UI" panose="020B0604030504040204" pitchFamily="50" charset="-128"/>
                        </a:rPr>
                        <a:t>配分額</a:t>
                      </a:r>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39559375"/>
                  </a:ext>
                </a:extLst>
              </a:tr>
              <a:tr h="278586">
                <a:tc>
                  <a:txBody>
                    <a:bodyPr/>
                    <a:lstStyle/>
                    <a:p>
                      <a:pPr algn="ctr"/>
                      <a:r>
                        <a:rPr kumimoji="1" lang="ja-JP" altLang="en-US" sz="1200" dirty="0" smtClean="0">
                          <a:latin typeface="Meiryo UI" panose="020B0604030504040204" pitchFamily="50" charset="-128"/>
                          <a:ea typeface="Meiryo UI" panose="020B0604030504040204" pitchFamily="50" charset="-128"/>
                        </a:rPr>
                        <a:t>大阪府</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３５０</a:t>
                      </a:r>
                      <a:endParaRPr kumimoji="1" lang="ja-JP" altLang="en-US" sz="12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713778275"/>
                  </a:ext>
                </a:extLst>
              </a:tr>
              <a:tr h="278586">
                <a:tc>
                  <a:txBody>
                    <a:bodyPr/>
                    <a:lstStyle/>
                    <a:p>
                      <a:pPr algn="ctr"/>
                      <a:r>
                        <a:rPr kumimoji="1" lang="ja-JP" altLang="en-US" sz="1200" dirty="0" smtClean="0">
                          <a:latin typeface="Meiryo UI" panose="020B0604030504040204" pitchFamily="50" charset="-128"/>
                          <a:ea typeface="Meiryo UI" panose="020B0604030504040204" pitchFamily="50" charset="-128"/>
                        </a:rPr>
                        <a:t>大阪市</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３５０</a:t>
                      </a:r>
                      <a:endParaRPr kumimoji="1" lang="ja-JP" altLang="en-US" sz="12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45900524"/>
                  </a:ext>
                </a:extLst>
              </a:tr>
            </a:tbl>
          </a:graphicData>
        </a:graphic>
      </p:graphicFrame>
      <p:sp>
        <p:nvSpPr>
          <p:cNvPr id="15" name="テキスト ボックス 14"/>
          <p:cNvSpPr txBox="1"/>
          <p:nvPr/>
        </p:nvSpPr>
        <p:spPr>
          <a:xfrm>
            <a:off x="8077937" y="1624932"/>
            <a:ext cx="1076258" cy="246221"/>
          </a:xfrm>
          <a:prstGeom prst="rect">
            <a:avLst/>
          </a:prstGeom>
          <a:noFill/>
          <a:ln>
            <a:noFill/>
          </a:ln>
        </p:spPr>
        <p:txBody>
          <a:bodyPr wrap="square" rtlCol="0">
            <a:spAutoFit/>
          </a:bodyPr>
          <a:lstStyle/>
          <a:p>
            <a:pPr algn="r"/>
            <a:r>
              <a:rPr lang="ja-JP" altLang="en-US" sz="1000" dirty="0" smtClean="0">
                <a:latin typeface="Meiryo UI" panose="020B0604030504040204" pitchFamily="50" charset="-128"/>
                <a:ea typeface="Meiryo UI" panose="020B0604030504040204" pitchFamily="50" charset="-128"/>
              </a:rPr>
              <a:t>（単位：億円）</a:t>
            </a:r>
            <a:endParaRPr lang="en-US" altLang="ja-JP" sz="1000" dirty="0">
              <a:latin typeface="Meiryo UI" panose="020B0604030504040204" pitchFamily="50" charset="-128"/>
              <a:ea typeface="Meiryo UI" panose="020B0604030504040204" pitchFamily="50" charset="-128"/>
            </a:endParaRPr>
          </a:p>
        </p:txBody>
      </p:sp>
      <p:sp>
        <p:nvSpPr>
          <p:cNvPr id="16" name="角丸四角形 15"/>
          <p:cNvSpPr/>
          <p:nvPr/>
        </p:nvSpPr>
        <p:spPr>
          <a:xfrm>
            <a:off x="554717" y="1871153"/>
            <a:ext cx="4254267" cy="835758"/>
          </a:xfrm>
          <a:prstGeom prst="roundRect">
            <a:avLst>
              <a:gd name="adj" fmla="val 4824"/>
            </a:avLst>
          </a:prstGeom>
          <a:solidFill>
            <a:schemeClr val="accent4">
              <a:lumMod val="75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bg1"/>
                </a:solidFill>
                <a:latin typeface="Meiryo UI" panose="020B0604030504040204" pitchFamily="50" charset="-128"/>
                <a:ea typeface="Meiryo UI" panose="020B0604030504040204" pitchFamily="50" charset="-128"/>
              </a:rPr>
              <a:t>大阪府・大阪市で均等配分</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正方形/長方形 12"/>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2000" b="1" dirty="0" smtClean="0">
                <a:solidFill>
                  <a:schemeClr val="tx1"/>
                </a:solidFill>
                <a:latin typeface="Meiryo UI" pitchFamily="50" charset="-128"/>
                <a:ea typeface="Meiryo UI" pitchFamily="50" charset="-128"/>
                <a:cs typeface="Meiryo UI" pitchFamily="50" charset="-128"/>
              </a:rPr>
              <a:t>１　ＩＲ収入金の大阪府・大阪市の配分について</a:t>
            </a:r>
            <a:endParaRPr lang="ja-JP" altLang="en-US" sz="2000" b="1" dirty="0">
              <a:latin typeface="Meiryo UI" pitchFamily="50" charset="-128"/>
              <a:ea typeface="Meiryo UI" pitchFamily="50" charset="-128"/>
              <a:cs typeface="Meiryo UI" pitchFamily="50" charset="-128"/>
            </a:endParaRPr>
          </a:p>
        </p:txBody>
      </p:sp>
      <p:sp>
        <p:nvSpPr>
          <p:cNvPr id="4" name="スライド番号プレースホルダー 3"/>
          <p:cNvSpPr>
            <a:spLocks noGrp="1"/>
          </p:cNvSpPr>
          <p:nvPr>
            <p:ph type="sldNum" sz="quarter" idx="12"/>
          </p:nvPr>
        </p:nvSpPr>
        <p:spPr>
          <a:xfrm>
            <a:off x="7610152" y="-7951"/>
            <a:ext cx="2311400" cy="365125"/>
          </a:xfrm>
        </p:spPr>
        <p:txBody>
          <a:bodyPr/>
          <a:lstStyle/>
          <a:p>
            <a:r>
              <a:rPr lang="ja-JP" altLang="en-US" dirty="0" smtClean="0">
                <a:solidFill>
                  <a:schemeClr val="tx1"/>
                </a:solidFill>
              </a:rPr>
              <a:t>２</a:t>
            </a:r>
            <a:endParaRPr lang="ja-JP" altLang="en-US" dirty="0">
              <a:solidFill>
                <a:schemeClr val="tx1"/>
              </a:solidFill>
            </a:endParaRPr>
          </a:p>
        </p:txBody>
      </p:sp>
    </p:spTree>
    <p:extLst>
      <p:ext uri="{BB962C8B-B14F-4D97-AF65-F5344CB8AC3E}">
        <p14:creationId xmlns:p14="http://schemas.microsoft.com/office/powerpoint/2010/main" val="1727532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2000" b="1" dirty="0" smtClean="0">
                <a:solidFill>
                  <a:schemeClr val="tx1"/>
                </a:solidFill>
                <a:latin typeface="Meiryo UI" pitchFamily="50" charset="-128"/>
                <a:ea typeface="Meiryo UI" pitchFamily="50" charset="-128"/>
                <a:cs typeface="Meiryo UI" pitchFamily="50" charset="-128"/>
              </a:rPr>
              <a:t>２　ＩＲ収入金の特別区・大阪府の配分について</a:t>
            </a:r>
            <a:endParaRPr lang="ja-JP" altLang="en-US" sz="2000" b="1" dirty="0">
              <a:latin typeface="Meiryo UI" pitchFamily="50" charset="-128"/>
              <a:ea typeface="Meiryo UI" pitchFamily="50" charset="-128"/>
              <a:cs typeface="Meiryo UI" pitchFamily="50" charset="-128"/>
            </a:endParaRPr>
          </a:p>
        </p:txBody>
      </p:sp>
      <p:sp>
        <p:nvSpPr>
          <p:cNvPr id="17" name="正方形/長方形 16"/>
          <p:cNvSpPr>
            <a:spLocks noChangeArrowheads="1"/>
          </p:cNvSpPr>
          <p:nvPr/>
        </p:nvSpPr>
        <p:spPr bwMode="auto">
          <a:xfrm>
            <a:off x="8874125" y="6558226"/>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5" name="正方形/長方形 24"/>
          <p:cNvSpPr/>
          <p:nvPr/>
        </p:nvSpPr>
        <p:spPr>
          <a:xfrm>
            <a:off x="156604" y="541334"/>
            <a:ext cx="8875504"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（１）</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ＩＲ収入金の特別区・大阪府の</a:t>
            </a:r>
            <a:r>
              <a:rPr lang="ja-JP" altLang="en-US" sz="1600" b="1" dirty="0">
                <a:latin typeface="Meiryo UI" pitchFamily="50" charset="-128"/>
                <a:ea typeface="Meiryo UI" pitchFamily="50" charset="-128"/>
                <a:cs typeface="Meiryo UI" pitchFamily="50" charset="-128"/>
              </a:rPr>
              <a:t>配分について</a:t>
            </a:r>
          </a:p>
        </p:txBody>
      </p:sp>
      <p:sp>
        <p:nvSpPr>
          <p:cNvPr id="7" name="テキスト ボックス 6"/>
          <p:cNvSpPr txBox="1"/>
          <p:nvPr/>
        </p:nvSpPr>
        <p:spPr>
          <a:xfrm>
            <a:off x="354346" y="1369567"/>
            <a:ext cx="9222676" cy="1261884"/>
          </a:xfrm>
          <a:prstGeom prst="rect">
            <a:avLst/>
          </a:prstGeom>
          <a:noFill/>
          <a:ln>
            <a:noFill/>
          </a:ln>
        </p:spPr>
        <p:txBody>
          <a:bodyPr wrap="square" rtlCol="0">
            <a:spAutoFit/>
          </a:bodyPr>
          <a:lstStyle/>
          <a:p>
            <a:pPr marL="0" lvl="2">
              <a:defRPr/>
            </a:pPr>
            <a:r>
              <a:rPr lang="ja-JP" altLang="en-US" sz="1600" b="1" dirty="0" smtClean="0">
                <a:latin typeface="Meiryo UI" pitchFamily="50" charset="-128"/>
                <a:ea typeface="Meiryo UI" pitchFamily="50" charset="-128"/>
                <a:cs typeface="Meiryo UI" pitchFamily="50" charset="-128"/>
              </a:rPr>
              <a:t>○特別区設置後のＩＲ収入金の配分については、基本協定で定められた</a:t>
            </a:r>
            <a:r>
              <a:rPr lang="ja-JP" altLang="en-US" sz="1600" b="1" dirty="0" smtClean="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府</a:t>
            </a:r>
            <a:r>
              <a:rPr lang="ja-JP" altLang="en-US" sz="1600" b="1" dirty="0" smtClean="0">
                <a:latin typeface="Meiryo UI" panose="020B0604030504040204" pitchFamily="50" charset="-128"/>
                <a:ea typeface="Meiryo UI" panose="020B0604030504040204" pitchFamily="50" charset="-128"/>
              </a:rPr>
              <a:t>市で均等配分」の</a:t>
            </a:r>
            <a:r>
              <a:rPr lang="ja-JP" altLang="en-US" sz="1600" b="1" dirty="0">
                <a:latin typeface="Meiryo UI" panose="020B0604030504040204" pitchFamily="50" charset="-128"/>
                <a:ea typeface="Meiryo UI" panose="020B0604030504040204" pitchFamily="50" charset="-128"/>
              </a:rPr>
              <a:t>枠組み</a:t>
            </a:r>
            <a:r>
              <a:rPr lang="ja-JP" altLang="en-US" sz="1600" b="1" dirty="0" smtClean="0">
                <a:latin typeface="Meiryo UI" panose="020B0604030504040204" pitchFamily="50" charset="-128"/>
                <a:ea typeface="Meiryo UI" panose="020B0604030504040204" pitchFamily="50" charset="-128"/>
              </a:rPr>
              <a:t>を基本</a:t>
            </a:r>
            <a:endParaRPr lang="en-US" altLang="ja-JP" sz="1600" b="1" dirty="0">
              <a:latin typeface="Meiryo UI" panose="020B0604030504040204" pitchFamily="50" charset="-128"/>
              <a:ea typeface="Meiryo UI" panose="020B0604030504040204" pitchFamily="50" charset="-128"/>
            </a:endParaRPr>
          </a:p>
          <a:p>
            <a:pPr marL="0" lvl="2">
              <a:defRPr/>
            </a:pPr>
            <a:r>
              <a:rPr lang="ja-JP" altLang="en-US" sz="1600" b="1" dirty="0" smtClean="0">
                <a:latin typeface="Meiryo UI" panose="020B0604030504040204" pitchFamily="50" charset="-128"/>
                <a:ea typeface="Meiryo UI" panose="020B0604030504040204" pitchFamily="50" charset="-128"/>
              </a:rPr>
              <a:t>○次のＩＲ関連施策は、特別区設置に伴い、大阪府に承継</a:t>
            </a:r>
            <a:endParaRPr lang="en-US" altLang="ja-JP" sz="1600" b="1"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ＩＲ</a:t>
            </a:r>
            <a:r>
              <a:rPr lang="ja-JP" altLang="en-US" sz="1400" dirty="0">
                <a:latin typeface="Meiryo UI" panose="020B0604030504040204" pitchFamily="50" charset="-128"/>
                <a:ea typeface="Meiryo UI" panose="020B0604030504040204" pitchFamily="50" charset="-128"/>
              </a:rPr>
              <a:t>整備法に基づく各種事務</a:t>
            </a:r>
            <a:r>
              <a:rPr lang="ja-JP" altLang="en-US" sz="1400" dirty="0" smtClean="0">
                <a:latin typeface="Meiryo UI" panose="020B0604030504040204" pitchFamily="50" charset="-128"/>
                <a:ea typeface="Meiryo UI" panose="020B0604030504040204" pitchFamily="50" charset="-128"/>
              </a:rPr>
              <a:t>、ギャンブル</a:t>
            </a:r>
            <a:r>
              <a:rPr lang="ja-JP" altLang="en-US" sz="1400" dirty="0">
                <a:latin typeface="Meiryo UI" panose="020B0604030504040204" pitchFamily="50" charset="-128"/>
                <a:ea typeface="Meiryo UI" panose="020B0604030504040204" pitchFamily="50" charset="-128"/>
              </a:rPr>
              <a:t>等依存症対策</a:t>
            </a:r>
            <a:r>
              <a:rPr lang="ja-JP" altLang="en-US" sz="1400" dirty="0" smtClean="0">
                <a:latin typeface="Meiryo UI" panose="020B0604030504040204" pitchFamily="50" charset="-128"/>
                <a:ea typeface="Meiryo UI" panose="020B0604030504040204" pitchFamily="50" charset="-128"/>
              </a:rPr>
              <a:t>、夢</a:t>
            </a:r>
            <a:r>
              <a:rPr lang="ja-JP" altLang="en-US" sz="1400" dirty="0">
                <a:latin typeface="Meiryo UI" panose="020B0604030504040204" pitchFamily="50" charset="-128"/>
                <a:ea typeface="Meiryo UI" panose="020B0604030504040204" pitchFamily="50" charset="-128"/>
              </a:rPr>
              <a:t>洲まちづくり関連インフラ整備及び維持管理、消防力</a:t>
            </a:r>
            <a:r>
              <a:rPr lang="ja-JP" altLang="en-US" sz="1400" dirty="0" smtClean="0">
                <a:latin typeface="Meiryo UI" panose="020B0604030504040204" pitchFamily="50" charset="-128"/>
                <a:ea typeface="Meiryo UI" panose="020B0604030504040204" pitchFamily="50" charset="-128"/>
              </a:rPr>
              <a:t>強化</a:t>
            </a:r>
            <a:endParaRPr lang="en-US" altLang="ja-JP" sz="1400" dirty="0" smtClean="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　　（以下、「ＩＲ関連施策（大阪府承継分）」という）</a:t>
            </a:r>
            <a:endParaRPr lang="en-US" altLang="ja-JP" sz="1400" dirty="0">
              <a:latin typeface="Meiryo UI" panose="020B0604030504040204" pitchFamily="50" charset="-128"/>
              <a:ea typeface="Meiryo UI" panose="020B0604030504040204" pitchFamily="50" charset="-128"/>
            </a:endParaRPr>
          </a:p>
          <a:p>
            <a:pPr marL="0" lvl="2">
              <a:defRPr/>
            </a:pPr>
            <a:r>
              <a:rPr lang="ja-JP" altLang="en-US" sz="1600" b="1" dirty="0" smtClean="0">
                <a:latin typeface="Meiryo UI" panose="020B0604030504040204" pitchFamily="50" charset="-128"/>
                <a:ea typeface="Meiryo UI" panose="020B0604030504040204" pitchFamily="50" charset="-128"/>
              </a:rPr>
              <a:t>○ＩＲ収入金は、特別区と大阪府で均等配分</a:t>
            </a:r>
            <a:r>
              <a:rPr lang="ja-JP" altLang="en-US" sz="1600" b="1" dirty="0">
                <a:latin typeface="Meiryo UI" panose="020B0604030504040204" pitchFamily="50" charset="-128"/>
                <a:ea typeface="Meiryo UI" panose="020B0604030504040204" pitchFamily="50" charset="-128"/>
              </a:rPr>
              <a:t>し</a:t>
            </a:r>
            <a:r>
              <a:rPr lang="ja-JP" altLang="en-US" sz="1600" b="1" dirty="0" smtClean="0">
                <a:latin typeface="Meiryo UI" panose="020B0604030504040204" pitchFamily="50" charset="-128"/>
                <a:ea typeface="Meiryo UI" panose="020B0604030504040204" pitchFamily="50" charset="-128"/>
              </a:rPr>
              <a:t>、ＩＲ</a:t>
            </a:r>
            <a:r>
              <a:rPr lang="ja-JP" altLang="en-US" sz="1600" b="1" dirty="0">
                <a:latin typeface="Meiryo UI" panose="020B0604030504040204" pitchFamily="50" charset="-128"/>
                <a:ea typeface="Meiryo UI" panose="020B0604030504040204" pitchFamily="50" charset="-128"/>
              </a:rPr>
              <a:t>関連施策</a:t>
            </a:r>
            <a:r>
              <a:rPr lang="ja-JP" altLang="en-US" sz="1600" b="1" dirty="0" smtClean="0">
                <a:latin typeface="Meiryo UI" panose="020B0604030504040204" pitchFamily="50" charset="-128"/>
                <a:ea typeface="Meiryo UI" panose="020B0604030504040204" pitchFamily="50" charset="-128"/>
              </a:rPr>
              <a:t>（大阪府承継分）の経費相当額を調整</a:t>
            </a:r>
            <a:endParaRPr lang="en-US" altLang="ja-JP" sz="1600" b="1" dirty="0" smtClean="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160474" y="1065543"/>
            <a:ext cx="2016224" cy="323165"/>
          </a:xfrm>
          <a:prstGeom prst="rect">
            <a:avLst/>
          </a:prstGeom>
          <a:noFill/>
          <a:ln>
            <a:noFill/>
          </a:ln>
        </p:spPr>
        <p:txBody>
          <a:bodyPr wrap="square" rtlCol="0">
            <a:spAutoFit/>
          </a:bodyPr>
          <a:lstStyle/>
          <a:p>
            <a:pPr marL="0" lvl="2" algn="ctr">
              <a:defRPr/>
            </a:pPr>
            <a:r>
              <a:rPr lang="ja-JP" altLang="en-US" sz="1500" dirty="0">
                <a:latin typeface="Meiryo UI" pitchFamily="50" charset="-128"/>
                <a:ea typeface="Meiryo UI" pitchFamily="50" charset="-128"/>
                <a:cs typeface="Meiryo UI" pitchFamily="50" charset="-128"/>
              </a:rPr>
              <a:t>＜基本的な考え方＞</a:t>
            </a:r>
            <a:endParaRPr lang="en-US" altLang="ja-JP" sz="1500" dirty="0" smtClean="0">
              <a:latin typeface="Meiryo UI" pitchFamily="50" charset="-128"/>
              <a:ea typeface="Meiryo UI" pitchFamily="50" charset="-128"/>
              <a:cs typeface="Meiryo UI" pitchFamily="50" charset="-128"/>
            </a:endParaRPr>
          </a:p>
        </p:txBody>
      </p:sp>
      <p:sp>
        <p:nvSpPr>
          <p:cNvPr id="3" name="角丸四角形 2"/>
          <p:cNvSpPr/>
          <p:nvPr/>
        </p:nvSpPr>
        <p:spPr>
          <a:xfrm>
            <a:off x="309879" y="997079"/>
            <a:ext cx="9337001" cy="1709994"/>
          </a:xfrm>
          <a:prstGeom prst="roundRect">
            <a:avLst>
              <a:gd name="adj" fmla="val 8433"/>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 name="表 1"/>
          <p:cNvGraphicFramePr>
            <a:graphicFrameLocks noGrp="1"/>
          </p:cNvGraphicFramePr>
          <p:nvPr>
            <p:extLst>
              <p:ext uri="{D42A27DB-BD31-4B8C-83A1-F6EECF244321}">
                <p14:modId xmlns:p14="http://schemas.microsoft.com/office/powerpoint/2010/main" val="2903834031"/>
              </p:ext>
            </p:extLst>
          </p:nvPr>
        </p:nvGraphicFramePr>
        <p:xfrm>
          <a:off x="5053363" y="3080824"/>
          <a:ext cx="3975760" cy="822960"/>
        </p:xfrm>
        <a:graphic>
          <a:graphicData uri="http://schemas.openxmlformats.org/drawingml/2006/table">
            <a:tbl>
              <a:tblPr firstRow="1" bandRow="1">
                <a:tableStyleId>{00A15C55-8517-42AA-B614-E9B94910E393}</a:tableStyleId>
              </a:tblPr>
              <a:tblGrid>
                <a:gridCol w="1311435">
                  <a:extLst>
                    <a:ext uri="{9D8B030D-6E8A-4147-A177-3AD203B41FA5}">
                      <a16:colId xmlns:a16="http://schemas.microsoft.com/office/drawing/2014/main" val="1737796371"/>
                    </a:ext>
                  </a:extLst>
                </a:gridCol>
                <a:gridCol w="2664325">
                  <a:extLst>
                    <a:ext uri="{9D8B030D-6E8A-4147-A177-3AD203B41FA5}">
                      <a16:colId xmlns:a16="http://schemas.microsoft.com/office/drawing/2014/main" val="2944850607"/>
                    </a:ext>
                  </a:extLst>
                </a:gridCol>
              </a:tblGrid>
              <a:tr h="0">
                <a:tc>
                  <a:txBody>
                    <a:bodyPr/>
                    <a:lstStyle/>
                    <a:p>
                      <a:pPr algn="ctr"/>
                      <a:r>
                        <a:rPr kumimoji="1" lang="ja-JP" altLang="en-US" sz="1200" dirty="0" smtClean="0">
                          <a:latin typeface="Meiryo UI" panose="020B0604030504040204" pitchFamily="50" charset="-128"/>
                          <a:ea typeface="Meiryo UI" panose="020B0604030504040204" pitchFamily="50" charset="-128"/>
                        </a:rPr>
                        <a:t>配分額イメージ</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smtClean="0">
                          <a:latin typeface="Meiryo UI" panose="020B0604030504040204" pitchFamily="50" charset="-128"/>
                          <a:ea typeface="Meiryo UI" panose="020B0604030504040204" pitchFamily="50" charset="-128"/>
                        </a:rPr>
                        <a:t>配分額</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39559375"/>
                  </a:ext>
                </a:extLst>
              </a:tr>
              <a:tr h="0">
                <a:tc>
                  <a:txBody>
                    <a:bodyPr/>
                    <a:lstStyle/>
                    <a:p>
                      <a:pPr algn="ctr"/>
                      <a:r>
                        <a:rPr kumimoji="1" lang="ja-JP" altLang="en-US" sz="1200" dirty="0" smtClean="0">
                          <a:latin typeface="Meiryo UI" panose="020B0604030504040204" pitchFamily="50" charset="-128"/>
                          <a:ea typeface="Meiryo UI" panose="020B0604030504040204" pitchFamily="50" charset="-128"/>
                        </a:rPr>
                        <a:t>特別区</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基本配分額３５０　－　調整額　</a:t>
                      </a:r>
                      <a:r>
                        <a:rPr kumimoji="1" lang="en-US" altLang="ja-JP" sz="1200" b="1" dirty="0" smtClean="0">
                          <a:latin typeface="Meiryo UI" panose="020B0604030504040204" pitchFamily="50" charset="-128"/>
                          <a:ea typeface="Meiryo UI" panose="020B0604030504040204" pitchFamily="50" charset="-128"/>
                        </a:rPr>
                        <a:t>α</a:t>
                      </a:r>
                      <a:r>
                        <a:rPr kumimoji="1" lang="en-US" altLang="ja-JP" sz="1000" b="1" dirty="0" smtClean="0">
                          <a:latin typeface="Meiryo UI" panose="020B0604030504040204" pitchFamily="50" charset="-128"/>
                          <a:ea typeface="Meiryo UI" panose="020B0604030504040204" pitchFamily="50" charset="-128"/>
                        </a:rPr>
                        <a:t>※</a:t>
                      </a:r>
                      <a:endParaRPr kumimoji="1" lang="ja-JP" altLang="en-US" sz="1000" b="1"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13778275"/>
                  </a:ext>
                </a:extLst>
              </a:tr>
              <a:tr h="0">
                <a:tc>
                  <a:txBody>
                    <a:bodyPr/>
                    <a:lstStyle/>
                    <a:p>
                      <a:pPr algn="ctr"/>
                      <a:r>
                        <a:rPr kumimoji="1" lang="ja-JP" altLang="en-US" sz="1200" dirty="0" smtClean="0">
                          <a:latin typeface="Meiryo UI" panose="020B0604030504040204" pitchFamily="50" charset="-128"/>
                          <a:ea typeface="Meiryo UI" panose="020B0604030504040204" pitchFamily="50" charset="-128"/>
                        </a:rPr>
                        <a:t>大阪府</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基本配分額３５０　＋　調整額　</a:t>
                      </a:r>
                      <a:r>
                        <a:rPr kumimoji="1" lang="en-US" altLang="ja-JP" sz="1200" b="1" dirty="0" smtClean="0">
                          <a:latin typeface="Meiryo UI" panose="020B0604030504040204" pitchFamily="50" charset="-128"/>
                          <a:ea typeface="Meiryo UI" panose="020B0604030504040204" pitchFamily="50" charset="-128"/>
                        </a:rPr>
                        <a:t>α</a:t>
                      </a:r>
                      <a:r>
                        <a:rPr kumimoji="1" lang="en-US" altLang="ja-JP" sz="1000" b="1" dirty="0" smtClean="0">
                          <a:latin typeface="Meiryo UI" panose="020B0604030504040204" pitchFamily="50" charset="-128"/>
                          <a:ea typeface="Meiryo UI" panose="020B0604030504040204" pitchFamily="50" charset="-128"/>
                        </a:rPr>
                        <a:t>※</a:t>
                      </a:r>
                      <a:endParaRPr kumimoji="1" lang="ja-JP" altLang="en-US" sz="1000" b="1"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5900524"/>
                  </a:ext>
                </a:extLst>
              </a:tr>
            </a:tbl>
          </a:graphicData>
        </a:graphic>
      </p:graphicFrame>
      <p:sp>
        <p:nvSpPr>
          <p:cNvPr id="16" name="テキスト ボックス 15"/>
          <p:cNvSpPr txBox="1"/>
          <p:nvPr/>
        </p:nvSpPr>
        <p:spPr>
          <a:xfrm>
            <a:off x="8048329" y="2861239"/>
            <a:ext cx="1076258" cy="246221"/>
          </a:xfrm>
          <a:prstGeom prst="rect">
            <a:avLst/>
          </a:prstGeom>
          <a:noFill/>
          <a:ln>
            <a:noFill/>
          </a:ln>
        </p:spPr>
        <p:txBody>
          <a:bodyPr wrap="square" rtlCol="0">
            <a:spAutoFit/>
          </a:bodyPr>
          <a:lstStyle/>
          <a:p>
            <a:pPr algn="r"/>
            <a:r>
              <a:rPr lang="ja-JP" altLang="en-US" sz="1000" dirty="0" smtClean="0">
                <a:latin typeface="Meiryo UI" panose="020B0604030504040204" pitchFamily="50" charset="-128"/>
                <a:ea typeface="Meiryo UI" panose="020B0604030504040204" pitchFamily="50" charset="-128"/>
              </a:rPr>
              <a:t>（単位：億円）</a:t>
            </a:r>
            <a:endParaRPr lang="en-US" altLang="ja-JP" sz="1000" dirty="0">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494779" y="6551314"/>
            <a:ext cx="6462241" cy="246221"/>
          </a:xfrm>
          <a:prstGeom prst="rect">
            <a:avLst/>
          </a:prstGeom>
          <a:noFill/>
          <a:ln>
            <a:noFill/>
          </a:ln>
        </p:spPr>
        <p:txBody>
          <a:bodyPr wrap="square" rtlCol="0">
            <a:spAutoFit/>
          </a:bodyPr>
          <a:lstStyle/>
          <a:p>
            <a:r>
              <a:rPr lang="ja-JP" altLang="en-US" sz="1000" dirty="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別途</a:t>
            </a:r>
            <a:r>
              <a:rPr lang="ja-JP" altLang="en-US" sz="1000" dirty="0">
                <a:latin typeface="Meiryo UI" panose="020B0604030504040204" pitchFamily="50" charset="-128"/>
                <a:ea typeface="Meiryo UI" panose="020B0604030504040204" pitchFamily="50" charset="-128"/>
              </a:rPr>
              <a:t>、特別</a:t>
            </a:r>
            <a:r>
              <a:rPr lang="ja-JP" altLang="en-US" sz="1000" dirty="0" smtClean="0">
                <a:latin typeface="Meiryo UI" panose="020B0604030504040204" pitchFamily="50" charset="-128"/>
                <a:ea typeface="Meiryo UI" panose="020B0604030504040204" pitchFamily="50" charset="-128"/>
              </a:rPr>
              <a:t>区において新たに実施するＩＲ関連施策については、特別区で費用負担</a:t>
            </a:r>
            <a:endParaRPr lang="en-US" altLang="ja-JP" sz="1000"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5192824" y="3871200"/>
            <a:ext cx="4454056" cy="246221"/>
          </a:xfrm>
          <a:prstGeom prst="rect">
            <a:avLst/>
          </a:prstGeom>
          <a:noFill/>
          <a:ln>
            <a:noFill/>
          </a:ln>
        </p:spPr>
        <p:txBody>
          <a:bodyPr wrap="square" rtlCol="0">
            <a:spAutoFit/>
          </a:bodyPr>
          <a:lstStyle/>
          <a:p>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rPr>
              <a:t>α</a:t>
            </a:r>
            <a:r>
              <a:rPr lang="ja-JP" altLang="en-US" sz="1000" dirty="0" smtClean="0">
                <a:latin typeface="Meiryo UI" panose="020B0604030504040204" pitchFamily="50" charset="-128"/>
                <a:ea typeface="Meiryo UI" panose="020B0604030504040204" pitchFamily="50" charset="-128"/>
              </a:rPr>
              <a:t>とは、ＩＲ</a:t>
            </a:r>
            <a:r>
              <a:rPr lang="ja-JP" altLang="en-US" sz="1000" dirty="0">
                <a:latin typeface="Meiryo UI" panose="020B0604030504040204" pitchFamily="50" charset="-128"/>
                <a:ea typeface="Meiryo UI" panose="020B0604030504040204" pitchFamily="50" charset="-128"/>
              </a:rPr>
              <a:t>関連</a:t>
            </a:r>
            <a:r>
              <a:rPr lang="ja-JP" altLang="en-US" sz="1000" dirty="0" smtClean="0">
                <a:latin typeface="Meiryo UI" panose="020B0604030504040204" pitchFamily="50" charset="-128"/>
                <a:ea typeface="Meiryo UI" panose="020B0604030504040204" pitchFamily="50" charset="-128"/>
              </a:rPr>
              <a:t>施策（大阪府承継分）の経費相当額をいう</a:t>
            </a:r>
            <a:endParaRPr lang="en-US" altLang="ja-JP" sz="1000" dirty="0">
              <a:latin typeface="Meiryo UI" panose="020B0604030504040204" pitchFamily="50" charset="-128"/>
              <a:ea typeface="Meiryo UI" panose="020B0604030504040204" pitchFamily="50" charset="-128"/>
            </a:endParaRPr>
          </a:p>
        </p:txBody>
      </p:sp>
      <p:sp>
        <p:nvSpPr>
          <p:cNvPr id="29" name="角丸四角形 28"/>
          <p:cNvSpPr/>
          <p:nvPr/>
        </p:nvSpPr>
        <p:spPr>
          <a:xfrm>
            <a:off x="573208" y="3092840"/>
            <a:ext cx="4176464" cy="835758"/>
          </a:xfrm>
          <a:prstGeom prst="roundRect">
            <a:avLst>
              <a:gd name="adj" fmla="val 4824"/>
            </a:avLst>
          </a:prstGeom>
          <a:solidFill>
            <a:schemeClr val="accent4">
              <a:lumMod val="75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ct val="200000"/>
              </a:lnSpc>
            </a:pP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560512" y="2794195"/>
            <a:ext cx="3812339" cy="307777"/>
          </a:xfrm>
          <a:prstGeom prst="rect">
            <a:avLst/>
          </a:prstGeom>
          <a:noFill/>
        </p:spPr>
        <p:txBody>
          <a:bodyPr wrap="square" rtlCol="0">
            <a:spAutoFit/>
          </a:bodyPr>
          <a:lstStyle/>
          <a:p>
            <a:pPr marL="0" lvl="2">
              <a:defRPr/>
            </a:pPr>
            <a:r>
              <a:rPr lang="ja-JP" altLang="en-US" sz="1400" b="1" dirty="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ＩＲ収入金の特別区・大阪府の配分</a:t>
            </a:r>
            <a:r>
              <a:rPr lang="ja-JP" altLang="en-US" sz="1400" b="1" dirty="0">
                <a:latin typeface="Meiryo UI" pitchFamily="50" charset="-128"/>
                <a:ea typeface="Meiryo UI" pitchFamily="50" charset="-128"/>
                <a:cs typeface="Meiryo UI" pitchFamily="50" charset="-128"/>
              </a:rPr>
              <a:t>＞</a:t>
            </a:r>
            <a:endParaRPr lang="en-US" altLang="ja-JP" sz="1400" b="1" dirty="0" smtClean="0">
              <a:latin typeface="Meiryo UI" pitchFamily="50" charset="-128"/>
              <a:ea typeface="Meiryo UI" pitchFamily="50" charset="-128"/>
              <a:cs typeface="Meiryo UI"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445023369"/>
              </p:ext>
            </p:extLst>
          </p:nvPr>
        </p:nvGraphicFramePr>
        <p:xfrm>
          <a:off x="565479" y="4385032"/>
          <a:ext cx="8455916" cy="2194560"/>
        </p:xfrm>
        <a:graphic>
          <a:graphicData uri="http://schemas.openxmlformats.org/drawingml/2006/table">
            <a:tbl>
              <a:tblPr firstRow="1" bandRow="1">
                <a:tableStyleId>{BC89EF96-8CEA-46FF-86C4-4CE0E7609802}</a:tableStyleId>
              </a:tblPr>
              <a:tblGrid>
                <a:gridCol w="4227958">
                  <a:extLst>
                    <a:ext uri="{9D8B030D-6E8A-4147-A177-3AD203B41FA5}">
                      <a16:colId xmlns:a16="http://schemas.microsoft.com/office/drawing/2014/main" val="3054771029"/>
                    </a:ext>
                  </a:extLst>
                </a:gridCol>
                <a:gridCol w="2113979">
                  <a:extLst>
                    <a:ext uri="{9D8B030D-6E8A-4147-A177-3AD203B41FA5}">
                      <a16:colId xmlns:a16="http://schemas.microsoft.com/office/drawing/2014/main" val="1773692183"/>
                    </a:ext>
                  </a:extLst>
                </a:gridCol>
                <a:gridCol w="2113979">
                  <a:extLst>
                    <a:ext uri="{9D8B030D-6E8A-4147-A177-3AD203B41FA5}">
                      <a16:colId xmlns:a16="http://schemas.microsoft.com/office/drawing/2014/main" val="535498762"/>
                    </a:ext>
                  </a:extLst>
                </a:gridCol>
              </a:tblGrid>
              <a:tr h="234414">
                <a:tc>
                  <a:txBody>
                    <a:bodyPr/>
                    <a:lstStyle/>
                    <a:p>
                      <a:pPr algn="ctr"/>
                      <a:r>
                        <a:rPr kumimoji="1" lang="ja-JP" altLang="en-US" sz="1200" b="1" dirty="0" smtClean="0">
                          <a:latin typeface="Meiryo UI" panose="020B0604030504040204" pitchFamily="50" charset="-128"/>
                          <a:ea typeface="Meiryo UI" panose="020B0604030504040204" pitchFamily="50" charset="-128"/>
                        </a:rPr>
                        <a:t>事務内容</a:t>
                      </a:r>
                      <a:endParaRPr kumimoji="1" lang="ja-JP" altLang="en-US" sz="1200" b="1" dirty="0">
                        <a:latin typeface="Meiryo UI" panose="020B0604030504040204" pitchFamily="50" charset="-128"/>
                        <a:ea typeface="Meiryo UI" panose="020B0604030504040204" pitchFamily="50" charset="-128"/>
                      </a:endParaRPr>
                    </a:p>
                  </a:txBody>
                  <a:tcPr anchor="ct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実施主体</a:t>
                      </a:r>
                      <a:endParaRPr kumimoji="1" lang="ja-JP" altLang="en-US" sz="1200" b="1" dirty="0">
                        <a:latin typeface="Meiryo UI" panose="020B0604030504040204" pitchFamily="50" charset="-128"/>
                        <a:ea typeface="Meiryo UI" panose="020B0604030504040204" pitchFamily="50" charset="-128"/>
                      </a:endParaRPr>
                    </a:p>
                  </a:txBody>
                  <a:tcPr anchor="ct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1200" b="1" dirty="0" smtClean="0">
                          <a:latin typeface="Meiryo UI" panose="020B0604030504040204" pitchFamily="50" charset="-128"/>
                          <a:ea typeface="Meiryo UI" panose="020B0604030504040204" pitchFamily="50" charset="-128"/>
                        </a:rPr>
                        <a:t>費用負担</a:t>
                      </a:r>
                      <a:endParaRPr kumimoji="1" lang="en-US" altLang="ja-JP" sz="1200" b="1" dirty="0" smtClean="0">
                        <a:latin typeface="Meiryo UI" panose="020B0604030504040204" pitchFamily="50" charset="-128"/>
                        <a:ea typeface="Meiryo UI" panose="020B0604030504040204" pitchFamily="50" charset="-128"/>
                      </a:endParaRPr>
                    </a:p>
                    <a:p>
                      <a:pPr algn="ctr"/>
                      <a:r>
                        <a:rPr kumimoji="1" lang="ja-JP" altLang="en-US" sz="1200" b="0" dirty="0" smtClean="0">
                          <a:latin typeface="Meiryo UI" panose="020B0604030504040204" pitchFamily="50" charset="-128"/>
                          <a:ea typeface="Meiryo UI" panose="020B0604030504040204" pitchFamily="50" charset="-128"/>
                        </a:rPr>
                        <a:t>（財源はＩＲ収入金等）</a:t>
                      </a:r>
                      <a:endParaRPr kumimoji="1" lang="en-US" altLang="ja-JP" sz="1200" b="0" dirty="0" smtClean="0">
                        <a:latin typeface="Meiryo UI" panose="020B0604030504040204" pitchFamily="50" charset="-128"/>
                        <a:ea typeface="Meiryo UI" panose="020B0604030504040204" pitchFamily="50" charset="-128"/>
                      </a:endParaRPr>
                    </a:p>
                  </a:txBody>
                  <a:tcPr anchor="ctr">
                    <a:lnB w="12700" cap="flat" cmpd="sng" algn="ctr">
                      <a:solidFill>
                        <a:schemeClr val="accent5">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45180433"/>
                  </a:ext>
                </a:extLst>
              </a:tr>
              <a:tr h="539177">
                <a:tc>
                  <a:txBody>
                    <a:bodyPr/>
                    <a:lstStyle/>
                    <a:p>
                      <a:r>
                        <a:rPr kumimoji="1" lang="ja-JP" altLang="en-US" sz="1200" b="0" dirty="0" smtClean="0">
                          <a:latin typeface="Meiryo UI" panose="020B0604030504040204" pitchFamily="50" charset="-128"/>
                          <a:ea typeface="Meiryo UI" panose="020B0604030504040204" pitchFamily="50" charset="-128"/>
                        </a:rPr>
                        <a:t>ＩＲ整備法に基づく各種事務</a:t>
                      </a:r>
                      <a:endParaRPr kumimoji="1" lang="en-US" altLang="ja-JP" sz="1200" b="0" dirty="0" smtClean="0">
                        <a:latin typeface="Meiryo UI" panose="020B0604030504040204" pitchFamily="50" charset="-128"/>
                        <a:ea typeface="Meiryo UI" panose="020B0604030504040204" pitchFamily="50" charset="-128"/>
                      </a:endParaRPr>
                    </a:p>
                    <a:p>
                      <a:r>
                        <a:rPr kumimoji="1" lang="ja-JP" altLang="en-US" sz="1200" b="0" baseline="0" dirty="0" smtClean="0">
                          <a:latin typeface="Meiryo UI" panose="020B0604030504040204" pitchFamily="50" charset="-128"/>
                          <a:ea typeface="Meiryo UI" panose="020B0604030504040204" pitchFamily="50" charset="-128"/>
                        </a:rPr>
                        <a:t>   </a:t>
                      </a:r>
                      <a:r>
                        <a:rPr kumimoji="1" lang="ja-JP" altLang="en-US" sz="1200" b="0" dirty="0" smtClean="0">
                          <a:latin typeface="Meiryo UI" panose="020B0604030504040204" pitchFamily="50" charset="-128"/>
                          <a:ea typeface="Meiryo UI" panose="020B0604030504040204" pitchFamily="50" charset="-128"/>
                        </a:rPr>
                        <a:t>実施方針の策定、民間事業者の選定、区域整備計画の作成、</a:t>
                      </a:r>
                      <a:endParaRPr kumimoji="1" lang="en-US" altLang="ja-JP" sz="1200" b="0" dirty="0" smtClean="0">
                        <a:latin typeface="Meiryo UI" panose="020B0604030504040204" pitchFamily="50" charset="-128"/>
                        <a:ea typeface="Meiryo UI" panose="020B0604030504040204" pitchFamily="50" charset="-128"/>
                      </a:endParaRPr>
                    </a:p>
                    <a:p>
                      <a:r>
                        <a:rPr kumimoji="1" lang="ja-JP" altLang="en-US" sz="1200" b="0" dirty="0" smtClean="0">
                          <a:latin typeface="Meiryo UI" panose="020B0604030504040204" pitchFamily="50" charset="-128"/>
                          <a:ea typeface="Meiryo UI" panose="020B0604030504040204" pitchFamily="50" charset="-128"/>
                        </a:rPr>
                        <a:t>　 認定区域整備計画の実施状況の報告等</a:t>
                      </a:r>
                      <a:endParaRPr kumimoji="1" lang="ja-JP" altLang="en-US" sz="1200" b="0" dirty="0">
                        <a:latin typeface="Meiryo UI" panose="020B0604030504040204" pitchFamily="50" charset="-128"/>
                        <a:ea typeface="Meiryo UI" panose="020B0604030504040204" pitchFamily="50" charset="-128"/>
                      </a:endParaRPr>
                    </a:p>
                  </a:txBody>
                  <a:tcPr anchor="ct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lnT w="12700" cap="flat" cmpd="sng" algn="ctr">
                      <a:solidFill>
                        <a:schemeClr val="accent5">
                          <a:lumMod val="75000"/>
                        </a:schemeClr>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1676503505"/>
                  </a:ext>
                </a:extLst>
              </a:tr>
              <a:tr h="231076">
                <a:tc>
                  <a:txBody>
                    <a:bodyPr/>
                    <a:lstStyle/>
                    <a:p>
                      <a:r>
                        <a:rPr kumimoji="1" lang="ja-JP" altLang="en-US" sz="1200" b="0" dirty="0" smtClean="0">
                          <a:latin typeface="Meiryo UI" panose="020B0604030504040204" pitchFamily="50" charset="-128"/>
                          <a:ea typeface="Meiryo UI" panose="020B0604030504040204" pitchFamily="50" charset="-128"/>
                        </a:rPr>
                        <a:t>ギャンブル等依存症対策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effectLst/>
                          <a:latin typeface="Meiryo UI" panose="020B0604030504040204" pitchFamily="50" charset="-128"/>
                          <a:ea typeface="Meiryo UI" panose="020B0604030504040204" pitchFamily="50" charset="-128"/>
                        </a:rPr>
                        <a:t>大阪府</a:t>
                      </a:r>
                      <a:endParaRPr kumimoji="1" lang="ja-JP" altLang="en-US" sz="1200" b="1" u="sng" dirty="0">
                        <a:effectLst/>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effectLst/>
                          <a:latin typeface="Meiryo UI" panose="020B0604030504040204" pitchFamily="50" charset="-128"/>
                          <a:ea typeface="Meiryo UI" panose="020B0604030504040204" pitchFamily="50" charset="-128"/>
                        </a:rPr>
                        <a:t>大阪府</a:t>
                      </a:r>
                      <a:endParaRPr kumimoji="1" lang="ja-JP" altLang="en-US" sz="1200" b="1" u="sng" dirty="0">
                        <a:effectLst/>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990135385"/>
                  </a:ext>
                </a:extLst>
              </a:tr>
              <a:tr h="231076">
                <a:tc>
                  <a:txBody>
                    <a:bodyPr/>
                    <a:lstStyle/>
                    <a:p>
                      <a:r>
                        <a:rPr kumimoji="1" lang="ja-JP" altLang="en-US" sz="1200" b="0" dirty="0" smtClean="0">
                          <a:latin typeface="Meiryo UI" panose="020B0604030504040204" pitchFamily="50" charset="-128"/>
                          <a:ea typeface="Meiryo UI" panose="020B0604030504040204" pitchFamily="50" charset="-128"/>
                        </a:rPr>
                        <a:t>警察力強化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大阪府</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4223233288"/>
                  </a:ext>
                </a:extLst>
              </a:tr>
              <a:tr h="231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anose="020B0604030504040204" pitchFamily="50" charset="-128"/>
                          <a:ea typeface="Meiryo UI" panose="020B0604030504040204" pitchFamily="50" charset="-128"/>
                        </a:rPr>
                        <a:t>夢洲まちづくり関連インフラ整備及び維持管理</a:t>
                      </a:r>
                      <a:endParaRPr kumimoji="1" lang="en-US" altLang="ja-JP" sz="1200" b="0" dirty="0" smtClean="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1677044868"/>
                  </a:ext>
                </a:extLst>
              </a:tr>
              <a:tr h="231076">
                <a:tc>
                  <a:txBody>
                    <a:bodyPr/>
                    <a:lstStyle/>
                    <a:p>
                      <a:r>
                        <a:rPr kumimoji="1" lang="ja-JP" altLang="en-US" sz="1200" b="0" dirty="0" smtClean="0">
                          <a:latin typeface="Meiryo UI" panose="020B0604030504040204" pitchFamily="50" charset="-128"/>
                          <a:ea typeface="Meiryo UI" panose="020B0604030504040204" pitchFamily="50" charset="-128"/>
                        </a:rPr>
                        <a:t>消防力強化</a:t>
                      </a:r>
                      <a:endParaRPr kumimoji="1" lang="ja-JP" altLang="en-US" sz="1200" b="0"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tc>
                  <a:txBody>
                    <a:bodyPr/>
                    <a:lstStyle/>
                    <a:p>
                      <a:pPr algn="ctr"/>
                      <a:r>
                        <a:rPr kumimoji="1" lang="ja-JP" altLang="en-US" sz="1200" b="1" u="sng" dirty="0" smtClean="0">
                          <a:latin typeface="Meiryo UI" panose="020B0604030504040204" pitchFamily="50" charset="-128"/>
                          <a:ea typeface="Meiryo UI" panose="020B0604030504040204" pitchFamily="50" charset="-128"/>
                        </a:rPr>
                        <a:t>大阪府</a:t>
                      </a:r>
                      <a:endParaRPr kumimoji="1" lang="ja-JP" altLang="en-US" sz="1200" b="1" u="sng" dirty="0">
                        <a:latin typeface="Meiryo UI" panose="020B0604030504040204" pitchFamily="50" charset="-128"/>
                        <a:ea typeface="Meiryo UI" panose="020B060403050404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2026805292"/>
                  </a:ext>
                </a:extLst>
              </a:tr>
            </a:tbl>
          </a:graphicData>
        </a:graphic>
      </p:graphicFrame>
      <p:sp>
        <p:nvSpPr>
          <p:cNvPr id="27" name="テキスト ボックス 26"/>
          <p:cNvSpPr txBox="1"/>
          <p:nvPr/>
        </p:nvSpPr>
        <p:spPr>
          <a:xfrm>
            <a:off x="573208" y="4096652"/>
            <a:ext cx="5328592" cy="307777"/>
          </a:xfrm>
          <a:prstGeom prst="rect">
            <a:avLst/>
          </a:prstGeom>
          <a:noFill/>
          <a:ln>
            <a:noFill/>
          </a:ln>
        </p:spPr>
        <p:txBody>
          <a:bodyPr wrap="square" rtlCol="0">
            <a:spAutoFit/>
          </a:bodyPr>
          <a:lstStyle/>
          <a:p>
            <a:r>
              <a:rPr lang="ja-JP" altLang="en-US" sz="1400" b="1" dirty="0">
                <a:latin typeface="Meiryo UI" panose="020B0604030504040204" pitchFamily="50" charset="-128"/>
                <a:ea typeface="Meiryo UI" panose="020B0604030504040204" pitchFamily="50" charset="-128"/>
              </a:rPr>
              <a:t>＜特別区設置後のＩＲ関連施策の実施</a:t>
            </a:r>
            <a:r>
              <a:rPr lang="ja-JP" altLang="en-US" sz="1400" b="1" dirty="0" smtClean="0">
                <a:latin typeface="Meiryo UI" panose="020B0604030504040204" pitchFamily="50" charset="-128"/>
                <a:ea typeface="Meiryo UI" panose="020B0604030504040204" pitchFamily="50" charset="-128"/>
              </a:rPr>
              <a:t>主体及び費用</a:t>
            </a:r>
            <a:r>
              <a:rPr lang="ja-JP" altLang="en-US" sz="1400" b="1" dirty="0">
                <a:latin typeface="Meiryo UI" panose="020B0604030504040204" pitchFamily="50" charset="-128"/>
                <a:ea typeface="Meiryo UI" panose="020B0604030504040204" pitchFamily="50" charset="-128"/>
              </a:rPr>
              <a:t>負担</a:t>
            </a:r>
            <a:r>
              <a:rPr lang="ja-JP" altLang="en-US" sz="1400" b="1" dirty="0" smtClean="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p:txBody>
      </p:sp>
      <p:sp>
        <p:nvSpPr>
          <p:cNvPr id="32" name="大かっこ 31"/>
          <p:cNvSpPr/>
          <p:nvPr/>
        </p:nvSpPr>
        <p:spPr>
          <a:xfrm>
            <a:off x="717224" y="5064058"/>
            <a:ext cx="4032448" cy="33868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4" name="角丸四角形 33"/>
          <p:cNvSpPr/>
          <p:nvPr/>
        </p:nvSpPr>
        <p:spPr>
          <a:xfrm>
            <a:off x="585904" y="3148615"/>
            <a:ext cx="4176464" cy="835758"/>
          </a:xfrm>
          <a:prstGeom prst="roundRect">
            <a:avLst>
              <a:gd name="adj" fmla="val 4824"/>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000" b="1" dirty="0" smtClean="0">
                <a:solidFill>
                  <a:schemeClr val="bg1"/>
                </a:solidFill>
                <a:latin typeface="Meiryo UI" panose="020B0604030504040204" pitchFamily="50" charset="-128"/>
                <a:ea typeface="Meiryo UI" panose="020B0604030504040204" pitchFamily="50" charset="-128"/>
              </a:rPr>
              <a:t>特別区・大阪府で均等配分</a:t>
            </a:r>
            <a:endParaRPr kumimoji="1" lang="en-US" altLang="ja-JP" sz="2000" b="1" dirty="0" smtClean="0">
              <a:solidFill>
                <a:schemeClr val="bg1"/>
              </a:solidFill>
              <a:latin typeface="Meiryo UI" panose="020B0604030504040204" pitchFamily="50" charset="-128"/>
              <a:ea typeface="Meiryo UI" panose="020B0604030504040204" pitchFamily="50" charset="-128"/>
            </a:endParaRPr>
          </a:p>
          <a:p>
            <a:pPr algn="ctr"/>
            <a:endParaRPr lang="en-US" altLang="ja-JP" sz="8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smtClean="0">
                <a:solidFill>
                  <a:schemeClr val="bg1"/>
                </a:solidFill>
                <a:latin typeface="Meiryo UI" panose="020B0604030504040204" pitchFamily="50" charset="-128"/>
                <a:ea typeface="Meiryo UI" panose="020B0604030504040204" pitchFamily="50" charset="-128"/>
              </a:rPr>
              <a:t>ただし、ＩＲ関連施策（</a:t>
            </a:r>
            <a:r>
              <a:rPr lang="ja-JP" altLang="en-US" sz="1200" b="1" dirty="0" smtClean="0">
                <a:solidFill>
                  <a:schemeClr val="bg1"/>
                </a:solidFill>
                <a:latin typeface="Meiryo UI" panose="020B0604030504040204" pitchFamily="50" charset="-128"/>
                <a:ea typeface="Meiryo UI" panose="020B0604030504040204" pitchFamily="50" charset="-128"/>
              </a:rPr>
              <a:t>大阪府承継</a:t>
            </a:r>
            <a:r>
              <a:rPr kumimoji="1" lang="ja-JP" altLang="en-US" sz="1200" b="1" dirty="0" smtClean="0">
                <a:solidFill>
                  <a:schemeClr val="bg1"/>
                </a:solidFill>
                <a:latin typeface="Meiryo UI" panose="020B0604030504040204" pitchFamily="50" charset="-128"/>
                <a:ea typeface="Meiryo UI" panose="020B0604030504040204" pitchFamily="50" charset="-128"/>
              </a:rPr>
              <a:t>分）の経費相当額を調整</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1676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708326" y="2060848"/>
            <a:ext cx="8722228" cy="4348436"/>
          </a:xfrm>
          <a:prstGeom prst="roundRect">
            <a:avLst>
              <a:gd name="adj" fmla="val 3807"/>
            </a:avLst>
          </a:prstGeom>
          <a:solidFill>
            <a:schemeClr val="accent4">
              <a:lumMod val="40000"/>
              <a:lumOff val="6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56604" y="476672"/>
            <a:ext cx="8875504"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（２）</a:t>
            </a:r>
            <a:r>
              <a:rPr lang="ja-JP" altLang="en-US" sz="1600" b="1" dirty="0">
                <a:latin typeface="Meiryo UI" pitchFamily="50" charset="-128"/>
                <a:ea typeface="Meiryo UI" pitchFamily="50" charset="-128"/>
                <a:cs typeface="Meiryo UI" pitchFamily="50" charset="-128"/>
              </a:rPr>
              <a:t>　ＩＲ収入金</a:t>
            </a:r>
            <a:r>
              <a:rPr lang="ja-JP" altLang="en-US" sz="1600" b="1" dirty="0" smtClean="0">
                <a:latin typeface="Meiryo UI" pitchFamily="50" charset="-128"/>
                <a:ea typeface="Meiryo UI" pitchFamily="50" charset="-128"/>
                <a:cs typeface="Meiryo UI" pitchFamily="50" charset="-128"/>
              </a:rPr>
              <a:t>の特別区間の配分</a:t>
            </a:r>
            <a:r>
              <a:rPr lang="ja-JP" altLang="en-US" sz="1600" b="1" dirty="0">
                <a:latin typeface="Meiryo UI" pitchFamily="50" charset="-128"/>
                <a:ea typeface="Meiryo UI" pitchFamily="50" charset="-128"/>
                <a:cs typeface="Meiryo UI" pitchFamily="50" charset="-128"/>
              </a:rPr>
              <a:t>について</a:t>
            </a:r>
          </a:p>
        </p:txBody>
      </p:sp>
      <p:sp>
        <p:nvSpPr>
          <p:cNvPr id="13" name="テキスト ボックス 12"/>
          <p:cNvSpPr txBox="1"/>
          <p:nvPr/>
        </p:nvSpPr>
        <p:spPr>
          <a:xfrm>
            <a:off x="708326" y="873009"/>
            <a:ext cx="2016224" cy="323165"/>
          </a:xfrm>
          <a:prstGeom prst="rect">
            <a:avLst/>
          </a:prstGeom>
          <a:noFill/>
          <a:ln>
            <a:noFill/>
          </a:ln>
        </p:spPr>
        <p:txBody>
          <a:bodyPr wrap="square" rtlCol="0" anchor="b" anchorCtr="0">
            <a:spAutoFit/>
          </a:bodyPr>
          <a:lstStyle/>
          <a:p>
            <a:pPr marL="0" lvl="2" algn="ctr">
              <a:defRPr/>
            </a:pPr>
            <a:r>
              <a:rPr lang="ja-JP" altLang="en-US" sz="1500" dirty="0">
                <a:latin typeface="Meiryo UI" pitchFamily="50" charset="-128"/>
                <a:ea typeface="Meiryo UI" pitchFamily="50" charset="-128"/>
                <a:cs typeface="Meiryo UI" pitchFamily="50" charset="-128"/>
              </a:rPr>
              <a:t>＜基本的な考え方＞</a:t>
            </a:r>
            <a:endParaRPr lang="en-US" altLang="ja-JP" sz="1500" dirty="0" smtClean="0">
              <a:latin typeface="Meiryo UI" pitchFamily="50" charset="-128"/>
              <a:ea typeface="Meiryo UI" pitchFamily="50" charset="-128"/>
              <a:cs typeface="Meiryo UI" pitchFamily="50" charset="-128"/>
            </a:endParaRPr>
          </a:p>
        </p:txBody>
      </p:sp>
      <p:sp>
        <p:nvSpPr>
          <p:cNvPr id="14" name="テキスト ボックス 13"/>
          <p:cNvSpPr txBox="1"/>
          <p:nvPr/>
        </p:nvSpPr>
        <p:spPr>
          <a:xfrm>
            <a:off x="736985" y="1162072"/>
            <a:ext cx="8652113" cy="584775"/>
          </a:xfrm>
          <a:prstGeom prst="rect">
            <a:avLst/>
          </a:prstGeom>
          <a:noFill/>
          <a:ln>
            <a:noFill/>
          </a:ln>
        </p:spPr>
        <p:txBody>
          <a:bodyPr wrap="square" rtlCol="0">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anose="020B0604030504040204" pitchFamily="50" charset="-128"/>
                <a:ea typeface="Meiryo UI" panose="020B0604030504040204" pitchFamily="50" charset="-128"/>
              </a:rPr>
              <a:t>ＩＲの誘致は</a:t>
            </a:r>
            <a:r>
              <a:rPr lang="ja-JP" altLang="en-US" sz="1600" b="1" dirty="0" smtClean="0">
                <a:latin typeface="Meiryo UI" panose="020B0604030504040204" pitchFamily="50" charset="-128"/>
                <a:ea typeface="Meiryo UI" panose="020B0604030504040204" pitchFamily="50" charset="-128"/>
              </a:rPr>
              <a:t>、大阪府との共同で、大阪市として実施している取組みであることから、</a:t>
            </a:r>
            <a:endParaRPr lang="en-US" altLang="ja-JP" sz="1600" b="1" dirty="0" smtClean="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rPr>
              <a:t> ＩＲ</a:t>
            </a:r>
            <a:r>
              <a:rPr lang="ja-JP" altLang="en-US" sz="1600" b="1" dirty="0">
                <a:latin typeface="Meiryo UI" panose="020B0604030504040204" pitchFamily="50" charset="-128"/>
                <a:ea typeface="Meiryo UI" panose="020B0604030504040204" pitchFamily="50" charset="-128"/>
              </a:rPr>
              <a:t>収入</a:t>
            </a:r>
            <a:r>
              <a:rPr lang="ja-JP" altLang="en-US" sz="1600" b="1" dirty="0" smtClean="0">
                <a:latin typeface="Meiryo UI" panose="020B0604030504040204" pitchFamily="50" charset="-128"/>
                <a:ea typeface="Meiryo UI" panose="020B0604030504040204" pitchFamily="50" charset="-128"/>
              </a:rPr>
              <a:t>金（特別区分）に</a:t>
            </a:r>
            <a:r>
              <a:rPr lang="ja-JP" altLang="en-US" sz="1600" b="1" dirty="0">
                <a:latin typeface="Meiryo UI" panose="020B0604030504040204" pitchFamily="50" charset="-128"/>
                <a:ea typeface="Meiryo UI" panose="020B0604030504040204" pitchFamily="50" charset="-128"/>
              </a:rPr>
              <a:t>ついては</a:t>
            </a:r>
            <a:r>
              <a:rPr lang="ja-JP" altLang="en-US" sz="1600" b="1" dirty="0" smtClean="0">
                <a:latin typeface="Meiryo UI" panose="020B0604030504040204" pitchFamily="50" charset="-128"/>
                <a:ea typeface="Meiryo UI" panose="020B0604030504040204" pitchFamily="50" charset="-128"/>
              </a:rPr>
              <a:t>、全て</a:t>
            </a:r>
            <a:r>
              <a:rPr lang="ja-JP" altLang="en-US" sz="1600" b="1" dirty="0">
                <a:latin typeface="Meiryo UI" panose="020B0604030504040204" pitchFamily="50" charset="-128"/>
                <a:ea typeface="Meiryo UI" panose="020B0604030504040204" pitchFamily="50" charset="-128"/>
              </a:rPr>
              <a:t>の特別区に公平に配分</a:t>
            </a:r>
            <a:r>
              <a:rPr lang="ja-JP" altLang="en-US" sz="1600" b="1" dirty="0" smtClean="0">
                <a:latin typeface="Meiryo UI" panose="020B0604030504040204" pitchFamily="50" charset="-128"/>
                <a:ea typeface="Meiryo UI" panose="020B0604030504040204" pitchFamily="50" charset="-128"/>
              </a:rPr>
              <a:t>することを基本</a:t>
            </a:r>
            <a:endParaRPr lang="en-US" altLang="ja-JP" sz="1000" dirty="0">
              <a:latin typeface="Meiryo UI" panose="020B0604030504040204" pitchFamily="50" charset="-128"/>
              <a:ea typeface="Meiryo UI" panose="020B0604030504040204" pitchFamily="50" charset="-128"/>
            </a:endParaRPr>
          </a:p>
        </p:txBody>
      </p:sp>
      <p:sp>
        <p:nvSpPr>
          <p:cNvPr id="15" name="角丸四角形 14"/>
          <p:cNvSpPr/>
          <p:nvPr/>
        </p:nvSpPr>
        <p:spPr>
          <a:xfrm>
            <a:off x="665215" y="836712"/>
            <a:ext cx="8722228" cy="1005021"/>
          </a:xfrm>
          <a:prstGeom prst="roundRect">
            <a:avLst>
              <a:gd name="adj" fmla="val 8433"/>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2000" b="1" dirty="0" smtClean="0">
                <a:solidFill>
                  <a:schemeClr val="tx1"/>
                </a:solidFill>
                <a:latin typeface="Meiryo UI" pitchFamily="50" charset="-128"/>
                <a:ea typeface="Meiryo UI" pitchFamily="50" charset="-128"/>
                <a:cs typeface="Meiryo UI" pitchFamily="50" charset="-128"/>
              </a:rPr>
              <a:t>２　ＩＲ収入金の特別区・大阪府の配分について</a:t>
            </a:r>
            <a:endParaRPr lang="ja-JP" altLang="en-US" sz="2000" b="1" dirty="0">
              <a:latin typeface="Meiryo UI" pitchFamily="50" charset="-128"/>
              <a:ea typeface="Meiryo UI" pitchFamily="50" charset="-128"/>
              <a:cs typeface="Meiryo UI" pitchFamily="50" charset="-128"/>
            </a:endParaRPr>
          </a:p>
        </p:txBody>
      </p:sp>
      <p:sp>
        <p:nvSpPr>
          <p:cNvPr id="17" name="正方形/長方形 16"/>
          <p:cNvSpPr>
            <a:spLocks noChangeArrowheads="1"/>
          </p:cNvSpPr>
          <p:nvPr/>
        </p:nvSpPr>
        <p:spPr bwMode="auto">
          <a:xfrm>
            <a:off x="8874125" y="74336"/>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４</a:t>
            </a:r>
          </a:p>
        </p:txBody>
      </p:sp>
      <p:sp>
        <p:nvSpPr>
          <p:cNvPr id="29" name="テキスト ボックス 28"/>
          <p:cNvSpPr txBox="1"/>
          <p:nvPr/>
        </p:nvSpPr>
        <p:spPr>
          <a:xfrm>
            <a:off x="848544" y="2376836"/>
            <a:ext cx="8480612" cy="861774"/>
          </a:xfrm>
          <a:prstGeom prst="rect">
            <a:avLst/>
          </a:prstGeom>
          <a:noFill/>
          <a:ln>
            <a:noFill/>
          </a:ln>
        </p:spPr>
        <p:txBody>
          <a:bodyPr wrap="square" rtlCol="0">
            <a:spAutoFit/>
          </a:bodyPr>
          <a:lstStyle/>
          <a:p>
            <a:pPr marL="176213" lvl="2" indent="-176213">
              <a:lnSpc>
                <a:spcPts val="2000"/>
              </a:lnSpc>
              <a:buFont typeface="Arial" panose="020B0604020202020204" pitchFamily="34" charset="0"/>
              <a:buChar char="•"/>
              <a:defRPr/>
            </a:pPr>
            <a:r>
              <a:rPr lang="ja-JP" altLang="en-US" sz="1400" dirty="0" smtClean="0">
                <a:latin typeface="Meiryo UI" pitchFamily="50" charset="-128"/>
                <a:ea typeface="Meiryo UI" pitchFamily="50" charset="-128"/>
                <a:cs typeface="Meiryo UI" pitchFamily="50" charset="-128"/>
              </a:rPr>
              <a:t>ＩＲ収入金の特別区間の配分は、人口割を基本として配分する仕組みを制度設計</a:t>
            </a:r>
            <a:endParaRPr lang="en-US" altLang="ja-JP" sz="1400" dirty="0" smtClean="0">
              <a:latin typeface="Meiryo UI" pitchFamily="50" charset="-128"/>
              <a:ea typeface="Meiryo UI" pitchFamily="50" charset="-128"/>
              <a:cs typeface="Meiryo UI" pitchFamily="50" charset="-128"/>
            </a:endParaRPr>
          </a:p>
          <a:p>
            <a:pPr marL="176213" lvl="2" indent="-176213">
              <a:lnSpc>
                <a:spcPts val="2000"/>
              </a:lnSpc>
              <a:buFont typeface="Arial" panose="020B0604020202020204" pitchFamily="34" charset="0"/>
              <a:buChar char="•"/>
              <a:defRPr/>
            </a:pPr>
            <a:r>
              <a:rPr lang="ja-JP" altLang="en-US" sz="1400" dirty="0" smtClean="0">
                <a:latin typeface="Meiryo UI" panose="020B0604030504040204" pitchFamily="50" charset="-128"/>
                <a:ea typeface="Meiryo UI" panose="020B0604030504040204" pitchFamily="50" charset="-128"/>
              </a:rPr>
              <a:t>特別区設置後にＩＲ関連の環境整備に係る特別の費用負担を考慮する必要が生じた場合は、その制度変更等は、大阪府・特別区協議会（仮称）で協議することとする</a:t>
            </a:r>
            <a:endParaRPr lang="en-US" altLang="ja-JP" sz="1400" dirty="0" smtClean="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736985" y="2110285"/>
            <a:ext cx="3182932" cy="323165"/>
          </a:xfrm>
          <a:prstGeom prst="rect">
            <a:avLst/>
          </a:prstGeom>
          <a:noFill/>
          <a:ln>
            <a:noFill/>
          </a:ln>
        </p:spPr>
        <p:txBody>
          <a:bodyPr wrap="square" rtlCol="0" anchor="b" anchorCtr="0">
            <a:spAutoFit/>
          </a:bodyPr>
          <a:lstStyle/>
          <a:p>
            <a:pPr marL="0" lvl="2" algn="ctr">
              <a:defRPr/>
            </a:pPr>
            <a:r>
              <a:rPr lang="ja-JP" altLang="en-US" sz="1500" dirty="0" smtClean="0">
                <a:latin typeface="Meiryo UI" pitchFamily="50" charset="-128"/>
                <a:ea typeface="Meiryo UI" pitchFamily="50" charset="-128"/>
                <a:cs typeface="Meiryo UI" pitchFamily="50" charset="-128"/>
              </a:rPr>
              <a:t>＜ＩＲ収入金の特別区間の配分＞</a:t>
            </a:r>
            <a:endParaRPr lang="en-US" altLang="ja-JP" sz="1500" dirty="0" smtClean="0">
              <a:latin typeface="Meiryo UI" pitchFamily="50" charset="-128"/>
              <a:ea typeface="Meiryo UI" pitchFamily="50" charset="-128"/>
              <a:cs typeface="Meiryo UI" pitchFamily="50" charset="-128"/>
            </a:endParaRPr>
          </a:p>
        </p:txBody>
      </p:sp>
      <p:sp>
        <p:nvSpPr>
          <p:cNvPr id="45" name="角丸四角形 44"/>
          <p:cNvSpPr/>
          <p:nvPr/>
        </p:nvSpPr>
        <p:spPr>
          <a:xfrm>
            <a:off x="1136576" y="3312940"/>
            <a:ext cx="7848872" cy="2952329"/>
          </a:xfrm>
          <a:prstGeom prst="roundRect">
            <a:avLst>
              <a:gd name="adj" fmla="val 4824"/>
            </a:avLst>
          </a:prstGeom>
          <a:solidFill>
            <a:schemeClr val="bg1"/>
          </a:solidFill>
          <a:ln w="9525" cmpd="sng">
            <a:solidFill>
              <a:schemeClr val="accent4">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1194863" y="3356035"/>
            <a:ext cx="3927846" cy="276999"/>
          </a:xfrm>
          <a:prstGeom prst="rect">
            <a:avLst/>
          </a:prstGeom>
          <a:noFill/>
          <a:ln>
            <a:noFill/>
          </a:ln>
        </p:spPr>
        <p:txBody>
          <a:bodyPr wrap="square" rtlCol="0">
            <a:spAutoFit/>
          </a:bodyPr>
          <a:lstStyle/>
          <a:p>
            <a:pPr marL="0" lvl="2">
              <a:defRPr/>
            </a:pPr>
            <a:r>
              <a:rPr lang="ja-JP" altLang="en-US" sz="1200" dirty="0" smtClean="0">
                <a:latin typeface="Meiryo UI" pitchFamily="50" charset="-128"/>
                <a:ea typeface="Meiryo UI" pitchFamily="50" charset="-128"/>
                <a:cs typeface="Meiryo UI" pitchFamily="50" charset="-128"/>
              </a:rPr>
              <a:t>＜ＩＲ収入金の特別区間への配分イメージ＞</a:t>
            </a:r>
            <a:endParaRPr lang="en-US" altLang="ja-JP" sz="1200" dirty="0" smtClean="0">
              <a:latin typeface="Meiryo UI" pitchFamily="50" charset="-128"/>
              <a:ea typeface="Meiryo UI" pitchFamily="50" charset="-128"/>
              <a:cs typeface="Meiryo UI" pitchFamily="50" charset="-128"/>
            </a:endParaRPr>
          </a:p>
        </p:txBody>
      </p:sp>
      <p:sp>
        <p:nvSpPr>
          <p:cNvPr id="32" name="正方形/長方形 31"/>
          <p:cNvSpPr/>
          <p:nvPr/>
        </p:nvSpPr>
        <p:spPr>
          <a:xfrm>
            <a:off x="3505060" y="3678144"/>
            <a:ext cx="1761760" cy="282543"/>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大阪府分</a:t>
            </a:r>
            <a:endParaRPr kumimoji="1" lang="ja-JP" altLang="en-US" sz="1600" dirty="0">
              <a:latin typeface="Meiryo UI" panose="020B0604030504040204" pitchFamily="50" charset="-128"/>
              <a:ea typeface="Meiryo UI" panose="020B0604030504040204" pitchFamily="50" charset="-128"/>
            </a:endParaRPr>
          </a:p>
        </p:txBody>
      </p:sp>
      <p:sp>
        <p:nvSpPr>
          <p:cNvPr id="3" name="屈折矢印 2"/>
          <p:cNvSpPr/>
          <p:nvPr/>
        </p:nvSpPr>
        <p:spPr>
          <a:xfrm rot="5400000">
            <a:off x="2995685" y="3885671"/>
            <a:ext cx="549843" cy="465572"/>
          </a:xfrm>
          <a:prstGeom prst="bentUpArrow">
            <a:avLst>
              <a:gd name="adj1" fmla="val 25000"/>
              <a:gd name="adj2" fmla="val 28091"/>
              <a:gd name="adj3" fmla="val 37473"/>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右矢印 3"/>
          <p:cNvSpPr/>
          <p:nvPr/>
        </p:nvSpPr>
        <p:spPr>
          <a:xfrm>
            <a:off x="2791742" y="3669015"/>
            <a:ext cx="688731" cy="286529"/>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a:off x="5385047" y="4393379"/>
            <a:ext cx="1956175" cy="1256800"/>
          </a:xfrm>
          <a:prstGeom prst="rightArrow">
            <a:avLst>
              <a:gd name="adj1" fmla="val 64082"/>
              <a:gd name="adj2" fmla="val 2605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角丸四角形 47">
            <a:extLst>
              <a:ext uri="{FF2B5EF4-FFF2-40B4-BE49-F238E27FC236}">
                <a16:creationId xmlns:a16="http://schemas.microsoft.com/office/drawing/2014/main" id="{2B42484F-CDD7-49BD-9EF6-668510D222E4}"/>
              </a:ext>
            </a:extLst>
          </p:cNvPr>
          <p:cNvSpPr/>
          <p:nvPr/>
        </p:nvSpPr>
        <p:spPr>
          <a:xfrm>
            <a:off x="5385048" y="4307635"/>
            <a:ext cx="1598307" cy="287715"/>
          </a:xfrm>
          <a:prstGeom prst="roundRect">
            <a:avLst>
              <a:gd name="adj" fmla="val 7528"/>
            </a:avLst>
          </a:prstGeom>
          <a:noFill/>
          <a:ln>
            <a:noFill/>
          </a:ln>
        </p:spPr>
        <p:style>
          <a:lnRef idx="0">
            <a:schemeClr val="accent5"/>
          </a:lnRef>
          <a:fillRef idx="3">
            <a:schemeClr val="accent5"/>
          </a:fillRef>
          <a:effectRef idx="3">
            <a:schemeClr val="accent5"/>
          </a:effectRef>
          <a:fontRef idx="minor">
            <a:schemeClr val="lt1"/>
          </a:fontRef>
        </p:style>
        <p:txBody>
          <a:bodyPr vert="horz" wrap="square" lIns="36000" rIns="36000" rtlCol="0" anchor="ctr" anchorCtr="0">
            <a:spAutoFit/>
          </a:bodyPr>
          <a:lstStyle/>
          <a:p>
            <a:pPr algn="ctr"/>
            <a:r>
              <a:rPr lang="ja-JP" altLang="en-US" sz="1200" b="1" dirty="0" smtClean="0">
                <a:solidFill>
                  <a:schemeClr val="tx1"/>
                </a:solidFill>
                <a:latin typeface="Meiryo UI" panose="020B0604030504040204" pitchFamily="50" charset="-128"/>
                <a:ea typeface="Meiryo UI" panose="020B0604030504040204" pitchFamily="50" charset="-128"/>
              </a:rPr>
              <a:t>人口割を基本に配分</a:t>
            </a:r>
            <a:endParaRPr lang="en-US" altLang="ja-JP" sz="1200" b="1" dirty="0" smtClean="0">
              <a:solidFill>
                <a:schemeClr val="tx1"/>
              </a:solidFill>
              <a:latin typeface="Meiryo UI" panose="020B0604030504040204" pitchFamily="50" charset="-128"/>
              <a:ea typeface="Meiryo UI" panose="020B0604030504040204" pitchFamily="50" charset="-128"/>
            </a:endParaRPr>
          </a:p>
        </p:txBody>
      </p:sp>
      <p:sp>
        <p:nvSpPr>
          <p:cNvPr id="50" name="角丸四角形 49"/>
          <p:cNvSpPr/>
          <p:nvPr/>
        </p:nvSpPr>
        <p:spPr>
          <a:xfrm>
            <a:off x="7341223" y="3998106"/>
            <a:ext cx="1476122" cy="2128838"/>
          </a:xfrm>
          <a:prstGeom prst="roundRect">
            <a:avLst>
              <a:gd name="adj" fmla="val 14669"/>
            </a:avLst>
          </a:prstGeom>
          <a:solidFill>
            <a:schemeClr val="bg1"/>
          </a:solidFill>
          <a:ln w="254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7486303" y="4179199"/>
            <a:ext cx="1203219" cy="378491"/>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淀川</a:t>
            </a:r>
            <a:r>
              <a:rPr kumimoji="1" lang="ja-JP" altLang="en-US" sz="1400" dirty="0" smtClean="0">
                <a:solidFill>
                  <a:schemeClr val="tx1"/>
                </a:solidFill>
                <a:latin typeface="Meiryo UI" panose="020B0604030504040204" pitchFamily="50" charset="-128"/>
                <a:ea typeface="Meiryo UI" panose="020B0604030504040204" pitchFamily="50" charset="-128"/>
              </a:rPr>
              <a:t>区</a:t>
            </a: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35" name="正方形/長方形 34"/>
          <p:cNvSpPr/>
          <p:nvPr/>
        </p:nvSpPr>
        <p:spPr>
          <a:xfrm>
            <a:off x="7486303" y="5102287"/>
            <a:ext cx="1203219" cy="378491"/>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中央</a:t>
            </a:r>
            <a:r>
              <a:rPr kumimoji="1" lang="ja-JP" altLang="en-US" sz="1400" dirty="0" smtClean="0">
                <a:solidFill>
                  <a:schemeClr val="tx1"/>
                </a:solidFill>
                <a:latin typeface="Meiryo UI" panose="020B0604030504040204" pitchFamily="50" charset="-128"/>
                <a:ea typeface="Meiryo UI" panose="020B0604030504040204" pitchFamily="50" charset="-128"/>
              </a:rPr>
              <a:t>区</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7" name="正方形/長方形 36"/>
          <p:cNvSpPr/>
          <p:nvPr/>
        </p:nvSpPr>
        <p:spPr>
          <a:xfrm>
            <a:off x="7486919" y="5582282"/>
            <a:ext cx="1202603" cy="378491"/>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天王寺</a:t>
            </a:r>
            <a:r>
              <a:rPr kumimoji="1" lang="ja-JP" altLang="en-US" sz="1400" dirty="0" smtClean="0">
                <a:solidFill>
                  <a:schemeClr val="tx1"/>
                </a:solidFill>
                <a:latin typeface="Meiryo UI" panose="020B0604030504040204" pitchFamily="50" charset="-128"/>
                <a:ea typeface="Meiryo UI" panose="020B0604030504040204" pitchFamily="50" charset="-128"/>
              </a:rPr>
              <a:t>区</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8" name="正方形/長方形 37"/>
          <p:cNvSpPr/>
          <p:nvPr/>
        </p:nvSpPr>
        <p:spPr>
          <a:xfrm>
            <a:off x="7491705" y="4655491"/>
            <a:ext cx="1197817" cy="378491"/>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北</a:t>
            </a:r>
            <a:r>
              <a:rPr kumimoji="1" lang="ja-JP" altLang="en-US" sz="1400" dirty="0" smtClean="0">
                <a:solidFill>
                  <a:schemeClr val="tx1"/>
                </a:solidFill>
                <a:latin typeface="Meiryo UI" panose="020B0604030504040204" pitchFamily="50" charset="-128"/>
                <a:ea typeface="Meiryo UI" panose="020B0604030504040204" pitchFamily="50" charset="-128"/>
              </a:rPr>
              <a:t>区</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3503393" y="4104487"/>
            <a:ext cx="1763428" cy="1856286"/>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特別区分</a:t>
            </a:r>
            <a:endParaRPr kumimoji="1" lang="ja-JP" altLang="en-US" sz="1600" dirty="0">
              <a:latin typeface="Meiryo UI" panose="020B0604030504040204" pitchFamily="50" charset="-128"/>
              <a:ea typeface="Meiryo UI" panose="020B0604030504040204" pitchFamily="50" charset="-128"/>
            </a:endParaRPr>
          </a:p>
        </p:txBody>
      </p:sp>
      <p:sp>
        <p:nvSpPr>
          <p:cNvPr id="2" name="正方形/長方形 1"/>
          <p:cNvSpPr/>
          <p:nvPr/>
        </p:nvSpPr>
        <p:spPr>
          <a:xfrm>
            <a:off x="1282373" y="3678469"/>
            <a:ext cx="1513027" cy="609938"/>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eiryo UI" panose="020B0604030504040204" pitchFamily="50" charset="-128"/>
                <a:ea typeface="Meiryo UI" panose="020B0604030504040204" pitchFamily="50" charset="-128"/>
              </a:rPr>
              <a:t>ＩＲ収入金</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39093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743</Words>
  <PresentationFormat>A4 210 x 297 mm</PresentationFormat>
  <Paragraphs>129</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ＭＳ Ｐゴシック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2019-12-09T01:09:34Z</dcterms:modified>
</cp:coreProperties>
</file>