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handoutMasterIdLst>
    <p:handoutMasterId r:id="rId8"/>
  </p:handoutMasterIdLst>
  <p:sldIdLst>
    <p:sldId id="374" r:id="rId2"/>
    <p:sldId id="375" r:id="rId3"/>
    <p:sldId id="376" r:id="rId4"/>
    <p:sldId id="378" r:id="rId5"/>
    <p:sldId id="377" r:id="rId6"/>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a:srgbClr val="00FFFF"/>
    <a:srgbClr val="FFFF66"/>
    <a:srgbClr val="FFFF99"/>
    <a:srgbClr val="CCFFFF"/>
    <a:srgbClr val="EFFCA2"/>
    <a:srgbClr val="CCFF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3" d="100"/>
          <a:sy n="73" d="100"/>
        </p:scale>
        <p:origin x="1026"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hangingPunct="1">
              <a:defRPr sz="1200">
                <a:latin typeface="Arial" charset="0"/>
              </a:defRPr>
            </a:lvl1pPr>
          </a:lstStyle>
          <a:p>
            <a:pPr>
              <a:defRPr/>
            </a:pPr>
            <a:fld id="{C92114FE-33DA-4CB5-A3AA-7A8D43A4FA22}" type="datetimeFigureOut">
              <a:rPr lang="ja-JP" altLang="en-US"/>
              <a:pPr>
                <a:defRPr/>
              </a:pPr>
              <a:t>2019/12/9</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15572"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algn="r" defTabSz="90584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2019/12/9</a:t>
            </a:fld>
            <a:endParaRPr lang="en-US" altLang="ja-JP"/>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87545" tIns="43772" rIns="87545" bIns="43772" rtlCol="0" anchor="ctr"/>
          <a:lstStyle/>
          <a:p>
            <a:pPr lvl="0"/>
            <a:endParaRPr lang="ja-JP" altLang="en-US" noProof="0"/>
          </a:p>
        </p:txBody>
      </p:sp>
      <p:sp>
        <p:nvSpPr>
          <p:cNvPr id="5" name="ノート プレースホルダ 4"/>
          <p:cNvSpPr>
            <a:spLocks noGrp="1"/>
          </p:cNvSpPr>
          <p:nvPr>
            <p:ph type="body" sz="quarter" idx="3"/>
          </p:nvPr>
        </p:nvSpPr>
        <p:spPr bwMode="auto">
          <a:xfrm>
            <a:off x="673891" y="4686538"/>
            <a:ext cx="5387982" cy="4439132"/>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1"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5572"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algn="r" defTabSz="904872"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2019/12/9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2019/12/9</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2019/12/9</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2019/12/9</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2019/12/9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2019/12/9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2019/12/9</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8" y="3198168"/>
            <a:ext cx="9157065" cy="461665"/>
          </a:xfr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r>
              <a:rPr lang="ja-JP" altLang="en-US" sz="2400" b="1" dirty="0" smtClean="0"/>
              <a:t>論点ペーパー附属</a:t>
            </a:r>
            <a:r>
              <a:rPr lang="ja-JP" altLang="en-US" sz="2400" b="1" dirty="0" smtClean="0"/>
              <a:t>資料</a:t>
            </a:r>
            <a:r>
              <a:rPr lang="ja-JP" altLang="en-US" sz="2400" b="1" dirty="0"/>
              <a:t>Ｈ</a:t>
            </a:r>
            <a:r>
              <a:rPr lang="ja-JP" altLang="en-US" sz="2400" b="1" dirty="0" smtClean="0"/>
              <a:t>　</a:t>
            </a:r>
            <a:r>
              <a:rPr lang="ja-JP" altLang="en-US" sz="2400" b="1" spc="-150" dirty="0" smtClean="0"/>
              <a:t>～特別区への財源配分の充実～</a:t>
            </a:r>
            <a:endParaRPr lang="ja-JP" altLang="en-US" sz="2400" b="1" spc="-150" dirty="0"/>
          </a:p>
        </p:txBody>
      </p:sp>
      <p:sp>
        <p:nvSpPr>
          <p:cNvPr id="9" name="正方形/長方形 8"/>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元年</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8481512" y="55744"/>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資料１</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514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設置期における特別区への財源配分の充実について</a:t>
            </a:r>
            <a:endParaRPr lang="ja-JP" altLang="en-US" sz="1400" b="1" dirty="0">
              <a:solidFill>
                <a:srgbClr val="000000"/>
              </a:solidFill>
              <a:latin typeface="ＭＳ Ｐゴシック" charset="-128"/>
              <a:ea typeface="Meiryo UI"/>
              <a:cs typeface="Meiryo UI"/>
            </a:endParaRPr>
          </a:p>
        </p:txBody>
      </p:sp>
      <p:sp>
        <p:nvSpPr>
          <p:cNvPr id="22" name="Text Box 5"/>
          <p:cNvSpPr txBox="1">
            <a:spLocks noChangeArrowheads="1"/>
          </p:cNvSpPr>
          <p:nvPr/>
        </p:nvSpPr>
        <p:spPr bwMode="auto">
          <a:xfrm>
            <a:off x="208247" y="405227"/>
            <a:ext cx="9273480" cy="1000274"/>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素案の考え方</a:t>
            </a:r>
            <a:endParaRPr lang="en-US" altLang="ja-JP" sz="1800" b="1"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rPr>
              <a:t>　　　特別区及び大阪府の双方が住民サービスを適切に実施できるよう、事務の分担に応じて財源を配分</a:t>
            </a:r>
            <a:endParaRPr lang="en-US" altLang="ja-JP" sz="16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（決算額の積上げ（過去３年間の平均値）に基づき、財政調整財源の配分割合を決定）</a:t>
            </a:r>
            <a:endParaRPr lang="en-US" altLang="ja-JP" sz="1500" dirty="0">
              <a:latin typeface="Meiryo UI" panose="020B0604030504040204" pitchFamily="50" charset="-128"/>
              <a:ea typeface="Meiryo UI" panose="020B0604030504040204" pitchFamily="50" charset="-128"/>
            </a:endParaRPr>
          </a:p>
        </p:txBody>
      </p:sp>
      <p:sp>
        <p:nvSpPr>
          <p:cNvPr id="17" name="Text Box 5"/>
          <p:cNvSpPr txBox="1">
            <a:spLocks noChangeArrowheads="1"/>
          </p:cNvSpPr>
          <p:nvPr/>
        </p:nvSpPr>
        <p:spPr bwMode="auto">
          <a:xfrm>
            <a:off x="215731" y="1772816"/>
            <a:ext cx="9273480" cy="1238801"/>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委員意見</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rPr>
              <a:t>回大都市制度（特別区設置）協議会）</a:t>
            </a:r>
            <a:endParaRPr lang="en-US" altLang="ja-JP" sz="1400" dirty="0" smtClean="0">
              <a:latin typeface="Meiryo UI" panose="020B0604030504040204" pitchFamily="50" charset="-128"/>
              <a:ea typeface="Meiryo UI" panose="020B0604030504040204" pitchFamily="50" charset="-128"/>
            </a:endParaRPr>
          </a:p>
          <a:p>
            <a:pPr marL="531813" indent="-177800" eaLnBrk="1" hangingPunct="1">
              <a:spcBef>
                <a:spcPct val="0"/>
              </a:spcBef>
              <a:spcAft>
                <a:spcPts val="300"/>
              </a:spcAft>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制度移行後、特別区で住民サービスを維持、拡充させることが必然。適正な事務遂行を支える財源確保が重要</a:t>
            </a:r>
            <a:endParaRPr lang="en-US" altLang="ja-JP" sz="1500" dirty="0" smtClean="0">
              <a:latin typeface="Meiryo UI" panose="020B0604030504040204" pitchFamily="50" charset="-128"/>
              <a:ea typeface="Meiryo UI" panose="020B0604030504040204" pitchFamily="50" charset="-128"/>
            </a:endParaRPr>
          </a:p>
          <a:p>
            <a:pPr marL="531813" indent="-177800" eaLnBrk="1" hangingPunct="1">
              <a:spcBef>
                <a:spcPct val="0"/>
              </a:spcBef>
              <a:spcAft>
                <a:spcPts val="300"/>
              </a:spcAft>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特別区・大阪府それぞれに事務と財源がセットで移転する制度設計は高く評価。その一方で、財政基盤が重要との観点は一定理解できる</a:t>
            </a:r>
            <a:endParaRPr lang="en-US" altLang="ja-JP" sz="1400" dirty="0">
              <a:latin typeface="Meiryo UI" panose="020B0604030504040204" pitchFamily="50" charset="-128"/>
              <a:ea typeface="Meiryo UI" panose="020B0604030504040204" pitchFamily="50" charset="-128"/>
            </a:endParaRPr>
          </a:p>
        </p:txBody>
      </p:sp>
      <p:sp>
        <p:nvSpPr>
          <p:cNvPr id="15" name="正方形/長方形 27"/>
          <p:cNvSpPr>
            <a:spLocks noChangeArrowheads="1"/>
          </p:cNvSpPr>
          <p:nvPr/>
        </p:nvSpPr>
        <p:spPr bwMode="auto">
          <a:xfrm>
            <a:off x="8925147" y="8043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9" name="フローチャート : 組合せ 4"/>
          <p:cNvSpPr/>
          <p:nvPr/>
        </p:nvSpPr>
        <p:spPr>
          <a:xfrm>
            <a:off x="3080792" y="3378932"/>
            <a:ext cx="3506410" cy="374076"/>
          </a:xfrm>
          <a:prstGeom prst="flowChartMerg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311170" y="4009568"/>
            <a:ext cx="9430321" cy="2045970"/>
          </a:xfrm>
          <a:prstGeom prst="roundRect">
            <a:avLst>
              <a:gd name="adj" fmla="val 7013"/>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bIns="0" rtlCol="0" anchor="t" anchorCtr="0">
            <a:spAutoFit/>
          </a:bodyPr>
          <a:lstStyle/>
          <a:p>
            <a:pPr>
              <a:lnSpc>
                <a:spcPts val="2500"/>
              </a:lnSpc>
            </a:pP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2500"/>
              </a:lnSpc>
              <a:buFont typeface="Wingdings" panose="05000000000000000000" pitchFamily="2" charset="2"/>
              <a:buChar char="Ø"/>
            </a:pPr>
            <a:r>
              <a:rPr lang="ja-JP" altLang="en-US" sz="1500" dirty="0" smtClean="0">
                <a:solidFill>
                  <a:schemeClr val="tx1"/>
                </a:solidFill>
                <a:latin typeface="Meiryo UI" panose="020B0604030504040204" pitchFamily="50" charset="-128"/>
                <a:ea typeface="Meiryo UI" panose="020B0604030504040204" pitchFamily="50" charset="-128"/>
              </a:rPr>
              <a:t>財政</a:t>
            </a:r>
            <a:r>
              <a:rPr lang="ja-JP" altLang="en-US" sz="1500" dirty="0">
                <a:solidFill>
                  <a:schemeClr val="tx1"/>
                </a:solidFill>
                <a:latin typeface="Meiryo UI" panose="020B0604030504040204" pitchFamily="50" charset="-128"/>
                <a:ea typeface="Meiryo UI" panose="020B0604030504040204" pitchFamily="50" charset="-128"/>
              </a:rPr>
              <a:t>調整制度による特別区</a:t>
            </a:r>
            <a:r>
              <a:rPr lang="ja-JP" altLang="en-US" sz="1500" dirty="0" smtClean="0">
                <a:solidFill>
                  <a:schemeClr val="tx1"/>
                </a:solidFill>
                <a:latin typeface="Meiryo UI" panose="020B0604030504040204" pitchFamily="50" charset="-128"/>
                <a:ea typeface="Meiryo UI" panose="020B0604030504040204" pitchFamily="50" charset="-128"/>
              </a:rPr>
              <a:t>と大阪府</a:t>
            </a:r>
            <a:r>
              <a:rPr lang="ja-JP" altLang="en-US" sz="1500" dirty="0">
                <a:solidFill>
                  <a:schemeClr val="tx1"/>
                </a:solidFill>
                <a:latin typeface="Meiryo UI" panose="020B0604030504040204" pitchFamily="50" charset="-128"/>
                <a:ea typeface="Meiryo UI" panose="020B0604030504040204" pitchFamily="50" charset="-128"/>
              </a:rPr>
              <a:t>の財源配分に当たっては、</a:t>
            </a:r>
            <a:r>
              <a:rPr lang="ja-JP" altLang="en-US" sz="1500" b="1" dirty="0">
                <a:solidFill>
                  <a:schemeClr val="tx1"/>
                </a:solidFill>
                <a:latin typeface="Meiryo UI" panose="020B0604030504040204" pitchFamily="50" charset="-128"/>
                <a:ea typeface="Meiryo UI" panose="020B0604030504040204" pitchFamily="50" charset="-128"/>
              </a:rPr>
              <a:t>事務</a:t>
            </a:r>
            <a:r>
              <a:rPr lang="ja-JP" altLang="en-US" sz="1500" b="1" dirty="0" smtClean="0">
                <a:solidFill>
                  <a:schemeClr val="tx1"/>
                </a:solidFill>
                <a:latin typeface="Meiryo UI" panose="020B0604030504040204" pitchFamily="50" charset="-128"/>
                <a:ea typeface="Meiryo UI" panose="020B0604030504040204" pitchFamily="50" charset="-128"/>
              </a:rPr>
              <a:t>の分担に</a:t>
            </a:r>
            <a:r>
              <a:rPr lang="ja-JP" altLang="en-US" sz="1500" b="1" dirty="0">
                <a:solidFill>
                  <a:schemeClr val="tx1"/>
                </a:solidFill>
                <a:latin typeface="Meiryo UI" panose="020B0604030504040204" pitchFamily="50" charset="-128"/>
                <a:ea typeface="Meiryo UI" panose="020B0604030504040204" pitchFamily="50" charset="-128"/>
              </a:rPr>
              <a:t>応じて財源を配分することを基本</a:t>
            </a:r>
            <a:r>
              <a:rPr lang="ja-JP" altLang="en-US" sz="1500" dirty="0">
                <a:solidFill>
                  <a:schemeClr val="tx1"/>
                </a:solidFill>
                <a:latin typeface="Meiryo UI" panose="020B0604030504040204" pitchFamily="50" charset="-128"/>
                <a:ea typeface="Meiryo UI" panose="020B0604030504040204" pitchFamily="50" charset="-128"/>
              </a:rPr>
              <a:t>と</a:t>
            </a:r>
            <a:r>
              <a:rPr lang="ja-JP" altLang="en-US" sz="1500" dirty="0" smtClean="0">
                <a:solidFill>
                  <a:schemeClr val="tx1"/>
                </a:solidFill>
                <a:latin typeface="Meiryo UI" panose="020B0604030504040204" pitchFamily="50" charset="-128"/>
                <a:ea typeface="Meiryo UI" panose="020B0604030504040204" pitchFamily="50" charset="-128"/>
              </a:rPr>
              <a:t>する</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2500"/>
              </a:lnSpc>
              <a:buFont typeface="Wingdings" panose="05000000000000000000" pitchFamily="2" charset="2"/>
              <a:buChar char="Ø"/>
            </a:pPr>
            <a:r>
              <a:rPr lang="ja-JP" altLang="en-US" sz="1500" dirty="0" smtClean="0">
                <a:solidFill>
                  <a:schemeClr val="tx1"/>
                </a:solidFill>
                <a:latin typeface="Meiryo UI" panose="020B0604030504040204" pitchFamily="50" charset="-128"/>
                <a:ea typeface="Meiryo UI" panose="020B0604030504040204" pitchFamily="50" charset="-128"/>
              </a:rPr>
              <a:t>ただし、</a:t>
            </a:r>
            <a:r>
              <a:rPr lang="ja-JP" altLang="en-US" sz="1500" dirty="0">
                <a:solidFill>
                  <a:schemeClr val="tx1"/>
                </a:solidFill>
                <a:latin typeface="Meiryo UI" panose="020B0604030504040204" pitchFamily="50" charset="-128"/>
                <a:ea typeface="Meiryo UI" panose="020B0604030504040204" pitchFamily="50" charset="-128"/>
              </a:rPr>
              <a:t>本協議会における協議を踏まえ、</a:t>
            </a:r>
            <a:r>
              <a:rPr lang="ja-JP" altLang="en-US" sz="1500" b="1" dirty="0">
                <a:solidFill>
                  <a:schemeClr val="tx1"/>
                </a:solidFill>
                <a:latin typeface="Meiryo UI" panose="020B0604030504040204" pitchFamily="50" charset="-128"/>
                <a:ea typeface="Meiryo UI" panose="020B0604030504040204" pitchFamily="50" charset="-128"/>
              </a:rPr>
              <a:t>特別区設置期において住民</a:t>
            </a:r>
            <a:r>
              <a:rPr lang="ja-JP" altLang="en-US" sz="1500" b="1" dirty="0" smtClean="0">
                <a:solidFill>
                  <a:schemeClr val="tx1"/>
                </a:solidFill>
                <a:latin typeface="Meiryo UI" panose="020B0604030504040204" pitchFamily="50" charset="-128"/>
                <a:ea typeface="Meiryo UI" panose="020B0604030504040204" pitchFamily="50" charset="-128"/>
              </a:rPr>
              <a:t>サービスをより安定的に提供できるよう、</a:t>
            </a:r>
            <a:r>
              <a:rPr lang="ja-JP" altLang="en-US" sz="1500" b="1" dirty="0">
                <a:solidFill>
                  <a:schemeClr val="tx1"/>
                </a:solidFill>
                <a:latin typeface="Meiryo UI" panose="020B0604030504040204" pitchFamily="50" charset="-128"/>
                <a:ea typeface="Meiryo UI" panose="020B0604030504040204" pitchFamily="50" charset="-128"/>
              </a:rPr>
              <a:t>特別区に対して追加的な財源配分の措置を講</a:t>
            </a:r>
            <a:r>
              <a:rPr lang="ja-JP" altLang="en-US" sz="1500" b="1" dirty="0" smtClean="0">
                <a:solidFill>
                  <a:schemeClr val="tx1"/>
                </a:solidFill>
                <a:latin typeface="Meiryo UI" panose="020B0604030504040204" pitchFamily="50" charset="-128"/>
                <a:ea typeface="Meiryo UI" panose="020B0604030504040204" pitchFamily="50" charset="-128"/>
              </a:rPr>
              <a:t>ずる</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2500"/>
              </a:lnSpc>
              <a:buFont typeface="Wingdings" panose="05000000000000000000" pitchFamily="2" charset="2"/>
              <a:buChar char="Ø"/>
            </a:pPr>
            <a:r>
              <a:rPr lang="ja-JP" altLang="en-US" sz="1500" dirty="0" smtClean="0">
                <a:solidFill>
                  <a:schemeClr val="tx1"/>
                </a:solidFill>
                <a:latin typeface="Meiryo UI" panose="020B0604030504040204" pitchFamily="50" charset="-128"/>
                <a:ea typeface="Meiryo UI" panose="020B0604030504040204" pitchFamily="50" charset="-128"/>
              </a:rPr>
              <a:t>上記</a:t>
            </a:r>
            <a:r>
              <a:rPr lang="ja-JP" altLang="en-US" sz="1500" dirty="0">
                <a:solidFill>
                  <a:schemeClr val="tx1"/>
                </a:solidFill>
                <a:latin typeface="Meiryo UI" panose="020B0604030504040204" pitchFamily="50" charset="-128"/>
                <a:ea typeface="Meiryo UI" panose="020B0604030504040204" pitchFamily="50" charset="-128"/>
              </a:rPr>
              <a:t>の趣旨から、追加的な財源配分は特別区設置期の経過措置とし、特別区・大阪府双方に引き継がれる住民サービスの維持の要請を考慮したものと</a:t>
            </a:r>
            <a:r>
              <a:rPr lang="ja-JP" altLang="en-US" sz="1500" dirty="0" smtClean="0">
                <a:solidFill>
                  <a:schemeClr val="tx1"/>
                </a:solidFill>
                <a:latin typeface="Meiryo UI" panose="020B0604030504040204" pitchFamily="50" charset="-128"/>
                <a:ea typeface="Meiryo UI" panose="020B0604030504040204" pitchFamily="50" charset="-128"/>
              </a:rPr>
              <a:t>する</a:t>
            </a:r>
            <a:endParaRPr lang="en-US" altLang="ja-JP" sz="1500" dirty="0" smtClean="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32792" y="3935901"/>
            <a:ext cx="1119808" cy="444466"/>
          </a:xfrm>
          <a:prstGeom prst="roundRect">
            <a:avLst>
              <a:gd name="adj" fmla="val 25720"/>
            </a:avLst>
          </a:prstGeom>
          <a:solidFill>
            <a:schemeClr val="accent2">
              <a:lumMod val="60000"/>
              <a:lumOff val="40000"/>
            </a:schemeClr>
          </a:solidFill>
          <a:ln w="12700">
            <a:noFill/>
          </a:ln>
          <a:effectLst>
            <a:outerShdw blurRad="50800" dist="38100" dir="5400000" algn="t"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lnSpc>
                <a:spcPts val="2500"/>
              </a:lnSpc>
            </a:pPr>
            <a:r>
              <a:rPr lang="ja-JP" altLang="en-US" b="1" dirty="0" smtClean="0">
                <a:solidFill>
                  <a:schemeClr val="tx1"/>
                </a:solidFill>
                <a:latin typeface="Meiryo UI" panose="020B0604030504040204" pitchFamily="50" charset="-128"/>
                <a:ea typeface="Meiryo UI" panose="020B0604030504040204" pitchFamily="50" charset="-128"/>
              </a:rPr>
              <a:t>考え方</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919875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5"/>
          <p:cNvSpPr txBox="1">
            <a:spLocks noChangeArrowheads="1"/>
          </p:cNvSpPr>
          <p:nvPr/>
        </p:nvSpPr>
        <p:spPr bwMode="auto">
          <a:xfrm>
            <a:off x="344488" y="3891633"/>
            <a:ext cx="8382521"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 市立高校にかかる経費（公債費含む）の額から同経費にかかる移転財源の額を差し引いた額（一定の前提で試算）</a:t>
            </a:r>
            <a:endParaRPr lang="en-US" altLang="ja-JP" sz="1300" b="1" dirty="0">
              <a:latin typeface="Meiryo UI" panose="020B0604030504040204" pitchFamily="50" charset="-128"/>
              <a:ea typeface="Meiryo UI" panose="020B0604030504040204" pitchFamily="50" charset="-128"/>
            </a:endParaRPr>
          </a:p>
        </p:txBody>
      </p:sp>
      <p:sp>
        <p:nvSpPr>
          <p:cNvPr id="13" name="角丸四角形 12"/>
          <p:cNvSpPr/>
          <p:nvPr/>
        </p:nvSpPr>
        <p:spPr>
          <a:xfrm>
            <a:off x="344488" y="334314"/>
            <a:ext cx="9318625" cy="3538406"/>
          </a:xfrm>
          <a:prstGeom prst="roundRect">
            <a:avLst>
              <a:gd name="adj" fmla="val 5068"/>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bIns="0" rtlCol="0" anchor="t" anchorCtr="0">
            <a:noAutofit/>
          </a:bodyPr>
          <a:lstStyle/>
          <a:p>
            <a:pPr marL="355600" indent="-273050">
              <a:lnSpc>
                <a:spcPts val="2500"/>
              </a:lnSpc>
            </a:pPr>
            <a:endParaRPr lang="en-US" altLang="ja-JP" sz="1500" dirty="0" smtClean="0">
              <a:solidFill>
                <a:schemeClr val="tx1"/>
              </a:solidFill>
              <a:latin typeface="Meiryo UI" panose="020B0604030504040204" pitchFamily="50" charset="-128"/>
              <a:ea typeface="Meiryo UI" panose="020B0604030504040204" pitchFamily="50" charset="-128"/>
            </a:endParaRPr>
          </a:p>
          <a:p>
            <a:pPr marL="355600" indent="-273050">
              <a:lnSpc>
                <a:spcPts val="2500"/>
              </a:lnSpc>
            </a:pPr>
            <a:r>
              <a:rPr lang="ja-JP" altLang="en-US" sz="1500" dirty="0" smtClean="0">
                <a:solidFill>
                  <a:schemeClr val="tx1"/>
                </a:solidFill>
                <a:latin typeface="Meiryo UI" panose="020B0604030504040204" pitchFamily="50" charset="-128"/>
                <a:ea typeface="Meiryo UI" panose="020B0604030504040204" pitchFamily="50" charset="-128"/>
              </a:rPr>
              <a:t>１</a:t>
            </a:r>
            <a:r>
              <a:rPr lang="ja-JP" altLang="en-US" sz="1500" dirty="0">
                <a:solidFill>
                  <a:schemeClr val="tx1"/>
                </a:solidFill>
                <a:latin typeface="Meiryo UI" panose="020B0604030504040204" pitchFamily="50" charset="-128"/>
                <a:ea typeface="Meiryo UI" panose="020B0604030504040204" pitchFamily="50" charset="-128"/>
              </a:rPr>
              <a:t>　決算額の積上げに基づく配分割合</a:t>
            </a:r>
            <a:r>
              <a:rPr lang="ja-JP" altLang="en-US" sz="1500" dirty="0" smtClean="0">
                <a:solidFill>
                  <a:schemeClr val="tx1"/>
                </a:solidFill>
                <a:latin typeface="Meiryo UI" panose="020B0604030504040204" pitchFamily="50" charset="-128"/>
                <a:ea typeface="Meiryo UI" panose="020B0604030504040204" pitchFamily="50" charset="-128"/>
              </a:rPr>
              <a:t>（過去３年間の平均値）</a:t>
            </a:r>
            <a:r>
              <a:rPr lang="ja-JP" altLang="en-US" sz="1500" dirty="0">
                <a:solidFill>
                  <a:schemeClr val="tx1"/>
                </a:solidFill>
                <a:latin typeface="Meiryo UI" panose="020B0604030504040204" pitchFamily="50" charset="-128"/>
                <a:ea typeface="Meiryo UI" panose="020B0604030504040204" pitchFamily="50" charset="-128"/>
              </a:rPr>
              <a:t>を基本割合とした上で、</a:t>
            </a:r>
            <a:r>
              <a:rPr lang="ja-JP" altLang="en-US" sz="1500" b="1" u="sng" dirty="0">
                <a:solidFill>
                  <a:schemeClr val="tx1"/>
                </a:solidFill>
                <a:latin typeface="Meiryo UI" panose="020B0604030504040204" pitchFamily="50" charset="-128"/>
                <a:ea typeface="Meiryo UI" panose="020B0604030504040204" pitchFamily="50" charset="-128"/>
              </a:rPr>
              <a:t>特別区の設置</a:t>
            </a:r>
            <a:r>
              <a:rPr lang="ja-JP" altLang="en-US" sz="1500" b="1" u="sng" dirty="0" smtClean="0">
                <a:solidFill>
                  <a:schemeClr val="tx1"/>
                </a:solidFill>
                <a:latin typeface="Meiryo UI" panose="020B0604030504040204" pitchFamily="50" charset="-128"/>
                <a:ea typeface="Meiryo UI" panose="020B0604030504040204" pitchFamily="50" charset="-128"/>
              </a:rPr>
              <a:t>から１０年に  </a:t>
            </a:r>
            <a:endParaRPr lang="en-US" altLang="ja-JP" sz="1500" b="1" u="sng" dirty="0" smtClean="0">
              <a:solidFill>
                <a:schemeClr val="tx1"/>
              </a:solidFill>
              <a:latin typeface="Meiryo UI" panose="020B0604030504040204" pitchFamily="50" charset="-128"/>
              <a:ea typeface="Meiryo UI" panose="020B0604030504040204" pitchFamily="50" charset="-128"/>
            </a:endParaRPr>
          </a:p>
          <a:p>
            <a:pPr marL="355600" indent="-273050">
              <a:lnSpc>
                <a:spcPts val="2500"/>
              </a:lnSpc>
            </a:pPr>
            <a:r>
              <a:rPr lang="en-US" altLang="ja-JP" sz="1500" b="1" dirty="0">
                <a:solidFill>
                  <a:schemeClr val="tx1"/>
                </a:solidFill>
                <a:latin typeface="Meiryo UI" panose="020B0604030504040204" pitchFamily="50" charset="-128"/>
                <a:ea typeface="Meiryo UI" panose="020B0604030504040204" pitchFamily="50" charset="-128"/>
              </a:rPr>
              <a:t> </a:t>
            </a:r>
            <a:r>
              <a:rPr lang="en-US" altLang="ja-JP" sz="1500" b="1" dirty="0" smtClean="0">
                <a:solidFill>
                  <a:schemeClr val="tx1"/>
                </a:solidFill>
                <a:latin typeface="Meiryo UI" panose="020B0604030504040204" pitchFamily="50" charset="-128"/>
                <a:ea typeface="Meiryo UI" panose="020B0604030504040204" pitchFamily="50" charset="-128"/>
              </a:rPr>
              <a:t>    </a:t>
            </a:r>
            <a:r>
              <a:rPr lang="ja-JP" altLang="en-US" sz="1500" b="1" u="sng" dirty="0" smtClean="0">
                <a:solidFill>
                  <a:schemeClr val="tx1"/>
                </a:solidFill>
                <a:latin typeface="Meiryo UI" panose="020B0604030504040204" pitchFamily="50" charset="-128"/>
                <a:ea typeface="Meiryo UI" panose="020B0604030504040204" pitchFamily="50" charset="-128"/>
              </a:rPr>
              <a:t>わたり各年度２０億円</a:t>
            </a:r>
            <a:r>
              <a:rPr lang="ja-JP" altLang="en-US" sz="1500" b="1" u="sng" dirty="0">
                <a:solidFill>
                  <a:schemeClr val="tx1"/>
                </a:solidFill>
                <a:latin typeface="Meiryo UI" panose="020B0604030504040204" pitchFamily="50" charset="-128"/>
                <a:ea typeface="Meiryo UI" panose="020B0604030504040204" pitchFamily="50" charset="-128"/>
              </a:rPr>
              <a:t>規模の財源を追加</a:t>
            </a:r>
            <a:r>
              <a:rPr lang="ja-JP" altLang="en-US" sz="1500" b="1" u="sng" dirty="0" smtClean="0">
                <a:solidFill>
                  <a:schemeClr val="tx1"/>
                </a:solidFill>
                <a:latin typeface="Meiryo UI" panose="020B0604030504040204" pitchFamily="50" charset="-128"/>
                <a:ea typeface="Meiryo UI" panose="020B0604030504040204" pitchFamily="50" charset="-128"/>
              </a:rPr>
              <a:t>配分</a:t>
            </a:r>
            <a:endParaRPr lang="en-US" altLang="ja-JP" sz="1500" b="1" u="sng" dirty="0" smtClean="0">
              <a:solidFill>
                <a:schemeClr val="tx1"/>
              </a:solidFill>
              <a:latin typeface="Meiryo UI" panose="020B0604030504040204" pitchFamily="50" charset="-128"/>
              <a:ea typeface="Meiryo UI" panose="020B0604030504040204" pitchFamily="50" charset="-128"/>
            </a:endParaRPr>
          </a:p>
          <a:p>
            <a:pPr marL="723900" indent="-273050">
              <a:lnSpc>
                <a:spcPts val="2500"/>
              </a:lnSpc>
            </a:pPr>
            <a:r>
              <a:rPr lang="ja-JP" altLang="en-US" sz="1500" dirty="0">
                <a:solidFill>
                  <a:schemeClr val="tx1"/>
                </a:solidFill>
                <a:latin typeface="Meiryo UI" panose="020B0604030504040204" pitchFamily="50" charset="-128"/>
                <a:ea typeface="Meiryo UI" panose="020B0604030504040204" pitchFamily="50" charset="-128"/>
              </a:rPr>
              <a:t>①　追加配分の規模は、特別区設置によるイニシャルコストとランニングコスト</a:t>
            </a:r>
            <a:r>
              <a:rPr lang="ja-JP" altLang="en-US" sz="1500" dirty="0" smtClean="0">
                <a:solidFill>
                  <a:schemeClr val="tx1"/>
                </a:solidFill>
                <a:latin typeface="Meiryo UI" panose="020B0604030504040204" pitchFamily="50" charset="-128"/>
                <a:ea typeface="Meiryo UI" panose="020B0604030504040204" pitchFamily="50" charset="-128"/>
              </a:rPr>
              <a:t>（</a:t>
            </a:r>
            <a:r>
              <a:rPr lang="en-US" altLang="ja-JP" sz="1500" dirty="0" smtClean="0">
                <a:solidFill>
                  <a:schemeClr val="tx1"/>
                </a:solidFill>
                <a:latin typeface="Meiryo UI" panose="020B0604030504040204" pitchFamily="50" charset="-128"/>
                <a:ea typeface="Meiryo UI" panose="020B0604030504040204" pitchFamily="50" charset="-128"/>
              </a:rPr>
              <a:t>10</a:t>
            </a:r>
            <a:r>
              <a:rPr lang="ja-JP" altLang="en-US" sz="1500" dirty="0" smtClean="0">
                <a:solidFill>
                  <a:schemeClr val="tx1"/>
                </a:solidFill>
                <a:latin typeface="Meiryo UI" panose="020B0604030504040204" pitchFamily="50" charset="-128"/>
                <a:ea typeface="Meiryo UI" panose="020B0604030504040204" pitchFamily="50" charset="-128"/>
              </a:rPr>
              <a:t>年間）</a:t>
            </a:r>
            <a:r>
              <a:rPr lang="ja-JP" altLang="en-US" sz="1500" dirty="0">
                <a:solidFill>
                  <a:schemeClr val="tx1"/>
                </a:solidFill>
                <a:latin typeface="Meiryo UI" panose="020B0604030504040204" pitchFamily="50" charset="-128"/>
                <a:ea typeface="Meiryo UI" panose="020B0604030504040204" pitchFamily="50" charset="-128"/>
              </a:rPr>
              <a:t>の規模も</a:t>
            </a:r>
            <a:r>
              <a:rPr lang="ja-JP" altLang="en-US" sz="1500" dirty="0" smtClean="0">
                <a:solidFill>
                  <a:schemeClr val="tx1"/>
                </a:solidFill>
                <a:latin typeface="Meiryo UI" panose="020B0604030504040204" pitchFamily="50" charset="-128"/>
                <a:ea typeface="Meiryo UI" panose="020B0604030504040204" pitchFamily="50" charset="-128"/>
              </a:rPr>
              <a:t>勘案</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723900" indent="-273050">
              <a:lnSpc>
                <a:spcPts val="2500"/>
              </a:lnSpc>
            </a:pPr>
            <a:r>
              <a:rPr lang="ja-JP" altLang="en-US" sz="1500" dirty="0">
                <a:solidFill>
                  <a:schemeClr val="tx1"/>
                </a:solidFill>
                <a:latin typeface="Meiryo UI" panose="020B0604030504040204" pitchFamily="50" charset="-128"/>
                <a:ea typeface="Meiryo UI" panose="020B0604030504040204" pitchFamily="50" charset="-128"/>
              </a:rPr>
              <a:t>②　特別区財政調整交付金の総額</a:t>
            </a:r>
            <a:r>
              <a:rPr lang="ja-JP" altLang="en-US" sz="1500" dirty="0" smtClean="0">
                <a:solidFill>
                  <a:schemeClr val="tx1"/>
                </a:solidFill>
                <a:latin typeface="Meiryo UI" panose="020B0604030504040204" pitchFamily="50" charset="-128"/>
                <a:ea typeface="Meiryo UI" panose="020B0604030504040204" pitchFamily="50" charset="-128"/>
              </a:rPr>
              <a:t>に定額を特別加算するよう、大阪府条例に明記</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355600" indent="-273050">
              <a:lnSpc>
                <a:spcPts val="2500"/>
              </a:lnSpc>
            </a:pPr>
            <a:endParaRPr lang="en-US" altLang="ja-JP" sz="1500" dirty="0" smtClean="0">
              <a:solidFill>
                <a:schemeClr val="tx1"/>
              </a:solidFill>
              <a:latin typeface="Meiryo UI" panose="020B0604030504040204" pitchFamily="50" charset="-128"/>
              <a:ea typeface="Meiryo UI" panose="020B0604030504040204" pitchFamily="50" charset="-128"/>
            </a:endParaRPr>
          </a:p>
          <a:p>
            <a:pPr marL="355600" indent="-273050">
              <a:lnSpc>
                <a:spcPts val="2500"/>
              </a:lnSpc>
            </a:pPr>
            <a:r>
              <a:rPr lang="ja-JP" altLang="en-US" sz="1500" dirty="0" smtClean="0">
                <a:solidFill>
                  <a:schemeClr val="tx1"/>
                </a:solidFill>
                <a:latin typeface="Meiryo UI" panose="020B0604030504040204" pitchFamily="50" charset="-128"/>
                <a:ea typeface="Meiryo UI" panose="020B0604030504040204" pitchFamily="50" charset="-128"/>
              </a:rPr>
              <a:t>２</a:t>
            </a: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b="1" u="sng" dirty="0">
                <a:solidFill>
                  <a:schemeClr val="tx1"/>
                </a:solidFill>
                <a:latin typeface="Meiryo UI" panose="020B0604030504040204" pitchFamily="50" charset="-128"/>
                <a:ea typeface="Meiryo UI" panose="020B0604030504040204" pitchFamily="50" charset="-128"/>
              </a:rPr>
              <a:t>市立高校の大阪府への移管により、特別区の財源を継続的に充実</a:t>
            </a:r>
            <a:r>
              <a:rPr lang="ja-JP" altLang="en-US" sz="1500" dirty="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各年度</a:t>
            </a:r>
            <a:r>
              <a:rPr lang="en-US" altLang="ja-JP" sz="1500" dirty="0">
                <a:solidFill>
                  <a:schemeClr val="tx1"/>
                </a:solidFill>
                <a:latin typeface="Meiryo UI" panose="020B0604030504040204" pitchFamily="50" charset="-128"/>
                <a:ea typeface="Meiryo UI" panose="020B0604030504040204" pitchFamily="50" charset="-128"/>
              </a:rPr>
              <a:t>17</a:t>
            </a:r>
            <a:r>
              <a:rPr lang="ja-JP" altLang="en-US" sz="1500" dirty="0" smtClean="0">
                <a:solidFill>
                  <a:schemeClr val="tx1"/>
                </a:solidFill>
                <a:latin typeface="Meiryo UI" panose="020B0604030504040204" pitchFamily="50" charset="-128"/>
                <a:ea typeface="Meiryo UI" panose="020B0604030504040204" pitchFamily="50" charset="-128"/>
              </a:rPr>
              <a:t>億円程度</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355600" indent="-273050">
              <a:lnSpc>
                <a:spcPts val="2300"/>
              </a:lnSpc>
            </a:pP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＊移管前</a:t>
            </a:r>
            <a:r>
              <a:rPr lang="ja-JP" altLang="en-US" sz="1500" dirty="0">
                <a:solidFill>
                  <a:schemeClr val="tx1"/>
                </a:solidFill>
                <a:latin typeface="Meiryo UI" panose="020B0604030504040204" pitchFamily="50" charset="-128"/>
                <a:ea typeface="Meiryo UI" panose="020B0604030504040204" pitchFamily="50" charset="-128"/>
              </a:rPr>
              <a:t>の年度における決算額の積上げに</a:t>
            </a:r>
            <a:r>
              <a:rPr lang="ja-JP" altLang="en-US" sz="1500" dirty="0" smtClean="0">
                <a:solidFill>
                  <a:schemeClr val="tx1"/>
                </a:solidFill>
                <a:latin typeface="Meiryo UI" panose="020B0604030504040204" pitchFamily="50" charset="-128"/>
                <a:ea typeface="Meiryo UI" panose="020B0604030504040204" pitchFamily="50" charset="-128"/>
              </a:rPr>
              <a:t>際して影響</a:t>
            </a:r>
            <a:r>
              <a:rPr lang="ja-JP" altLang="en-US" sz="1500" dirty="0">
                <a:solidFill>
                  <a:schemeClr val="tx1"/>
                </a:solidFill>
                <a:latin typeface="Meiryo UI" panose="020B0604030504040204" pitchFamily="50" charset="-128"/>
                <a:ea typeface="Meiryo UI" panose="020B0604030504040204" pitchFamily="50" charset="-128"/>
              </a:rPr>
              <a:t>額を</a:t>
            </a:r>
            <a:r>
              <a:rPr lang="ja-JP" altLang="en-US" sz="1500" dirty="0" smtClean="0">
                <a:solidFill>
                  <a:schemeClr val="tx1"/>
                </a:solidFill>
                <a:latin typeface="Meiryo UI" panose="020B0604030504040204" pitchFamily="50" charset="-128"/>
                <a:ea typeface="Meiryo UI" panose="020B0604030504040204" pitchFamily="50" charset="-128"/>
              </a:rPr>
              <a:t>勘案し、財政調整財源の配分割合を算定</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630238">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rPr>
              <a:t>（この措置は、今後府市の両議会の議決を経て、特別区設置の日までに移管が行われた場合に適用）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355600" indent="-273050">
              <a:lnSpc>
                <a:spcPts val="2500"/>
              </a:lnSpc>
            </a:pPr>
            <a:endParaRPr lang="en-US" altLang="ja-JP" sz="1500" dirty="0" smtClean="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32792" y="260648"/>
            <a:ext cx="3424064" cy="444466"/>
          </a:xfrm>
          <a:prstGeom prst="roundRect">
            <a:avLst>
              <a:gd name="adj" fmla="val 25720"/>
            </a:avLst>
          </a:prstGeom>
          <a:solidFill>
            <a:schemeClr val="accent2">
              <a:lumMod val="60000"/>
              <a:lumOff val="40000"/>
            </a:schemeClr>
          </a:solidFill>
          <a:ln w="12700">
            <a:noFill/>
          </a:ln>
          <a:effectLst>
            <a:outerShdw blurRad="50800" dist="38100" dir="5400000" algn="t"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lnSpc>
                <a:spcPts val="2500"/>
              </a:lnSpc>
            </a:pPr>
            <a:r>
              <a:rPr lang="ja-JP" altLang="en-US" b="1" dirty="0" smtClean="0">
                <a:solidFill>
                  <a:schemeClr val="tx1"/>
                </a:solidFill>
                <a:latin typeface="Meiryo UI" panose="020B0604030504040204" pitchFamily="50" charset="-128"/>
                <a:ea typeface="Meiryo UI" panose="020B0604030504040204" pitchFamily="50" charset="-128"/>
              </a:rPr>
              <a:t>特別区財源充実の内容</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2" name="右矢印 1"/>
          <p:cNvSpPr/>
          <p:nvPr/>
        </p:nvSpPr>
        <p:spPr>
          <a:xfrm>
            <a:off x="632520" y="4494486"/>
            <a:ext cx="690487" cy="515744"/>
          </a:xfrm>
          <a:prstGeom prst="right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446802" y="4191655"/>
            <a:ext cx="8205202" cy="1641459"/>
          </a:xfrm>
          <a:prstGeom prst="roundRect">
            <a:avLst>
              <a:gd name="adj" fmla="val 34734"/>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0" rIns="108000" bIns="0" rtlCol="0" anchor="t" anchorCtr="0">
            <a:noAutofit/>
          </a:bodyPr>
          <a:lstStyle/>
          <a:p>
            <a:r>
              <a:rPr lang="ja-JP" altLang="en-US" sz="1500" dirty="0">
                <a:solidFill>
                  <a:schemeClr val="tx1"/>
                </a:solidFill>
                <a:latin typeface="Meiryo UI" panose="020B0604030504040204" pitchFamily="50" charset="-128"/>
                <a:ea typeface="Meiryo UI" panose="020B0604030504040204" pitchFamily="50" charset="-128"/>
              </a:rPr>
              <a:t>１，２</a:t>
            </a:r>
            <a:r>
              <a:rPr lang="ja-JP" altLang="en-US" sz="1500" dirty="0" smtClean="0">
                <a:solidFill>
                  <a:schemeClr val="tx1"/>
                </a:solidFill>
                <a:latin typeface="Meiryo UI" panose="020B0604030504040204" pitchFamily="50" charset="-128"/>
                <a:ea typeface="Meiryo UI" panose="020B0604030504040204" pitchFamily="50" charset="-128"/>
              </a:rPr>
              <a:t>あわせると</a:t>
            </a:r>
            <a:endParaRPr lang="en-US" altLang="ja-JP" sz="1500" dirty="0" smtClean="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特別区素案に</a:t>
            </a:r>
            <a:r>
              <a:rPr lang="ja-JP" altLang="en-US" b="1" dirty="0">
                <a:solidFill>
                  <a:schemeClr val="tx1"/>
                </a:solidFill>
                <a:latin typeface="Meiryo UI" panose="020B0604030504040204" pitchFamily="50" charset="-128"/>
                <a:ea typeface="Meiryo UI" panose="020B0604030504040204" pitchFamily="50" charset="-128"/>
              </a:rPr>
              <a:t>比べ</a:t>
            </a:r>
            <a:r>
              <a:rPr lang="ja-JP" altLang="en-US" b="1" u="sng" dirty="0">
                <a:solidFill>
                  <a:schemeClr val="tx1"/>
                </a:solidFill>
                <a:latin typeface="Meiryo UI" panose="020B0604030504040204" pitchFamily="50" charset="-128"/>
                <a:ea typeface="Meiryo UI" panose="020B0604030504040204" pitchFamily="50" charset="-128"/>
              </a:rPr>
              <a:t>各年度３７億円</a:t>
            </a:r>
            <a:r>
              <a:rPr lang="ja-JP" altLang="en-US" b="1" u="sng" dirty="0" smtClean="0">
                <a:solidFill>
                  <a:schemeClr val="tx1"/>
                </a:solidFill>
                <a:latin typeface="Meiryo UI" panose="020B0604030504040204" pitchFamily="50" charset="-128"/>
                <a:ea typeface="Meiryo UI" panose="020B0604030504040204" pitchFamily="50" charset="-128"/>
              </a:rPr>
              <a:t>規模の財源が</a:t>
            </a:r>
            <a:r>
              <a:rPr lang="ja-JP" altLang="en-US" b="1" u="sng" dirty="0">
                <a:solidFill>
                  <a:schemeClr val="tx1"/>
                </a:solidFill>
                <a:latin typeface="Meiryo UI" panose="020B0604030504040204" pitchFamily="50" charset="-128"/>
                <a:ea typeface="Meiryo UI" panose="020B0604030504040204" pitchFamily="50" charset="-128"/>
              </a:rPr>
              <a:t>充実</a:t>
            </a:r>
            <a:r>
              <a:rPr lang="ja-JP" altLang="en-US" sz="1600" b="1" dirty="0">
                <a:solidFill>
                  <a:schemeClr val="tx1"/>
                </a:solidFill>
                <a:latin typeface="Meiryo UI" panose="020B0604030504040204" pitchFamily="50" charset="-128"/>
                <a:ea typeface="Meiryo UI" panose="020B0604030504040204" pitchFamily="50" charset="-128"/>
              </a:rPr>
              <a:t>（特別区設置</a:t>
            </a:r>
            <a:r>
              <a:rPr lang="ja-JP" altLang="en-US" sz="1600" b="1" dirty="0" smtClean="0">
                <a:solidFill>
                  <a:schemeClr val="tx1"/>
                </a:solidFill>
                <a:latin typeface="Meiryo UI" panose="020B0604030504040204" pitchFamily="50" charset="-128"/>
                <a:ea typeface="Meiryo UI" panose="020B0604030504040204" pitchFamily="50" charset="-128"/>
              </a:rPr>
              <a:t>後</a:t>
            </a:r>
            <a:r>
              <a:rPr lang="en-US" altLang="ja-JP" sz="1600" b="1" dirty="0" smtClean="0">
                <a:solidFill>
                  <a:schemeClr val="tx1"/>
                </a:solidFill>
                <a:latin typeface="Meiryo UI" panose="020B0604030504040204" pitchFamily="50" charset="-128"/>
                <a:ea typeface="Meiryo UI" panose="020B0604030504040204" pitchFamily="50" charset="-128"/>
              </a:rPr>
              <a:t>10</a:t>
            </a:r>
            <a:r>
              <a:rPr lang="ja-JP" altLang="en-US" sz="1600" b="1" dirty="0" smtClean="0">
                <a:solidFill>
                  <a:schemeClr val="tx1"/>
                </a:solidFill>
                <a:latin typeface="Meiryo UI" panose="020B0604030504040204" pitchFamily="50" charset="-128"/>
                <a:ea typeface="Meiryo UI" panose="020B0604030504040204" pitchFamily="50" charset="-128"/>
              </a:rPr>
              <a:t>年間</a:t>
            </a:r>
            <a:r>
              <a:rPr lang="ja-JP" altLang="en-US" sz="1600" b="1" dirty="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gn="r"/>
            <a:r>
              <a:rPr lang="ja-JP" altLang="en-US" sz="1600" b="1" dirty="0" smtClean="0">
                <a:solidFill>
                  <a:schemeClr val="tx1"/>
                </a:solidFill>
                <a:latin typeface="Meiryo UI" panose="020B0604030504040204" pitchFamily="50" charset="-128"/>
                <a:ea typeface="Meiryo UI" panose="020B0604030504040204" pitchFamily="50" charset="-128"/>
              </a:rPr>
              <a:t>（継続分含む</a:t>
            </a:r>
            <a:r>
              <a:rPr lang="en-US" altLang="ja-JP" sz="1600" b="1" dirty="0" smtClean="0">
                <a:solidFill>
                  <a:schemeClr val="tx1"/>
                </a:solidFill>
                <a:latin typeface="Meiryo UI" panose="020B0604030504040204" pitchFamily="50" charset="-128"/>
                <a:ea typeface="Meiryo UI" panose="020B0604030504040204" pitchFamily="50" charset="-128"/>
              </a:rPr>
              <a:t>15</a:t>
            </a:r>
            <a:r>
              <a:rPr lang="ja-JP" altLang="en-US" sz="1600" b="1" dirty="0" smtClean="0">
                <a:solidFill>
                  <a:schemeClr val="tx1"/>
                </a:solidFill>
                <a:latin typeface="Meiryo UI" panose="020B0604030504040204" pitchFamily="50" charset="-128"/>
                <a:ea typeface="Meiryo UI" panose="020B0604030504040204" pitchFamily="50" charset="-128"/>
              </a:rPr>
              <a:t>年間累計　</a:t>
            </a:r>
            <a:r>
              <a:rPr lang="en-US" altLang="ja-JP" sz="1600" b="1" dirty="0">
                <a:solidFill>
                  <a:schemeClr val="tx1"/>
                </a:solidFill>
                <a:latin typeface="Meiryo UI" panose="020B0604030504040204" pitchFamily="50" charset="-128"/>
                <a:ea typeface="Meiryo UI" panose="020B0604030504040204" pitchFamily="50" charset="-128"/>
              </a:rPr>
              <a:t>455</a:t>
            </a:r>
            <a:r>
              <a:rPr lang="ja-JP" altLang="en-US" sz="1600" b="1" dirty="0" smtClean="0">
                <a:solidFill>
                  <a:schemeClr val="tx1"/>
                </a:solidFill>
                <a:latin typeface="Meiryo UI" panose="020B0604030504040204" pitchFamily="50" charset="-128"/>
                <a:ea typeface="Meiryo UI" panose="020B0604030504040204" pitchFamily="50" charset="-128"/>
              </a:rPr>
              <a:t>億円）</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2" name="Text Box 5"/>
          <p:cNvSpPr txBox="1">
            <a:spLocks noChangeArrowheads="1"/>
          </p:cNvSpPr>
          <p:nvPr/>
        </p:nvSpPr>
        <p:spPr bwMode="auto">
          <a:xfrm>
            <a:off x="2648744" y="6093762"/>
            <a:ext cx="6859244" cy="503590"/>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36000" bIns="36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参考</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特別区における設置コスト（特別区設置後）（システム、庁舎、</a:t>
            </a:r>
            <a:r>
              <a:rPr lang="ja-JP" altLang="en-US" sz="1400" dirty="0">
                <a:latin typeface="Meiryo UI" panose="020B0604030504040204" pitchFamily="50" charset="-128"/>
                <a:ea typeface="Meiryo UI" panose="020B0604030504040204" pitchFamily="50" charset="-128"/>
              </a:rPr>
              <a:t>街区</a:t>
            </a:r>
            <a:r>
              <a:rPr lang="ja-JP" altLang="en-US" sz="1400" dirty="0" smtClean="0">
                <a:latin typeface="Meiryo UI" panose="020B0604030504040204" pitchFamily="50" charset="-128"/>
                <a:ea typeface="Meiryo UI" panose="020B0604030504040204" pitchFamily="50" charset="-128"/>
              </a:rPr>
              <a:t>表示板等）</a:t>
            </a: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　イニシャルコスト　</a:t>
            </a:r>
            <a:r>
              <a:rPr lang="en-US" altLang="ja-JP" sz="1400" dirty="0" smtClean="0">
                <a:latin typeface="Meiryo UI" panose="020B0604030504040204" pitchFamily="50" charset="-128"/>
                <a:ea typeface="Meiryo UI" panose="020B0604030504040204" pitchFamily="50" charset="-128"/>
              </a:rPr>
              <a:t>43</a:t>
            </a:r>
            <a:r>
              <a:rPr lang="ja-JP" altLang="en-US" sz="1400" dirty="0" smtClean="0">
                <a:latin typeface="Meiryo UI" panose="020B0604030504040204" pitchFamily="50" charset="-128"/>
                <a:ea typeface="Meiryo UI" panose="020B0604030504040204" pitchFamily="50" charset="-128"/>
              </a:rPr>
              <a:t>億円　＋　ランニングコスト　</a:t>
            </a:r>
            <a:r>
              <a:rPr lang="en-US" altLang="ja-JP" sz="1400" dirty="0" smtClean="0">
                <a:latin typeface="Meiryo UI" panose="020B0604030504040204" pitchFamily="50" charset="-128"/>
                <a:ea typeface="Meiryo UI" panose="020B0604030504040204" pitchFamily="50" charset="-128"/>
              </a:rPr>
              <a:t>17</a:t>
            </a:r>
            <a:r>
              <a:rPr lang="ja-JP" altLang="en-US" sz="1400" dirty="0" smtClean="0">
                <a:latin typeface="Meiryo UI" panose="020B0604030504040204" pitchFamily="50" charset="-128"/>
                <a:ea typeface="Meiryo UI" panose="020B0604030504040204" pitchFamily="50" charset="-128"/>
              </a:rPr>
              <a:t>億円</a:t>
            </a:r>
            <a:r>
              <a:rPr lang="en-US" altLang="ja-JP" sz="1400" dirty="0" smtClean="0">
                <a:latin typeface="Meiryo UI" panose="020B0604030504040204" pitchFamily="50" charset="-128"/>
                <a:ea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rPr>
              <a:t>年　＝</a:t>
            </a:r>
            <a:r>
              <a:rPr lang="en-US" altLang="ja-JP" sz="1400" dirty="0" smtClean="0">
                <a:latin typeface="Meiryo UI" panose="020B0604030504040204" pitchFamily="50" charset="-128"/>
                <a:ea typeface="Meiryo UI" panose="020B0604030504040204" pitchFamily="50" charset="-128"/>
              </a:rPr>
              <a:t>213</a:t>
            </a:r>
            <a:r>
              <a:rPr lang="ja-JP" altLang="en-US" sz="1400" dirty="0" smtClean="0">
                <a:latin typeface="Meiryo UI" panose="020B0604030504040204" pitchFamily="50" charset="-128"/>
                <a:ea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endParaRPr>
          </a:p>
        </p:txBody>
      </p:sp>
      <p:sp>
        <p:nvSpPr>
          <p:cNvPr id="18"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 name="テキスト ボックス 3"/>
          <p:cNvSpPr txBox="1"/>
          <p:nvPr/>
        </p:nvSpPr>
        <p:spPr>
          <a:xfrm>
            <a:off x="2483520" y="3378478"/>
            <a:ext cx="5040560" cy="338554"/>
          </a:xfrm>
          <a:prstGeom prst="rect">
            <a:avLst/>
          </a:prstGeom>
          <a:solidFill>
            <a:schemeClr val="accent6">
              <a:lumMod val="60000"/>
              <a:lumOff val="40000"/>
            </a:schemeClr>
          </a:solidFill>
          <a:ln>
            <a:solidFill>
              <a:schemeClr val="tx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　上記の内容を特別区設置協定書に記載</a:t>
            </a:r>
            <a:endParaRPr kumimoji="1" lang="ja-JP" altLang="en-US" sz="16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944824" y="5304215"/>
            <a:ext cx="6336704" cy="369332"/>
          </a:xfrm>
          <a:prstGeom prst="rect">
            <a:avLst/>
          </a:prstGeom>
          <a:solidFill>
            <a:schemeClr val="accent2">
              <a:lumMod val="75000"/>
            </a:schemeClr>
          </a:solidFill>
          <a:ln>
            <a:noFill/>
          </a:ln>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充実分の財源は、特別区の判断</a:t>
            </a:r>
            <a:r>
              <a:rPr lang="ja-JP" altLang="en-US" b="1" dirty="0">
                <a:solidFill>
                  <a:schemeClr val="bg1"/>
                </a:solidFill>
                <a:latin typeface="Meiryo UI" panose="020B0604030504040204" pitchFamily="50" charset="-128"/>
                <a:ea typeface="Meiryo UI" panose="020B0604030504040204" pitchFamily="50" charset="-128"/>
              </a:rPr>
              <a:t>で</a:t>
            </a:r>
            <a:r>
              <a:rPr lang="ja-JP" altLang="en-US" b="1" dirty="0" smtClean="0">
                <a:solidFill>
                  <a:schemeClr val="bg1"/>
                </a:solidFill>
                <a:latin typeface="Meiryo UI" panose="020B0604030504040204" pitchFamily="50" charset="-128"/>
                <a:ea typeface="Meiryo UI" panose="020B0604030504040204" pitchFamily="50" charset="-128"/>
              </a:rPr>
              <a:t>自由に活用</a:t>
            </a:r>
            <a:r>
              <a:rPr kumimoji="1" lang="ja-JP" altLang="en-US" b="1" dirty="0" smtClean="0">
                <a:solidFill>
                  <a:schemeClr val="bg1"/>
                </a:solidFill>
                <a:latin typeface="Meiryo UI" panose="020B0604030504040204" pitchFamily="50" charset="-128"/>
                <a:ea typeface="Meiryo UI" panose="020B0604030504040204" pitchFamily="50" charset="-128"/>
              </a:rPr>
              <a:t>することが可能</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169135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イメージ</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追加的な財源配分措置の流れ</a:t>
            </a:r>
            <a:endParaRPr lang="ja-JP" altLang="en-US" sz="1400" b="1" dirty="0">
              <a:solidFill>
                <a:srgbClr val="000000"/>
              </a:solidFill>
              <a:latin typeface="ＭＳ Ｐゴシック" charset="-128"/>
              <a:ea typeface="Meiryo UI"/>
              <a:cs typeface="Meiryo UI"/>
            </a:endParaRPr>
          </a:p>
        </p:txBody>
      </p:sp>
      <p:sp>
        <p:nvSpPr>
          <p:cNvPr id="3" name="正方形/長方形 27"/>
          <p:cNvSpPr>
            <a:spLocks noChangeArrowheads="1"/>
          </p:cNvSpPr>
          <p:nvPr/>
        </p:nvSpPr>
        <p:spPr bwMode="auto">
          <a:xfrm>
            <a:off x="8925147" y="8043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 name="テキスト ボックス 3"/>
          <p:cNvSpPr txBox="1"/>
          <p:nvPr/>
        </p:nvSpPr>
        <p:spPr>
          <a:xfrm>
            <a:off x="1558931" y="1792562"/>
            <a:ext cx="1512168" cy="2788566"/>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lang="ja-JP" altLang="en-US" sz="1200" dirty="0">
              <a:solidFill>
                <a:prstClr val="white"/>
              </a:solidFill>
              <a:latin typeface="Meiryo UI" pitchFamily="50" charset="-128"/>
              <a:ea typeface="Meiryo UI" pitchFamily="50" charset="-128"/>
              <a:cs typeface="Meiryo UI" pitchFamily="50" charset="-128"/>
            </a:endParaRPr>
          </a:p>
        </p:txBody>
      </p:sp>
      <p:sp>
        <p:nvSpPr>
          <p:cNvPr id="5" name="テキスト ボックス 4"/>
          <p:cNvSpPr txBox="1"/>
          <p:nvPr/>
        </p:nvSpPr>
        <p:spPr>
          <a:xfrm>
            <a:off x="3215115" y="1772816"/>
            <a:ext cx="3168352" cy="2808312"/>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lang="ja-JP" altLang="en-US" sz="1200" dirty="0">
              <a:solidFill>
                <a:prstClr val="white"/>
              </a:solidFill>
              <a:latin typeface="Meiryo UI" pitchFamily="50" charset="-128"/>
              <a:ea typeface="Meiryo UI" pitchFamily="50" charset="-128"/>
              <a:cs typeface="Meiryo UI" pitchFamily="50" charset="-128"/>
            </a:endParaRPr>
          </a:p>
        </p:txBody>
      </p:sp>
      <p:sp>
        <p:nvSpPr>
          <p:cNvPr id="6" name="正方形/長方形 5"/>
          <p:cNvSpPr/>
          <p:nvPr/>
        </p:nvSpPr>
        <p:spPr>
          <a:xfrm>
            <a:off x="426413" y="548680"/>
            <a:ext cx="2016224" cy="338554"/>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a:defRPr/>
            </a:pPr>
            <a:r>
              <a:rPr lang="ja-JP" altLang="en-US" sz="1600" b="1" dirty="0" smtClean="0">
                <a:solidFill>
                  <a:prstClr val="black"/>
                </a:solidFill>
                <a:latin typeface="Meiryo UI" pitchFamily="50" charset="-128"/>
                <a:ea typeface="Meiryo UI" pitchFamily="50" charset="-128"/>
                <a:cs typeface="Meiryo UI" pitchFamily="50" charset="-128"/>
              </a:rPr>
              <a:t>財政調整財源の流れ</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a:xfrm>
            <a:off x="1503038" y="1484785"/>
            <a:ext cx="5024445" cy="3168351"/>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1504339" y="1465039"/>
            <a:ext cx="723275" cy="307777"/>
          </a:xfrm>
          <a:prstGeom prst="rect">
            <a:avLst/>
          </a:prstGeom>
          <a:noFill/>
        </p:spPr>
        <p:txBody>
          <a:bodyPr wrap="none" rtlCol="0">
            <a:spAutoFit/>
          </a:bodyPr>
          <a:lstStyle/>
          <a:p>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1774955" y="1934910"/>
            <a:ext cx="1080120" cy="250220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テキスト ボックス 9"/>
          <p:cNvSpPr txBox="1"/>
          <p:nvPr/>
        </p:nvSpPr>
        <p:spPr>
          <a:xfrm>
            <a:off x="1918971" y="2503929"/>
            <a:ext cx="800219" cy="276999"/>
          </a:xfrm>
          <a:prstGeom prst="rect">
            <a:avLst/>
          </a:prstGeom>
          <a:noFill/>
        </p:spPr>
        <p:txBody>
          <a:bodyPr wrap="none" rtlCol="0">
            <a:spAutoFit/>
          </a:bodyPr>
          <a:lstStyle/>
          <a:p>
            <a:r>
              <a:rPr lang="ja-JP" altLang="en-US" sz="1200" dirty="0" smtClean="0">
                <a:solidFill>
                  <a:prstClr val="black"/>
                </a:solidFill>
                <a:latin typeface="Meiryo UI" pitchFamily="50" charset="-128"/>
                <a:ea typeface="Meiryo UI" pitchFamily="50" charset="-128"/>
                <a:cs typeface="Meiryo UI" pitchFamily="50" charset="-128"/>
              </a:rPr>
              <a:t>一般会計</a:t>
            </a:r>
            <a:endParaRPr lang="ja-JP" altLang="en-US" sz="1200" dirty="0">
              <a:solidFill>
                <a:prstClr val="black"/>
              </a:solidFill>
              <a:latin typeface="Meiryo UI" pitchFamily="50" charset="-128"/>
              <a:ea typeface="Meiryo UI" pitchFamily="50" charset="-128"/>
              <a:cs typeface="Meiryo UI" pitchFamily="50" charset="-128"/>
            </a:endParaRPr>
          </a:p>
        </p:txBody>
      </p:sp>
      <p:sp>
        <p:nvSpPr>
          <p:cNvPr id="11" name="下矢印 10"/>
          <p:cNvSpPr/>
          <p:nvPr/>
        </p:nvSpPr>
        <p:spPr>
          <a:xfrm rot="5400000" flipV="1">
            <a:off x="7674644" y="31339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テキスト ボックス 11"/>
          <p:cNvSpPr txBox="1"/>
          <p:nvPr/>
        </p:nvSpPr>
        <p:spPr>
          <a:xfrm>
            <a:off x="3602191" y="951111"/>
            <a:ext cx="2421236" cy="461665"/>
          </a:xfrm>
          <a:prstGeom prst="rect">
            <a:avLst/>
          </a:prstGeom>
          <a:solidFill>
            <a:schemeClr val="tx2">
              <a:lumMod val="60000"/>
              <a:lumOff val="40000"/>
            </a:schemeClr>
          </a:solidFill>
        </p:spPr>
        <p:txBody>
          <a:bodyPr wrap="square" rtlCol="0">
            <a:noAutofit/>
          </a:bodyPr>
          <a:lstStyle/>
          <a:p>
            <a:pPr algn="ctr"/>
            <a:r>
              <a:rPr lang="ja-JP" altLang="en-US" sz="1200" dirty="0" smtClean="0">
                <a:solidFill>
                  <a:prstClr val="white"/>
                </a:solidFill>
                <a:latin typeface="Meiryo UI" pitchFamily="50" charset="-128"/>
                <a:ea typeface="Meiryo UI" pitchFamily="50" charset="-128"/>
                <a:cs typeface="Meiryo UI" pitchFamily="50" charset="-128"/>
              </a:rPr>
              <a:t>普通税三税</a:t>
            </a:r>
            <a:endParaRPr lang="en-US" altLang="ja-JP" sz="1200" dirty="0" smtClean="0">
              <a:solidFill>
                <a:prstClr val="white"/>
              </a:solidFill>
              <a:latin typeface="Meiryo UI" pitchFamily="50" charset="-128"/>
              <a:ea typeface="Meiryo UI" pitchFamily="50" charset="-128"/>
              <a:cs typeface="Meiryo UI" pitchFamily="50" charset="-128"/>
            </a:endParaRPr>
          </a:p>
          <a:p>
            <a:pPr algn="ctr"/>
            <a:r>
              <a:rPr lang="ja-JP" altLang="en-US" sz="1100" dirty="0" smtClean="0">
                <a:solidFill>
                  <a:prstClr val="white"/>
                </a:solidFill>
                <a:latin typeface="Meiryo UI" pitchFamily="50" charset="-128"/>
                <a:ea typeface="Meiryo UI" pitchFamily="50" charset="-128"/>
                <a:cs typeface="Meiryo UI" pitchFamily="50" charset="-128"/>
              </a:rPr>
              <a:t>（法人市町村民税・固定資産税等）</a:t>
            </a:r>
            <a:endParaRPr lang="ja-JP" altLang="en-US" sz="1100" dirty="0">
              <a:solidFill>
                <a:prstClr val="white"/>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1797563" y="951111"/>
            <a:ext cx="1440160" cy="461665"/>
          </a:xfrm>
          <a:prstGeom prst="rect">
            <a:avLst/>
          </a:prstGeom>
          <a:solidFill>
            <a:schemeClr val="tx2">
              <a:lumMod val="60000"/>
              <a:lumOff val="40000"/>
            </a:schemeClr>
          </a:solidFill>
        </p:spPr>
        <p:txBody>
          <a:bodyPr wrap="square" rtlCol="0">
            <a:spAutoFit/>
          </a:bodyPr>
          <a:lstStyle/>
          <a:p>
            <a:r>
              <a:rPr lang="ja-JP" altLang="en-US" sz="1200" dirty="0" smtClean="0">
                <a:solidFill>
                  <a:prstClr val="white"/>
                </a:solidFill>
                <a:latin typeface="Meiryo UI" pitchFamily="50" charset="-128"/>
                <a:ea typeface="Meiryo UI" pitchFamily="50" charset="-128"/>
                <a:cs typeface="Meiryo UI" pitchFamily="50" charset="-128"/>
              </a:rPr>
              <a:t>地方交付税</a:t>
            </a:r>
            <a:endParaRPr lang="en-US" altLang="ja-JP" sz="1200" dirty="0" smtClean="0">
              <a:solidFill>
                <a:prstClr val="white"/>
              </a:solidFill>
              <a:latin typeface="Meiryo UI" pitchFamily="50" charset="-128"/>
              <a:ea typeface="Meiryo UI" pitchFamily="50" charset="-128"/>
              <a:cs typeface="Meiryo UI" pitchFamily="50" charset="-128"/>
            </a:endParaRPr>
          </a:p>
          <a:p>
            <a:r>
              <a:rPr lang="ja-JP" altLang="en-US" sz="1200" dirty="0" smtClean="0">
                <a:solidFill>
                  <a:prstClr val="white"/>
                </a:solidFill>
                <a:latin typeface="Meiryo UI" pitchFamily="50" charset="-128"/>
                <a:ea typeface="Meiryo UI" pitchFamily="50" charset="-128"/>
                <a:cs typeface="Meiryo UI" pitchFamily="50" charset="-128"/>
              </a:rPr>
              <a:t>（市町村算定分）</a:t>
            </a:r>
            <a:endParaRPr lang="en-US" altLang="ja-JP" sz="1200" dirty="0" smtClean="0">
              <a:solidFill>
                <a:prstClr val="white"/>
              </a:solidFill>
              <a:latin typeface="Meiryo UI" pitchFamily="50" charset="-128"/>
              <a:ea typeface="Meiryo UI" pitchFamily="50" charset="-128"/>
              <a:cs typeface="Meiryo UI" pitchFamily="50" charset="-128"/>
            </a:endParaRPr>
          </a:p>
        </p:txBody>
      </p:sp>
      <p:sp>
        <p:nvSpPr>
          <p:cNvPr id="16" name="正方形/長方形 15"/>
          <p:cNvSpPr/>
          <p:nvPr/>
        </p:nvSpPr>
        <p:spPr>
          <a:xfrm>
            <a:off x="3671550" y="1882538"/>
            <a:ext cx="2457243" cy="25079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prstClr val="white"/>
                </a:solidFill>
              </a:rPr>
              <a:t>*</a:t>
            </a:r>
            <a:endParaRPr lang="ja-JP" altLang="en-US">
              <a:solidFill>
                <a:prstClr val="white"/>
              </a:solidFill>
            </a:endParaRPr>
          </a:p>
        </p:txBody>
      </p:sp>
      <p:sp>
        <p:nvSpPr>
          <p:cNvPr id="18" name="テキスト ボックス 17"/>
          <p:cNvSpPr txBox="1"/>
          <p:nvPr/>
        </p:nvSpPr>
        <p:spPr>
          <a:xfrm>
            <a:off x="4721281" y="1876203"/>
            <a:ext cx="1415772" cy="322326"/>
          </a:xfrm>
          <a:prstGeom prst="rect">
            <a:avLst/>
          </a:prstGeom>
          <a:noFill/>
        </p:spPr>
        <p:txBody>
          <a:bodyPr wrap="none" rtlCol="0">
            <a:spAutoFit/>
          </a:bodyPr>
          <a:lstStyle/>
          <a:p>
            <a:r>
              <a:rPr lang="ja-JP" altLang="en-US" sz="1200" b="1" dirty="0" smtClean="0">
                <a:solidFill>
                  <a:prstClr val="black"/>
                </a:solidFill>
                <a:latin typeface="Meiryo UI" pitchFamily="50" charset="-128"/>
                <a:ea typeface="Meiryo UI" pitchFamily="50" charset="-128"/>
                <a:cs typeface="Meiryo UI" pitchFamily="50" charset="-128"/>
              </a:rPr>
              <a:t>財政調整特別会計</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24" name="テキスト ボックス 23"/>
          <p:cNvSpPr txBox="1"/>
          <p:nvPr/>
        </p:nvSpPr>
        <p:spPr>
          <a:xfrm>
            <a:off x="3283117" y="3657218"/>
            <a:ext cx="323165" cy="779894"/>
          </a:xfrm>
          <a:prstGeom prst="rect">
            <a:avLst/>
          </a:prstGeom>
          <a:noFill/>
        </p:spPr>
        <p:txBody>
          <a:bodyPr vert="eaVert" wrap="square" rtlCol="0">
            <a:spAutoFit/>
          </a:bodyPr>
          <a:lstStyle/>
          <a:p>
            <a:pPr algn="ctr"/>
            <a:r>
              <a:rPr lang="ja-JP" altLang="en-US" sz="900" dirty="0" smtClean="0">
                <a:solidFill>
                  <a:prstClr val="black"/>
                </a:solidFill>
                <a:latin typeface="Meiryo UI" pitchFamily="50" charset="-128"/>
                <a:ea typeface="Meiryo UI" pitchFamily="50" charset="-128"/>
                <a:cs typeface="Meiryo UI" pitchFamily="50" charset="-128"/>
              </a:rPr>
              <a:t>大阪府へ配分</a:t>
            </a:r>
            <a:endParaRPr lang="ja-JP" altLang="en-US" sz="900" dirty="0">
              <a:solidFill>
                <a:prstClr val="black"/>
              </a:solidFill>
              <a:latin typeface="Meiryo UI" pitchFamily="50" charset="-128"/>
              <a:ea typeface="Meiryo UI" pitchFamily="50" charset="-128"/>
              <a:cs typeface="Meiryo UI" pitchFamily="50" charset="-128"/>
            </a:endParaRPr>
          </a:p>
        </p:txBody>
      </p:sp>
      <p:sp>
        <p:nvSpPr>
          <p:cNvPr id="44" name="正方形/長方形 43"/>
          <p:cNvSpPr/>
          <p:nvPr/>
        </p:nvSpPr>
        <p:spPr>
          <a:xfrm>
            <a:off x="7401408" y="1924697"/>
            <a:ext cx="1224000" cy="2465807"/>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7329400" y="1826065"/>
            <a:ext cx="1224000" cy="2465807"/>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46" name="正方形/長方形 45"/>
          <p:cNvSpPr/>
          <p:nvPr/>
        </p:nvSpPr>
        <p:spPr>
          <a:xfrm>
            <a:off x="7257392" y="1727432"/>
            <a:ext cx="1224000" cy="2465807"/>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47" name="正方形/長方形 46"/>
          <p:cNvSpPr/>
          <p:nvPr/>
        </p:nvSpPr>
        <p:spPr>
          <a:xfrm>
            <a:off x="7185384" y="1628800"/>
            <a:ext cx="1224000" cy="2465807"/>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48" name="テキスト ボックス 47"/>
          <p:cNvSpPr txBox="1"/>
          <p:nvPr/>
        </p:nvSpPr>
        <p:spPr>
          <a:xfrm>
            <a:off x="7185384" y="1628800"/>
            <a:ext cx="902811" cy="421575"/>
          </a:xfrm>
          <a:prstGeom prst="rect">
            <a:avLst/>
          </a:prstGeom>
          <a:noFill/>
        </p:spPr>
        <p:txBody>
          <a:bodyPr wrap="square" rtlCol="0">
            <a:spAutoFit/>
          </a:bodyPr>
          <a:lstStyle/>
          <a:p>
            <a:r>
              <a:rPr lang="ja-JP" altLang="en-US" sz="1400" b="1" dirty="0" smtClean="0">
                <a:solidFill>
                  <a:prstClr val="black"/>
                </a:solidFill>
                <a:latin typeface="Meiryo UI" pitchFamily="50" charset="-128"/>
                <a:ea typeface="Meiryo UI" pitchFamily="50" charset="-128"/>
                <a:cs typeface="Meiryo UI" pitchFamily="50" charset="-128"/>
              </a:rPr>
              <a:t>各特別区</a:t>
            </a:r>
            <a:endParaRPr lang="ja-JP" altLang="en-US" sz="1400" b="1" dirty="0">
              <a:solidFill>
                <a:prstClr val="black"/>
              </a:solidFill>
              <a:latin typeface="Meiryo UI" pitchFamily="50" charset="-128"/>
              <a:ea typeface="Meiryo UI" pitchFamily="50" charset="-128"/>
              <a:cs typeface="Meiryo UI" pitchFamily="50" charset="-128"/>
            </a:endParaRPr>
          </a:p>
        </p:txBody>
      </p:sp>
      <p:sp>
        <p:nvSpPr>
          <p:cNvPr id="49" name="正方形/長方形 48"/>
          <p:cNvSpPr/>
          <p:nvPr/>
        </p:nvSpPr>
        <p:spPr>
          <a:xfrm>
            <a:off x="7257392" y="1924697"/>
            <a:ext cx="1075840" cy="2071279"/>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0" name="テキスト ボックス 49"/>
          <p:cNvSpPr txBox="1"/>
          <p:nvPr/>
        </p:nvSpPr>
        <p:spPr>
          <a:xfrm>
            <a:off x="7381821" y="1988840"/>
            <a:ext cx="800219" cy="287126"/>
          </a:xfrm>
          <a:prstGeom prst="rect">
            <a:avLst/>
          </a:prstGeom>
          <a:noFill/>
        </p:spPr>
        <p:txBody>
          <a:bodyPr wrap="none" rtlCol="0">
            <a:spAutoFit/>
          </a:bodyPr>
          <a:lstStyle/>
          <a:p>
            <a:r>
              <a:rPr lang="ja-JP" altLang="en-US" sz="1200" b="1" dirty="0" smtClean="0">
                <a:solidFill>
                  <a:prstClr val="black"/>
                </a:solidFill>
                <a:latin typeface="Meiryo UI" pitchFamily="50" charset="-128"/>
                <a:ea typeface="Meiryo UI" pitchFamily="50" charset="-128"/>
                <a:cs typeface="Meiryo UI" pitchFamily="50" charset="-128"/>
              </a:rPr>
              <a:t>一般会計</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52" name="下矢印 51"/>
          <p:cNvSpPr/>
          <p:nvPr/>
        </p:nvSpPr>
        <p:spPr>
          <a:xfrm rot="5400000">
            <a:off x="2960471" y="2510907"/>
            <a:ext cx="589425" cy="1071988"/>
          </a:xfrm>
          <a:prstGeom prst="downArrow">
            <a:avLst>
              <a:gd name="adj1" fmla="val 6018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下矢印 52"/>
          <p:cNvSpPr/>
          <p:nvPr/>
        </p:nvSpPr>
        <p:spPr>
          <a:xfrm>
            <a:off x="3908196" y="1441804"/>
            <a:ext cx="387039" cy="728849"/>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曲折矢印 53"/>
          <p:cNvSpPr/>
          <p:nvPr/>
        </p:nvSpPr>
        <p:spPr>
          <a:xfrm flipV="1">
            <a:off x="2299621" y="1441804"/>
            <a:ext cx="1491558" cy="1211765"/>
          </a:xfrm>
          <a:prstGeom prst="bentArrow">
            <a:avLst>
              <a:gd name="adj1" fmla="val 14418"/>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55" name="テキスト ボックス 54"/>
          <p:cNvSpPr txBox="1"/>
          <p:nvPr/>
        </p:nvSpPr>
        <p:spPr>
          <a:xfrm>
            <a:off x="6077084" y="3585210"/>
            <a:ext cx="323165" cy="923910"/>
          </a:xfrm>
          <a:prstGeom prst="rect">
            <a:avLst/>
          </a:prstGeom>
          <a:noFill/>
        </p:spPr>
        <p:txBody>
          <a:bodyPr vert="eaVert" wrap="square" rtlCol="0">
            <a:spAutoFit/>
          </a:bodyPr>
          <a:lstStyle/>
          <a:p>
            <a:pPr algn="ctr"/>
            <a:r>
              <a:rPr lang="ja-JP" altLang="en-US" sz="900" dirty="0" smtClean="0">
                <a:solidFill>
                  <a:prstClr val="black"/>
                </a:solidFill>
                <a:latin typeface="Meiryo UI" pitchFamily="50" charset="-128"/>
                <a:ea typeface="Meiryo UI" pitchFamily="50" charset="-128"/>
                <a:cs typeface="Meiryo UI" pitchFamily="50" charset="-128"/>
              </a:rPr>
              <a:t>特別区へ配分</a:t>
            </a:r>
            <a:endParaRPr lang="ja-JP" altLang="en-US" sz="900" dirty="0">
              <a:solidFill>
                <a:prstClr val="black"/>
              </a:solidFill>
              <a:latin typeface="Meiryo UI" pitchFamily="50" charset="-128"/>
              <a:ea typeface="Meiryo UI" pitchFamily="50" charset="-128"/>
              <a:cs typeface="Meiryo UI" pitchFamily="50" charset="-128"/>
            </a:endParaRPr>
          </a:p>
        </p:txBody>
      </p:sp>
      <p:sp>
        <p:nvSpPr>
          <p:cNvPr id="57" name="下矢印 56"/>
          <p:cNvSpPr/>
          <p:nvPr/>
        </p:nvSpPr>
        <p:spPr>
          <a:xfrm rot="5400000" flipV="1">
            <a:off x="5777994" y="2309640"/>
            <a:ext cx="1662519" cy="1440297"/>
          </a:xfrm>
          <a:prstGeom prst="downArrow">
            <a:avLst>
              <a:gd name="adj1" fmla="val 74573"/>
              <a:gd name="adj2" fmla="val 4437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8" name="テキスト ボックス 57"/>
          <p:cNvSpPr txBox="1"/>
          <p:nvPr/>
        </p:nvSpPr>
        <p:spPr>
          <a:xfrm>
            <a:off x="5889104" y="2847457"/>
            <a:ext cx="1220128" cy="338554"/>
          </a:xfrm>
          <a:prstGeom prst="rect">
            <a:avLst/>
          </a:prstGeom>
          <a:solidFill>
            <a:schemeClr val="tx2">
              <a:lumMod val="60000"/>
              <a:lumOff val="40000"/>
            </a:schemeClr>
          </a:solidFill>
          <a:ln>
            <a:noFill/>
          </a:ln>
        </p:spPr>
        <p:txBody>
          <a:bodyPr wrap="square" lIns="0" tIns="0" rIns="0" bIns="0" rtlCol="0">
            <a:spAutoFit/>
          </a:bodyPr>
          <a:lstStyle/>
          <a:p>
            <a:pPr algn="ctr"/>
            <a:r>
              <a:rPr lang="ja-JP" altLang="en-US" sz="1100" dirty="0" smtClean="0">
                <a:solidFill>
                  <a:prstClr val="white"/>
                </a:solidFill>
                <a:latin typeface="Meiryo UI" pitchFamily="50" charset="-128"/>
                <a:ea typeface="Meiryo UI" pitchFamily="50" charset="-128"/>
                <a:cs typeface="Meiryo UI" pitchFamily="50" charset="-128"/>
              </a:rPr>
              <a:t>特別区</a:t>
            </a:r>
            <a:endParaRPr lang="en-US" altLang="ja-JP" sz="1100" dirty="0" smtClean="0">
              <a:solidFill>
                <a:prstClr val="white"/>
              </a:solidFill>
              <a:latin typeface="Meiryo UI" pitchFamily="50" charset="-128"/>
              <a:ea typeface="Meiryo UI" pitchFamily="50" charset="-128"/>
              <a:cs typeface="Meiryo UI" pitchFamily="50" charset="-128"/>
            </a:endParaRPr>
          </a:p>
          <a:p>
            <a:pPr algn="ctr"/>
            <a:r>
              <a:rPr lang="ja-JP" altLang="en-US" sz="1100" dirty="0" smtClean="0">
                <a:solidFill>
                  <a:prstClr val="white"/>
                </a:solidFill>
                <a:latin typeface="Meiryo UI" pitchFamily="50" charset="-128"/>
                <a:ea typeface="Meiryo UI" pitchFamily="50" charset="-128"/>
                <a:cs typeface="Meiryo UI" pitchFamily="50" charset="-128"/>
              </a:rPr>
              <a:t>財政調整交付</a:t>
            </a:r>
            <a:r>
              <a:rPr lang="ja-JP" altLang="en-US" sz="1100" dirty="0">
                <a:solidFill>
                  <a:prstClr val="white"/>
                </a:solidFill>
                <a:latin typeface="Meiryo UI" pitchFamily="50" charset="-128"/>
                <a:ea typeface="Meiryo UI" pitchFamily="50" charset="-128"/>
                <a:cs typeface="Meiryo UI" pitchFamily="50" charset="-128"/>
              </a:rPr>
              <a:t>金</a:t>
            </a:r>
            <a:endParaRPr lang="en-US" altLang="ja-JP" sz="1100" dirty="0" smtClean="0">
              <a:solidFill>
                <a:prstClr val="white"/>
              </a:solidFill>
              <a:latin typeface="Meiryo UI" pitchFamily="50" charset="-128"/>
              <a:ea typeface="Meiryo UI" pitchFamily="50" charset="-128"/>
              <a:cs typeface="Meiryo UI" pitchFamily="50" charset="-128"/>
            </a:endParaRPr>
          </a:p>
        </p:txBody>
      </p:sp>
      <p:sp>
        <p:nvSpPr>
          <p:cNvPr id="62" name="テキスト ボックス 61"/>
          <p:cNvSpPr txBox="1"/>
          <p:nvPr/>
        </p:nvSpPr>
        <p:spPr>
          <a:xfrm>
            <a:off x="2912025" y="2878990"/>
            <a:ext cx="939191" cy="323165"/>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prstClr val="white"/>
                </a:solidFill>
                <a:latin typeface="Meiryo UI" pitchFamily="50" charset="-128"/>
                <a:ea typeface="Meiryo UI" pitchFamily="50" charset="-128"/>
                <a:cs typeface="Meiryo UI" pitchFamily="50" charset="-128"/>
              </a:rPr>
              <a:t>繰出</a:t>
            </a:r>
            <a:endParaRPr lang="en-US" altLang="ja-JP" sz="1200" dirty="0" smtClean="0">
              <a:solidFill>
                <a:prstClr val="white"/>
              </a:solidFill>
              <a:latin typeface="Meiryo UI" pitchFamily="50" charset="-128"/>
              <a:ea typeface="Meiryo UI" pitchFamily="50" charset="-128"/>
              <a:cs typeface="Meiryo UI" pitchFamily="50" charset="-128"/>
            </a:endParaRPr>
          </a:p>
          <a:p>
            <a:pPr algn="ctr"/>
            <a:r>
              <a:rPr lang="ja-JP" altLang="en-US" sz="900" dirty="0" smtClean="0">
                <a:solidFill>
                  <a:prstClr val="white"/>
                </a:solidFill>
                <a:latin typeface="Meiryo UI" pitchFamily="50" charset="-128"/>
                <a:ea typeface="Meiryo UI" pitchFamily="50" charset="-128"/>
                <a:cs typeface="Meiryo UI" pitchFamily="50" charset="-128"/>
              </a:rPr>
              <a:t>（本来割合分）</a:t>
            </a:r>
            <a:endParaRPr lang="ja-JP" altLang="en-US" sz="1100" dirty="0">
              <a:solidFill>
                <a:prstClr val="white"/>
              </a:solidFill>
              <a:latin typeface="Meiryo UI" pitchFamily="50" charset="-128"/>
              <a:ea typeface="Meiryo UI" pitchFamily="50" charset="-128"/>
              <a:cs typeface="Meiryo UI" pitchFamily="50" charset="-128"/>
            </a:endParaRPr>
          </a:p>
        </p:txBody>
      </p:sp>
      <p:sp>
        <p:nvSpPr>
          <p:cNvPr id="65" name="テキスト ボックス 64"/>
          <p:cNvSpPr txBox="1"/>
          <p:nvPr/>
        </p:nvSpPr>
        <p:spPr>
          <a:xfrm>
            <a:off x="2594210" y="2294857"/>
            <a:ext cx="720080" cy="161583"/>
          </a:xfrm>
          <a:prstGeom prst="rect">
            <a:avLst/>
          </a:prstGeom>
          <a:solidFill>
            <a:schemeClr val="tx2">
              <a:lumMod val="60000"/>
              <a:lumOff val="40000"/>
            </a:schemeClr>
          </a:solidFill>
        </p:spPr>
        <p:txBody>
          <a:bodyPr wrap="square" lIns="0" tIns="0" rIns="0" bIns="0" rtlCol="0">
            <a:spAutoFit/>
          </a:bodyPr>
          <a:lstStyle/>
          <a:p>
            <a:pPr algn="ctr"/>
            <a:r>
              <a:rPr lang="ja-JP" altLang="en-US" sz="1050" dirty="0" smtClean="0">
                <a:solidFill>
                  <a:prstClr val="white"/>
                </a:solidFill>
                <a:latin typeface="Meiryo UI" pitchFamily="50" charset="-128"/>
                <a:ea typeface="Meiryo UI" pitchFamily="50" charset="-128"/>
                <a:cs typeface="Meiryo UI" pitchFamily="50" charset="-128"/>
              </a:rPr>
              <a:t>相当額</a:t>
            </a:r>
          </a:p>
        </p:txBody>
      </p:sp>
      <p:sp>
        <p:nvSpPr>
          <p:cNvPr id="68" name="下矢印 67"/>
          <p:cNvSpPr/>
          <p:nvPr/>
        </p:nvSpPr>
        <p:spPr>
          <a:xfrm rot="5400000" flipV="1">
            <a:off x="5142015" y="2649588"/>
            <a:ext cx="1062137" cy="460722"/>
          </a:xfrm>
          <a:prstGeom prst="downArrow">
            <a:avLst>
              <a:gd name="adj1" fmla="val 80064"/>
              <a:gd name="adj2" fmla="val 43589"/>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100" dirty="0">
              <a:solidFill>
                <a:prstClr val="white"/>
              </a:solidFill>
            </a:endParaRPr>
          </a:p>
        </p:txBody>
      </p:sp>
      <p:sp>
        <p:nvSpPr>
          <p:cNvPr id="70" name="正方形/長方形 69"/>
          <p:cNvSpPr/>
          <p:nvPr/>
        </p:nvSpPr>
        <p:spPr>
          <a:xfrm>
            <a:off x="3791179" y="2118456"/>
            <a:ext cx="1680572" cy="1192169"/>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863187" y="2887051"/>
            <a:ext cx="1579533" cy="253916"/>
          </a:xfrm>
          <a:prstGeom prst="rect">
            <a:avLst/>
          </a:prstGeom>
          <a:solidFill>
            <a:schemeClr val="tx2">
              <a:lumMod val="60000"/>
              <a:lumOff val="40000"/>
            </a:schemeClr>
          </a:solidFill>
        </p:spPr>
        <p:txBody>
          <a:bodyPr wrap="square" rtlCol="0">
            <a:spAutoFit/>
          </a:bodyPr>
          <a:lstStyle/>
          <a:p>
            <a:r>
              <a:rPr lang="en-US" altLang="ja-JP" sz="1050" dirty="0" smtClean="0">
                <a:solidFill>
                  <a:prstClr val="white"/>
                </a:solidFill>
                <a:latin typeface="Meiryo UI" pitchFamily="50" charset="-128"/>
                <a:ea typeface="Meiryo UI" pitchFamily="50" charset="-128"/>
                <a:cs typeface="Meiryo UI" pitchFamily="50" charset="-128"/>
              </a:rPr>
              <a:t>【</a:t>
            </a:r>
            <a:r>
              <a:rPr lang="ja-JP" altLang="en-US" sz="1050" dirty="0" smtClean="0">
                <a:solidFill>
                  <a:prstClr val="white"/>
                </a:solidFill>
                <a:latin typeface="Meiryo UI" pitchFamily="50" charset="-128"/>
                <a:ea typeface="Meiryo UI" pitchFamily="50" charset="-128"/>
                <a:cs typeface="Meiryo UI" pitchFamily="50" charset="-128"/>
              </a:rPr>
              <a:t>財政調整交付金勘定</a:t>
            </a:r>
            <a:r>
              <a:rPr lang="en-US" altLang="ja-JP" sz="1050" dirty="0" smtClean="0">
                <a:solidFill>
                  <a:prstClr val="white"/>
                </a:solidFill>
                <a:latin typeface="Meiryo UI" pitchFamily="50" charset="-128"/>
                <a:ea typeface="Meiryo UI" pitchFamily="50" charset="-128"/>
                <a:cs typeface="Meiryo UI" pitchFamily="50" charset="-128"/>
              </a:rPr>
              <a:t>】</a:t>
            </a:r>
            <a:endParaRPr lang="ja-JP" altLang="en-US" sz="1050" dirty="0">
              <a:solidFill>
                <a:prstClr val="white"/>
              </a:solidFill>
              <a:latin typeface="Meiryo UI" pitchFamily="50" charset="-128"/>
              <a:ea typeface="Meiryo UI" pitchFamily="50" charset="-128"/>
              <a:cs typeface="Meiryo UI" pitchFamily="50" charset="-128"/>
            </a:endParaRPr>
          </a:p>
        </p:txBody>
      </p:sp>
      <p:sp>
        <p:nvSpPr>
          <p:cNvPr id="72" name="テキスト ボックス 71"/>
          <p:cNvSpPr txBox="1"/>
          <p:nvPr/>
        </p:nvSpPr>
        <p:spPr>
          <a:xfrm>
            <a:off x="4167593" y="2276872"/>
            <a:ext cx="941283" cy="461665"/>
          </a:xfrm>
          <a:prstGeom prst="rect">
            <a:avLst/>
          </a:prstGeom>
          <a:solidFill>
            <a:schemeClr val="tx2">
              <a:lumMod val="60000"/>
              <a:lumOff val="40000"/>
            </a:schemeClr>
          </a:solidFill>
        </p:spPr>
        <p:txBody>
          <a:bodyPr wrap="square" rtlCol="0">
            <a:spAutoFit/>
          </a:bodyPr>
          <a:lstStyle/>
          <a:p>
            <a:pPr algn="ctr"/>
            <a:r>
              <a:rPr lang="ja-JP" altLang="en-US" sz="1200" dirty="0" smtClean="0">
                <a:solidFill>
                  <a:prstClr val="white"/>
                </a:solidFill>
                <a:latin typeface="Meiryo UI" pitchFamily="50" charset="-128"/>
                <a:ea typeface="Meiryo UI" pitchFamily="50" charset="-128"/>
                <a:cs typeface="Meiryo UI" pitchFamily="50" charset="-128"/>
              </a:rPr>
              <a:t>財政調整</a:t>
            </a:r>
            <a:endParaRPr lang="en-US" altLang="ja-JP" sz="1200" dirty="0" smtClean="0">
              <a:solidFill>
                <a:prstClr val="white"/>
              </a:solidFill>
              <a:latin typeface="Meiryo UI" pitchFamily="50" charset="-128"/>
              <a:ea typeface="Meiryo UI" pitchFamily="50" charset="-128"/>
              <a:cs typeface="Meiryo UI" pitchFamily="50" charset="-128"/>
            </a:endParaRPr>
          </a:p>
          <a:p>
            <a:pPr algn="ctr"/>
            <a:r>
              <a:rPr lang="ja-JP" altLang="en-US" sz="1200" dirty="0" smtClean="0">
                <a:solidFill>
                  <a:prstClr val="white"/>
                </a:solidFill>
                <a:latin typeface="Meiryo UI" pitchFamily="50" charset="-128"/>
                <a:ea typeface="Meiryo UI" pitchFamily="50" charset="-128"/>
                <a:cs typeface="Meiryo UI" pitchFamily="50" charset="-128"/>
              </a:rPr>
              <a:t>財源の配分</a:t>
            </a:r>
            <a:endParaRPr lang="ja-JP" altLang="en-US" sz="1200" dirty="0">
              <a:solidFill>
                <a:prstClr val="white"/>
              </a:solidFill>
              <a:latin typeface="Meiryo UI" pitchFamily="50" charset="-128"/>
              <a:ea typeface="Meiryo UI" pitchFamily="50" charset="-128"/>
              <a:cs typeface="Meiryo UI" pitchFamily="50" charset="-128"/>
            </a:endParaRPr>
          </a:p>
        </p:txBody>
      </p:sp>
      <p:sp>
        <p:nvSpPr>
          <p:cNvPr id="73" name="下矢印 72"/>
          <p:cNvSpPr/>
          <p:nvPr/>
        </p:nvSpPr>
        <p:spPr>
          <a:xfrm rot="5400000" flipV="1">
            <a:off x="4270754" y="2026669"/>
            <a:ext cx="300224" cy="2936486"/>
          </a:xfrm>
          <a:prstGeom prst="downArrow">
            <a:avLst>
              <a:gd name="adj1" fmla="val 68283"/>
              <a:gd name="adj2" fmla="val 6016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5" name="曲折矢印 74"/>
          <p:cNvSpPr/>
          <p:nvPr/>
        </p:nvSpPr>
        <p:spPr>
          <a:xfrm flipV="1">
            <a:off x="2662239" y="3296134"/>
            <a:ext cx="295498" cy="346509"/>
          </a:xfrm>
          <a:prstGeom prst="bentArrow">
            <a:avLst>
              <a:gd name="adj1" fmla="val 70392"/>
              <a:gd name="adj2" fmla="val 50000"/>
              <a:gd name="adj3" fmla="val 0"/>
              <a:gd name="adj4" fmla="val 99132"/>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7" name="テキスト ボックス 76"/>
          <p:cNvSpPr txBox="1"/>
          <p:nvPr/>
        </p:nvSpPr>
        <p:spPr>
          <a:xfrm>
            <a:off x="4011076" y="3415933"/>
            <a:ext cx="1220128" cy="169277"/>
          </a:xfrm>
          <a:prstGeom prst="rect">
            <a:avLst/>
          </a:prstGeom>
          <a:solidFill>
            <a:schemeClr val="tx2">
              <a:lumMod val="60000"/>
              <a:lumOff val="40000"/>
            </a:schemeClr>
          </a:solidFill>
          <a:ln>
            <a:noFill/>
          </a:ln>
        </p:spPr>
        <p:txBody>
          <a:bodyPr wrap="square" lIns="0" tIns="0" rIns="0" bIns="0" rtlCol="0">
            <a:spAutoFit/>
          </a:bodyPr>
          <a:lstStyle/>
          <a:p>
            <a:pPr algn="ctr"/>
            <a:r>
              <a:rPr lang="ja-JP" altLang="en-US" sz="1100" b="1" dirty="0" smtClean="0">
                <a:solidFill>
                  <a:prstClr val="white"/>
                </a:solidFill>
                <a:latin typeface="Meiryo UI" pitchFamily="50" charset="-128"/>
                <a:ea typeface="Meiryo UI" pitchFamily="50" charset="-128"/>
                <a:cs typeface="Meiryo UI" pitchFamily="50" charset="-128"/>
              </a:rPr>
              <a:t>特別加算分</a:t>
            </a:r>
            <a:endParaRPr lang="en-US" altLang="ja-JP" sz="1100" b="1" dirty="0" smtClean="0">
              <a:solidFill>
                <a:prstClr val="white"/>
              </a:solidFill>
              <a:latin typeface="Meiryo UI" pitchFamily="50" charset="-128"/>
              <a:ea typeface="Meiryo UI" pitchFamily="50" charset="-128"/>
              <a:cs typeface="Meiryo UI" pitchFamily="50" charset="-128"/>
            </a:endParaRPr>
          </a:p>
        </p:txBody>
      </p:sp>
      <p:sp>
        <p:nvSpPr>
          <p:cNvPr id="78" name="正方形/長方形 77"/>
          <p:cNvSpPr/>
          <p:nvPr/>
        </p:nvSpPr>
        <p:spPr bwMode="auto">
          <a:xfrm>
            <a:off x="200472" y="5229200"/>
            <a:ext cx="9542598" cy="124649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spAutoFit/>
          </a:bodyPr>
          <a:lstStyle/>
          <a:p>
            <a:pPr marL="273050" indent="-273050">
              <a:defRPr/>
            </a:pPr>
            <a:r>
              <a:rPr lang="ja-JP" altLang="en-US" sz="1500" dirty="0" smtClean="0">
                <a:solidFill>
                  <a:prstClr val="black"/>
                </a:solidFill>
                <a:latin typeface="Meiryo UI" pitchFamily="50" charset="-128"/>
                <a:ea typeface="Meiryo UI" pitchFamily="50" charset="-128"/>
                <a:cs typeface="Meiryo UI" pitchFamily="50" charset="-128"/>
              </a:rPr>
              <a:t>○特別加算分の財源の流れ</a:t>
            </a:r>
            <a:endParaRPr lang="en-US" altLang="ja-JP" sz="1500" dirty="0" smtClean="0">
              <a:solidFill>
                <a:prstClr val="black"/>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prstClr val="black"/>
                </a:solidFill>
                <a:latin typeface="Meiryo UI" pitchFamily="50" charset="-128"/>
                <a:ea typeface="Meiryo UI" pitchFamily="50" charset="-128"/>
                <a:cs typeface="Meiryo UI" pitchFamily="50" charset="-128"/>
              </a:rPr>
              <a:t>大阪府への配分財源は、本来の配分割合に基づき一般会計へ繰出し（事務の分担に応じた財源の配分）</a:t>
            </a:r>
            <a:endParaRPr lang="en-US" altLang="ja-JP" sz="1500" dirty="0" smtClean="0">
              <a:solidFill>
                <a:prstClr val="black"/>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prstClr val="black"/>
                </a:solidFill>
                <a:latin typeface="Meiryo UI" pitchFamily="50" charset="-128"/>
                <a:ea typeface="Meiryo UI" pitchFamily="50" charset="-128"/>
                <a:cs typeface="Meiryo UI" pitchFamily="50" charset="-128"/>
              </a:rPr>
              <a:t>大阪府知事は、配分された財源（必要に応じて府税等も活用）をマネジメントし、現在大阪市が担っている広域的な役割を果たすための事業や財政調整交付金の特別加算の財源を確保</a:t>
            </a:r>
            <a:endParaRPr lang="en-US" altLang="ja-JP" sz="1050" dirty="0" smtClean="0">
              <a:solidFill>
                <a:prstClr val="black"/>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spc="-150" dirty="0" smtClean="0">
                <a:solidFill>
                  <a:prstClr val="black"/>
                </a:solidFill>
                <a:latin typeface="Meiryo UI" pitchFamily="50" charset="-128"/>
                <a:ea typeface="Meiryo UI" pitchFamily="50" charset="-128"/>
                <a:cs typeface="Meiryo UI" pitchFamily="50" charset="-128"/>
              </a:rPr>
              <a:t>特別加算分は、大阪府の一般会計から「財政調整特別会計」を経由し、本来分と一体の財政調整交付金として各特別区に交付</a:t>
            </a:r>
            <a:endParaRPr lang="en-US" altLang="ja-JP" sz="1500" spc="-150" dirty="0" smtClean="0">
              <a:solidFill>
                <a:prstClr val="black"/>
              </a:solidFill>
              <a:latin typeface="Meiryo UI" pitchFamily="50" charset="-128"/>
              <a:ea typeface="Meiryo UI" pitchFamily="50" charset="-128"/>
              <a:cs typeface="Meiryo UI" pitchFamily="50" charset="-128"/>
            </a:endParaRPr>
          </a:p>
        </p:txBody>
      </p:sp>
      <p:sp>
        <p:nvSpPr>
          <p:cNvPr id="79" name="Text Box 5"/>
          <p:cNvSpPr txBox="1">
            <a:spLocks noChangeArrowheads="1"/>
          </p:cNvSpPr>
          <p:nvPr/>
        </p:nvSpPr>
        <p:spPr bwMode="auto">
          <a:xfrm>
            <a:off x="1503038" y="4716209"/>
            <a:ext cx="5710640"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 分かりやすくするため、目的税交付金に関する財源の流れは省略している</a:t>
            </a:r>
            <a:endParaRPr lang="en-US" altLang="ja-JP" sz="1300" b="1" dirty="0">
              <a:latin typeface="Meiryo UI" panose="020B0604030504040204" pitchFamily="50" charset="-128"/>
              <a:ea typeface="Meiryo UI" panose="020B0604030504040204" pitchFamily="50" charset="-128"/>
            </a:endParaRPr>
          </a:p>
        </p:txBody>
      </p:sp>
      <p:sp>
        <p:nvSpPr>
          <p:cNvPr id="80" name="Text Box 5"/>
          <p:cNvSpPr txBox="1">
            <a:spLocks noChangeArrowheads="1"/>
          </p:cNvSpPr>
          <p:nvPr/>
        </p:nvSpPr>
        <p:spPr bwMode="auto">
          <a:xfrm>
            <a:off x="2460586" y="570843"/>
            <a:ext cx="1640534" cy="28856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ja-JP" altLang="en-US" sz="1400" dirty="0" smtClean="0">
                <a:latin typeface="Meiryo UI" panose="020B0604030504040204" pitchFamily="50" charset="-128"/>
                <a:ea typeface="Meiryo UI" panose="020B0604030504040204" pitchFamily="50" charset="-128"/>
              </a:rPr>
              <a:t>（特別区設置期）</a:t>
            </a:r>
            <a:endParaRPr lang="en-US" altLang="ja-JP" sz="140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5535486" y="2543318"/>
            <a:ext cx="161583" cy="673261"/>
          </a:xfrm>
          <a:prstGeom prst="rect">
            <a:avLst/>
          </a:prstGeom>
          <a:solidFill>
            <a:schemeClr val="tx2">
              <a:lumMod val="60000"/>
              <a:lumOff val="40000"/>
            </a:schemeClr>
          </a:solidFill>
        </p:spPr>
        <p:txBody>
          <a:bodyPr vert="eaVert" wrap="none" lIns="0" tIns="0" rIns="0" bIns="0" rtlCol="0">
            <a:spAutoFit/>
          </a:bodyPr>
          <a:lstStyle/>
          <a:p>
            <a:pPr algn="ctr"/>
            <a:r>
              <a:rPr lang="ja-JP" altLang="en-US" sz="1050" dirty="0" smtClean="0">
                <a:solidFill>
                  <a:prstClr val="white"/>
                </a:solidFill>
                <a:latin typeface="Meiryo UI" pitchFamily="50" charset="-128"/>
                <a:ea typeface="Meiryo UI" pitchFamily="50" charset="-128"/>
                <a:cs typeface="Meiryo UI" pitchFamily="50" charset="-128"/>
              </a:rPr>
              <a:t>本来割合分</a:t>
            </a:r>
          </a:p>
        </p:txBody>
      </p:sp>
    </p:spTree>
    <p:extLst>
      <p:ext uri="{BB962C8B-B14F-4D97-AF65-F5344CB8AC3E}">
        <p14:creationId xmlns:p14="http://schemas.microsoft.com/office/powerpoint/2010/main" val="344602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2"/>
          <a:stretch>
            <a:fillRect/>
          </a:stretch>
        </p:blipFill>
        <p:spPr>
          <a:xfrm>
            <a:off x="200472" y="1432526"/>
            <a:ext cx="9534324" cy="2487083"/>
          </a:xfrm>
          <a:prstGeom prst="rect">
            <a:avLst/>
          </a:prstGeom>
        </p:spPr>
      </p:pic>
      <p:pic>
        <p:nvPicPr>
          <p:cNvPr id="20" name="図 19"/>
          <p:cNvPicPr>
            <a:picLocks noChangeAspect="1"/>
          </p:cNvPicPr>
          <p:nvPr/>
        </p:nvPicPr>
        <p:blipFill>
          <a:blip r:embed="rId3"/>
          <a:stretch>
            <a:fillRect/>
          </a:stretch>
        </p:blipFill>
        <p:spPr>
          <a:xfrm>
            <a:off x="200472" y="4014496"/>
            <a:ext cx="9534324" cy="2693769"/>
          </a:xfrm>
          <a:prstGeom prst="rect">
            <a:avLst/>
          </a:prstGeom>
        </p:spPr>
      </p:pic>
      <p:sp>
        <p:nvSpPr>
          <p:cNvPr id="17" name="角丸四角形 16"/>
          <p:cNvSpPr/>
          <p:nvPr/>
        </p:nvSpPr>
        <p:spPr>
          <a:xfrm>
            <a:off x="128464" y="3938501"/>
            <a:ext cx="1080120" cy="306467"/>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ケース２</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参考</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特別区への財源配分の充実措置による大阪府への影響（仮試算）</a:t>
            </a:r>
            <a:endParaRPr lang="ja-JP" altLang="en-US" sz="1400" b="1" dirty="0">
              <a:solidFill>
                <a:srgbClr val="000000"/>
              </a:solidFill>
              <a:latin typeface="ＭＳ Ｐゴシック" charset="-128"/>
              <a:ea typeface="Meiryo UI"/>
              <a:cs typeface="Meiryo UI"/>
            </a:endParaRPr>
          </a:p>
        </p:txBody>
      </p:sp>
      <p:sp>
        <p:nvSpPr>
          <p:cNvPr id="7" name="正方形/長方形 6"/>
          <p:cNvSpPr/>
          <p:nvPr/>
        </p:nvSpPr>
        <p:spPr>
          <a:xfrm>
            <a:off x="1496616" y="508204"/>
            <a:ext cx="6984776" cy="86177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spAutoFit/>
          </a:bodyPr>
          <a:lstStyle/>
          <a:p>
            <a:pPr>
              <a:lnSpc>
                <a:spcPts val="1200"/>
              </a:lnSpc>
            </a:pPr>
            <a:r>
              <a:rPr lang="en-US" altLang="ja-JP" sz="1050" dirty="0">
                <a:solidFill>
                  <a:schemeClr val="tx1"/>
                </a:solidFill>
              </a:rPr>
              <a:t>【</a:t>
            </a:r>
            <a:r>
              <a:rPr lang="ja-JP" altLang="en-US" sz="1050" dirty="0">
                <a:solidFill>
                  <a:schemeClr val="tx1"/>
                </a:solidFill>
              </a:rPr>
              <a:t>仮試算条件</a:t>
            </a:r>
            <a:r>
              <a:rPr lang="en-US" altLang="ja-JP" sz="1050" dirty="0">
                <a:solidFill>
                  <a:schemeClr val="tx1"/>
                </a:solidFill>
              </a:rPr>
              <a:t>】</a:t>
            </a:r>
          </a:p>
          <a:p>
            <a:pPr>
              <a:lnSpc>
                <a:spcPts val="1200"/>
              </a:lnSpc>
            </a:pPr>
            <a:r>
              <a:rPr lang="ja-JP" altLang="en-US" sz="1050" dirty="0">
                <a:solidFill>
                  <a:schemeClr val="tx1"/>
                </a:solidFill>
              </a:rPr>
              <a:t>　①「特別区設置における財政シミュレーション」（第</a:t>
            </a:r>
            <a:r>
              <a:rPr lang="en-US" altLang="ja-JP" sz="1050" dirty="0">
                <a:solidFill>
                  <a:schemeClr val="tx1"/>
                </a:solidFill>
              </a:rPr>
              <a:t>14</a:t>
            </a:r>
            <a:r>
              <a:rPr lang="ja-JP" altLang="en-US" sz="1050" dirty="0">
                <a:solidFill>
                  <a:schemeClr val="tx1"/>
                </a:solidFill>
              </a:rPr>
              <a:t>回大都市制度（特別区設置）協議会提出）をベース</a:t>
            </a:r>
          </a:p>
          <a:p>
            <a:pPr>
              <a:lnSpc>
                <a:spcPts val="1200"/>
              </a:lnSpc>
            </a:pPr>
            <a:r>
              <a:rPr lang="ja-JP" altLang="en-US" sz="1050" dirty="0">
                <a:solidFill>
                  <a:schemeClr val="tx1"/>
                </a:solidFill>
              </a:rPr>
              <a:t>　②特別区設置を</a:t>
            </a:r>
            <a:r>
              <a:rPr lang="en-US" altLang="ja-JP" sz="1050" dirty="0">
                <a:solidFill>
                  <a:schemeClr val="tx1"/>
                </a:solidFill>
              </a:rPr>
              <a:t>2025</a:t>
            </a:r>
            <a:r>
              <a:rPr lang="ja-JP" altLang="en-US" sz="1050" dirty="0">
                <a:solidFill>
                  <a:schemeClr val="tx1"/>
                </a:solidFill>
              </a:rPr>
              <a:t>年</a:t>
            </a:r>
            <a:r>
              <a:rPr lang="en-US" altLang="ja-JP" sz="1050" dirty="0">
                <a:solidFill>
                  <a:schemeClr val="tx1"/>
                </a:solidFill>
              </a:rPr>
              <a:t>1</a:t>
            </a:r>
            <a:r>
              <a:rPr lang="ja-JP" altLang="en-US" sz="1050" dirty="0">
                <a:solidFill>
                  <a:schemeClr val="tx1"/>
                </a:solidFill>
              </a:rPr>
              <a:t>月として、組織体制の影響額、設置コストの数値を更新　（改革効果額は数値更新なし）</a:t>
            </a:r>
          </a:p>
          <a:p>
            <a:pPr>
              <a:lnSpc>
                <a:spcPts val="1200"/>
              </a:lnSpc>
            </a:pPr>
            <a:r>
              <a:rPr lang="ja-JP" altLang="en-US" sz="1050" dirty="0">
                <a:solidFill>
                  <a:schemeClr val="tx1"/>
                </a:solidFill>
              </a:rPr>
              <a:t>　③仮試算期間は従来どおり</a:t>
            </a:r>
            <a:r>
              <a:rPr lang="en-US" altLang="ja-JP" sz="1050" dirty="0">
                <a:solidFill>
                  <a:schemeClr val="tx1"/>
                </a:solidFill>
              </a:rPr>
              <a:t>15</a:t>
            </a:r>
            <a:r>
              <a:rPr lang="ja-JP" altLang="en-US" sz="1050" dirty="0">
                <a:solidFill>
                  <a:schemeClr val="tx1"/>
                </a:solidFill>
              </a:rPr>
              <a:t>年間とし、</a:t>
            </a:r>
            <a:r>
              <a:rPr lang="en-US" altLang="ja-JP" sz="1050" dirty="0">
                <a:solidFill>
                  <a:schemeClr val="tx1"/>
                </a:solidFill>
              </a:rPr>
              <a:t>2037</a:t>
            </a:r>
            <a:r>
              <a:rPr lang="ja-JP" altLang="en-US" sz="1050" dirty="0">
                <a:solidFill>
                  <a:schemeClr val="tx1"/>
                </a:solidFill>
              </a:rPr>
              <a:t>年度以降は、</a:t>
            </a:r>
            <a:r>
              <a:rPr lang="en-US" altLang="ja-JP" sz="1050" dirty="0">
                <a:solidFill>
                  <a:schemeClr val="tx1"/>
                </a:solidFill>
              </a:rPr>
              <a:t>2036</a:t>
            </a:r>
            <a:r>
              <a:rPr lang="ja-JP" altLang="en-US" sz="1050" dirty="0">
                <a:solidFill>
                  <a:schemeClr val="tx1"/>
                </a:solidFill>
              </a:rPr>
              <a:t>年度同額と見込んで試算期間を３年延長</a:t>
            </a:r>
          </a:p>
          <a:p>
            <a:pPr>
              <a:lnSpc>
                <a:spcPts val="1200"/>
              </a:lnSpc>
            </a:pPr>
            <a:r>
              <a:rPr lang="ja-JP" altLang="en-US" sz="1050" dirty="0">
                <a:solidFill>
                  <a:schemeClr val="tx1"/>
                </a:solidFill>
              </a:rPr>
              <a:t>　④特別区へ</a:t>
            </a:r>
            <a:r>
              <a:rPr lang="ja-JP" altLang="en-US" sz="1050" dirty="0" smtClean="0">
                <a:solidFill>
                  <a:schemeClr val="tx1"/>
                </a:solidFill>
              </a:rPr>
              <a:t>の財源配分の充実</a:t>
            </a:r>
            <a:r>
              <a:rPr lang="ja-JP" altLang="en-US" sz="1050" dirty="0">
                <a:solidFill>
                  <a:schemeClr val="tx1"/>
                </a:solidFill>
              </a:rPr>
              <a:t>案を</a:t>
            </a:r>
            <a:r>
              <a:rPr lang="ja-JP" altLang="en-US" sz="1050" dirty="0" smtClean="0">
                <a:solidFill>
                  <a:schemeClr val="tx1"/>
                </a:solidFill>
              </a:rPr>
              <a:t>反映</a:t>
            </a:r>
            <a:endParaRPr lang="ja-JP" altLang="en-US" sz="1050" dirty="0">
              <a:solidFill>
                <a:schemeClr val="tx1"/>
              </a:solidFill>
            </a:endParaRPr>
          </a:p>
        </p:txBody>
      </p:sp>
      <p:sp>
        <p:nvSpPr>
          <p:cNvPr id="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Text Box 5"/>
          <p:cNvSpPr txBox="1">
            <a:spLocks noChangeArrowheads="1"/>
          </p:cNvSpPr>
          <p:nvPr/>
        </p:nvSpPr>
        <p:spPr bwMode="auto">
          <a:xfrm>
            <a:off x="8196318" y="1178849"/>
            <a:ext cx="1640534"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500"/>
              </a:lnSpc>
              <a:spcBef>
                <a:spcPts val="0"/>
              </a:spcBef>
              <a:buNone/>
            </a:pPr>
            <a:r>
              <a:rPr lang="ja-JP" altLang="en-US" sz="900" dirty="0" smtClean="0">
                <a:latin typeface="Meiryo UI" panose="020B0604030504040204" pitchFamily="50" charset="-128"/>
                <a:ea typeface="Meiryo UI" panose="020B0604030504040204" pitchFamily="50" charset="-128"/>
              </a:rPr>
              <a:t>（単位：億円）</a:t>
            </a:r>
            <a:endParaRPr lang="en-US" altLang="ja-JP" sz="900" b="1" dirty="0">
              <a:latin typeface="Meiryo UI" panose="020B0604030504040204" pitchFamily="50" charset="-128"/>
              <a:ea typeface="Meiryo UI" panose="020B0604030504040204" pitchFamily="50" charset="-128"/>
            </a:endParaRPr>
          </a:p>
        </p:txBody>
      </p:sp>
      <p:sp>
        <p:nvSpPr>
          <p:cNvPr id="11" name="Text Box 5"/>
          <p:cNvSpPr txBox="1">
            <a:spLocks noChangeArrowheads="1"/>
          </p:cNvSpPr>
          <p:nvPr/>
        </p:nvSpPr>
        <p:spPr bwMode="auto">
          <a:xfrm>
            <a:off x="888056" y="1490413"/>
            <a:ext cx="859788"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500"/>
              </a:lnSpc>
              <a:spcBef>
                <a:spcPts val="0"/>
              </a:spcBef>
              <a:buNone/>
            </a:pPr>
            <a:r>
              <a:rPr lang="ja-JP" altLang="en-US" sz="900" dirty="0">
                <a:latin typeface="Meiryo UI" panose="020B0604030504040204" pitchFamily="50" charset="-128"/>
                <a:ea typeface="Meiryo UI" panose="020B0604030504040204" pitchFamily="50" charset="-128"/>
              </a:rPr>
              <a:t>年度</a:t>
            </a:r>
            <a:endParaRPr lang="en-US" altLang="ja-JP" sz="900" b="1" dirty="0">
              <a:latin typeface="Meiryo UI" panose="020B0604030504040204" pitchFamily="50" charset="-128"/>
              <a:ea typeface="Meiryo UI" panose="020B0604030504040204" pitchFamily="50" charset="-128"/>
            </a:endParaRPr>
          </a:p>
        </p:txBody>
      </p:sp>
      <p:sp>
        <p:nvSpPr>
          <p:cNvPr id="12" name="Text Box 5"/>
          <p:cNvSpPr txBox="1">
            <a:spLocks noChangeArrowheads="1"/>
          </p:cNvSpPr>
          <p:nvPr/>
        </p:nvSpPr>
        <p:spPr bwMode="auto">
          <a:xfrm>
            <a:off x="888056" y="4064219"/>
            <a:ext cx="859788"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500"/>
              </a:lnSpc>
              <a:spcBef>
                <a:spcPts val="0"/>
              </a:spcBef>
              <a:buNone/>
            </a:pPr>
            <a:r>
              <a:rPr lang="ja-JP" altLang="en-US" sz="900" dirty="0">
                <a:latin typeface="Meiryo UI" panose="020B0604030504040204" pitchFamily="50" charset="-128"/>
                <a:ea typeface="Meiryo UI" panose="020B0604030504040204" pitchFamily="50" charset="-128"/>
              </a:rPr>
              <a:t>年度</a:t>
            </a:r>
            <a:endParaRPr lang="en-US" altLang="ja-JP" sz="900" b="1" dirty="0">
              <a:latin typeface="Meiryo UI" panose="020B0604030504040204" pitchFamily="50" charset="-128"/>
              <a:ea typeface="Meiryo UI" panose="020B0604030504040204" pitchFamily="50" charset="-128"/>
            </a:endParaRPr>
          </a:p>
        </p:txBody>
      </p:sp>
      <p:sp>
        <p:nvSpPr>
          <p:cNvPr id="13" name="角丸四角形 12"/>
          <p:cNvSpPr/>
          <p:nvPr/>
        </p:nvSpPr>
        <p:spPr>
          <a:xfrm>
            <a:off x="128464" y="1211200"/>
            <a:ext cx="1080120" cy="306467"/>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ケース１</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 name="Text Box 5"/>
          <p:cNvSpPr txBox="1">
            <a:spLocks noChangeArrowheads="1"/>
          </p:cNvSpPr>
          <p:nvPr/>
        </p:nvSpPr>
        <p:spPr bwMode="auto">
          <a:xfrm>
            <a:off x="136163" y="6599475"/>
            <a:ext cx="6249046" cy="28469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900" dirty="0" smtClean="0">
                <a:latin typeface="游ゴシック" panose="020B0400000000000000" pitchFamily="50" charset="-128"/>
                <a:ea typeface="游ゴシック" panose="020B0400000000000000" pitchFamily="50" charset="-128"/>
              </a:rPr>
              <a:t>※</a:t>
            </a:r>
            <a:r>
              <a:rPr lang="ja-JP" altLang="en-US" sz="900" dirty="0" smtClean="0">
                <a:latin typeface="游ゴシック" panose="020B0400000000000000" pitchFamily="50" charset="-128"/>
                <a:ea typeface="游ゴシック" panose="020B0400000000000000" pitchFamily="50" charset="-128"/>
              </a:rPr>
              <a:t>表示単位未満を四捨五入しているため、合計が一致しないことがある</a:t>
            </a:r>
            <a:endParaRPr lang="en-US" altLang="ja-JP" sz="9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6255725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550</Words>
  <PresentationFormat>A4 210 x 297 mm</PresentationFormat>
  <Paragraphs>80</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ＭＳ Ｐゴシック</vt:lpstr>
      <vt:lpstr>游ゴシック</vt:lpstr>
      <vt:lpstr>Arial</vt:lpstr>
      <vt:lpstr>Calibri</vt:lpstr>
      <vt:lpstr>Wingdings</vt:lpstr>
      <vt:lpstr>1_Office テーマ</vt:lpstr>
      <vt:lpstr>論点ペーパー附属資料Ｈ　～特別区への財源配分の充実～</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2019-12-09T01:01:39Z</dcterms:modified>
</cp:coreProperties>
</file>