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1" r:id="rId2"/>
    <p:sldId id="587" r:id="rId3"/>
    <p:sldId id="588" r:id="rId4"/>
    <p:sldId id="589" r:id="rId5"/>
    <p:sldId id="601" r:id="rId6"/>
    <p:sldId id="597" r:id="rId7"/>
    <p:sldId id="600" r:id="rId8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8188" autoAdjust="0"/>
  </p:normalViewPr>
  <p:slideViewPr>
    <p:cSldViewPr>
      <p:cViewPr varScale="1">
        <p:scale>
          <a:sx n="73" d="100"/>
          <a:sy n="73" d="100"/>
        </p:scale>
        <p:origin x="102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7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2114FE-33DA-4CB5-A3AA-7A8D43A4FA22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2AAED6-B6C0-433D-87E4-F687B70BA4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621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5A02AF-3381-4437-B15E-F3E7FA8E9A47}" type="datetimeFigureOut">
              <a:rPr lang="ja-JP" altLang="en-US"/>
              <a:pPr>
                <a:defRPr/>
              </a:pPr>
              <a:t>2019/11/20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13" tIns="44156" rIns="88313" bIns="4415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3792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5C05476-65B8-40E6-BFA5-8A8A86B98B5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44145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ADFD-7E5C-4D8A-97E9-1A339F624539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86807-D7B6-449A-9A3F-2EA6E28FD8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121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39E1-EA95-49C9-8848-5BB45330CB7E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2E436-156F-4FD8-AF6C-8AD450F422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96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85B6-399E-467D-AEC0-C22F9EA1569C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1F28-D802-4C4E-8CAA-E1A0580A04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98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51222-DD00-4DA1-9CAF-3B3F0C5E0C5B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376CB-89F5-4FE9-AFDD-CD0A614C39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6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D51F-E0FA-41E3-AFDB-EA1B57C3B44C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5EF0-7E02-448A-ACEC-640F231010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756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5816-267A-4E27-8F3D-52EF14865839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A142-5689-42F9-A8D3-FCCA0651E4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275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48DD-5B0B-42C0-A44C-EB3FFFCF5815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B2322-EE59-4F43-AE98-2479BDC068C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62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0C20-BB4E-40EC-B4B8-4781F94A1DAB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E2811-782D-48A6-B659-978CFDF8AF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85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EE50-8F97-49A0-A16F-BF60E879C680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73D5-9245-47A7-8022-28A2216F10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807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F23C-6463-41BE-BFEF-F9DBE086C113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FC2B-2BFF-4258-8706-F72C1BED16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445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27DD-33C0-47AA-9A2F-A62B890A14BF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97B5-CE91-4D7D-946C-94F3B1AB39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41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C773F2-C95F-44C2-A54B-7C96DED6AC64}" type="datetimeFigureOut">
              <a:rPr lang="ja-JP" altLang="en-US"/>
              <a:pPr>
                <a:defRPr/>
              </a:pPr>
              <a:t>2019/11/20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169A0E-ADDC-49A6-96DC-836D021F220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8" r:id="rId1"/>
    <p:sldLayoutId id="2147487479" r:id="rId2"/>
    <p:sldLayoutId id="2147487480" r:id="rId3"/>
    <p:sldLayoutId id="2147487481" r:id="rId4"/>
    <p:sldLayoutId id="2147487482" r:id="rId5"/>
    <p:sldLayoutId id="2147487483" r:id="rId6"/>
    <p:sldLayoutId id="2147487484" r:id="rId7"/>
    <p:sldLayoutId id="2147487485" r:id="rId8"/>
    <p:sldLayoutId id="2147487486" r:id="rId9"/>
    <p:sldLayoutId id="2147487487" r:id="rId10"/>
    <p:sldLayoutId id="2147487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1000" y="2997013"/>
            <a:ext cx="9144000" cy="468000"/>
          </a:xfr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2400" b="1" dirty="0"/>
              <a:t>論点ペーパー</a:t>
            </a:r>
            <a:r>
              <a:rPr lang="ja-JP" altLang="en-US" sz="2400" b="1" dirty="0">
                <a:solidFill>
                  <a:schemeClr val="bg1"/>
                </a:solidFill>
              </a:rPr>
              <a:t>附属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資料Ｅ</a:t>
            </a:r>
            <a:r>
              <a:rPr lang="ja-JP" altLang="en-US" sz="2400" b="1" dirty="0">
                <a:solidFill>
                  <a:schemeClr val="bg1"/>
                </a:solidFill>
              </a:rPr>
              <a:t>　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～児童相談所の設置～</a:t>
            </a:r>
            <a:endParaRPr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83000" y="28270"/>
            <a:ext cx="1080000" cy="360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6733" y="28270"/>
            <a:ext cx="4464000" cy="648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大都市制度（特別区設置）協議会資料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元年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ja-JP" altLang="en-US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4763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 smtClean="0">
                <a:solidFill>
                  <a:schemeClr val="tx1"/>
                </a:solidFill>
                <a:latin typeface="ＭＳ Ｐゴシック" charset="-128"/>
                <a:ea typeface="Meiryo UI"/>
                <a:cs typeface="Meiryo UI"/>
              </a:rPr>
              <a:t>１　大阪市戦略会議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（令和元年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10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月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30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日）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で</a:t>
            </a:r>
            <a:r>
              <a:rPr lang="ja-JP" altLang="en-US" sz="2000" b="1" dirty="0" smtClean="0">
                <a:solidFill>
                  <a:schemeClr val="tx1"/>
                </a:solidFill>
                <a:latin typeface="ＭＳ Ｐゴシック" charset="-128"/>
                <a:ea typeface="Meiryo UI"/>
                <a:cs typeface="Meiryo UI"/>
              </a:rPr>
              <a:t>決定した方針</a:t>
            </a:r>
            <a:endParaRPr lang="ja-JP" altLang="en-US" sz="2000" b="1" dirty="0">
              <a:solidFill>
                <a:schemeClr val="tx1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3000" y="505062"/>
            <a:ext cx="9360000" cy="884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anchor="ctr"/>
          <a:lstStyle/>
          <a:p>
            <a:pPr marL="10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１．新たに４か所目の児童相談所（一時保護所を含む）を設置する</a:t>
            </a:r>
            <a:endParaRPr lang="en-US" altLang="ja-JP" sz="16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４か所目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の児童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相談所設置場所の候補地を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鶴見区今津南と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lang="en-US" altLang="ja-JP" sz="16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0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３．鶴見区今津南に設置する児童相談所は、令和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８年度の開設をめざし整備を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進める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0" name="正方形/長方形 27"/>
          <p:cNvSpPr>
            <a:spLocks noChangeArrowheads="1"/>
          </p:cNvSpPr>
          <p:nvPr/>
        </p:nvSpPr>
        <p:spPr bwMode="auto">
          <a:xfrm>
            <a:off x="8925147" y="8043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1404421"/>
            <a:ext cx="5129619" cy="434865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292527" y="4758413"/>
            <a:ext cx="2365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南部こども相談センター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2" name="直線矢印コネクタ 31"/>
          <p:cNvCxnSpPr>
            <a:stCxn id="31" idx="1"/>
          </p:cNvCxnSpPr>
          <p:nvPr/>
        </p:nvCxnSpPr>
        <p:spPr>
          <a:xfrm flipH="1">
            <a:off x="6177136" y="4927690"/>
            <a:ext cx="1115391" cy="26977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338146" y="1744427"/>
            <a:ext cx="264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北部こども相談センター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4371494" y="2086176"/>
            <a:ext cx="869538" cy="1186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897216" y="3549193"/>
            <a:ext cx="220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現　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5831098" y="3539087"/>
            <a:ext cx="1066118" cy="15723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68857" y="2909720"/>
            <a:ext cx="281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（移転後）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中央こども相談センター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2556619" y="3519788"/>
            <a:ext cx="2224886" cy="55728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558212" y="2688532"/>
            <a:ext cx="213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か所目候補地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（東部方面）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0" name="直線矢印コネクタ 39"/>
          <p:cNvCxnSpPr>
            <a:stCxn id="39" idx="1"/>
          </p:cNvCxnSpPr>
          <p:nvPr/>
        </p:nvCxnSpPr>
        <p:spPr>
          <a:xfrm flipH="1">
            <a:off x="6681192" y="2980920"/>
            <a:ext cx="877020" cy="2421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584761" y="5580313"/>
            <a:ext cx="907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39" indent="-476239" algn="just">
              <a:lnSpc>
                <a:spcPct val="150000"/>
              </a:lnSpc>
              <a:defRPr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今後の検討とされた事項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76239" indent="-476239" algn="just">
              <a:lnSpc>
                <a:spcPct val="150000"/>
              </a:lnSpc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◆ </a:t>
            </a:r>
            <a:r>
              <a:rPr lang="en-US" altLang="ja-JP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lang="ja-JP" altLang="en-US" sz="14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体制における管轄区域の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設定（令和</a:t>
            </a:r>
            <a:r>
              <a:rPr lang="en-US" altLang="ja-JP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年内に実施）　</a:t>
            </a:r>
            <a:endParaRPr lang="en-US" altLang="ja-JP" sz="1400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虐待相談件数が増加傾向にあり、将来見込みを踏まえつつ、各児童相談所の管轄人口の規模、市域全体のバランスを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考慮し、４か所の管轄区域を検討。あわせて、児童相談所の建物規模についても検討。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702048"/>
            <a:ext cx="990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参考資料として示された</a:t>
            </a:r>
            <a:r>
              <a:rPr lang="ja-JP" altLang="en-US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整備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スケジュール（案）</a:t>
            </a:r>
            <a:endParaRPr lang="ja-JP" altLang="en-US" b="1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8905056" y="659311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0" y="1261043"/>
            <a:ext cx="9268538" cy="4688237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309282" y="3429000"/>
            <a:ext cx="9372600" cy="93610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449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453000" y="2784715"/>
            <a:ext cx="9000000" cy="3812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216000" anchor="t"/>
          <a:lstStyle/>
          <a:p>
            <a:pPr marL="252000" indent="-457200"/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 </a:t>
            </a:r>
            <a:r>
              <a:rPr lang="ja-JP" altLang="en-US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特別区を設置する場合も、大阪市戦略会議で決定された方針のもと、各特別区において</a:t>
            </a:r>
            <a:endParaRPr lang="en-US" altLang="ja-JP" b="1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r>
              <a:rPr lang="en-US" altLang="ja-JP" b="1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それぞれ児童相談所（一時保護所を含む）を設置する</a:t>
            </a:r>
            <a:endParaRPr lang="en-US" altLang="ja-JP" b="1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en-US" altLang="ja-JP" sz="10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 な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点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について検討が必要</a:t>
            </a:r>
            <a:endParaRPr lang="en-US" altLang="ja-JP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en-US" altLang="ja-JP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ja-JP" altLang="en-US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000" indent="-457200"/>
            <a:endParaRPr lang="en-US" altLang="ja-JP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4763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２　特別区における児童相談所の設置・運営について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89004" y="656465"/>
            <a:ext cx="9000000" cy="1260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anchor="ctr"/>
          <a:lstStyle/>
          <a:p>
            <a:pPr marL="108000" indent="-457200">
              <a:spcAft>
                <a:spcPts val="600"/>
              </a:spcAft>
            </a:pPr>
            <a:r>
              <a:rPr lang="ja-JP" altLang="en-US" b="1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委員</a:t>
            </a:r>
            <a:r>
              <a:rPr lang="ja-JP" altLang="en-US" b="1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意見</a:t>
            </a:r>
            <a:r>
              <a:rPr lang="ja-JP" altLang="en-US" sz="15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（第</a:t>
            </a:r>
            <a:r>
              <a:rPr lang="en-US" altLang="ja-JP" sz="15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5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回大都市制度（特別区設置）協議会）</a:t>
            </a:r>
          </a:p>
          <a:p>
            <a:pPr marL="252000" indent="-457200"/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児童虐待防止対策の強化を踏まえ、組織体制を十分検討し、全ての特別区に児童相談所が１年でも早く実現できるよう</a:t>
            </a:r>
            <a:r>
              <a:rPr lang="ja-JP" altLang="en-US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</a:t>
            </a:r>
            <a:r>
              <a:rPr lang="ja-JP" altLang="en-US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める</a:t>
            </a:r>
            <a:endParaRPr lang="ja-JP" altLang="en-US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27"/>
          <p:cNvSpPr>
            <a:spLocks noChangeArrowheads="1"/>
          </p:cNvSpPr>
          <p:nvPr/>
        </p:nvSpPr>
        <p:spPr bwMode="auto">
          <a:xfrm>
            <a:off x="8925147" y="8043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フローチャート: 組合せ 1"/>
          <p:cNvSpPr/>
          <p:nvPr/>
        </p:nvSpPr>
        <p:spPr>
          <a:xfrm>
            <a:off x="2288704" y="2124780"/>
            <a:ext cx="5400600" cy="451619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633000" y="4005064"/>
            <a:ext cx="8640000" cy="2349614"/>
          </a:xfrm>
          <a:prstGeom prst="roundRect">
            <a:avLst>
              <a:gd name="adj" fmla="val 1459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457200"/>
            <a:endParaRPr lang="en-US" altLang="ja-JP" sz="16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zh-TW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運営</a:t>
            </a:r>
            <a:r>
              <a:rPr lang="zh-TW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方法</a:t>
            </a:r>
            <a:r>
              <a:rPr lang="ja-JP" altLang="en-US" sz="14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（４頁参照）</a:t>
            </a:r>
            <a:endParaRPr lang="zh-TW" altLang="en-US" sz="14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整備スケジュール（案）との関係から、特別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設置がいつになるかによって運営</a:t>
            </a:r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方法の検討が</a:t>
            </a:r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lang="en-US" altLang="ja-JP" sz="1600" u="sng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endParaRPr lang="en-US" altLang="zh-TW" sz="8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zh-TW" altLang="en-US" sz="16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組織</a:t>
            </a:r>
            <a:r>
              <a:rPr lang="zh-TW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体制</a:t>
            </a:r>
            <a:r>
              <a:rPr lang="ja-JP" altLang="en-US" sz="14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spc="-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５頁</a:t>
            </a:r>
            <a:r>
              <a:rPr lang="ja-JP" altLang="en-US" sz="14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参照）</a:t>
            </a:r>
            <a:endParaRPr lang="zh-TW" altLang="en-US" sz="14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8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大阪市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（１つの自治体が４か所の児童相談所を運営）の組織体制と、特別区（それぞれ１か所の児童相談所を運営）の組織体制について、異なる体制となる部分については検討が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endParaRPr lang="en-US" altLang="ja-JP" sz="800" u="sng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庁舎整備</a:t>
            </a:r>
            <a:endParaRPr lang="en-US" altLang="ja-JP" sz="1600" spc="-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indent="-457200"/>
            <a:r>
              <a:rPr lang="ja-JP" altLang="en-US" sz="1600" spc="-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組織体制等を踏まえた庁舎整備については、設計変更などで対応する</a:t>
            </a:r>
            <a:endParaRPr lang="ja-JP" altLang="en-US" sz="1600" spc="-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4000" algn="ctr"/>
            <a:endParaRPr kumimoji="1" lang="ja-JP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18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4264" y="-1911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３　特別区設置</a:t>
            </a:r>
            <a:r>
              <a:rPr lang="ja-JP" altLang="en-US" sz="2000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時にあわせた運営方法</a:t>
            </a:r>
            <a:endParaRPr lang="ja-JP" altLang="en-US" sz="2000" b="1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8905056" y="659311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-67955" y="460450"/>
            <a:ext cx="9980470" cy="6356027"/>
            <a:chOff x="-67955" y="460450"/>
            <a:chExt cx="9980470" cy="635602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-67955" y="460450"/>
              <a:ext cx="9980470" cy="6356027"/>
              <a:chOff x="-50032" y="383399"/>
              <a:chExt cx="9980470" cy="6356027"/>
            </a:xfrm>
          </p:grpSpPr>
          <p:grpSp>
            <p:nvGrpSpPr>
              <p:cNvPr id="1030" name="グループ化 1029"/>
              <p:cNvGrpSpPr/>
              <p:nvPr/>
            </p:nvGrpSpPr>
            <p:grpSpPr>
              <a:xfrm>
                <a:off x="-50032" y="383399"/>
                <a:ext cx="9980470" cy="6356027"/>
                <a:chOff x="-50032" y="383399"/>
                <a:chExt cx="9980470" cy="6356027"/>
              </a:xfrm>
            </p:grpSpPr>
            <p:sp>
              <p:nvSpPr>
                <p:cNvPr id="1546" name="テキスト ボックス 1545"/>
                <p:cNvSpPr txBox="1"/>
                <p:nvPr/>
              </p:nvSpPr>
              <p:spPr>
                <a:xfrm>
                  <a:off x="50724" y="383399"/>
                  <a:ext cx="9831869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■　現鶴見区（第二区）での児童相談所及び一時保護所の開設が、整備スケジュール（案）では</a:t>
                  </a:r>
                  <a:r>
                    <a:rPr kumimoji="1" lang="en-US" altLang="ja-JP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2026</a:t>
                  </a:r>
                  <a:r>
                    <a:rPr kumimoji="1" lang="ja-JP" altLang="en-US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年度（令和８年度）となって</a:t>
                  </a:r>
                  <a:endPara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kumimoji="1" lang="ja-JP" altLang="en-US" sz="14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　　 いることから、それ以前に特別区が設置される場合は、第二区の運営方法について以下の手法が考えられる　　　</a:t>
                  </a:r>
                  <a:r>
                    <a:rPr kumimoji="1" lang="ja-JP" altLang="en-US" sz="1400" dirty="0" smtClean="0"/>
                    <a:t>　</a:t>
                  </a:r>
                  <a:endParaRPr kumimoji="1" lang="ja-JP" altLang="en-US" sz="1400" dirty="0"/>
                </a:p>
              </p:txBody>
            </p:sp>
            <p:grpSp>
              <p:nvGrpSpPr>
                <p:cNvPr id="1029" name="グループ化 1028"/>
                <p:cNvGrpSpPr/>
                <p:nvPr/>
              </p:nvGrpSpPr>
              <p:grpSpPr>
                <a:xfrm>
                  <a:off x="-50032" y="910668"/>
                  <a:ext cx="9980470" cy="5828758"/>
                  <a:chOff x="-50032" y="910668"/>
                  <a:chExt cx="9980470" cy="5828758"/>
                </a:xfrm>
              </p:grpSpPr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-50032" y="910668"/>
                    <a:ext cx="9980470" cy="4987463"/>
                    <a:chOff x="-50032" y="910668"/>
                    <a:chExt cx="9980470" cy="4987463"/>
                  </a:xfrm>
                </p:grpSpPr>
                <p:grpSp>
                  <p:nvGrpSpPr>
                    <p:cNvPr id="10" name="グループ化 9"/>
                    <p:cNvGrpSpPr/>
                    <p:nvPr/>
                  </p:nvGrpSpPr>
                  <p:grpSpPr>
                    <a:xfrm>
                      <a:off x="-50032" y="910668"/>
                      <a:ext cx="9980470" cy="4987463"/>
                      <a:chOff x="-50032" y="695516"/>
                      <a:chExt cx="9980470" cy="4987463"/>
                    </a:xfrm>
                  </p:grpSpPr>
                  <p:grpSp>
                    <p:nvGrpSpPr>
                      <p:cNvPr id="2" name="グループ化 1"/>
                      <p:cNvGrpSpPr/>
                      <p:nvPr/>
                    </p:nvGrpSpPr>
                    <p:grpSpPr>
                      <a:xfrm>
                        <a:off x="-50032" y="695516"/>
                        <a:ext cx="9980470" cy="4987463"/>
                        <a:chOff x="-51969" y="231913"/>
                        <a:chExt cx="9980470" cy="4987463"/>
                      </a:xfrm>
                    </p:grpSpPr>
                    <p:sp>
                      <p:nvSpPr>
                        <p:cNvPr id="1046" name="テキスト ボックス 1045"/>
                        <p:cNvSpPr txBox="1"/>
                        <p:nvPr/>
                      </p:nvSpPr>
                      <p:spPr>
                        <a:xfrm>
                          <a:off x="3174992" y="4733313"/>
                          <a:ext cx="1074530" cy="229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894" dirty="0">
                              <a:latin typeface="HGP創英角ｺﾞｼｯｸUB" panose="020B0900000000000000" pitchFamily="50" charset="-128"/>
                              <a:ea typeface="HGP創英角ｺﾞｼｯｸUB" panose="020B0900000000000000" pitchFamily="50" charset="-128"/>
                            </a:rPr>
                            <a:t>第三区</a:t>
                          </a:r>
                        </a:p>
                      </p:txBody>
                    </p:sp>
                    <p:sp>
                      <p:nvSpPr>
                        <p:cNvPr id="1049" name="右矢印 1048"/>
                        <p:cNvSpPr/>
                        <p:nvPr/>
                      </p:nvSpPr>
                      <p:spPr>
                        <a:xfrm>
                          <a:off x="2692802" y="3589541"/>
                          <a:ext cx="528256" cy="957422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0" name="右矢印 1049"/>
                        <p:cNvSpPr/>
                        <p:nvPr/>
                      </p:nvSpPr>
                      <p:spPr>
                        <a:xfrm>
                          <a:off x="6444288" y="3613038"/>
                          <a:ext cx="528256" cy="957422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51" name="グループ化 1050"/>
                        <p:cNvGrpSpPr/>
                        <p:nvPr/>
                      </p:nvGrpSpPr>
                      <p:grpSpPr>
                        <a:xfrm>
                          <a:off x="-51969" y="2505491"/>
                          <a:ext cx="2942631" cy="2691000"/>
                          <a:chOff x="2447928" y="0"/>
                          <a:chExt cx="8619516" cy="6858000"/>
                        </a:xfrm>
                      </p:grpSpPr>
                      <p:grpSp>
                        <p:nvGrpSpPr>
                          <p:cNvPr id="1052" name="Group 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74950" y="0"/>
                            <a:ext cx="6642100" cy="6858000"/>
                            <a:chOff x="1748" y="0"/>
                            <a:chExt cx="4184" cy="4320"/>
                          </a:xfrm>
                        </p:grpSpPr>
                        <p:sp>
                          <p:nvSpPr>
                            <p:cNvPr id="1058" name="AutoShape 3"/>
                            <p:cNvSpPr>
                              <a:spLocks noChangeAspect="1" noChangeArrowheads="1" noTextEdit="1"/>
                            </p:cNvSpPr>
                            <p:nvPr/>
                          </p:nvSpPr>
                          <p:spPr bwMode="auto">
                            <a:xfrm>
                              <a:off x="1748" y="0"/>
                              <a:ext cx="4184" cy="43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1059" name="Group 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2" y="4"/>
                              <a:ext cx="4174" cy="4312"/>
                              <a:chOff x="1752" y="4"/>
                              <a:chExt cx="4174" cy="4312"/>
                            </a:xfrm>
                          </p:grpSpPr>
                          <p:sp>
                            <p:nvSpPr>
                              <p:cNvPr id="1346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7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8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61" cy="407"/>
                              </a:xfrm>
                              <a:custGeom>
                                <a:avLst/>
                                <a:gdLst>
                                  <a:gd name="T0" fmla="*/ 455 w 461"/>
                                  <a:gd name="T1" fmla="*/ 407 h 407"/>
                                  <a:gd name="T2" fmla="*/ 455 w 461"/>
                                  <a:gd name="T3" fmla="*/ 407 h 407"/>
                                  <a:gd name="T4" fmla="*/ 459 w 461"/>
                                  <a:gd name="T5" fmla="*/ 388 h 407"/>
                                  <a:gd name="T6" fmla="*/ 461 w 461"/>
                                  <a:gd name="T7" fmla="*/ 371 h 407"/>
                                  <a:gd name="T8" fmla="*/ 459 w 461"/>
                                  <a:gd name="T9" fmla="*/ 339 h 407"/>
                                  <a:gd name="T10" fmla="*/ 459 w 461"/>
                                  <a:gd name="T11" fmla="*/ 308 h 407"/>
                                  <a:gd name="T12" fmla="*/ 459 w 461"/>
                                  <a:gd name="T13" fmla="*/ 272 h 407"/>
                                  <a:gd name="T14" fmla="*/ 392 w 461"/>
                                  <a:gd name="T15" fmla="*/ 231 h 407"/>
                                  <a:gd name="T16" fmla="*/ 347 w 461"/>
                                  <a:gd name="T17" fmla="*/ 0 h 407"/>
                                  <a:gd name="T18" fmla="*/ 159 w 461"/>
                                  <a:gd name="T19" fmla="*/ 83 h 407"/>
                                  <a:gd name="T20" fmla="*/ 167 w 461"/>
                                  <a:gd name="T21" fmla="*/ 214 h 407"/>
                                  <a:gd name="T22" fmla="*/ 133 w 461"/>
                                  <a:gd name="T23" fmla="*/ 197 h 407"/>
                                  <a:gd name="T24" fmla="*/ 133 w 461"/>
                                  <a:gd name="T25" fmla="*/ 233 h 407"/>
                                  <a:gd name="T26" fmla="*/ 182 w 461"/>
                                  <a:gd name="T27" fmla="*/ 268 h 407"/>
                                  <a:gd name="T28" fmla="*/ 182 w 461"/>
                                  <a:gd name="T29" fmla="*/ 313 h 407"/>
                                  <a:gd name="T30" fmla="*/ 71 w 461"/>
                                  <a:gd name="T31" fmla="*/ 309 h 407"/>
                                  <a:gd name="T32" fmla="*/ 54 w 461"/>
                                  <a:gd name="T33" fmla="*/ 199 h 407"/>
                                  <a:gd name="T34" fmla="*/ 0 w 461"/>
                                  <a:gd name="T35" fmla="*/ 184 h 407"/>
                                  <a:gd name="T36" fmla="*/ 0 w 461"/>
                                  <a:gd name="T37" fmla="*/ 184 h 407"/>
                                  <a:gd name="T38" fmla="*/ 2 w 461"/>
                                  <a:gd name="T39" fmla="*/ 281 h 407"/>
                                  <a:gd name="T40" fmla="*/ 2 w 461"/>
                                  <a:gd name="T41" fmla="*/ 381 h 407"/>
                                  <a:gd name="T42" fmla="*/ 274 w 461"/>
                                  <a:gd name="T43" fmla="*/ 373 h 407"/>
                                  <a:gd name="T44" fmla="*/ 455 w 461"/>
                                  <a:gd name="T45" fmla="*/ 407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461" h="407">
                                    <a:moveTo>
                                      <a:pt x="455" y="407"/>
                                    </a:moveTo>
                                    <a:lnTo>
                                      <a:pt x="455" y="407"/>
                                    </a:lnTo>
                                    <a:lnTo>
                                      <a:pt x="459" y="388"/>
                                    </a:lnTo>
                                    <a:lnTo>
                                      <a:pt x="461" y="371"/>
                                    </a:lnTo>
                                    <a:lnTo>
                                      <a:pt x="459" y="339"/>
                                    </a:lnTo>
                                    <a:lnTo>
                                      <a:pt x="459" y="308"/>
                                    </a:lnTo>
                                    <a:lnTo>
                                      <a:pt x="459" y="272"/>
                                    </a:lnTo>
                                    <a:lnTo>
                                      <a:pt x="392" y="231"/>
                                    </a:ln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9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0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1625"/>
                                <a:ext cx="1186" cy="1149"/>
                              </a:xfrm>
                              <a:custGeom>
                                <a:avLst/>
                                <a:gdLst>
                                  <a:gd name="T0" fmla="*/ 999 w 1186"/>
                                  <a:gd name="T1" fmla="*/ 0 h 1149"/>
                                  <a:gd name="T2" fmla="*/ 894 w 1186"/>
                                  <a:gd name="T3" fmla="*/ 66 h 1149"/>
                                  <a:gd name="T4" fmla="*/ 215 w 1186"/>
                                  <a:gd name="T5" fmla="*/ 412 h 1149"/>
                                  <a:gd name="T6" fmla="*/ 238 w 1186"/>
                                  <a:gd name="T7" fmla="*/ 495 h 1149"/>
                                  <a:gd name="T8" fmla="*/ 17 w 1186"/>
                                  <a:gd name="T9" fmla="*/ 575 h 1149"/>
                                  <a:gd name="T10" fmla="*/ 17 w 1186"/>
                                  <a:gd name="T11" fmla="*/ 628 h 1149"/>
                                  <a:gd name="T12" fmla="*/ 0 w 1186"/>
                                  <a:gd name="T13" fmla="*/ 662 h 1149"/>
                                  <a:gd name="T14" fmla="*/ 48 w 1186"/>
                                  <a:gd name="T15" fmla="*/ 695 h 1149"/>
                                  <a:gd name="T16" fmla="*/ 80 w 1186"/>
                                  <a:gd name="T17" fmla="*/ 654 h 1149"/>
                                  <a:gd name="T18" fmla="*/ 317 w 1186"/>
                                  <a:gd name="T19" fmla="*/ 573 h 1149"/>
                                  <a:gd name="T20" fmla="*/ 332 w 1186"/>
                                  <a:gd name="T21" fmla="*/ 635 h 1149"/>
                                  <a:gd name="T22" fmla="*/ 182 w 1186"/>
                                  <a:gd name="T23" fmla="*/ 710 h 1149"/>
                                  <a:gd name="T24" fmla="*/ 167 w 1186"/>
                                  <a:gd name="T25" fmla="*/ 853 h 1149"/>
                                  <a:gd name="T26" fmla="*/ 167 w 1186"/>
                                  <a:gd name="T27" fmla="*/ 853 h 1149"/>
                                  <a:gd name="T28" fmla="*/ 168 w 1186"/>
                                  <a:gd name="T29" fmla="*/ 855 h 1149"/>
                                  <a:gd name="T30" fmla="*/ 170 w 1186"/>
                                  <a:gd name="T31" fmla="*/ 855 h 1149"/>
                                  <a:gd name="T32" fmla="*/ 174 w 1186"/>
                                  <a:gd name="T33" fmla="*/ 856 h 1149"/>
                                  <a:gd name="T34" fmla="*/ 176 w 1186"/>
                                  <a:gd name="T35" fmla="*/ 856 h 1149"/>
                                  <a:gd name="T36" fmla="*/ 300 w 1186"/>
                                  <a:gd name="T37" fmla="*/ 810 h 1149"/>
                                  <a:gd name="T38" fmla="*/ 275 w 1186"/>
                                  <a:gd name="T39" fmla="*/ 873 h 1149"/>
                                  <a:gd name="T40" fmla="*/ 174 w 1186"/>
                                  <a:gd name="T41" fmla="*/ 903 h 1149"/>
                                  <a:gd name="T42" fmla="*/ 161 w 1186"/>
                                  <a:gd name="T43" fmla="*/ 918 h 1149"/>
                                  <a:gd name="T44" fmla="*/ 116 w 1186"/>
                                  <a:gd name="T45" fmla="*/ 1149 h 1149"/>
                                  <a:gd name="T46" fmla="*/ 153 w 1186"/>
                                  <a:gd name="T47" fmla="*/ 1134 h 1149"/>
                                  <a:gd name="T48" fmla="*/ 191 w 1186"/>
                                  <a:gd name="T49" fmla="*/ 960 h 1149"/>
                                  <a:gd name="T50" fmla="*/ 238 w 1186"/>
                                  <a:gd name="T51" fmla="*/ 946 h 1149"/>
                                  <a:gd name="T52" fmla="*/ 212 w 1186"/>
                                  <a:gd name="T53" fmla="*/ 1111 h 1149"/>
                                  <a:gd name="T54" fmla="*/ 247 w 1186"/>
                                  <a:gd name="T55" fmla="*/ 1094 h 1149"/>
                                  <a:gd name="T56" fmla="*/ 270 w 1186"/>
                                  <a:gd name="T57" fmla="*/ 1027 h 1149"/>
                                  <a:gd name="T58" fmla="*/ 343 w 1186"/>
                                  <a:gd name="T59" fmla="*/ 1055 h 1149"/>
                                  <a:gd name="T60" fmla="*/ 671 w 1186"/>
                                  <a:gd name="T61" fmla="*/ 768 h 1149"/>
                                  <a:gd name="T62" fmla="*/ 705 w 1186"/>
                                  <a:gd name="T63" fmla="*/ 714 h 1149"/>
                                  <a:gd name="T64" fmla="*/ 1012 w 1186"/>
                                  <a:gd name="T65" fmla="*/ 527 h 1149"/>
                                  <a:gd name="T66" fmla="*/ 1109 w 1186"/>
                                  <a:gd name="T67" fmla="*/ 487 h 1149"/>
                                  <a:gd name="T68" fmla="*/ 1186 w 1186"/>
                                  <a:gd name="T69" fmla="*/ 461 h 1149"/>
                                  <a:gd name="T70" fmla="*/ 1019 w 1186"/>
                                  <a:gd name="T71" fmla="*/ 289 h 1149"/>
                                  <a:gd name="T72" fmla="*/ 999 w 1186"/>
                                  <a:gd name="T73" fmla="*/ 0 h 11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</a:cxnLst>
                                <a:rect l="0" t="0" r="r" b="b"/>
                                <a:pathLst>
                                  <a:path w="1186" h="1149">
                                    <a:moveTo>
                                      <a:pt x="999" y="0"/>
                                    </a:moveTo>
                                    <a:lnTo>
                                      <a:pt x="894" y="66"/>
                                    </a:lnTo>
                                    <a:lnTo>
                                      <a:pt x="215" y="412"/>
                                    </a:lnTo>
                                    <a:lnTo>
                                      <a:pt x="238" y="495"/>
                                    </a:lnTo>
                                    <a:lnTo>
                                      <a:pt x="17" y="575"/>
                                    </a:lnTo>
                                    <a:lnTo>
                                      <a:pt x="17" y="628"/>
                                    </a:lnTo>
                                    <a:lnTo>
                                      <a:pt x="0" y="662"/>
                                    </a:lnTo>
                                    <a:lnTo>
                                      <a:pt x="48" y="695"/>
                                    </a:lnTo>
                                    <a:lnTo>
                                      <a:pt x="80" y="654"/>
                                    </a:lnTo>
                                    <a:lnTo>
                                      <a:pt x="317" y="573"/>
                                    </a:lnTo>
                                    <a:lnTo>
                                      <a:pt x="332" y="635"/>
                                    </a:lnTo>
                                    <a:lnTo>
                                      <a:pt x="182" y="710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8" y="855"/>
                                    </a:lnTo>
                                    <a:lnTo>
                                      <a:pt x="170" y="855"/>
                                    </a:lnTo>
                                    <a:lnTo>
                                      <a:pt x="174" y="856"/>
                                    </a:lnTo>
                                    <a:lnTo>
                                      <a:pt x="176" y="856"/>
                                    </a:lnTo>
                                    <a:lnTo>
                                      <a:pt x="300" y="810"/>
                                    </a:lnTo>
                                    <a:lnTo>
                                      <a:pt x="275" y="873"/>
                                    </a:lnTo>
                                    <a:lnTo>
                                      <a:pt x="174" y="903"/>
                                    </a:lnTo>
                                    <a:lnTo>
                                      <a:pt x="161" y="918"/>
                                    </a:lnTo>
                                    <a:lnTo>
                                      <a:pt x="116" y="1149"/>
                                    </a:lnTo>
                                    <a:lnTo>
                                      <a:pt x="153" y="1134"/>
                                    </a:lnTo>
                                    <a:lnTo>
                                      <a:pt x="191" y="960"/>
                                    </a:lnTo>
                                    <a:lnTo>
                                      <a:pt x="238" y="946"/>
                                    </a:lnTo>
                                    <a:lnTo>
                                      <a:pt x="212" y="1111"/>
                                    </a:lnTo>
                                    <a:lnTo>
                                      <a:pt x="247" y="1094"/>
                                    </a:lnTo>
                                    <a:lnTo>
                                      <a:pt x="270" y="1027"/>
                                    </a:lnTo>
                                    <a:lnTo>
                                      <a:pt x="343" y="1055"/>
                                    </a:lnTo>
                                    <a:lnTo>
                                      <a:pt x="671" y="768"/>
                                    </a:lnTo>
                                    <a:lnTo>
                                      <a:pt x="705" y="714"/>
                                    </a:lnTo>
                                    <a:lnTo>
                                      <a:pt x="1012" y="527"/>
                                    </a:lnTo>
                                    <a:lnTo>
                                      <a:pt x="1109" y="487"/>
                                    </a:lnTo>
                                    <a:lnTo>
                                      <a:pt x="1186" y="461"/>
                                    </a:lnTo>
                                    <a:lnTo>
                                      <a:pt x="1019" y="289"/>
                                    </a:lnTo>
                                    <a:lnTo>
                                      <a:pt x="99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1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375"/>
                                <a:ext cx="611" cy="1012"/>
                              </a:xfrm>
                              <a:custGeom>
                                <a:avLst/>
                                <a:gdLst>
                                  <a:gd name="T0" fmla="*/ 486 w 611"/>
                                  <a:gd name="T1" fmla="*/ 35 h 1012"/>
                                  <a:gd name="T2" fmla="*/ 208 w 611"/>
                                  <a:gd name="T3" fmla="*/ 382 h 1012"/>
                                  <a:gd name="T4" fmla="*/ 38 w 611"/>
                                  <a:gd name="T5" fmla="*/ 528 h 1012"/>
                                  <a:gd name="T6" fmla="*/ 100 w 611"/>
                                  <a:gd name="T7" fmla="*/ 929 h 1012"/>
                                  <a:gd name="T8" fmla="*/ 2 w 611"/>
                                  <a:gd name="T9" fmla="*/ 888 h 1012"/>
                                  <a:gd name="T10" fmla="*/ 0 w 611"/>
                                  <a:gd name="T11" fmla="*/ 991 h 1012"/>
                                  <a:gd name="T12" fmla="*/ 308 w 611"/>
                                  <a:gd name="T13" fmla="*/ 1012 h 1012"/>
                                  <a:gd name="T14" fmla="*/ 480 w 611"/>
                                  <a:gd name="T15" fmla="*/ 927 h 1012"/>
                                  <a:gd name="T16" fmla="*/ 565 w 611"/>
                                  <a:gd name="T17" fmla="*/ 429 h 1012"/>
                                  <a:gd name="T18" fmla="*/ 611 w 611"/>
                                  <a:gd name="T19" fmla="*/ 316 h 1012"/>
                                  <a:gd name="T20" fmla="*/ 598 w 611"/>
                                  <a:gd name="T21" fmla="*/ 0 h 1012"/>
                                  <a:gd name="T22" fmla="*/ 486 w 611"/>
                                  <a:gd name="T23" fmla="*/ 35 h 10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11" h="1012">
                                    <a:moveTo>
                                      <a:pt x="486" y="35"/>
                                    </a:moveTo>
                                    <a:lnTo>
                                      <a:pt x="208" y="382"/>
                                    </a:lnTo>
                                    <a:lnTo>
                                      <a:pt x="38" y="528"/>
                                    </a:lnTo>
                                    <a:lnTo>
                                      <a:pt x="100" y="929"/>
                                    </a:lnTo>
                                    <a:lnTo>
                                      <a:pt x="2" y="888"/>
                                    </a:lnTo>
                                    <a:lnTo>
                                      <a:pt x="0" y="991"/>
                                    </a:lnTo>
                                    <a:lnTo>
                                      <a:pt x="308" y="1012"/>
                                    </a:lnTo>
                                    <a:lnTo>
                                      <a:pt x="480" y="927"/>
                                    </a:lnTo>
                                    <a:lnTo>
                                      <a:pt x="565" y="429"/>
                                    </a:lnTo>
                                    <a:lnTo>
                                      <a:pt x="611" y="316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486" y="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2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159"/>
                                <a:ext cx="904" cy="778"/>
                              </a:xfrm>
                              <a:custGeom>
                                <a:avLst/>
                                <a:gdLst>
                                  <a:gd name="T0" fmla="*/ 673 w 904"/>
                                  <a:gd name="T1" fmla="*/ 0 h 778"/>
                                  <a:gd name="T2" fmla="*/ 373 w 904"/>
                                  <a:gd name="T3" fmla="*/ 182 h 778"/>
                                  <a:gd name="T4" fmla="*/ 358 w 904"/>
                                  <a:gd name="T5" fmla="*/ 223 h 778"/>
                                  <a:gd name="T6" fmla="*/ 21 w 904"/>
                                  <a:gd name="T7" fmla="*/ 519 h 778"/>
                                  <a:gd name="T8" fmla="*/ 43 w 904"/>
                                  <a:gd name="T9" fmla="*/ 523 h 778"/>
                                  <a:gd name="T10" fmla="*/ 66 w 904"/>
                                  <a:gd name="T11" fmla="*/ 590 h 778"/>
                                  <a:gd name="T12" fmla="*/ 0 w 904"/>
                                  <a:gd name="T13" fmla="*/ 628 h 778"/>
                                  <a:gd name="T14" fmla="*/ 0 w 904"/>
                                  <a:gd name="T15" fmla="*/ 628 h 778"/>
                                  <a:gd name="T16" fmla="*/ 2 w 904"/>
                                  <a:gd name="T17" fmla="*/ 632 h 778"/>
                                  <a:gd name="T18" fmla="*/ 2 w 904"/>
                                  <a:gd name="T19" fmla="*/ 634 h 778"/>
                                  <a:gd name="T20" fmla="*/ 8 w 904"/>
                                  <a:gd name="T21" fmla="*/ 637 h 778"/>
                                  <a:gd name="T22" fmla="*/ 13 w 904"/>
                                  <a:gd name="T23" fmla="*/ 641 h 778"/>
                                  <a:gd name="T24" fmla="*/ 15 w 904"/>
                                  <a:gd name="T25" fmla="*/ 643 h 778"/>
                                  <a:gd name="T26" fmla="*/ 15 w 904"/>
                                  <a:gd name="T27" fmla="*/ 647 h 778"/>
                                  <a:gd name="T28" fmla="*/ 75 w 904"/>
                                  <a:gd name="T29" fmla="*/ 615 h 778"/>
                                  <a:gd name="T30" fmla="*/ 146 w 904"/>
                                  <a:gd name="T31" fmla="*/ 673 h 778"/>
                                  <a:gd name="T32" fmla="*/ 225 w 904"/>
                                  <a:gd name="T33" fmla="*/ 632 h 778"/>
                                  <a:gd name="T34" fmla="*/ 255 w 904"/>
                                  <a:gd name="T35" fmla="*/ 652 h 778"/>
                                  <a:gd name="T36" fmla="*/ 176 w 904"/>
                                  <a:gd name="T37" fmla="*/ 692 h 778"/>
                                  <a:gd name="T38" fmla="*/ 268 w 904"/>
                                  <a:gd name="T39" fmla="*/ 742 h 778"/>
                                  <a:gd name="T40" fmla="*/ 334 w 904"/>
                                  <a:gd name="T41" fmla="*/ 714 h 778"/>
                                  <a:gd name="T42" fmla="*/ 369 w 904"/>
                                  <a:gd name="T43" fmla="*/ 720 h 778"/>
                                  <a:gd name="T44" fmla="*/ 311 w 904"/>
                                  <a:gd name="T45" fmla="*/ 757 h 778"/>
                                  <a:gd name="T46" fmla="*/ 337 w 904"/>
                                  <a:gd name="T47" fmla="*/ 778 h 778"/>
                                  <a:gd name="T48" fmla="*/ 459 w 904"/>
                                  <a:gd name="T49" fmla="*/ 735 h 778"/>
                                  <a:gd name="T50" fmla="*/ 628 w 904"/>
                                  <a:gd name="T51" fmla="*/ 598 h 778"/>
                                  <a:gd name="T52" fmla="*/ 904 w 904"/>
                                  <a:gd name="T53" fmla="*/ 246 h 778"/>
                                  <a:gd name="T54" fmla="*/ 673 w 904"/>
                                  <a:gd name="T55" fmla="*/ 0 h 7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904" h="778">
                                    <a:moveTo>
                                      <a:pt x="673" y="0"/>
                                    </a:moveTo>
                                    <a:lnTo>
                                      <a:pt x="373" y="182"/>
                                    </a:lnTo>
                                    <a:lnTo>
                                      <a:pt x="358" y="223"/>
                                    </a:lnTo>
                                    <a:lnTo>
                                      <a:pt x="21" y="519"/>
                                    </a:lnTo>
                                    <a:lnTo>
                                      <a:pt x="43" y="523"/>
                                    </a:lnTo>
                                    <a:lnTo>
                                      <a:pt x="66" y="590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2" y="632"/>
                                    </a:lnTo>
                                    <a:lnTo>
                                      <a:pt x="2" y="634"/>
                                    </a:lnTo>
                                    <a:lnTo>
                                      <a:pt x="8" y="637"/>
                                    </a:lnTo>
                                    <a:lnTo>
                                      <a:pt x="13" y="641"/>
                                    </a:lnTo>
                                    <a:lnTo>
                                      <a:pt x="15" y="643"/>
                                    </a:lnTo>
                                    <a:lnTo>
                                      <a:pt x="15" y="647"/>
                                    </a:lnTo>
                                    <a:lnTo>
                                      <a:pt x="75" y="615"/>
                                    </a:lnTo>
                                    <a:lnTo>
                                      <a:pt x="146" y="673"/>
                                    </a:lnTo>
                                    <a:lnTo>
                                      <a:pt x="225" y="632"/>
                                    </a:lnTo>
                                    <a:lnTo>
                                      <a:pt x="255" y="652"/>
                                    </a:lnTo>
                                    <a:lnTo>
                                      <a:pt x="176" y="692"/>
                                    </a:lnTo>
                                    <a:lnTo>
                                      <a:pt x="268" y="742"/>
                                    </a:lnTo>
                                    <a:lnTo>
                                      <a:pt x="334" y="714"/>
                                    </a:lnTo>
                                    <a:lnTo>
                                      <a:pt x="369" y="720"/>
                                    </a:lnTo>
                                    <a:lnTo>
                                      <a:pt x="311" y="757"/>
                                    </a:lnTo>
                                    <a:lnTo>
                                      <a:pt x="337" y="778"/>
                                    </a:lnTo>
                                    <a:lnTo>
                                      <a:pt x="459" y="735"/>
                                    </a:lnTo>
                                    <a:lnTo>
                                      <a:pt x="628" y="598"/>
                                    </a:lnTo>
                                    <a:lnTo>
                                      <a:pt x="904" y="246"/>
                                    </a:lnTo>
                                    <a:lnTo>
                                      <a:pt x="67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3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  <a:gd name="T46" fmla="*/ 54 w 911"/>
                                  <a:gd name="T47" fmla="*/ 489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  <a:lnTo>
                                      <a:pt x="54" y="4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4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5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  <a:gd name="T50" fmla="*/ 367 w 854"/>
                                  <a:gd name="T51" fmla="*/ 13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  <a:lnTo>
                                      <a:pt x="367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6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7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2920"/>
                                <a:ext cx="625" cy="1207"/>
                              </a:xfrm>
                              <a:custGeom>
                                <a:avLst/>
                                <a:gdLst>
                                  <a:gd name="T0" fmla="*/ 282 w 625"/>
                                  <a:gd name="T1" fmla="*/ 0 h 1207"/>
                                  <a:gd name="T2" fmla="*/ 0 w 625"/>
                                  <a:gd name="T3" fmla="*/ 817 h 1207"/>
                                  <a:gd name="T4" fmla="*/ 171 w 625"/>
                                  <a:gd name="T5" fmla="*/ 834 h 1207"/>
                                  <a:gd name="T6" fmla="*/ 156 w 625"/>
                                  <a:gd name="T7" fmla="*/ 1198 h 1207"/>
                                  <a:gd name="T8" fmla="*/ 287 w 625"/>
                                  <a:gd name="T9" fmla="*/ 1196 h 1207"/>
                                  <a:gd name="T10" fmla="*/ 297 w 625"/>
                                  <a:gd name="T11" fmla="*/ 1207 h 1207"/>
                                  <a:gd name="T12" fmla="*/ 370 w 625"/>
                                  <a:gd name="T13" fmla="*/ 1087 h 1207"/>
                                  <a:gd name="T14" fmla="*/ 531 w 625"/>
                                  <a:gd name="T15" fmla="*/ 1074 h 1207"/>
                                  <a:gd name="T16" fmla="*/ 490 w 625"/>
                                  <a:gd name="T17" fmla="*/ 798 h 1207"/>
                                  <a:gd name="T18" fmla="*/ 507 w 625"/>
                                  <a:gd name="T19" fmla="*/ 433 h 1207"/>
                                  <a:gd name="T20" fmla="*/ 625 w 625"/>
                                  <a:gd name="T21" fmla="*/ 210 h 1207"/>
                                  <a:gd name="T22" fmla="*/ 557 w 625"/>
                                  <a:gd name="T23" fmla="*/ 137 h 1207"/>
                                  <a:gd name="T24" fmla="*/ 381 w 625"/>
                                  <a:gd name="T25" fmla="*/ 99 h 1207"/>
                                  <a:gd name="T26" fmla="*/ 282 w 625"/>
                                  <a:gd name="T27" fmla="*/ 0 h 12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625" h="1207">
                                    <a:moveTo>
                                      <a:pt x="282" y="0"/>
                                    </a:moveTo>
                                    <a:lnTo>
                                      <a:pt x="0" y="817"/>
                                    </a:lnTo>
                                    <a:lnTo>
                                      <a:pt x="171" y="834"/>
                                    </a:lnTo>
                                    <a:lnTo>
                                      <a:pt x="156" y="1198"/>
                                    </a:lnTo>
                                    <a:lnTo>
                                      <a:pt x="287" y="1196"/>
                                    </a:lnTo>
                                    <a:lnTo>
                                      <a:pt x="297" y="1207"/>
                                    </a:lnTo>
                                    <a:lnTo>
                                      <a:pt x="370" y="1087"/>
                                    </a:lnTo>
                                    <a:lnTo>
                                      <a:pt x="531" y="1074"/>
                                    </a:lnTo>
                                    <a:lnTo>
                                      <a:pt x="490" y="798"/>
                                    </a:lnTo>
                                    <a:lnTo>
                                      <a:pt x="507" y="433"/>
                                    </a:lnTo>
                                    <a:lnTo>
                                      <a:pt x="625" y="210"/>
                                    </a:lnTo>
                                    <a:lnTo>
                                      <a:pt x="557" y="137"/>
                                    </a:lnTo>
                                    <a:lnTo>
                                      <a:pt x="381" y="99"/>
                                    </a:lnTo>
                                    <a:lnTo>
                                      <a:pt x="282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8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59" y="3402"/>
                                <a:ext cx="676" cy="914"/>
                              </a:xfrm>
                              <a:custGeom>
                                <a:avLst/>
                                <a:gdLst>
                                  <a:gd name="T0" fmla="*/ 101 w 676"/>
                                  <a:gd name="T1" fmla="*/ 26 h 914"/>
                                  <a:gd name="T2" fmla="*/ 0 w 676"/>
                                  <a:gd name="T3" fmla="*/ 669 h 914"/>
                                  <a:gd name="T4" fmla="*/ 191 w 676"/>
                                  <a:gd name="T5" fmla="*/ 755 h 914"/>
                                  <a:gd name="T6" fmla="*/ 251 w 676"/>
                                  <a:gd name="T7" fmla="*/ 896 h 914"/>
                                  <a:gd name="T8" fmla="*/ 279 w 676"/>
                                  <a:gd name="T9" fmla="*/ 914 h 914"/>
                                  <a:gd name="T10" fmla="*/ 328 w 676"/>
                                  <a:gd name="T11" fmla="*/ 914 h 914"/>
                                  <a:gd name="T12" fmla="*/ 373 w 676"/>
                                  <a:gd name="T13" fmla="*/ 892 h 914"/>
                                  <a:gd name="T14" fmla="*/ 656 w 676"/>
                                  <a:gd name="T15" fmla="*/ 710 h 914"/>
                                  <a:gd name="T16" fmla="*/ 676 w 676"/>
                                  <a:gd name="T17" fmla="*/ 356 h 914"/>
                                  <a:gd name="T18" fmla="*/ 502 w 676"/>
                                  <a:gd name="T19" fmla="*/ 331 h 914"/>
                                  <a:gd name="T20" fmla="*/ 543 w 676"/>
                                  <a:gd name="T21" fmla="*/ 193 h 914"/>
                                  <a:gd name="T22" fmla="*/ 433 w 676"/>
                                  <a:gd name="T23" fmla="*/ 185 h 914"/>
                                  <a:gd name="T24" fmla="*/ 397 w 676"/>
                                  <a:gd name="T25" fmla="*/ 75 h 914"/>
                                  <a:gd name="T26" fmla="*/ 275 w 676"/>
                                  <a:gd name="T27" fmla="*/ 0 h 914"/>
                                  <a:gd name="T28" fmla="*/ 101 w 676"/>
                                  <a:gd name="T29" fmla="*/ 26 h 9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76" h="914">
                                    <a:moveTo>
                                      <a:pt x="101" y="26"/>
                                    </a:moveTo>
                                    <a:lnTo>
                                      <a:pt x="0" y="669"/>
                                    </a:lnTo>
                                    <a:lnTo>
                                      <a:pt x="191" y="755"/>
                                    </a:lnTo>
                                    <a:lnTo>
                                      <a:pt x="251" y="896"/>
                                    </a:lnTo>
                                    <a:lnTo>
                                      <a:pt x="279" y="914"/>
                                    </a:lnTo>
                                    <a:lnTo>
                                      <a:pt x="328" y="914"/>
                                    </a:lnTo>
                                    <a:lnTo>
                                      <a:pt x="373" y="892"/>
                                    </a:lnTo>
                                    <a:lnTo>
                                      <a:pt x="656" y="710"/>
                                    </a:lnTo>
                                    <a:lnTo>
                                      <a:pt x="676" y="356"/>
                                    </a:lnTo>
                                    <a:lnTo>
                                      <a:pt x="502" y="331"/>
                                    </a:lnTo>
                                    <a:lnTo>
                                      <a:pt x="543" y="193"/>
                                    </a:lnTo>
                                    <a:lnTo>
                                      <a:pt x="433" y="185"/>
                                    </a:lnTo>
                                    <a:lnTo>
                                      <a:pt x="397" y="75"/>
                                    </a:lnTo>
                                    <a:lnTo>
                                      <a:pt x="275" y="0"/>
                                    </a:lnTo>
                                    <a:lnTo>
                                      <a:pt x="101" y="2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59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6" y="2834"/>
                                <a:ext cx="611" cy="761"/>
                              </a:xfrm>
                              <a:custGeom>
                                <a:avLst/>
                                <a:gdLst>
                                  <a:gd name="T0" fmla="*/ 225 w 611"/>
                                  <a:gd name="T1" fmla="*/ 13 h 761"/>
                                  <a:gd name="T2" fmla="*/ 0 w 611"/>
                                  <a:gd name="T3" fmla="*/ 583 h 761"/>
                                  <a:gd name="T4" fmla="*/ 118 w 611"/>
                                  <a:gd name="T5" fmla="*/ 571 h 761"/>
                                  <a:gd name="T6" fmla="*/ 238 w 611"/>
                                  <a:gd name="T7" fmla="*/ 654 h 761"/>
                                  <a:gd name="T8" fmla="*/ 268 w 611"/>
                                  <a:gd name="T9" fmla="*/ 761 h 761"/>
                                  <a:gd name="T10" fmla="*/ 376 w 611"/>
                                  <a:gd name="T11" fmla="*/ 755 h 761"/>
                                  <a:gd name="T12" fmla="*/ 611 w 611"/>
                                  <a:gd name="T13" fmla="*/ 80 h 761"/>
                                  <a:gd name="T14" fmla="*/ 509 w 611"/>
                                  <a:gd name="T15" fmla="*/ 0 h 761"/>
                                  <a:gd name="T16" fmla="*/ 481 w 611"/>
                                  <a:gd name="T17" fmla="*/ 35 h 761"/>
                                  <a:gd name="T18" fmla="*/ 225 w 611"/>
                                  <a:gd name="T19" fmla="*/ 13 h 7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611" h="761">
                                    <a:moveTo>
                                      <a:pt x="225" y="13"/>
                                    </a:moveTo>
                                    <a:lnTo>
                                      <a:pt x="0" y="583"/>
                                    </a:lnTo>
                                    <a:lnTo>
                                      <a:pt x="118" y="571"/>
                                    </a:lnTo>
                                    <a:lnTo>
                                      <a:pt x="238" y="654"/>
                                    </a:lnTo>
                                    <a:lnTo>
                                      <a:pt x="268" y="761"/>
                                    </a:lnTo>
                                    <a:lnTo>
                                      <a:pt x="376" y="755"/>
                                    </a:lnTo>
                                    <a:lnTo>
                                      <a:pt x="611" y="80"/>
                                    </a:lnTo>
                                    <a:lnTo>
                                      <a:pt x="509" y="0"/>
                                    </a:lnTo>
                                    <a:lnTo>
                                      <a:pt x="481" y="35"/>
                                    </a:lnTo>
                                    <a:lnTo>
                                      <a:pt x="225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0" name="Freeform 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1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4" y="1456"/>
                                <a:ext cx="525" cy="628"/>
                              </a:xfrm>
                              <a:custGeom>
                                <a:avLst/>
                                <a:gdLst>
                                  <a:gd name="T0" fmla="*/ 238 w 525"/>
                                  <a:gd name="T1" fmla="*/ 0 h 628"/>
                                  <a:gd name="T2" fmla="*/ 397 w 525"/>
                                  <a:gd name="T3" fmla="*/ 169 h 628"/>
                                  <a:gd name="T4" fmla="*/ 450 w 525"/>
                                  <a:gd name="T5" fmla="*/ 141 h 628"/>
                                  <a:gd name="T6" fmla="*/ 476 w 525"/>
                                  <a:gd name="T7" fmla="*/ 141 h 628"/>
                                  <a:gd name="T8" fmla="*/ 525 w 525"/>
                                  <a:gd name="T9" fmla="*/ 255 h 628"/>
                                  <a:gd name="T10" fmla="*/ 525 w 525"/>
                                  <a:gd name="T11" fmla="*/ 272 h 628"/>
                                  <a:gd name="T12" fmla="*/ 367 w 525"/>
                                  <a:gd name="T13" fmla="*/ 525 h 628"/>
                                  <a:gd name="T14" fmla="*/ 212 w 525"/>
                                  <a:gd name="T15" fmla="*/ 622 h 628"/>
                                  <a:gd name="T16" fmla="*/ 191 w 525"/>
                                  <a:gd name="T17" fmla="*/ 628 h 628"/>
                                  <a:gd name="T18" fmla="*/ 26 w 525"/>
                                  <a:gd name="T19" fmla="*/ 459 h 628"/>
                                  <a:gd name="T20" fmla="*/ 0 w 525"/>
                                  <a:gd name="T21" fmla="*/ 178 h 628"/>
                                  <a:gd name="T22" fmla="*/ 238 w 525"/>
                                  <a:gd name="T23" fmla="*/ 0 h 6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25" h="628">
                                    <a:moveTo>
                                      <a:pt x="238" y="0"/>
                                    </a:moveTo>
                                    <a:lnTo>
                                      <a:pt x="397" y="169"/>
                                    </a:lnTo>
                                    <a:lnTo>
                                      <a:pt x="450" y="141"/>
                                    </a:lnTo>
                                    <a:lnTo>
                                      <a:pt x="476" y="141"/>
                                    </a:lnTo>
                                    <a:lnTo>
                                      <a:pt x="525" y="255"/>
                                    </a:lnTo>
                                    <a:lnTo>
                                      <a:pt x="525" y="272"/>
                                    </a:lnTo>
                                    <a:lnTo>
                                      <a:pt x="367" y="525"/>
                                    </a:lnTo>
                                    <a:lnTo>
                                      <a:pt x="212" y="622"/>
                                    </a:lnTo>
                                    <a:lnTo>
                                      <a:pt x="191" y="628"/>
                                    </a:lnTo>
                                    <a:lnTo>
                                      <a:pt x="26" y="459"/>
                                    </a:lnTo>
                                    <a:lnTo>
                                      <a:pt x="0" y="178"/>
                                    </a:lnTo>
                                    <a:lnTo>
                                      <a:pt x="238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2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53" y="4"/>
                                <a:ext cx="1054" cy="1173"/>
                              </a:xfrm>
                              <a:custGeom>
                                <a:avLst/>
                                <a:gdLst>
                                  <a:gd name="T0" fmla="*/ 836 w 1054"/>
                                  <a:gd name="T1" fmla="*/ 0 h 1173"/>
                                  <a:gd name="T2" fmla="*/ 855 w 1054"/>
                                  <a:gd name="T3" fmla="*/ 228 h 1173"/>
                                  <a:gd name="T4" fmla="*/ 932 w 1054"/>
                                  <a:gd name="T5" fmla="*/ 275 h 1173"/>
                                  <a:gd name="T6" fmla="*/ 1054 w 1054"/>
                                  <a:gd name="T7" fmla="*/ 343 h 1173"/>
                                  <a:gd name="T8" fmla="*/ 1025 w 1054"/>
                                  <a:gd name="T9" fmla="*/ 365 h 1173"/>
                                  <a:gd name="T10" fmla="*/ 977 w 1054"/>
                                  <a:gd name="T11" fmla="*/ 547 h 1173"/>
                                  <a:gd name="T12" fmla="*/ 859 w 1054"/>
                                  <a:gd name="T13" fmla="*/ 770 h 1173"/>
                                  <a:gd name="T14" fmla="*/ 426 w 1054"/>
                                  <a:gd name="T15" fmla="*/ 832 h 1173"/>
                                  <a:gd name="T16" fmla="*/ 251 w 1054"/>
                                  <a:gd name="T17" fmla="*/ 999 h 1173"/>
                                  <a:gd name="T18" fmla="*/ 216 w 1054"/>
                                  <a:gd name="T19" fmla="*/ 1150 h 1173"/>
                                  <a:gd name="T20" fmla="*/ 21 w 1054"/>
                                  <a:gd name="T21" fmla="*/ 1173 h 1173"/>
                                  <a:gd name="T22" fmla="*/ 0 w 1054"/>
                                  <a:gd name="T23" fmla="*/ 1002 h 1173"/>
                                  <a:gd name="T24" fmla="*/ 73 w 1054"/>
                                  <a:gd name="T25" fmla="*/ 555 h 1173"/>
                                  <a:gd name="T26" fmla="*/ 199 w 1054"/>
                                  <a:gd name="T27" fmla="*/ 466 h 1173"/>
                                  <a:gd name="T28" fmla="*/ 381 w 1054"/>
                                  <a:gd name="T29" fmla="*/ 481 h 1173"/>
                                  <a:gd name="T30" fmla="*/ 527 w 1054"/>
                                  <a:gd name="T31" fmla="*/ 391 h 1173"/>
                                  <a:gd name="T32" fmla="*/ 474 w 1054"/>
                                  <a:gd name="T33" fmla="*/ 369 h 1173"/>
                                  <a:gd name="T34" fmla="*/ 540 w 1054"/>
                                  <a:gd name="T35" fmla="*/ 202 h 1173"/>
                                  <a:gd name="T36" fmla="*/ 632 w 1054"/>
                                  <a:gd name="T37" fmla="*/ 183 h 1173"/>
                                  <a:gd name="T38" fmla="*/ 709 w 1054"/>
                                  <a:gd name="T39" fmla="*/ 45 h 1173"/>
                                  <a:gd name="T40" fmla="*/ 836 w 1054"/>
                                  <a:gd name="T41" fmla="*/ 0 h 11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054" h="1173">
                                    <a:moveTo>
                                      <a:pt x="836" y="0"/>
                                    </a:moveTo>
                                    <a:lnTo>
                                      <a:pt x="855" y="228"/>
                                    </a:lnTo>
                                    <a:lnTo>
                                      <a:pt x="932" y="275"/>
                                    </a:lnTo>
                                    <a:lnTo>
                                      <a:pt x="1054" y="343"/>
                                    </a:lnTo>
                                    <a:lnTo>
                                      <a:pt x="1025" y="365"/>
                                    </a:lnTo>
                                    <a:lnTo>
                                      <a:pt x="977" y="547"/>
                                    </a:lnTo>
                                    <a:lnTo>
                                      <a:pt x="859" y="770"/>
                                    </a:lnTo>
                                    <a:lnTo>
                                      <a:pt x="426" y="832"/>
                                    </a:lnTo>
                                    <a:lnTo>
                                      <a:pt x="251" y="999"/>
                                    </a:lnTo>
                                    <a:lnTo>
                                      <a:pt x="216" y="1150"/>
                                    </a:lnTo>
                                    <a:lnTo>
                                      <a:pt x="21" y="1173"/>
                                    </a:lnTo>
                                    <a:lnTo>
                                      <a:pt x="0" y="1002"/>
                                    </a:lnTo>
                                    <a:lnTo>
                                      <a:pt x="73" y="555"/>
                                    </a:lnTo>
                                    <a:lnTo>
                                      <a:pt x="199" y="466"/>
                                    </a:lnTo>
                                    <a:lnTo>
                                      <a:pt x="381" y="481"/>
                                    </a:lnTo>
                                    <a:lnTo>
                                      <a:pt x="527" y="391"/>
                                    </a:lnTo>
                                    <a:lnTo>
                                      <a:pt x="474" y="369"/>
                                    </a:lnTo>
                                    <a:lnTo>
                                      <a:pt x="540" y="202"/>
                                    </a:lnTo>
                                    <a:lnTo>
                                      <a:pt x="632" y="183"/>
                                    </a:lnTo>
                                    <a:lnTo>
                                      <a:pt x="709" y="45"/>
                                    </a:lnTo>
                                    <a:lnTo>
                                      <a:pt x="83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 sz="813" dirty="0"/>
                              </a:p>
                            </p:txBody>
                          </p:sp>
                          <p:sp>
                            <p:nvSpPr>
                              <p:cNvPr id="1363" name="Freeform 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74" y="838"/>
                                <a:ext cx="484" cy="995"/>
                              </a:xfrm>
                              <a:custGeom>
                                <a:avLst/>
                                <a:gdLst>
                                  <a:gd name="T0" fmla="*/ 484 w 484"/>
                                  <a:gd name="T1" fmla="*/ 515 h 995"/>
                                  <a:gd name="T2" fmla="*/ 431 w 484"/>
                                  <a:gd name="T3" fmla="*/ 547 h 995"/>
                                  <a:gd name="T4" fmla="*/ 358 w 484"/>
                                  <a:gd name="T5" fmla="*/ 899 h 995"/>
                                  <a:gd name="T6" fmla="*/ 165 w 484"/>
                                  <a:gd name="T7" fmla="*/ 995 h 995"/>
                                  <a:gd name="T8" fmla="*/ 128 w 484"/>
                                  <a:gd name="T9" fmla="*/ 993 h 995"/>
                                  <a:gd name="T10" fmla="*/ 96 w 484"/>
                                  <a:gd name="T11" fmla="*/ 969 h 995"/>
                                  <a:gd name="T12" fmla="*/ 115 w 484"/>
                                  <a:gd name="T13" fmla="*/ 948 h 995"/>
                                  <a:gd name="T14" fmla="*/ 77 w 484"/>
                                  <a:gd name="T15" fmla="*/ 733 h 995"/>
                                  <a:gd name="T16" fmla="*/ 109 w 484"/>
                                  <a:gd name="T17" fmla="*/ 403 h 995"/>
                                  <a:gd name="T18" fmla="*/ 0 w 484"/>
                                  <a:gd name="T19" fmla="*/ 305 h 995"/>
                                  <a:gd name="T20" fmla="*/ 34 w 484"/>
                                  <a:gd name="T21" fmla="*/ 150 h 995"/>
                                  <a:gd name="T22" fmla="*/ 199 w 484"/>
                                  <a:gd name="T23" fmla="*/ 0 h 995"/>
                                  <a:gd name="T24" fmla="*/ 484 w 484"/>
                                  <a:gd name="T25" fmla="*/ 515 h 99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84" h="995">
                                    <a:moveTo>
                                      <a:pt x="484" y="515"/>
                                    </a:moveTo>
                                    <a:lnTo>
                                      <a:pt x="431" y="547"/>
                                    </a:lnTo>
                                    <a:lnTo>
                                      <a:pt x="358" y="899"/>
                                    </a:lnTo>
                                    <a:lnTo>
                                      <a:pt x="165" y="995"/>
                                    </a:lnTo>
                                    <a:lnTo>
                                      <a:pt x="128" y="993"/>
                                    </a:lnTo>
                                    <a:lnTo>
                                      <a:pt x="96" y="969"/>
                                    </a:lnTo>
                                    <a:lnTo>
                                      <a:pt x="115" y="948"/>
                                    </a:lnTo>
                                    <a:lnTo>
                                      <a:pt x="77" y="733"/>
                                    </a:lnTo>
                                    <a:lnTo>
                                      <a:pt x="109" y="403"/>
                                    </a:lnTo>
                                    <a:lnTo>
                                      <a:pt x="0" y="305"/>
                                    </a:lnTo>
                                    <a:lnTo>
                                      <a:pt x="34" y="150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484" y="51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4" name="Freeform 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8" y="1141"/>
                                <a:ext cx="866" cy="814"/>
                              </a:xfrm>
                              <a:custGeom>
                                <a:avLst/>
                                <a:gdLst>
                                  <a:gd name="T0" fmla="*/ 422 w 866"/>
                                  <a:gd name="T1" fmla="*/ 641 h 814"/>
                                  <a:gd name="T2" fmla="*/ 154 w 866"/>
                                  <a:gd name="T3" fmla="*/ 814 h 814"/>
                                  <a:gd name="T4" fmla="*/ 283 w 866"/>
                                  <a:gd name="T5" fmla="*/ 598 h 814"/>
                                  <a:gd name="T6" fmla="*/ 289 w 866"/>
                                  <a:gd name="T7" fmla="*/ 576 h 814"/>
                                  <a:gd name="T8" fmla="*/ 240 w 866"/>
                                  <a:gd name="T9" fmla="*/ 454 h 814"/>
                                  <a:gd name="T10" fmla="*/ 227 w 866"/>
                                  <a:gd name="T11" fmla="*/ 454 h 814"/>
                                  <a:gd name="T12" fmla="*/ 165 w 866"/>
                                  <a:gd name="T13" fmla="*/ 480 h 814"/>
                                  <a:gd name="T14" fmla="*/ 0 w 866"/>
                                  <a:gd name="T15" fmla="*/ 311 h 814"/>
                                  <a:gd name="T16" fmla="*/ 414 w 866"/>
                                  <a:gd name="T17" fmla="*/ 30 h 814"/>
                                  <a:gd name="T18" fmla="*/ 757 w 866"/>
                                  <a:gd name="T19" fmla="*/ 0 h 814"/>
                                  <a:gd name="T20" fmla="*/ 859 w 866"/>
                                  <a:gd name="T21" fmla="*/ 105 h 814"/>
                                  <a:gd name="T22" fmla="*/ 819 w 866"/>
                                  <a:gd name="T23" fmla="*/ 420 h 814"/>
                                  <a:gd name="T24" fmla="*/ 866 w 866"/>
                                  <a:gd name="T25" fmla="*/ 638 h 814"/>
                                  <a:gd name="T26" fmla="*/ 838 w 866"/>
                                  <a:gd name="T27" fmla="*/ 668 h 814"/>
                                  <a:gd name="T28" fmla="*/ 422 w 866"/>
                                  <a:gd name="T29" fmla="*/ 641 h 8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866" h="814">
                                    <a:moveTo>
                                      <a:pt x="422" y="641"/>
                                    </a:moveTo>
                                    <a:lnTo>
                                      <a:pt x="154" y="814"/>
                                    </a:lnTo>
                                    <a:lnTo>
                                      <a:pt x="283" y="598"/>
                                    </a:lnTo>
                                    <a:lnTo>
                                      <a:pt x="289" y="576"/>
                                    </a:lnTo>
                                    <a:lnTo>
                                      <a:pt x="240" y="454"/>
                                    </a:lnTo>
                                    <a:lnTo>
                                      <a:pt x="227" y="454"/>
                                    </a:lnTo>
                                    <a:lnTo>
                                      <a:pt x="165" y="480"/>
                                    </a:lnTo>
                                    <a:lnTo>
                                      <a:pt x="0" y="311"/>
                                    </a:lnTo>
                                    <a:lnTo>
                                      <a:pt x="414" y="30"/>
                                    </a:lnTo>
                                    <a:lnTo>
                                      <a:pt x="757" y="0"/>
                                    </a:lnTo>
                                    <a:lnTo>
                                      <a:pt x="859" y="105"/>
                                    </a:lnTo>
                                    <a:lnTo>
                                      <a:pt x="819" y="420"/>
                                    </a:lnTo>
                                    <a:lnTo>
                                      <a:pt x="866" y="638"/>
                                    </a:lnTo>
                                    <a:lnTo>
                                      <a:pt x="838" y="668"/>
                                    </a:lnTo>
                                    <a:lnTo>
                                      <a:pt x="422" y="641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5" name="Freeform 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73" y="525"/>
                                <a:ext cx="772" cy="826"/>
                              </a:xfrm>
                              <a:custGeom>
                                <a:avLst/>
                                <a:gdLst>
                                  <a:gd name="T0" fmla="*/ 570 w 772"/>
                                  <a:gd name="T1" fmla="*/ 0 h 826"/>
                                  <a:gd name="T2" fmla="*/ 639 w 772"/>
                                  <a:gd name="T3" fmla="*/ 133 h 826"/>
                                  <a:gd name="T4" fmla="*/ 553 w 772"/>
                                  <a:gd name="T5" fmla="*/ 264 h 826"/>
                                  <a:gd name="T6" fmla="*/ 532 w 772"/>
                                  <a:gd name="T7" fmla="*/ 483 h 826"/>
                                  <a:gd name="T8" fmla="*/ 630 w 772"/>
                                  <a:gd name="T9" fmla="*/ 478 h 826"/>
                                  <a:gd name="T10" fmla="*/ 772 w 772"/>
                                  <a:gd name="T11" fmla="*/ 673 h 826"/>
                                  <a:gd name="T12" fmla="*/ 634 w 772"/>
                                  <a:gd name="T13" fmla="*/ 749 h 826"/>
                                  <a:gd name="T14" fmla="*/ 465 w 772"/>
                                  <a:gd name="T15" fmla="*/ 723 h 826"/>
                                  <a:gd name="T16" fmla="*/ 277 w 772"/>
                                  <a:gd name="T17" fmla="*/ 826 h 826"/>
                                  <a:gd name="T18" fmla="*/ 0 w 772"/>
                                  <a:gd name="T19" fmla="*/ 307 h 826"/>
                                  <a:gd name="T20" fmla="*/ 26 w 772"/>
                                  <a:gd name="T21" fmla="*/ 292 h 826"/>
                                  <a:gd name="T22" fmla="*/ 448 w 772"/>
                                  <a:gd name="T23" fmla="*/ 234 h 826"/>
                                  <a:gd name="T24" fmla="*/ 570 w 772"/>
                                  <a:gd name="T25" fmla="*/ 0 h 8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72" h="826">
                                    <a:moveTo>
                                      <a:pt x="570" y="0"/>
                                    </a:moveTo>
                                    <a:lnTo>
                                      <a:pt x="639" y="133"/>
                                    </a:lnTo>
                                    <a:lnTo>
                                      <a:pt x="553" y="264"/>
                                    </a:lnTo>
                                    <a:lnTo>
                                      <a:pt x="532" y="483"/>
                                    </a:lnTo>
                                    <a:lnTo>
                                      <a:pt x="630" y="478"/>
                                    </a:lnTo>
                                    <a:lnTo>
                                      <a:pt x="772" y="673"/>
                                    </a:lnTo>
                                    <a:lnTo>
                                      <a:pt x="634" y="749"/>
                                    </a:lnTo>
                                    <a:lnTo>
                                      <a:pt x="465" y="723"/>
                                    </a:lnTo>
                                    <a:lnTo>
                                      <a:pt x="277" y="826"/>
                                    </a:lnTo>
                                    <a:lnTo>
                                      <a:pt x="0" y="307"/>
                                    </a:lnTo>
                                    <a:lnTo>
                                      <a:pt x="26" y="292"/>
                                    </a:lnTo>
                                    <a:lnTo>
                                      <a:pt x="448" y="234"/>
                                    </a:lnTo>
                                    <a:lnTo>
                                      <a:pt x="57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6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88" y="1080"/>
                                <a:ext cx="738" cy="847"/>
                              </a:xfrm>
                              <a:custGeom>
                                <a:avLst/>
                                <a:gdLst>
                                  <a:gd name="T0" fmla="*/ 24 w 738"/>
                                  <a:gd name="T1" fmla="*/ 193 h 847"/>
                                  <a:gd name="T2" fmla="*/ 0 w 738"/>
                                  <a:gd name="T3" fmla="*/ 789 h 847"/>
                                  <a:gd name="T4" fmla="*/ 62 w 738"/>
                                  <a:gd name="T5" fmla="*/ 847 h 847"/>
                                  <a:gd name="T6" fmla="*/ 384 w 738"/>
                                  <a:gd name="T7" fmla="*/ 775 h 847"/>
                                  <a:gd name="T8" fmla="*/ 487 w 738"/>
                                  <a:gd name="T9" fmla="*/ 571 h 847"/>
                                  <a:gd name="T10" fmla="*/ 654 w 738"/>
                                  <a:gd name="T11" fmla="*/ 468 h 847"/>
                                  <a:gd name="T12" fmla="*/ 602 w 738"/>
                                  <a:gd name="T13" fmla="*/ 371 h 847"/>
                                  <a:gd name="T14" fmla="*/ 701 w 738"/>
                                  <a:gd name="T15" fmla="*/ 359 h 847"/>
                                  <a:gd name="T16" fmla="*/ 738 w 738"/>
                                  <a:gd name="T17" fmla="*/ 189 h 847"/>
                                  <a:gd name="T18" fmla="*/ 519 w 738"/>
                                  <a:gd name="T19" fmla="*/ 266 h 847"/>
                                  <a:gd name="T20" fmla="*/ 455 w 738"/>
                                  <a:gd name="T21" fmla="*/ 0 h 847"/>
                                  <a:gd name="T22" fmla="*/ 453 w 738"/>
                                  <a:gd name="T23" fmla="*/ 45 h 847"/>
                                  <a:gd name="T24" fmla="*/ 408 w 738"/>
                                  <a:gd name="T25" fmla="*/ 131 h 847"/>
                                  <a:gd name="T26" fmla="*/ 302 w 738"/>
                                  <a:gd name="T27" fmla="*/ 164 h 847"/>
                                  <a:gd name="T28" fmla="*/ 328 w 738"/>
                                  <a:gd name="T29" fmla="*/ 232 h 847"/>
                                  <a:gd name="T30" fmla="*/ 238 w 738"/>
                                  <a:gd name="T31" fmla="*/ 343 h 847"/>
                                  <a:gd name="T32" fmla="*/ 197 w 738"/>
                                  <a:gd name="T33" fmla="*/ 320 h 847"/>
                                  <a:gd name="T34" fmla="*/ 157 w 738"/>
                                  <a:gd name="T35" fmla="*/ 118 h 847"/>
                                  <a:gd name="T36" fmla="*/ 24 w 738"/>
                                  <a:gd name="T37" fmla="*/ 193 h 84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738" h="847">
                                    <a:moveTo>
                                      <a:pt x="24" y="193"/>
                                    </a:moveTo>
                                    <a:lnTo>
                                      <a:pt x="0" y="789"/>
                                    </a:lnTo>
                                    <a:lnTo>
                                      <a:pt x="62" y="847"/>
                                    </a:lnTo>
                                    <a:lnTo>
                                      <a:pt x="384" y="775"/>
                                    </a:lnTo>
                                    <a:lnTo>
                                      <a:pt x="487" y="571"/>
                                    </a:lnTo>
                                    <a:lnTo>
                                      <a:pt x="654" y="468"/>
                                    </a:lnTo>
                                    <a:lnTo>
                                      <a:pt x="602" y="371"/>
                                    </a:lnTo>
                                    <a:lnTo>
                                      <a:pt x="701" y="359"/>
                                    </a:lnTo>
                                    <a:lnTo>
                                      <a:pt x="738" y="189"/>
                                    </a:lnTo>
                                    <a:lnTo>
                                      <a:pt x="519" y="266"/>
                                    </a:lnTo>
                                    <a:lnTo>
                                      <a:pt x="455" y="0"/>
                                    </a:lnTo>
                                    <a:lnTo>
                                      <a:pt x="453" y="45"/>
                                    </a:lnTo>
                                    <a:lnTo>
                                      <a:pt x="408" y="131"/>
                                    </a:lnTo>
                                    <a:lnTo>
                                      <a:pt x="302" y="164"/>
                                    </a:lnTo>
                                    <a:lnTo>
                                      <a:pt x="328" y="232"/>
                                    </a:lnTo>
                                    <a:lnTo>
                                      <a:pt x="238" y="343"/>
                                    </a:lnTo>
                                    <a:lnTo>
                                      <a:pt x="197" y="320"/>
                                    </a:lnTo>
                                    <a:lnTo>
                                      <a:pt x="157" y="118"/>
                                    </a:lnTo>
                                    <a:lnTo>
                                      <a:pt x="24" y="193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67" name="Freeform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1246"/>
                                <a:ext cx="583" cy="891"/>
                              </a:xfrm>
                              <a:custGeom>
                                <a:avLst/>
                                <a:gdLst>
                                  <a:gd name="T0" fmla="*/ 73 w 583"/>
                                  <a:gd name="T1" fmla="*/ 135 h 891"/>
                                  <a:gd name="T2" fmla="*/ 7 w 583"/>
                                  <a:gd name="T3" fmla="*/ 491 h 891"/>
                                  <a:gd name="T4" fmla="*/ 0 w 583"/>
                                  <a:gd name="T5" fmla="*/ 806 h 891"/>
                                  <a:gd name="T6" fmla="*/ 95 w 583"/>
                                  <a:gd name="T7" fmla="*/ 789 h 891"/>
                                  <a:gd name="T8" fmla="*/ 542 w 583"/>
                                  <a:gd name="T9" fmla="*/ 891 h 891"/>
                                  <a:gd name="T10" fmla="*/ 583 w 583"/>
                                  <a:gd name="T11" fmla="*/ 668 h 891"/>
                                  <a:gd name="T12" fmla="*/ 525 w 583"/>
                                  <a:gd name="T13" fmla="*/ 681 h 891"/>
                                  <a:gd name="T14" fmla="*/ 463 w 583"/>
                                  <a:gd name="T15" fmla="*/ 621 h 891"/>
                                  <a:gd name="T16" fmla="*/ 485 w 583"/>
                                  <a:gd name="T17" fmla="*/ 27 h 891"/>
                                  <a:gd name="T18" fmla="*/ 318 w 583"/>
                                  <a:gd name="T19" fmla="*/ 0 h 891"/>
                                  <a:gd name="T20" fmla="*/ 73 w 583"/>
                                  <a:gd name="T21" fmla="*/ 135 h 89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583" h="891">
                                    <a:moveTo>
                                      <a:pt x="73" y="135"/>
                                    </a:moveTo>
                                    <a:lnTo>
                                      <a:pt x="7" y="491"/>
                                    </a:lnTo>
                                    <a:lnTo>
                                      <a:pt x="0" y="806"/>
                                    </a:lnTo>
                                    <a:lnTo>
                                      <a:pt x="95" y="789"/>
                                    </a:lnTo>
                                    <a:lnTo>
                                      <a:pt x="542" y="891"/>
                                    </a:lnTo>
                                    <a:lnTo>
                                      <a:pt x="583" y="668"/>
                                    </a:lnTo>
                                    <a:lnTo>
                                      <a:pt x="525" y="681"/>
                                    </a:lnTo>
                                    <a:lnTo>
                                      <a:pt x="463" y="621"/>
                                    </a:lnTo>
                                    <a:lnTo>
                                      <a:pt x="485" y="27"/>
                                    </a:lnTo>
                                    <a:lnTo>
                                      <a:pt x="318" y="0"/>
                                    </a:lnTo>
                                    <a:lnTo>
                                      <a:pt x="73" y="1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8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2039"/>
                                <a:ext cx="601" cy="431"/>
                              </a:xfrm>
                              <a:custGeom>
                                <a:avLst/>
                                <a:gdLst>
                                  <a:gd name="T0" fmla="*/ 58 w 601"/>
                                  <a:gd name="T1" fmla="*/ 189 h 431"/>
                                  <a:gd name="T2" fmla="*/ 0 w 601"/>
                                  <a:gd name="T3" fmla="*/ 399 h 431"/>
                                  <a:gd name="T4" fmla="*/ 480 w 601"/>
                                  <a:gd name="T5" fmla="*/ 431 h 431"/>
                                  <a:gd name="T6" fmla="*/ 513 w 601"/>
                                  <a:gd name="T7" fmla="*/ 349 h 431"/>
                                  <a:gd name="T8" fmla="*/ 562 w 601"/>
                                  <a:gd name="T9" fmla="*/ 300 h 431"/>
                                  <a:gd name="T10" fmla="*/ 601 w 601"/>
                                  <a:gd name="T11" fmla="*/ 98 h 431"/>
                                  <a:gd name="T12" fmla="*/ 159 w 601"/>
                                  <a:gd name="T13" fmla="*/ 0 h 431"/>
                                  <a:gd name="T14" fmla="*/ 58 w 601"/>
                                  <a:gd name="T15" fmla="*/ 13 h 431"/>
                                  <a:gd name="T16" fmla="*/ 58 w 601"/>
                                  <a:gd name="T17" fmla="*/ 189 h 43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601" h="431">
                                    <a:moveTo>
                                      <a:pt x="58" y="189"/>
                                    </a:moveTo>
                                    <a:lnTo>
                                      <a:pt x="0" y="399"/>
                                    </a:lnTo>
                                    <a:lnTo>
                                      <a:pt x="480" y="431"/>
                                    </a:lnTo>
                                    <a:lnTo>
                                      <a:pt x="513" y="349"/>
                                    </a:lnTo>
                                    <a:lnTo>
                                      <a:pt x="562" y="300"/>
                                    </a:lnTo>
                                    <a:lnTo>
                                      <a:pt x="601" y="98"/>
                                    </a:lnTo>
                                    <a:lnTo>
                                      <a:pt x="159" y="0"/>
                                    </a:lnTo>
                                    <a:lnTo>
                                      <a:pt x="58" y="13"/>
                                    </a:lnTo>
                                    <a:lnTo>
                                      <a:pt x="58" y="1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69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41" y="2438"/>
                                <a:ext cx="709" cy="750"/>
                              </a:xfrm>
                              <a:custGeom>
                                <a:avLst/>
                                <a:gdLst>
                                  <a:gd name="T0" fmla="*/ 126 w 709"/>
                                  <a:gd name="T1" fmla="*/ 0 h 750"/>
                                  <a:gd name="T2" fmla="*/ 0 w 709"/>
                                  <a:gd name="T3" fmla="*/ 418 h 750"/>
                                  <a:gd name="T4" fmla="*/ 197 w 709"/>
                                  <a:gd name="T5" fmla="*/ 598 h 750"/>
                                  <a:gd name="T6" fmla="*/ 375 w 709"/>
                                  <a:gd name="T7" fmla="*/ 643 h 750"/>
                                  <a:gd name="T8" fmla="*/ 435 w 709"/>
                                  <a:gd name="T9" fmla="*/ 711 h 750"/>
                                  <a:gd name="T10" fmla="*/ 561 w 709"/>
                                  <a:gd name="T11" fmla="*/ 750 h 750"/>
                                  <a:gd name="T12" fmla="*/ 561 w 709"/>
                                  <a:gd name="T13" fmla="*/ 750 h 750"/>
                                  <a:gd name="T14" fmla="*/ 557 w 709"/>
                                  <a:gd name="T15" fmla="*/ 521 h 750"/>
                                  <a:gd name="T16" fmla="*/ 675 w 709"/>
                                  <a:gd name="T17" fmla="*/ 529 h 750"/>
                                  <a:gd name="T18" fmla="*/ 645 w 709"/>
                                  <a:gd name="T19" fmla="*/ 265 h 750"/>
                                  <a:gd name="T20" fmla="*/ 709 w 709"/>
                                  <a:gd name="T21" fmla="*/ 184 h 750"/>
                                  <a:gd name="T22" fmla="*/ 607 w 709"/>
                                  <a:gd name="T23" fmla="*/ 32 h 750"/>
                                  <a:gd name="T24" fmla="*/ 126 w 709"/>
                                  <a:gd name="T25" fmla="*/ 0 h 75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09" h="750">
                                    <a:moveTo>
                                      <a:pt x="126" y="0"/>
                                    </a:moveTo>
                                    <a:lnTo>
                                      <a:pt x="0" y="418"/>
                                    </a:lnTo>
                                    <a:lnTo>
                                      <a:pt x="197" y="598"/>
                                    </a:lnTo>
                                    <a:lnTo>
                                      <a:pt x="375" y="643"/>
                                    </a:lnTo>
                                    <a:lnTo>
                                      <a:pt x="435" y="711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57" y="521"/>
                                    </a:lnTo>
                                    <a:lnTo>
                                      <a:pt x="675" y="529"/>
                                    </a:lnTo>
                                    <a:lnTo>
                                      <a:pt x="645" y="265"/>
                                    </a:lnTo>
                                    <a:lnTo>
                                      <a:pt x="709" y="184"/>
                                    </a:lnTo>
                                    <a:lnTo>
                                      <a:pt x="607" y="32"/>
                                    </a:lnTo>
                                    <a:lnTo>
                                      <a:pt x="126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0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7" y="2656"/>
                                <a:ext cx="632" cy="822"/>
                              </a:xfrm>
                              <a:custGeom>
                                <a:avLst/>
                                <a:gdLst>
                                  <a:gd name="T0" fmla="*/ 139 w 632"/>
                                  <a:gd name="T1" fmla="*/ 32 h 822"/>
                                  <a:gd name="T2" fmla="*/ 88 w 632"/>
                                  <a:gd name="T3" fmla="*/ 142 h 822"/>
                                  <a:gd name="T4" fmla="*/ 0 w 632"/>
                                  <a:gd name="T5" fmla="*/ 641 h 822"/>
                                  <a:gd name="T6" fmla="*/ 202 w 632"/>
                                  <a:gd name="T7" fmla="*/ 811 h 822"/>
                                  <a:gd name="T8" fmla="*/ 247 w 632"/>
                                  <a:gd name="T9" fmla="*/ 822 h 822"/>
                                  <a:gd name="T10" fmla="*/ 412 w 632"/>
                                  <a:gd name="T11" fmla="*/ 779 h 822"/>
                                  <a:gd name="T12" fmla="*/ 632 w 632"/>
                                  <a:gd name="T13" fmla="*/ 206 h 822"/>
                                  <a:gd name="T14" fmla="*/ 504 w 632"/>
                                  <a:gd name="T15" fmla="*/ 178 h 822"/>
                                  <a:gd name="T16" fmla="*/ 350 w 632"/>
                                  <a:gd name="T17" fmla="*/ 88 h 822"/>
                                  <a:gd name="T18" fmla="*/ 245 w 632"/>
                                  <a:gd name="T19" fmla="*/ 105 h 822"/>
                                  <a:gd name="T20" fmla="*/ 199 w 632"/>
                                  <a:gd name="T21" fmla="*/ 0 h 822"/>
                                  <a:gd name="T22" fmla="*/ 139 w 632"/>
                                  <a:gd name="T23" fmla="*/ 32 h 8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32" h="822">
                                    <a:moveTo>
                                      <a:pt x="139" y="32"/>
                                    </a:moveTo>
                                    <a:lnTo>
                                      <a:pt x="88" y="142"/>
                                    </a:lnTo>
                                    <a:lnTo>
                                      <a:pt x="0" y="641"/>
                                    </a:lnTo>
                                    <a:lnTo>
                                      <a:pt x="202" y="811"/>
                                    </a:lnTo>
                                    <a:lnTo>
                                      <a:pt x="247" y="822"/>
                                    </a:lnTo>
                                    <a:lnTo>
                                      <a:pt x="412" y="779"/>
                                    </a:lnTo>
                                    <a:lnTo>
                                      <a:pt x="632" y="206"/>
                                    </a:lnTo>
                                    <a:lnTo>
                                      <a:pt x="504" y="178"/>
                                    </a:lnTo>
                                    <a:lnTo>
                                      <a:pt x="350" y="88"/>
                                    </a:lnTo>
                                    <a:lnTo>
                                      <a:pt x="245" y="105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139" y="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1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9" y="1728"/>
                                <a:ext cx="705" cy="785"/>
                              </a:xfrm>
                              <a:custGeom>
                                <a:avLst/>
                                <a:gdLst>
                                  <a:gd name="T0" fmla="*/ 0 w 705"/>
                                  <a:gd name="T1" fmla="*/ 632 h 785"/>
                                  <a:gd name="T2" fmla="*/ 32 w 705"/>
                                  <a:gd name="T3" fmla="*/ 52 h 785"/>
                                  <a:gd name="T4" fmla="*/ 450 w 705"/>
                                  <a:gd name="T5" fmla="*/ 82 h 785"/>
                                  <a:gd name="T6" fmla="*/ 467 w 705"/>
                                  <a:gd name="T7" fmla="*/ 105 h 785"/>
                                  <a:gd name="T8" fmla="*/ 518 w 705"/>
                                  <a:gd name="T9" fmla="*/ 105 h 785"/>
                                  <a:gd name="T10" fmla="*/ 705 w 705"/>
                                  <a:gd name="T11" fmla="*/ 0 h 785"/>
                                  <a:gd name="T12" fmla="*/ 692 w 705"/>
                                  <a:gd name="T13" fmla="*/ 491 h 785"/>
                                  <a:gd name="T14" fmla="*/ 433 w 705"/>
                                  <a:gd name="T15" fmla="*/ 502 h 785"/>
                                  <a:gd name="T16" fmla="*/ 437 w 705"/>
                                  <a:gd name="T17" fmla="*/ 581 h 785"/>
                                  <a:gd name="T18" fmla="*/ 377 w 705"/>
                                  <a:gd name="T19" fmla="*/ 695 h 785"/>
                                  <a:gd name="T20" fmla="*/ 272 w 705"/>
                                  <a:gd name="T21" fmla="*/ 699 h 785"/>
                                  <a:gd name="T22" fmla="*/ 265 w 705"/>
                                  <a:gd name="T23" fmla="*/ 785 h 785"/>
                                  <a:gd name="T24" fmla="*/ 62 w 705"/>
                                  <a:gd name="T25" fmla="*/ 737 h 785"/>
                                  <a:gd name="T26" fmla="*/ 0 w 705"/>
                                  <a:gd name="T27" fmla="*/ 632 h 78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705" h="785">
                                    <a:moveTo>
                                      <a:pt x="0" y="632"/>
                                    </a:moveTo>
                                    <a:lnTo>
                                      <a:pt x="32" y="52"/>
                                    </a:lnTo>
                                    <a:lnTo>
                                      <a:pt x="450" y="82"/>
                                    </a:lnTo>
                                    <a:lnTo>
                                      <a:pt x="467" y="105"/>
                                    </a:lnTo>
                                    <a:lnTo>
                                      <a:pt x="518" y="105"/>
                                    </a:lnTo>
                                    <a:lnTo>
                                      <a:pt x="705" y="0"/>
                                    </a:lnTo>
                                    <a:lnTo>
                                      <a:pt x="692" y="491"/>
                                    </a:lnTo>
                                    <a:lnTo>
                                      <a:pt x="433" y="502"/>
                                    </a:lnTo>
                                    <a:lnTo>
                                      <a:pt x="437" y="581"/>
                                    </a:lnTo>
                                    <a:lnTo>
                                      <a:pt x="377" y="695"/>
                                    </a:lnTo>
                                    <a:lnTo>
                                      <a:pt x="272" y="699"/>
                                    </a:lnTo>
                                    <a:lnTo>
                                      <a:pt x="265" y="785"/>
                                    </a:lnTo>
                                    <a:lnTo>
                                      <a:pt x="62" y="737"/>
                                    </a:lnTo>
                                    <a:lnTo>
                                      <a:pt x="0" y="6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2" name="Freeform 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8" y="1779"/>
                                <a:ext cx="661" cy="629"/>
                              </a:xfrm>
                              <a:custGeom>
                                <a:avLst/>
                                <a:gdLst>
                                  <a:gd name="T0" fmla="*/ 0 w 661"/>
                                  <a:gd name="T1" fmla="*/ 380 h 629"/>
                                  <a:gd name="T2" fmla="*/ 232 w 661"/>
                                  <a:gd name="T3" fmla="*/ 629 h 629"/>
                                  <a:gd name="T4" fmla="*/ 337 w 661"/>
                                  <a:gd name="T5" fmla="*/ 596 h 629"/>
                                  <a:gd name="T6" fmla="*/ 433 w 661"/>
                                  <a:gd name="T7" fmla="*/ 549 h 629"/>
                                  <a:gd name="T8" fmla="*/ 628 w 661"/>
                                  <a:gd name="T9" fmla="*/ 577 h 629"/>
                                  <a:gd name="T10" fmla="*/ 661 w 661"/>
                                  <a:gd name="T11" fmla="*/ 0 h 629"/>
                                  <a:gd name="T12" fmla="*/ 380 w 661"/>
                                  <a:gd name="T13" fmla="*/ 176 h 629"/>
                                  <a:gd name="T14" fmla="*/ 367 w 661"/>
                                  <a:gd name="T15" fmla="*/ 208 h 629"/>
                                  <a:gd name="T16" fmla="*/ 202 w 661"/>
                                  <a:gd name="T17" fmla="*/ 303 h 629"/>
                                  <a:gd name="T18" fmla="*/ 52 w 661"/>
                                  <a:gd name="T19" fmla="*/ 350 h 629"/>
                                  <a:gd name="T20" fmla="*/ 0 w 661"/>
                                  <a:gd name="T21" fmla="*/ 380 h 6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661" h="629">
                                    <a:moveTo>
                                      <a:pt x="0" y="380"/>
                                    </a:moveTo>
                                    <a:lnTo>
                                      <a:pt x="232" y="629"/>
                                    </a:lnTo>
                                    <a:lnTo>
                                      <a:pt x="337" y="596"/>
                                    </a:lnTo>
                                    <a:lnTo>
                                      <a:pt x="433" y="549"/>
                                    </a:lnTo>
                                    <a:lnTo>
                                      <a:pt x="628" y="577"/>
                                    </a:lnTo>
                                    <a:lnTo>
                                      <a:pt x="661" y="0"/>
                                    </a:lnTo>
                                    <a:lnTo>
                                      <a:pt x="380" y="176"/>
                                    </a:lnTo>
                                    <a:lnTo>
                                      <a:pt x="367" y="208"/>
                                    </a:lnTo>
                                    <a:lnTo>
                                      <a:pt x="202" y="303"/>
                                    </a:lnTo>
                                    <a:lnTo>
                                      <a:pt x="52" y="350"/>
                                    </a:lnTo>
                                    <a:lnTo>
                                      <a:pt x="0" y="38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3" name="Freeform 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9" y="2328"/>
                                <a:ext cx="553" cy="530"/>
                              </a:xfrm>
                              <a:custGeom>
                                <a:avLst/>
                                <a:gdLst>
                                  <a:gd name="T0" fmla="*/ 0 w 553"/>
                                  <a:gd name="T1" fmla="*/ 39 h 530"/>
                                  <a:gd name="T2" fmla="*/ 11 w 553"/>
                                  <a:gd name="T3" fmla="*/ 360 h 530"/>
                                  <a:gd name="T4" fmla="*/ 77 w 553"/>
                                  <a:gd name="T5" fmla="*/ 330 h 530"/>
                                  <a:gd name="T6" fmla="*/ 122 w 553"/>
                                  <a:gd name="T7" fmla="*/ 431 h 530"/>
                                  <a:gd name="T8" fmla="*/ 227 w 553"/>
                                  <a:gd name="T9" fmla="*/ 420 h 530"/>
                                  <a:gd name="T10" fmla="*/ 380 w 553"/>
                                  <a:gd name="T11" fmla="*/ 508 h 530"/>
                                  <a:gd name="T12" fmla="*/ 476 w 553"/>
                                  <a:gd name="T13" fmla="*/ 530 h 530"/>
                                  <a:gd name="T14" fmla="*/ 553 w 553"/>
                                  <a:gd name="T15" fmla="*/ 185 h 530"/>
                                  <a:gd name="T16" fmla="*/ 356 w 553"/>
                                  <a:gd name="T17" fmla="*/ 144 h 530"/>
                                  <a:gd name="T18" fmla="*/ 294 w 553"/>
                                  <a:gd name="T19" fmla="*/ 32 h 530"/>
                                  <a:gd name="T20" fmla="*/ 97 w 553"/>
                                  <a:gd name="T21" fmla="*/ 0 h 530"/>
                                  <a:gd name="T22" fmla="*/ 0 w 553"/>
                                  <a:gd name="T23" fmla="*/ 39 h 5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53" h="530">
                                    <a:moveTo>
                                      <a:pt x="0" y="39"/>
                                    </a:moveTo>
                                    <a:lnTo>
                                      <a:pt x="11" y="360"/>
                                    </a:lnTo>
                                    <a:lnTo>
                                      <a:pt x="77" y="330"/>
                                    </a:lnTo>
                                    <a:lnTo>
                                      <a:pt x="122" y="431"/>
                                    </a:lnTo>
                                    <a:lnTo>
                                      <a:pt x="227" y="420"/>
                                    </a:lnTo>
                                    <a:lnTo>
                                      <a:pt x="380" y="508"/>
                                    </a:lnTo>
                                    <a:lnTo>
                                      <a:pt x="476" y="530"/>
                                    </a:lnTo>
                                    <a:lnTo>
                                      <a:pt x="553" y="185"/>
                                    </a:lnTo>
                                    <a:lnTo>
                                      <a:pt x="356" y="144"/>
                                    </a:lnTo>
                                    <a:lnTo>
                                      <a:pt x="294" y="32"/>
                                    </a:lnTo>
                                    <a:lnTo>
                                      <a:pt x="97" y="0"/>
                                    </a:lnTo>
                                    <a:lnTo>
                                      <a:pt x="0" y="3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4" name="Freeform 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5" y="2223"/>
                                <a:ext cx="510" cy="667"/>
                              </a:xfrm>
                              <a:custGeom>
                                <a:avLst/>
                                <a:gdLst>
                                  <a:gd name="T0" fmla="*/ 249 w 510"/>
                                  <a:gd name="T1" fmla="*/ 7 h 667"/>
                                  <a:gd name="T2" fmla="*/ 249 w 510"/>
                                  <a:gd name="T3" fmla="*/ 7 h 667"/>
                                  <a:gd name="T4" fmla="*/ 253 w 510"/>
                                  <a:gd name="T5" fmla="*/ 79 h 667"/>
                                  <a:gd name="T6" fmla="*/ 195 w 510"/>
                                  <a:gd name="T7" fmla="*/ 197 h 667"/>
                                  <a:gd name="T8" fmla="*/ 90 w 510"/>
                                  <a:gd name="T9" fmla="*/ 204 h 667"/>
                                  <a:gd name="T10" fmla="*/ 77 w 510"/>
                                  <a:gd name="T11" fmla="*/ 290 h 667"/>
                                  <a:gd name="T12" fmla="*/ 0 w 510"/>
                                  <a:gd name="T13" fmla="*/ 624 h 667"/>
                                  <a:gd name="T14" fmla="*/ 52 w 510"/>
                                  <a:gd name="T15" fmla="*/ 643 h 667"/>
                                  <a:gd name="T16" fmla="*/ 289 w 510"/>
                                  <a:gd name="T17" fmla="*/ 667 h 667"/>
                                  <a:gd name="T18" fmla="*/ 332 w 510"/>
                                  <a:gd name="T19" fmla="*/ 631 h 667"/>
                                  <a:gd name="T20" fmla="*/ 510 w 510"/>
                                  <a:gd name="T21" fmla="*/ 0 h 667"/>
                                  <a:gd name="T22" fmla="*/ 249 w 510"/>
                                  <a:gd name="T23" fmla="*/ 7 h 66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10" h="667">
                                    <a:moveTo>
                                      <a:pt x="249" y="7"/>
                                    </a:moveTo>
                                    <a:lnTo>
                                      <a:pt x="249" y="7"/>
                                    </a:lnTo>
                                    <a:lnTo>
                                      <a:pt x="253" y="79"/>
                                    </a:lnTo>
                                    <a:lnTo>
                                      <a:pt x="195" y="197"/>
                                    </a:lnTo>
                                    <a:lnTo>
                                      <a:pt x="90" y="204"/>
                                    </a:lnTo>
                                    <a:lnTo>
                                      <a:pt x="77" y="290"/>
                                    </a:lnTo>
                                    <a:lnTo>
                                      <a:pt x="0" y="624"/>
                                    </a:lnTo>
                                    <a:lnTo>
                                      <a:pt x="52" y="643"/>
                                    </a:lnTo>
                                    <a:lnTo>
                                      <a:pt x="289" y="667"/>
                                    </a:lnTo>
                                    <a:lnTo>
                                      <a:pt x="332" y="631"/>
                                    </a:lnTo>
                                    <a:lnTo>
                                      <a:pt x="510" y="0"/>
                                    </a:lnTo>
                                    <a:lnTo>
                                      <a:pt x="249" y="7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5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6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7" name="Freeform 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57" cy="407"/>
                              </a:xfrm>
                              <a:custGeom>
                                <a:avLst/>
                                <a:gdLst>
                                  <a:gd name="T0" fmla="*/ 390 w 457"/>
                                  <a:gd name="T1" fmla="*/ 214 h 407"/>
                                  <a:gd name="T2" fmla="*/ 347 w 457"/>
                                  <a:gd name="T3" fmla="*/ 0 h 407"/>
                                  <a:gd name="T4" fmla="*/ 159 w 457"/>
                                  <a:gd name="T5" fmla="*/ 83 h 407"/>
                                  <a:gd name="T6" fmla="*/ 167 w 457"/>
                                  <a:gd name="T7" fmla="*/ 214 h 407"/>
                                  <a:gd name="T8" fmla="*/ 133 w 457"/>
                                  <a:gd name="T9" fmla="*/ 197 h 407"/>
                                  <a:gd name="T10" fmla="*/ 133 w 457"/>
                                  <a:gd name="T11" fmla="*/ 233 h 407"/>
                                  <a:gd name="T12" fmla="*/ 182 w 457"/>
                                  <a:gd name="T13" fmla="*/ 268 h 407"/>
                                  <a:gd name="T14" fmla="*/ 182 w 457"/>
                                  <a:gd name="T15" fmla="*/ 313 h 407"/>
                                  <a:gd name="T16" fmla="*/ 71 w 457"/>
                                  <a:gd name="T17" fmla="*/ 309 h 407"/>
                                  <a:gd name="T18" fmla="*/ 54 w 457"/>
                                  <a:gd name="T19" fmla="*/ 199 h 407"/>
                                  <a:gd name="T20" fmla="*/ 0 w 457"/>
                                  <a:gd name="T21" fmla="*/ 184 h 407"/>
                                  <a:gd name="T22" fmla="*/ 0 w 457"/>
                                  <a:gd name="T23" fmla="*/ 184 h 407"/>
                                  <a:gd name="T24" fmla="*/ 2 w 457"/>
                                  <a:gd name="T25" fmla="*/ 281 h 407"/>
                                  <a:gd name="T26" fmla="*/ 2 w 457"/>
                                  <a:gd name="T27" fmla="*/ 381 h 407"/>
                                  <a:gd name="T28" fmla="*/ 274 w 457"/>
                                  <a:gd name="T29" fmla="*/ 373 h 407"/>
                                  <a:gd name="T30" fmla="*/ 455 w 457"/>
                                  <a:gd name="T31" fmla="*/ 407 h 407"/>
                                  <a:gd name="T32" fmla="*/ 457 w 457"/>
                                  <a:gd name="T33" fmla="*/ 390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</a:cxnLst>
                                <a:rect l="0" t="0" r="r" b="b"/>
                                <a:pathLst>
                                  <a:path w="457" h="407">
                                    <a:moveTo>
                                      <a:pt x="390" y="214"/>
                                    </a:move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lnTo>
                                      <a:pt x="457" y="39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8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79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2037"/>
                                <a:ext cx="343" cy="737"/>
                              </a:xfrm>
                              <a:custGeom>
                                <a:avLst/>
                                <a:gdLst>
                                  <a:gd name="T0" fmla="*/ 215 w 343"/>
                                  <a:gd name="T1" fmla="*/ 0 h 737"/>
                                  <a:gd name="T2" fmla="*/ 238 w 343"/>
                                  <a:gd name="T3" fmla="*/ 83 h 737"/>
                                  <a:gd name="T4" fmla="*/ 17 w 343"/>
                                  <a:gd name="T5" fmla="*/ 163 h 737"/>
                                  <a:gd name="T6" fmla="*/ 17 w 343"/>
                                  <a:gd name="T7" fmla="*/ 216 h 737"/>
                                  <a:gd name="T8" fmla="*/ 0 w 343"/>
                                  <a:gd name="T9" fmla="*/ 250 h 737"/>
                                  <a:gd name="T10" fmla="*/ 48 w 343"/>
                                  <a:gd name="T11" fmla="*/ 283 h 737"/>
                                  <a:gd name="T12" fmla="*/ 80 w 343"/>
                                  <a:gd name="T13" fmla="*/ 242 h 737"/>
                                  <a:gd name="T14" fmla="*/ 317 w 343"/>
                                  <a:gd name="T15" fmla="*/ 161 h 737"/>
                                  <a:gd name="T16" fmla="*/ 332 w 343"/>
                                  <a:gd name="T17" fmla="*/ 223 h 737"/>
                                  <a:gd name="T18" fmla="*/ 182 w 343"/>
                                  <a:gd name="T19" fmla="*/ 298 h 737"/>
                                  <a:gd name="T20" fmla="*/ 167 w 343"/>
                                  <a:gd name="T21" fmla="*/ 441 h 737"/>
                                  <a:gd name="T22" fmla="*/ 167 w 343"/>
                                  <a:gd name="T23" fmla="*/ 441 h 737"/>
                                  <a:gd name="T24" fmla="*/ 168 w 343"/>
                                  <a:gd name="T25" fmla="*/ 443 h 737"/>
                                  <a:gd name="T26" fmla="*/ 170 w 343"/>
                                  <a:gd name="T27" fmla="*/ 443 h 737"/>
                                  <a:gd name="T28" fmla="*/ 174 w 343"/>
                                  <a:gd name="T29" fmla="*/ 444 h 737"/>
                                  <a:gd name="T30" fmla="*/ 176 w 343"/>
                                  <a:gd name="T31" fmla="*/ 444 h 737"/>
                                  <a:gd name="T32" fmla="*/ 300 w 343"/>
                                  <a:gd name="T33" fmla="*/ 398 h 737"/>
                                  <a:gd name="T34" fmla="*/ 275 w 343"/>
                                  <a:gd name="T35" fmla="*/ 461 h 737"/>
                                  <a:gd name="T36" fmla="*/ 174 w 343"/>
                                  <a:gd name="T37" fmla="*/ 491 h 737"/>
                                  <a:gd name="T38" fmla="*/ 161 w 343"/>
                                  <a:gd name="T39" fmla="*/ 506 h 737"/>
                                  <a:gd name="T40" fmla="*/ 116 w 343"/>
                                  <a:gd name="T41" fmla="*/ 737 h 737"/>
                                  <a:gd name="T42" fmla="*/ 153 w 343"/>
                                  <a:gd name="T43" fmla="*/ 722 h 737"/>
                                  <a:gd name="T44" fmla="*/ 191 w 343"/>
                                  <a:gd name="T45" fmla="*/ 548 h 737"/>
                                  <a:gd name="T46" fmla="*/ 238 w 343"/>
                                  <a:gd name="T47" fmla="*/ 534 h 737"/>
                                  <a:gd name="T48" fmla="*/ 212 w 343"/>
                                  <a:gd name="T49" fmla="*/ 699 h 737"/>
                                  <a:gd name="T50" fmla="*/ 247 w 343"/>
                                  <a:gd name="T51" fmla="*/ 682 h 737"/>
                                  <a:gd name="T52" fmla="*/ 270 w 343"/>
                                  <a:gd name="T53" fmla="*/ 615 h 737"/>
                                  <a:gd name="T54" fmla="*/ 343 w 343"/>
                                  <a:gd name="T55" fmla="*/ 643 h 7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343" h="737">
                                    <a:moveTo>
                                      <a:pt x="215" y="0"/>
                                    </a:moveTo>
                                    <a:lnTo>
                                      <a:pt x="238" y="83"/>
                                    </a:lnTo>
                                    <a:lnTo>
                                      <a:pt x="17" y="163"/>
                                    </a:lnTo>
                                    <a:lnTo>
                                      <a:pt x="17" y="216"/>
                                    </a:lnTo>
                                    <a:lnTo>
                                      <a:pt x="0" y="250"/>
                                    </a:lnTo>
                                    <a:lnTo>
                                      <a:pt x="48" y="283"/>
                                    </a:lnTo>
                                    <a:lnTo>
                                      <a:pt x="80" y="242"/>
                                    </a:lnTo>
                                    <a:lnTo>
                                      <a:pt x="317" y="161"/>
                                    </a:lnTo>
                                    <a:lnTo>
                                      <a:pt x="332" y="223"/>
                                    </a:lnTo>
                                    <a:lnTo>
                                      <a:pt x="182" y="298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8" y="443"/>
                                    </a:lnTo>
                                    <a:lnTo>
                                      <a:pt x="170" y="443"/>
                                    </a:lnTo>
                                    <a:lnTo>
                                      <a:pt x="174" y="444"/>
                                    </a:lnTo>
                                    <a:lnTo>
                                      <a:pt x="176" y="444"/>
                                    </a:lnTo>
                                    <a:lnTo>
                                      <a:pt x="300" y="398"/>
                                    </a:lnTo>
                                    <a:lnTo>
                                      <a:pt x="275" y="461"/>
                                    </a:lnTo>
                                    <a:lnTo>
                                      <a:pt x="174" y="491"/>
                                    </a:lnTo>
                                    <a:lnTo>
                                      <a:pt x="161" y="506"/>
                                    </a:lnTo>
                                    <a:lnTo>
                                      <a:pt x="116" y="737"/>
                                    </a:lnTo>
                                    <a:lnTo>
                                      <a:pt x="153" y="722"/>
                                    </a:lnTo>
                                    <a:lnTo>
                                      <a:pt x="191" y="548"/>
                                    </a:lnTo>
                                    <a:lnTo>
                                      <a:pt x="238" y="534"/>
                                    </a:lnTo>
                                    <a:lnTo>
                                      <a:pt x="212" y="699"/>
                                    </a:lnTo>
                                    <a:lnTo>
                                      <a:pt x="247" y="682"/>
                                    </a:lnTo>
                                    <a:lnTo>
                                      <a:pt x="270" y="615"/>
                                    </a:lnTo>
                                    <a:lnTo>
                                      <a:pt x="343" y="64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0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941"/>
                                <a:ext cx="716" cy="1096"/>
                              </a:xfrm>
                              <a:custGeom>
                                <a:avLst/>
                                <a:gdLst>
                                  <a:gd name="T0" fmla="*/ 707 w 716"/>
                                  <a:gd name="T1" fmla="*/ 0 h 1096"/>
                                  <a:gd name="T2" fmla="*/ 716 w 716"/>
                                  <a:gd name="T3" fmla="*/ 243 h 1096"/>
                                  <a:gd name="T4" fmla="*/ 0 w 716"/>
                                  <a:gd name="T5" fmla="*/ 751 h 1096"/>
                                  <a:gd name="T6" fmla="*/ 25 w 716"/>
                                  <a:gd name="T7" fmla="*/ 780 h 1096"/>
                                  <a:gd name="T8" fmla="*/ 60 w 716"/>
                                  <a:gd name="T9" fmla="*/ 890 h 1096"/>
                                  <a:gd name="T10" fmla="*/ 192 w 716"/>
                                  <a:gd name="T11" fmla="*/ 958 h 1096"/>
                                  <a:gd name="T12" fmla="*/ 229 w 716"/>
                                  <a:gd name="T13" fmla="*/ 1096 h 10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716" h="1096">
                                    <a:moveTo>
                                      <a:pt x="707" y="0"/>
                                    </a:moveTo>
                                    <a:lnTo>
                                      <a:pt x="716" y="243"/>
                                    </a:lnTo>
                                    <a:lnTo>
                                      <a:pt x="0" y="751"/>
                                    </a:lnTo>
                                    <a:lnTo>
                                      <a:pt x="25" y="780"/>
                                    </a:lnTo>
                                    <a:lnTo>
                                      <a:pt x="60" y="890"/>
                                    </a:lnTo>
                                    <a:lnTo>
                                      <a:pt x="192" y="958"/>
                                    </a:lnTo>
                                    <a:lnTo>
                                      <a:pt x="229" y="109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1" name="Freeform 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903"/>
                                <a:ext cx="100" cy="463"/>
                              </a:xfrm>
                              <a:custGeom>
                                <a:avLst/>
                                <a:gdLst>
                                  <a:gd name="T0" fmla="*/ 38 w 100"/>
                                  <a:gd name="T1" fmla="*/ 0 h 463"/>
                                  <a:gd name="T2" fmla="*/ 100 w 100"/>
                                  <a:gd name="T3" fmla="*/ 401 h 463"/>
                                  <a:gd name="T4" fmla="*/ 2 w 100"/>
                                  <a:gd name="T5" fmla="*/ 360 h 463"/>
                                  <a:gd name="T6" fmla="*/ 0 w 100"/>
                                  <a:gd name="T7" fmla="*/ 463 h 4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0" h="463">
                                    <a:moveTo>
                                      <a:pt x="38" y="0"/>
                                    </a:moveTo>
                                    <a:lnTo>
                                      <a:pt x="100" y="401"/>
                                    </a:lnTo>
                                    <a:lnTo>
                                      <a:pt x="2" y="360"/>
                                    </a:lnTo>
                                    <a:lnTo>
                                      <a:pt x="0" y="46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2" name="Freeform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678"/>
                                <a:ext cx="459" cy="259"/>
                              </a:xfrm>
                              <a:custGeom>
                                <a:avLst/>
                                <a:gdLst>
                                  <a:gd name="T0" fmla="*/ 21 w 459"/>
                                  <a:gd name="T1" fmla="*/ 0 h 259"/>
                                  <a:gd name="T2" fmla="*/ 43 w 459"/>
                                  <a:gd name="T3" fmla="*/ 4 h 259"/>
                                  <a:gd name="T4" fmla="*/ 66 w 459"/>
                                  <a:gd name="T5" fmla="*/ 71 h 259"/>
                                  <a:gd name="T6" fmla="*/ 0 w 459"/>
                                  <a:gd name="T7" fmla="*/ 109 h 259"/>
                                  <a:gd name="T8" fmla="*/ 0 w 459"/>
                                  <a:gd name="T9" fmla="*/ 109 h 259"/>
                                  <a:gd name="T10" fmla="*/ 2 w 459"/>
                                  <a:gd name="T11" fmla="*/ 113 h 259"/>
                                  <a:gd name="T12" fmla="*/ 2 w 459"/>
                                  <a:gd name="T13" fmla="*/ 115 h 259"/>
                                  <a:gd name="T14" fmla="*/ 8 w 459"/>
                                  <a:gd name="T15" fmla="*/ 118 h 259"/>
                                  <a:gd name="T16" fmla="*/ 13 w 459"/>
                                  <a:gd name="T17" fmla="*/ 122 h 259"/>
                                  <a:gd name="T18" fmla="*/ 15 w 459"/>
                                  <a:gd name="T19" fmla="*/ 124 h 259"/>
                                  <a:gd name="T20" fmla="*/ 15 w 459"/>
                                  <a:gd name="T21" fmla="*/ 128 h 259"/>
                                  <a:gd name="T22" fmla="*/ 75 w 459"/>
                                  <a:gd name="T23" fmla="*/ 96 h 259"/>
                                  <a:gd name="T24" fmla="*/ 146 w 459"/>
                                  <a:gd name="T25" fmla="*/ 154 h 259"/>
                                  <a:gd name="T26" fmla="*/ 225 w 459"/>
                                  <a:gd name="T27" fmla="*/ 113 h 259"/>
                                  <a:gd name="T28" fmla="*/ 255 w 459"/>
                                  <a:gd name="T29" fmla="*/ 133 h 259"/>
                                  <a:gd name="T30" fmla="*/ 176 w 459"/>
                                  <a:gd name="T31" fmla="*/ 173 h 259"/>
                                  <a:gd name="T32" fmla="*/ 268 w 459"/>
                                  <a:gd name="T33" fmla="*/ 223 h 259"/>
                                  <a:gd name="T34" fmla="*/ 334 w 459"/>
                                  <a:gd name="T35" fmla="*/ 195 h 259"/>
                                  <a:gd name="T36" fmla="*/ 369 w 459"/>
                                  <a:gd name="T37" fmla="*/ 201 h 259"/>
                                  <a:gd name="T38" fmla="*/ 311 w 459"/>
                                  <a:gd name="T39" fmla="*/ 238 h 259"/>
                                  <a:gd name="T40" fmla="*/ 337 w 459"/>
                                  <a:gd name="T41" fmla="*/ 259 h 259"/>
                                  <a:gd name="T42" fmla="*/ 459 w 459"/>
                                  <a:gd name="T43" fmla="*/ 216 h 2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</a:cxnLst>
                                <a:rect l="0" t="0" r="r" b="b"/>
                                <a:pathLst>
                                  <a:path w="459" h="259">
                                    <a:moveTo>
                                      <a:pt x="21" y="0"/>
                                    </a:moveTo>
                                    <a:lnTo>
                                      <a:pt x="43" y="4"/>
                                    </a:lnTo>
                                    <a:lnTo>
                                      <a:pt x="66" y="71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2" y="115"/>
                                    </a:lnTo>
                                    <a:lnTo>
                                      <a:pt x="8" y="118"/>
                                    </a:lnTo>
                                    <a:lnTo>
                                      <a:pt x="13" y="122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15" y="128"/>
                                    </a:lnTo>
                                    <a:lnTo>
                                      <a:pt x="75" y="96"/>
                                    </a:lnTo>
                                    <a:lnTo>
                                      <a:pt x="146" y="154"/>
                                    </a:lnTo>
                                    <a:lnTo>
                                      <a:pt x="225" y="113"/>
                                    </a:lnTo>
                                    <a:lnTo>
                                      <a:pt x="255" y="133"/>
                                    </a:lnTo>
                                    <a:lnTo>
                                      <a:pt x="176" y="173"/>
                                    </a:lnTo>
                                    <a:lnTo>
                                      <a:pt x="268" y="223"/>
                                    </a:lnTo>
                                    <a:lnTo>
                                      <a:pt x="334" y="195"/>
                                    </a:lnTo>
                                    <a:lnTo>
                                      <a:pt x="369" y="201"/>
                                    </a:lnTo>
                                    <a:lnTo>
                                      <a:pt x="311" y="238"/>
                                    </a:lnTo>
                                    <a:lnTo>
                                      <a:pt x="337" y="259"/>
                                    </a:lnTo>
                                    <a:lnTo>
                                      <a:pt x="459" y="21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3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69"/>
                                <a:ext cx="741" cy="305"/>
                              </a:xfrm>
                              <a:custGeom>
                                <a:avLst/>
                                <a:gdLst>
                                  <a:gd name="T0" fmla="*/ 0 w 741"/>
                                  <a:gd name="T1" fmla="*/ 0 h 305"/>
                                  <a:gd name="T2" fmla="*/ 291 w 741"/>
                                  <a:gd name="T3" fmla="*/ 116 h 305"/>
                                  <a:gd name="T4" fmla="*/ 741 w 741"/>
                                  <a:gd name="T5" fmla="*/ 305 h 30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41" h="305">
                                    <a:moveTo>
                                      <a:pt x="0" y="0"/>
                                    </a:moveTo>
                                    <a:lnTo>
                                      <a:pt x="291" y="116"/>
                                    </a:lnTo>
                                    <a:lnTo>
                                      <a:pt x="741" y="30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4" name="Freeform 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88" y="2942"/>
                                <a:ext cx="813" cy="1341"/>
                              </a:xfrm>
                              <a:custGeom>
                                <a:avLst/>
                                <a:gdLst>
                                  <a:gd name="T0" fmla="*/ 0 w 813"/>
                                  <a:gd name="T1" fmla="*/ 1043 h 1341"/>
                                  <a:gd name="T2" fmla="*/ 49 w 813"/>
                                  <a:gd name="T3" fmla="*/ 1155 h 1341"/>
                                  <a:gd name="T4" fmla="*/ 446 w 813"/>
                                  <a:gd name="T5" fmla="*/ 1174 h 1341"/>
                                  <a:gd name="T6" fmla="*/ 515 w 813"/>
                                  <a:gd name="T7" fmla="*/ 1341 h 1341"/>
                                  <a:gd name="T8" fmla="*/ 566 w 813"/>
                                  <a:gd name="T9" fmla="*/ 1196 h 1341"/>
                                  <a:gd name="T10" fmla="*/ 630 w 813"/>
                                  <a:gd name="T11" fmla="*/ 1204 h 1341"/>
                                  <a:gd name="T12" fmla="*/ 783 w 813"/>
                                  <a:gd name="T13" fmla="*/ 936 h 1341"/>
                                  <a:gd name="T14" fmla="*/ 813 w 813"/>
                                  <a:gd name="T15" fmla="*/ 819 h 1341"/>
                                  <a:gd name="T16" fmla="*/ 618 w 813"/>
                                  <a:gd name="T17" fmla="*/ 720 h 1341"/>
                                  <a:gd name="T18" fmla="*/ 581 w 813"/>
                                  <a:gd name="T19" fmla="*/ 679 h 1341"/>
                                  <a:gd name="T20" fmla="*/ 461 w 813"/>
                                  <a:gd name="T21" fmla="*/ 679 h 1341"/>
                                  <a:gd name="T22" fmla="*/ 349 w 813"/>
                                  <a:gd name="T23" fmla="*/ 596 h 1341"/>
                                  <a:gd name="T24" fmla="*/ 377 w 813"/>
                                  <a:gd name="T25" fmla="*/ 535 h 1341"/>
                                  <a:gd name="T26" fmla="*/ 590 w 813"/>
                                  <a:gd name="T27" fmla="*/ 604 h 1341"/>
                                  <a:gd name="T28" fmla="*/ 579 w 813"/>
                                  <a:gd name="T29" fmla="*/ 285 h 1341"/>
                                  <a:gd name="T30" fmla="*/ 570 w 813"/>
                                  <a:gd name="T31" fmla="*/ 248 h 1341"/>
                                  <a:gd name="T32" fmla="*/ 469 w 813"/>
                                  <a:gd name="T33" fmla="*/ 192 h 1341"/>
                                  <a:gd name="T34" fmla="*/ 330 w 813"/>
                                  <a:gd name="T35" fmla="*/ 0 h 134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813" h="1341">
                                    <a:moveTo>
                                      <a:pt x="0" y="1043"/>
                                    </a:moveTo>
                                    <a:lnTo>
                                      <a:pt x="49" y="1155"/>
                                    </a:lnTo>
                                    <a:lnTo>
                                      <a:pt x="446" y="1174"/>
                                    </a:lnTo>
                                    <a:lnTo>
                                      <a:pt x="515" y="1341"/>
                                    </a:lnTo>
                                    <a:lnTo>
                                      <a:pt x="566" y="1196"/>
                                    </a:lnTo>
                                    <a:lnTo>
                                      <a:pt x="630" y="1204"/>
                                    </a:lnTo>
                                    <a:lnTo>
                                      <a:pt x="783" y="936"/>
                                    </a:lnTo>
                                    <a:lnTo>
                                      <a:pt x="813" y="819"/>
                                    </a:lnTo>
                                    <a:lnTo>
                                      <a:pt x="618" y="720"/>
                                    </a:lnTo>
                                    <a:lnTo>
                                      <a:pt x="581" y="679"/>
                                    </a:lnTo>
                                    <a:lnTo>
                                      <a:pt x="461" y="679"/>
                                    </a:lnTo>
                                    <a:lnTo>
                                      <a:pt x="349" y="596"/>
                                    </a:lnTo>
                                    <a:lnTo>
                                      <a:pt x="377" y="535"/>
                                    </a:lnTo>
                                    <a:lnTo>
                                      <a:pt x="590" y="604"/>
                                    </a:lnTo>
                                    <a:lnTo>
                                      <a:pt x="579" y="285"/>
                                    </a:lnTo>
                                    <a:lnTo>
                                      <a:pt x="570" y="248"/>
                                    </a:lnTo>
                                    <a:lnTo>
                                      <a:pt x="469" y="192"/>
                                    </a:lnTo>
                                    <a:lnTo>
                                      <a:pt x="33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5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948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6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3" y="3994"/>
                                <a:ext cx="375" cy="133"/>
                              </a:xfrm>
                              <a:custGeom>
                                <a:avLst/>
                                <a:gdLst>
                                  <a:gd name="T0" fmla="*/ 0 w 375"/>
                                  <a:gd name="T1" fmla="*/ 124 h 133"/>
                                  <a:gd name="T2" fmla="*/ 131 w 375"/>
                                  <a:gd name="T3" fmla="*/ 122 h 133"/>
                                  <a:gd name="T4" fmla="*/ 141 w 375"/>
                                  <a:gd name="T5" fmla="*/ 133 h 133"/>
                                  <a:gd name="T6" fmla="*/ 214 w 375"/>
                                  <a:gd name="T7" fmla="*/ 13 h 133"/>
                                  <a:gd name="T8" fmla="*/ 375 w 375"/>
                                  <a:gd name="T9" fmla="*/ 0 h 1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75" h="133">
                                    <a:moveTo>
                                      <a:pt x="0" y="124"/>
                                    </a:moveTo>
                                    <a:lnTo>
                                      <a:pt x="131" y="122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214" y="13"/>
                                    </a:lnTo>
                                    <a:lnTo>
                                      <a:pt x="37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7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59" y="4071"/>
                                <a:ext cx="33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8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13" y="4095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89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67" y="4119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0" name="Freeform 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2" y="4144"/>
                                <a:ext cx="30" cy="19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19"/>
                                  <a:gd name="T2" fmla="*/ 28 w 30"/>
                                  <a:gd name="T3" fmla="*/ 13 h 19"/>
                                  <a:gd name="T4" fmla="*/ 30 w 30"/>
                                  <a:gd name="T5" fmla="*/ 19 h 1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9">
                                    <a:moveTo>
                                      <a:pt x="0" y="0"/>
                                    </a:moveTo>
                                    <a:lnTo>
                                      <a:pt x="28" y="13"/>
                                    </a:lnTo>
                                    <a:lnTo>
                                      <a:pt x="30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1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61" y="4183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2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86" y="4239"/>
                                <a:ext cx="13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3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08" y="4294"/>
                                <a:ext cx="30" cy="22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22"/>
                                  <a:gd name="T2" fmla="*/ 2 w 30"/>
                                  <a:gd name="T3" fmla="*/ 4 h 22"/>
                                  <a:gd name="T4" fmla="*/ 30 w 30"/>
                                  <a:gd name="T5" fmla="*/ 22 h 22"/>
                                  <a:gd name="T6" fmla="*/ 30 w 30"/>
                                  <a:gd name="T7" fmla="*/ 22 h 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0" h="22">
                                    <a:moveTo>
                                      <a:pt x="0" y="0"/>
                                    </a:moveTo>
                                    <a:lnTo>
                                      <a:pt x="2" y="4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30" y="2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4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61" y="4311"/>
                                <a:ext cx="35" cy="5"/>
                              </a:xfrm>
                              <a:custGeom>
                                <a:avLst/>
                                <a:gdLst>
                                  <a:gd name="T0" fmla="*/ 0 w 35"/>
                                  <a:gd name="T1" fmla="*/ 5 h 5"/>
                                  <a:gd name="T2" fmla="*/ 26 w 35"/>
                                  <a:gd name="T3" fmla="*/ 5 h 5"/>
                                  <a:gd name="T4" fmla="*/ 35 w 35"/>
                                  <a:gd name="T5" fmla="*/ 0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5">
                                    <a:moveTo>
                                      <a:pt x="0" y="5"/>
                                    </a:moveTo>
                                    <a:lnTo>
                                      <a:pt x="26" y="5"/>
                                    </a:lnTo>
                                    <a:lnTo>
                                      <a:pt x="3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5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7" y="4283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18 h 18"/>
                                  <a:gd name="T2" fmla="*/ 15 w 32"/>
                                  <a:gd name="T3" fmla="*/ 11 h 18"/>
                                  <a:gd name="T4" fmla="*/ 32 w 32"/>
                                  <a:gd name="T5" fmla="*/ 0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18"/>
                                    </a:moveTo>
                                    <a:lnTo>
                                      <a:pt x="15" y="11"/>
                                    </a:lnTo>
                                    <a:lnTo>
                                      <a:pt x="32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6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7" y="4251"/>
                                <a:ext cx="32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7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18" y="4217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8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69" y="4185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99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19" y="4153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0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70" y="411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1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2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4" y="418"/>
                                <a:ext cx="1162" cy="523"/>
                              </a:xfrm>
                              <a:custGeom>
                                <a:avLst/>
                                <a:gdLst>
                                  <a:gd name="T0" fmla="*/ 28 w 1162"/>
                                  <a:gd name="T1" fmla="*/ 523 h 523"/>
                                  <a:gd name="T2" fmla="*/ 0 w 1162"/>
                                  <a:gd name="T3" fmla="*/ 519 h 523"/>
                                  <a:gd name="T4" fmla="*/ 0 w 1162"/>
                                  <a:gd name="T5" fmla="*/ 495 h 523"/>
                                  <a:gd name="T6" fmla="*/ 34 w 1162"/>
                                  <a:gd name="T7" fmla="*/ 407 h 523"/>
                                  <a:gd name="T8" fmla="*/ 283 w 1162"/>
                                  <a:gd name="T9" fmla="*/ 409 h 523"/>
                                  <a:gd name="T10" fmla="*/ 409 w 1162"/>
                                  <a:gd name="T11" fmla="*/ 468 h 523"/>
                                  <a:gd name="T12" fmla="*/ 530 w 1162"/>
                                  <a:gd name="T13" fmla="*/ 382 h 523"/>
                                  <a:gd name="T14" fmla="*/ 635 w 1162"/>
                                  <a:gd name="T15" fmla="*/ 311 h 523"/>
                                  <a:gd name="T16" fmla="*/ 677 w 1162"/>
                                  <a:gd name="T17" fmla="*/ 260 h 523"/>
                                  <a:gd name="T18" fmla="*/ 733 w 1162"/>
                                  <a:gd name="T19" fmla="*/ 133 h 523"/>
                                  <a:gd name="T20" fmla="*/ 733 w 1162"/>
                                  <a:gd name="T21" fmla="*/ 81 h 523"/>
                                  <a:gd name="T22" fmla="*/ 810 w 1162"/>
                                  <a:gd name="T23" fmla="*/ 9 h 523"/>
                                  <a:gd name="T24" fmla="*/ 971 w 1162"/>
                                  <a:gd name="T25" fmla="*/ 0 h 523"/>
                                  <a:gd name="T26" fmla="*/ 1162 w 1162"/>
                                  <a:gd name="T27" fmla="*/ 142 h 5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1162" h="523">
                                    <a:moveTo>
                                      <a:pt x="28" y="523"/>
                                    </a:moveTo>
                                    <a:lnTo>
                                      <a:pt x="0" y="519"/>
                                    </a:lnTo>
                                    <a:lnTo>
                                      <a:pt x="0" y="495"/>
                                    </a:lnTo>
                                    <a:lnTo>
                                      <a:pt x="34" y="407"/>
                                    </a:lnTo>
                                    <a:lnTo>
                                      <a:pt x="283" y="409"/>
                                    </a:lnTo>
                                    <a:lnTo>
                                      <a:pt x="409" y="468"/>
                                    </a:lnTo>
                                    <a:lnTo>
                                      <a:pt x="530" y="382"/>
                                    </a:lnTo>
                                    <a:lnTo>
                                      <a:pt x="635" y="311"/>
                                    </a:lnTo>
                                    <a:lnTo>
                                      <a:pt x="677" y="260"/>
                                    </a:lnTo>
                                    <a:lnTo>
                                      <a:pt x="733" y="133"/>
                                    </a:lnTo>
                                    <a:lnTo>
                                      <a:pt x="733" y="81"/>
                                    </a:lnTo>
                                    <a:lnTo>
                                      <a:pt x="810" y="9"/>
                                    </a:lnTo>
                                    <a:lnTo>
                                      <a:pt x="971" y="0"/>
                                    </a:lnTo>
                                    <a:lnTo>
                                      <a:pt x="1162" y="14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3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6" y="4"/>
                                <a:ext cx="981" cy="555"/>
                              </a:xfrm>
                              <a:custGeom>
                                <a:avLst/>
                                <a:gdLst>
                                  <a:gd name="T0" fmla="*/ 0 w 981"/>
                                  <a:gd name="T1" fmla="*/ 555 h 555"/>
                                  <a:gd name="T2" fmla="*/ 126 w 981"/>
                                  <a:gd name="T3" fmla="*/ 466 h 555"/>
                                  <a:gd name="T4" fmla="*/ 308 w 981"/>
                                  <a:gd name="T5" fmla="*/ 481 h 555"/>
                                  <a:gd name="T6" fmla="*/ 454 w 981"/>
                                  <a:gd name="T7" fmla="*/ 391 h 555"/>
                                  <a:gd name="T8" fmla="*/ 401 w 981"/>
                                  <a:gd name="T9" fmla="*/ 369 h 555"/>
                                  <a:gd name="T10" fmla="*/ 467 w 981"/>
                                  <a:gd name="T11" fmla="*/ 202 h 555"/>
                                  <a:gd name="T12" fmla="*/ 559 w 981"/>
                                  <a:gd name="T13" fmla="*/ 183 h 555"/>
                                  <a:gd name="T14" fmla="*/ 636 w 981"/>
                                  <a:gd name="T15" fmla="*/ 45 h 555"/>
                                  <a:gd name="T16" fmla="*/ 763 w 981"/>
                                  <a:gd name="T17" fmla="*/ 0 h 555"/>
                                  <a:gd name="T18" fmla="*/ 782 w 981"/>
                                  <a:gd name="T19" fmla="*/ 228 h 555"/>
                                  <a:gd name="T20" fmla="*/ 859 w 981"/>
                                  <a:gd name="T21" fmla="*/ 275 h 555"/>
                                  <a:gd name="T22" fmla="*/ 981 w 981"/>
                                  <a:gd name="T23" fmla="*/ 343 h 555"/>
                                  <a:gd name="T24" fmla="*/ 952 w 981"/>
                                  <a:gd name="T25" fmla="*/ 365 h 555"/>
                                  <a:gd name="T26" fmla="*/ 917 w 981"/>
                                  <a:gd name="T27" fmla="*/ 521 h 5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981" h="555">
                                    <a:moveTo>
                                      <a:pt x="0" y="555"/>
                                    </a:moveTo>
                                    <a:lnTo>
                                      <a:pt x="126" y="466"/>
                                    </a:lnTo>
                                    <a:lnTo>
                                      <a:pt x="308" y="481"/>
                                    </a:lnTo>
                                    <a:lnTo>
                                      <a:pt x="454" y="391"/>
                                    </a:lnTo>
                                    <a:lnTo>
                                      <a:pt x="401" y="369"/>
                                    </a:lnTo>
                                    <a:lnTo>
                                      <a:pt x="467" y="202"/>
                                    </a:lnTo>
                                    <a:lnTo>
                                      <a:pt x="559" y="183"/>
                                    </a:lnTo>
                                    <a:lnTo>
                                      <a:pt x="636" y="45"/>
                                    </a:lnTo>
                                    <a:lnTo>
                                      <a:pt x="763" y="0"/>
                                    </a:lnTo>
                                    <a:lnTo>
                                      <a:pt x="782" y="228"/>
                                    </a:lnTo>
                                    <a:lnTo>
                                      <a:pt x="859" y="275"/>
                                    </a:lnTo>
                                    <a:lnTo>
                                      <a:pt x="981" y="343"/>
                                    </a:lnTo>
                                    <a:lnTo>
                                      <a:pt x="952" y="365"/>
                                    </a:lnTo>
                                    <a:lnTo>
                                      <a:pt x="917" y="5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4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05" y="525"/>
                                <a:ext cx="240" cy="673"/>
                              </a:xfrm>
                              <a:custGeom>
                                <a:avLst/>
                                <a:gdLst>
                                  <a:gd name="T0" fmla="*/ 38 w 240"/>
                                  <a:gd name="T1" fmla="*/ 0 h 673"/>
                                  <a:gd name="T2" fmla="*/ 107 w 240"/>
                                  <a:gd name="T3" fmla="*/ 133 h 673"/>
                                  <a:gd name="T4" fmla="*/ 21 w 240"/>
                                  <a:gd name="T5" fmla="*/ 264 h 673"/>
                                  <a:gd name="T6" fmla="*/ 0 w 240"/>
                                  <a:gd name="T7" fmla="*/ 483 h 673"/>
                                  <a:gd name="T8" fmla="*/ 98 w 240"/>
                                  <a:gd name="T9" fmla="*/ 478 h 673"/>
                                  <a:gd name="T10" fmla="*/ 240 w 240"/>
                                  <a:gd name="T11" fmla="*/ 673 h 6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240" h="673">
                                    <a:moveTo>
                                      <a:pt x="38" y="0"/>
                                    </a:moveTo>
                                    <a:lnTo>
                                      <a:pt x="107" y="133"/>
                                    </a:lnTo>
                                    <a:lnTo>
                                      <a:pt x="21" y="264"/>
                                    </a:lnTo>
                                    <a:lnTo>
                                      <a:pt x="0" y="483"/>
                                    </a:lnTo>
                                    <a:lnTo>
                                      <a:pt x="98" y="478"/>
                                    </a:lnTo>
                                    <a:lnTo>
                                      <a:pt x="240" y="67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5" name="Lin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1" y="75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6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308" y="1080"/>
                                <a:ext cx="618" cy="834"/>
                              </a:xfrm>
                              <a:custGeom>
                                <a:avLst/>
                                <a:gdLst>
                                  <a:gd name="T0" fmla="*/ 0 w 618"/>
                                  <a:gd name="T1" fmla="*/ 834 h 834"/>
                                  <a:gd name="T2" fmla="*/ 264 w 618"/>
                                  <a:gd name="T3" fmla="*/ 775 h 834"/>
                                  <a:gd name="T4" fmla="*/ 367 w 618"/>
                                  <a:gd name="T5" fmla="*/ 571 h 834"/>
                                  <a:gd name="T6" fmla="*/ 534 w 618"/>
                                  <a:gd name="T7" fmla="*/ 468 h 834"/>
                                  <a:gd name="T8" fmla="*/ 482 w 618"/>
                                  <a:gd name="T9" fmla="*/ 371 h 834"/>
                                  <a:gd name="T10" fmla="*/ 581 w 618"/>
                                  <a:gd name="T11" fmla="*/ 359 h 834"/>
                                  <a:gd name="T12" fmla="*/ 618 w 618"/>
                                  <a:gd name="T13" fmla="*/ 189 h 834"/>
                                  <a:gd name="T14" fmla="*/ 399 w 618"/>
                                  <a:gd name="T15" fmla="*/ 266 h 834"/>
                                  <a:gd name="T16" fmla="*/ 335 w 618"/>
                                  <a:gd name="T17" fmla="*/ 0 h 834"/>
                                  <a:gd name="T18" fmla="*/ 333 w 618"/>
                                  <a:gd name="T19" fmla="*/ 45 h 834"/>
                                  <a:gd name="T20" fmla="*/ 288 w 618"/>
                                  <a:gd name="T21" fmla="*/ 131 h 834"/>
                                  <a:gd name="T22" fmla="*/ 182 w 618"/>
                                  <a:gd name="T23" fmla="*/ 164 h 834"/>
                                  <a:gd name="T24" fmla="*/ 208 w 618"/>
                                  <a:gd name="T25" fmla="*/ 232 h 834"/>
                                  <a:gd name="T26" fmla="*/ 118 w 618"/>
                                  <a:gd name="T27" fmla="*/ 343 h 834"/>
                                  <a:gd name="T28" fmla="*/ 77 w 618"/>
                                  <a:gd name="T29" fmla="*/ 320 h 834"/>
                                  <a:gd name="T30" fmla="*/ 37 w 618"/>
                                  <a:gd name="T31" fmla="*/ 118 h 8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618" h="834">
                                    <a:moveTo>
                                      <a:pt x="0" y="834"/>
                                    </a:moveTo>
                                    <a:lnTo>
                                      <a:pt x="264" y="775"/>
                                    </a:lnTo>
                                    <a:lnTo>
                                      <a:pt x="367" y="571"/>
                                    </a:lnTo>
                                    <a:lnTo>
                                      <a:pt x="534" y="468"/>
                                    </a:lnTo>
                                    <a:lnTo>
                                      <a:pt x="482" y="371"/>
                                    </a:lnTo>
                                    <a:lnTo>
                                      <a:pt x="581" y="359"/>
                                    </a:lnTo>
                                    <a:lnTo>
                                      <a:pt x="618" y="189"/>
                                    </a:lnTo>
                                    <a:lnTo>
                                      <a:pt x="399" y="266"/>
                                    </a:lnTo>
                                    <a:lnTo>
                                      <a:pt x="335" y="0"/>
                                    </a:lnTo>
                                    <a:lnTo>
                                      <a:pt x="333" y="45"/>
                                    </a:lnTo>
                                    <a:lnTo>
                                      <a:pt x="288" y="131"/>
                                    </a:lnTo>
                                    <a:lnTo>
                                      <a:pt x="182" y="164"/>
                                    </a:lnTo>
                                    <a:lnTo>
                                      <a:pt x="208" y="232"/>
                                    </a:lnTo>
                                    <a:lnTo>
                                      <a:pt x="118" y="343"/>
                                    </a:lnTo>
                                    <a:lnTo>
                                      <a:pt x="77" y="320"/>
                                    </a:lnTo>
                                    <a:lnTo>
                                      <a:pt x="37" y="1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7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67" y="1914"/>
                                <a:ext cx="41" cy="223"/>
                              </a:xfrm>
                              <a:custGeom>
                                <a:avLst/>
                                <a:gdLst>
                                  <a:gd name="T0" fmla="*/ 0 w 41"/>
                                  <a:gd name="T1" fmla="*/ 223 h 223"/>
                                  <a:gd name="T2" fmla="*/ 41 w 41"/>
                                  <a:gd name="T3" fmla="*/ 0 h 223"/>
                                  <a:gd name="T4" fmla="*/ 41 w 41"/>
                                  <a:gd name="T5" fmla="*/ 0 h 2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1" h="223">
                                    <a:moveTo>
                                      <a:pt x="0" y="223"/>
                                    </a:moveTo>
                                    <a:lnTo>
                                      <a:pt x="41" y="0"/>
                                    </a:lnTo>
                                    <a:lnTo>
                                      <a:pt x="4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8" name="Freeform 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7" y="2137"/>
                                <a:ext cx="121" cy="333"/>
                              </a:xfrm>
                              <a:custGeom>
                                <a:avLst/>
                                <a:gdLst>
                                  <a:gd name="T0" fmla="*/ 0 w 121"/>
                                  <a:gd name="T1" fmla="*/ 333 h 333"/>
                                  <a:gd name="T2" fmla="*/ 33 w 121"/>
                                  <a:gd name="T3" fmla="*/ 251 h 333"/>
                                  <a:gd name="T4" fmla="*/ 82 w 121"/>
                                  <a:gd name="T5" fmla="*/ 202 h 333"/>
                                  <a:gd name="T6" fmla="*/ 121 w 121"/>
                                  <a:gd name="T7" fmla="*/ 0 h 3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21" h="333">
                                    <a:moveTo>
                                      <a:pt x="0" y="333"/>
                                    </a:moveTo>
                                    <a:lnTo>
                                      <a:pt x="33" y="251"/>
                                    </a:lnTo>
                                    <a:lnTo>
                                      <a:pt x="82" y="202"/>
                                    </a:lnTo>
                                    <a:lnTo>
                                      <a:pt x="12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09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8" y="2470"/>
                                <a:ext cx="102" cy="474"/>
                              </a:xfrm>
                              <a:custGeom>
                                <a:avLst/>
                                <a:gdLst>
                                  <a:gd name="T0" fmla="*/ 66 w 102"/>
                                  <a:gd name="T1" fmla="*/ 474 h 474"/>
                                  <a:gd name="T2" fmla="*/ 38 w 102"/>
                                  <a:gd name="T3" fmla="*/ 233 h 474"/>
                                  <a:gd name="T4" fmla="*/ 102 w 102"/>
                                  <a:gd name="T5" fmla="*/ 152 h 474"/>
                                  <a:gd name="T6" fmla="*/ 0 w 102"/>
                                  <a:gd name="T7" fmla="*/ 0 h 47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2" h="474">
                                    <a:moveTo>
                                      <a:pt x="66" y="474"/>
                                    </a:moveTo>
                                    <a:lnTo>
                                      <a:pt x="38" y="233"/>
                                    </a:lnTo>
                                    <a:lnTo>
                                      <a:pt x="102" y="1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0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362"/>
                                <a:ext cx="97" cy="261"/>
                              </a:xfrm>
                              <a:custGeom>
                                <a:avLst/>
                                <a:gdLst>
                                  <a:gd name="T0" fmla="*/ 82 w 97"/>
                                  <a:gd name="T1" fmla="*/ 0 h 261"/>
                                  <a:gd name="T2" fmla="*/ 97 w 97"/>
                                  <a:gd name="T3" fmla="*/ 8 h 261"/>
                                  <a:gd name="T4" fmla="*/ 97 w 97"/>
                                  <a:gd name="T5" fmla="*/ 8 h 261"/>
                                  <a:gd name="T6" fmla="*/ 92 w 97"/>
                                  <a:gd name="T7" fmla="*/ 73 h 261"/>
                                  <a:gd name="T8" fmla="*/ 88 w 97"/>
                                  <a:gd name="T9" fmla="*/ 133 h 261"/>
                                  <a:gd name="T10" fmla="*/ 84 w 97"/>
                                  <a:gd name="T11" fmla="*/ 195 h 261"/>
                                  <a:gd name="T12" fmla="*/ 79 w 97"/>
                                  <a:gd name="T13" fmla="*/ 261 h 261"/>
                                  <a:gd name="T14" fmla="*/ 79 w 97"/>
                                  <a:gd name="T15" fmla="*/ 261 h 261"/>
                                  <a:gd name="T16" fmla="*/ 17 w 97"/>
                                  <a:gd name="T17" fmla="*/ 236 h 261"/>
                                  <a:gd name="T18" fmla="*/ 9 w 97"/>
                                  <a:gd name="T19" fmla="*/ 231 h 261"/>
                                  <a:gd name="T20" fmla="*/ 0 w 97"/>
                                  <a:gd name="T21" fmla="*/ 225 h 2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97" h="261">
                                    <a:moveTo>
                                      <a:pt x="82" y="0"/>
                                    </a:moveTo>
                                    <a:lnTo>
                                      <a:pt x="97" y="8"/>
                                    </a:lnTo>
                                    <a:lnTo>
                                      <a:pt x="97" y="8"/>
                                    </a:lnTo>
                                    <a:lnTo>
                                      <a:pt x="92" y="73"/>
                                    </a:lnTo>
                                    <a:lnTo>
                                      <a:pt x="88" y="133"/>
                                    </a:lnTo>
                                    <a:lnTo>
                                      <a:pt x="84" y="195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17" y="236"/>
                                    </a:lnTo>
                                    <a:lnTo>
                                      <a:pt x="9" y="231"/>
                                    </a:lnTo>
                                    <a:lnTo>
                                      <a:pt x="0" y="22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1" name="Lin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17" y="534"/>
                                <a:ext cx="16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2" name="Lin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90" y="587"/>
                                <a:ext cx="15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3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62" y="641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4" name="Line 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36" y="69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5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7" y="748"/>
                                <a:ext cx="30" cy="15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0 h 15"/>
                                  <a:gd name="T2" fmla="*/ 24 w 30"/>
                                  <a:gd name="T3" fmla="*/ 11 h 15"/>
                                  <a:gd name="T4" fmla="*/ 0 w 30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5">
                                    <a:moveTo>
                                      <a:pt x="30" y="0"/>
                                    </a:moveTo>
                                    <a:lnTo>
                                      <a:pt x="24" y="11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6" name="Line 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37" y="765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7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77" y="774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8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7" y="782"/>
                                <a:ext cx="37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19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9" y="789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0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99" y="797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1" name="Line 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804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2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82" y="812"/>
                                <a:ext cx="34" cy="11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1"/>
                                  <a:gd name="T2" fmla="*/ 8 w 34"/>
                                  <a:gd name="T3" fmla="*/ 3 h 11"/>
                                  <a:gd name="T4" fmla="*/ 0 w 34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1">
                                    <a:moveTo>
                                      <a:pt x="34" y="0"/>
                                    </a:moveTo>
                                    <a:lnTo>
                                      <a:pt x="8" y="3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3" name="Line 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9" y="840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4" name="Line 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96" y="881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5" name="Line 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3" y="922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6" name="Line 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0" y="965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7" name="Lin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95" y="1010"/>
                                <a:ext cx="7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8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4" y="1070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29" name="Freeform 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1128"/>
                                <a:ext cx="23" cy="21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21"/>
                                  <a:gd name="T2" fmla="*/ 19 w 23"/>
                                  <a:gd name="T3" fmla="*/ 21 h 21"/>
                                  <a:gd name="T4" fmla="*/ 0 w 23"/>
                                  <a:gd name="T5" fmla="*/ 21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21">
                                    <a:moveTo>
                                      <a:pt x="23" y="0"/>
                                    </a:moveTo>
                                    <a:lnTo>
                                      <a:pt x="19" y="21"/>
                                    </a:lnTo>
                                    <a:lnTo>
                                      <a:pt x="0" y="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0" name="Lin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1" name="Line 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3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2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7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3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66" y="1091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4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5" y="103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5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47" y="973"/>
                                <a:ext cx="4" cy="37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37 h 37"/>
                                  <a:gd name="T2" fmla="*/ 0 w 4"/>
                                  <a:gd name="T3" fmla="*/ 20 h 37"/>
                                  <a:gd name="T4" fmla="*/ 4 w 4"/>
                                  <a:gd name="T5" fmla="*/ 0 h 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7">
                                    <a:moveTo>
                                      <a:pt x="4" y="37"/>
                                    </a:moveTo>
                                    <a:lnTo>
                                      <a:pt x="0" y="20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6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55" y="915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7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66" y="85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8" name="Line 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77" y="797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39" name="Line 1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89" y="73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0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98" y="678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1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09" y="618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2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1" y="566"/>
                                <a:ext cx="5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3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98" y="941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4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8" y="952"/>
                                <a:ext cx="28" cy="23"/>
                              </a:xfrm>
                              <a:custGeom>
                                <a:avLst/>
                                <a:gdLst>
                                  <a:gd name="T0" fmla="*/ 0 w 28"/>
                                  <a:gd name="T1" fmla="*/ 0 h 23"/>
                                  <a:gd name="T2" fmla="*/ 7 w 28"/>
                                  <a:gd name="T3" fmla="*/ 2 h 23"/>
                                  <a:gd name="T4" fmla="*/ 28 w 28"/>
                                  <a:gd name="T5" fmla="*/ 23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8" h="23">
                                    <a:moveTo>
                                      <a:pt x="0" y="0"/>
                                    </a:moveTo>
                                    <a:lnTo>
                                      <a:pt x="7" y="2"/>
                                    </a:lnTo>
                                    <a:lnTo>
                                      <a:pt x="28" y="2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5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1" y="991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6" name="Line 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42" y="1035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7" name="Line 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83" y="1078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8" name="Line 1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24" y="1123"/>
                                <a:ext cx="25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49" name="Line 1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64" y="1166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0" name="Line 1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05" y="1209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1" name="Line 1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6" y="1254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2" name="Line 1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8" y="1297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3" name="Line 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9" y="1342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4" name="Line 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0" y="138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5" name="Freeform 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1" y="1428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0 w 27"/>
                                  <a:gd name="T1" fmla="*/ 0 h 23"/>
                                  <a:gd name="T2" fmla="*/ 19 w 27"/>
                                  <a:gd name="T3" fmla="*/ 23 h 23"/>
                                  <a:gd name="T4" fmla="*/ 27 w 27"/>
                                  <a:gd name="T5" fmla="*/ 19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7" h="23">
                                    <a:moveTo>
                                      <a:pt x="0" y="0"/>
                                    </a:moveTo>
                                    <a:lnTo>
                                      <a:pt x="19" y="23"/>
                                    </a:lnTo>
                                    <a:lnTo>
                                      <a:pt x="27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6" name="Lin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56" y="141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7" name="Line 1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05" y="137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8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1346"/>
                                <a:ext cx="32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59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06" y="1314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0" name="Line 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55" y="1280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1" name="Line 1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06" y="1246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2" name="Line 1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56" y="1214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3" name="Line 1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05" y="1181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4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16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5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16" y="1153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6" name="Line 1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76" y="114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7" name="Line 1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18" y="2013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8" name="Line 1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72" y="1987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69" name="Line 1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25" y="1959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0" name="Line 1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79" y="1932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1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31" y="1904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2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86" y="1878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3" name="Line 1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40" y="1850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4" name="Line 1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93" y="1824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5" name="Line 1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047" y="1795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6" name="Line 1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00" y="1769"/>
                                <a:ext cx="33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7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54" y="1741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8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06" y="171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79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1" y="1687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0" name="Line 1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13" y="1657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1" name="Line 1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4" y="162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2" name="Line 1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13" y="1589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3" name="Line 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63" y="1556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4" name="Line 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2" y="1522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5" name="Line 1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63" y="1488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6" name="Line 1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11" y="1464"/>
                                <a:ext cx="19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7" name="Line 1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38" y="1466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8" name="Line 1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1" y="1509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89" name="Line 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2" y="155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0" name="Freeform 1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63" y="1595"/>
                                <a:ext cx="26" cy="26"/>
                              </a:xfrm>
                              <a:custGeom>
                                <a:avLst/>
                                <a:gdLst>
                                  <a:gd name="T0" fmla="*/ 0 w 26"/>
                                  <a:gd name="T1" fmla="*/ 0 h 26"/>
                                  <a:gd name="T2" fmla="*/ 25 w 26"/>
                                  <a:gd name="T3" fmla="*/ 26 h 26"/>
                                  <a:gd name="T4" fmla="*/ 26 w 26"/>
                                  <a:gd name="T5" fmla="*/ 24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26">
                                    <a:moveTo>
                                      <a:pt x="0" y="0"/>
                                    </a:moveTo>
                                    <a:lnTo>
                                      <a:pt x="25" y="26"/>
                                    </a:lnTo>
                                    <a:lnTo>
                                      <a:pt x="26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1" name="Line 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10" y="1597"/>
                                <a:ext cx="36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2" name="Line 1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4" y="1593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3" name="Line 1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5" y="1649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4" name="Freeform 1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2" y="1706"/>
                                <a:ext cx="11" cy="33"/>
                              </a:xfrm>
                              <a:custGeom>
                                <a:avLst/>
                                <a:gdLst>
                                  <a:gd name="T0" fmla="*/ 5 w 11"/>
                                  <a:gd name="T1" fmla="*/ 0 h 33"/>
                                  <a:gd name="T2" fmla="*/ 11 w 11"/>
                                  <a:gd name="T3" fmla="*/ 15 h 33"/>
                                  <a:gd name="T4" fmla="*/ 0 w 11"/>
                                  <a:gd name="T5" fmla="*/ 33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3">
                                    <a:moveTo>
                                      <a:pt x="5" y="0"/>
                                    </a:moveTo>
                                    <a:lnTo>
                                      <a:pt x="11" y="15"/>
                                    </a:ln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5" name="Line 1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760"/>
                                <a:ext cx="18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6" name="Line 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44" y="1810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7" name="Line 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16" y="1863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8" name="Line 1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86" y="1915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499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50" y="1968"/>
                                <a:ext cx="24" cy="26"/>
                              </a:xfrm>
                              <a:custGeom>
                                <a:avLst/>
                                <a:gdLst>
                                  <a:gd name="T0" fmla="*/ 24 w 24"/>
                                  <a:gd name="T1" fmla="*/ 0 h 26"/>
                                  <a:gd name="T2" fmla="*/ 15 w 24"/>
                                  <a:gd name="T3" fmla="*/ 17 h 26"/>
                                  <a:gd name="T4" fmla="*/ 0 w 24"/>
                                  <a:gd name="T5" fmla="*/ 26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" h="26">
                                    <a:moveTo>
                                      <a:pt x="24" y="0"/>
                                    </a:moveTo>
                                    <a:lnTo>
                                      <a:pt x="15" y="17"/>
                                    </a:lnTo>
                                    <a:lnTo>
                                      <a:pt x="0" y="2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0" name="Line 1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98" y="2005"/>
                                <a:ext cx="31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1" name="Line 1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5" y="203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2" name="Line 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93" y="2065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3" name="Line 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51" y="2050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4" name="Line 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10" y="2007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5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69" y="1962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6" name="Line 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28" y="1919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7" name="Line 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14" y="186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8" name="Line 1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9" y="180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09" name="Line 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3" y="174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0" name="Line 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8" y="1685"/>
                                <a:ext cx="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1" name="Line 1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4" y="1632"/>
                                <a:ext cx="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2" name="Line 1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4" y="1141"/>
                                <a:ext cx="24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3" name="Line 1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25" y="1184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4" name="Freeform 1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6" y="1228"/>
                                <a:ext cx="17" cy="30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0 h 30"/>
                                  <a:gd name="T2" fmla="*/ 17 w 17"/>
                                  <a:gd name="T3" fmla="*/ 18 h 30"/>
                                  <a:gd name="T4" fmla="*/ 15 w 17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7" h="30">
                                    <a:moveTo>
                                      <a:pt x="0" y="0"/>
                                    </a:moveTo>
                                    <a:lnTo>
                                      <a:pt x="17" y="18"/>
                                    </a:lnTo>
                                    <a:lnTo>
                                      <a:pt x="15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5" name="Line 1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75" y="128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6" name="Line 1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8" y="134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7" name="Line 1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1400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8" name="Line 1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5" y="1458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19" name="Freeform 1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7" y="1518"/>
                                <a:ext cx="4" cy="38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0 h 38"/>
                                  <a:gd name="T2" fmla="*/ 0 w 4"/>
                                  <a:gd name="T3" fmla="*/ 36 h 38"/>
                                  <a:gd name="T4" fmla="*/ 2 w 4"/>
                                  <a:gd name="T5" fmla="*/ 38 h 3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8">
                                    <a:moveTo>
                                      <a:pt x="4" y="0"/>
                                    </a:moveTo>
                                    <a:lnTo>
                                      <a:pt x="0" y="36"/>
                                    </a:lnTo>
                                    <a:lnTo>
                                      <a:pt x="2" y="3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0" name="Line 1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3" y="1578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1" name="Line 1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64" y="1636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2" name="Line 1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77" y="1696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3" name="Freeform 1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85" y="1754"/>
                                <a:ext cx="7" cy="36"/>
                              </a:xfrm>
                              <a:custGeom>
                                <a:avLst/>
                                <a:gdLst>
                                  <a:gd name="T0" fmla="*/ 4 w 7"/>
                                  <a:gd name="T1" fmla="*/ 0 h 36"/>
                                  <a:gd name="T2" fmla="*/ 7 w 7"/>
                                  <a:gd name="T3" fmla="*/ 19 h 36"/>
                                  <a:gd name="T4" fmla="*/ 0 w 7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" h="36">
                                    <a:moveTo>
                                      <a:pt x="4" y="0"/>
                                    </a:moveTo>
                                    <a:lnTo>
                                      <a:pt x="7" y="19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4" name="Freeform 1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0" y="1810"/>
                                <a:ext cx="37" cy="2"/>
                              </a:xfrm>
                              <a:custGeom>
                                <a:avLst/>
                                <a:gdLst>
                                  <a:gd name="T0" fmla="*/ 37 w 37"/>
                                  <a:gd name="T1" fmla="*/ 0 h 2"/>
                                  <a:gd name="T2" fmla="*/ 35 w 37"/>
                                  <a:gd name="T3" fmla="*/ 2 h 2"/>
                                  <a:gd name="T4" fmla="*/ 0 w 37"/>
                                  <a:gd name="T5" fmla="*/ 0 h 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2">
                                    <a:moveTo>
                                      <a:pt x="37" y="0"/>
                                    </a:moveTo>
                                    <a:lnTo>
                                      <a:pt x="35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5" name="Line 1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82" y="180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6" name="Line 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22" y="1801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7" name="Line 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62" y="179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8" name="Line 1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2" y="1794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29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42" y="1788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0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82" y="1784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1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27" y="1784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2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77" y="1814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3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24" y="1846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4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876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5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23" y="1908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6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01" y="1938"/>
                                <a:ext cx="2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7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73" y="836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8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01" y="888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39" name="Line 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29" y="941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0" name="Line 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57" y="993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1" name="Line 2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7" y="1048"/>
                                <a:ext cx="17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2" name="Line 2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15" y="1100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543" name="Line 2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44" y="1153"/>
                                <a:ext cx="16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1060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51" y="1201"/>
                              <a:ext cx="2587" cy="2158"/>
                              <a:chOff x="2751" y="1201"/>
                              <a:chExt cx="2587" cy="2158"/>
                            </a:xfrm>
                          </p:grpSpPr>
                          <p:sp>
                            <p:nvSpPr>
                              <p:cNvPr id="1146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2" y="120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47" name="Line 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00" y="1258"/>
                                <a:ext cx="17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48" name="Line 2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28" y="1312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49" name="Line 2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864" y="1321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0" name="Freeform 2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16" y="1293"/>
                                <a:ext cx="34" cy="17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7 h 17"/>
                                  <a:gd name="T2" fmla="*/ 24 w 34"/>
                                  <a:gd name="T3" fmla="*/ 6 h 17"/>
                                  <a:gd name="T4" fmla="*/ 34 w 34"/>
                                  <a:gd name="T5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7">
                                    <a:moveTo>
                                      <a:pt x="0" y="17"/>
                                    </a:moveTo>
                                    <a:lnTo>
                                      <a:pt x="24" y="6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1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6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2" name="Freeform 2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23" y="1248"/>
                                <a:ext cx="37" cy="8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8 h 8"/>
                                  <a:gd name="T2" fmla="*/ 9 w 37"/>
                                  <a:gd name="T3" fmla="*/ 4 h 8"/>
                                  <a:gd name="T4" fmla="*/ 22 w 37"/>
                                  <a:gd name="T5" fmla="*/ 0 h 8"/>
                                  <a:gd name="T6" fmla="*/ 37 w 37"/>
                                  <a:gd name="T7" fmla="*/ 2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7" h="8">
                                    <a:moveTo>
                                      <a:pt x="0" y="8"/>
                                    </a:moveTo>
                                    <a:lnTo>
                                      <a:pt x="9" y="4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37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3" name="Line 2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81" y="1252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4" name="Line 2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1" y="1261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5" name="Freeform 2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01" y="1256"/>
                                <a:ext cx="34" cy="15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5 h 15"/>
                                  <a:gd name="T2" fmla="*/ 4 w 34"/>
                                  <a:gd name="T3" fmla="*/ 15 h 15"/>
                                  <a:gd name="T4" fmla="*/ 34 w 34"/>
                                  <a:gd name="T5" fmla="*/ 0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5">
                                    <a:moveTo>
                                      <a:pt x="0" y="15"/>
                                    </a:moveTo>
                                    <a:lnTo>
                                      <a:pt x="4" y="15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6" name="Line 2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253" y="1228"/>
                                <a:ext cx="34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7" name="Line 2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308" y="1201"/>
                                <a:ext cx="30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8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1" y="1353"/>
                                <a:ext cx="30" cy="2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59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90" y="1393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0" name="Line 2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77" y="1451"/>
                                <a:ext cx="1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1" name="Line 2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66" y="1511"/>
                                <a:ext cx="8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2" name="Line 2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3" y="1569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3" name="Line 2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42" y="162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4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1687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5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8" y="173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6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27" y="176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7" name="Line 2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5" y="179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8" name="Freeform 2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9" y="1825"/>
                                <a:ext cx="35" cy="8"/>
                              </a:xfrm>
                              <a:custGeom>
                                <a:avLst/>
                                <a:gdLst>
                                  <a:gd name="T0" fmla="*/ 35 w 35"/>
                                  <a:gd name="T1" fmla="*/ 0 h 8"/>
                                  <a:gd name="T2" fmla="*/ 24 w 35"/>
                                  <a:gd name="T3" fmla="*/ 8 h 8"/>
                                  <a:gd name="T4" fmla="*/ 0 w 35"/>
                                  <a:gd name="T5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8">
                                    <a:moveTo>
                                      <a:pt x="35" y="0"/>
                                    </a:moveTo>
                                    <a:lnTo>
                                      <a:pt x="24" y="8"/>
                                    </a:lnTo>
                                    <a:lnTo>
                                      <a:pt x="0" y="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69" name="Freeform 2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75" y="1812"/>
                                <a:ext cx="21" cy="21"/>
                              </a:xfrm>
                              <a:custGeom>
                                <a:avLst/>
                                <a:gdLst>
                                  <a:gd name="T0" fmla="*/ 21 w 21"/>
                                  <a:gd name="T1" fmla="*/ 21 h 21"/>
                                  <a:gd name="T2" fmla="*/ 15 w 21"/>
                                  <a:gd name="T3" fmla="*/ 21 h 21"/>
                                  <a:gd name="T4" fmla="*/ 0 w 21"/>
                                  <a:gd name="T5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" h="21">
                                    <a:moveTo>
                                      <a:pt x="21" y="21"/>
                                    </a:moveTo>
                                    <a:lnTo>
                                      <a:pt x="15" y="21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0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2" y="127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1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8" y="13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2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7" y="1398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3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5" y="145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4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3" y="151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5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9" y="15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6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7" y="16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7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5" y="16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8" name="Line 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93" y="175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79" name="Line 2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0" y="181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0" name="Line 2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1" y="1872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1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42" y="1915"/>
                                <a:ext cx="36" cy="8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0 h 8"/>
                                  <a:gd name="T2" fmla="*/ 8 w 36"/>
                                  <a:gd name="T3" fmla="*/ 8 h 8"/>
                                  <a:gd name="T4" fmla="*/ 36 w 36"/>
                                  <a:gd name="T5" fmla="*/ 6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8">
                                    <a:moveTo>
                                      <a:pt x="0" y="0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36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2" name="Line 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00" y="1917"/>
                                <a:ext cx="2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3" name="Line 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2" y="2090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4" name="Line 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486" y="2110"/>
                                <a:ext cx="35" cy="1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5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29" y="2129"/>
                                <a:ext cx="36" cy="15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15"/>
                                  <a:gd name="T2" fmla="*/ 12 w 36"/>
                                  <a:gd name="T3" fmla="*/ 9 h 15"/>
                                  <a:gd name="T4" fmla="*/ 0 w 36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5">
                                    <a:moveTo>
                                      <a:pt x="36" y="0"/>
                                    </a:moveTo>
                                    <a:lnTo>
                                      <a:pt x="12" y="9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6" name="Line 2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9" y="215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7" name="Line 2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26" y="218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8" name="Line 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74" y="221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89" name="Line 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21" y="224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0" name="Line 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71" y="227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1" name="Line 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18" y="230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2" name="Freeform 2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7" y="2333"/>
                                <a:ext cx="23" cy="3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30"/>
                                  <a:gd name="T2" fmla="*/ 11 w 23"/>
                                  <a:gd name="T3" fmla="*/ 8 h 30"/>
                                  <a:gd name="T4" fmla="*/ 0 w 23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30">
                                    <a:moveTo>
                                      <a:pt x="23" y="0"/>
                                    </a:moveTo>
                                    <a:lnTo>
                                      <a:pt x="11" y="8"/>
                                    </a:lnTo>
                                    <a:lnTo>
                                      <a:pt x="0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3" name="Line 2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038" y="2380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4" name="Line 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93" y="2421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5" name="Line 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50" y="2463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6" name="Line 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05" y="2504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7" name="Line 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61" y="2545"/>
                                <a:ext cx="27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8" name="Line 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16" y="2585"/>
                                <a:ext cx="29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199" name="Line 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73" y="2626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0" name="Line 2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51" y="2667"/>
                                <a:ext cx="6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1" name="Line 2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8" y="217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2" name="Line 2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1" y="2215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3" name="Line 2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2" y="2258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4" name="Line 2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5" y="2300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5" name="Line 2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66" y="2343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6" name="Line 2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9" y="2386"/>
                                <a:ext cx="25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7" name="Line 2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86" y="2866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8" name="Line 2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33" y="2828"/>
                                <a:ext cx="28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09" name="Line 2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80" y="2791"/>
                                <a:ext cx="28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0" name="Freeform 2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24" y="2751"/>
                                <a:ext cx="29" cy="25"/>
                              </a:xfrm>
                              <a:custGeom>
                                <a:avLst/>
                                <a:gdLst>
                                  <a:gd name="T0" fmla="*/ 0 w 29"/>
                                  <a:gd name="T1" fmla="*/ 25 h 25"/>
                                  <a:gd name="T2" fmla="*/ 25 w 29"/>
                                  <a:gd name="T3" fmla="*/ 6 h 25"/>
                                  <a:gd name="T4" fmla="*/ 29 w 29"/>
                                  <a:gd name="T5" fmla="*/ 0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" h="25">
                                    <a:moveTo>
                                      <a:pt x="0" y="25"/>
                                    </a:moveTo>
                                    <a:lnTo>
                                      <a:pt x="25" y="6"/>
                                    </a:lnTo>
                                    <a:lnTo>
                                      <a:pt x="29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1" name="Line 2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8" y="2704"/>
                                <a:ext cx="22" cy="2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2" name="Line 2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03" y="2656"/>
                                <a:ext cx="25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3" name="Line 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41" y="2609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4" name="Line 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78" y="2562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5" name="Line 2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4" y="251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6" name="Line 2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51" y="2466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7" name="Line 2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89" y="2420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8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41" y="2390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19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98" y="23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0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4" y="2343"/>
                                <a:ext cx="34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1" name="Freeform 2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6" y="2320"/>
                                <a:ext cx="36" cy="13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13 h 13"/>
                                  <a:gd name="T2" fmla="*/ 27 w 36"/>
                                  <a:gd name="T3" fmla="*/ 0 h 13"/>
                                  <a:gd name="T4" fmla="*/ 36 w 36"/>
                                  <a:gd name="T5" fmla="*/ 2 h 1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3">
                                    <a:moveTo>
                                      <a:pt x="0" y="13"/>
                                    </a:moveTo>
                                    <a:lnTo>
                                      <a:pt x="27" y="0"/>
                                    </a:lnTo>
                                    <a:lnTo>
                                      <a:pt x="36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2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2" y="2326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3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2" y="2337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4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81" y="2348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5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2" y="22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6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6" y="2238"/>
                                <a:ext cx="3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7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9" y="217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8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3" y="211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29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9" y="205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0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2" y="19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1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6" y="193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2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0" y="187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3" name="Line 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4" y="1820"/>
                                <a:ext cx="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4" name="Line 2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795"/>
                                <a:ext cx="0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5" name="Line 2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6" y="172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6" name="Line 2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17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7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4" y="18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8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2" y="190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39" name="Line 2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0" y="196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0" name="Line 3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2028"/>
                                <a:ext cx="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1" name="Line 3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9" y="20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2" name="Line 3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7" y="21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3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99" y="2208"/>
                                <a:ext cx="26" cy="11"/>
                              </a:xfrm>
                              <a:custGeom>
                                <a:avLst/>
                                <a:gdLst>
                                  <a:gd name="T0" fmla="*/ 26 w 26"/>
                                  <a:gd name="T1" fmla="*/ 0 h 11"/>
                                  <a:gd name="T2" fmla="*/ 26 w 26"/>
                                  <a:gd name="T3" fmla="*/ 9 h 11"/>
                                  <a:gd name="T4" fmla="*/ 0 w 26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11">
                                    <a:moveTo>
                                      <a:pt x="26" y="0"/>
                                    </a:moveTo>
                                    <a:lnTo>
                                      <a:pt x="26" y="9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4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2219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5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9" y="2221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6" name="Line 3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19" y="2225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7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2" y="2227"/>
                                <a:ext cx="34" cy="5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5"/>
                                  <a:gd name="T2" fmla="*/ 0 w 34"/>
                                  <a:gd name="T3" fmla="*/ 1 h 5"/>
                                  <a:gd name="T4" fmla="*/ 0 w 34"/>
                                  <a:gd name="T5" fmla="*/ 5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5">
                                    <a:moveTo>
                                      <a:pt x="34" y="0"/>
                                    </a:moveTo>
                                    <a:lnTo>
                                      <a:pt x="0" y="1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8" name="Line 3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2255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49" name="Line 3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40" y="2313"/>
                                <a:ext cx="13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0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7" y="2369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1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65" y="2416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2" name="Line 3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05" y="2423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3" name="Line 3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6" y="2448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4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67" y="2506"/>
                                <a:ext cx="25" cy="15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5"/>
                                  <a:gd name="T2" fmla="*/ 23 w 25"/>
                                  <a:gd name="T3" fmla="*/ 15 h 15"/>
                                  <a:gd name="T4" fmla="*/ 0 w 25"/>
                                  <a:gd name="T5" fmla="*/ 7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5">
                                    <a:moveTo>
                                      <a:pt x="25" y="0"/>
                                    </a:moveTo>
                                    <a:lnTo>
                                      <a:pt x="23" y="15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5" name="Line 3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9" y="2498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6" name="Line 3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1" y="2483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7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95" y="2468"/>
                                <a:ext cx="34" cy="12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12 h 12"/>
                                  <a:gd name="T2" fmla="*/ 0 w 34"/>
                                  <a:gd name="T3" fmla="*/ 2 h 12"/>
                                  <a:gd name="T4" fmla="*/ 0 w 34"/>
                                  <a:gd name="T5" fmla="*/ 0 h 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2">
                                    <a:moveTo>
                                      <a:pt x="34" y="12"/>
                                    </a:moveTo>
                                    <a:lnTo>
                                      <a:pt x="0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8" name="Line 3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63" y="2416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59" name="Line 3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33" y="2365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0" name="Line 3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745" y="2043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1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4" y="2035"/>
                                <a:ext cx="37" cy="6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2 h 6"/>
                                  <a:gd name="T2" fmla="*/ 15 w 37"/>
                                  <a:gd name="T3" fmla="*/ 0 h 6"/>
                                  <a:gd name="T4" fmla="*/ 37 w 37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6">
                                    <a:moveTo>
                                      <a:pt x="0" y="2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37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2" name="Line 3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4" y="2045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3" name="Line 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22" y="2058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4" name="Line 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0" y="2071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5" name="Line 3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8" y="2084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6" name="Line 3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6" y="2099"/>
                                <a:ext cx="37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7" name="Line 3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56" y="2112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8" name="Line 3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125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69" name="Line 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17" y="2228"/>
                                <a:ext cx="12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0" name="Line 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" y="2285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1" name="Line 3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84" y="2343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2" name="Line 3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7" y="2401"/>
                                <a:ext cx="9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3" name="Line 3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50" y="2457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4" name="Line 3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3" y="2515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5" name="Line 3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14" y="2573"/>
                                <a:ext cx="11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6" name="Line 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97" y="2629"/>
                                <a:ext cx="1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7" name="Line 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80" y="2688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8" name="Line 3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64" y="2746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79" name="Line 3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47" y="2802"/>
                                <a:ext cx="1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0" name="Line 3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7" y="2858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1" name="Line 3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451" y="2882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2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91" y="2875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3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33" y="2866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4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73" y="2858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5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1" y="2843"/>
                                <a:ext cx="30" cy="11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11 h 11"/>
                                  <a:gd name="T2" fmla="*/ 0 w 30"/>
                                  <a:gd name="T3" fmla="*/ 8 h 11"/>
                                  <a:gd name="T4" fmla="*/ 1 w 30"/>
                                  <a:gd name="T5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1">
                                    <a:moveTo>
                                      <a:pt x="30" y="11"/>
                                    </a:moveTo>
                                    <a:lnTo>
                                      <a:pt x="0" y="8"/>
                                    </a:ln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6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6" y="2785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7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39" y="2725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8" name="Line 3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52" y="2667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89" name="Line 3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4" y="2609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0" name="Line 3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77" y="2551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1" name="Line 3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88" y="2521"/>
                                <a:ext cx="2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2" name="Line 3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6" y="2438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3" name="Line 3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2442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4" name="Line 3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96" y="2446"/>
                                <a:ext cx="36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5" name="Line 3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54" y="2450"/>
                                <a:ext cx="38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6" name="Line 3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4" y="2453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7" name="Line 3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74" y="2459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8" name="Line 3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4" y="2463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299" name="Line 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4" y="2466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0" name="Line 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1" y="23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1" name="Line 3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4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2" name="Line 3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7" y="249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3" name="Line 3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9" y="255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4" name="Line 3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43" y="2616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5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5" y="2676"/>
                                <a:ext cx="11" cy="36"/>
                              </a:xfrm>
                              <a:custGeom>
                                <a:avLst/>
                                <a:gdLst>
                                  <a:gd name="T0" fmla="*/ 9 w 11"/>
                                  <a:gd name="T1" fmla="*/ 0 h 36"/>
                                  <a:gd name="T2" fmla="*/ 11 w 11"/>
                                  <a:gd name="T3" fmla="*/ 10 h 36"/>
                                  <a:gd name="T4" fmla="*/ 0 w 11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6">
                                    <a:moveTo>
                                      <a:pt x="9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6" name="Line 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14" y="2734"/>
                                <a:ext cx="14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7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98" y="2791"/>
                                <a:ext cx="9" cy="35"/>
                              </a:xfrm>
                              <a:custGeom>
                                <a:avLst/>
                                <a:gdLst>
                                  <a:gd name="T0" fmla="*/ 9 w 9"/>
                                  <a:gd name="T1" fmla="*/ 0 h 35"/>
                                  <a:gd name="T2" fmla="*/ 5 w 9"/>
                                  <a:gd name="T3" fmla="*/ 7 h 35"/>
                                  <a:gd name="T4" fmla="*/ 0 w 9"/>
                                  <a:gd name="T5" fmla="*/ 35 h 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" h="35">
                                    <a:moveTo>
                                      <a:pt x="9" y="0"/>
                                    </a:moveTo>
                                    <a:lnTo>
                                      <a:pt x="5" y="7"/>
                                    </a:lnTo>
                                    <a:lnTo>
                                      <a:pt x="0" y="3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8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88" y="2849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09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77" y="290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0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68" y="296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1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56" y="302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2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7" y="3085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3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36" y="314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4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26" y="3203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5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98" y="3263"/>
                                <a:ext cx="25" cy="2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24"/>
                                  <a:gd name="T2" fmla="*/ 23 w 25"/>
                                  <a:gd name="T3" fmla="*/ 9 h 24"/>
                                  <a:gd name="T4" fmla="*/ 0 w 25"/>
                                  <a:gd name="T5" fmla="*/ 24 h 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24">
                                    <a:moveTo>
                                      <a:pt x="25" y="0"/>
                                    </a:moveTo>
                                    <a:lnTo>
                                      <a:pt x="23" y="9"/>
                                    </a:ln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6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8" y="3299"/>
                                <a:ext cx="31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7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93" y="3330"/>
                                <a:ext cx="34" cy="14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4"/>
                                  <a:gd name="T2" fmla="*/ 21 w 34"/>
                                  <a:gd name="T3" fmla="*/ 10 h 14"/>
                                  <a:gd name="T4" fmla="*/ 0 w 34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4">
                                    <a:moveTo>
                                      <a:pt x="34" y="0"/>
                                    </a:moveTo>
                                    <a:lnTo>
                                      <a:pt x="21" y="1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8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35" y="3349"/>
                                <a:ext cx="36" cy="6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6"/>
                                  <a:gd name="T2" fmla="*/ 15 w 36"/>
                                  <a:gd name="T3" fmla="*/ 6 h 6"/>
                                  <a:gd name="T4" fmla="*/ 0 w 36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6">
                                    <a:moveTo>
                                      <a:pt x="36" y="0"/>
                                    </a:moveTo>
                                    <a:lnTo>
                                      <a:pt x="15" y="6"/>
                                    </a:lnTo>
                                    <a:lnTo>
                                      <a:pt x="0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19" name="Line 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5" y="3353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0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15" y="3351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1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255" y="3347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2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195" y="3345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3" name="Freeform 3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345"/>
                                <a:ext cx="25" cy="1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4"/>
                                  <a:gd name="T2" fmla="*/ 0 w 25"/>
                                  <a:gd name="T3" fmla="*/ 0 h 14"/>
                                  <a:gd name="T4" fmla="*/ 0 w 25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4">
                                    <a:moveTo>
                                      <a:pt x="2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4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286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5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92" y="2903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6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37" y="2944"/>
                                <a:ext cx="26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7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0" y="2984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8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3025"/>
                                <a:ext cx="32" cy="17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7"/>
                                  <a:gd name="T2" fmla="*/ 13 w 32"/>
                                  <a:gd name="T3" fmla="*/ 13 h 17"/>
                                  <a:gd name="T4" fmla="*/ 32 w 32"/>
                                  <a:gd name="T5" fmla="*/ 17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7">
                                    <a:moveTo>
                                      <a:pt x="0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32" y="1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29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9" y="3047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0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37" y="3061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1" name="Freeform 3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95" y="3074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8"/>
                                  <a:gd name="T2" fmla="*/ 15 w 32"/>
                                  <a:gd name="T3" fmla="*/ 3 h 18"/>
                                  <a:gd name="T4" fmla="*/ 32 w 32"/>
                                  <a:gd name="T5" fmla="*/ 18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0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32" y="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2" name="Line 3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42" y="3107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3" name="Line 3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9" y="3145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4" name="Line 3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5" y="3164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5" name="Line 3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13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6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7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7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17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8" name="Line 3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8" y="295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39" name="Line 3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17" y="2956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0" name="Line 4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77" y="2956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1" name="Line 4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26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2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4" y="2665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0 h 34"/>
                                  <a:gd name="T2" fmla="*/ 0 w 15"/>
                                  <a:gd name="T3" fmla="*/ 0 h 34"/>
                                  <a:gd name="T4" fmla="*/ 15 w 15"/>
                                  <a:gd name="T5" fmla="*/ 34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" y="3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3" name="Line 4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38" y="2719"/>
                                <a:ext cx="15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4" name="Line 4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74" y="2753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345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34" y="2748"/>
                                <a:ext cx="37" cy="3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3 h 3"/>
                                  <a:gd name="T2" fmla="*/ 37 w 37"/>
                                  <a:gd name="T3" fmla="*/ 0 h 3"/>
                                  <a:gd name="T4" fmla="*/ 37 w 37"/>
                                  <a:gd name="T5" fmla="*/ 0 h 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3">
                                    <a:moveTo>
                                      <a:pt x="0" y="3"/>
                                    </a:moveTo>
                                    <a:lnTo>
                                      <a:pt x="37" y="0"/>
                                    </a:lnTo>
                                    <a:lnTo>
                                      <a:pt x="37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sp>
                          <p:nvSpPr>
                            <p:cNvPr id="1061" name="Line 4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0" y="2759"/>
                              <a:ext cx="32" cy="2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2" name="Line 4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41" y="2791"/>
                              <a:ext cx="31" cy="1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3" name="Freeform 4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93" y="2821"/>
                              <a:ext cx="34" cy="15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0 h 15"/>
                                <a:gd name="T2" fmla="*/ 17 w 34"/>
                                <a:gd name="T3" fmla="*/ 11 h 15"/>
                                <a:gd name="T4" fmla="*/ 34 w 34"/>
                                <a:gd name="T5" fmla="*/ 15 h 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5">
                                  <a:moveTo>
                                    <a:pt x="0" y="0"/>
                                  </a:moveTo>
                                  <a:lnTo>
                                    <a:pt x="17" y="11"/>
                                  </a:lnTo>
                                  <a:lnTo>
                                    <a:pt x="34" y="1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4" name="Line 4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49" y="2838"/>
                              <a:ext cx="38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5" name="Line 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07" y="2847"/>
                              <a:ext cx="4" cy="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6" name="Line 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52" y="3147"/>
                              <a:ext cx="16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7" name="Line 4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27" y="3201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8" name="Line 4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01" y="3255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69" name="Line 4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75" y="3310"/>
                              <a:ext cx="17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0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9" y="3366"/>
                              <a:ext cx="2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1" name="Line 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4" y="3426"/>
                              <a:ext cx="3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2" name="Line 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8" y="3486"/>
                              <a:ext cx="4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3" name="Line 4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4" y="35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4" name="Line 4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49" y="3604"/>
                              <a:ext cx="3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5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5" y="3664"/>
                              <a:ext cx="2" cy="38"/>
                            </a:xfrm>
                            <a:custGeom>
                              <a:avLst/>
                              <a:gdLst>
                                <a:gd name="T0" fmla="*/ 2 w 2"/>
                                <a:gd name="T1" fmla="*/ 0 h 38"/>
                                <a:gd name="T2" fmla="*/ 0 w 2"/>
                                <a:gd name="T3" fmla="*/ 23 h 38"/>
                                <a:gd name="T4" fmla="*/ 2 w 2"/>
                                <a:gd name="T5" fmla="*/ 38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" h="38">
                                  <a:moveTo>
                                    <a:pt x="2" y="0"/>
                                  </a:moveTo>
                                  <a:lnTo>
                                    <a:pt x="0" y="23"/>
                                  </a:lnTo>
                                  <a:lnTo>
                                    <a:pt x="2" y="3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6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0" y="372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7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8" y="378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8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67" y="3844"/>
                              <a:ext cx="6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79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3902"/>
                              <a:ext cx="5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0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84" y="3962"/>
                              <a:ext cx="2" cy="1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1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616" y="295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2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97" y="300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3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77" y="306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4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58" y="3121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5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7" y="3177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6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9" y="3233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7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00" y="3291"/>
                              <a:ext cx="11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8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79" y="334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89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60" y="3404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0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42" y="3460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1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21" y="3518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2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02" y="3574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3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84" y="363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4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3" y="3688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5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4" y="3728"/>
                              <a:ext cx="37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6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42" y="3741"/>
                              <a:ext cx="37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7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2" y="3752"/>
                              <a:ext cx="32" cy="11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1"/>
                                <a:gd name="T2" fmla="*/ 32 w 32"/>
                                <a:gd name="T3" fmla="*/ 8 h 11"/>
                                <a:gd name="T4" fmla="*/ 32 w 32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2" h="11">
                                  <a:moveTo>
                                    <a:pt x="0" y="0"/>
                                  </a:moveTo>
                                  <a:lnTo>
                                    <a:pt x="32" y="8"/>
                                  </a:lnTo>
                                  <a:lnTo>
                                    <a:pt x="32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8" name="Line 4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0" y="378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099" name="Line 4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6" y="38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0" name="Line 4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4" y="390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1" name="Line 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0" y="396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2" name="Line 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7" y="402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3" name="Line 4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5" y="4086"/>
                              <a:ext cx="2" cy="1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4" name="Line 4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32" y="2866"/>
                              <a:ext cx="13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5" name="Line 4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11" y="2922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6" name="Line 4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91" y="2976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7" name="Line 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68" y="303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8" name="Line 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47" y="3089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09" name="Line 4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27" y="3145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0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201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1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84" y="325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2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63" y="3314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3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1" y="3370"/>
                              <a:ext cx="15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4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9" y="3426"/>
                              <a:ext cx="34" cy="11"/>
                            </a:xfrm>
                            <a:custGeom>
                              <a:avLst/>
                              <a:gdLst>
                                <a:gd name="T0" fmla="*/ 34 w 34"/>
                                <a:gd name="T1" fmla="*/ 0 h 11"/>
                                <a:gd name="T2" fmla="*/ 34 w 34"/>
                                <a:gd name="T3" fmla="*/ 2 h 11"/>
                                <a:gd name="T4" fmla="*/ 0 w 34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1">
                                  <a:moveTo>
                                    <a:pt x="34" y="0"/>
                                  </a:moveTo>
                                  <a:lnTo>
                                    <a:pt x="34" y="2"/>
                                  </a:ln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5" name="Line 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1" y="3445"/>
                              <a:ext cx="36" cy="11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6" name="Line 4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" y="3463"/>
                              <a:ext cx="36" cy="1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7" name="Line 4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27" y="3469"/>
                              <a:ext cx="35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8" name="Line 4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80" y="3434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19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33" y="3394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0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88" y="3355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1" name="Line 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43" y="3315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2" name="Line 4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15" y="3293"/>
                              <a:ext cx="11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3" name="Line 4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57" y="3587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4" name="Line 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97" y="3589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5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73" y="354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6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54" y="348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7" name="Line 4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06" y="3449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8" name="Line 4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59" y="3413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29" name="Line 4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400"/>
                              <a:ext cx="36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0" name="Line 4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4" y="3409"/>
                              <a:ext cx="38" cy="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1" name="Line 4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7" y="3462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2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37" y="3522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3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28" y="3580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4" name="Line 4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19" y="364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5" name="Line 4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9" y="3700"/>
                              <a:ext cx="6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6" name="Line 4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0" y="3758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7" name="Line 4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91" y="3818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8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1" y="3876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39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70" y="3936"/>
                              <a:ext cx="7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0" name="Line 4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61" y="3996"/>
                              <a:ext cx="7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1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5" y="2088"/>
                              <a:ext cx="453" cy="809"/>
                            </a:xfrm>
                            <a:custGeom>
                              <a:avLst/>
                              <a:gdLst>
                                <a:gd name="T0" fmla="*/ 0 w 453"/>
                                <a:gd name="T1" fmla="*/ 809 h 809"/>
                                <a:gd name="T2" fmla="*/ 176 w 453"/>
                                <a:gd name="T3" fmla="*/ 671 h 809"/>
                                <a:gd name="T4" fmla="*/ 453 w 453"/>
                                <a:gd name="T5" fmla="*/ 318 h 809"/>
                                <a:gd name="T6" fmla="*/ 221 w 453"/>
                                <a:gd name="T7" fmla="*/ 75 h 809"/>
                                <a:gd name="T8" fmla="*/ 393 w 453"/>
                                <a:gd name="T9" fmla="*/ 0 h 80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3" h="809">
                                  <a:moveTo>
                                    <a:pt x="0" y="809"/>
                                  </a:moveTo>
                                  <a:lnTo>
                                    <a:pt x="176" y="671"/>
                                  </a:lnTo>
                                  <a:lnTo>
                                    <a:pt x="453" y="318"/>
                                  </a:lnTo>
                                  <a:lnTo>
                                    <a:pt x="221" y="75"/>
                                  </a:lnTo>
                                  <a:lnTo>
                                    <a:pt x="393" y="0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2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223"/>
                              <a:ext cx="682" cy="1889"/>
                            </a:xfrm>
                            <a:custGeom>
                              <a:avLst/>
                              <a:gdLst>
                                <a:gd name="T0" fmla="*/ 682 w 682"/>
                                <a:gd name="T1" fmla="*/ 0 h 1889"/>
                                <a:gd name="T2" fmla="*/ 423 w 682"/>
                                <a:gd name="T3" fmla="*/ 11 h 1889"/>
                                <a:gd name="T4" fmla="*/ 423 w 682"/>
                                <a:gd name="T5" fmla="*/ 82 h 1889"/>
                                <a:gd name="T6" fmla="*/ 371 w 682"/>
                                <a:gd name="T7" fmla="*/ 187 h 1889"/>
                                <a:gd name="T8" fmla="*/ 255 w 682"/>
                                <a:gd name="T9" fmla="*/ 202 h 1889"/>
                                <a:gd name="T10" fmla="*/ 262 w 682"/>
                                <a:gd name="T11" fmla="*/ 243 h 1889"/>
                                <a:gd name="T12" fmla="*/ 165 w 682"/>
                                <a:gd name="T13" fmla="*/ 630 h 1889"/>
                                <a:gd name="T14" fmla="*/ 210 w 682"/>
                                <a:gd name="T15" fmla="*/ 633 h 1889"/>
                                <a:gd name="T16" fmla="*/ 0 w 682"/>
                                <a:gd name="T17" fmla="*/ 1188 h 1889"/>
                                <a:gd name="T18" fmla="*/ 108 w 682"/>
                                <a:gd name="T19" fmla="*/ 1188 h 1889"/>
                                <a:gd name="T20" fmla="*/ 217 w 682"/>
                                <a:gd name="T21" fmla="*/ 1267 h 1889"/>
                                <a:gd name="T22" fmla="*/ 255 w 682"/>
                                <a:gd name="T23" fmla="*/ 1372 h 1889"/>
                                <a:gd name="T24" fmla="*/ 363 w 682"/>
                                <a:gd name="T25" fmla="*/ 1372 h 1889"/>
                                <a:gd name="T26" fmla="*/ 315 w 682"/>
                                <a:gd name="T27" fmla="*/ 1514 h 1889"/>
                                <a:gd name="T28" fmla="*/ 494 w 682"/>
                                <a:gd name="T29" fmla="*/ 1529 h 1889"/>
                                <a:gd name="T30" fmla="*/ 476 w 682"/>
                                <a:gd name="T31" fmla="*/ 1889 h 18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682" h="1889">
                                  <a:moveTo>
                                    <a:pt x="682" y="0"/>
                                  </a:moveTo>
                                  <a:lnTo>
                                    <a:pt x="423" y="11"/>
                                  </a:lnTo>
                                  <a:lnTo>
                                    <a:pt x="423" y="82"/>
                                  </a:lnTo>
                                  <a:lnTo>
                                    <a:pt x="371" y="187"/>
                                  </a:lnTo>
                                  <a:lnTo>
                                    <a:pt x="255" y="202"/>
                                  </a:lnTo>
                                  <a:lnTo>
                                    <a:pt x="262" y="243"/>
                                  </a:lnTo>
                                  <a:lnTo>
                                    <a:pt x="165" y="630"/>
                                  </a:lnTo>
                                  <a:lnTo>
                                    <a:pt x="210" y="633"/>
                                  </a:lnTo>
                                  <a:lnTo>
                                    <a:pt x="0" y="1188"/>
                                  </a:lnTo>
                                  <a:lnTo>
                                    <a:pt x="108" y="1188"/>
                                  </a:lnTo>
                                  <a:lnTo>
                                    <a:pt x="217" y="1267"/>
                                  </a:lnTo>
                                  <a:lnTo>
                                    <a:pt x="255" y="1372"/>
                                  </a:lnTo>
                                  <a:lnTo>
                                    <a:pt x="363" y="1372"/>
                                  </a:lnTo>
                                  <a:lnTo>
                                    <a:pt x="315" y="1514"/>
                                  </a:lnTo>
                                  <a:lnTo>
                                    <a:pt x="494" y="1529"/>
                                  </a:lnTo>
                                  <a:lnTo>
                                    <a:pt x="476" y="188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3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5" y="2204"/>
                              <a:ext cx="488" cy="272"/>
                            </a:xfrm>
                            <a:custGeom>
                              <a:avLst/>
                              <a:gdLst>
                                <a:gd name="T0" fmla="*/ 68 w 488"/>
                                <a:gd name="T1" fmla="*/ 0 h 272"/>
                                <a:gd name="T2" fmla="*/ 0 w 488"/>
                                <a:gd name="T3" fmla="*/ 232 h 272"/>
                                <a:gd name="T4" fmla="*/ 488 w 488"/>
                                <a:gd name="T5" fmla="*/ 272 h 27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88" h="272">
                                  <a:moveTo>
                                    <a:pt x="68" y="0"/>
                                  </a:moveTo>
                                  <a:lnTo>
                                    <a:pt x="0" y="232"/>
                                  </a:lnTo>
                                  <a:lnTo>
                                    <a:pt x="488" y="27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4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79" y="1735"/>
                              <a:ext cx="1159" cy="469"/>
                            </a:xfrm>
                            <a:custGeom>
                              <a:avLst/>
                              <a:gdLst>
                                <a:gd name="T0" fmla="*/ 0 w 1159"/>
                                <a:gd name="T1" fmla="*/ 357 h 469"/>
                                <a:gd name="T2" fmla="*/ 192 w 1159"/>
                                <a:gd name="T3" fmla="*/ 237 h 469"/>
                                <a:gd name="T4" fmla="*/ 199 w 1159"/>
                                <a:gd name="T5" fmla="*/ 210 h 469"/>
                                <a:gd name="T6" fmla="*/ 477 w 1159"/>
                                <a:gd name="T7" fmla="*/ 45 h 469"/>
                                <a:gd name="T8" fmla="*/ 889 w 1159"/>
                                <a:gd name="T9" fmla="*/ 68 h 469"/>
                                <a:gd name="T10" fmla="*/ 911 w 1159"/>
                                <a:gd name="T11" fmla="*/ 102 h 469"/>
                                <a:gd name="T12" fmla="*/ 975 w 1159"/>
                                <a:gd name="T13" fmla="*/ 83 h 469"/>
                                <a:gd name="T14" fmla="*/ 1159 w 1159"/>
                                <a:gd name="T15" fmla="*/ 0 h 469"/>
                                <a:gd name="T16" fmla="*/ 1144 w 1159"/>
                                <a:gd name="T17" fmla="*/ 469 h 4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59" h="469">
                                  <a:moveTo>
                                    <a:pt x="0" y="357"/>
                                  </a:moveTo>
                                  <a:lnTo>
                                    <a:pt x="192" y="237"/>
                                  </a:lnTo>
                                  <a:lnTo>
                                    <a:pt x="199" y="210"/>
                                  </a:lnTo>
                                  <a:lnTo>
                                    <a:pt x="477" y="45"/>
                                  </a:lnTo>
                                  <a:lnTo>
                                    <a:pt x="889" y="68"/>
                                  </a:lnTo>
                                  <a:lnTo>
                                    <a:pt x="911" y="102"/>
                                  </a:lnTo>
                                  <a:lnTo>
                                    <a:pt x="975" y="83"/>
                                  </a:lnTo>
                                  <a:lnTo>
                                    <a:pt x="1159" y="0"/>
                                  </a:lnTo>
                                  <a:lnTo>
                                    <a:pt x="1144" y="46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145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8" y="521"/>
                              <a:ext cx="1755" cy="1552"/>
                            </a:xfrm>
                            <a:custGeom>
                              <a:avLst/>
                              <a:gdLst>
                                <a:gd name="T0" fmla="*/ 1755 w 1755"/>
                                <a:gd name="T1" fmla="*/ 0 h 1552"/>
                                <a:gd name="T2" fmla="*/ 1624 w 1755"/>
                                <a:gd name="T3" fmla="*/ 236 h 1552"/>
                                <a:gd name="T4" fmla="*/ 1207 w 1755"/>
                                <a:gd name="T5" fmla="*/ 296 h 1552"/>
                                <a:gd name="T6" fmla="*/ 1020 w 1755"/>
                                <a:gd name="T7" fmla="*/ 472 h 1552"/>
                                <a:gd name="T8" fmla="*/ 986 w 1755"/>
                                <a:gd name="T9" fmla="*/ 622 h 1552"/>
                                <a:gd name="T10" fmla="*/ 653 w 1755"/>
                                <a:gd name="T11" fmla="*/ 652 h 1552"/>
                                <a:gd name="T12" fmla="*/ 233 w 1755"/>
                                <a:gd name="T13" fmla="*/ 937 h 1552"/>
                                <a:gd name="T14" fmla="*/ 0 w 1755"/>
                                <a:gd name="T15" fmla="*/ 1098 h 1552"/>
                                <a:gd name="T16" fmla="*/ 26 w 1755"/>
                                <a:gd name="T17" fmla="*/ 1398 h 1552"/>
                                <a:gd name="T18" fmla="*/ 184 w 1755"/>
                                <a:gd name="T19" fmla="*/ 1552 h 15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55" h="1552">
                                  <a:moveTo>
                                    <a:pt x="1755" y="0"/>
                                  </a:moveTo>
                                  <a:lnTo>
                                    <a:pt x="1624" y="236"/>
                                  </a:lnTo>
                                  <a:lnTo>
                                    <a:pt x="1207" y="296"/>
                                  </a:lnTo>
                                  <a:lnTo>
                                    <a:pt x="1020" y="472"/>
                                  </a:lnTo>
                                  <a:lnTo>
                                    <a:pt x="986" y="622"/>
                                  </a:lnTo>
                                  <a:lnTo>
                                    <a:pt x="653" y="652"/>
                                  </a:lnTo>
                                  <a:lnTo>
                                    <a:pt x="233" y="937"/>
                                  </a:lnTo>
                                  <a:lnTo>
                                    <a:pt x="0" y="1098"/>
                                  </a:lnTo>
                                  <a:lnTo>
                                    <a:pt x="26" y="1398"/>
                                  </a:lnTo>
                                  <a:lnTo>
                                    <a:pt x="184" y="155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</p:grpSp>
                      <p:grpSp>
                        <p:nvGrpSpPr>
                          <p:cNvPr id="1053" name="グループ化 1052"/>
                          <p:cNvGrpSpPr/>
                          <p:nvPr/>
                        </p:nvGrpSpPr>
                        <p:grpSpPr>
                          <a:xfrm>
                            <a:off x="2447928" y="1424136"/>
                            <a:ext cx="8619516" cy="5182192"/>
                            <a:chOff x="2447928" y="1424136"/>
                            <a:chExt cx="8619516" cy="5182192"/>
                          </a:xfrm>
                        </p:grpSpPr>
                        <p:sp>
                          <p:nvSpPr>
                            <p:cNvPr id="1054" name="テキスト ボックス 1053"/>
                            <p:cNvSpPr txBox="1"/>
                            <p:nvPr/>
                          </p:nvSpPr>
                          <p:spPr>
                            <a:xfrm>
                              <a:off x="2774951" y="1424136"/>
                              <a:ext cx="1670931" cy="617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975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第一区</a:t>
                              </a:r>
                            </a:p>
                          </p:txBody>
                        </p:sp>
                        <p:sp>
                          <p:nvSpPr>
                            <p:cNvPr id="1055" name="テキスト ボックス 1054"/>
                            <p:cNvSpPr txBox="1"/>
                            <p:nvPr/>
                          </p:nvSpPr>
                          <p:spPr>
                            <a:xfrm>
                              <a:off x="9099209" y="2200051"/>
                              <a:ext cx="1968235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第二区</a:t>
                              </a:r>
                            </a:p>
                          </p:txBody>
                        </p:sp>
                        <p:sp>
                          <p:nvSpPr>
                            <p:cNvPr id="1056" name="テキスト ボックス 1055"/>
                            <p:cNvSpPr txBox="1"/>
                            <p:nvPr/>
                          </p:nvSpPr>
                          <p:spPr>
                            <a:xfrm>
                              <a:off x="8877540" y="5077361"/>
                              <a:ext cx="1557378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第四区</a:t>
                              </a:r>
                            </a:p>
                          </p:txBody>
                        </p:sp>
                        <p:sp>
                          <p:nvSpPr>
                            <p:cNvPr id="1057" name="テキスト ボックス 1056"/>
                            <p:cNvSpPr txBox="1"/>
                            <p:nvPr/>
                          </p:nvSpPr>
                          <p:spPr>
                            <a:xfrm>
                              <a:off x="2447928" y="6020340"/>
                              <a:ext cx="1776657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第三区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1548" name="フローチャート: 結合子 1547"/>
                        <p:cNvSpPr/>
                        <p:nvPr/>
                      </p:nvSpPr>
                      <p:spPr>
                        <a:xfrm>
                          <a:off x="1401594" y="2946487"/>
                          <a:ext cx="97200" cy="97262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1551" name="直線コネクタ 1550"/>
                        <p:cNvCxnSpPr/>
                        <p:nvPr/>
                      </p:nvCxnSpPr>
                      <p:spPr>
                        <a:xfrm>
                          <a:off x="994572" y="2631321"/>
                          <a:ext cx="420873" cy="32941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3" name="フローチャート: 結合子 1552"/>
                        <p:cNvSpPr/>
                        <p:nvPr/>
                      </p:nvSpPr>
                      <p:spPr>
                        <a:xfrm>
                          <a:off x="1789289" y="4672217"/>
                          <a:ext cx="97200" cy="97200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1555" name="直線コネクタ 1554"/>
                        <p:cNvCxnSpPr/>
                        <p:nvPr/>
                      </p:nvCxnSpPr>
                      <p:spPr>
                        <a:xfrm flipH="1">
                          <a:off x="1574228" y="2793556"/>
                          <a:ext cx="1061396" cy="920904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7" name="テキスト ボックス 1556"/>
                        <p:cNvSpPr txBox="1"/>
                        <p:nvPr/>
                      </p:nvSpPr>
                      <p:spPr>
                        <a:xfrm>
                          <a:off x="1899624" y="1154186"/>
                          <a:ext cx="93501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kumimoji="1" lang="ja-JP" altLang="en-US" dirty="0"/>
                        </a:p>
                      </p:txBody>
                    </p:sp>
                    <p:sp>
                      <p:nvSpPr>
                        <p:cNvPr id="1559" name="テキスト ボックス 1558"/>
                        <p:cNvSpPr txBox="1"/>
                        <p:nvPr/>
                      </p:nvSpPr>
                      <p:spPr>
                        <a:xfrm>
                          <a:off x="3383561" y="242066"/>
                          <a:ext cx="3252096" cy="5386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ja-JP" sz="1700" dirty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2025</a:t>
                          </a:r>
                          <a:r>
                            <a:rPr lang="ja-JP" altLang="en-US" sz="1700" dirty="0" smtClean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年度（令和７年度）</a:t>
                          </a:r>
                          <a:endParaRPr lang="en-US" altLang="ja-JP" sz="1700" dirty="0" smtClean="0">
                            <a:latin typeface="HGｺﾞｼｯｸE" panose="020B0909000000000000" pitchFamily="49" charset="-128"/>
                            <a:ea typeface="HGｺﾞｼｯｸE" panose="020B0909000000000000" pitchFamily="49" charset="-128"/>
                          </a:endParaRPr>
                        </a:p>
                        <a:p>
                          <a:r>
                            <a:rPr lang="ja-JP" altLang="en-US" sz="1200" dirty="0" smtClean="0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rPr>
                            <a:t>（第三区児相を森之宮から浪速区に移転）</a:t>
                          </a:r>
                          <a:endParaRPr kumimoji="1"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endParaRPr>
                        </a:p>
                      </p:txBody>
                    </p:sp>
                    <p:grpSp>
                      <p:nvGrpSpPr>
                        <p:cNvPr id="1561" name="グループ化 1560"/>
                        <p:cNvGrpSpPr/>
                        <p:nvPr/>
                      </p:nvGrpSpPr>
                      <p:grpSpPr>
                        <a:xfrm>
                          <a:off x="3671038" y="2471232"/>
                          <a:ext cx="2747232" cy="2691000"/>
                          <a:chOff x="2774950" y="0"/>
                          <a:chExt cx="8047156" cy="6858000"/>
                        </a:xfrm>
                      </p:grpSpPr>
                      <p:grpSp>
                        <p:nvGrpSpPr>
                          <p:cNvPr id="1562" name="Group 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74950" y="0"/>
                            <a:ext cx="6642100" cy="6858000"/>
                            <a:chOff x="1748" y="0"/>
                            <a:chExt cx="4184" cy="4320"/>
                          </a:xfrm>
                        </p:grpSpPr>
                        <p:sp>
                          <p:nvSpPr>
                            <p:cNvPr id="1566" name="AutoShape 3"/>
                            <p:cNvSpPr>
                              <a:spLocks noChangeAspect="1" noChangeArrowheads="1" noTextEdit="1"/>
                            </p:cNvSpPr>
                            <p:nvPr/>
                          </p:nvSpPr>
                          <p:spPr bwMode="auto">
                            <a:xfrm>
                              <a:off x="1748" y="0"/>
                              <a:ext cx="4184" cy="43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1567" name="Group 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2" y="4"/>
                              <a:ext cx="4174" cy="4312"/>
                              <a:chOff x="1752" y="4"/>
                              <a:chExt cx="4174" cy="4312"/>
                            </a:xfrm>
                          </p:grpSpPr>
                          <p:sp>
                            <p:nvSpPr>
                              <p:cNvPr id="1854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5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6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61" cy="407"/>
                              </a:xfrm>
                              <a:custGeom>
                                <a:avLst/>
                                <a:gdLst>
                                  <a:gd name="T0" fmla="*/ 455 w 461"/>
                                  <a:gd name="T1" fmla="*/ 407 h 407"/>
                                  <a:gd name="T2" fmla="*/ 455 w 461"/>
                                  <a:gd name="T3" fmla="*/ 407 h 407"/>
                                  <a:gd name="T4" fmla="*/ 459 w 461"/>
                                  <a:gd name="T5" fmla="*/ 388 h 407"/>
                                  <a:gd name="T6" fmla="*/ 461 w 461"/>
                                  <a:gd name="T7" fmla="*/ 371 h 407"/>
                                  <a:gd name="T8" fmla="*/ 459 w 461"/>
                                  <a:gd name="T9" fmla="*/ 339 h 407"/>
                                  <a:gd name="T10" fmla="*/ 459 w 461"/>
                                  <a:gd name="T11" fmla="*/ 308 h 407"/>
                                  <a:gd name="T12" fmla="*/ 459 w 461"/>
                                  <a:gd name="T13" fmla="*/ 272 h 407"/>
                                  <a:gd name="T14" fmla="*/ 392 w 461"/>
                                  <a:gd name="T15" fmla="*/ 231 h 407"/>
                                  <a:gd name="T16" fmla="*/ 347 w 461"/>
                                  <a:gd name="T17" fmla="*/ 0 h 407"/>
                                  <a:gd name="T18" fmla="*/ 159 w 461"/>
                                  <a:gd name="T19" fmla="*/ 83 h 407"/>
                                  <a:gd name="T20" fmla="*/ 167 w 461"/>
                                  <a:gd name="T21" fmla="*/ 214 h 407"/>
                                  <a:gd name="T22" fmla="*/ 133 w 461"/>
                                  <a:gd name="T23" fmla="*/ 197 h 407"/>
                                  <a:gd name="T24" fmla="*/ 133 w 461"/>
                                  <a:gd name="T25" fmla="*/ 233 h 407"/>
                                  <a:gd name="T26" fmla="*/ 182 w 461"/>
                                  <a:gd name="T27" fmla="*/ 268 h 407"/>
                                  <a:gd name="T28" fmla="*/ 182 w 461"/>
                                  <a:gd name="T29" fmla="*/ 313 h 407"/>
                                  <a:gd name="T30" fmla="*/ 71 w 461"/>
                                  <a:gd name="T31" fmla="*/ 309 h 407"/>
                                  <a:gd name="T32" fmla="*/ 54 w 461"/>
                                  <a:gd name="T33" fmla="*/ 199 h 407"/>
                                  <a:gd name="T34" fmla="*/ 0 w 461"/>
                                  <a:gd name="T35" fmla="*/ 184 h 407"/>
                                  <a:gd name="T36" fmla="*/ 0 w 461"/>
                                  <a:gd name="T37" fmla="*/ 184 h 407"/>
                                  <a:gd name="T38" fmla="*/ 2 w 461"/>
                                  <a:gd name="T39" fmla="*/ 281 h 407"/>
                                  <a:gd name="T40" fmla="*/ 2 w 461"/>
                                  <a:gd name="T41" fmla="*/ 381 h 407"/>
                                  <a:gd name="T42" fmla="*/ 274 w 461"/>
                                  <a:gd name="T43" fmla="*/ 373 h 407"/>
                                  <a:gd name="T44" fmla="*/ 455 w 461"/>
                                  <a:gd name="T45" fmla="*/ 407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461" h="407">
                                    <a:moveTo>
                                      <a:pt x="455" y="407"/>
                                    </a:moveTo>
                                    <a:lnTo>
                                      <a:pt x="455" y="407"/>
                                    </a:lnTo>
                                    <a:lnTo>
                                      <a:pt x="459" y="388"/>
                                    </a:lnTo>
                                    <a:lnTo>
                                      <a:pt x="461" y="371"/>
                                    </a:lnTo>
                                    <a:lnTo>
                                      <a:pt x="459" y="339"/>
                                    </a:lnTo>
                                    <a:lnTo>
                                      <a:pt x="459" y="308"/>
                                    </a:lnTo>
                                    <a:lnTo>
                                      <a:pt x="459" y="272"/>
                                    </a:lnTo>
                                    <a:lnTo>
                                      <a:pt x="392" y="231"/>
                                    </a:ln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7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8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1625"/>
                                <a:ext cx="1186" cy="1149"/>
                              </a:xfrm>
                              <a:custGeom>
                                <a:avLst/>
                                <a:gdLst>
                                  <a:gd name="T0" fmla="*/ 999 w 1186"/>
                                  <a:gd name="T1" fmla="*/ 0 h 1149"/>
                                  <a:gd name="T2" fmla="*/ 894 w 1186"/>
                                  <a:gd name="T3" fmla="*/ 66 h 1149"/>
                                  <a:gd name="T4" fmla="*/ 215 w 1186"/>
                                  <a:gd name="T5" fmla="*/ 412 h 1149"/>
                                  <a:gd name="T6" fmla="*/ 238 w 1186"/>
                                  <a:gd name="T7" fmla="*/ 495 h 1149"/>
                                  <a:gd name="T8" fmla="*/ 17 w 1186"/>
                                  <a:gd name="T9" fmla="*/ 575 h 1149"/>
                                  <a:gd name="T10" fmla="*/ 17 w 1186"/>
                                  <a:gd name="T11" fmla="*/ 628 h 1149"/>
                                  <a:gd name="T12" fmla="*/ 0 w 1186"/>
                                  <a:gd name="T13" fmla="*/ 662 h 1149"/>
                                  <a:gd name="T14" fmla="*/ 48 w 1186"/>
                                  <a:gd name="T15" fmla="*/ 695 h 1149"/>
                                  <a:gd name="T16" fmla="*/ 80 w 1186"/>
                                  <a:gd name="T17" fmla="*/ 654 h 1149"/>
                                  <a:gd name="T18" fmla="*/ 317 w 1186"/>
                                  <a:gd name="T19" fmla="*/ 573 h 1149"/>
                                  <a:gd name="T20" fmla="*/ 332 w 1186"/>
                                  <a:gd name="T21" fmla="*/ 635 h 1149"/>
                                  <a:gd name="T22" fmla="*/ 182 w 1186"/>
                                  <a:gd name="T23" fmla="*/ 710 h 1149"/>
                                  <a:gd name="T24" fmla="*/ 167 w 1186"/>
                                  <a:gd name="T25" fmla="*/ 853 h 1149"/>
                                  <a:gd name="T26" fmla="*/ 167 w 1186"/>
                                  <a:gd name="T27" fmla="*/ 853 h 1149"/>
                                  <a:gd name="T28" fmla="*/ 168 w 1186"/>
                                  <a:gd name="T29" fmla="*/ 855 h 1149"/>
                                  <a:gd name="T30" fmla="*/ 170 w 1186"/>
                                  <a:gd name="T31" fmla="*/ 855 h 1149"/>
                                  <a:gd name="T32" fmla="*/ 174 w 1186"/>
                                  <a:gd name="T33" fmla="*/ 856 h 1149"/>
                                  <a:gd name="T34" fmla="*/ 176 w 1186"/>
                                  <a:gd name="T35" fmla="*/ 856 h 1149"/>
                                  <a:gd name="T36" fmla="*/ 300 w 1186"/>
                                  <a:gd name="T37" fmla="*/ 810 h 1149"/>
                                  <a:gd name="T38" fmla="*/ 275 w 1186"/>
                                  <a:gd name="T39" fmla="*/ 873 h 1149"/>
                                  <a:gd name="T40" fmla="*/ 174 w 1186"/>
                                  <a:gd name="T41" fmla="*/ 903 h 1149"/>
                                  <a:gd name="T42" fmla="*/ 161 w 1186"/>
                                  <a:gd name="T43" fmla="*/ 918 h 1149"/>
                                  <a:gd name="T44" fmla="*/ 116 w 1186"/>
                                  <a:gd name="T45" fmla="*/ 1149 h 1149"/>
                                  <a:gd name="T46" fmla="*/ 153 w 1186"/>
                                  <a:gd name="T47" fmla="*/ 1134 h 1149"/>
                                  <a:gd name="T48" fmla="*/ 191 w 1186"/>
                                  <a:gd name="T49" fmla="*/ 960 h 1149"/>
                                  <a:gd name="T50" fmla="*/ 238 w 1186"/>
                                  <a:gd name="T51" fmla="*/ 946 h 1149"/>
                                  <a:gd name="T52" fmla="*/ 212 w 1186"/>
                                  <a:gd name="T53" fmla="*/ 1111 h 1149"/>
                                  <a:gd name="T54" fmla="*/ 247 w 1186"/>
                                  <a:gd name="T55" fmla="*/ 1094 h 1149"/>
                                  <a:gd name="T56" fmla="*/ 270 w 1186"/>
                                  <a:gd name="T57" fmla="*/ 1027 h 1149"/>
                                  <a:gd name="T58" fmla="*/ 343 w 1186"/>
                                  <a:gd name="T59" fmla="*/ 1055 h 1149"/>
                                  <a:gd name="T60" fmla="*/ 671 w 1186"/>
                                  <a:gd name="T61" fmla="*/ 768 h 1149"/>
                                  <a:gd name="T62" fmla="*/ 705 w 1186"/>
                                  <a:gd name="T63" fmla="*/ 714 h 1149"/>
                                  <a:gd name="T64" fmla="*/ 1012 w 1186"/>
                                  <a:gd name="T65" fmla="*/ 527 h 1149"/>
                                  <a:gd name="T66" fmla="*/ 1109 w 1186"/>
                                  <a:gd name="T67" fmla="*/ 487 h 1149"/>
                                  <a:gd name="T68" fmla="*/ 1186 w 1186"/>
                                  <a:gd name="T69" fmla="*/ 461 h 1149"/>
                                  <a:gd name="T70" fmla="*/ 1019 w 1186"/>
                                  <a:gd name="T71" fmla="*/ 289 h 1149"/>
                                  <a:gd name="T72" fmla="*/ 999 w 1186"/>
                                  <a:gd name="T73" fmla="*/ 0 h 11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</a:cxnLst>
                                <a:rect l="0" t="0" r="r" b="b"/>
                                <a:pathLst>
                                  <a:path w="1186" h="1149">
                                    <a:moveTo>
                                      <a:pt x="999" y="0"/>
                                    </a:moveTo>
                                    <a:lnTo>
                                      <a:pt x="894" y="66"/>
                                    </a:lnTo>
                                    <a:lnTo>
                                      <a:pt x="215" y="412"/>
                                    </a:lnTo>
                                    <a:lnTo>
                                      <a:pt x="238" y="495"/>
                                    </a:lnTo>
                                    <a:lnTo>
                                      <a:pt x="17" y="575"/>
                                    </a:lnTo>
                                    <a:lnTo>
                                      <a:pt x="17" y="628"/>
                                    </a:lnTo>
                                    <a:lnTo>
                                      <a:pt x="0" y="662"/>
                                    </a:lnTo>
                                    <a:lnTo>
                                      <a:pt x="48" y="695"/>
                                    </a:lnTo>
                                    <a:lnTo>
                                      <a:pt x="80" y="654"/>
                                    </a:lnTo>
                                    <a:lnTo>
                                      <a:pt x="317" y="573"/>
                                    </a:lnTo>
                                    <a:lnTo>
                                      <a:pt x="332" y="635"/>
                                    </a:lnTo>
                                    <a:lnTo>
                                      <a:pt x="182" y="710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8" y="855"/>
                                    </a:lnTo>
                                    <a:lnTo>
                                      <a:pt x="170" y="855"/>
                                    </a:lnTo>
                                    <a:lnTo>
                                      <a:pt x="174" y="856"/>
                                    </a:lnTo>
                                    <a:lnTo>
                                      <a:pt x="176" y="856"/>
                                    </a:lnTo>
                                    <a:lnTo>
                                      <a:pt x="300" y="810"/>
                                    </a:lnTo>
                                    <a:lnTo>
                                      <a:pt x="275" y="873"/>
                                    </a:lnTo>
                                    <a:lnTo>
                                      <a:pt x="174" y="903"/>
                                    </a:lnTo>
                                    <a:lnTo>
                                      <a:pt x="161" y="918"/>
                                    </a:lnTo>
                                    <a:lnTo>
                                      <a:pt x="116" y="1149"/>
                                    </a:lnTo>
                                    <a:lnTo>
                                      <a:pt x="153" y="1134"/>
                                    </a:lnTo>
                                    <a:lnTo>
                                      <a:pt x="191" y="960"/>
                                    </a:lnTo>
                                    <a:lnTo>
                                      <a:pt x="238" y="946"/>
                                    </a:lnTo>
                                    <a:lnTo>
                                      <a:pt x="212" y="1111"/>
                                    </a:lnTo>
                                    <a:lnTo>
                                      <a:pt x="247" y="1094"/>
                                    </a:lnTo>
                                    <a:lnTo>
                                      <a:pt x="270" y="1027"/>
                                    </a:lnTo>
                                    <a:lnTo>
                                      <a:pt x="343" y="1055"/>
                                    </a:lnTo>
                                    <a:lnTo>
                                      <a:pt x="671" y="768"/>
                                    </a:lnTo>
                                    <a:lnTo>
                                      <a:pt x="705" y="714"/>
                                    </a:lnTo>
                                    <a:lnTo>
                                      <a:pt x="1012" y="527"/>
                                    </a:lnTo>
                                    <a:lnTo>
                                      <a:pt x="1109" y="487"/>
                                    </a:lnTo>
                                    <a:lnTo>
                                      <a:pt x="1186" y="461"/>
                                    </a:lnTo>
                                    <a:lnTo>
                                      <a:pt x="1019" y="289"/>
                                    </a:lnTo>
                                    <a:lnTo>
                                      <a:pt x="99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9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375"/>
                                <a:ext cx="611" cy="1012"/>
                              </a:xfrm>
                              <a:custGeom>
                                <a:avLst/>
                                <a:gdLst>
                                  <a:gd name="T0" fmla="*/ 486 w 611"/>
                                  <a:gd name="T1" fmla="*/ 35 h 1012"/>
                                  <a:gd name="T2" fmla="*/ 208 w 611"/>
                                  <a:gd name="T3" fmla="*/ 382 h 1012"/>
                                  <a:gd name="T4" fmla="*/ 38 w 611"/>
                                  <a:gd name="T5" fmla="*/ 528 h 1012"/>
                                  <a:gd name="T6" fmla="*/ 100 w 611"/>
                                  <a:gd name="T7" fmla="*/ 929 h 1012"/>
                                  <a:gd name="T8" fmla="*/ 2 w 611"/>
                                  <a:gd name="T9" fmla="*/ 888 h 1012"/>
                                  <a:gd name="T10" fmla="*/ 0 w 611"/>
                                  <a:gd name="T11" fmla="*/ 991 h 1012"/>
                                  <a:gd name="T12" fmla="*/ 308 w 611"/>
                                  <a:gd name="T13" fmla="*/ 1012 h 1012"/>
                                  <a:gd name="T14" fmla="*/ 480 w 611"/>
                                  <a:gd name="T15" fmla="*/ 927 h 1012"/>
                                  <a:gd name="T16" fmla="*/ 565 w 611"/>
                                  <a:gd name="T17" fmla="*/ 429 h 1012"/>
                                  <a:gd name="T18" fmla="*/ 611 w 611"/>
                                  <a:gd name="T19" fmla="*/ 316 h 1012"/>
                                  <a:gd name="T20" fmla="*/ 598 w 611"/>
                                  <a:gd name="T21" fmla="*/ 0 h 1012"/>
                                  <a:gd name="T22" fmla="*/ 486 w 611"/>
                                  <a:gd name="T23" fmla="*/ 35 h 10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11" h="1012">
                                    <a:moveTo>
                                      <a:pt x="486" y="35"/>
                                    </a:moveTo>
                                    <a:lnTo>
                                      <a:pt x="208" y="382"/>
                                    </a:lnTo>
                                    <a:lnTo>
                                      <a:pt x="38" y="528"/>
                                    </a:lnTo>
                                    <a:lnTo>
                                      <a:pt x="100" y="929"/>
                                    </a:lnTo>
                                    <a:lnTo>
                                      <a:pt x="2" y="888"/>
                                    </a:lnTo>
                                    <a:lnTo>
                                      <a:pt x="0" y="991"/>
                                    </a:lnTo>
                                    <a:lnTo>
                                      <a:pt x="308" y="1012"/>
                                    </a:lnTo>
                                    <a:lnTo>
                                      <a:pt x="480" y="927"/>
                                    </a:lnTo>
                                    <a:lnTo>
                                      <a:pt x="565" y="429"/>
                                    </a:lnTo>
                                    <a:lnTo>
                                      <a:pt x="611" y="316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486" y="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0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159"/>
                                <a:ext cx="904" cy="778"/>
                              </a:xfrm>
                              <a:custGeom>
                                <a:avLst/>
                                <a:gdLst>
                                  <a:gd name="T0" fmla="*/ 673 w 904"/>
                                  <a:gd name="T1" fmla="*/ 0 h 778"/>
                                  <a:gd name="T2" fmla="*/ 373 w 904"/>
                                  <a:gd name="T3" fmla="*/ 182 h 778"/>
                                  <a:gd name="T4" fmla="*/ 358 w 904"/>
                                  <a:gd name="T5" fmla="*/ 223 h 778"/>
                                  <a:gd name="T6" fmla="*/ 21 w 904"/>
                                  <a:gd name="T7" fmla="*/ 519 h 778"/>
                                  <a:gd name="T8" fmla="*/ 43 w 904"/>
                                  <a:gd name="T9" fmla="*/ 523 h 778"/>
                                  <a:gd name="T10" fmla="*/ 66 w 904"/>
                                  <a:gd name="T11" fmla="*/ 590 h 778"/>
                                  <a:gd name="T12" fmla="*/ 0 w 904"/>
                                  <a:gd name="T13" fmla="*/ 628 h 778"/>
                                  <a:gd name="T14" fmla="*/ 0 w 904"/>
                                  <a:gd name="T15" fmla="*/ 628 h 778"/>
                                  <a:gd name="T16" fmla="*/ 2 w 904"/>
                                  <a:gd name="T17" fmla="*/ 632 h 778"/>
                                  <a:gd name="T18" fmla="*/ 2 w 904"/>
                                  <a:gd name="T19" fmla="*/ 634 h 778"/>
                                  <a:gd name="T20" fmla="*/ 8 w 904"/>
                                  <a:gd name="T21" fmla="*/ 637 h 778"/>
                                  <a:gd name="T22" fmla="*/ 13 w 904"/>
                                  <a:gd name="T23" fmla="*/ 641 h 778"/>
                                  <a:gd name="T24" fmla="*/ 15 w 904"/>
                                  <a:gd name="T25" fmla="*/ 643 h 778"/>
                                  <a:gd name="T26" fmla="*/ 15 w 904"/>
                                  <a:gd name="T27" fmla="*/ 647 h 778"/>
                                  <a:gd name="T28" fmla="*/ 75 w 904"/>
                                  <a:gd name="T29" fmla="*/ 615 h 778"/>
                                  <a:gd name="T30" fmla="*/ 146 w 904"/>
                                  <a:gd name="T31" fmla="*/ 673 h 778"/>
                                  <a:gd name="T32" fmla="*/ 225 w 904"/>
                                  <a:gd name="T33" fmla="*/ 632 h 778"/>
                                  <a:gd name="T34" fmla="*/ 255 w 904"/>
                                  <a:gd name="T35" fmla="*/ 652 h 778"/>
                                  <a:gd name="T36" fmla="*/ 176 w 904"/>
                                  <a:gd name="T37" fmla="*/ 692 h 778"/>
                                  <a:gd name="T38" fmla="*/ 268 w 904"/>
                                  <a:gd name="T39" fmla="*/ 742 h 778"/>
                                  <a:gd name="T40" fmla="*/ 334 w 904"/>
                                  <a:gd name="T41" fmla="*/ 714 h 778"/>
                                  <a:gd name="T42" fmla="*/ 369 w 904"/>
                                  <a:gd name="T43" fmla="*/ 720 h 778"/>
                                  <a:gd name="T44" fmla="*/ 311 w 904"/>
                                  <a:gd name="T45" fmla="*/ 757 h 778"/>
                                  <a:gd name="T46" fmla="*/ 337 w 904"/>
                                  <a:gd name="T47" fmla="*/ 778 h 778"/>
                                  <a:gd name="T48" fmla="*/ 459 w 904"/>
                                  <a:gd name="T49" fmla="*/ 735 h 778"/>
                                  <a:gd name="T50" fmla="*/ 628 w 904"/>
                                  <a:gd name="T51" fmla="*/ 598 h 778"/>
                                  <a:gd name="T52" fmla="*/ 904 w 904"/>
                                  <a:gd name="T53" fmla="*/ 246 h 778"/>
                                  <a:gd name="T54" fmla="*/ 673 w 904"/>
                                  <a:gd name="T55" fmla="*/ 0 h 7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904" h="778">
                                    <a:moveTo>
                                      <a:pt x="673" y="0"/>
                                    </a:moveTo>
                                    <a:lnTo>
                                      <a:pt x="373" y="182"/>
                                    </a:lnTo>
                                    <a:lnTo>
                                      <a:pt x="358" y="223"/>
                                    </a:lnTo>
                                    <a:lnTo>
                                      <a:pt x="21" y="519"/>
                                    </a:lnTo>
                                    <a:lnTo>
                                      <a:pt x="43" y="523"/>
                                    </a:lnTo>
                                    <a:lnTo>
                                      <a:pt x="66" y="590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2" y="632"/>
                                    </a:lnTo>
                                    <a:lnTo>
                                      <a:pt x="2" y="634"/>
                                    </a:lnTo>
                                    <a:lnTo>
                                      <a:pt x="8" y="637"/>
                                    </a:lnTo>
                                    <a:lnTo>
                                      <a:pt x="13" y="641"/>
                                    </a:lnTo>
                                    <a:lnTo>
                                      <a:pt x="15" y="643"/>
                                    </a:lnTo>
                                    <a:lnTo>
                                      <a:pt x="15" y="647"/>
                                    </a:lnTo>
                                    <a:lnTo>
                                      <a:pt x="75" y="615"/>
                                    </a:lnTo>
                                    <a:lnTo>
                                      <a:pt x="146" y="673"/>
                                    </a:lnTo>
                                    <a:lnTo>
                                      <a:pt x="225" y="632"/>
                                    </a:lnTo>
                                    <a:lnTo>
                                      <a:pt x="255" y="652"/>
                                    </a:lnTo>
                                    <a:lnTo>
                                      <a:pt x="176" y="692"/>
                                    </a:lnTo>
                                    <a:lnTo>
                                      <a:pt x="268" y="742"/>
                                    </a:lnTo>
                                    <a:lnTo>
                                      <a:pt x="334" y="714"/>
                                    </a:lnTo>
                                    <a:lnTo>
                                      <a:pt x="369" y="720"/>
                                    </a:lnTo>
                                    <a:lnTo>
                                      <a:pt x="311" y="757"/>
                                    </a:lnTo>
                                    <a:lnTo>
                                      <a:pt x="337" y="778"/>
                                    </a:lnTo>
                                    <a:lnTo>
                                      <a:pt x="459" y="735"/>
                                    </a:lnTo>
                                    <a:lnTo>
                                      <a:pt x="628" y="598"/>
                                    </a:lnTo>
                                    <a:lnTo>
                                      <a:pt x="904" y="246"/>
                                    </a:lnTo>
                                    <a:lnTo>
                                      <a:pt x="67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1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  <a:gd name="T46" fmla="*/ 54 w 911"/>
                                  <a:gd name="T47" fmla="*/ 489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  <a:lnTo>
                                      <a:pt x="54" y="4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2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3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  <a:gd name="T50" fmla="*/ 367 w 854"/>
                                  <a:gd name="T51" fmla="*/ 13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  <a:lnTo>
                                      <a:pt x="367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4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5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2920"/>
                                <a:ext cx="625" cy="1207"/>
                              </a:xfrm>
                              <a:custGeom>
                                <a:avLst/>
                                <a:gdLst>
                                  <a:gd name="T0" fmla="*/ 282 w 625"/>
                                  <a:gd name="T1" fmla="*/ 0 h 1207"/>
                                  <a:gd name="T2" fmla="*/ 0 w 625"/>
                                  <a:gd name="T3" fmla="*/ 817 h 1207"/>
                                  <a:gd name="T4" fmla="*/ 171 w 625"/>
                                  <a:gd name="T5" fmla="*/ 834 h 1207"/>
                                  <a:gd name="T6" fmla="*/ 156 w 625"/>
                                  <a:gd name="T7" fmla="*/ 1198 h 1207"/>
                                  <a:gd name="T8" fmla="*/ 287 w 625"/>
                                  <a:gd name="T9" fmla="*/ 1196 h 1207"/>
                                  <a:gd name="T10" fmla="*/ 297 w 625"/>
                                  <a:gd name="T11" fmla="*/ 1207 h 1207"/>
                                  <a:gd name="T12" fmla="*/ 370 w 625"/>
                                  <a:gd name="T13" fmla="*/ 1087 h 1207"/>
                                  <a:gd name="T14" fmla="*/ 531 w 625"/>
                                  <a:gd name="T15" fmla="*/ 1074 h 1207"/>
                                  <a:gd name="T16" fmla="*/ 490 w 625"/>
                                  <a:gd name="T17" fmla="*/ 798 h 1207"/>
                                  <a:gd name="T18" fmla="*/ 507 w 625"/>
                                  <a:gd name="T19" fmla="*/ 433 h 1207"/>
                                  <a:gd name="T20" fmla="*/ 625 w 625"/>
                                  <a:gd name="T21" fmla="*/ 210 h 1207"/>
                                  <a:gd name="T22" fmla="*/ 557 w 625"/>
                                  <a:gd name="T23" fmla="*/ 137 h 1207"/>
                                  <a:gd name="T24" fmla="*/ 381 w 625"/>
                                  <a:gd name="T25" fmla="*/ 99 h 1207"/>
                                  <a:gd name="T26" fmla="*/ 282 w 625"/>
                                  <a:gd name="T27" fmla="*/ 0 h 12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625" h="1207">
                                    <a:moveTo>
                                      <a:pt x="282" y="0"/>
                                    </a:moveTo>
                                    <a:lnTo>
                                      <a:pt x="0" y="817"/>
                                    </a:lnTo>
                                    <a:lnTo>
                                      <a:pt x="171" y="834"/>
                                    </a:lnTo>
                                    <a:lnTo>
                                      <a:pt x="156" y="1198"/>
                                    </a:lnTo>
                                    <a:lnTo>
                                      <a:pt x="287" y="1196"/>
                                    </a:lnTo>
                                    <a:lnTo>
                                      <a:pt x="297" y="1207"/>
                                    </a:lnTo>
                                    <a:lnTo>
                                      <a:pt x="370" y="1087"/>
                                    </a:lnTo>
                                    <a:lnTo>
                                      <a:pt x="531" y="1074"/>
                                    </a:lnTo>
                                    <a:lnTo>
                                      <a:pt x="490" y="798"/>
                                    </a:lnTo>
                                    <a:lnTo>
                                      <a:pt x="507" y="433"/>
                                    </a:lnTo>
                                    <a:lnTo>
                                      <a:pt x="625" y="210"/>
                                    </a:lnTo>
                                    <a:lnTo>
                                      <a:pt x="557" y="137"/>
                                    </a:lnTo>
                                    <a:lnTo>
                                      <a:pt x="381" y="99"/>
                                    </a:lnTo>
                                    <a:lnTo>
                                      <a:pt x="282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6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59" y="3402"/>
                                <a:ext cx="676" cy="914"/>
                              </a:xfrm>
                              <a:custGeom>
                                <a:avLst/>
                                <a:gdLst>
                                  <a:gd name="T0" fmla="*/ 101 w 676"/>
                                  <a:gd name="T1" fmla="*/ 26 h 914"/>
                                  <a:gd name="T2" fmla="*/ 0 w 676"/>
                                  <a:gd name="T3" fmla="*/ 669 h 914"/>
                                  <a:gd name="T4" fmla="*/ 191 w 676"/>
                                  <a:gd name="T5" fmla="*/ 755 h 914"/>
                                  <a:gd name="T6" fmla="*/ 251 w 676"/>
                                  <a:gd name="T7" fmla="*/ 896 h 914"/>
                                  <a:gd name="T8" fmla="*/ 279 w 676"/>
                                  <a:gd name="T9" fmla="*/ 914 h 914"/>
                                  <a:gd name="T10" fmla="*/ 328 w 676"/>
                                  <a:gd name="T11" fmla="*/ 914 h 914"/>
                                  <a:gd name="T12" fmla="*/ 373 w 676"/>
                                  <a:gd name="T13" fmla="*/ 892 h 914"/>
                                  <a:gd name="T14" fmla="*/ 656 w 676"/>
                                  <a:gd name="T15" fmla="*/ 710 h 914"/>
                                  <a:gd name="T16" fmla="*/ 676 w 676"/>
                                  <a:gd name="T17" fmla="*/ 356 h 914"/>
                                  <a:gd name="T18" fmla="*/ 502 w 676"/>
                                  <a:gd name="T19" fmla="*/ 331 h 914"/>
                                  <a:gd name="T20" fmla="*/ 543 w 676"/>
                                  <a:gd name="T21" fmla="*/ 193 h 914"/>
                                  <a:gd name="T22" fmla="*/ 433 w 676"/>
                                  <a:gd name="T23" fmla="*/ 185 h 914"/>
                                  <a:gd name="T24" fmla="*/ 397 w 676"/>
                                  <a:gd name="T25" fmla="*/ 75 h 914"/>
                                  <a:gd name="T26" fmla="*/ 275 w 676"/>
                                  <a:gd name="T27" fmla="*/ 0 h 914"/>
                                  <a:gd name="T28" fmla="*/ 101 w 676"/>
                                  <a:gd name="T29" fmla="*/ 26 h 9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76" h="914">
                                    <a:moveTo>
                                      <a:pt x="101" y="26"/>
                                    </a:moveTo>
                                    <a:lnTo>
                                      <a:pt x="0" y="669"/>
                                    </a:lnTo>
                                    <a:lnTo>
                                      <a:pt x="191" y="755"/>
                                    </a:lnTo>
                                    <a:lnTo>
                                      <a:pt x="251" y="896"/>
                                    </a:lnTo>
                                    <a:lnTo>
                                      <a:pt x="279" y="914"/>
                                    </a:lnTo>
                                    <a:lnTo>
                                      <a:pt x="328" y="914"/>
                                    </a:lnTo>
                                    <a:lnTo>
                                      <a:pt x="373" y="892"/>
                                    </a:lnTo>
                                    <a:lnTo>
                                      <a:pt x="656" y="710"/>
                                    </a:lnTo>
                                    <a:lnTo>
                                      <a:pt x="676" y="356"/>
                                    </a:lnTo>
                                    <a:lnTo>
                                      <a:pt x="502" y="331"/>
                                    </a:lnTo>
                                    <a:lnTo>
                                      <a:pt x="543" y="193"/>
                                    </a:lnTo>
                                    <a:lnTo>
                                      <a:pt x="433" y="185"/>
                                    </a:lnTo>
                                    <a:lnTo>
                                      <a:pt x="397" y="75"/>
                                    </a:lnTo>
                                    <a:lnTo>
                                      <a:pt x="275" y="0"/>
                                    </a:lnTo>
                                    <a:lnTo>
                                      <a:pt x="101" y="2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7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6" y="2834"/>
                                <a:ext cx="611" cy="761"/>
                              </a:xfrm>
                              <a:custGeom>
                                <a:avLst/>
                                <a:gdLst>
                                  <a:gd name="T0" fmla="*/ 225 w 611"/>
                                  <a:gd name="T1" fmla="*/ 13 h 761"/>
                                  <a:gd name="T2" fmla="*/ 0 w 611"/>
                                  <a:gd name="T3" fmla="*/ 583 h 761"/>
                                  <a:gd name="T4" fmla="*/ 118 w 611"/>
                                  <a:gd name="T5" fmla="*/ 571 h 761"/>
                                  <a:gd name="T6" fmla="*/ 238 w 611"/>
                                  <a:gd name="T7" fmla="*/ 654 h 761"/>
                                  <a:gd name="T8" fmla="*/ 268 w 611"/>
                                  <a:gd name="T9" fmla="*/ 761 h 761"/>
                                  <a:gd name="T10" fmla="*/ 376 w 611"/>
                                  <a:gd name="T11" fmla="*/ 755 h 761"/>
                                  <a:gd name="T12" fmla="*/ 611 w 611"/>
                                  <a:gd name="T13" fmla="*/ 80 h 761"/>
                                  <a:gd name="T14" fmla="*/ 509 w 611"/>
                                  <a:gd name="T15" fmla="*/ 0 h 761"/>
                                  <a:gd name="T16" fmla="*/ 481 w 611"/>
                                  <a:gd name="T17" fmla="*/ 35 h 761"/>
                                  <a:gd name="T18" fmla="*/ 225 w 611"/>
                                  <a:gd name="T19" fmla="*/ 13 h 7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611" h="761">
                                    <a:moveTo>
                                      <a:pt x="225" y="13"/>
                                    </a:moveTo>
                                    <a:lnTo>
                                      <a:pt x="0" y="583"/>
                                    </a:lnTo>
                                    <a:lnTo>
                                      <a:pt x="118" y="571"/>
                                    </a:lnTo>
                                    <a:lnTo>
                                      <a:pt x="238" y="654"/>
                                    </a:lnTo>
                                    <a:lnTo>
                                      <a:pt x="268" y="761"/>
                                    </a:lnTo>
                                    <a:lnTo>
                                      <a:pt x="376" y="755"/>
                                    </a:lnTo>
                                    <a:lnTo>
                                      <a:pt x="611" y="80"/>
                                    </a:lnTo>
                                    <a:lnTo>
                                      <a:pt x="509" y="0"/>
                                    </a:lnTo>
                                    <a:lnTo>
                                      <a:pt x="481" y="35"/>
                                    </a:lnTo>
                                    <a:lnTo>
                                      <a:pt x="225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8" name="Freeform 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69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4" y="1456"/>
                                <a:ext cx="525" cy="628"/>
                              </a:xfrm>
                              <a:custGeom>
                                <a:avLst/>
                                <a:gdLst>
                                  <a:gd name="T0" fmla="*/ 238 w 525"/>
                                  <a:gd name="T1" fmla="*/ 0 h 628"/>
                                  <a:gd name="T2" fmla="*/ 397 w 525"/>
                                  <a:gd name="T3" fmla="*/ 169 h 628"/>
                                  <a:gd name="T4" fmla="*/ 450 w 525"/>
                                  <a:gd name="T5" fmla="*/ 141 h 628"/>
                                  <a:gd name="T6" fmla="*/ 476 w 525"/>
                                  <a:gd name="T7" fmla="*/ 141 h 628"/>
                                  <a:gd name="T8" fmla="*/ 525 w 525"/>
                                  <a:gd name="T9" fmla="*/ 255 h 628"/>
                                  <a:gd name="T10" fmla="*/ 525 w 525"/>
                                  <a:gd name="T11" fmla="*/ 272 h 628"/>
                                  <a:gd name="T12" fmla="*/ 367 w 525"/>
                                  <a:gd name="T13" fmla="*/ 525 h 628"/>
                                  <a:gd name="T14" fmla="*/ 212 w 525"/>
                                  <a:gd name="T15" fmla="*/ 622 h 628"/>
                                  <a:gd name="T16" fmla="*/ 191 w 525"/>
                                  <a:gd name="T17" fmla="*/ 628 h 628"/>
                                  <a:gd name="T18" fmla="*/ 26 w 525"/>
                                  <a:gd name="T19" fmla="*/ 459 h 628"/>
                                  <a:gd name="T20" fmla="*/ 0 w 525"/>
                                  <a:gd name="T21" fmla="*/ 178 h 628"/>
                                  <a:gd name="T22" fmla="*/ 238 w 525"/>
                                  <a:gd name="T23" fmla="*/ 0 h 6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25" h="628">
                                    <a:moveTo>
                                      <a:pt x="238" y="0"/>
                                    </a:moveTo>
                                    <a:lnTo>
                                      <a:pt x="397" y="169"/>
                                    </a:lnTo>
                                    <a:lnTo>
                                      <a:pt x="450" y="141"/>
                                    </a:lnTo>
                                    <a:lnTo>
                                      <a:pt x="476" y="141"/>
                                    </a:lnTo>
                                    <a:lnTo>
                                      <a:pt x="525" y="255"/>
                                    </a:lnTo>
                                    <a:lnTo>
                                      <a:pt x="525" y="272"/>
                                    </a:lnTo>
                                    <a:lnTo>
                                      <a:pt x="367" y="525"/>
                                    </a:lnTo>
                                    <a:lnTo>
                                      <a:pt x="212" y="622"/>
                                    </a:lnTo>
                                    <a:lnTo>
                                      <a:pt x="191" y="628"/>
                                    </a:lnTo>
                                    <a:lnTo>
                                      <a:pt x="26" y="459"/>
                                    </a:lnTo>
                                    <a:lnTo>
                                      <a:pt x="0" y="178"/>
                                    </a:lnTo>
                                    <a:lnTo>
                                      <a:pt x="238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0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53" y="4"/>
                                <a:ext cx="1054" cy="1173"/>
                              </a:xfrm>
                              <a:custGeom>
                                <a:avLst/>
                                <a:gdLst>
                                  <a:gd name="T0" fmla="*/ 836 w 1054"/>
                                  <a:gd name="T1" fmla="*/ 0 h 1173"/>
                                  <a:gd name="T2" fmla="*/ 855 w 1054"/>
                                  <a:gd name="T3" fmla="*/ 228 h 1173"/>
                                  <a:gd name="T4" fmla="*/ 932 w 1054"/>
                                  <a:gd name="T5" fmla="*/ 275 h 1173"/>
                                  <a:gd name="T6" fmla="*/ 1054 w 1054"/>
                                  <a:gd name="T7" fmla="*/ 343 h 1173"/>
                                  <a:gd name="T8" fmla="*/ 1025 w 1054"/>
                                  <a:gd name="T9" fmla="*/ 365 h 1173"/>
                                  <a:gd name="T10" fmla="*/ 977 w 1054"/>
                                  <a:gd name="T11" fmla="*/ 547 h 1173"/>
                                  <a:gd name="T12" fmla="*/ 859 w 1054"/>
                                  <a:gd name="T13" fmla="*/ 770 h 1173"/>
                                  <a:gd name="T14" fmla="*/ 426 w 1054"/>
                                  <a:gd name="T15" fmla="*/ 832 h 1173"/>
                                  <a:gd name="T16" fmla="*/ 251 w 1054"/>
                                  <a:gd name="T17" fmla="*/ 999 h 1173"/>
                                  <a:gd name="T18" fmla="*/ 216 w 1054"/>
                                  <a:gd name="T19" fmla="*/ 1150 h 1173"/>
                                  <a:gd name="T20" fmla="*/ 21 w 1054"/>
                                  <a:gd name="T21" fmla="*/ 1173 h 1173"/>
                                  <a:gd name="T22" fmla="*/ 0 w 1054"/>
                                  <a:gd name="T23" fmla="*/ 1002 h 1173"/>
                                  <a:gd name="T24" fmla="*/ 73 w 1054"/>
                                  <a:gd name="T25" fmla="*/ 555 h 1173"/>
                                  <a:gd name="T26" fmla="*/ 199 w 1054"/>
                                  <a:gd name="T27" fmla="*/ 466 h 1173"/>
                                  <a:gd name="T28" fmla="*/ 381 w 1054"/>
                                  <a:gd name="T29" fmla="*/ 481 h 1173"/>
                                  <a:gd name="T30" fmla="*/ 527 w 1054"/>
                                  <a:gd name="T31" fmla="*/ 391 h 1173"/>
                                  <a:gd name="T32" fmla="*/ 474 w 1054"/>
                                  <a:gd name="T33" fmla="*/ 369 h 1173"/>
                                  <a:gd name="T34" fmla="*/ 540 w 1054"/>
                                  <a:gd name="T35" fmla="*/ 202 h 1173"/>
                                  <a:gd name="T36" fmla="*/ 632 w 1054"/>
                                  <a:gd name="T37" fmla="*/ 183 h 1173"/>
                                  <a:gd name="T38" fmla="*/ 709 w 1054"/>
                                  <a:gd name="T39" fmla="*/ 45 h 1173"/>
                                  <a:gd name="T40" fmla="*/ 836 w 1054"/>
                                  <a:gd name="T41" fmla="*/ 0 h 11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054" h="1173">
                                    <a:moveTo>
                                      <a:pt x="836" y="0"/>
                                    </a:moveTo>
                                    <a:lnTo>
                                      <a:pt x="855" y="228"/>
                                    </a:lnTo>
                                    <a:lnTo>
                                      <a:pt x="932" y="275"/>
                                    </a:lnTo>
                                    <a:lnTo>
                                      <a:pt x="1054" y="343"/>
                                    </a:lnTo>
                                    <a:lnTo>
                                      <a:pt x="1025" y="365"/>
                                    </a:lnTo>
                                    <a:lnTo>
                                      <a:pt x="977" y="547"/>
                                    </a:lnTo>
                                    <a:lnTo>
                                      <a:pt x="859" y="770"/>
                                    </a:lnTo>
                                    <a:lnTo>
                                      <a:pt x="426" y="832"/>
                                    </a:lnTo>
                                    <a:lnTo>
                                      <a:pt x="251" y="999"/>
                                    </a:lnTo>
                                    <a:lnTo>
                                      <a:pt x="216" y="1150"/>
                                    </a:lnTo>
                                    <a:lnTo>
                                      <a:pt x="21" y="1173"/>
                                    </a:lnTo>
                                    <a:lnTo>
                                      <a:pt x="0" y="1002"/>
                                    </a:lnTo>
                                    <a:lnTo>
                                      <a:pt x="73" y="555"/>
                                    </a:lnTo>
                                    <a:lnTo>
                                      <a:pt x="199" y="466"/>
                                    </a:lnTo>
                                    <a:lnTo>
                                      <a:pt x="381" y="481"/>
                                    </a:lnTo>
                                    <a:lnTo>
                                      <a:pt x="527" y="391"/>
                                    </a:lnTo>
                                    <a:lnTo>
                                      <a:pt x="474" y="369"/>
                                    </a:lnTo>
                                    <a:lnTo>
                                      <a:pt x="540" y="202"/>
                                    </a:lnTo>
                                    <a:lnTo>
                                      <a:pt x="632" y="183"/>
                                    </a:lnTo>
                                    <a:lnTo>
                                      <a:pt x="709" y="45"/>
                                    </a:lnTo>
                                    <a:lnTo>
                                      <a:pt x="83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 sz="813" dirty="0"/>
                              </a:p>
                            </p:txBody>
                          </p:sp>
                          <p:sp>
                            <p:nvSpPr>
                              <p:cNvPr id="1871" name="Freeform 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74" y="838"/>
                                <a:ext cx="484" cy="995"/>
                              </a:xfrm>
                              <a:custGeom>
                                <a:avLst/>
                                <a:gdLst>
                                  <a:gd name="T0" fmla="*/ 484 w 484"/>
                                  <a:gd name="T1" fmla="*/ 515 h 995"/>
                                  <a:gd name="T2" fmla="*/ 431 w 484"/>
                                  <a:gd name="T3" fmla="*/ 547 h 995"/>
                                  <a:gd name="T4" fmla="*/ 358 w 484"/>
                                  <a:gd name="T5" fmla="*/ 899 h 995"/>
                                  <a:gd name="T6" fmla="*/ 165 w 484"/>
                                  <a:gd name="T7" fmla="*/ 995 h 995"/>
                                  <a:gd name="T8" fmla="*/ 128 w 484"/>
                                  <a:gd name="T9" fmla="*/ 993 h 995"/>
                                  <a:gd name="T10" fmla="*/ 96 w 484"/>
                                  <a:gd name="T11" fmla="*/ 969 h 995"/>
                                  <a:gd name="T12" fmla="*/ 115 w 484"/>
                                  <a:gd name="T13" fmla="*/ 948 h 995"/>
                                  <a:gd name="T14" fmla="*/ 77 w 484"/>
                                  <a:gd name="T15" fmla="*/ 733 h 995"/>
                                  <a:gd name="T16" fmla="*/ 109 w 484"/>
                                  <a:gd name="T17" fmla="*/ 403 h 995"/>
                                  <a:gd name="T18" fmla="*/ 0 w 484"/>
                                  <a:gd name="T19" fmla="*/ 305 h 995"/>
                                  <a:gd name="T20" fmla="*/ 34 w 484"/>
                                  <a:gd name="T21" fmla="*/ 150 h 995"/>
                                  <a:gd name="T22" fmla="*/ 199 w 484"/>
                                  <a:gd name="T23" fmla="*/ 0 h 995"/>
                                  <a:gd name="T24" fmla="*/ 484 w 484"/>
                                  <a:gd name="T25" fmla="*/ 515 h 99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84" h="995">
                                    <a:moveTo>
                                      <a:pt x="484" y="515"/>
                                    </a:moveTo>
                                    <a:lnTo>
                                      <a:pt x="431" y="547"/>
                                    </a:lnTo>
                                    <a:lnTo>
                                      <a:pt x="358" y="899"/>
                                    </a:lnTo>
                                    <a:lnTo>
                                      <a:pt x="165" y="995"/>
                                    </a:lnTo>
                                    <a:lnTo>
                                      <a:pt x="128" y="993"/>
                                    </a:lnTo>
                                    <a:lnTo>
                                      <a:pt x="96" y="969"/>
                                    </a:lnTo>
                                    <a:lnTo>
                                      <a:pt x="115" y="948"/>
                                    </a:lnTo>
                                    <a:lnTo>
                                      <a:pt x="77" y="733"/>
                                    </a:lnTo>
                                    <a:lnTo>
                                      <a:pt x="109" y="403"/>
                                    </a:lnTo>
                                    <a:lnTo>
                                      <a:pt x="0" y="305"/>
                                    </a:lnTo>
                                    <a:lnTo>
                                      <a:pt x="34" y="150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484" y="51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2" name="Freeform 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8" y="1141"/>
                                <a:ext cx="866" cy="814"/>
                              </a:xfrm>
                              <a:custGeom>
                                <a:avLst/>
                                <a:gdLst>
                                  <a:gd name="T0" fmla="*/ 422 w 866"/>
                                  <a:gd name="T1" fmla="*/ 641 h 814"/>
                                  <a:gd name="T2" fmla="*/ 154 w 866"/>
                                  <a:gd name="T3" fmla="*/ 814 h 814"/>
                                  <a:gd name="T4" fmla="*/ 283 w 866"/>
                                  <a:gd name="T5" fmla="*/ 598 h 814"/>
                                  <a:gd name="T6" fmla="*/ 289 w 866"/>
                                  <a:gd name="T7" fmla="*/ 576 h 814"/>
                                  <a:gd name="T8" fmla="*/ 240 w 866"/>
                                  <a:gd name="T9" fmla="*/ 454 h 814"/>
                                  <a:gd name="T10" fmla="*/ 227 w 866"/>
                                  <a:gd name="T11" fmla="*/ 454 h 814"/>
                                  <a:gd name="T12" fmla="*/ 165 w 866"/>
                                  <a:gd name="T13" fmla="*/ 480 h 814"/>
                                  <a:gd name="T14" fmla="*/ 0 w 866"/>
                                  <a:gd name="T15" fmla="*/ 311 h 814"/>
                                  <a:gd name="T16" fmla="*/ 414 w 866"/>
                                  <a:gd name="T17" fmla="*/ 30 h 814"/>
                                  <a:gd name="T18" fmla="*/ 757 w 866"/>
                                  <a:gd name="T19" fmla="*/ 0 h 814"/>
                                  <a:gd name="T20" fmla="*/ 859 w 866"/>
                                  <a:gd name="T21" fmla="*/ 105 h 814"/>
                                  <a:gd name="T22" fmla="*/ 819 w 866"/>
                                  <a:gd name="T23" fmla="*/ 420 h 814"/>
                                  <a:gd name="T24" fmla="*/ 866 w 866"/>
                                  <a:gd name="T25" fmla="*/ 638 h 814"/>
                                  <a:gd name="T26" fmla="*/ 838 w 866"/>
                                  <a:gd name="T27" fmla="*/ 668 h 814"/>
                                  <a:gd name="T28" fmla="*/ 422 w 866"/>
                                  <a:gd name="T29" fmla="*/ 641 h 8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866" h="814">
                                    <a:moveTo>
                                      <a:pt x="422" y="641"/>
                                    </a:moveTo>
                                    <a:lnTo>
                                      <a:pt x="154" y="814"/>
                                    </a:lnTo>
                                    <a:lnTo>
                                      <a:pt x="283" y="598"/>
                                    </a:lnTo>
                                    <a:lnTo>
                                      <a:pt x="289" y="576"/>
                                    </a:lnTo>
                                    <a:lnTo>
                                      <a:pt x="240" y="454"/>
                                    </a:lnTo>
                                    <a:lnTo>
                                      <a:pt x="227" y="454"/>
                                    </a:lnTo>
                                    <a:lnTo>
                                      <a:pt x="165" y="480"/>
                                    </a:lnTo>
                                    <a:lnTo>
                                      <a:pt x="0" y="311"/>
                                    </a:lnTo>
                                    <a:lnTo>
                                      <a:pt x="414" y="30"/>
                                    </a:lnTo>
                                    <a:lnTo>
                                      <a:pt x="757" y="0"/>
                                    </a:lnTo>
                                    <a:lnTo>
                                      <a:pt x="859" y="105"/>
                                    </a:lnTo>
                                    <a:lnTo>
                                      <a:pt x="819" y="420"/>
                                    </a:lnTo>
                                    <a:lnTo>
                                      <a:pt x="866" y="638"/>
                                    </a:lnTo>
                                    <a:lnTo>
                                      <a:pt x="838" y="668"/>
                                    </a:lnTo>
                                    <a:lnTo>
                                      <a:pt x="422" y="641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3" name="Freeform 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73" y="525"/>
                                <a:ext cx="772" cy="826"/>
                              </a:xfrm>
                              <a:custGeom>
                                <a:avLst/>
                                <a:gdLst>
                                  <a:gd name="T0" fmla="*/ 570 w 772"/>
                                  <a:gd name="T1" fmla="*/ 0 h 826"/>
                                  <a:gd name="T2" fmla="*/ 639 w 772"/>
                                  <a:gd name="T3" fmla="*/ 133 h 826"/>
                                  <a:gd name="T4" fmla="*/ 553 w 772"/>
                                  <a:gd name="T5" fmla="*/ 264 h 826"/>
                                  <a:gd name="T6" fmla="*/ 532 w 772"/>
                                  <a:gd name="T7" fmla="*/ 483 h 826"/>
                                  <a:gd name="T8" fmla="*/ 630 w 772"/>
                                  <a:gd name="T9" fmla="*/ 478 h 826"/>
                                  <a:gd name="T10" fmla="*/ 772 w 772"/>
                                  <a:gd name="T11" fmla="*/ 673 h 826"/>
                                  <a:gd name="T12" fmla="*/ 634 w 772"/>
                                  <a:gd name="T13" fmla="*/ 749 h 826"/>
                                  <a:gd name="T14" fmla="*/ 465 w 772"/>
                                  <a:gd name="T15" fmla="*/ 723 h 826"/>
                                  <a:gd name="T16" fmla="*/ 277 w 772"/>
                                  <a:gd name="T17" fmla="*/ 826 h 826"/>
                                  <a:gd name="T18" fmla="*/ 0 w 772"/>
                                  <a:gd name="T19" fmla="*/ 307 h 826"/>
                                  <a:gd name="T20" fmla="*/ 26 w 772"/>
                                  <a:gd name="T21" fmla="*/ 292 h 826"/>
                                  <a:gd name="T22" fmla="*/ 448 w 772"/>
                                  <a:gd name="T23" fmla="*/ 234 h 826"/>
                                  <a:gd name="T24" fmla="*/ 570 w 772"/>
                                  <a:gd name="T25" fmla="*/ 0 h 8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72" h="826">
                                    <a:moveTo>
                                      <a:pt x="570" y="0"/>
                                    </a:moveTo>
                                    <a:lnTo>
                                      <a:pt x="639" y="133"/>
                                    </a:lnTo>
                                    <a:lnTo>
                                      <a:pt x="553" y="264"/>
                                    </a:lnTo>
                                    <a:lnTo>
                                      <a:pt x="532" y="483"/>
                                    </a:lnTo>
                                    <a:lnTo>
                                      <a:pt x="630" y="478"/>
                                    </a:lnTo>
                                    <a:lnTo>
                                      <a:pt x="772" y="673"/>
                                    </a:lnTo>
                                    <a:lnTo>
                                      <a:pt x="634" y="749"/>
                                    </a:lnTo>
                                    <a:lnTo>
                                      <a:pt x="465" y="723"/>
                                    </a:lnTo>
                                    <a:lnTo>
                                      <a:pt x="277" y="826"/>
                                    </a:lnTo>
                                    <a:lnTo>
                                      <a:pt x="0" y="307"/>
                                    </a:lnTo>
                                    <a:lnTo>
                                      <a:pt x="26" y="292"/>
                                    </a:lnTo>
                                    <a:lnTo>
                                      <a:pt x="448" y="234"/>
                                    </a:lnTo>
                                    <a:lnTo>
                                      <a:pt x="57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4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88" y="1080"/>
                                <a:ext cx="738" cy="847"/>
                              </a:xfrm>
                              <a:custGeom>
                                <a:avLst/>
                                <a:gdLst>
                                  <a:gd name="T0" fmla="*/ 24 w 738"/>
                                  <a:gd name="T1" fmla="*/ 193 h 847"/>
                                  <a:gd name="T2" fmla="*/ 0 w 738"/>
                                  <a:gd name="T3" fmla="*/ 789 h 847"/>
                                  <a:gd name="T4" fmla="*/ 62 w 738"/>
                                  <a:gd name="T5" fmla="*/ 847 h 847"/>
                                  <a:gd name="T6" fmla="*/ 384 w 738"/>
                                  <a:gd name="T7" fmla="*/ 775 h 847"/>
                                  <a:gd name="T8" fmla="*/ 487 w 738"/>
                                  <a:gd name="T9" fmla="*/ 571 h 847"/>
                                  <a:gd name="T10" fmla="*/ 654 w 738"/>
                                  <a:gd name="T11" fmla="*/ 468 h 847"/>
                                  <a:gd name="T12" fmla="*/ 602 w 738"/>
                                  <a:gd name="T13" fmla="*/ 371 h 847"/>
                                  <a:gd name="T14" fmla="*/ 701 w 738"/>
                                  <a:gd name="T15" fmla="*/ 359 h 847"/>
                                  <a:gd name="T16" fmla="*/ 738 w 738"/>
                                  <a:gd name="T17" fmla="*/ 189 h 847"/>
                                  <a:gd name="T18" fmla="*/ 519 w 738"/>
                                  <a:gd name="T19" fmla="*/ 266 h 847"/>
                                  <a:gd name="T20" fmla="*/ 455 w 738"/>
                                  <a:gd name="T21" fmla="*/ 0 h 847"/>
                                  <a:gd name="T22" fmla="*/ 453 w 738"/>
                                  <a:gd name="T23" fmla="*/ 45 h 847"/>
                                  <a:gd name="T24" fmla="*/ 408 w 738"/>
                                  <a:gd name="T25" fmla="*/ 131 h 847"/>
                                  <a:gd name="T26" fmla="*/ 302 w 738"/>
                                  <a:gd name="T27" fmla="*/ 164 h 847"/>
                                  <a:gd name="T28" fmla="*/ 328 w 738"/>
                                  <a:gd name="T29" fmla="*/ 232 h 847"/>
                                  <a:gd name="T30" fmla="*/ 238 w 738"/>
                                  <a:gd name="T31" fmla="*/ 343 h 847"/>
                                  <a:gd name="T32" fmla="*/ 197 w 738"/>
                                  <a:gd name="T33" fmla="*/ 320 h 847"/>
                                  <a:gd name="T34" fmla="*/ 157 w 738"/>
                                  <a:gd name="T35" fmla="*/ 118 h 847"/>
                                  <a:gd name="T36" fmla="*/ 24 w 738"/>
                                  <a:gd name="T37" fmla="*/ 193 h 84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738" h="847">
                                    <a:moveTo>
                                      <a:pt x="24" y="193"/>
                                    </a:moveTo>
                                    <a:lnTo>
                                      <a:pt x="0" y="789"/>
                                    </a:lnTo>
                                    <a:lnTo>
                                      <a:pt x="62" y="847"/>
                                    </a:lnTo>
                                    <a:lnTo>
                                      <a:pt x="384" y="775"/>
                                    </a:lnTo>
                                    <a:lnTo>
                                      <a:pt x="487" y="571"/>
                                    </a:lnTo>
                                    <a:lnTo>
                                      <a:pt x="654" y="468"/>
                                    </a:lnTo>
                                    <a:lnTo>
                                      <a:pt x="602" y="371"/>
                                    </a:lnTo>
                                    <a:lnTo>
                                      <a:pt x="701" y="359"/>
                                    </a:lnTo>
                                    <a:lnTo>
                                      <a:pt x="738" y="189"/>
                                    </a:lnTo>
                                    <a:lnTo>
                                      <a:pt x="519" y="266"/>
                                    </a:lnTo>
                                    <a:lnTo>
                                      <a:pt x="455" y="0"/>
                                    </a:lnTo>
                                    <a:lnTo>
                                      <a:pt x="453" y="45"/>
                                    </a:lnTo>
                                    <a:lnTo>
                                      <a:pt x="408" y="131"/>
                                    </a:lnTo>
                                    <a:lnTo>
                                      <a:pt x="302" y="164"/>
                                    </a:lnTo>
                                    <a:lnTo>
                                      <a:pt x="328" y="232"/>
                                    </a:lnTo>
                                    <a:lnTo>
                                      <a:pt x="238" y="343"/>
                                    </a:lnTo>
                                    <a:lnTo>
                                      <a:pt x="197" y="320"/>
                                    </a:lnTo>
                                    <a:lnTo>
                                      <a:pt x="157" y="118"/>
                                    </a:lnTo>
                                    <a:lnTo>
                                      <a:pt x="24" y="193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75" name="Freeform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1246"/>
                                <a:ext cx="583" cy="891"/>
                              </a:xfrm>
                              <a:custGeom>
                                <a:avLst/>
                                <a:gdLst>
                                  <a:gd name="T0" fmla="*/ 73 w 583"/>
                                  <a:gd name="T1" fmla="*/ 135 h 891"/>
                                  <a:gd name="T2" fmla="*/ 7 w 583"/>
                                  <a:gd name="T3" fmla="*/ 491 h 891"/>
                                  <a:gd name="T4" fmla="*/ 0 w 583"/>
                                  <a:gd name="T5" fmla="*/ 806 h 891"/>
                                  <a:gd name="T6" fmla="*/ 95 w 583"/>
                                  <a:gd name="T7" fmla="*/ 789 h 891"/>
                                  <a:gd name="T8" fmla="*/ 542 w 583"/>
                                  <a:gd name="T9" fmla="*/ 891 h 891"/>
                                  <a:gd name="T10" fmla="*/ 583 w 583"/>
                                  <a:gd name="T11" fmla="*/ 668 h 891"/>
                                  <a:gd name="T12" fmla="*/ 525 w 583"/>
                                  <a:gd name="T13" fmla="*/ 681 h 891"/>
                                  <a:gd name="T14" fmla="*/ 463 w 583"/>
                                  <a:gd name="T15" fmla="*/ 621 h 891"/>
                                  <a:gd name="T16" fmla="*/ 485 w 583"/>
                                  <a:gd name="T17" fmla="*/ 27 h 891"/>
                                  <a:gd name="T18" fmla="*/ 318 w 583"/>
                                  <a:gd name="T19" fmla="*/ 0 h 891"/>
                                  <a:gd name="T20" fmla="*/ 73 w 583"/>
                                  <a:gd name="T21" fmla="*/ 135 h 89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583" h="891">
                                    <a:moveTo>
                                      <a:pt x="73" y="135"/>
                                    </a:moveTo>
                                    <a:lnTo>
                                      <a:pt x="7" y="491"/>
                                    </a:lnTo>
                                    <a:lnTo>
                                      <a:pt x="0" y="806"/>
                                    </a:lnTo>
                                    <a:lnTo>
                                      <a:pt x="95" y="789"/>
                                    </a:lnTo>
                                    <a:lnTo>
                                      <a:pt x="542" y="891"/>
                                    </a:lnTo>
                                    <a:lnTo>
                                      <a:pt x="583" y="668"/>
                                    </a:lnTo>
                                    <a:lnTo>
                                      <a:pt x="525" y="681"/>
                                    </a:lnTo>
                                    <a:lnTo>
                                      <a:pt x="463" y="621"/>
                                    </a:lnTo>
                                    <a:lnTo>
                                      <a:pt x="485" y="27"/>
                                    </a:lnTo>
                                    <a:lnTo>
                                      <a:pt x="318" y="0"/>
                                    </a:lnTo>
                                    <a:lnTo>
                                      <a:pt x="73" y="1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6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2039"/>
                                <a:ext cx="601" cy="431"/>
                              </a:xfrm>
                              <a:custGeom>
                                <a:avLst/>
                                <a:gdLst>
                                  <a:gd name="T0" fmla="*/ 58 w 601"/>
                                  <a:gd name="T1" fmla="*/ 189 h 431"/>
                                  <a:gd name="T2" fmla="*/ 0 w 601"/>
                                  <a:gd name="T3" fmla="*/ 399 h 431"/>
                                  <a:gd name="T4" fmla="*/ 480 w 601"/>
                                  <a:gd name="T5" fmla="*/ 431 h 431"/>
                                  <a:gd name="T6" fmla="*/ 513 w 601"/>
                                  <a:gd name="T7" fmla="*/ 349 h 431"/>
                                  <a:gd name="T8" fmla="*/ 562 w 601"/>
                                  <a:gd name="T9" fmla="*/ 300 h 431"/>
                                  <a:gd name="T10" fmla="*/ 601 w 601"/>
                                  <a:gd name="T11" fmla="*/ 98 h 431"/>
                                  <a:gd name="T12" fmla="*/ 159 w 601"/>
                                  <a:gd name="T13" fmla="*/ 0 h 431"/>
                                  <a:gd name="T14" fmla="*/ 58 w 601"/>
                                  <a:gd name="T15" fmla="*/ 13 h 431"/>
                                  <a:gd name="T16" fmla="*/ 58 w 601"/>
                                  <a:gd name="T17" fmla="*/ 189 h 43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601" h="431">
                                    <a:moveTo>
                                      <a:pt x="58" y="189"/>
                                    </a:moveTo>
                                    <a:lnTo>
                                      <a:pt x="0" y="399"/>
                                    </a:lnTo>
                                    <a:lnTo>
                                      <a:pt x="480" y="431"/>
                                    </a:lnTo>
                                    <a:lnTo>
                                      <a:pt x="513" y="349"/>
                                    </a:lnTo>
                                    <a:lnTo>
                                      <a:pt x="562" y="300"/>
                                    </a:lnTo>
                                    <a:lnTo>
                                      <a:pt x="601" y="98"/>
                                    </a:lnTo>
                                    <a:lnTo>
                                      <a:pt x="159" y="0"/>
                                    </a:lnTo>
                                    <a:lnTo>
                                      <a:pt x="58" y="13"/>
                                    </a:lnTo>
                                    <a:lnTo>
                                      <a:pt x="58" y="1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7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41" y="2438"/>
                                <a:ext cx="709" cy="750"/>
                              </a:xfrm>
                              <a:custGeom>
                                <a:avLst/>
                                <a:gdLst>
                                  <a:gd name="T0" fmla="*/ 126 w 709"/>
                                  <a:gd name="T1" fmla="*/ 0 h 750"/>
                                  <a:gd name="T2" fmla="*/ 0 w 709"/>
                                  <a:gd name="T3" fmla="*/ 418 h 750"/>
                                  <a:gd name="T4" fmla="*/ 197 w 709"/>
                                  <a:gd name="T5" fmla="*/ 598 h 750"/>
                                  <a:gd name="T6" fmla="*/ 375 w 709"/>
                                  <a:gd name="T7" fmla="*/ 643 h 750"/>
                                  <a:gd name="T8" fmla="*/ 435 w 709"/>
                                  <a:gd name="T9" fmla="*/ 711 h 750"/>
                                  <a:gd name="T10" fmla="*/ 561 w 709"/>
                                  <a:gd name="T11" fmla="*/ 750 h 750"/>
                                  <a:gd name="T12" fmla="*/ 561 w 709"/>
                                  <a:gd name="T13" fmla="*/ 750 h 750"/>
                                  <a:gd name="T14" fmla="*/ 557 w 709"/>
                                  <a:gd name="T15" fmla="*/ 521 h 750"/>
                                  <a:gd name="T16" fmla="*/ 675 w 709"/>
                                  <a:gd name="T17" fmla="*/ 529 h 750"/>
                                  <a:gd name="T18" fmla="*/ 645 w 709"/>
                                  <a:gd name="T19" fmla="*/ 265 h 750"/>
                                  <a:gd name="T20" fmla="*/ 709 w 709"/>
                                  <a:gd name="T21" fmla="*/ 184 h 750"/>
                                  <a:gd name="T22" fmla="*/ 607 w 709"/>
                                  <a:gd name="T23" fmla="*/ 32 h 750"/>
                                  <a:gd name="T24" fmla="*/ 126 w 709"/>
                                  <a:gd name="T25" fmla="*/ 0 h 75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09" h="750">
                                    <a:moveTo>
                                      <a:pt x="126" y="0"/>
                                    </a:moveTo>
                                    <a:lnTo>
                                      <a:pt x="0" y="418"/>
                                    </a:lnTo>
                                    <a:lnTo>
                                      <a:pt x="197" y="598"/>
                                    </a:lnTo>
                                    <a:lnTo>
                                      <a:pt x="375" y="643"/>
                                    </a:lnTo>
                                    <a:lnTo>
                                      <a:pt x="435" y="711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57" y="521"/>
                                    </a:lnTo>
                                    <a:lnTo>
                                      <a:pt x="675" y="529"/>
                                    </a:lnTo>
                                    <a:lnTo>
                                      <a:pt x="645" y="265"/>
                                    </a:lnTo>
                                    <a:lnTo>
                                      <a:pt x="709" y="184"/>
                                    </a:lnTo>
                                    <a:lnTo>
                                      <a:pt x="607" y="32"/>
                                    </a:lnTo>
                                    <a:lnTo>
                                      <a:pt x="126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8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7" y="2656"/>
                                <a:ext cx="632" cy="822"/>
                              </a:xfrm>
                              <a:custGeom>
                                <a:avLst/>
                                <a:gdLst>
                                  <a:gd name="T0" fmla="*/ 139 w 632"/>
                                  <a:gd name="T1" fmla="*/ 32 h 822"/>
                                  <a:gd name="T2" fmla="*/ 88 w 632"/>
                                  <a:gd name="T3" fmla="*/ 142 h 822"/>
                                  <a:gd name="T4" fmla="*/ 0 w 632"/>
                                  <a:gd name="T5" fmla="*/ 641 h 822"/>
                                  <a:gd name="T6" fmla="*/ 202 w 632"/>
                                  <a:gd name="T7" fmla="*/ 811 h 822"/>
                                  <a:gd name="T8" fmla="*/ 247 w 632"/>
                                  <a:gd name="T9" fmla="*/ 822 h 822"/>
                                  <a:gd name="T10" fmla="*/ 412 w 632"/>
                                  <a:gd name="T11" fmla="*/ 779 h 822"/>
                                  <a:gd name="T12" fmla="*/ 632 w 632"/>
                                  <a:gd name="T13" fmla="*/ 206 h 822"/>
                                  <a:gd name="T14" fmla="*/ 504 w 632"/>
                                  <a:gd name="T15" fmla="*/ 178 h 822"/>
                                  <a:gd name="T16" fmla="*/ 350 w 632"/>
                                  <a:gd name="T17" fmla="*/ 88 h 822"/>
                                  <a:gd name="T18" fmla="*/ 245 w 632"/>
                                  <a:gd name="T19" fmla="*/ 105 h 822"/>
                                  <a:gd name="T20" fmla="*/ 199 w 632"/>
                                  <a:gd name="T21" fmla="*/ 0 h 822"/>
                                  <a:gd name="T22" fmla="*/ 139 w 632"/>
                                  <a:gd name="T23" fmla="*/ 32 h 8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32" h="822">
                                    <a:moveTo>
                                      <a:pt x="139" y="32"/>
                                    </a:moveTo>
                                    <a:lnTo>
                                      <a:pt x="88" y="142"/>
                                    </a:lnTo>
                                    <a:lnTo>
                                      <a:pt x="0" y="641"/>
                                    </a:lnTo>
                                    <a:lnTo>
                                      <a:pt x="202" y="811"/>
                                    </a:lnTo>
                                    <a:lnTo>
                                      <a:pt x="247" y="822"/>
                                    </a:lnTo>
                                    <a:lnTo>
                                      <a:pt x="412" y="779"/>
                                    </a:lnTo>
                                    <a:lnTo>
                                      <a:pt x="632" y="206"/>
                                    </a:lnTo>
                                    <a:lnTo>
                                      <a:pt x="504" y="178"/>
                                    </a:lnTo>
                                    <a:lnTo>
                                      <a:pt x="350" y="88"/>
                                    </a:lnTo>
                                    <a:lnTo>
                                      <a:pt x="245" y="105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139" y="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79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9" y="1728"/>
                                <a:ext cx="705" cy="785"/>
                              </a:xfrm>
                              <a:custGeom>
                                <a:avLst/>
                                <a:gdLst>
                                  <a:gd name="T0" fmla="*/ 0 w 705"/>
                                  <a:gd name="T1" fmla="*/ 632 h 785"/>
                                  <a:gd name="T2" fmla="*/ 32 w 705"/>
                                  <a:gd name="T3" fmla="*/ 52 h 785"/>
                                  <a:gd name="T4" fmla="*/ 450 w 705"/>
                                  <a:gd name="T5" fmla="*/ 82 h 785"/>
                                  <a:gd name="T6" fmla="*/ 467 w 705"/>
                                  <a:gd name="T7" fmla="*/ 105 h 785"/>
                                  <a:gd name="T8" fmla="*/ 518 w 705"/>
                                  <a:gd name="T9" fmla="*/ 105 h 785"/>
                                  <a:gd name="T10" fmla="*/ 705 w 705"/>
                                  <a:gd name="T11" fmla="*/ 0 h 785"/>
                                  <a:gd name="T12" fmla="*/ 692 w 705"/>
                                  <a:gd name="T13" fmla="*/ 491 h 785"/>
                                  <a:gd name="T14" fmla="*/ 433 w 705"/>
                                  <a:gd name="T15" fmla="*/ 502 h 785"/>
                                  <a:gd name="T16" fmla="*/ 437 w 705"/>
                                  <a:gd name="T17" fmla="*/ 581 h 785"/>
                                  <a:gd name="T18" fmla="*/ 377 w 705"/>
                                  <a:gd name="T19" fmla="*/ 695 h 785"/>
                                  <a:gd name="T20" fmla="*/ 272 w 705"/>
                                  <a:gd name="T21" fmla="*/ 699 h 785"/>
                                  <a:gd name="T22" fmla="*/ 265 w 705"/>
                                  <a:gd name="T23" fmla="*/ 785 h 785"/>
                                  <a:gd name="T24" fmla="*/ 62 w 705"/>
                                  <a:gd name="T25" fmla="*/ 737 h 785"/>
                                  <a:gd name="T26" fmla="*/ 0 w 705"/>
                                  <a:gd name="T27" fmla="*/ 632 h 78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705" h="785">
                                    <a:moveTo>
                                      <a:pt x="0" y="632"/>
                                    </a:moveTo>
                                    <a:lnTo>
                                      <a:pt x="32" y="52"/>
                                    </a:lnTo>
                                    <a:lnTo>
                                      <a:pt x="450" y="82"/>
                                    </a:lnTo>
                                    <a:lnTo>
                                      <a:pt x="467" y="105"/>
                                    </a:lnTo>
                                    <a:lnTo>
                                      <a:pt x="518" y="105"/>
                                    </a:lnTo>
                                    <a:lnTo>
                                      <a:pt x="705" y="0"/>
                                    </a:lnTo>
                                    <a:lnTo>
                                      <a:pt x="692" y="491"/>
                                    </a:lnTo>
                                    <a:lnTo>
                                      <a:pt x="433" y="502"/>
                                    </a:lnTo>
                                    <a:lnTo>
                                      <a:pt x="437" y="581"/>
                                    </a:lnTo>
                                    <a:lnTo>
                                      <a:pt x="377" y="695"/>
                                    </a:lnTo>
                                    <a:lnTo>
                                      <a:pt x="272" y="699"/>
                                    </a:lnTo>
                                    <a:lnTo>
                                      <a:pt x="265" y="785"/>
                                    </a:lnTo>
                                    <a:lnTo>
                                      <a:pt x="62" y="737"/>
                                    </a:lnTo>
                                    <a:lnTo>
                                      <a:pt x="0" y="6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0" name="Freeform 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8" y="1779"/>
                                <a:ext cx="661" cy="629"/>
                              </a:xfrm>
                              <a:custGeom>
                                <a:avLst/>
                                <a:gdLst>
                                  <a:gd name="T0" fmla="*/ 0 w 661"/>
                                  <a:gd name="T1" fmla="*/ 380 h 629"/>
                                  <a:gd name="T2" fmla="*/ 232 w 661"/>
                                  <a:gd name="T3" fmla="*/ 629 h 629"/>
                                  <a:gd name="T4" fmla="*/ 337 w 661"/>
                                  <a:gd name="T5" fmla="*/ 596 h 629"/>
                                  <a:gd name="T6" fmla="*/ 433 w 661"/>
                                  <a:gd name="T7" fmla="*/ 549 h 629"/>
                                  <a:gd name="T8" fmla="*/ 628 w 661"/>
                                  <a:gd name="T9" fmla="*/ 577 h 629"/>
                                  <a:gd name="T10" fmla="*/ 661 w 661"/>
                                  <a:gd name="T11" fmla="*/ 0 h 629"/>
                                  <a:gd name="T12" fmla="*/ 380 w 661"/>
                                  <a:gd name="T13" fmla="*/ 176 h 629"/>
                                  <a:gd name="T14" fmla="*/ 367 w 661"/>
                                  <a:gd name="T15" fmla="*/ 208 h 629"/>
                                  <a:gd name="T16" fmla="*/ 202 w 661"/>
                                  <a:gd name="T17" fmla="*/ 303 h 629"/>
                                  <a:gd name="T18" fmla="*/ 52 w 661"/>
                                  <a:gd name="T19" fmla="*/ 350 h 629"/>
                                  <a:gd name="T20" fmla="*/ 0 w 661"/>
                                  <a:gd name="T21" fmla="*/ 380 h 6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661" h="629">
                                    <a:moveTo>
                                      <a:pt x="0" y="380"/>
                                    </a:moveTo>
                                    <a:lnTo>
                                      <a:pt x="232" y="629"/>
                                    </a:lnTo>
                                    <a:lnTo>
                                      <a:pt x="337" y="596"/>
                                    </a:lnTo>
                                    <a:lnTo>
                                      <a:pt x="433" y="549"/>
                                    </a:lnTo>
                                    <a:lnTo>
                                      <a:pt x="628" y="577"/>
                                    </a:lnTo>
                                    <a:lnTo>
                                      <a:pt x="661" y="0"/>
                                    </a:lnTo>
                                    <a:lnTo>
                                      <a:pt x="380" y="176"/>
                                    </a:lnTo>
                                    <a:lnTo>
                                      <a:pt x="367" y="208"/>
                                    </a:lnTo>
                                    <a:lnTo>
                                      <a:pt x="202" y="303"/>
                                    </a:lnTo>
                                    <a:lnTo>
                                      <a:pt x="52" y="350"/>
                                    </a:lnTo>
                                    <a:lnTo>
                                      <a:pt x="0" y="38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1" name="Freeform 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9" y="2328"/>
                                <a:ext cx="553" cy="530"/>
                              </a:xfrm>
                              <a:custGeom>
                                <a:avLst/>
                                <a:gdLst>
                                  <a:gd name="T0" fmla="*/ 0 w 553"/>
                                  <a:gd name="T1" fmla="*/ 39 h 530"/>
                                  <a:gd name="T2" fmla="*/ 11 w 553"/>
                                  <a:gd name="T3" fmla="*/ 360 h 530"/>
                                  <a:gd name="T4" fmla="*/ 77 w 553"/>
                                  <a:gd name="T5" fmla="*/ 330 h 530"/>
                                  <a:gd name="T6" fmla="*/ 122 w 553"/>
                                  <a:gd name="T7" fmla="*/ 431 h 530"/>
                                  <a:gd name="T8" fmla="*/ 227 w 553"/>
                                  <a:gd name="T9" fmla="*/ 420 h 530"/>
                                  <a:gd name="T10" fmla="*/ 380 w 553"/>
                                  <a:gd name="T11" fmla="*/ 508 h 530"/>
                                  <a:gd name="T12" fmla="*/ 476 w 553"/>
                                  <a:gd name="T13" fmla="*/ 530 h 530"/>
                                  <a:gd name="T14" fmla="*/ 553 w 553"/>
                                  <a:gd name="T15" fmla="*/ 185 h 530"/>
                                  <a:gd name="T16" fmla="*/ 356 w 553"/>
                                  <a:gd name="T17" fmla="*/ 144 h 530"/>
                                  <a:gd name="T18" fmla="*/ 294 w 553"/>
                                  <a:gd name="T19" fmla="*/ 32 h 530"/>
                                  <a:gd name="T20" fmla="*/ 97 w 553"/>
                                  <a:gd name="T21" fmla="*/ 0 h 530"/>
                                  <a:gd name="T22" fmla="*/ 0 w 553"/>
                                  <a:gd name="T23" fmla="*/ 39 h 5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53" h="530">
                                    <a:moveTo>
                                      <a:pt x="0" y="39"/>
                                    </a:moveTo>
                                    <a:lnTo>
                                      <a:pt x="11" y="360"/>
                                    </a:lnTo>
                                    <a:lnTo>
                                      <a:pt x="77" y="330"/>
                                    </a:lnTo>
                                    <a:lnTo>
                                      <a:pt x="122" y="431"/>
                                    </a:lnTo>
                                    <a:lnTo>
                                      <a:pt x="227" y="420"/>
                                    </a:lnTo>
                                    <a:lnTo>
                                      <a:pt x="380" y="508"/>
                                    </a:lnTo>
                                    <a:lnTo>
                                      <a:pt x="476" y="530"/>
                                    </a:lnTo>
                                    <a:lnTo>
                                      <a:pt x="553" y="185"/>
                                    </a:lnTo>
                                    <a:lnTo>
                                      <a:pt x="356" y="144"/>
                                    </a:lnTo>
                                    <a:lnTo>
                                      <a:pt x="294" y="32"/>
                                    </a:lnTo>
                                    <a:lnTo>
                                      <a:pt x="97" y="0"/>
                                    </a:lnTo>
                                    <a:lnTo>
                                      <a:pt x="0" y="3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2" name="Freeform 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5" y="2223"/>
                                <a:ext cx="510" cy="667"/>
                              </a:xfrm>
                              <a:custGeom>
                                <a:avLst/>
                                <a:gdLst>
                                  <a:gd name="T0" fmla="*/ 249 w 510"/>
                                  <a:gd name="T1" fmla="*/ 7 h 667"/>
                                  <a:gd name="T2" fmla="*/ 249 w 510"/>
                                  <a:gd name="T3" fmla="*/ 7 h 667"/>
                                  <a:gd name="T4" fmla="*/ 253 w 510"/>
                                  <a:gd name="T5" fmla="*/ 79 h 667"/>
                                  <a:gd name="T6" fmla="*/ 195 w 510"/>
                                  <a:gd name="T7" fmla="*/ 197 h 667"/>
                                  <a:gd name="T8" fmla="*/ 90 w 510"/>
                                  <a:gd name="T9" fmla="*/ 204 h 667"/>
                                  <a:gd name="T10" fmla="*/ 77 w 510"/>
                                  <a:gd name="T11" fmla="*/ 290 h 667"/>
                                  <a:gd name="T12" fmla="*/ 0 w 510"/>
                                  <a:gd name="T13" fmla="*/ 624 h 667"/>
                                  <a:gd name="T14" fmla="*/ 52 w 510"/>
                                  <a:gd name="T15" fmla="*/ 643 h 667"/>
                                  <a:gd name="T16" fmla="*/ 289 w 510"/>
                                  <a:gd name="T17" fmla="*/ 667 h 667"/>
                                  <a:gd name="T18" fmla="*/ 332 w 510"/>
                                  <a:gd name="T19" fmla="*/ 631 h 667"/>
                                  <a:gd name="T20" fmla="*/ 510 w 510"/>
                                  <a:gd name="T21" fmla="*/ 0 h 667"/>
                                  <a:gd name="T22" fmla="*/ 249 w 510"/>
                                  <a:gd name="T23" fmla="*/ 7 h 66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10" h="667">
                                    <a:moveTo>
                                      <a:pt x="249" y="7"/>
                                    </a:moveTo>
                                    <a:lnTo>
                                      <a:pt x="249" y="7"/>
                                    </a:lnTo>
                                    <a:lnTo>
                                      <a:pt x="253" y="79"/>
                                    </a:lnTo>
                                    <a:lnTo>
                                      <a:pt x="195" y="197"/>
                                    </a:lnTo>
                                    <a:lnTo>
                                      <a:pt x="90" y="204"/>
                                    </a:lnTo>
                                    <a:lnTo>
                                      <a:pt x="77" y="290"/>
                                    </a:lnTo>
                                    <a:lnTo>
                                      <a:pt x="0" y="624"/>
                                    </a:lnTo>
                                    <a:lnTo>
                                      <a:pt x="52" y="643"/>
                                    </a:lnTo>
                                    <a:lnTo>
                                      <a:pt x="289" y="667"/>
                                    </a:lnTo>
                                    <a:lnTo>
                                      <a:pt x="332" y="631"/>
                                    </a:lnTo>
                                    <a:lnTo>
                                      <a:pt x="510" y="0"/>
                                    </a:lnTo>
                                    <a:lnTo>
                                      <a:pt x="249" y="7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3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4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5" name="Freeform 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57" cy="407"/>
                              </a:xfrm>
                              <a:custGeom>
                                <a:avLst/>
                                <a:gdLst>
                                  <a:gd name="T0" fmla="*/ 390 w 457"/>
                                  <a:gd name="T1" fmla="*/ 214 h 407"/>
                                  <a:gd name="T2" fmla="*/ 347 w 457"/>
                                  <a:gd name="T3" fmla="*/ 0 h 407"/>
                                  <a:gd name="T4" fmla="*/ 159 w 457"/>
                                  <a:gd name="T5" fmla="*/ 83 h 407"/>
                                  <a:gd name="T6" fmla="*/ 167 w 457"/>
                                  <a:gd name="T7" fmla="*/ 214 h 407"/>
                                  <a:gd name="T8" fmla="*/ 133 w 457"/>
                                  <a:gd name="T9" fmla="*/ 197 h 407"/>
                                  <a:gd name="T10" fmla="*/ 133 w 457"/>
                                  <a:gd name="T11" fmla="*/ 233 h 407"/>
                                  <a:gd name="T12" fmla="*/ 182 w 457"/>
                                  <a:gd name="T13" fmla="*/ 268 h 407"/>
                                  <a:gd name="T14" fmla="*/ 182 w 457"/>
                                  <a:gd name="T15" fmla="*/ 313 h 407"/>
                                  <a:gd name="T16" fmla="*/ 71 w 457"/>
                                  <a:gd name="T17" fmla="*/ 309 h 407"/>
                                  <a:gd name="T18" fmla="*/ 54 w 457"/>
                                  <a:gd name="T19" fmla="*/ 199 h 407"/>
                                  <a:gd name="T20" fmla="*/ 0 w 457"/>
                                  <a:gd name="T21" fmla="*/ 184 h 407"/>
                                  <a:gd name="T22" fmla="*/ 0 w 457"/>
                                  <a:gd name="T23" fmla="*/ 184 h 407"/>
                                  <a:gd name="T24" fmla="*/ 2 w 457"/>
                                  <a:gd name="T25" fmla="*/ 281 h 407"/>
                                  <a:gd name="T26" fmla="*/ 2 w 457"/>
                                  <a:gd name="T27" fmla="*/ 381 h 407"/>
                                  <a:gd name="T28" fmla="*/ 274 w 457"/>
                                  <a:gd name="T29" fmla="*/ 373 h 407"/>
                                  <a:gd name="T30" fmla="*/ 455 w 457"/>
                                  <a:gd name="T31" fmla="*/ 407 h 407"/>
                                  <a:gd name="T32" fmla="*/ 457 w 457"/>
                                  <a:gd name="T33" fmla="*/ 390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</a:cxnLst>
                                <a:rect l="0" t="0" r="r" b="b"/>
                                <a:pathLst>
                                  <a:path w="457" h="407">
                                    <a:moveTo>
                                      <a:pt x="390" y="214"/>
                                    </a:move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lnTo>
                                      <a:pt x="457" y="39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6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7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2037"/>
                                <a:ext cx="343" cy="737"/>
                              </a:xfrm>
                              <a:custGeom>
                                <a:avLst/>
                                <a:gdLst>
                                  <a:gd name="T0" fmla="*/ 215 w 343"/>
                                  <a:gd name="T1" fmla="*/ 0 h 737"/>
                                  <a:gd name="T2" fmla="*/ 238 w 343"/>
                                  <a:gd name="T3" fmla="*/ 83 h 737"/>
                                  <a:gd name="T4" fmla="*/ 17 w 343"/>
                                  <a:gd name="T5" fmla="*/ 163 h 737"/>
                                  <a:gd name="T6" fmla="*/ 17 w 343"/>
                                  <a:gd name="T7" fmla="*/ 216 h 737"/>
                                  <a:gd name="T8" fmla="*/ 0 w 343"/>
                                  <a:gd name="T9" fmla="*/ 250 h 737"/>
                                  <a:gd name="T10" fmla="*/ 48 w 343"/>
                                  <a:gd name="T11" fmla="*/ 283 h 737"/>
                                  <a:gd name="T12" fmla="*/ 80 w 343"/>
                                  <a:gd name="T13" fmla="*/ 242 h 737"/>
                                  <a:gd name="T14" fmla="*/ 317 w 343"/>
                                  <a:gd name="T15" fmla="*/ 161 h 737"/>
                                  <a:gd name="T16" fmla="*/ 332 w 343"/>
                                  <a:gd name="T17" fmla="*/ 223 h 737"/>
                                  <a:gd name="T18" fmla="*/ 182 w 343"/>
                                  <a:gd name="T19" fmla="*/ 298 h 737"/>
                                  <a:gd name="T20" fmla="*/ 167 w 343"/>
                                  <a:gd name="T21" fmla="*/ 441 h 737"/>
                                  <a:gd name="T22" fmla="*/ 167 w 343"/>
                                  <a:gd name="T23" fmla="*/ 441 h 737"/>
                                  <a:gd name="T24" fmla="*/ 168 w 343"/>
                                  <a:gd name="T25" fmla="*/ 443 h 737"/>
                                  <a:gd name="T26" fmla="*/ 170 w 343"/>
                                  <a:gd name="T27" fmla="*/ 443 h 737"/>
                                  <a:gd name="T28" fmla="*/ 174 w 343"/>
                                  <a:gd name="T29" fmla="*/ 444 h 737"/>
                                  <a:gd name="T30" fmla="*/ 176 w 343"/>
                                  <a:gd name="T31" fmla="*/ 444 h 737"/>
                                  <a:gd name="T32" fmla="*/ 300 w 343"/>
                                  <a:gd name="T33" fmla="*/ 398 h 737"/>
                                  <a:gd name="T34" fmla="*/ 275 w 343"/>
                                  <a:gd name="T35" fmla="*/ 461 h 737"/>
                                  <a:gd name="T36" fmla="*/ 174 w 343"/>
                                  <a:gd name="T37" fmla="*/ 491 h 737"/>
                                  <a:gd name="T38" fmla="*/ 161 w 343"/>
                                  <a:gd name="T39" fmla="*/ 506 h 737"/>
                                  <a:gd name="T40" fmla="*/ 116 w 343"/>
                                  <a:gd name="T41" fmla="*/ 737 h 737"/>
                                  <a:gd name="T42" fmla="*/ 153 w 343"/>
                                  <a:gd name="T43" fmla="*/ 722 h 737"/>
                                  <a:gd name="T44" fmla="*/ 191 w 343"/>
                                  <a:gd name="T45" fmla="*/ 548 h 737"/>
                                  <a:gd name="T46" fmla="*/ 238 w 343"/>
                                  <a:gd name="T47" fmla="*/ 534 h 737"/>
                                  <a:gd name="T48" fmla="*/ 212 w 343"/>
                                  <a:gd name="T49" fmla="*/ 699 h 737"/>
                                  <a:gd name="T50" fmla="*/ 247 w 343"/>
                                  <a:gd name="T51" fmla="*/ 682 h 737"/>
                                  <a:gd name="T52" fmla="*/ 270 w 343"/>
                                  <a:gd name="T53" fmla="*/ 615 h 737"/>
                                  <a:gd name="T54" fmla="*/ 343 w 343"/>
                                  <a:gd name="T55" fmla="*/ 643 h 7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343" h="737">
                                    <a:moveTo>
                                      <a:pt x="215" y="0"/>
                                    </a:moveTo>
                                    <a:lnTo>
                                      <a:pt x="238" y="83"/>
                                    </a:lnTo>
                                    <a:lnTo>
                                      <a:pt x="17" y="163"/>
                                    </a:lnTo>
                                    <a:lnTo>
                                      <a:pt x="17" y="216"/>
                                    </a:lnTo>
                                    <a:lnTo>
                                      <a:pt x="0" y="250"/>
                                    </a:lnTo>
                                    <a:lnTo>
                                      <a:pt x="48" y="283"/>
                                    </a:lnTo>
                                    <a:lnTo>
                                      <a:pt x="80" y="242"/>
                                    </a:lnTo>
                                    <a:lnTo>
                                      <a:pt x="317" y="161"/>
                                    </a:lnTo>
                                    <a:lnTo>
                                      <a:pt x="332" y="223"/>
                                    </a:lnTo>
                                    <a:lnTo>
                                      <a:pt x="182" y="298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8" y="443"/>
                                    </a:lnTo>
                                    <a:lnTo>
                                      <a:pt x="170" y="443"/>
                                    </a:lnTo>
                                    <a:lnTo>
                                      <a:pt x="174" y="444"/>
                                    </a:lnTo>
                                    <a:lnTo>
                                      <a:pt x="176" y="444"/>
                                    </a:lnTo>
                                    <a:lnTo>
                                      <a:pt x="300" y="398"/>
                                    </a:lnTo>
                                    <a:lnTo>
                                      <a:pt x="275" y="461"/>
                                    </a:lnTo>
                                    <a:lnTo>
                                      <a:pt x="174" y="491"/>
                                    </a:lnTo>
                                    <a:lnTo>
                                      <a:pt x="161" y="506"/>
                                    </a:lnTo>
                                    <a:lnTo>
                                      <a:pt x="116" y="737"/>
                                    </a:lnTo>
                                    <a:lnTo>
                                      <a:pt x="153" y="722"/>
                                    </a:lnTo>
                                    <a:lnTo>
                                      <a:pt x="191" y="548"/>
                                    </a:lnTo>
                                    <a:lnTo>
                                      <a:pt x="238" y="534"/>
                                    </a:lnTo>
                                    <a:lnTo>
                                      <a:pt x="212" y="699"/>
                                    </a:lnTo>
                                    <a:lnTo>
                                      <a:pt x="247" y="682"/>
                                    </a:lnTo>
                                    <a:lnTo>
                                      <a:pt x="270" y="615"/>
                                    </a:lnTo>
                                    <a:lnTo>
                                      <a:pt x="343" y="64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8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941"/>
                                <a:ext cx="716" cy="1096"/>
                              </a:xfrm>
                              <a:custGeom>
                                <a:avLst/>
                                <a:gdLst>
                                  <a:gd name="T0" fmla="*/ 707 w 716"/>
                                  <a:gd name="T1" fmla="*/ 0 h 1096"/>
                                  <a:gd name="T2" fmla="*/ 716 w 716"/>
                                  <a:gd name="T3" fmla="*/ 243 h 1096"/>
                                  <a:gd name="T4" fmla="*/ 0 w 716"/>
                                  <a:gd name="T5" fmla="*/ 751 h 1096"/>
                                  <a:gd name="T6" fmla="*/ 25 w 716"/>
                                  <a:gd name="T7" fmla="*/ 780 h 1096"/>
                                  <a:gd name="T8" fmla="*/ 60 w 716"/>
                                  <a:gd name="T9" fmla="*/ 890 h 1096"/>
                                  <a:gd name="T10" fmla="*/ 192 w 716"/>
                                  <a:gd name="T11" fmla="*/ 958 h 1096"/>
                                  <a:gd name="T12" fmla="*/ 229 w 716"/>
                                  <a:gd name="T13" fmla="*/ 1096 h 10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716" h="1096">
                                    <a:moveTo>
                                      <a:pt x="707" y="0"/>
                                    </a:moveTo>
                                    <a:lnTo>
                                      <a:pt x="716" y="243"/>
                                    </a:lnTo>
                                    <a:lnTo>
                                      <a:pt x="0" y="751"/>
                                    </a:lnTo>
                                    <a:lnTo>
                                      <a:pt x="25" y="780"/>
                                    </a:lnTo>
                                    <a:lnTo>
                                      <a:pt x="60" y="890"/>
                                    </a:lnTo>
                                    <a:lnTo>
                                      <a:pt x="192" y="958"/>
                                    </a:lnTo>
                                    <a:lnTo>
                                      <a:pt x="229" y="109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89" name="Freeform 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903"/>
                                <a:ext cx="100" cy="463"/>
                              </a:xfrm>
                              <a:custGeom>
                                <a:avLst/>
                                <a:gdLst>
                                  <a:gd name="T0" fmla="*/ 38 w 100"/>
                                  <a:gd name="T1" fmla="*/ 0 h 463"/>
                                  <a:gd name="T2" fmla="*/ 100 w 100"/>
                                  <a:gd name="T3" fmla="*/ 401 h 463"/>
                                  <a:gd name="T4" fmla="*/ 2 w 100"/>
                                  <a:gd name="T5" fmla="*/ 360 h 463"/>
                                  <a:gd name="T6" fmla="*/ 0 w 100"/>
                                  <a:gd name="T7" fmla="*/ 463 h 4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0" h="463">
                                    <a:moveTo>
                                      <a:pt x="38" y="0"/>
                                    </a:moveTo>
                                    <a:lnTo>
                                      <a:pt x="100" y="401"/>
                                    </a:lnTo>
                                    <a:lnTo>
                                      <a:pt x="2" y="360"/>
                                    </a:lnTo>
                                    <a:lnTo>
                                      <a:pt x="0" y="46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0" name="Freeform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678"/>
                                <a:ext cx="459" cy="259"/>
                              </a:xfrm>
                              <a:custGeom>
                                <a:avLst/>
                                <a:gdLst>
                                  <a:gd name="T0" fmla="*/ 21 w 459"/>
                                  <a:gd name="T1" fmla="*/ 0 h 259"/>
                                  <a:gd name="T2" fmla="*/ 43 w 459"/>
                                  <a:gd name="T3" fmla="*/ 4 h 259"/>
                                  <a:gd name="T4" fmla="*/ 66 w 459"/>
                                  <a:gd name="T5" fmla="*/ 71 h 259"/>
                                  <a:gd name="T6" fmla="*/ 0 w 459"/>
                                  <a:gd name="T7" fmla="*/ 109 h 259"/>
                                  <a:gd name="T8" fmla="*/ 0 w 459"/>
                                  <a:gd name="T9" fmla="*/ 109 h 259"/>
                                  <a:gd name="T10" fmla="*/ 2 w 459"/>
                                  <a:gd name="T11" fmla="*/ 113 h 259"/>
                                  <a:gd name="T12" fmla="*/ 2 w 459"/>
                                  <a:gd name="T13" fmla="*/ 115 h 259"/>
                                  <a:gd name="T14" fmla="*/ 8 w 459"/>
                                  <a:gd name="T15" fmla="*/ 118 h 259"/>
                                  <a:gd name="T16" fmla="*/ 13 w 459"/>
                                  <a:gd name="T17" fmla="*/ 122 h 259"/>
                                  <a:gd name="T18" fmla="*/ 15 w 459"/>
                                  <a:gd name="T19" fmla="*/ 124 h 259"/>
                                  <a:gd name="T20" fmla="*/ 15 w 459"/>
                                  <a:gd name="T21" fmla="*/ 128 h 259"/>
                                  <a:gd name="T22" fmla="*/ 75 w 459"/>
                                  <a:gd name="T23" fmla="*/ 96 h 259"/>
                                  <a:gd name="T24" fmla="*/ 146 w 459"/>
                                  <a:gd name="T25" fmla="*/ 154 h 259"/>
                                  <a:gd name="T26" fmla="*/ 225 w 459"/>
                                  <a:gd name="T27" fmla="*/ 113 h 259"/>
                                  <a:gd name="T28" fmla="*/ 255 w 459"/>
                                  <a:gd name="T29" fmla="*/ 133 h 259"/>
                                  <a:gd name="T30" fmla="*/ 176 w 459"/>
                                  <a:gd name="T31" fmla="*/ 173 h 259"/>
                                  <a:gd name="T32" fmla="*/ 268 w 459"/>
                                  <a:gd name="T33" fmla="*/ 223 h 259"/>
                                  <a:gd name="T34" fmla="*/ 334 w 459"/>
                                  <a:gd name="T35" fmla="*/ 195 h 259"/>
                                  <a:gd name="T36" fmla="*/ 369 w 459"/>
                                  <a:gd name="T37" fmla="*/ 201 h 259"/>
                                  <a:gd name="T38" fmla="*/ 311 w 459"/>
                                  <a:gd name="T39" fmla="*/ 238 h 259"/>
                                  <a:gd name="T40" fmla="*/ 337 w 459"/>
                                  <a:gd name="T41" fmla="*/ 259 h 259"/>
                                  <a:gd name="T42" fmla="*/ 459 w 459"/>
                                  <a:gd name="T43" fmla="*/ 216 h 2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</a:cxnLst>
                                <a:rect l="0" t="0" r="r" b="b"/>
                                <a:pathLst>
                                  <a:path w="459" h="259">
                                    <a:moveTo>
                                      <a:pt x="21" y="0"/>
                                    </a:moveTo>
                                    <a:lnTo>
                                      <a:pt x="43" y="4"/>
                                    </a:lnTo>
                                    <a:lnTo>
                                      <a:pt x="66" y="71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2" y="115"/>
                                    </a:lnTo>
                                    <a:lnTo>
                                      <a:pt x="8" y="118"/>
                                    </a:lnTo>
                                    <a:lnTo>
                                      <a:pt x="13" y="122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15" y="128"/>
                                    </a:lnTo>
                                    <a:lnTo>
                                      <a:pt x="75" y="96"/>
                                    </a:lnTo>
                                    <a:lnTo>
                                      <a:pt x="146" y="154"/>
                                    </a:lnTo>
                                    <a:lnTo>
                                      <a:pt x="225" y="113"/>
                                    </a:lnTo>
                                    <a:lnTo>
                                      <a:pt x="255" y="133"/>
                                    </a:lnTo>
                                    <a:lnTo>
                                      <a:pt x="176" y="173"/>
                                    </a:lnTo>
                                    <a:lnTo>
                                      <a:pt x="268" y="223"/>
                                    </a:lnTo>
                                    <a:lnTo>
                                      <a:pt x="334" y="195"/>
                                    </a:lnTo>
                                    <a:lnTo>
                                      <a:pt x="369" y="201"/>
                                    </a:lnTo>
                                    <a:lnTo>
                                      <a:pt x="311" y="238"/>
                                    </a:lnTo>
                                    <a:lnTo>
                                      <a:pt x="337" y="259"/>
                                    </a:lnTo>
                                    <a:lnTo>
                                      <a:pt x="459" y="21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1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69"/>
                                <a:ext cx="741" cy="305"/>
                              </a:xfrm>
                              <a:custGeom>
                                <a:avLst/>
                                <a:gdLst>
                                  <a:gd name="T0" fmla="*/ 0 w 741"/>
                                  <a:gd name="T1" fmla="*/ 0 h 305"/>
                                  <a:gd name="T2" fmla="*/ 291 w 741"/>
                                  <a:gd name="T3" fmla="*/ 116 h 305"/>
                                  <a:gd name="T4" fmla="*/ 741 w 741"/>
                                  <a:gd name="T5" fmla="*/ 305 h 30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41" h="305">
                                    <a:moveTo>
                                      <a:pt x="0" y="0"/>
                                    </a:moveTo>
                                    <a:lnTo>
                                      <a:pt x="291" y="116"/>
                                    </a:lnTo>
                                    <a:lnTo>
                                      <a:pt x="741" y="30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2" name="Freeform 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88" y="2942"/>
                                <a:ext cx="813" cy="1341"/>
                              </a:xfrm>
                              <a:custGeom>
                                <a:avLst/>
                                <a:gdLst>
                                  <a:gd name="T0" fmla="*/ 0 w 813"/>
                                  <a:gd name="T1" fmla="*/ 1043 h 1341"/>
                                  <a:gd name="T2" fmla="*/ 49 w 813"/>
                                  <a:gd name="T3" fmla="*/ 1155 h 1341"/>
                                  <a:gd name="T4" fmla="*/ 446 w 813"/>
                                  <a:gd name="T5" fmla="*/ 1174 h 1341"/>
                                  <a:gd name="T6" fmla="*/ 515 w 813"/>
                                  <a:gd name="T7" fmla="*/ 1341 h 1341"/>
                                  <a:gd name="T8" fmla="*/ 566 w 813"/>
                                  <a:gd name="T9" fmla="*/ 1196 h 1341"/>
                                  <a:gd name="T10" fmla="*/ 630 w 813"/>
                                  <a:gd name="T11" fmla="*/ 1204 h 1341"/>
                                  <a:gd name="T12" fmla="*/ 783 w 813"/>
                                  <a:gd name="T13" fmla="*/ 936 h 1341"/>
                                  <a:gd name="T14" fmla="*/ 813 w 813"/>
                                  <a:gd name="T15" fmla="*/ 819 h 1341"/>
                                  <a:gd name="T16" fmla="*/ 618 w 813"/>
                                  <a:gd name="T17" fmla="*/ 720 h 1341"/>
                                  <a:gd name="T18" fmla="*/ 581 w 813"/>
                                  <a:gd name="T19" fmla="*/ 679 h 1341"/>
                                  <a:gd name="T20" fmla="*/ 461 w 813"/>
                                  <a:gd name="T21" fmla="*/ 679 h 1341"/>
                                  <a:gd name="T22" fmla="*/ 349 w 813"/>
                                  <a:gd name="T23" fmla="*/ 596 h 1341"/>
                                  <a:gd name="T24" fmla="*/ 377 w 813"/>
                                  <a:gd name="T25" fmla="*/ 535 h 1341"/>
                                  <a:gd name="T26" fmla="*/ 590 w 813"/>
                                  <a:gd name="T27" fmla="*/ 604 h 1341"/>
                                  <a:gd name="T28" fmla="*/ 579 w 813"/>
                                  <a:gd name="T29" fmla="*/ 285 h 1341"/>
                                  <a:gd name="T30" fmla="*/ 570 w 813"/>
                                  <a:gd name="T31" fmla="*/ 248 h 1341"/>
                                  <a:gd name="T32" fmla="*/ 469 w 813"/>
                                  <a:gd name="T33" fmla="*/ 192 h 1341"/>
                                  <a:gd name="T34" fmla="*/ 330 w 813"/>
                                  <a:gd name="T35" fmla="*/ 0 h 134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813" h="1341">
                                    <a:moveTo>
                                      <a:pt x="0" y="1043"/>
                                    </a:moveTo>
                                    <a:lnTo>
                                      <a:pt x="49" y="1155"/>
                                    </a:lnTo>
                                    <a:lnTo>
                                      <a:pt x="446" y="1174"/>
                                    </a:lnTo>
                                    <a:lnTo>
                                      <a:pt x="515" y="1341"/>
                                    </a:lnTo>
                                    <a:lnTo>
                                      <a:pt x="566" y="1196"/>
                                    </a:lnTo>
                                    <a:lnTo>
                                      <a:pt x="630" y="1204"/>
                                    </a:lnTo>
                                    <a:lnTo>
                                      <a:pt x="783" y="936"/>
                                    </a:lnTo>
                                    <a:lnTo>
                                      <a:pt x="813" y="819"/>
                                    </a:lnTo>
                                    <a:lnTo>
                                      <a:pt x="618" y="720"/>
                                    </a:lnTo>
                                    <a:lnTo>
                                      <a:pt x="581" y="679"/>
                                    </a:lnTo>
                                    <a:lnTo>
                                      <a:pt x="461" y="679"/>
                                    </a:lnTo>
                                    <a:lnTo>
                                      <a:pt x="349" y="596"/>
                                    </a:lnTo>
                                    <a:lnTo>
                                      <a:pt x="377" y="535"/>
                                    </a:lnTo>
                                    <a:lnTo>
                                      <a:pt x="590" y="604"/>
                                    </a:lnTo>
                                    <a:lnTo>
                                      <a:pt x="579" y="285"/>
                                    </a:lnTo>
                                    <a:lnTo>
                                      <a:pt x="570" y="248"/>
                                    </a:lnTo>
                                    <a:lnTo>
                                      <a:pt x="469" y="192"/>
                                    </a:lnTo>
                                    <a:lnTo>
                                      <a:pt x="33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3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948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4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3" y="3994"/>
                                <a:ext cx="375" cy="133"/>
                              </a:xfrm>
                              <a:custGeom>
                                <a:avLst/>
                                <a:gdLst>
                                  <a:gd name="T0" fmla="*/ 0 w 375"/>
                                  <a:gd name="T1" fmla="*/ 124 h 133"/>
                                  <a:gd name="T2" fmla="*/ 131 w 375"/>
                                  <a:gd name="T3" fmla="*/ 122 h 133"/>
                                  <a:gd name="T4" fmla="*/ 141 w 375"/>
                                  <a:gd name="T5" fmla="*/ 133 h 133"/>
                                  <a:gd name="T6" fmla="*/ 214 w 375"/>
                                  <a:gd name="T7" fmla="*/ 13 h 133"/>
                                  <a:gd name="T8" fmla="*/ 375 w 375"/>
                                  <a:gd name="T9" fmla="*/ 0 h 1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75" h="133">
                                    <a:moveTo>
                                      <a:pt x="0" y="124"/>
                                    </a:moveTo>
                                    <a:lnTo>
                                      <a:pt x="131" y="122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214" y="13"/>
                                    </a:lnTo>
                                    <a:lnTo>
                                      <a:pt x="37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5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59" y="4071"/>
                                <a:ext cx="33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6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13" y="4095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7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67" y="4119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8" name="Freeform 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2" y="4144"/>
                                <a:ext cx="30" cy="19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19"/>
                                  <a:gd name="T2" fmla="*/ 28 w 30"/>
                                  <a:gd name="T3" fmla="*/ 13 h 19"/>
                                  <a:gd name="T4" fmla="*/ 30 w 30"/>
                                  <a:gd name="T5" fmla="*/ 19 h 1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9">
                                    <a:moveTo>
                                      <a:pt x="0" y="0"/>
                                    </a:moveTo>
                                    <a:lnTo>
                                      <a:pt x="28" y="13"/>
                                    </a:lnTo>
                                    <a:lnTo>
                                      <a:pt x="30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99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61" y="4183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0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86" y="4239"/>
                                <a:ext cx="13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1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08" y="4294"/>
                                <a:ext cx="30" cy="22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22"/>
                                  <a:gd name="T2" fmla="*/ 2 w 30"/>
                                  <a:gd name="T3" fmla="*/ 4 h 22"/>
                                  <a:gd name="T4" fmla="*/ 30 w 30"/>
                                  <a:gd name="T5" fmla="*/ 22 h 22"/>
                                  <a:gd name="T6" fmla="*/ 30 w 30"/>
                                  <a:gd name="T7" fmla="*/ 22 h 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0" h="22">
                                    <a:moveTo>
                                      <a:pt x="0" y="0"/>
                                    </a:moveTo>
                                    <a:lnTo>
                                      <a:pt x="2" y="4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30" y="2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2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61" y="4311"/>
                                <a:ext cx="35" cy="5"/>
                              </a:xfrm>
                              <a:custGeom>
                                <a:avLst/>
                                <a:gdLst>
                                  <a:gd name="T0" fmla="*/ 0 w 35"/>
                                  <a:gd name="T1" fmla="*/ 5 h 5"/>
                                  <a:gd name="T2" fmla="*/ 26 w 35"/>
                                  <a:gd name="T3" fmla="*/ 5 h 5"/>
                                  <a:gd name="T4" fmla="*/ 35 w 35"/>
                                  <a:gd name="T5" fmla="*/ 0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5">
                                    <a:moveTo>
                                      <a:pt x="0" y="5"/>
                                    </a:moveTo>
                                    <a:lnTo>
                                      <a:pt x="26" y="5"/>
                                    </a:lnTo>
                                    <a:lnTo>
                                      <a:pt x="3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3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7" y="4283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18 h 18"/>
                                  <a:gd name="T2" fmla="*/ 15 w 32"/>
                                  <a:gd name="T3" fmla="*/ 11 h 18"/>
                                  <a:gd name="T4" fmla="*/ 32 w 32"/>
                                  <a:gd name="T5" fmla="*/ 0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18"/>
                                    </a:moveTo>
                                    <a:lnTo>
                                      <a:pt x="15" y="11"/>
                                    </a:lnTo>
                                    <a:lnTo>
                                      <a:pt x="32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4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7" y="4251"/>
                                <a:ext cx="32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5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18" y="4217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6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69" y="4185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7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19" y="4153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8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70" y="411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09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0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4" y="418"/>
                                <a:ext cx="1162" cy="523"/>
                              </a:xfrm>
                              <a:custGeom>
                                <a:avLst/>
                                <a:gdLst>
                                  <a:gd name="T0" fmla="*/ 28 w 1162"/>
                                  <a:gd name="T1" fmla="*/ 523 h 523"/>
                                  <a:gd name="T2" fmla="*/ 0 w 1162"/>
                                  <a:gd name="T3" fmla="*/ 519 h 523"/>
                                  <a:gd name="T4" fmla="*/ 0 w 1162"/>
                                  <a:gd name="T5" fmla="*/ 495 h 523"/>
                                  <a:gd name="T6" fmla="*/ 34 w 1162"/>
                                  <a:gd name="T7" fmla="*/ 407 h 523"/>
                                  <a:gd name="T8" fmla="*/ 283 w 1162"/>
                                  <a:gd name="T9" fmla="*/ 409 h 523"/>
                                  <a:gd name="T10" fmla="*/ 409 w 1162"/>
                                  <a:gd name="T11" fmla="*/ 468 h 523"/>
                                  <a:gd name="T12" fmla="*/ 530 w 1162"/>
                                  <a:gd name="T13" fmla="*/ 382 h 523"/>
                                  <a:gd name="T14" fmla="*/ 635 w 1162"/>
                                  <a:gd name="T15" fmla="*/ 311 h 523"/>
                                  <a:gd name="T16" fmla="*/ 677 w 1162"/>
                                  <a:gd name="T17" fmla="*/ 260 h 523"/>
                                  <a:gd name="T18" fmla="*/ 733 w 1162"/>
                                  <a:gd name="T19" fmla="*/ 133 h 523"/>
                                  <a:gd name="T20" fmla="*/ 733 w 1162"/>
                                  <a:gd name="T21" fmla="*/ 81 h 523"/>
                                  <a:gd name="T22" fmla="*/ 810 w 1162"/>
                                  <a:gd name="T23" fmla="*/ 9 h 523"/>
                                  <a:gd name="T24" fmla="*/ 971 w 1162"/>
                                  <a:gd name="T25" fmla="*/ 0 h 523"/>
                                  <a:gd name="T26" fmla="*/ 1162 w 1162"/>
                                  <a:gd name="T27" fmla="*/ 142 h 5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1162" h="523">
                                    <a:moveTo>
                                      <a:pt x="28" y="523"/>
                                    </a:moveTo>
                                    <a:lnTo>
                                      <a:pt x="0" y="519"/>
                                    </a:lnTo>
                                    <a:lnTo>
                                      <a:pt x="0" y="495"/>
                                    </a:lnTo>
                                    <a:lnTo>
                                      <a:pt x="34" y="407"/>
                                    </a:lnTo>
                                    <a:lnTo>
                                      <a:pt x="283" y="409"/>
                                    </a:lnTo>
                                    <a:lnTo>
                                      <a:pt x="409" y="468"/>
                                    </a:lnTo>
                                    <a:lnTo>
                                      <a:pt x="530" y="382"/>
                                    </a:lnTo>
                                    <a:lnTo>
                                      <a:pt x="635" y="311"/>
                                    </a:lnTo>
                                    <a:lnTo>
                                      <a:pt x="677" y="260"/>
                                    </a:lnTo>
                                    <a:lnTo>
                                      <a:pt x="733" y="133"/>
                                    </a:lnTo>
                                    <a:lnTo>
                                      <a:pt x="733" y="81"/>
                                    </a:lnTo>
                                    <a:lnTo>
                                      <a:pt x="810" y="9"/>
                                    </a:lnTo>
                                    <a:lnTo>
                                      <a:pt x="971" y="0"/>
                                    </a:lnTo>
                                    <a:lnTo>
                                      <a:pt x="1162" y="14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1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6" y="4"/>
                                <a:ext cx="981" cy="555"/>
                              </a:xfrm>
                              <a:custGeom>
                                <a:avLst/>
                                <a:gdLst>
                                  <a:gd name="T0" fmla="*/ 0 w 981"/>
                                  <a:gd name="T1" fmla="*/ 555 h 555"/>
                                  <a:gd name="T2" fmla="*/ 126 w 981"/>
                                  <a:gd name="T3" fmla="*/ 466 h 555"/>
                                  <a:gd name="T4" fmla="*/ 308 w 981"/>
                                  <a:gd name="T5" fmla="*/ 481 h 555"/>
                                  <a:gd name="T6" fmla="*/ 454 w 981"/>
                                  <a:gd name="T7" fmla="*/ 391 h 555"/>
                                  <a:gd name="T8" fmla="*/ 401 w 981"/>
                                  <a:gd name="T9" fmla="*/ 369 h 555"/>
                                  <a:gd name="T10" fmla="*/ 467 w 981"/>
                                  <a:gd name="T11" fmla="*/ 202 h 555"/>
                                  <a:gd name="T12" fmla="*/ 559 w 981"/>
                                  <a:gd name="T13" fmla="*/ 183 h 555"/>
                                  <a:gd name="T14" fmla="*/ 636 w 981"/>
                                  <a:gd name="T15" fmla="*/ 45 h 555"/>
                                  <a:gd name="T16" fmla="*/ 763 w 981"/>
                                  <a:gd name="T17" fmla="*/ 0 h 555"/>
                                  <a:gd name="T18" fmla="*/ 782 w 981"/>
                                  <a:gd name="T19" fmla="*/ 228 h 555"/>
                                  <a:gd name="T20" fmla="*/ 859 w 981"/>
                                  <a:gd name="T21" fmla="*/ 275 h 555"/>
                                  <a:gd name="T22" fmla="*/ 981 w 981"/>
                                  <a:gd name="T23" fmla="*/ 343 h 555"/>
                                  <a:gd name="T24" fmla="*/ 952 w 981"/>
                                  <a:gd name="T25" fmla="*/ 365 h 555"/>
                                  <a:gd name="T26" fmla="*/ 917 w 981"/>
                                  <a:gd name="T27" fmla="*/ 521 h 5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981" h="555">
                                    <a:moveTo>
                                      <a:pt x="0" y="555"/>
                                    </a:moveTo>
                                    <a:lnTo>
                                      <a:pt x="126" y="466"/>
                                    </a:lnTo>
                                    <a:lnTo>
                                      <a:pt x="308" y="481"/>
                                    </a:lnTo>
                                    <a:lnTo>
                                      <a:pt x="454" y="391"/>
                                    </a:lnTo>
                                    <a:lnTo>
                                      <a:pt x="401" y="369"/>
                                    </a:lnTo>
                                    <a:lnTo>
                                      <a:pt x="467" y="202"/>
                                    </a:lnTo>
                                    <a:lnTo>
                                      <a:pt x="559" y="183"/>
                                    </a:lnTo>
                                    <a:lnTo>
                                      <a:pt x="636" y="45"/>
                                    </a:lnTo>
                                    <a:lnTo>
                                      <a:pt x="763" y="0"/>
                                    </a:lnTo>
                                    <a:lnTo>
                                      <a:pt x="782" y="228"/>
                                    </a:lnTo>
                                    <a:lnTo>
                                      <a:pt x="859" y="275"/>
                                    </a:lnTo>
                                    <a:lnTo>
                                      <a:pt x="981" y="343"/>
                                    </a:lnTo>
                                    <a:lnTo>
                                      <a:pt x="952" y="365"/>
                                    </a:lnTo>
                                    <a:lnTo>
                                      <a:pt x="917" y="5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2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05" y="525"/>
                                <a:ext cx="240" cy="673"/>
                              </a:xfrm>
                              <a:custGeom>
                                <a:avLst/>
                                <a:gdLst>
                                  <a:gd name="T0" fmla="*/ 38 w 240"/>
                                  <a:gd name="T1" fmla="*/ 0 h 673"/>
                                  <a:gd name="T2" fmla="*/ 107 w 240"/>
                                  <a:gd name="T3" fmla="*/ 133 h 673"/>
                                  <a:gd name="T4" fmla="*/ 21 w 240"/>
                                  <a:gd name="T5" fmla="*/ 264 h 673"/>
                                  <a:gd name="T6" fmla="*/ 0 w 240"/>
                                  <a:gd name="T7" fmla="*/ 483 h 673"/>
                                  <a:gd name="T8" fmla="*/ 98 w 240"/>
                                  <a:gd name="T9" fmla="*/ 478 h 673"/>
                                  <a:gd name="T10" fmla="*/ 240 w 240"/>
                                  <a:gd name="T11" fmla="*/ 673 h 6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240" h="673">
                                    <a:moveTo>
                                      <a:pt x="38" y="0"/>
                                    </a:moveTo>
                                    <a:lnTo>
                                      <a:pt x="107" y="133"/>
                                    </a:lnTo>
                                    <a:lnTo>
                                      <a:pt x="21" y="264"/>
                                    </a:lnTo>
                                    <a:lnTo>
                                      <a:pt x="0" y="483"/>
                                    </a:lnTo>
                                    <a:lnTo>
                                      <a:pt x="98" y="478"/>
                                    </a:lnTo>
                                    <a:lnTo>
                                      <a:pt x="240" y="67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3" name="Lin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1" y="75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4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308" y="1080"/>
                                <a:ext cx="618" cy="834"/>
                              </a:xfrm>
                              <a:custGeom>
                                <a:avLst/>
                                <a:gdLst>
                                  <a:gd name="T0" fmla="*/ 0 w 618"/>
                                  <a:gd name="T1" fmla="*/ 834 h 834"/>
                                  <a:gd name="T2" fmla="*/ 264 w 618"/>
                                  <a:gd name="T3" fmla="*/ 775 h 834"/>
                                  <a:gd name="T4" fmla="*/ 367 w 618"/>
                                  <a:gd name="T5" fmla="*/ 571 h 834"/>
                                  <a:gd name="T6" fmla="*/ 534 w 618"/>
                                  <a:gd name="T7" fmla="*/ 468 h 834"/>
                                  <a:gd name="T8" fmla="*/ 482 w 618"/>
                                  <a:gd name="T9" fmla="*/ 371 h 834"/>
                                  <a:gd name="T10" fmla="*/ 581 w 618"/>
                                  <a:gd name="T11" fmla="*/ 359 h 834"/>
                                  <a:gd name="T12" fmla="*/ 618 w 618"/>
                                  <a:gd name="T13" fmla="*/ 189 h 834"/>
                                  <a:gd name="T14" fmla="*/ 399 w 618"/>
                                  <a:gd name="T15" fmla="*/ 266 h 834"/>
                                  <a:gd name="T16" fmla="*/ 335 w 618"/>
                                  <a:gd name="T17" fmla="*/ 0 h 834"/>
                                  <a:gd name="T18" fmla="*/ 333 w 618"/>
                                  <a:gd name="T19" fmla="*/ 45 h 834"/>
                                  <a:gd name="T20" fmla="*/ 288 w 618"/>
                                  <a:gd name="T21" fmla="*/ 131 h 834"/>
                                  <a:gd name="T22" fmla="*/ 182 w 618"/>
                                  <a:gd name="T23" fmla="*/ 164 h 834"/>
                                  <a:gd name="T24" fmla="*/ 208 w 618"/>
                                  <a:gd name="T25" fmla="*/ 232 h 834"/>
                                  <a:gd name="T26" fmla="*/ 118 w 618"/>
                                  <a:gd name="T27" fmla="*/ 343 h 834"/>
                                  <a:gd name="T28" fmla="*/ 77 w 618"/>
                                  <a:gd name="T29" fmla="*/ 320 h 834"/>
                                  <a:gd name="T30" fmla="*/ 37 w 618"/>
                                  <a:gd name="T31" fmla="*/ 118 h 8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618" h="834">
                                    <a:moveTo>
                                      <a:pt x="0" y="834"/>
                                    </a:moveTo>
                                    <a:lnTo>
                                      <a:pt x="264" y="775"/>
                                    </a:lnTo>
                                    <a:lnTo>
                                      <a:pt x="367" y="571"/>
                                    </a:lnTo>
                                    <a:lnTo>
                                      <a:pt x="534" y="468"/>
                                    </a:lnTo>
                                    <a:lnTo>
                                      <a:pt x="482" y="371"/>
                                    </a:lnTo>
                                    <a:lnTo>
                                      <a:pt x="581" y="359"/>
                                    </a:lnTo>
                                    <a:lnTo>
                                      <a:pt x="618" y="189"/>
                                    </a:lnTo>
                                    <a:lnTo>
                                      <a:pt x="399" y="266"/>
                                    </a:lnTo>
                                    <a:lnTo>
                                      <a:pt x="335" y="0"/>
                                    </a:lnTo>
                                    <a:lnTo>
                                      <a:pt x="333" y="45"/>
                                    </a:lnTo>
                                    <a:lnTo>
                                      <a:pt x="288" y="131"/>
                                    </a:lnTo>
                                    <a:lnTo>
                                      <a:pt x="182" y="164"/>
                                    </a:lnTo>
                                    <a:lnTo>
                                      <a:pt x="208" y="232"/>
                                    </a:lnTo>
                                    <a:lnTo>
                                      <a:pt x="118" y="343"/>
                                    </a:lnTo>
                                    <a:lnTo>
                                      <a:pt x="77" y="320"/>
                                    </a:lnTo>
                                    <a:lnTo>
                                      <a:pt x="37" y="1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5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67" y="1914"/>
                                <a:ext cx="41" cy="223"/>
                              </a:xfrm>
                              <a:custGeom>
                                <a:avLst/>
                                <a:gdLst>
                                  <a:gd name="T0" fmla="*/ 0 w 41"/>
                                  <a:gd name="T1" fmla="*/ 223 h 223"/>
                                  <a:gd name="T2" fmla="*/ 41 w 41"/>
                                  <a:gd name="T3" fmla="*/ 0 h 223"/>
                                  <a:gd name="T4" fmla="*/ 41 w 41"/>
                                  <a:gd name="T5" fmla="*/ 0 h 2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1" h="223">
                                    <a:moveTo>
                                      <a:pt x="0" y="223"/>
                                    </a:moveTo>
                                    <a:lnTo>
                                      <a:pt x="41" y="0"/>
                                    </a:lnTo>
                                    <a:lnTo>
                                      <a:pt x="4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6" name="Freeform 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7" y="2137"/>
                                <a:ext cx="121" cy="333"/>
                              </a:xfrm>
                              <a:custGeom>
                                <a:avLst/>
                                <a:gdLst>
                                  <a:gd name="T0" fmla="*/ 0 w 121"/>
                                  <a:gd name="T1" fmla="*/ 333 h 333"/>
                                  <a:gd name="T2" fmla="*/ 33 w 121"/>
                                  <a:gd name="T3" fmla="*/ 251 h 333"/>
                                  <a:gd name="T4" fmla="*/ 82 w 121"/>
                                  <a:gd name="T5" fmla="*/ 202 h 333"/>
                                  <a:gd name="T6" fmla="*/ 121 w 121"/>
                                  <a:gd name="T7" fmla="*/ 0 h 3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21" h="333">
                                    <a:moveTo>
                                      <a:pt x="0" y="333"/>
                                    </a:moveTo>
                                    <a:lnTo>
                                      <a:pt x="33" y="251"/>
                                    </a:lnTo>
                                    <a:lnTo>
                                      <a:pt x="82" y="202"/>
                                    </a:lnTo>
                                    <a:lnTo>
                                      <a:pt x="12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7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8" y="2470"/>
                                <a:ext cx="102" cy="474"/>
                              </a:xfrm>
                              <a:custGeom>
                                <a:avLst/>
                                <a:gdLst>
                                  <a:gd name="T0" fmla="*/ 66 w 102"/>
                                  <a:gd name="T1" fmla="*/ 474 h 474"/>
                                  <a:gd name="T2" fmla="*/ 38 w 102"/>
                                  <a:gd name="T3" fmla="*/ 233 h 474"/>
                                  <a:gd name="T4" fmla="*/ 102 w 102"/>
                                  <a:gd name="T5" fmla="*/ 152 h 474"/>
                                  <a:gd name="T6" fmla="*/ 0 w 102"/>
                                  <a:gd name="T7" fmla="*/ 0 h 47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2" h="474">
                                    <a:moveTo>
                                      <a:pt x="66" y="474"/>
                                    </a:moveTo>
                                    <a:lnTo>
                                      <a:pt x="38" y="233"/>
                                    </a:lnTo>
                                    <a:lnTo>
                                      <a:pt x="102" y="1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8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362"/>
                                <a:ext cx="97" cy="261"/>
                              </a:xfrm>
                              <a:custGeom>
                                <a:avLst/>
                                <a:gdLst>
                                  <a:gd name="T0" fmla="*/ 82 w 97"/>
                                  <a:gd name="T1" fmla="*/ 0 h 261"/>
                                  <a:gd name="T2" fmla="*/ 97 w 97"/>
                                  <a:gd name="T3" fmla="*/ 8 h 261"/>
                                  <a:gd name="T4" fmla="*/ 97 w 97"/>
                                  <a:gd name="T5" fmla="*/ 8 h 261"/>
                                  <a:gd name="T6" fmla="*/ 92 w 97"/>
                                  <a:gd name="T7" fmla="*/ 73 h 261"/>
                                  <a:gd name="T8" fmla="*/ 88 w 97"/>
                                  <a:gd name="T9" fmla="*/ 133 h 261"/>
                                  <a:gd name="T10" fmla="*/ 84 w 97"/>
                                  <a:gd name="T11" fmla="*/ 195 h 261"/>
                                  <a:gd name="T12" fmla="*/ 79 w 97"/>
                                  <a:gd name="T13" fmla="*/ 261 h 261"/>
                                  <a:gd name="T14" fmla="*/ 79 w 97"/>
                                  <a:gd name="T15" fmla="*/ 261 h 261"/>
                                  <a:gd name="T16" fmla="*/ 17 w 97"/>
                                  <a:gd name="T17" fmla="*/ 236 h 261"/>
                                  <a:gd name="T18" fmla="*/ 9 w 97"/>
                                  <a:gd name="T19" fmla="*/ 231 h 261"/>
                                  <a:gd name="T20" fmla="*/ 0 w 97"/>
                                  <a:gd name="T21" fmla="*/ 225 h 2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97" h="261">
                                    <a:moveTo>
                                      <a:pt x="82" y="0"/>
                                    </a:moveTo>
                                    <a:lnTo>
                                      <a:pt x="97" y="8"/>
                                    </a:lnTo>
                                    <a:lnTo>
                                      <a:pt x="97" y="8"/>
                                    </a:lnTo>
                                    <a:lnTo>
                                      <a:pt x="92" y="73"/>
                                    </a:lnTo>
                                    <a:lnTo>
                                      <a:pt x="88" y="133"/>
                                    </a:lnTo>
                                    <a:lnTo>
                                      <a:pt x="84" y="195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17" y="236"/>
                                    </a:lnTo>
                                    <a:lnTo>
                                      <a:pt x="9" y="231"/>
                                    </a:lnTo>
                                    <a:lnTo>
                                      <a:pt x="0" y="22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19" name="Lin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17" y="534"/>
                                <a:ext cx="16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0" name="Lin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90" y="587"/>
                                <a:ext cx="15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1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62" y="641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2" name="Line 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36" y="69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3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7" y="748"/>
                                <a:ext cx="30" cy="15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0 h 15"/>
                                  <a:gd name="T2" fmla="*/ 24 w 30"/>
                                  <a:gd name="T3" fmla="*/ 11 h 15"/>
                                  <a:gd name="T4" fmla="*/ 0 w 30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5">
                                    <a:moveTo>
                                      <a:pt x="30" y="0"/>
                                    </a:moveTo>
                                    <a:lnTo>
                                      <a:pt x="24" y="11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4" name="Line 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37" y="765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5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77" y="774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6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7" y="782"/>
                                <a:ext cx="37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7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9" y="789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8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99" y="797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29" name="Line 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804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0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82" y="812"/>
                                <a:ext cx="34" cy="11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1"/>
                                  <a:gd name="T2" fmla="*/ 8 w 34"/>
                                  <a:gd name="T3" fmla="*/ 3 h 11"/>
                                  <a:gd name="T4" fmla="*/ 0 w 34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1">
                                    <a:moveTo>
                                      <a:pt x="34" y="0"/>
                                    </a:moveTo>
                                    <a:lnTo>
                                      <a:pt x="8" y="3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1" name="Line 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9" y="840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2" name="Line 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96" y="881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3" name="Line 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3" y="922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4" name="Line 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0" y="965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5" name="Lin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95" y="1010"/>
                                <a:ext cx="7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6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4" y="1070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7" name="Freeform 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1128"/>
                                <a:ext cx="23" cy="21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21"/>
                                  <a:gd name="T2" fmla="*/ 19 w 23"/>
                                  <a:gd name="T3" fmla="*/ 21 h 21"/>
                                  <a:gd name="T4" fmla="*/ 0 w 23"/>
                                  <a:gd name="T5" fmla="*/ 21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21">
                                    <a:moveTo>
                                      <a:pt x="23" y="0"/>
                                    </a:moveTo>
                                    <a:lnTo>
                                      <a:pt x="19" y="21"/>
                                    </a:lnTo>
                                    <a:lnTo>
                                      <a:pt x="0" y="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8" name="Lin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39" name="Line 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3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0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7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1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66" y="1091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2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5" y="103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3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47" y="973"/>
                                <a:ext cx="4" cy="37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37 h 37"/>
                                  <a:gd name="T2" fmla="*/ 0 w 4"/>
                                  <a:gd name="T3" fmla="*/ 20 h 37"/>
                                  <a:gd name="T4" fmla="*/ 4 w 4"/>
                                  <a:gd name="T5" fmla="*/ 0 h 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7">
                                    <a:moveTo>
                                      <a:pt x="4" y="37"/>
                                    </a:moveTo>
                                    <a:lnTo>
                                      <a:pt x="0" y="20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4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55" y="915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5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66" y="85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6" name="Line 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77" y="797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7" name="Line 1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89" y="73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8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98" y="678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49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09" y="618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0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1" y="566"/>
                                <a:ext cx="5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1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98" y="941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2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8" y="952"/>
                                <a:ext cx="28" cy="23"/>
                              </a:xfrm>
                              <a:custGeom>
                                <a:avLst/>
                                <a:gdLst>
                                  <a:gd name="T0" fmla="*/ 0 w 28"/>
                                  <a:gd name="T1" fmla="*/ 0 h 23"/>
                                  <a:gd name="T2" fmla="*/ 7 w 28"/>
                                  <a:gd name="T3" fmla="*/ 2 h 23"/>
                                  <a:gd name="T4" fmla="*/ 28 w 28"/>
                                  <a:gd name="T5" fmla="*/ 23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8" h="23">
                                    <a:moveTo>
                                      <a:pt x="0" y="0"/>
                                    </a:moveTo>
                                    <a:lnTo>
                                      <a:pt x="7" y="2"/>
                                    </a:lnTo>
                                    <a:lnTo>
                                      <a:pt x="28" y="2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3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1" y="991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4" name="Line 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42" y="1035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5" name="Line 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83" y="1078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6" name="Line 1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24" y="1123"/>
                                <a:ext cx="25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7" name="Line 1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64" y="1166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8" name="Line 1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05" y="1209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59" name="Line 1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6" y="1254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0" name="Line 1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8" y="1297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1" name="Line 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9" y="1342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2" name="Line 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0" y="138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3" name="Freeform 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1" y="1428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0 w 27"/>
                                  <a:gd name="T1" fmla="*/ 0 h 23"/>
                                  <a:gd name="T2" fmla="*/ 19 w 27"/>
                                  <a:gd name="T3" fmla="*/ 23 h 23"/>
                                  <a:gd name="T4" fmla="*/ 27 w 27"/>
                                  <a:gd name="T5" fmla="*/ 19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7" h="23">
                                    <a:moveTo>
                                      <a:pt x="0" y="0"/>
                                    </a:moveTo>
                                    <a:lnTo>
                                      <a:pt x="19" y="23"/>
                                    </a:lnTo>
                                    <a:lnTo>
                                      <a:pt x="27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4" name="Lin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56" y="141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5" name="Line 1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05" y="137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6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1346"/>
                                <a:ext cx="32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7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06" y="1314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8" name="Line 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55" y="1280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69" name="Line 1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06" y="1246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0" name="Line 1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56" y="1214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1" name="Line 1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05" y="1181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2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16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3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16" y="1153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4" name="Line 1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76" y="114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5" name="Line 1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18" y="2013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6" name="Line 1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72" y="1987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7" name="Line 1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25" y="1959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8" name="Line 1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79" y="1932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79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31" y="1904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0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86" y="1878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1" name="Line 1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40" y="1850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2" name="Line 1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93" y="1824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3" name="Line 1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047" y="1795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4" name="Line 1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00" y="1769"/>
                                <a:ext cx="33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5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54" y="1741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6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06" y="171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7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1" y="1687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8" name="Line 1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13" y="1657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89" name="Line 1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4" y="162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0" name="Line 1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13" y="1589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1" name="Line 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63" y="1556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2" name="Line 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2" y="1522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3" name="Line 1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63" y="1488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4" name="Line 1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11" y="1464"/>
                                <a:ext cx="19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5" name="Line 1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38" y="1466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6" name="Line 1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1" y="1509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7" name="Line 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2" y="155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8" name="Freeform 1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63" y="1595"/>
                                <a:ext cx="26" cy="26"/>
                              </a:xfrm>
                              <a:custGeom>
                                <a:avLst/>
                                <a:gdLst>
                                  <a:gd name="T0" fmla="*/ 0 w 26"/>
                                  <a:gd name="T1" fmla="*/ 0 h 26"/>
                                  <a:gd name="T2" fmla="*/ 25 w 26"/>
                                  <a:gd name="T3" fmla="*/ 26 h 26"/>
                                  <a:gd name="T4" fmla="*/ 26 w 26"/>
                                  <a:gd name="T5" fmla="*/ 24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26">
                                    <a:moveTo>
                                      <a:pt x="0" y="0"/>
                                    </a:moveTo>
                                    <a:lnTo>
                                      <a:pt x="25" y="26"/>
                                    </a:lnTo>
                                    <a:lnTo>
                                      <a:pt x="26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999" name="Line 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10" y="1597"/>
                                <a:ext cx="36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0" name="Line 1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4" y="1593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1" name="Line 1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5" y="1649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2" name="Freeform 1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2" y="1706"/>
                                <a:ext cx="11" cy="33"/>
                              </a:xfrm>
                              <a:custGeom>
                                <a:avLst/>
                                <a:gdLst>
                                  <a:gd name="T0" fmla="*/ 5 w 11"/>
                                  <a:gd name="T1" fmla="*/ 0 h 33"/>
                                  <a:gd name="T2" fmla="*/ 11 w 11"/>
                                  <a:gd name="T3" fmla="*/ 15 h 33"/>
                                  <a:gd name="T4" fmla="*/ 0 w 11"/>
                                  <a:gd name="T5" fmla="*/ 33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3">
                                    <a:moveTo>
                                      <a:pt x="5" y="0"/>
                                    </a:moveTo>
                                    <a:lnTo>
                                      <a:pt x="11" y="15"/>
                                    </a:ln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3" name="Line 1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760"/>
                                <a:ext cx="18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4" name="Line 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44" y="1810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5" name="Line 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16" y="1863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6" name="Line 1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86" y="1915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7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50" y="1968"/>
                                <a:ext cx="24" cy="26"/>
                              </a:xfrm>
                              <a:custGeom>
                                <a:avLst/>
                                <a:gdLst>
                                  <a:gd name="T0" fmla="*/ 24 w 24"/>
                                  <a:gd name="T1" fmla="*/ 0 h 26"/>
                                  <a:gd name="T2" fmla="*/ 15 w 24"/>
                                  <a:gd name="T3" fmla="*/ 17 h 26"/>
                                  <a:gd name="T4" fmla="*/ 0 w 24"/>
                                  <a:gd name="T5" fmla="*/ 26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" h="26">
                                    <a:moveTo>
                                      <a:pt x="24" y="0"/>
                                    </a:moveTo>
                                    <a:lnTo>
                                      <a:pt x="15" y="17"/>
                                    </a:lnTo>
                                    <a:lnTo>
                                      <a:pt x="0" y="2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8" name="Line 1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98" y="2005"/>
                                <a:ext cx="31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09" name="Line 1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5" y="203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0" name="Line 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93" y="2065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1" name="Line 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51" y="2050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2" name="Line 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10" y="2007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3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69" y="1962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4" name="Line 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28" y="1919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5" name="Line 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14" y="186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6" name="Line 1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9" y="180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7" name="Line 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3" y="174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8" name="Line 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8" y="1685"/>
                                <a:ext cx="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19" name="Line 1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4" y="1632"/>
                                <a:ext cx="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0" name="Line 1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4" y="1141"/>
                                <a:ext cx="24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1" name="Line 1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25" y="1184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2" name="Freeform 1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6" y="1228"/>
                                <a:ext cx="17" cy="30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0 h 30"/>
                                  <a:gd name="T2" fmla="*/ 17 w 17"/>
                                  <a:gd name="T3" fmla="*/ 18 h 30"/>
                                  <a:gd name="T4" fmla="*/ 15 w 17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7" h="30">
                                    <a:moveTo>
                                      <a:pt x="0" y="0"/>
                                    </a:moveTo>
                                    <a:lnTo>
                                      <a:pt x="17" y="18"/>
                                    </a:lnTo>
                                    <a:lnTo>
                                      <a:pt x="15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3" name="Line 1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75" y="128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4" name="Line 1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8" y="134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5" name="Line 1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1400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6" name="Line 1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5" y="1458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7" name="Freeform 1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7" y="1518"/>
                                <a:ext cx="4" cy="38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0 h 38"/>
                                  <a:gd name="T2" fmla="*/ 0 w 4"/>
                                  <a:gd name="T3" fmla="*/ 36 h 38"/>
                                  <a:gd name="T4" fmla="*/ 2 w 4"/>
                                  <a:gd name="T5" fmla="*/ 38 h 3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8">
                                    <a:moveTo>
                                      <a:pt x="4" y="0"/>
                                    </a:moveTo>
                                    <a:lnTo>
                                      <a:pt x="0" y="36"/>
                                    </a:lnTo>
                                    <a:lnTo>
                                      <a:pt x="2" y="3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8" name="Line 1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3" y="1578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29" name="Line 1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64" y="1636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0" name="Line 1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77" y="1696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1" name="Freeform 1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85" y="1754"/>
                                <a:ext cx="7" cy="36"/>
                              </a:xfrm>
                              <a:custGeom>
                                <a:avLst/>
                                <a:gdLst>
                                  <a:gd name="T0" fmla="*/ 4 w 7"/>
                                  <a:gd name="T1" fmla="*/ 0 h 36"/>
                                  <a:gd name="T2" fmla="*/ 7 w 7"/>
                                  <a:gd name="T3" fmla="*/ 19 h 36"/>
                                  <a:gd name="T4" fmla="*/ 0 w 7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" h="36">
                                    <a:moveTo>
                                      <a:pt x="4" y="0"/>
                                    </a:moveTo>
                                    <a:lnTo>
                                      <a:pt x="7" y="19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2" name="Freeform 1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0" y="1810"/>
                                <a:ext cx="37" cy="2"/>
                              </a:xfrm>
                              <a:custGeom>
                                <a:avLst/>
                                <a:gdLst>
                                  <a:gd name="T0" fmla="*/ 37 w 37"/>
                                  <a:gd name="T1" fmla="*/ 0 h 2"/>
                                  <a:gd name="T2" fmla="*/ 35 w 37"/>
                                  <a:gd name="T3" fmla="*/ 2 h 2"/>
                                  <a:gd name="T4" fmla="*/ 0 w 37"/>
                                  <a:gd name="T5" fmla="*/ 0 h 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2">
                                    <a:moveTo>
                                      <a:pt x="37" y="0"/>
                                    </a:moveTo>
                                    <a:lnTo>
                                      <a:pt x="35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3" name="Line 1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82" y="180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4" name="Line 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22" y="1801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5" name="Line 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62" y="179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6" name="Line 1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2" y="1794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7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42" y="1788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8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82" y="1784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39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27" y="1784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0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77" y="1814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1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24" y="1846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2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876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3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23" y="1908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4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01" y="1938"/>
                                <a:ext cx="2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5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73" y="836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6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01" y="888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7" name="Line 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29" y="941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8" name="Line 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57" y="993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49" name="Line 2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7" y="1048"/>
                                <a:ext cx="17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50" name="Line 2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15" y="1100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051" name="Line 2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44" y="1153"/>
                                <a:ext cx="16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1568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51" y="1201"/>
                              <a:ext cx="2587" cy="2158"/>
                              <a:chOff x="2751" y="1201"/>
                              <a:chExt cx="2587" cy="2158"/>
                            </a:xfrm>
                          </p:grpSpPr>
                          <p:sp>
                            <p:nvSpPr>
                              <p:cNvPr id="1654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2" y="120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5" name="Line 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00" y="1258"/>
                                <a:ext cx="17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6" name="Line 2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28" y="1312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7" name="Line 2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864" y="1321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8" name="Freeform 2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16" y="1293"/>
                                <a:ext cx="34" cy="17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7 h 17"/>
                                  <a:gd name="T2" fmla="*/ 24 w 34"/>
                                  <a:gd name="T3" fmla="*/ 6 h 17"/>
                                  <a:gd name="T4" fmla="*/ 34 w 34"/>
                                  <a:gd name="T5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7">
                                    <a:moveTo>
                                      <a:pt x="0" y="17"/>
                                    </a:moveTo>
                                    <a:lnTo>
                                      <a:pt x="24" y="6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59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6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0" name="Freeform 2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23" y="1248"/>
                                <a:ext cx="37" cy="8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8 h 8"/>
                                  <a:gd name="T2" fmla="*/ 9 w 37"/>
                                  <a:gd name="T3" fmla="*/ 4 h 8"/>
                                  <a:gd name="T4" fmla="*/ 22 w 37"/>
                                  <a:gd name="T5" fmla="*/ 0 h 8"/>
                                  <a:gd name="T6" fmla="*/ 37 w 37"/>
                                  <a:gd name="T7" fmla="*/ 2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7" h="8">
                                    <a:moveTo>
                                      <a:pt x="0" y="8"/>
                                    </a:moveTo>
                                    <a:lnTo>
                                      <a:pt x="9" y="4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37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1" name="Line 2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81" y="1252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2" name="Line 2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1" y="1261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3" name="Freeform 2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01" y="1256"/>
                                <a:ext cx="34" cy="15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5 h 15"/>
                                  <a:gd name="T2" fmla="*/ 4 w 34"/>
                                  <a:gd name="T3" fmla="*/ 15 h 15"/>
                                  <a:gd name="T4" fmla="*/ 34 w 34"/>
                                  <a:gd name="T5" fmla="*/ 0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5">
                                    <a:moveTo>
                                      <a:pt x="0" y="15"/>
                                    </a:moveTo>
                                    <a:lnTo>
                                      <a:pt x="4" y="15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4" name="Line 2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253" y="1228"/>
                                <a:ext cx="34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5" name="Line 2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308" y="1201"/>
                                <a:ext cx="30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6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1" y="1353"/>
                                <a:ext cx="30" cy="2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7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90" y="1393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8" name="Line 2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77" y="1451"/>
                                <a:ext cx="1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69" name="Line 2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66" y="1511"/>
                                <a:ext cx="8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0" name="Line 2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3" y="1569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1" name="Line 2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42" y="162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2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1687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3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8" y="173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4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27" y="176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5" name="Line 2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5" y="179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6" name="Freeform 2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9" y="1825"/>
                                <a:ext cx="35" cy="8"/>
                              </a:xfrm>
                              <a:custGeom>
                                <a:avLst/>
                                <a:gdLst>
                                  <a:gd name="T0" fmla="*/ 35 w 35"/>
                                  <a:gd name="T1" fmla="*/ 0 h 8"/>
                                  <a:gd name="T2" fmla="*/ 24 w 35"/>
                                  <a:gd name="T3" fmla="*/ 8 h 8"/>
                                  <a:gd name="T4" fmla="*/ 0 w 35"/>
                                  <a:gd name="T5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8">
                                    <a:moveTo>
                                      <a:pt x="35" y="0"/>
                                    </a:moveTo>
                                    <a:lnTo>
                                      <a:pt x="24" y="8"/>
                                    </a:lnTo>
                                    <a:lnTo>
                                      <a:pt x="0" y="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7" name="Freeform 2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75" y="1812"/>
                                <a:ext cx="21" cy="21"/>
                              </a:xfrm>
                              <a:custGeom>
                                <a:avLst/>
                                <a:gdLst>
                                  <a:gd name="T0" fmla="*/ 21 w 21"/>
                                  <a:gd name="T1" fmla="*/ 21 h 21"/>
                                  <a:gd name="T2" fmla="*/ 15 w 21"/>
                                  <a:gd name="T3" fmla="*/ 21 h 21"/>
                                  <a:gd name="T4" fmla="*/ 0 w 21"/>
                                  <a:gd name="T5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" h="21">
                                    <a:moveTo>
                                      <a:pt x="21" y="21"/>
                                    </a:moveTo>
                                    <a:lnTo>
                                      <a:pt x="15" y="21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8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2" y="127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79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8" y="13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0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7" y="1398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1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5" y="145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2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3" y="151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3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9" y="15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4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7" y="16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5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5" y="16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6" name="Line 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93" y="175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7" name="Line 2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0" y="181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8" name="Line 2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1" y="1872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89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42" y="1915"/>
                                <a:ext cx="36" cy="8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0 h 8"/>
                                  <a:gd name="T2" fmla="*/ 8 w 36"/>
                                  <a:gd name="T3" fmla="*/ 8 h 8"/>
                                  <a:gd name="T4" fmla="*/ 36 w 36"/>
                                  <a:gd name="T5" fmla="*/ 6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8">
                                    <a:moveTo>
                                      <a:pt x="0" y="0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36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0" name="Line 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00" y="1917"/>
                                <a:ext cx="2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1" name="Line 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2" y="2090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2" name="Line 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486" y="2110"/>
                                <a:ext cx="35" cy="1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3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29" y="2129"/>
                                <a:ext cx="36" cy="15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15"/>
                                  <a:gd name="T2" fmla="*/ 12 w 36"/>
                                  <a:gd name="T3" fmla="*/ 9 h 15"/>
                                  <a:gd name="T4" fmla="*/ 0 w 36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5">
                                    <a:moveTo>
                                      <a:pt x="36" y="0"/>
                                    </a:moveTo>
                                    <a:lnTo>
                                      <a:pt x="12" y="9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4" name="Line 2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9" y="215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5" name="Line 2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26" y="218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6" name="Line 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74" y="221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7" name="Line 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21" y="224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8" name="Line 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71" y="227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699" name="Line 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18" y="230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0" name="Freeform 2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7" y="2333"/>
                                <a:ext cx="23" cy="3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30"/>
                                  <a:gd name="T2" fmla="*/ 11 w 23"/>
                                  <a:gd name="T3" fmla="*/ 8 h 30"/>
                                  <a:gd name="T4" fmla="*/ 0 w 23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30">
                                    <a:moveTo>
                                      <a:pt x="23" y="0"/>
                                    </a:moveTo>
                                    <a:lnTo>
                                      <a:pt x="11" y="8"/>
                                    </a:lnTo>
                                    <a:lnTo>
                                      <a:pt x="0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1" name="Line 2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038" y="2380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2" name="Line 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93" y="2421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3" name="Line 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50" y="2463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4" name="Line 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05" y="2504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5" name="Line 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61" y="2545"/>
                                <a:ext cx="27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6" name="Line 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16" y="2585"/>
                                <a:ext cx="29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7" name="Line 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73" y="2626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8" name="Line 2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51" y="2667"/>
                                <a:ext cx="6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09" name="Line 2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8" y="217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0" name="Line 2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1" y="2215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1" name="Line 2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2" y="2258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2" name="Line 2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5" y="2300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3" name="Line 2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66" y="2343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4" name="Line 2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9" y="2386"/>
                                <a:ext cx="25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5" name="Line 2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86" y="2866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6" name="Line 2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33" y="2828"/>
                                <a:ext cx="28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7" name="Line 2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80" y="2791"/>
                                <a:ext cx="28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8" name="Freeform 2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24" y="2751"/>
                                <a:ext cx="29" cy="25"/>
                              </a:xfrm>
                              <a:custGeom>
                                <a:avLst/>
                                <a:gdLst>
                                  <a:gd name="T0" fmla="*/ 0 w 29"/>
                                  <a:gd name="T1" fmla="*/ 25 h 25"/>
                                  <a:gd name="T2" fmla="*/ 25 w 29"/>
                                  <a:gd name="T3" fmla="*/ 6 h 25"/>
                                  <a:gd name="T4" fmla="*/ 29 w 29"/>
                                  <a:gd name="T5" fmla="*/ 0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" h="25">
                                    <a:moveTo>
                                      <a:pt x="0" y="25"/>
                                    </a:moveTo>
                                    <a:lnTo>
                                      <a:pt x="25" y="6"/>
                                    </a:lnTo>
                                    <a:lnTo>
                                      <a:pt x="29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19" name="Line 2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8" y="2704"/>
                                <a:ext cx="22" cy="2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0" name="Line 2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03" y="2656"/>
                                <a:ext cx="25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1" name="Line 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41" y="2609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2" name="Line 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78" y="2562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3" name="Line 2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4" y="251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4" name="Line 2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51" y="2466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5" name="Line 2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89" y="2420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6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41" y="2390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7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98" y="23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8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4" y="2343"/>
                                <a:ext cx="34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29" name="Freeform 2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6" y="2320"/>
                                <a:ext cx="36" cy="13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13 h 13"/>
                                  <a:gd name="T2" fmla="*/ 27 w 36"/>
                                  <a:gd name="T3" fmla="*/ 0 h 13"/>
                                  <a:gd name="T4" fmla="*/ 36 w 36"/>
                                  <a:gd name="T5" fmla="*/ 2 h 1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3">
                                    <a:moveTo>
                                      <a:pt x="0" y="13"/>
                                    </a:moveTo>
                                    <a:lnTo>
                                      <a:pt x="27" y="0"/>
                                    </a:lnTo>
                                    <a:lnTo>
                                      <a:pt x="36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0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2" y="2326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1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2" y="2337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2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81" y="2348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3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2" y="22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4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6" y="2238"/>
                                <a:ext cx="3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5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9" y="217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6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3" y="211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7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9" y="205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8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2" y="19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39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6" y="193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0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0" y="187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1" name="Line 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4" y="1820"/>
                                <a:ext cx="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2" name="Line 2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795"/>
                                <a:ext cx="0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3" name="Line 2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6" y="172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4" name="Line 2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17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5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4" y="18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6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2" y="190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7" name="Line 2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0" y="196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8" name="Line 3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2028"/>
                                <a:ext cx="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49" name="Line 3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9" y="20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0" name="Line 3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7" y="21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1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99" y="2208"/>
                                <a:ext cx="26" cy="11"/>
                              </a:xfrm>
                              <a:custGeom>
                                <a:avLst/>
                                <a:gdLst>
                                  <a:gd name="T0" fmla="*/ 26 w 26"/>
                                  <a:gd name="T1" fmla="*/ 0 h 11"/>
                                  <a:gd name="T2" fmla="*/ 26 w 26"/>
                                  <a:gd name="T3" fmla="*/ 9 h 11"/>
                                  <a:gd name="T4" fmla="*/ 0 w 26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11">
                                    <a:moveTo>
                                      <a:pt x="26" y="0"/>
                                    </a:moveTo>
                                    <a:lnTo>
                                      <a:pt x="26" y="9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2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2219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3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9" y="2221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4" name="Line 3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19" y="2225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5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2" y="2227"/>
                                <a:ext cx="34" cy="5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5"/>
                                  <a:gd name="T2" fmla="*/ 0 w 34"/>
                                  <a:gd name="T3" fmla="*/ 1 h 5"/>
                                  <a:gd name="T4" fmla="*/ 0 w 34"/>
                                  <a:gd name="T5" fmla="*/ 5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5">
                                    <a:moveTo>
                                      <a:pt x="34" y="0"/>
                                    </a:moveTo>
                                    <a:lnTo>
                                      <a:pt x="0" y="1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6" name="Line 3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2255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7" name="Line 3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40" y="2313"/>
                                <a:ext cx="13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8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7" y="2369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59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65" y="2416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0" name="Line 3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05" y="2423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1" name="Line 3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6" y="2448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2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67" y="2506"/>
                                <a:ext cx="25" cy="15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5"/>
                                  <a:gd name="T2" fmla="*/ 23 w 25"/>
                                  <a:gd name="T3" fmla="*/ 15 h 15"/>
                                  <a:gd name="T4" fmla="*/ 0 w 25"/>
                                  <a:gd name="T5" fmla="*/ 7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5">
                                    <a:moveTo>
                                      <a:pt x="25" y="0"/>
                                    </a:moveTo>
                                    <a:lnTo>
                                      <a:pt x="23" y="15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3" name="Line 3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9" y="2498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4" name="Line 3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1" y="2483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5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95" y="2468"/>
                                <a:ext cx="34" cy="12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12 h 12"/>
                                  <a:gd name="T2" fmla="*/ 0 w 34"/>
                                  <a:gd name="T3" fmla="*/ 2 h 12"/>
                                  <a:gd name="T4" fmla="*/ 0 w 34"/>
                                  <a:gd name="T5" fmla="*/ 0 h 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2">
                                    <a:moveTo>
                                      <a:pt x="34" y="12"/>
                                    </a:moveTo>
                                    <a:lnTo>
                                      <a:pt x="0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6" name="Line 3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63" y="2416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7" name="Line 3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33" y="2365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8" name="Line 3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745" y="2043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69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4" y="2035"/>
                                <a:ext cx="37" cy="6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2 h 6"/>
                                  <a:gd name="T2" fmla="*/ 15 w 37"/>
                                  <a:gd name="T3" fmla="*/ 0 h 6"/>
                                  <a:gd name="T4" fmla="*/ 37 w 37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6">
                                    <a:moveTo>
                                      <a:pt x="0" y="2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37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0" name="Line 3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4" y="2045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1" name="Line 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22" y="2058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2" name="Line 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0" y="2071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3" name="Line 3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8" y="2084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4" name="Line 3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6" y="2099"/>
                                <a:ext cx="37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5" name="Line 3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56" y="2112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6" name="Line 3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125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7" name="Line 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17" y="2228"/>
                                <a:ext cx="12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8" name="Line 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" y="2285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79" name="Line 3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84" y="2343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0" name="Line 3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7" y="2401"/>
                                <a:ext cx="9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1" name="Line 3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50" y="2457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2" name="Line 3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3" y="2515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3" name="Line 3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14" y="2573"/>
                                <a:ext cx="11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4" name="Line 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97" y="2629"/>
                                <a:ext cx="1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5" name="Line 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80" y="2688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6" name="Line 3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64" y="2746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7" name="Line 3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47" y="2802"/>
                                <a:ext cx="1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8" name="Line 3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7" y="2858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89" name="Line 3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451" y="2882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0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91" y="2875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1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33" y="2866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2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73" y="2858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3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1" y="2843"/>
                                <a:ext cx="30" cy="11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11 h 11"/>
                                  <a:gd name="T2" fmla="*/ 0 w 30"/>
                                  <a:gd name="T3" fmla="*/ 8 h 11"/>
                                  <a:gd name="T4" fmla="*/ 1 w 30"/>
                                  <a:gd name="T5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1">
                                    <a:moveTo>
                                      <a:pt x="30" y="11"/>
                                    </a:moveTo>
                                    <a:lnTo>
                                      <a:pt x="0" y="8"/>
                                    </a:ln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4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6" y="2785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5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39" y="2725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6" name="Line 3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52" y="2667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7" name="Line 3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4" y="2609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8" name="Line 3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77" y="2551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799" name="Line 3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88" y="2521"/>
                                <a:ext cx="2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0" name="Line 3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6" y="2438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1" name="Line 3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2442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2" name="Line 3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96" y="2446"/>
                                <a:ext cx="36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3" name="Line 3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54" y="2450"/>
                                <a:ext cx="38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4" name="Line 3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4" y="2453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5" name="Line 3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74" y="2459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6" name="Line 3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4" y="2463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7" name="Line 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4" y="2466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8" name="Line 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1" y="23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09" name="Line 3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4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0" name="Line 3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7" y="249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1" name="Line 3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9" y="255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2" name="Line 3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43" y="2616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3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5" y="2676"/>
                                <a:ext cx="11" cy="36"/>
                              </a:xfrm>
                              <a:custGeom>
                                <a:avLst/>
                                <a:gdLst>
                                  <a:gd name="T0" fmla="*/ 9 w 11"/>
                                  <a:gd name="T1" fmla="*/ 0 h 36"/>
                                  <a:gd name="T2" fmla="*/ 11 w 11"/>
                                  <a:gd name="T3" fmla="*/ 10 h 36"/>
                                  <a:gd name="T4" fmla="*/ 0 w 11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6">
                                    <a:moveTo>
                                      <a:pt x="9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4" name="Line 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14" y="2734"/>
                                <a:ext cx="14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5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98" y="2791"/>
                                <a:ext cx="9" cy="35"/>
                              </a:xfrm>
                              <a:custGeom>
                                <a:avLst/>
                                <a:gdLst>
                                  <a:gd name="T0" fmla="*/ 9 w 9"/>
                                  <a:gd name="T1" fmla="*/ 0 h 35"/>
                                  <a:gd name="T2" fmla="*/ 5 w 9"/>
                                  <a:gd name="T3" fmla="*/ 7 h 35"/>
                                  <a:gd name="T4" fmla="*/ 0 w 9"/>
                                  <a:gd name="T5" fmla="*/ 35 h 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" h="35">
                                    <a:moveTo>
                                      <a:pt x="9" y="0"/>
                                    </a:moveTo>
                                    <a:lnTo>
                                      <a:pt x="5" y="7"/>
                                    </a:lnTo>
                                    <a:lnTo>
                                      <a:pt x="0" y="3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6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88" y="2849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7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77" y="290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8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68" y="296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19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56" y="302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0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7" y="3085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1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36" y="314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2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26" y="3203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3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98" y="3263"/>
                                <a:ext cx="25" cy="2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24"/>
                                  <a:gd name="T2" fmla="*/ 23 w 25"/>
                                  <a:gd name="T3" fmla="*/ 9 h 24"/>
                                  <a:gd name="T4" fmla="*/ 0 w 25"/>
                                  <a:gd name="T5" fmla="*/ 24 h 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24">
                                    <a:moveTo>
                                      <a:pt x="25" y="0"/>
                                    </a:moveTo>
                                    <a:lnTo>
                                      <a:pt x="23" y="9"/>
                                    </a:ln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4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8" y="3299"/>
                                <a:ext cx="31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5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93" y="3330"/>
                                <a:ext cx="34" cy="14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4"/>
                                  <a:gd name="T2" fmla="*/ 21 w 34"/>
                                  <a:gd name="T3" fmla="*/ 10 h 14"/>
                                  <a:gd name="T4" fmla="*/ 0 w 34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4">
                                    <a:moveTo>
                                      <a:pt x="34" y="0"/>
                                    </a:moveTo>
                                    <a:lnTo>
                                      <a:pt x="21" y="1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6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35" y="3349"/>
                                <a:ext cx="36" cy="6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6"/>
                                  <a:gd name="T2" fmla="*/ 15 w 36"/>
                                  <a:gd name="T3" fmla="*/ 6 h 6"/>
                                  <a:gd name="T4" fmla="*/ 0 w 36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6">
                                    <a:moveTo>
                                      <a:pt x="36" y="0"/>
                                    </a:moveTo>
                                    <a:lnTo>
                                      <a:pt x="15" y="6"/>
                                    </a:lnTo>
                                    <a:lnTo>
                                      <a:pt x="0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7" name="Line 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5" y="3353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8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15" y="3351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29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255" y="3347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0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195" y="3345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1" name="Freeform 3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345"/>
                                <a:ext cx="25" cy="1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4"/>
                                  <a:gd name="T2" fmla="*/ 0 w 25"/>
                                  <a:gd name="T3" fmla="*/ 0 h 14"/>
                                  <a:gd name="T4" fmla="*/ 0 w 25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4">
                                    <a:moveTo>
                                      <a:pt x="2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2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286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3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92" y="2903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4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37" y="2944"/>
                                <a:ext cx="26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5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0" y="2984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6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3025"/>
                                <a:ext cx="32" cy="17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7"/>
                                  <a:gd name="T2" fmla="*/ 13 w 32"/>
                                  <a:gd name="T3" fmla="*/ 13 h 17"/>
                                  <a:gd name="T4" fmla="*/ 32 w 32"/>
                                  <a:gd name="T5" fmla="*/ 17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7">
                                    <a:moveTo>
                                      <a:pt x="0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32" y="1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7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9" y="3047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8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37" y="3061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39" name="Freeform 3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95" y="3074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8"/>
                                  <a:gd name="T2" fmla="*/ 15 w 32"/>
                                  <a:gd name="T3" fmla="*/ 3 h 18"/>
                                  <a:gd name="T4" fmla="*/ 32 w 32"/>
                                  <a:gd name="T5" fmla="*/ 18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0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32" y="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0" name="Line 3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42" y="3107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1" name="Line 3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9" y="3145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2" name="Line 3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5" y="3164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3" name="Line 3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13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4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7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5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17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6" name="Line 3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8" y="295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7" name="Line 3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17" y="2956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8" name="Line 4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77" y="2956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49" name="Line 4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26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0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4" y="2665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0 h 34"/>
                                  <a:gd name="T2" fmla="*/ 0 w 15"/>
                                  <a:gd name="T3" fmla="*/ 0 h 34"/>
                                  <a:gd name="T4" fmla="*/ 15 w 15"/>
                                  <a:gd name="T5" fmla="*/ 34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" y="3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1" name="Line 4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38" y="2719"/>
                                <a:ext cx="15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2" name="Line 4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74" y="2753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1853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34" y="2748"/>
                                <a:ext cx="37" cy="3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3 h 3"/>
                                  <a:gd name="T2" fmla="*/ 37 w 37"/>
                                  <a:gd name="T3" fmla="*/ 0 h 3"/>
                                  <a:gd name="T4" fmla="*/ 37 w 37"/>
                                  <a:gd name="T5" fmla="*/ 0 h 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3">
                                    <a:moveTo>
                                      <a:pt x="0" y="3"/>
                                    </a:moveTo>
                                    <a:lnTo>
                                      <a:pt x="37" y="0"/>
                                    </a:lnTo>
                                    <a:lnTo>
                                      <a:pt x="37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sp>
                          <p:nvSpPr>
                            <p:cNvPr id="1569" name="Line 4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0" y="2759"/>
                              <a:ext cx="32" cy="2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0" name="Line 4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41" y="2791"/>
                              <a:ext cx="31" cy="1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1" name="Freeform 4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93" y="2821"/>
                              <a:ext cx="34" cy="15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0 h 15"/>
                                <a:gd name="T2" fmla="*/ 17 w 34"/>
                                <a:gd name="T3" fmla="*/ 11 h 15"/>
                                <a:gd name="T4" fmla="*/ 34 w 34"/>
                                <a:gd name="T5" fmla="*/ 15 h 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5">
                                  <a:moveTo>
                                    <a:pt x="0" y="0"/>
                                  </a:moveTo>
                                  <a:lnTo>
                                    <a:pt x="17" y="11"/>
                                  </a:lnTo>
                                  <a:lnTo>
                                    <a:pt x="34" y="1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2" name="Line 4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49" y="2838"/>
                              <a:ext cx="38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3" name="Line 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07" y="2847"/>
                              <a:ext cx="4" cy="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4" name="Line 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52" y="3147"/>
                              <a:ext cx="16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5" name="Line 4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27" y="3201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6" name="Line 4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01" y="3255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7" name="Line 4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75" y="3310"/>
                              <a:ext cx="17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8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9" y="3366"/>
                              <a:ext cx="2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79" name="Line 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4" y="3426"/>
                              <a:ext cx="3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0" name="Line 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8" y="3486"/>
                              <a:ext cx="4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1" name="Line 4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4" y="35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2" name="Line 4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49" y="3604"/>
                              <a:ext cx="3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3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5" y="3664"/>
                              <a:ext cx="2" cy="38"/>
                            </a:xfrm>
                            <a:custGeom>
                              <a:avLst/>
                              <a:gdLst>
                                <a:gd name="T0" fmla="*/ 2 w 2"/>
                                <a:gd name="T1" fmla="*/ 0 h 38"/>
                                <a:gd name="T2" fmla="*/ 0 w 2"/>
                                <a:gd name="T3" fmla="*/ 23 h 38"/>
                                <a:gd name="T4" fmla="*/ 2 w 2"/>
                                <a:gd name="T5" fmla="*/ 38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" h="38">
                                  <a:moveTo>
                                    <a:pt x="2" y="0"/>
                                  </a:moveTo>
                                  <a:lnTo>
                                    <a:pt x="0" y="23"/>
                                  </a:lnTo>
                                  <a:lnTo>
                                    <a:pt x="2" y="3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4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0" y="372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5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8" y="378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6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67" y="3844"/>
                              <a:ext cx="6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7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3902"/>
                              <a:ext cx="5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8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84" y="3962"/>
                              <a:ext cx="2" cy="1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89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616" y="295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0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97" y="300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1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77" y="306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2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58" y="3121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3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7" y="3177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4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9" y="3233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5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00" y="3291"/>
                              <a:ext cx="11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6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79" y="334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7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60" y="3404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8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42" y="3460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599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21" y="3518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0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02" y="3574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1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84" y="363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2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3" y="3688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3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4" y="3728"/>
                              <a:ext cx="37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4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42" y="3741"/>
                              <a:ext cx="37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5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2" y="3752"/>
                              <a:ext cx="32" cy="11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1"/>
                                <a:gd name="T2" fmla="*/ 32 w 32"/>
                                <a:gd name="T3" fmla="*/ 8 h 11"/>
                                <a:gd name="T4" fmla="*/ 32 w 32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2" h="11">
                                  <a:moveTo>
                                    <a:pt x="0" y="0"/>
                                  </a:moveTo>
                                  <a:lnTo>
                                    <a:pt x="32" y="8"/>
                                  </a:lnTo>
                                  <a:lnTo>
                                    <a:pt x="32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6" name="Line 4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0" y="378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7" name="Line 4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6" y="38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8" name="Line 4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4" y="390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09" name="Line 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0" y="396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0" name="Line 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7" y="402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1" name="Line 4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5" y="4086"/>
                              <a:ext cx="2" cy="1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2" name="Line 4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32" y="2866"/>
                              <a:ext cx="13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3" name="Line 4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11" y="2922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4" name="Line 4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91" y="2976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5" name="Line 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68" y="303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6" name="Line 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47" y="3089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7" name="Line 4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27" y="3145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8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201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19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84" y="325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0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63" y="3314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1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1" y="3370"/>
                              <a:ext cx="15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2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9" y="3426"/>
                              <a:ext cx="34" cy="11"/>
                            </a:xfrm>
                            <a:custGeom>
                              <a:avLst/>
                              <a:gdLst>
                                <a:gd name="T0" fmla="*/ 34 w 34"/>
                                <a:gd name="T1" fmla="*/ 0 h 11"/>
                                <a:gd name="T2" fmla="*/ 34 w 34"/>
                                <a:gd name="T3" fmla="*/ 2 h 11"/>
                                <a:gd name="T4" fmla="*/ 0 w 34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1">
                                  <a:moveTo>
                                    <a:pt x="34" y="0"/>
                                  </a:moveTo>
                                  <a:lnTo>
                                    <a:pt x="34" y="2"/>
                                  </a:ln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3" name="Line 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1" y="3445"/>
                              <a:ext cx="36" cy="11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4" name="Line 4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" y="3463"/>
                              <a:ext cx="36" cy="1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5" name="Line 4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27" y="3469"/>
                              <a:ext cx="35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6" name="Line 4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80" y="3434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7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33" y="3394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8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88" y="3355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29" name="Line 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43" y="3315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0" name="Line 4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15" y="3293"/>
                              <a:ext cx="11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1" name="Line 4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57" y="3587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2" name="Line 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97" y="3589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3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73" y="354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4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54" y="348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5" name="Line 4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06" y="3449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6" name="Line 4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59" y="3413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7" name="Line 4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400"/>
                              <a:ext cx="36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8" name="Line 4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4" y="3409"/>
                              <a:ext cx="38" cy="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39" name="Line 4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7" y="3462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0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37" y="3522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1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28" y="3580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2" name="Line 4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19" y="364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3" name="Line 4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9" y="3700"/>
                              <a:ext cx="6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4" name="Line 4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0" y="3758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5" name="Line 4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91" y="3818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6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1" y="3876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7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70" y="3936"/>
                              <a:ext cx="7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8" name="Line 4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61" y="3996"/>
                              <a:ext cx="7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49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5" y="2088"/>
                              <a:ext cx="453" cy="809"/>
                            </a:xfrm>
                            <a:custGeom>
                              <a:avLst/>
                              <a:gdLst>
                                <a:gd name="T0" fmla="*/ 0 w 453"/>
                                <a:gd name="T1" fmla="*/ 809 h 809"/>
                                <a:gd name="T2" fmla="*/ 176 w 453"/>
                                <a:gd name="T3" fmla="*/ 671 h 809"/>
                                <a:gd name="T4" fmla="*/ 453 w 453"/>
                                <a:gd name="T5" fmla="*/ 318 h 809"/>
                                <a:gd name="T6" fmla="*/ 221 w 453"/>
                                <a:gd name="T7" fmla="*/ 75 h 809"/>
                                <a:gd name="T8" fmla="*/ 393 w 453"/>
                                <a:gd name="T9" fmla="*/ 0 h 80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3" h="809">
                                  <a:moveTo>
                                    <a:pt x="0" y="809"/>
                                  </a:moveTo>
                                  <a:lnTo>
                                    <a:pt x="176" y="671"/>
                                  </a:lnTo>
                                  <a:lnTo>
                                    <a:pt x="453" y="318"/>
                                  </a:lnTo>
                                  <a:lnTo>
                                    <a:pt x="221" y="75"/>
                                  </a:lnTo>
                                  <a:lnTo>
                                    <a:pt x="393" y="0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0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223"/>
                              <a:ext cx="682" cy="1889"/>
                            </a:xfrm>
                            <a:custGeom>
                              <a:avLst/>
                              <a:gdLst>
                                <a:gd name="T0" fmla="*/ 682 w 682"/>
                                <a:gd name="T1" fmla="*/ 0 h 1889"/>
                                <a:gd name="T2" fmla="*/ 423 w 682"/>
                                <a:gd name="T3" fmla="*/ 11 h 1889"/>
                                <a:gd name="T4" fmla="*/ 423 w 682"/>
                                <a:gd name="T5" fmla="*/ 82 h 1889"/>
                                <a:gd name="T6" fmla="*/ 371 w 682"/>
                                <a:gd name="T7" fmla="*/ 187 h 1889"/>
                                <a:gd name="T8" fmla="*/ 255 w 682"/>
                                <a:gd name="T9" fmla="*/ 202 h 1889"/>
                                <a:gd name="T10" fmla="*/ 262 w 682"/>
                                <a:gd name="T11" fmla="*/ 243 h 1889"/>
                                <a:gd name="T12" fmla="*/ 165 w 682"/>
                                <a:gd name="T13" fmla="*/ 630 h 1889"/>
                                <a:gd name="T14" fmla="*/ 210 w 682"/>
                                <a:gd name="T15" fmla="*/ 633 h 1889"/>
                                <a:gd name="T16" fmla="*/ 0 w 682"/>
                                <a:gd name="T17" fmla="*/ 1188 h 1889"/>
                                <a:gd name="T18" fmla="*/ 108 w 682"/>
                                <a:gd name="T19" fmla="*/ 1188 h 1889"/>
                                <a:gd name="T20" fmla="*/ 217 w 682"/>
                                <a:gd name="T21" fmla="*/ 1267 h 1889"/>
                                <a:gd name="T22" fmla="*/ 255 w 682"/>
                                <a:gd name="T23" fmla="*/ 1372 h 1889"/>
                                <a:gd name="T24" fmla="*/ 363 w 682"/>
                                <a:gd name="T25" fmla="*/ 1372 h 1889"/>
                                <a:gd name="T26" fmla="*/ 315 w 682"/>
                                <a:gd name="T27" fmla="*/ 1514 h 1889"/>
                                <a:gd name="T28" fmla="*/ 494 w 682"/>
                                <a:gd name="T29" fmla="*/ 1529 h 1889"/>
                                <a:gd name="T30" fmla="*/ 476 w 682"/>
                                <a:gd name="T31" fmla="*/ 1889 h 18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682" h="1889">
                                  <a:moveTo>
                                    <a:pt x="682" y="0"/>
                                  </a:moveTo>
                                  <a:lnTo>
                                    <a:pt x="423" y="11"/>
                                  </a:lnTo>
                                  <a:lnTo>
                                    <a:pt x="423" y="82"/>
                                  </a:lnTo>
                                  <a:lnTo>
                                    <a:pt x="371" y="187"/>
                                  </a:lnTo>
                                  <a:lnTo>
                                    <a:pt x="255" y="202"/>
                                  </a:lnTo>
                                  <a:lnTo>
                                    <a:pt x="262" y="243"/>
                                  </a:lnTo>
                                  <a:lnTo>
                                    <a:pt x="165" y="630"/>
                                  </a:lnTo>
                                  <a:lnTo>
                                    <a:pt x="210" y="633"/>
                                  </a:lnTo>
                                  <a:lnTo>
                                    <a:pt x="0" y="1188"/>
                                  </a:lnTo>
                                  <a:lnTo>
                                    <a:pt x="108" y="1188"/>
                                  </a:lnTo>
                                  <a:lnTo>
                                    <a:pt x="217" y="1267"/>
                                  </a:lnTo>
                                  <a:lnTo>
                                    <a:pt x="255" y="1372"/>
                                  </a:lnTo>
                                  <a:lnTo>
                                    <a:pt x="363" y="1372"/>
                                  </a:lnTo>
                                  <a:lnTo>
                                    <a:pt x="315" y="1514"/>
                                  </a:lnTo>
                                  <a:lnTo>
                                    <a:pt x="494" y="1529"/>
                                  </a:lnTo>
                                  <a:lnTo>
                                    <a:pt x="476" y="188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1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5" y="2204"/>
                              <a:ext cx="488" cy="272"/>
                            </a:xfrm>
                            <a:custGeom>
                              <a:avLst/>
                              <a:gdLst>
                                <a:gd name="T0" fmla="*/ 68 w 488"/>
                                <a:gd name="T1" fmla="*/ 0 h 272"/>
                                <a:gd name="T2" fmla="*/ 0 w 488"/>
                                <a:gd name="T3" fmla="*/ 232 h 272"/>
                                <a:gd name="T4" fmla="*/ 488 w 488"/>
                                <a:gd name="T5" fmla="*/ 272 h 27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88" h="272">
                                  <a:moveTo>
                                    <a:pt x="68" y="0"/>
                                  </a:moveTo>
                                  <a:lnTo>
                                    <a:pt x="0" y="232"/>
                                  </a:lnTo>
                                  <a:lnTo>
                                    <a:pt x="488" y="27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2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79" y="1735"/>
                              <a:ext cx="1159" cy="469"/>
                            </a:xfrm>
                            <a:custGeom>
                              <a:avLst/>
                              <a:gdLst>
                                <a:gd name="T0" fmla="*/ 0 w 1159"/>
                                <a:gd name="T1" fmla="*/ 357 h 469"/>
                                <a:gd name="T2" fmla="*/ 192 w 1159"/>
                                <a:gd name="T3" fmla="*/ 237 h 469"/>
                                <a:gd name="T4" fmla="*/ 199 w 1159"/>
                                <a:gd name="T5" fmla="*/ 210 h 469"/>
                                <a:gd name="T6" fmla="*/ 477 w 1159"/>
                                <a:gd name="T7" fmla="*/ 45 h 469"/>
                                <a:gd name="T8" fmla="*/ 889 w 1159"/>
                                <a:gd name="T9" fmla="*/ 68 h 469"/>
                                <a:gd name="T10" fmla="*/ 911 w 1159"/>
                                <a:gd name="T11" fmla="*/ 102 h 469"/>
                                <a:gd name="T12" fmla="*/ 975 w 1159"/>
                                <a:gd name="T13" fmla="*/ 83 h 469"/>
                                <a:gd name="T14" fmla="*/ 1159 w 1159"/>
                                <a:gd name="T15" fmla="*/ 0 h 469"/>
                                <a:gd name="T16" fmla="*/ 1144 w 1159"/>
                                <a:gd name="T17" fmla="*/ 469 h 4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59" h="469">
                                  <a:moveTo>
                                    <a:pt x="0" y="357"/>
                                  </a:moveTo>
                                  <a:lnTo>
                                    <a:pt x="192" y="237"/>
                                  </a:lnTo>
                                  <a:lnTo>
                                    <a:pt x="199" y="210"/>
                                  </a:lnTo>
                                  <a:lnTo>
                                    <a:pt x="477" y="45"/>
                                  </a:lnTo>
                                  <a:lnTo>
                                    <a:pt x="889" y="68"/>
                                  </a:lnTo>
                                  <a:lnTo>
                                    <a:pt x="911" y="102"/>
                                  </a:lnTo>
                                  <a:lnTo>
                                    <a:pt x="975" y="83"/>
                                  </a:lnTo>
                                  <a:lnTo>
                                    <a:pt x="1159" y="0"/>
                                  </a:lnTo>
                                  <a:lnTo>
                                    <a:pt x="1144" y="46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1653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8" y="521"/>
                              <a:ext cx="1755" cy="1552"/>
                            </a:xfrm>
                            <a:custGeom>
                              <a:avLst/>
                              <a:gdLst>
                                <a:gd name="T0" fmla="*/ 1755 w 1755"/>
                                <a:gd name="T1" fmla="*/ 0 h 1552"/>
                                <a:gd name="T2" fmla="*/ 1624 w 1755"/>
                                <a:gd name="T3" fmla="*/ 236 h 1552"/>
                                <a:gd name="T4" fmla="*/ 1207 w 1755"/>
                                <a:gd name="T5" fmla="*/ 296 h 1552"/>
                                <a:gd name="T6" fmla="*/ 1020 w 1755"/>
                                <a:gd name="T7" fmla="*/ 472 h 1552"/>
                                <a:gd name="T8" fmla="*/ 986 w 1755"/>
                                <a:gd name="T9" fmla="*/ 622 h 1552"/>
                                <a:gd name="T10" fmla="*/ 653 w 1755"/>
                                <a:gd name="T11" fmla="*/ 652 h 1552"/>
                                <a:gd name="T12" fmla="*/ 233 w 1755"/>
                                <a:gd name="T13" fmla="*/ 937 h 1552"/>
                                <a:gd name="T14" fmla="*/ 0 w 1755"/>
                                <a:gd name="T15" fmla="*/ 1098 h 1552"/>
                                <a:gd name="T16" fmla="*/ 26 w 1755"/>
                                <a:gd name="T17" fmla="*/ 1398 h 1552"/>
                                <a:gd name="T18" fmla="*/ 184 w 1755"/>
                                <a:gd name="T19" fmla="*/ 1552 h 15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55" h="1552">
                                  <a:moveTo>
                                    <a:pt x="1755" y="0"/>
                                  </a:moveTo>
                                  <a:lnTo>
                                    <a:pt x="1624" y="236"/>
                                  </a:lnTo>
                                  <a:lnTo>
                                    <a:pt x="1207" y="296"/>
                                  </a:lnTo>
                                  <a:lnTo>
                                    <a:pt x="1020" y="472"/>
                                  </a:lnTo>
                                  <a:lnTo>
                                    <a:pt x="986" y="622"/>
                                  </a:lnTo>
                                  <a:lnTo>
                                    <a:pt x="653" y="652"/>
                                  </a:lnTo>
                                  <a:lnTo>
                                    <a:pt x="233" y="937"/>
                                  </a:lnTo>
                                  <a:lnTo>
                                    <a:pt x="0" y="1098"/>
                                  </a:lnTo>
                                  <a:lnTo>
                                    <a:pt x="26" y="1398"/>
                                  </a:lnTo>
                                  <a:lnTo>
                                    <a:pt x="184" y="155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</p:grpSp>
                      <p:grpSp>
                        <p:nvGrpSpPr>
                          <p:cNvPr id="1563" name="グループ化 1562"/>
                          <p:cNvGrpSpPr/>
                          <p:nvPr/>
                        </p:nvGrpSpPr>
                        <p:grpSpPr>
                          <a:xfrm>
                            <a:off x="2804177" y="1520739"/>
                            <a:ext cx="8017929" cy="1336015"/>
                            <a:chOff x="2804177" y="1520739"/>
                            <a:chExt cx="8017929" cy="1336015"/>
                          </a:xfrm>
                        </p:grpSpPr>
                        <p:sp>
                          <p:nvSpPr>
                            <p:cNvPr id="1564" name="テキスト ボックス 1563"/>
                            <p:cNvSpPr txBox="1"/>
                            <p:nvPr/>
                          </p:nvSpPr>
                          <p:spPr>
                            <a:xfrm>
                              <a:off x="2804177" y="1520739"/>
                              <a:ext cx="1670931" cy="617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975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第一区</a:t>
                              </a:r>
                            </a:p>
                          </p:txBody>
                        </p:sp>
                        <p:sp>
                          <p:nvSpPr>
                            <p:cNvPr id="1565" name="テキスト ボックス 1564"/>
                            <p:cNvSpPr txBox="1"/>
                            <p:nvPr/>
                          </p:nvSpPr>
                          <p:spPr>
                            <a:xfrm>
                              <a:off x="9214041" y="2270766"/>
                              <a:ext cx="1608065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第二区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052" name="フローチャート: 結合子 2051"/>
                        <p:cNvSpPr/>
                        <p:nvPr/>
                      </p:nvSpPr>
                      <p:spPr>
                        <a:xfrm flipH="1" flipV="1">
                          <a:off x="5115901" y="3634198"/>
                          <a:ext cx="97548" cy="104668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054" name="直線コネクタ 2053"/>
                        <p:cNvCxnSpPr>
                          <a:stCxn id="2621" idx="2"/>
                          <a:endCxn id="2052" idx="3"/>
                        </p:cNvCxnSpPr>
                        <p:nvPr/>
                      </p:nvCxnSpPr>
                      <p:spPr>
                        <a:xfrm flipH="1">
                          <a:off x="5199163" y="2867833"/>
                          <a:ext cx="824968" cy="781693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55" name="グループ化 2054"/>
                        <p:cNvGrpSpPr/>
                        <p:nvPr/>
                      </p:nvGrpSpPr>
                      <p:grpSpPr>
                        <a:xfrm>
                          <a:off x="5409787" y="4665141"/>
                          <a:ext cx="246019" cy="535620"/>
                          <a:chOff x="9214503" y="3586365"/>
                          <a:chExt cx="302861" cy="661539"/>
                        </a:xfrm>
                      </p:grpSpPr>
                      <p:sp>
                        <p:nvSpPr>
                          <p:cNvPr id="2056" name="フローチャート: 結合子 2055"/>
                          <p:cNvSpPr/>
                          <p:nvPr/>
                        </p:nvSpPr>
                        <p:spPr>
                          <a:xfrm flipH="1">
                            <a:off x="9214503" y="3586365"/>
                            <a:ext cx="94574" cy="114133"/>
                          </a:xfrm>
                          <a:prstGeom prst="flowChartConnector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cxnSp>
                        <p:nvCxnSpPr>
                          <p:cNvPr id="2058" name="直線コネクタ 2057"/>
                          <p:cNvCxnSpPr/>
                          <p:nvPr/>
                        </p:nvCxnSpPr>
                        <p:spPr>
                          <a:xfrm flipH="1" flipV="1">
                            <a:off x="9277805" y="3700011"/>
                            <a:ext cx="239559" cy="547893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059" name="フローチャート: 結合子 2058"/>
                        <p:cNvSpPr/>
                        <p:nvPr/>
                      </p:nvSpPr>
                      <p:spPr>
                        <a:xfrm>
                          <a:off x="4867222" y="4032283"/>
                          <a:ext cx="93758" cy="109906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061" name="直線コネクタ 2060"/>
                        <p:cNvCxnSpPr>
                          <a:endCxn id="2059" idx="3"/>
                        </p:cNvCxnSpPr>
                        <p:nvPr/>
                      </p:nvCxnSpPr>
                      <p:spPr>
                        <a:xfrm flipV="1">
                          <a:off x="3993746" y="4126093"/>
                          <a:ext cx="887206" cy="105167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2" name="フローチャート: 結合子 2061"/>
                        <p:cNvSpPr/>
                        <p:nvPr/>
                      </p:nvSpPr>
                      <p:spPr>
                        <a:xfrm>
                          <a:off x="5012277" y="2897395"/>
                          <a:ext cx="98859" cy="93528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063" name="直線コネクタ 2062"/>
                        <p:cNvCxnSpPr/>
                        <p:nvPr/>
                      </p:nvCxnSpPr>
                      <p:spPr>
                        <a:xfrm>
                          <a:off x="4528878" y="2573599"/>
                          <a:ext cx="457273" cy="34366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5" name="テキスト ボックス 2064"/>
                        <p:cNvSpPr txBox="1"/>
                        <p:nvPr/>
                      </p:nvSpPr>
                      <p:spPr>
                        <a:xfrm>
                          <a:off x="5715083" y="4524090"/>
                          <a:ext cx="573682" cy="2299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ja-JP" altLang="en-US" sz="894" dirty="0">
                              <a:latin typeface="HGP創英角ｺﾞｼｯｸUB" panose="020B0900000000000000" pitchFamily="50" charset="-128"/>
                              <a:ea typeface="HGP創英角ｺﾞｼｯｸUB" panose="020B0900000000000000" pitchFamily="50" charset="-128"/>
                            </a:rPr>
                            <a:t>第四区</a:t>
                          </a:r>
                        </a:p>
                      </p:txBody>
                    </p:sp>
                    <p:sp>
                      <p:nvSpPr>
                        <p:cNvPr id="2066" name="テキスト ボックス 2065"/>
                        <p:cNvSpPr txBox="1"/>
                        <p:nvPr/>
                      </p:nvSpPr>
                      <p:spPr>
                        <a:xfrm>
                          <a:off x="6750580" y="231913"/>
                          <a:ext cx="3082811" cy="5386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ja-JP" sz="1700" dirty="0" smtClean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2026</a:t>
                          </a:r>
                          <a:r>
                            <a:rPr lang="ja-JP" altLang="en-US" sz="1700" dirty="0" smtClean="0">
                              <a:latin typeface="HGｺﾞｼｯｸE" panose="020B0909000000000000" pitchFamily="49" charset="-128"/>
                              <a:ea typeface="HGｺﾞｼｯｸE" panose="020B0909000000000000" pitchFamily="49" charset="-128"/>
                            </a:rPr>
                            <a:t>年度（令和８年度）</a:t>
                          </a:r>
                          <a:endParaRPr lang="ja-JP" altLang="en-US" sz="1700" dirty="0">
                            <a:latin typeface="HGｺﾞｼｯｸE" panose="020B0909000000000000" pitchFamily="49" charset="-128"/>
                            <a:ea typeface="HGｺﾞｼｯｸE" panose="020B0909000000000000" pitchFamily="49" charset="-128"/>
                          </a:endParaRPr>
                        </a:p>
                        <a:p>
                          <a:r>
                            <a:rPr lang="ja-JP" altLang="en-US" sz="1200" dirty="0" smtClean="0">
                              <a:latin typeface="Meiryo UI" panose="020B0604030504040204" pitchFamily="50" charset="-128"/>
                              <a:ea typeface="Meiryo UI" panose="020B0604030504040204" pitchFamily="50" charset="-128"/>
                            </a:rPr>
                            <a:t>（第二区児相を鶴見区に開設）</a:t>
                          </a:r>
                          <a:endParaRPr kumimoji="1" lang="en-US" altLang="ja-JP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endParaRPr>
                        </a:p>
                      </p:txBody>
                    </p:sp>
                    <p:grpSp>
                      <p:nvGrpSpPr>
                        <p:cNvPr id="2067" name="グループ化 2066"/>
                        <p:cNvGrpSpPr/>
                        <p:nvPr/>
                      </p:nvGrpSpPr>
                      <p:grpSpPr>
                        <a:xfrm>
                          <a:off x="6908371" y="2515949"/>
                          <a:ext cx="3020130" cy="2691000"/>
                          <a:chOff x="2027451" y="0"/>
                          <a:chExt cx="8926968" cy="6858000"/>
                        </a:xfrm>
                      </p:grpSpPr>
                      <p:grpSp>
                        <p:nvGrpSpPr>
                          <p:cNvPr id="2068" name="Group 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74950" y="0"/>
                            <a:ext cx="6642100" cy="6858000"/>
                            <a:chOff x="1748" y="0"/>
                            <a:chExt cx="4184" cy="4320"/>
                          </a:xfrm>
                        </p:grpSpPr>
                        <p:sp>
                          <p:nvSpPr>
                            <p:cNvPr id="2075" name="AutoShape 3"/>
                            <p:cNvSpPr>
                              <a:spLocks noChangeAspect="1" noChangeArrowheads="1" noTextEdit="1"/>
                            </p:cNvSpPr>
                            <p:nvPr/>
                          </p:nvSpPr>
                          <p:spPr bwMode="auto">
                            <a:xfrm>
                              <a:off x="1748" y="0"/>
                              <a:ext cx="4184" cy="432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2076" name="Group 2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52" y="4"/>
                              <a:ext cx="4174" cy="4312"/>
                              <a:chOff x="1752" y="4"/>
                              <a:chExt cx="4174" cy="4312"/>
                            </a:xfrm>
                          </p:grpSpPr>
                          <p:sp>
                            <p:nvSpPr>
                              <p:cNvPr id="2363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4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5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61" cy="407"/>
                              </a:xfrm>
                              <a:custGeom>
                                <a:avLst/>
                                <a:gdLst>
                                  <a:gd name="T0" fmla="*/ 455 w 461"/>
                                  <a:gd name="T1" fmla="*/ 407 h 407"/>
                                  <a:gd name="T2" fmla="*/ 455 w 461"/>
                                  <a:gd name="T3" fmla="*/ 407 h 407"/>
                                  <a:gd name="T4" fmla="*/ 459 w 461"/>
                                  <a:gd name="T5" fmla="*/ 388 h 407"/>
                                  <a:gd name="T6" fmla="*/ 461 w 461"/>
                                  <a:gd name="T7" fmla="*/ 371 h 407"/>
                                  <a:gd name="T8" fmla="*/ 459 w 461"/>
                                  <a:gd name="T9" fmla="*/ 339 h 407"/>
                                  <a:gd name="T10" fmla="*/ 459 w 461"/>
                                  <a:gd name="T11" fmla="*/ 308 h 407"/>
                                  <a:gd name="T12" fmla="*/ 459 w 461"/>
                                  <a:gd name="T13" fmla="*/ 272 h 407"/>
                                  <a:gd name="T14" fmla="*/ 392 w 461"/>
                                  <a:gd name="T15" fmla="*/ 231 h 407"/>
                                  <a:gd name="T16" fmla="*/ 347 w 461"/>
                                  <a:gd name="T17" fmla="*/ 0 h 407"/>
                                  <a:gd name="T18" fmla="*/ 159 w 461"/>
                                  <a:gd name="T19" fmla="*/ 83 h 407"/>
                                  <a:gd name="T20" fmla="*/ 167 w 461"/>
                                  <a:gd name="T21" fmla="*/ 214 h 407"/>
                                  <a:gd name="T22" fmla="*/ 133 w 461"/>
                                  <a:gd name="T23" fmla="*/ 197 h 407"/>
                                  <a:gd name="T24" fmla="*/ 133 w 461"/>
                                  <a:gd name="T25" fmla="*/ 233 h 407"/>
                                  <a:gd name="T26" fmla="*/ 182 w 461"/>
                                  <a:gd name="T27" fmla="*/ 268 h 407"/>
                                  <a:gd name="T28" fmla="*/ 182 w 461"/>
                                  <a:gd name="T29" fmla="*/ 313 h 407"/>
                                  <a:gd name="T30" fmla="*/ 71 w 461"/>
                                  <a:gd name="T31" fmla="*/ 309 h 407"/>
                                  <a:gd name="T32" fmla="*/ 54 w 461"/>
                                  <a:gd name="T33" fmla="*/ 199 h 407"/>
                                  <a:gd name="T34" fmla="*/ 0 w 461"/>
                                  <a:gd name="T35" fmla="*/ 184 h 407"/>
                                  <a:gd name="T36" fmla="*/ 0 w 461"/>
                                  <a:gd name="T37" fmla="*/ 184 h 407"/>
                                  <a:gd name="T38" fmla="*/ 2 w 461"/>
                                  <a:gd name="T39" fmla="*/ 281 h 407"/>
                                  <a:gd name="T40" fmla="*/ 2 w 461"/>
                                  <a:gd name="T41" fmla="*/ 381 h 407"/>
                                  <a:gd name="T42" fmla="*/ 274 w 461"/>
                                  <a:gd name="T43" fmla="*/ 373 h 407"/>
                                  <a:gd name="T44" fmla="*/ 455 w 461"/>
                                  <a:gd name="T45" fmla="*/ 407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461" h="407">
                                    <a:moveTo>
                                      <a:pt x="455" y="407"/>
                                    </a:moveTo>
                                    <a:lnTo>
                                      <a:pt x="455" y="407"/>
                                    </a:lnTo>
                                    <a:lnTo>
                                      <a:pt x="459" y="388"/>
                                    </a:lnTo>
                                    <a:lnTo>
                                      <a:pt x="461" y="371"/>
                                    </a:lnTo>
                                    <a:lnTo>
                                      <a:pt x="459" y="339"/>
                                    </a:lnTo>
                                    <a:lnTo>
                                      <a:pt x="459" y="308"/>
                                    </a:lnTo>
                                    <a:lnTo>
                                      <a:pt x="459" y="272"/>
                                    </a:lnTo>
                                    <a:lnTo>
                                      <a:pt x="392" y="231"/>
                                    </a:ln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6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7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1625"/>
                                <a:ext cx="1186" cy="1149"/>
                              </a:xfrm>
                              <a:custGeom>
                                <a:avLst/>
                                <a:gdLst>
                                  <a:gd name="T0" fmla="*/ 999 w 1186"/>
                                  <a:gd name="T1" fmla="*/ 0 h 1149"/>
                                  <a:gd name="T2" fmla="*/ 894 w 1186"/>
                                  <a:gd name="T3" fmla="*/ 66 h 1149"/>
                                  <a:gd name="T4" fmla="*/ 215 w 1186"/>
                                  <a:gd name="T5" fmla="*/ 412 h 1149"/>
                                  <a:gd name="T6" fmla="*/ 238 w 1186"/>
                                  <a:gd name="T7" fmla="*/ 495 h 1149"/>
                                  <a:gd name="T8" fmla="*/ 17 w 1186"/>
                                  <a:gd name="T9" fmla="*/ 575 h 1149"/>
                                  <a:gd name="T10" fmla="*/ 17 w 1186"/>
                                  <a:gd name="T11" fmla="*/ 628 h 1149"/>
                                  <a:gd name="T12" fmla="*/ 0 w 1186"/>
                                  <a:gd name="T13" fmla="*/ 662 h 1149"/>
                                  <a:gd name="T14" fmla="*/ 48 w 1186"/>
                                  <a:gd name="T15" fmla="*/ 695 h 1149"/>
                                  <a:gd name="T16" fmla="*/ 80 w 1186"/>
                                  <a:gd name="T17" fmla="*/ 654 h 1149"/>
                                  <a:gd name="T18" fmla="*/ 317 w 1186"/>
                                  <a:gd name="T19" fmla="*/ 573 h 1149"/>
                                  <a:gd name="T20" fmla="*/ 332 w 1186"/>
                                  <a:gd name="T21" fmla="*/ 635 h 1149"/>
                                  <a:gd name="T22" fmla="*/ 182 w 1186"/>
                                  <a:gd name="T23" fmla="*/ 710 h 1149"/>
                                  <a:gd name="T24" fmla="*/ 167 w 1186"/>
                                  <a:gd name="T25" fmla="*/ 853 h 1149"/>
                                  <a:gd name="T26" fmla="*/ 167 w 1186"/>
                                  <a:gd name="T27" fmla="*/ 853 h 1149"/>
                                  <a:gd name="T28" fmla="*/ 168 w 1186"/>
                                  <a:gd name="T29" fmla="*/ 855 h 1149"/>
                                  <a:gd name="T30" fmla="*/ 170 w 1186"/>
                                  <a:gd name="T31" fmla="*/ 855 h 1149"/>
                                  <a:gd name="T32" fmla="*/ 174 w 1186"/>
                                  <a:gd name="T33" fmla="*/ 856 h 1149"/>
                                  <a:gd name="T34" fmla="*/ 176 w 1186"/>
                                  <a:gd name="T35" fmla="*/ 856 h 1149"/>
                                  <a:gd name="T36" fmla="*/ 300 w 1186"/>
                                  <a:gd name="T37" fmla="*/ 810 h 1149"/>
                                  <a:gd name="T38" fmla="*/ 275 w 1186"/>
                                  <a:gd name="T39" fmla="*/ 873 h 1149"/>
                                  <a:gd name="T40" fmla="*/ 174 w 1186"/>
                                  <a:gd name="T41" fmla="*/ 903 h 1149"/>
                                  <a:gd name="T42" fmla="*/ 161 w 1186"/>
                                  <a:gd name="T43" fmla="*/ 918 h 1149"/>
                                  <a:gd name="T44" fmla="*/ 116 w 1186"/>
                                  <a:gd name="T45" fmla="*/ 1149 h 1149"/>
                                  <a:gd name="T46" fmla="*/ 153 w 1186"/>
                                  <a:gd name="T47" fmla="*/ 1134 h 1149"/>
                                  <a:gd name="T48" fmla="*/ 191 w 1186"/>
                                  <a:gd name="T49" fmla="*/ 960 h 1149"/>
                                  <a:gd name="T50" fmla="*/ 238 w 1186"/>
                                  <a:gd name="T51" fmla="*/ 946 h 1149"/>
                                  <a:gd name="T52" fmla="*/ 212 w 1186"/>
                                  <a:gd name="T53" fmla="*/ 1111 h 1149"/>
                                  <a:gd name="T54" fmla="*/ 247 w 1186"/>
                                  <a:gd name="T55" fmla="*/ 1094 h 1149"/>
                                  <a:gd name="T56" fmla="*/ 270 w 1186"/>
                                  <a:gd name="T57" fmla="*/ 1027 h 1149"/>
                                  <a:gd name="T58" fmla="*/ 343 w 1186"/>
                                  <a:gd name="T59" fmla="*/ 1055 h 1149"/>
                                  <a:gd name="T60" fmla="*/ 671 w 1186"/>
                                  <a:gd name="T61" fmla="*/ 768 h 1149"/>
                                  <a:gd name="T62" fmla="*/ 705 w 1186"/>
                                  <a:gd name="T63" fmla="*/ 714 h 1149"/>
                                  <a:gd name="T64" fmla="*/ 1012 w 1186"/>
                                  <a:gd name="T65" fmla="*/ 527 h 1149"/>
                                  <a:gd name="T66" fmla="*/ 1109 w 1186"/>
                                  <a:gd name="T67" fmla="*/ 487 h 1149"/>
                                  <a:gd name="T68" fmla="*/ 1186 w 1186"/>
                                  <a:gd name="T69" fmla="*/ 461 h 1149"/>
                                  <a:gd name="T70" fmla="*/ 1019 w 1186"/>
                                  <a:gd name="T71" fmla="*/ 289 h 1149"/>
                                  <a:gd name="T72" fmla="*/ 999 w 1186"/>
                                  <a:gd name="T73" fmla="*/ 0 h 114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</a:cxnLst>
                                <a:rect l="0" t="0" r="r" b="b"/>
                                <a:pathLst>
                                  <a:path w="1186" h="1149">
                                    <a:moveTo>
                                      <a:pt x="999" y="0"/>
                                    </a:moveTo>
                                    <a:lnTo>
                                      <a:pt x="894" y="66"/>
                                    </a:lnTo>
                                    <a:lnTo>
                                      <a:pt x="215" y="412"/>
                                    </a:lnTo>
                                    <a:lnTo>
                                      <a:pt x="238" y="495"/>
                                    </a:lnTo>
                                    <a:lnTo>
                                      <a:pt x="17" y="575"/>
                                    </a:lnTo>
                                    <a:lnTo>
                                      <a:pt x="17" y="628"/>
                                    </a:lnTo>
                                    <a:lnTo>
                                      <a:pt x="0" y="662"/>
                                    </a:lnTo>
                                    <a:lnTo>
                                      <a:pt x="48" y="695"/>
                                    </a:lnTo>
                                    <a:lnTo>
                                      <a:pt x="80" y="654"/>
                                    </a:lnTo>
                                    <a:lnTo>
                                      <a:pt x="317" y="573"/>
                                    </a:lnTo>
                                    <a:lnTo>
                                      <a:pt x="332" y="635"/>
                                    </a:lnTo>
                                    <a:lnTo>
                                      <a:pt x="182" y="710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7" y="853"/>
                                    </a:lnTo>
                                    <a:lnTo>
                                      <a:pt x="168" y="855"/>
                                    </a:lnTo>
                                    <a:lnTo>
                                      <a:pt x="170" y="855"/>
                                    </a:lnTo>
                                    <a:lnTo>
                                      <a:pt x="174" y="856"/>
                                    </a:lnTo>
                                    <a:lnTo>
                                      <a:pt x="176" y="856"/>
                                    </a:lnTo>
                                    <a:lnTo>
                                      <a:pt x="300" y="810"/>
                                    </a:lnTo>
                                    <a:lnTo>
                                      <a:pt x="275" y="873"/>
                                    </a:lnTo>
                                    <a:lnTo>
                                      <a:pt x="174" y="903"/>
                                    </a:lnTo>
                                    <a:lnTo>
                                      <a:pt x="161" y="918"/>
                                    </a:lnTo>
                                    <a:lnTo>
                                      <a:pt x="116" y="1149"/>
                                    </a:lnTo>
                                    <a:lnTo>
                                      <a:pt x="153" y="1134"/>
                                    </a:lnTo>
                                    <a:lnTo>
                                      <a:pt x="191" y="960"/>
                                    </a:lnTo>
                                    <a:lnTo>
                                      <a:pt x="238" y="946"/>
                                    </a:lnTo>
                                    <a:lnTo>
                                      <a:pt x="212" y="1111"/>
                                    </a:lnTo>
                                    <a:lnTo>
                                      <a:pt x="247" y="1094"/>
                                    </a:lnTo>
                                    <a:lnTo>
                                      <a:pt x="270" y="1027"/>
                                    </a:lnTo>
                                    <a:lnTo>
                                      <a:pt x="343" y="1055"/>
                                    </a:lnTo>
                                    <a:lnTo>
                                      <a:pt x="671" y="768"/>
                                    </a:lnTo>
                                    <a:lnTo>
                                      <a:pt x="705" y="714"/>
                                    </a:lnTo>
                                    <a:lnTo>
                                      <a:pt x="1012" y="527"/>
                                    </a:lnTo>
                                    <a:lnTo>
                                      <a:pt x="1109" y="487"/>
                                    </a:lnTo>
                                    <a:lnTo>
                                      <a:pt x="1186" y="461"/>
                                    </a:lnTo>
                                    <a:lnTo>
                                      <a:pt x="1019" y="289"/>
                                    </a:lnTo>
                                    <a:lnTo>
                                      <a:pt x="999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8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375"/>
                                <a:ext cx="611" cy="1012"/>
                              </a:xfrm>
                              <a:custGeom>
                                <a:avLst/>
                                <a:gdLst>
                                  <a:gd name="T0" fmla="*/ 486 w 611"/>
                                  <a:gd name="T1" fmla="*/ 35 h 1012"/>
                                  <a:gd name="T2" fmla="*/ 208 w 611"/>
                                  <a:gd name="T3" fmla="*/ 382 h 1012"/>
                                  <a:gd name="T4" fmla="*/ 38 w 611"/>
                                  <a:gd name="T5" fmla="*/ 528 h 1012"/>
                                  <a:gd name="T6" fmla="*/ 100 w 611"/>
                                  <a:gd name="T7" fmla="*/ 929 h 1012"/>
                                  <a:gd name="T8" fmla="*/ 2 w 611"/>
                                  <a:gd name="T9" fmla="*/ 888 h 1012"/>
                                  <a:gd name="T10" fmla="*/ 0 w 611"/>
                                  <a:gd name="T11" fmla="*/ 991 h 1012"/>
                                  <a:gd name="T12" fmla="*/ 308 w 611"/>
                                  <a:gd name="T13" fmla="*/ 1012 h 1012"/>
                                  <a:gd name="T14" fmla="*/ 480 w 611"/>
                                  <a:gd name="T15" fmla="*/ 927 h 1012"/>
                                  <a:gd name="T16" fmla="*/ 565 w 611"/>
                                  <a:gd name="T17" fmla="*/ 429 h 1012"/>
                                  <a:gd name="T18" fmla="*/ 611 w 611"/>
                                  <a:gd name="T19" fmla="*/ 316 h 1012"/>
                                  <a:gd name="T20" fmla="*/ 598 w 611"/>
                                  <a:gd name="T21" fmla="*/ 0 h 1012"/>
                                  <a:gd name="T22" fmla="*/ 486 w 611"/>
                                  <a:gd name="T23" fmla="*/ 35 h 10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11" h="1012">
                                    <a:moveTo>
                                      <a:pt x="486" y="35"/>
                                    </a:moveTo>
                                    <a:lnTo>
                                      <a:pt x="208" y="382"/>
                                    </a:lnTo>
                                    <a:lnTo>
                                      <a:pt x="38" y="528"/>
                                    </a:lnTo>
                                    <a:lnTo>
                                      <a:pt x="100" y="929"/>
                                    </a:lnTo>
                                    <a:lnTo>
                                      <a:pt x="2" y="888"/>
                                    </a:lnTo>
                                    <a:lnTo>
                                      <a:pt x="0" y="991"/>
                                    </a:lnTo>
                                    <a:lnTo>
                                      <a:pt x="308" y="1012"/>
                                    </a:lnTo>
                                    <a:lnTo>
                                      <a:pt x="480" y="927"/>
                                    </a:lnTo>
                                    <a:lnTo>
                                      <a:pt x="565" y="429"/>
                                    </a:lnTo>
                                    <a:lnTo>
                                      <a:pt x="611" y="316"/>
                                    </a:lnTo>
                                    <a:lnTo>
                                      <a:pt x="598" y="0"/>
                                    </a:lnTo>
                                    <a:lnTo>
                                      <a:pt x="486" y="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9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159"/>
                                <a:ext cx="904" cy="778"/>
                              </a:xfrm>
                              <a:custGeom>
                                <a:avLst/>
                                <a:gdLst>
                                  <a:gd name="T0" fmla="*/ 673 w 904"/>
                                  <a:gd name="T1" fmla="*/ 0 h 778"/>
                                  <a:gd name="T2" fmla="*/ 373 w 904"/>
                                  <a:gd name="T3" fmla="*/ 182 h 778"/>
                                  <a:gd name="T4" fmla="*/ 358 w 904"/>
                                  <a:gd name="T5" fmla="*/ 223 h 778"/>
                                  <a:gd name="T6" fmla="*/ 21 w 904"/>
                                  <a:gd name="T7" fmla="*/ 519 h 778"/>
                                  <a:gd name="T8" fmla="*/ 43 w 904"/>
                                  <a:gd name="T9" fmla="*/ 523 h 778"/>
                                  <a:gd name="T10" fmla="*/ 66 w 904"/>
                                  <a:gd name="T11" fmla="*/ 590 h 778"/>
                                  <a:gd name="T12" fmla="*/ 0 w 904"/>
                                  <a:gd name="T13" fmla="*/ 628 h 778"/>
                                  <a:gd name="T14" fmla="*/ 0 w 904"/>
                                  <a:gd name="T15" fmla="*/ 628 h 778"/>
                                  <a:gd name="T16" fmla="*/ 2 w 904"/>
                                  <a:gd name="T17" fmla="*/ 632 h 778"/>
                                  <a:gd name="T18" fmla="*/ 2 w 904"/>
                                  <a:gd name="T19" fmla="*/ 634 h 778"/>
                                  <a:gd name="T20" fmla="*/ 8 w 904"/>
                                  <a:gd name="T21" fmla="*/ 637 h 778"/>
                                  <a:gd name="T22" fmla="*/ 13 w 904"/>
                                  <a:gd name="T23" fmla="*/ 641 h 778"/>
                                  <a:gd name="T24" fmla="*/ 15 w 904"/>
                                  <a:gd name="T25" fmla="*/ 643 h 778"/>
                                  <a:gd name="T26" fmla="*/ 15 w 904"/>
                                  <a:gd name="T27" fmla="*/ 647 h 778"/>
                                  <a:gd name="T28" fmla="*/ 75 w 904"/>
                                  <a:gd name="T29" fmla="*/ 615 h 778"/>
                                  <a:gd name="T30" fmla="*/ 146 w 904"/>
                                  <a:gd name="T31" fmla="*/ 673 h 778"/>
                                  <a:gd name="T32" fmla="*/ 225 w 904"/>
                                  <a:gd name="T33" fmla="*/ 632 h 778"/>
                                  <a:gd name="T34" fmla="*/ 255 w 904"/>
                                  <a:gd name="T35" fmla="*/ 652 h 778"/>
                                  <a:gd name="T36" fmla="*/ 176 w 904"/>
                                  <a:gd name="T37" fmla="*/ 692 h 778"/>
                                  <a:gd name="T38" fmla="*/ 268 w 904"/>
                                  <a:gd name="T39" fmla="*/ 742 h 778"/>
                                  <a:gd name="T40" fmla="*/ 334 w 904"/>
                                  <a:gd name="T41" fmla="*/ 714 h 778"/>
                                  <a:gd name="T42" fmla="*/ 369 w 904"/>
                                  <a:gd name="T43" fmla="*/ 720 h 778"/>
                                  <a:gd name="T44" fmla="*/ 311 w 904"/>
                                  <a:gd name="T45" fmla="*/ 757 h 778"/>
                                  <a:gd name="T46" fmla="*/ 337 w 904"/>
                                  <a:gd name="T47" fmla="*/ 778 h 778"/>
                                  <a:gd name="T48" fmla="*/ 459 w 904"/>
                                  <a:gd name="T49" fmla="*/ 735 h 778"/>
                                  <a:gd name="T50" fmla="*/ 628 w 904"/>
                                  <a:gd name="T51" fmla="*/ 598 h 778"/>
                                  <a:gd name="T52" fmla="*/ 904 w 904"/>
                                  <a:gd name="T53" fmla="*/ 246 h 778"/>
                                  <a:gd name="T54" fmla="*/ 673 w 904"/>
                                  <a:gd name="T55" fmla="*/ 0 h 7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904" h="778">
                                    <a:moveTo>
                                      <a:pt x="673" y="0"/>
                                    </a:moveTo>
                                    <a:lnTo>
                                      <a:pt x="373" y="182"/>
                                    </a:lnTo>
                                    <a:lnTo>
                                      <a:pt x="358" y="223"/>
                                    </a:lnTo>
                                    <a:lnTo>
                                      <a:pt x="21" y="519"/>
                                    </a:lnTo>
                                    <a:lnTo>
                                      <a:pt x="43" y="523"/>
                                    </a:lnTo>
                                    <a:lnTo>
                                      <a:pt x="66" y="590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0" y="628"/>
                                    </a:lnTo>
                                    <a:lnTo>
                                      <a:pt x="2" y="632"/>
                                    </a:lnTo>
                                    <a:lnTo>
                                      <a:pt x="2" y="634"/>
                                    </a:lnTo>
                                    <a:lnTo>
                                      <a:pt x="8" y="637"/>
                                    </a:lnTo>
                                    <a:lnTo>
                                      <a:pt x="13" y="641"/>
                                    </a:lnTo>
                                    <a:lnTo>
                                      <a:pt x="15" y="643"/>
                                    </a:lnTo>
                                    <a:lnTo>
                                      <a:pt x="15" y="647"/>
                                    </a:lnTo>
                                    <a:lnTo>
                                      <a:pt x="75" y="615"/>
                                    </a:lnTo>
                                    <a:lnTo>
                                      <a:pt x="146" y="673"/>
                                    </a:lnTo>
                                    <a:lnTo>
                                      <a:pt x="225" y="632"/>
                                    </a:lnTo>
                                    <a:lnTo>
                                      <a:pt x="255" y="652"/>
                                    </a:lnTo>
                                    <a:lnTo>
                                      <a:pt x="176" y="692"/>
                                    </a:lnTo>
                                    <a:lnTo>
                                      <a:pt x="268" y="742"/>
                                    </a:lnTo>
                                    <a:lnTo>
                                      <a:pt x="334" y="714"/>
                                    </a:lnTo>
                                    <a:lnTo>
                                      <a:pt x="369" y="720"/>
                                    </a:lnTo>
                                    <a:lnTo>
                                      <a:pt x="311" y="757"/>
                                    </a:lnTo>
                                    <a:lnTo>
                                      <a:pt x="337" y="778"/>
                                    </a:lnTo>
                                    <a:lnTo>
                                      <a:pt x="459" y="735"/>
                                    </a:lnTo>
                                    <a:lnTo>
                                      <a:pt x="628" y="598"/>
                                    </a:lnTo>
                                    <a:lnTo>
                                      <a:pt x="904" y="246"/>
                                    </a:lnTo>
                                    <a:lnTo>
                                      <a:pt x="67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0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  <a:gd name="T46" fmla="*/ 54 w 911"/>
                                  <a:gd name="T47" fmla="*/ 489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  <a:lnTo>
                                      <a:pt x="54" y="4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1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272"/>
                                <a:ext cx="911" cy="802"/>
                              </a:xfrm>
                              <a:custGeom>
                                <a:avLst/>
                                <a:gdLst>
                                  <a:gd name="T0" fmla="*/ 54 w 911"/>
                                  <a:gd name="T1" fmla="*/ 489 h 802"/>
                                  <a:gd name="T2" fmla="*/ 358 w 911"/>
                                  <a:gd name="T3" fmla="*/ 613 h 802"/>
                                  <a:gd name="T4" fmla="*/ 808 w 911"/>
                                  <a:gd name="T5" fmla="*/ 802 h 802"/>
                                  <a:gd name="T6" fmla="*/ 911 w 911"/>
                                  <a:gd name="T7" fmla="*/ 152 h 802"/>
                                  <a:gd name="T8" fmla="*/ 830 w 911"/>
                                  <a:gd name="T9" fmla="*/ 175 h 802"/>
                                  <a:gd name="T10" fmla="*/ 806 w 911"/>
                                  <a:gd name="T11" fmla="*/ 178 h 802"/>
                                  <a:gd name="T12" fmla="*/ 765 w 911"/>
                                  <a:gd name="T13" fmla="*/ 171 h 802"/>
                                  <a:gd name="T14" fmla="*/ 568 w 911"/>
                                  <a:gd name="T15" fmla="*/ 0 h 802"/>
                                  <a:gd name="T16" fmla="*/ 538 w 911"/>
                                  <a:gd name="T17" fmla="*/ 23 h 802"/>
                                  <a:gd name="T18" fmla="*/ 498 w 911"/>
                                  <a:gd name="T19" fmla="*/ 42 h 802"/>
                                  <a:gd name="T20" fmla="*/ 450 w 911"/>
                                  <a:gd name="T21" fmla="*/ 72 h 802"/>
                                  <a:gd name="T22" fmla="*/ 408 w 911"/>
                                  <a:gd name="T23" fmla="*/ 83 h 802"/>
                                  <a:gd name="T24" fmla="*/ 390 w 911"/>
                                  <a:gd name="T25" fmla="*/ 90 h 802"/>
                                  <a:gd name="T26" fmla="*/ 97 w 911"/>
                                  <a:gd name="T27" fmla="*/ 75 h 802"/>
                                  <a:gd name="T28" fmla="*/ 97 w 911"/>
                                  <a:gd name="T29" fmla="*/ 75 h 802"/>
                                  <a:gd name="T30" fmla="*/ 92 w 911"/>
                                  <a:gd name="T31" fmla="*/ 143 h 802"/>
                                  <a:gd name="T32" fmla="*/ 88 w 911"/>
                                  <a:gd name="T33" fmla="*/ 212 h 802"/>
                                  <a:gd name="T34" fmla="*/ 84 w 911"/>
                                  <a:gd name="T35" fmla="*/ 281 h 802"/>
                                  <a:gd name="T36" fmla="*/ 79 w 911"/>
                                  <a:gd name="T37" fmla="*/ 351 h 802"/>
                                  <a:gd name="T38" fmla="*/ 79 w 911"/>
                                  <a:gd name="T39" fmla="*/ 351 h 802"/>
                                  <a:gd name="T40" fmla="*/ 17 w 911"/>
                                  <a:gd name="T41" fmla="*/ 326 h 802"/>
                                  <a:gd name="T42" fmla="*/ 9 w 911"/>
                                  <a:gd name="T43" fmla="*/ 321 h 802"/>
                                  <a:gd name="T44" fmla="*/ 0 w 911"/>
                                  <a:gd name="T45" fmla="*/ 315 h 8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11" h="802">
                                    <a:moveTo>
                                      <a:pt x="54" y="489"/>
                                    </a:moveTo>
                                    <a:lnTo>
                                      <a:pt x="358" y="613"/>
                                    </a:lnTo>
                                    <a:lnTo>
                                      <a:pt x="808" y="802"/>
                                    </a:lnTo>
                                    <a:lnTo>
                                      <a:pt x="911" y="152"/>
                                    </a:lnTo>
                                    <a:lnTo>
                                      <a:pt x="830" y="175"/>
                                    </a:lnTo>
                                    <a:lnTo>
                                      <a:pt x="806" y="178"/>
                                    </a:lnTo>
                                    <a:lnTo>
                                      <a:pt x="765" y="171"/>
                                    </a:lnTo>
                                    <a:lnTo>
                                      <a:pt x="568" y="0"/>
                                    </a:lnTo>
                                    <a:lnTo>
                                      <a:pt x="538" y="23"/>
                                    </a:lnTo>
                                    <a:lnTo>
                                      <a:pt x="498" y="42"/>
                                    </a:lnTo>
                                    <a:lnTo>
                                      <a:pt x="450" y="72"/>
                                    </a:lnTo>
                                    <a:lnTo>
                                      <a:pt x="408" y="83"/>
                                    </a:lnTo>
                                    <a:lnTo>
                                      <a:pt x="390" y="90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7" y="75"/>
                                    </a:lnTo>
                                    <a:lnTo>
                                      <a:pt x="92" y="143"/>
                                    </a:lnTo>
                                    <a:lnTo>
                                      <a:pt x="88" y="212"/>
                                    </a:lnTo>
                                    <a:lnTo>
                                      <a:pt x="84" y="28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79" y="351"/>
                                    </a:lnTo>
                                    <a:lnTo>
                                      <a:pt x="17" y="326"/>
                                    </a:lnTo>
                                    <a:lnTo>
                                      <a:pt x="9" y="321"/>
                                    </a:lnTo>
                                    <a:lnTo>
                                      <a:pt x="0" y="315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2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  <a:gd name="T50" fmla="*/ 367 w 854"/>
                                  <a:gd name="T51" fmla="*/ 13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  <a:lnTo>
                                      <a:pt x="367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3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47" y="2935"/>
                                <a:ext cx="854" cy="1348"/>
                              </a:xfrm>
                              <a:custGeom>
                                <a:avLst/>
                                <a:gdLst>
                                  <a:gd name="T0" fmla="*/ 367 w 854"/>
                                  <a:gd name="T1" fmla="*/ 13 h 1348"/>
                                  <a:gd name="T2" fmla="*/ 255 w 854"/>
                                  <a:gd name="T3" fmla="*/ 0 h 1348"/>
                                  <a:gd name="T4" fmla="*/ 255 w 854"/>
                                  <a:gd name="T5" fmla="*/ 0 h 1348"/>
                                  <a:gd name="T6" fmla="*/ 251 w 854"/>
                                  <a:gd name="T7" fmla="*/ 231 h 1348"/>
                                  <a:gd name="T8" fmla="*/ 129 w 854"/>
                                  <a:gd name="T9" fmla="*/ 199 h 1348"/>
                                  <a:gd name="T10" fmla="*/ 20 w 854"/>
                                  <a:gd name="T11" fmla="*/ 414 h 1348"/>
                                  <a:gd name="T12" fmla="*/ 0 w 854"/>
                                  <a:gd name="T13" fmla="*/ 783 h 1348"/>
                                  <a:gd name="T14" fmla="*/ 41 w 854"/>
                                  <a:gd name="T15" fmla="*/ 1050 h 1348"/>
                                  <a:gd name="T16" fmla="*/ 90 w 854"/>
                                  <a:gd name="T17" fmla="*/ 1162 h 1348"/>
                                  <a:gd name="T18" fmla="*/ 487 w 854"/>
                                  <a:gd name="T19" fmla="*/ 1181 h 1348"/>
                                  <a:gd name="T20" fmla="*/ 556 w 854"/>
                                  <a:gd name="T21" fmla="*/ 1348 h 1348"/>
                                  <a:gd name="T22" fmla="*/ 607 w 854"/>
                                  <a:gd name="T23" fmla="*/ 1203 h 1348"/>
                                  <a:gd name="T24" fmla="*/ 671 w 854"/>
                                  <a:gd name="T25" fmla="*/ 1211 h 1348"/>
                                  <a:gd name="T26" fmla="*/ 824 w 854"/>
                                  <a:gd name="T27" fmla="*/ 943 h 1348"/>
                                  <a:gd name="T28" fmla="*/ 854 w 854"/>
                                  <a:gd name="T29" fmla="*/ 826 h 1348"/>
                                  <a:gd name="T30" fmla="*/ 659 w 854"/>
                                  <a:gd name="T31" fmla="*/ 727 h 1348"/>
                                  <a:gd name="T32" fmla="*/ 622 w 854"/>
                                  <a:gd name="T33" fmla="*/ 686 h 1348"/>
                                  <a:gd name="T34" fmla="*/ 502 w 854"/>
                                  <a:gd name="T35" fmla="*/ 686 h 1348"/>
                                  <a:gd name="T36" fmla="*/ 390 w 854"/>
                                  <a:gd name="T37" fmla="*/ 603 h 1348"/>
                                  <a:gd name="T38" fmla="*/ 418 w 854"/>
                                  <a:gd name="T39" fmla="*/ 542 h 1348"/>
                                  <a:gd name="T40" fmla="*/ 631 w 854"/>
                                  <a:gd name="T41" fmla="*/ 611 h 1348"/>
                                  <a:gd name="T42" fmla="*/ 620 w 854"/>
                                  <a:gd name="T43" fmla="*/ 292 h 1348"/>
                                  <a:gd name="T44" fmla="*/ 611 w 854"/>
                                  <a:gd name="T45" fmla="*/ 255 h 1348"/>
                                  <a:gd name="T46" fmla="*/ 510 w 854"/>
                                  <a:gd name="T47" fmla="*/ 199 h 1348"/>
                                  <a:gd name="T48" fmla="*/ 373 w 854"/>
                                  <a:gd name="T49" fmla="*/ 9 h 134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</a:cxnLst>
                                <a:rect l="0" t="0" r="r" b="b"/>
                                <a:pathLst>
                                  <a:path w="854" h="1348">
                                    <a:moveTo>
                                      <a:pt x="367" y="13"/>
                                    </a:moveTo>
                                    <a:lnTo>
                                      <a:pt x="255" y="0"/>
                                    </a:lnTo>
                                    <a:lnTo>
                                      <a:pt x="255" y="0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129" y="199"/>
                                    </a:lnTo>
                                    <a:lnTo>
                                      <a:pt x="20" y="414"/>
                                    </a:lnTo>
                                    <a:lnTo>
                                      <a:pt x="0" y="783"/>
                                    </a:lnTo>
                                    <a:lnTo>
                                      <a:pt x="41" y="1050"/>
                                    </a:lnTo>
                                    <a:lnTo>
                                      <a:pt x="90" y="1162"/>
                                    </a:lnTo>
                                    <a:lnTo>
                                      <a:pt x="487" y="1181"/>
                                    </a:lnTo>
                                    <a:lnTo>
                                      <a:pt x="556" y="1348"/>
                                    </a:lnTo>
                                    <a:lnTo>
                                      <a:pt x="607" y="1203"/>
                                    </a:lnTo>
                                    <a:lnTo>
                                      <a:pt x="671" y="1211"/>
                                    </a:lnTo>
                                    <a:lnTo>
                                      <a:pt x="824" y="943"/>
                                    </a:lnTo>
                                    <a:lnTo>
                                      <a:pt x="854" y="826"/>
                                    </a:lnTo>
                                    <a:lnTo>
                                      <a:pt x="659" y="727"/>
                                    </a:lnTo>
                                    <a:lnTo>
                                      <a:pt x="622" y="686"/>
                                    </a:lnTo>
                                    <a:lnTo>
                                      <a:pt x="502" y="686"/>
                                    </a:lnTo>
                                    <a:lnTo>
                                      <a:pt x="390" y="603"/>
                                    </a:lnTo>
                                    <a:lnTo>
                                      <a:pt x="418" y="542"/>
                                    </a:lnTo>
                                    <a:lnTo>
                                      <a:pt x="631" y="611"/>
                                    </a:lnTo>
                                    <a:lnTo>
                                      <a:pt x="620" y="292"/>
                                    </a:lnTo>
                                    <a:lnTo>
                                      <a:pt x="611" y="255"/>
                                    </a:lnTo>
                                    <a:lnTo>
                                      <a:pt x="510" y="199"/>
                                    </a:lnTo>
                                    <a:lnTo>
                                      <a:pt x="373" y="9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4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2920"/>
                                <a:ext cx="625" cy="1207"/>
                              </a:xfrm>
                              <a:custGeom>
                                <a:avLst/>
                                <a:gdLst>
                                  <a:gd name="T0" fmla="*/ 282 w 625"/>
                                  <a:gd name="T1" fmla="*/ 0 h 1207"/>
                                  <a:gd name="T2" fmla="*/ 0 w 625"/>
                                  <a:gd name="T3" fmla="*/ 817 h 1207"/>
                                  <a:gd name="T4" fmla="*/ 171 w 625"/>
                                  <a:gd name="T5" fmla="*/ 834 h 1207"/>
                                  <a:gd name="T6" fmla="*/ 156 w 625"/>
                                  <a:gd name="T7" fmla="*/ 1198 h 1207"/>
                                  <a:gd name="T8" fmla="*/ 287 w 625"/>
                                  <a:gd name="T9" fmla="*/ 1196 h 1207"/>
                                  <a:gd name="T10" fmla="*/ 297 w 625"/>
                                  <a:gd name="T11" fmla="*/ 1207 h 1207"/>
                                  <a:gd name="T12" fmla="*/ 370 w 625"/>
                                  <a:gd name="T13" fmla="*/ 1087 h 1207"/>
                                  <a:gd name="T14" fmla="*/ 531 w 625"/>
                                  <a:gd name="T15" fmla="*/ 1074 h 1207"/>
                                  <a:gd name="T16" fmla="*/ 490 w 625"/>
                                  <a:gd name="T17" fmla="*/ 798 h 1207"/>
                                  <a:gd name="T18" fmla="*/ 507 w 625"/>
                                  <a:gd name="T19" fmla="*/ 433 h 1207"/>
                                  <a:gd name="T20" fmla="*/ 625 w 625"/>
                                  <a:gd name="T21" fmla="*/ 210 h 1207"/>
                                  <a:gd name="T22" fmla="*/ 557 w 625"/>
                                  <a:gd name="T23" fmla="*/ 137 h 1207"/>
                                  <a:gd name="T24" fmla="*/ 381 w 625"/>
                                  <a:gd name="T25" fmla="*/ 99 h 1207"/>
                                  <a:gd name="T26" fmla="*/ 282 w 625"/>
                                  <a:gd name="T27" fmla="*/ 0 h 12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625" h="1207">
                                    <a:moveTo>
                                      <a:pt x="282" y="0"/>
                                    </a:moveTo>
                                    <a:lnTo>
                                      <a:pt x="0" y="817"/>
                                    </a:lnTo>
                                    <a:lnTo>
                                      <a:pt x="171" y="834"/>
                                    </a:lnTo>
                                    <a:lnTo>
                                      <a:pt x="156" y="1198"/>
                                    </a:lnTo>
                                    <a:lnTo>
                                      <a:pt x="287" y="1196"/>
                                    </a:lnTo>
                                    <a:lnTo>
                                      <a:pt x="297" y="1207"/>
                                    </a:lnTo>
                                    <a:lnTo>
                                      <a:pt x="370" y="1087"/>
                                    </a:lnTo>
                                    <a:lnTo>
                                      <a:pt x="531" y="1074"/>
                                    </a:lnTo>
                                    <a:lnTo>
                                      <a:pt x="490" y="798"/>
                                    </a:lnTo>
                                    <a:lnTo>
                                      <a:pt x="507" y="433"/>
                                    </a:lnTo>
                                    <a:lnTo>
                                      <a:pt x="625" y="210"/>
                                    </a:lnTo>
                                    <a:lnTo>
                                      <a:pt x="557" y="137"/>
                                    </a:lnTo>
                                    <a:lnTo>
                                      <a:pt x="381" y="99"/>
                                    </a:lnTo>
                                    <a:lnTo>
                                      <a:pt x="282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5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59" y="3402"/>
                                <a:ext cx="676" cy="914"/>
                              </a:xfrm>
                              <a:custGeom>
                                <a:avLst/>
                                <a:gdLst>
                                  <a:gd name="T0" fmla="*/ 101 w 676"/>
                                  <a:gd name="T1" fmla="*/ 26 h 914"/>
                                  <a:gd name="T2" fmla="*/ 0 w 676"/>
                                  <a:gd name="T3" fmla="*/ 669 h 914"/>
                                  <a:gd name="T4" fmla="*/ 191 w 676"/>
                                  <a:gd name="T5" fmla="*/ 755 h 914"/>
                                  <a:gd name="T6" fmla="*/ 251 w 676"/>
                                  <a:gd name="T7" fmla="*/ 896 h 914"/>
                                  <a:gd name="T8" fmla="*/ 279 w 676"/>
                                  <a:gd name="T9" fmla="*/ 914 h 914"/>
                                  <a:gd name="T10" fmla="*/ 328 w 676"/>
                                  <a:gd name="T11" fmla="*/ 914 h 914"/>
                                  <a:gd name="T12" fmla="*/ 373 w 676"/>
                                  <a:gd name="T13" fmla="*/ 892 h 914"/>
                                  <a:gd name="T14" fmla="*/ 656 w 676"/>
                                  <a:gd name="T15" fmla="*/ 710 h 914"/>
                                  <a:gd name="T16" fmla="*/ 676 w 676"/>
                                  <a:gd name="T17" fmla="*/ 356 h 914"/>
                                  <a:gd name="T18" fmla="*/ 502 w 676"/>
                                  <a:gd name="T19" fmla="*/ 331 h 914"/>
                                  <a:gd name="T20" fmla="*/ 543 w 676"/>
                                  <a:gd name="T21" fmla="*/ 193 h 914"/>
                                  <a:gd name="T22" fmla="*/ 433 w 676"/>
                                  <a:gd name="T23" fmla="*/ 185 h 914"/>
                                  <a:gd name="T24" fmla="*/ 397 w 676"/>
                                  <a:gd name="T25" fmla="*/ 75 h 914"/>
                                  <a:gd name="T26" fmla="*/ 275 w 676"/>
                                  <a:gd name="T27" fmla="*/ 0 h 914"/>
                                  <a:gd name="T28" fmla="*/ 101 w 676"/>
                                  <a:gd name="T29" fmla="*/ 26 h 9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76" h="914">
                                    <a:moveTo>
                                      <a:pt x="101" y="26"/>
                                    </a:moveTo>
                                    <a:lnTo>
                                      <a:pt x="0" y="669"/>
                                    </a:lnTo>
                                    <a:lnTo>
                                      <a:pt x="191" y="755"/>
                                    </a:lnTo>
                                    <a:lnTo>
                                      <a:pt x="251" y="896"/>
                                    </a:lnTo>
                                    <a:lnTo>
                                      <a:pt x="279" y="914"/>
                                    </a:lnTo>
                                    <a:lnTo>
                                      <a:pt x="328" y="914"/>
                                    </a:lnTo>
                                    <a:lnTo>
                                      <a:pt x="373" y="892"/>
                                    </a:lnTo>
                                    <a:lnTo>
                                      <a:pt x="656" y="710"/>
                                    </a:lnTo>
                                    <a:lnTo>
                                      <a:pt x="676" y="356"/>
                                    </a:lnTo>
                                    <a:lnTo>
                                      <a:pt x="502" y="331"/>
                                    </a:lnTo>
                                    <a:lnTo>
                                      <a:pt x="543" y="193"/>
                                    </a:lnTo>
                                    <a:lnTo>
                                      <a:pt x="433" y="185"/>
                                    </a:lnTo>
                                    <a:lnTo>
                                      <a:pt x="397" y="75"/>
                                    </a:lnTo>
                                    <a:lnTo>
                                      <a:pt x="275" y="0"/>
                                    </a:lnTo>
                                    <a:lnTo>
                                      <a:pt x="101" y="26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6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6" y="2834"/>
                                <a:ext cx="611" cy="761"/>
                              </a:xfrm>
                              <a:custGeom>
                                <a:avLst/>
                                <a:gdLst>
                                  <a:gd name="T0" fmla="*/ 225 w 611"/>
                                  <a:gd name="T1" fmla="*/ 13 h 761"/>
                                  <a:gd name="T2" fmla="*/ 0 w 611"/>
                                  <a:gd name="T3" fmla="*/ 583 h 761"/>
                                  <a:gd name="T4" fmla="*/ 118 w 611"/>
                                  <a:gd name="T5" fmla="*/ 571 h 761"/>
                                  <a:gd name="T6" fmla="*/ 238 w 611"/>
                                  <a:gd name="T7" fmla="*/ 654 h 761"/>
                                  <a:gd name="T8" fmla="*/ 268 w 611"/>
                                  <a:gd name="T9" fmla="*/ 761 h 761"/>
                                  <a:gd name="T10" fmla="*/ 376 w 611"/>
                                  <a:gd name="T11" fmla="*/ 755 h 761"/>
                                  <a:gd name="T12" fmla="*/ 611 w 611"/>
                                  <a:gd name="T13" fmla="*/ 80 h 761"/>
                                  <a:gd name="T14" fmla="*/ 509 w 611"/>
                                  <a:gd name="T15" fmla="*/ 0 h 761"/>
                                  <a:gd name="T16" fmla="*/ 481 w 611"/>
                                  <a:gd name="T17" fmla="*/ 35 h 761"/>
                                  <a:gd name="T18" fmla="*/ 225 w 611"/>
                                  <a:gd name="T19" fmla="*/ 13 h 7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611" h="761">
                                    <a:moveTo>
                                      <a:pt x="225" y="13"/>
                                    </a:moveTo>
                                    <a:lnTo>
                                      <a:pt x="0" y="583"/>
                                    </a:lnTo>
                                    <a:lnTo>
                                      <a:pt x="118" y="571"/>
                                    </a:lnTo>
                                    <a:lnTo>
                                      <a:pt x="238" y="654"/>
                                    </a:lnTo>
                                    <a:lnTo>
                                      <a:pt x="268" y="761"/>
                                    </a:lnTo>
                                    <a:lnTo>
                                      <a:pt x="376" y="755"/>
                                    </a:lnTo>
                                    <a:lnTo>
                                      <a:pt x="611" y="80"/>
                                    </a:lnTo>
                                    <a:lnTo>
                                      <a:pt x="509" y="0"/>
                                    </a:lnTo>
                                    <a:lnTo>
                                      <a:pt x="481" y="35"/>
                                    </a:lnTo>
                                    <a:lnTo>
                                      <a:pt x="225" y="13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7" name="Freeform 2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8" name="Freeform 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4" y="1456"/>
                                <a:ext cx="525" cy="628"/>
                              </a:xfrm>
                              <a:custGeom>
                                <a:avLst/>
                                <a:gdLst>
                                  <a:gd name="T0" fmla="*/ 238 w 525"/>
                                  <a:gd name="T1" fmla="*/ 0 h 628"/>
                                  <a:gd name="T2" fmla="*/ 397 w 525"/>
                                  <a:gd name="T3" fmla="*/ 169 h 628"/>
                                  <a:gd name="T4" fmla="*/ 450 w 525"/>
                                  <a:gd name="T5" fmla="*/ 141 h 628"/>
                                  <a:gd name="T6" fmla="*/ 476 w 525"/>
                                  <a:gd name="T7" fmla="*/ 141 h 628"/>
                                  <a:gd name="T8" fmla="*/ 525 w 525"/>
                                  <a:gd name="T9" fmla="*/ 255 h 628"/>
                                  <a:gd name="T10" fmla="*/ 525 w 525"/>
                                  <a:gd name="T11" fmla="*/ 272 h 628"/>
                                  <a:gd name="T12" fmla="*/ 367 w 525"/>
                                  <a:gd name="T13" fmla="*/ 525 h 628"/>
                                  <a:gd name="T14" fmla="*/ 212 w 525"/>
                                  <a:gd name="T15" fmla="*/ 622 h 628"/>
                                  <a:gd name="T16" fmla="*/ 191 w 525"/>
                                  <a:gd name="T17" fmla="*/ 628 h 628"/>
                                  <a:gd name="T18" fmla="*/ 26 w 525"/>
                                  <a:gd name="T19" fmla="*/ 459 h 628"/>
                                  <a:gd name="T20" fmla="*/ 0 w 525"/>
                                  <a:gd name="T21" fmla="*/ 178 h 628"/>
                                  <a:gd name="T22" fmla="*/ 238 w 525"/>
                                  <a:gd name="T23" fmla="*/ 0 h 6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25" h="628">
                                    <a:moveTo>
                                      <a:pt x="238" y="0"/>
                                    </a:moveTo>
                                    <a:lnTo>
                                      <a:pt x="397" y="169"/>
                                    </a:lnTo>
                                    <a:lnTo>
                                      <a:pt x="450" y="141"/>
                                    </a:lnTo>
                                    <a:lnTo>
                                      <a:pt x="476" y="141"/>
                                    </a:lnTo>
                                    <a:lnTo>
                                      <a:pt x="525" y="255"/>
                                    </a:lnTo>
                                    <a:lnTo>
                                      <a:pt x="525" y="272"/>
                                    </a:lnTo>
                                    <a:lnTo>
                                      <a:pt x="367" y="525"/>
                                    </a:lnTo>
                                    <a:lnTo>
                                      <a:pt x="212" y="622"/>
                                    </a:lnTo>
                                    <a:lnTo>
                                      <a:pt x="191" y="628"/>
                                    </a:lnTo>
                                    <a:lnTo>
                                      <a:pt x="26" y="459"/>
                                    </a:lnTo>
                                    <a:lnTo>
                                      <a:pt x="0" y="178"/>
                                    </a:lnTo>
                                    <a:lnTo>
                                      <a:pt x="238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79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53" y="4"/>
                                <a:ext cx="1054" cy="1173"/>
                              </a:xfrm>
                              <a:custGeom>
                                <a:avLst/>
                                <a:gdLst>
                                  <a:gd name="T0" fmla="*/ 836 w 1054"/>
                                  <a:gd name="T1" fmla="*/ 0 h 1173"/>
                                  <a:gd name="T2" fmla="*/ 855 w 1054"/>
                                  <a:gd name="T3" fmla="*/ 228 h 1173"/>
                                  <a:gd name="T4" fmla="*/ 932 w 1054"/>
                                  <a:gd name="T5" fmla="*/ 275 h 1173"/>
                                  <a:gd name="T6" fmla="*/ 1054 w 1054"/>
                                  <a:gd name="T7" fmla="*/ 343 h 1173"/>
                                  <a:gd name="T8" fmla="*/ 1025 w 1054"/>
                                  <a:gd name="T9" fmla="*/ 365 h 1173"/>
                                  <a:gd name="T10" fmla="*/ 977 w 1054"/>
                                  <a:gd name="T11" fmla="*/ 547 h 1173"/>
                                  <a:gd name="T12" fmla="*/ 859 w 1054"/>
                                  <a:gd name="T13" fmla="*/ 770 h 1173"/>
                                  <a:gd name="T14" fmla="*/ 426 w 1054"/>
                                  <a:gd name="T15" fmla="*/ 832 h 1173"/>
                                  <a:gd name="T16" fmla="*/ 251 w 1054"/>
                                  <a:gd name="T17" fmla="*/ 999 h 1173"/>
                                  <a:gd name="T18" fmla="*/ 216 w 1054"/>
                                  <a:gd name="T19" fmla="*/ 1150 h 1173"/>
                                  <a:gd name="T20" fmla="*/ 21 w 1054"/>
                                  <a:gd name="T21" fmla="*/ 1173 h 1173"/>
                                  <a:gd name="T22" fmla="*/ 0 w 1054"/>
                                  <a:gd name="T23" fmla="*/ 1002 h 1173"/>
                                  <a:gd name="T24" fmla="*/ 73 w 1054"/>
                                  <a:gd name="T25" fmla="*/ 555 h 1173"/>
                                  <a:gd name="T26" fmla="*/ 199 w 1054"/>
                                  <a:gd name="T27" fmla="*/ 466 h 1173"/>
                                  <a:gd name="T28" fmla="*/ 381 w 1054"/>
                                  <a:gd name="T29" fmla="*/ 481 h 1173"/>
                                  <a:gd name="T30" fmla="*/ 527 w 1054"/>
                                  <a:gd name="T31" fmla="*/ 391 h 1173"/>
                                  <a:gd name="T32" fmla="*/ 474 w 1054"/>
                                  <a:gd name="T33" fmla="*/ 369 h 1173"/>
                                  <a:gd name="T34" fmla="*/ 540 w 1054"/>
                                  <a:gd name="T35" fmla="*/ 202 h 1173"/>
                                  <a:gd name="T36" fmla="*/ 632 w 1054"/>
                                  <a:gd name="T37" fmla="*/ 183 h 1173"/>
                                  <a:gd name="T38" fmla="*/ 709 w 1054"/>
                                  <a:gd name="T39" fmla="*/ 45 h 1173"/>
                                  <a:gd name="T40" fmla="*/ 836 w 1054"/>
                                  <a:gd name="T41" fmla="*/ 0 h 11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054" h="1173">
                                    <a:moveTo>
                                      <a:pt x="836" y="0"/>
                                    </a:moveTo>
                                    <a:lnTo>
                                      <a:pt x="855" y="228"/>
                                    </a:lnTo>
                                    <a:lnTo>
                                      <a:pt x="932" y="275"/>
                                    </a:lnTo>
                                    <a:lnTo>
                                      <a:pt x="1054" y="343"/>
                                    </a:lnTo>
                                    <a:lnTo>
                                      <a:pt x="1025" y="365"/>
                                    </a:lnTo>
                                    <a:lnTo>
                                      <a:pt x="977" y="547"/>
                                    </a:lnTo>
                                    <a:lnTo>
                                      <a:pt x="859" y="770"/>
                                    </a:lnTo>
                                    <a:lnTo>
                                      <a:pt x="426" y="832"/>
                                    </a:lnTo>
                                    <a:lnTo>
                                      <a:pt x="251" y="999"/>
                                    </a:lnTo>
                                    <a:lnTo>
                                      <a:pt x="216" y="1150"/>
                                    </a:lnTo>
                                    <a:lnTo>
                                      <a:pt x="21" y="1173"/>
                                    </a:lnTo>
                                    <a:lnTo>
                                      <a:pt x="0" y="1002"/>
                                    </a:lnTo>
                                    <a:lnTo>
                                      <a:pt x="73" y="555"/>
                                    </a:lnTo>
                                    <a:lnTo>
                                      <a:pt x="199" y="466"/>
                                    </a:lnTo>
                                    <a:lnTo>
                                      <a:pt x="381" y="481"/>
                                    </a:lnTo>
                                    <a:lnTo>
                                      <a:pt x="527" y="391"/>
                                    </a:lnTo>
                                    <a:lnTo>
                                      <a:pt x="474" y="369"/>
                                    </a:lnTo>
                                    <a:lnTo>
                                      <a:pt x="540" y="202"/>
                                    </a:lnTo>
                                    <a:lnTo>
                                      <a:pt x="632" y="183"/>
                                    </a:lnTo>
                                    <a:lnTo>
                                      <a:pt x="709" y="45"/>
                                    </a:lnTo>
                                    <a:lnTo>
                                      <a:pt x="83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 sz="813" dirty="0"/>
                              </a:p>
                            </p:txBody>
                          </p:sp>
                          <p:sp>
                            <p:nvSpPr>
                              <p:cNvPr id="2380" name="Freeform 2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74" y="838"/>
                                <a:ext cx="484" cy="995"/>
                              </a:xfrm>
                              <a:custGeom>
                                <a:avLst/>
                                <a:gdLst>
                                  <a:gd name="T0" fmla="*/ 484 w 484"/>
                                  <a:gd name="T1" fmla="*/ 515 h 995"/>
                                  <a:gd name="T2" fmla="*/ 431 w 484"/>
                                  <a:gd name="T3" fmla="*/ 547 h 995"/>
                                  <a:gd name="T4" fmla="*/ 358 w 484"/>
                                  <a:gd name="T5" fmla="*/ 899 h 995"/>
                                  <a:gd name="T6" fmla="*/ 165 w 484"/>
                                  <a:gd name="T7" fmla="*/ 995 h 995"/>
                                  <a:gd name="T8" fmla="*/ 128 w 484"/>
                                  <a:gd name="T9" fmla="*/ 993 h 995"/>
                                  <a:gd name="T10" fmla="*/ 96 w 484"/>
                                  <a:gd name="T11" fmla="*/ 969 h 995"/>
                                  <a:gd name="T12" fmla="*/ 115 w 484"/>
                                  <a:gd name="T13" fmla="*/ 948 h 995"/>
                                  <a:gd name="T14" fmla="*/ 77 w 484"/>
                                  <a:gd name="T15" fmla="*/ 733 h 995"/>
                                  <a:gd name="T16" fmla="*/ 109 w 484"/>
                                  <a:gd name="T17" fmla="*/ 403 h 995"/>
                                  <a:gd name="T18" fmla="*/ 0 w 484"/>
                                  <a:gd name="T19" fmla="*/ 305 h 995"/>
                                  <a:gd name="T20" fmla="*/ 34 w 484"/>
                                  <a:gd name="T21" fmla="*/ 150 h 995"/>
                                  <a:gd name="T22" fmla="*/ 199 w 484"/>
                                  <a:gd name="T23" fmla="*/ 0 h 995"/>
                                  <a:gd name="T24" fmla="*/ 484 w 484"/>
                                  <a:gd name="T25" fmla="*/ 515 h 99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84" h="995">
                                    <a:moveTo>
                                      <a:pt x="484" y="515"/>
                                    </a:moveTo>
                                    <a:lnTo>
                                      <a:pt x="431" y="547"/>
                                    </a:lnTo>
                                    <a:lnTo>
                                      <a:pt x="358" y="899"/>
                                    </a:lnTo>
                                    <a:lnTo>
                                      <a:pt x="165" y="995"/>
                                    </a:lnTo>
                                    <a:lnTo>
                                      <a:pt x="128" y="993"/>
                                    </a:lnTo>
                                    <a:lnTo>
                                      <a:pt x="96" y="969"/>
                                    </a:lnTo>
                                    <a:lnTo>
                                      <a:pt x="115" y="948"/>
                                    </a:lnTo>
                                    <a:lnTo>
                                      <a:pt x="77" y="733"/>
                                    </a:lnTo>
                                    <a:lnTo>
                                      <a:pt x="109" y="403"/>
                                    </a:lnTo>
                                    <a:lnTo>
                                      <a:pt x="0" y="305"/>
                                    </a:lnTo>
                                    <a:lnTo>
                                      <a:pt x="34" y="150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484" y="51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1" name="Freeform 2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28" y="1141"/>
                                <a:ext cx="866" cy="814"/>
                              </a:xfrm>
                              <a:custGeom>
                                <a:avLst/>
                                <a:gdLst>
                                  <a:gd name="T0" fmla="*/ 422 w 866"/>
                                  <a:gd name="T1" fmla="*/ 641 h 814"/>
                                  <a:gd name="T2" fmla="*/ 154 w 866"/>
                                  <a:gd name="T3" fmla="*/ 814 h 814"/>
                                  <a:gd name="T4" fmla="*/ 283 w 866"/>
                                  <a:gd name="T5" fmla="*/ 598 h 814"/>
                                  <a:gd name="T6" fmla="*/ 289 w 866"/>
                                  <a:gd name="T7" fmla="*/ 576 h 814"/>
                                  <a:gd name="T8" fmla="*/ 240 w 866"/>
                                  <a:gd name="T9" fmla="*/ 454 h 814"/>
                                  <a:gd name="T10" fmla="*/ 227 w 866"/>
                                  <a:gd name="T11" fmla="*/ 454 h 814"/>
                                  <a:gd name="T12" fmla="*/ 165 w 866"/>
                                  <a:gd name="T13" fmla="*/ 480 h 814"/>
                                  <a:gd name="T14" fmla="*/ 0 w 866"/>
                                  <a:gd name="T15" fmla="*/ 311 h 814"/>
                                  <a:gd name="T16" fmla="*/ 414 w 866"/>
                                  <a:gd name="T17" fmla="*/ 30 h 814"/>
                                  <a:gd name="T18" fmla="*/ 757 w 866"/>
                                  <a:gd name="T19" fmla="*/ 0 h 814"/>
                                  <a:gd name="T20" fmla="*/ 859 w 866"/>
                                  <a:gd name="T21" fmla="*/ 105 h 814"/>
                                  <a:gd name="T22" fmla="*/ 819 w 866"/>
                                  <a:gd name="T23" fmla="*/ 420 h 814"/>
                                  <a:gd name="T24" fmla="*/ 866 w 866"/>
                                  <a:gd name="T25" fmla="*/ 638 h 814"/>
                                  <a:gd name="T26" fmla="*/ 838 w 866"/>
                                  <a:gd name="T27" fmla="*/ 668 h 814"/>
                                  <a:gd name="T28" fmla="*/ 422 w 866"/>
                                  <a:gd name="T29" fmla="*/ 641 h 8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866" h="814">
                                    <a:moveTo>
                                      <a:pt x="422" y="641"/>
                                    </a:moveTo>
                                    <a:lnTo>
                                      <a:pt x="154" y="814"/>
                                    </a:lnTo>
                                    <a:lnTo>
                                      <a:pt x="283" y="598"/>
                                    </a:lnTo>
                                    <a:lnTo>
                                      <a:pt x="289" y="576"/>
                                    </a:lnTo>
                                    <a:lnTo>
                                      <a:pt x="240" y="454"/>
                                    </a:lnTo>
                                    <a:lnTo>
                                      <a:pt x="227" y="454"/>
                                    </a:lnTo>
                                    <a:lnTo>
                                      <a:pt x="165" y="480"/>
                                    </a:lnTo>
                                    <a:lnTo>
                                      <a:pt x="0" y="311"/>
                                    </a:lnTo>
                                    <a:lnTo>
                                      <a:pt x="414" y="30"/>
                                    </a:lnTo>
                                    <a:lnTo>
                                      <a:pt x="757" y="0"/>
                                    </a:lnTo>
                                    <a:lnTo>
                                      <a:pt x="859" y="105"/>
                                    </a:lnTo>
                                    <a:lnTo>
                                      <a:pt x="819" y="420"/>
                                    </a:lnTo>
                                    <a:lnTo>
                                      <a:pt x="866" y="638"/>
                                    </a:lnTo>
                                    <a:lnTo>
                                      <a:pt x="838" y="668"/>
                                    </a:lnTo>
                                    <a:lnTo>
                                      <a:pt x="422" y="641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2" name="Freeform 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73" y="525"/>
                                <a:ext cx="772" cy="826"/>
                              </a:xfrm>
                              <a:custGeom>
                                <a:avLst/>
                                <a:gdLst>
                                  <a:gd name="T0" fmla="*/ 570 w 772"/>
                                  <a:gd name="T1" fmla="*/ 0 h 826"/>
                                  <a:gd name="T2" fmla="*/ 639 w 772"/>
                                  <a:gd name="T3" fmla="*/ 133 h 826"/>
                                  <a:gd name="T4" fmla="*/ 553 w 772"/>
                                  <a:gd name="T5" fmla="*/ 264 h 826"/>
                                  <a:gd name="T6" fmla="*/ 532 w 772"/>
                                  <a:gd name="T7" fmla="*/ 483 h 826"/>
                                  <a:gd name="T8" fmla="*/ 630 w 772"/>
                                  <a:gd name="T9" fmla="*/ 478 h 826"/>
                                  <a:gd name="T10" fmla="*/ 772 w 772"/>
                                  <a:gd name="T11" fmla="*/ 673 h 826"/>
                                  <a:gd name="T12" fmla="*/ 634 w 772"/>
                                  <a:gd name="T13" fmla="*/ 749 h 826"/>
                                  <a:gd name="T14" fmla="*/ 465 w 772"/>
                                  <a:gd name="T15" fmla="*/ 723 h 826"/>
                                  <a:gd name="T16" fmla="*/ 277 w 772"/>
                                  <a:gd name="T17" fmla="*/ 826 h 826"/>
                                  <a:gd name="T18" fmla="*/ 0 w 772"/>
                                  <a:gd name="T19" fmla="*/ 307 h 826"/>
                                  <a:gd name="T20" fmla="*/ 26 w 772"/>
                                  <a:gd name="T21" fmla="*/ 292 h 826"/>
                                  <a:gd name="T22" fmla="*/ 448 w 772"/>
                                  <a:gd name="T23" fmla="*/ 234 h 826"/>
                                  <a:gd name="T24" fmla="*/ 570 w 772"/>
                                  <a:gd name="T25" fmla="*/ 0 h 8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72" h="826">
                                    <a:moveTo>
                                      <a:pt x="570" y="0"/>
                                    </a:moveTo>
                                    <a:lnTo>
                                      <a:pt x="639" y="133"/>
                                    </a:lnTo>
                                    <a:lnTo>
                                      <a:pt x="553" y="264"/>
                                    </a:lnTo>
                                    <a:lnTo>
                                      <a:pt x="532" y="483"/>
                                    </a:lnTo>
                                    <a:lnTo>
                                      <a:pt x="630" y="478"/>
                                    </a:lnTo>
                                    <a:lnTo>
                                      <a:pt x="772" y="673"/>
                                    </a:lnTo>
                                    <a:lnTo>
                                      <a:pt x="634" y="749"/>
                                    </a:lnTo>
                                    <a:lnTo>
                                      <a:pt x="465" y="723"/>
                                    </a:lnTo>
                                    <a:lnTo>
                                      <a:pt x="277" y="826"/>
                                    </a:lnTo>
                                    <a:lnTo>
                                      <a:pt x="0" y="307"/>
                                    </a:lnTo>
                                    <a:lnTo>
                                      <a:pt x="26" y="292"/>
                                    </a:lnTo>
                                    <a:lnTo>
                                      <a:pt x="448" y="234"/>
                                    </a:lnTo>
                                    <a:lnTo>
                                      <a:pt x="570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3" name="Freeform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88" y="1080"/>
                                <a:ext cx="738" cy="847"/>
                              </a:xfrm>
                              <a:custGeom>
                                <a:avLst/>
                                <a:gdLst>
                                  <a:gd name="T0" fmla="*/ 24 w 738"/>
                                  <a:gd name="T1" fmla="*/ 193 h 847"/>
                                  <a:gd name="T2" fmla="*/ 0 w 738"/>
                                  <a:gd name="T3" fmla="*/ 789 h 847"/>
                                  <a:gd name="T4" fmla="*/ 62 w 738"/>
                                  <a:gd name="T5" fmla="*/ 847 h 847"/>
                                  <a:gd name="T6" fmla="*/ 384 w 738"/>
                                  <a:gd name="T7" fmla="*/ 775 h 847"/>
                                  <a:gd name="T8" fmla="*/ 487 w 738"/>
                                  <a:gd name="T9" fmla="*/ 571 h 847"/>
                                  <a:gd name="T10" fmla="*/ 654 w 738"/>
                                  <a:gd name="T11" fmla="*/ 468 h 847"/>
                                  <a:gd name="T12" fmla="*/ 602 w 738"/>
                                  <a:gd name="T13" fmla="*/ 371 h 847"/>
                                  <a:gd name="T14" fmla="*/ 701 w 738"/>
                                  <a:gd name="T15" fmla="*/ 359 h 847"/>
                                  <a:gd name="T16" fmla="*/ 738 w 738"/>
                                  <a:gd name="T17" fmla="*/ 189 h 847"/>
                                  <a:gd name="T18" fmla="*/ 519 w 738"/>
                                  <a:gd name="T19" fmla="*/ 266 h 847"/>
                                  <a:gd name="T20" fmla="*/ 455 w 738"/>
                                  <a:gd name="T21" fmla="*/ 0 h 847"/>
                                  <a:gd name="T22" fmla="*/ 453 w 738"/>
                                  <a:gd name="T23" fmla="*/ 45 h 847"/>
                                  <a:gd name="T24" fmla="*/ 408 w 738"/>
                                  <a:gd name="T25" fmla="*/ 131 h 847"/>
                                  <a:gd name="T26" fmla="*/ 302 w 738"/>
                                  <a:gd name="T27" fmla="*/ 164 h 847"/>
                                  <a:gd name="T28" fmla="*/ 328 w 738"/>
                                  <a:gd name="T29" fmla="*/ 232 h 847"/>
                                  <a:gd name="T30" fmla="*/ 238 w 738"/>
                                  <a:gd name="T31" fmla="*/ 343 h 847"/>
                                  <a:gd name="T32" fmla="*/ 197 w 738"/>
                                  <a:gd name="T33" fmla="*/ 320 h 847"/>
                                  <a:gd name="T34" fmla="*/ 157 w 738"/>
                                  <a:gd name="T35" fmla="*/ 118 h 847"/>
                                  <a:gd name="T36" fmla="*/ 24 w 738"/>
                                  <a:gd name="T37" fmla="*/ 193 h 84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738" h="847">
                                    <a:moveTo>
                                      <a:pt x="24" y="193"/>
                                    </a:moveTo>
                                    <a:lnTo>
                                      <a:pt x="0" y="789"/>
                                    </a:lnTo>
                                    <a:lnTo>
                                      <a:pt x="62" y="847"/>
                                    </a:lnTo>
                                    <a:lnTo>
                                      <a:pt x="384" y="775"/>
                                    </a:lnTo>
                                    <a:lnTo>
                                      <a:pt x="487" y="571"/>
                                    </a:lnTo>
                                    <a:lnTo>
                                      <a:pt x="654" y="468"/>
                                    </a:lnTo>
                                    <a:lnTo>
                                      <a:pt x="602" y="371"/>
                                    </a:lnTo>
                                    <a:lnTo>
                                      <a:pt x="701" y="359"/>
                                    </a:lnTo>
                                    <a:lnTo>
                                      <a:pt x="738" y="189"/>
                                    </a:lnTo>
                                    <a:lnTo>
                                      <a:pt x="519" y="266"/>
                                    </a:lnTo>
                                    <a:lnTo>
                                      <a:pt x="455" y="0"/>
                                    </a:lnTo>
                                    <a:lnTo>
                                      <a:pt x="453" y="45"/>
                                    </a:lnTo>
                                    <a:lnTo>
                                      <a:pt x="408" y="131"/>
                                    </a:lnTo>
                                    <a:lnTo>
                                      <a:pt x="302" y="164"/>
                                    </a:lnTo>
                                    <a:lnTo>
                                      <a:pt x="328" y="232"/>
                                    </a:lnTo>
                                    <a:lnTo>
                                      <a:pt x="238" y="343"/>
                                    </a:lnTo>
                                    <a:lnTo>
                                      <a:pt x="197" y="320"/>
                                    </a:lnTo>
                                    <a:lnTo>
                                      <a:pt x="157" y="118"/>
                                    </a:lnTo>
                                    <a:lnTo>
                                      <a:pt x="24" y="193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84" name="Freeform 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1246"/>
                                <a:ext cx="583" cy="891"/>
                              </a:xfrm>
                              <a:custGeom>
                                <a:avLst/>
                                <a:gdLst>
                                  <a:gd name="T0" fmla="*/ 73 w 583"/>
                                  <a:gd name="T1" fmla="*/ 135 h 891"/>
                                  <a:gd name="T2" fmla="*/ 7 w 583"/>
                                  <a:gd name="T3" fmla="*/ 491 h 891"/>
                                  <a:gd name="T4" fmla="*/ 0 w 583"/>
                                  <a:gd name="T5" fmla="*/ 806 h 891"/>
                                  <a:gd name="T6" fmla="*/ 95 w 583"/>
                                  <a:gd name="T7" fmla="*/ 789 h 891"/>
                                  <a:gd name="T8" fmla="*/ 542 w 583"/>
                                  <a:gd name="T9" fmla="*/ 891 h 891"/>
                                  <a:gd name="T10" fmla="*/ 583 w 583"/>
                                  <a:gd name="T11" fmla="*/ 668 h 891"/>
                                  <a:gd name="T12" fmla="*/ 525 w 583"/>
                                  <a:gd name="T13" fmla="*/ 681 h 891"/>
                                  <a:gd name="T14" fmla="*/ 463 w 583"/>
                                  <a:gd name="T15" fmla="*/ 621 h 891"/>
                                  <a:gd name="T16" fmla="*/ 485 w 583"/>
                                  <a:gd name="T17" fmla="*/ 27 h 891"/>
                                  <a:gd name="T18" fmla="*/ 318 w 583"/>
                                  <a:gd name="T19" fmla="*/ 0 h 891"/>
                                  <a:gd name="T20" fmla="*/ 73 w 583"/>
                                  <a:gd name="T21" fmla="*/ 135 h 89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583" h="891">
                                    <a:moveTo>
                                      <a:pt x="73" y="135"/>
                                    </a:moveTo>
                                    <a:lnTo>
                                      <a:pt x="7" y="491"/>
                                    </a:lnTo>
                                    <a:lnTo>
                                      <a:pt x="0" y="806"/>
                                    </a:lnTo>
                                    <a:lnTo>
                                      <a:pt x="95" y="789"/>
                                    </a:lnTo>
                                    <a:lnTo>
                                      <a:pt x="542" y="891"/>
                                    </a:lnTo>
                                    <a:lnTo>
                                      <a:pt x="583" y="668"/>
                                    </a:lnTo>
                                    <a:lnTo>
                                      <a:pt x="525" y="681"/>
                                    </a:lnTo>
                                    <a:lnTo>
                                      <a:pt x="463" y="621"/>
                                    </a:lnTo>
                                    <a:lnTo>
                                      <a:pt x="485" y="27"/>
                                    </a:lnTo>
                                    <a:lnTo>
                                      <a:pt x="318" y="0"/>
                                    </a:lnTo>
                                    <a:lnTo>
                                      <a:pt x="73" y="135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5" name="Freeform 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2039"/>
                                <a:ext cx="601" cy="431"/>
                              </a:xfrm>
                              <a:custGeom>
                                <a:avLst/>
                                <a:gdLst>
                                  <a:gd name="T0" fmla="*/ 58 w 601"/>
                                  <a:gd name="T1" fmla="*/ 189 h 431"/>
                                  <a:gd name="T2" fmla="*/ 0 w 601"/>
                                  <a:gd name="T3" fmla="*/ 399 h 431"/>
                                  <a:gd name="T4" fmla="*/ 480 w 601"/>
                                  <a:gd name="T5" fmla="*/ 431 h 431"/>
                                  <a:gd name="T6" fmla="*/ 513 w 601"/>
                                  <a:gd name="T7" fmla="*/ 349 h 431"/>
                                  <a:gd name="T8" fmla="*/ 562 w 601"/>
                                  <a:gd name="T9" fmla="*/ 300 h 431"/>
                                  <a:gd name="T10" fmla="*/ 601 w 601"/>
                                  <a:gd name="T11" fmla="*/ 98 h 431"/>
                                  <a:gd name="T12" fmla="*/ 159 w 601"/>
                                  <a:gd name="T13" fmla="*/ 0 h 431"/>
                                  <a:gd name="T14" fmla="*/ 58 w 601"/>
                                  <a:gd name="T15" fmla="*/ 13 h 431"/>
                                  <a:gd name="T16" fmla="*/ 58 w 601"/>
                                  <a:gd name="T17" fmla="*/ 189 h 43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601" h="431">
                                    <a:moveTo>
                                      <a:pt x="58" y="189"/>
                                    </a:moveTo>
                                    <a:lnTo>
                                      <a:pt x="0" y="399"/>
                                    </a:lnTo>
                                    <a:lnTo>
                                      <a:pt x="480" y="431"/>
                                    </a:lnTo>
                                    <a:lnTo>
                                      <a:pt x="513" y="349"/>
                                    </a:lnTo>
                                    <a:lnTo>
                                      <a:pt x="562" y="300"/>
                                    </a:lnTo>
                                    <a:lnTo>
                                      <a:pt x="601" y="98"/>
                                    </a:lnTo>
                                    <a:lnTo>
                                      <a:pt x="159" y="0"/>
                                    </a:lnTo>
                                    <a:lnTo>
                                      <a:pt x="58" y="13"/>
                                    </a:lnTo>
                                    <a:lnTo>
                                      <a:pt x="58" y="189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10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6" name="Freeform 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41" y="2438"/>
                                <a:ext cx="709" cy="750"/>
                              </a:xfrm>
                              <a:custGeom>
                                <a:avLst/>
                                <a:gdLst>
                                  <a:gd name="T0" fmla="*/ 126 w 709"/>
                                  <a:gd name="T1" fmla="*/ 0 h 750"/>
                                  <a:gd name="T2" fmla="*/ 0 w 709"/>
                                  <a:gd name="T3" fmla="*/ 418 h 750"/>
                                  <a:gd name="T4" fmla="*/ 197 w 709"/>
                                  <a:gd name="T5" fmla="*/ 598 h 750"/>
                                  <a:gd name="T6" fmla="*/ 375 w 709"/>
                                  <a:gd name="T7" fmla="*/ 643 h 750"/>
                                  <a:gd name="T8" fmla="*/ 435 w 709"/>
                                  <a:gd name="T9" fmla="*/ 711 h 750"/>
                                  <a:gd name="T10" fmla="*/ 561 w 709"/>
                                  <a:gd name="T11" fmla="*/ 750 h 750"/>
                                  <a:gd name="T12" fmla="*/ 561 w 709"/>
                                  <a:gd name="T13" fmla="*/ 750 h 750"/>
                                  <a:gd name="T14" fmla="*/ 557 w 709"/>
                                  <a:gd name="T15" fmla="*/ 521 h 750"/>
                                  <a:gd name="T16" fmla="*/ 675 w 709"/>
                                  <a:gd name="T17" fmla="*/ 529 h 750"/>
                                  <a:gd name="T18" fmla="*/ 645 w 709"/>
                                  <a:gd name="T19" fmla="*/ 265 h 750"/>
                                  <a:gd name="T20" fmla="*/ 709 w 709"/>
                                  <a:gd name="T21" fmla="*/ 184 h 750"/>
                                  <a:gd name="T22" fmla="*/ 607 w 709"/>
                                  <a:gd name="T23" fmla="*/ 32 h 750"/>
                                  <a:gd name="T24" fmla="*/ 126 w 709"/>
                                  <a:gd name="T25" fmla="*/ 0 h 75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709" h="750">
                                    <a:moveTo>
                                      <a:pt x="126" y="0"/>
                                    </a:moveTo>
                                    <a:lnTo>
                                      <a:pt x="0" y="418"/>
                                    </a:lnTo>
                                    <a:lnTo>
                                      <a:pt x="197" y="598"/>
                                    </a:lnTo>
                                    <a:lnTo>
                                      <a:pt x="375" y="643"/>
                                    </a:lnTo>
                                    <a:lnTo>
                                      <a:pt x="435" y="711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61" y="750"/>
                                    </a:lnTo>
                                    <a:lnTo>
                                      <a:pt x="557" y="521"/>
                                    </a:lnTo>
                                    <a:lnTo>
                                      <a:pt x="675" y="529"/>
                                    </a:lnTo>
                                    <a:lnTo>
                                      <a:pt x="645" y="265"/>
                                    </a:lnTo>
                                    <a:lnTo>
                                      <a:pt x="709" y="184"/>
                                    </a:lnTo>
                                    <a:lnTo>
                                      <a:pt x="607" y="32"/>
                                    </a:lnTo>
                                    <a:lnTo>
                                      <a:pt x="126" y="0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7" name="Freeform 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7" y="2656"/>
                                <a:ext cx="632" cy="822"/>
                              </a:xfrm>
                              <a:custGeom>
                                <a:avLst/>
                                <a:gdLst>
                                  <a:gd name="T0" fmla="*/ 139 w 632"/>
                                  <a:gd name="T1" fmla="*/ 32 h 822"/>
                                  <a:gd name="T2" fmla="*/ 88 w 632"/>
                                  <a:gd name="T3" fmla="*/ 142 h 822"/>
                                  <a:gd name="T4" fmla="*/ 0 w 632"/>
                                  <a:gd name="T5" fmla="*/ 641 h 822"/>
                                  <a:gd name="T6" fmla="*/ 202 w 632"/>
                                  <a:gd name="T7" fmla="*/ 811 h 822"/>
                                  <a:gd name="T8" fmla="*/ 247 w 632"/>
                                  <a:gd name="T9" fmla="*/ 822 h 822"/>
                                  <a:gd name="T10" fmla="*/ 412 w 632"/>
                                  <a:gd name="T11" fmla="*/ 779 h 822"/>
                                  <a:gd name="T12" fmla="*/ 632 w 632"/>
                                  <a:gd name="T13" fmla="*/ 206 h 822"/>
                                  <a:gd name="T14" fmla="*/ 504 w 632"/>
                                  <a:gd name="T15" fmla="*/ 178 h 822"/>
                                  <a:gd name="T16" fmla="*/ 350 w 632"/>
                                  <a:gd name="T17" fmla="*/ 88 h 822"/>
                                  <a:gd name="T18" fmla="*/ 245 w 632"/>
                                  <a:gd name="T19" fmla="*/ 105 h 822"/>
                                  <a:gd name="T20" fmla="*/ 199 w 632"/>
                                  <a:gd name="T21" fmla="*/ 0 h 822"/>
                                  <a:gd name="T22" fmla="*/ 139 w 632"/>
                                  <a:gd name="T23" fmla="*/ 32 h 8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632" h="822">
                                    <a:moveTo>
                                      <a:pt x="139" y="32"/>
                                    </a:moveTo>
                                    <a:lnTo>
                                      <a:pt x="88" y="142"/>
                                    </a:lnTo>
                                    <a:lnTo>
                                      <a:pt x="0" y="641"/>
                                    </a:lnTo>
                                    <a:lnTo>
                                      <a:pt x="202" y="811"/>
                                    </a:lnTo>
                                    <a:lnTo>
                                      <a:pt x="247" y="822"/>
                                    </a:lnTo>
                                    <a:lnTo>
                                      <a:pt x="412" y="779"/>
                                    </a:lnTo>
                                    <a:lnTo>
                                      <a:pt x="632" y="206"/>
                                    </a:lnTo>
                                    <a:lnTo>
                                      <a:pt x="504" y="178"/>
                                    </a:lnTo>
                                    <a:lnTo>
                                      <a:pt x="350" y="88"/>
                                    </a:lnTo>
                                    <a:lnTo>
                                      <a:pt x="245" y="105"/>
                                    </a:lnTo>
                                    <a:lnTo>
                                      <a:pt x="199" y="0"/>
                                    </a:lnTo>
                                    <a:lnTo>
                                      <a:pt x="139" y="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8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9" y="1728"/>
                                <a:ext cx="705" cy="785"/>
                              </a:xfrm>
                              <a:custGeom>
                                <a:avLst/>
                                <a:gdLst>
                                  <a:gd name="T0" fmla="*/ 0 w 705"/>
                                  <a:gd name="T1" fmla="*/ 632 h 785"/>
                                  <a:gd name="T2" fmla="*/ 32 w 705"/>
                                  <a:gd name="T3" fmla="*/ 52 h 785"/>
                                  <a:gd name="T4" fmla="*/ 450 w 705"/>
                                  <a:gd name="T5" fmla="*/ 82 h 785"/>
                                  <a:gd name="T6" fmla="*/ 467 w 705"/>
                                  <a:gd name="T7" fmla="*/ 105 h 785"/>
                                  <a:gd name="T8" fmla="*/ 518 w 705"/>
                                  <a:gd name="T9" fmla="*/ 105 h 785"/>
                                  <a:gd name="T10" fmla="*/ 705 w 705"/>
                                  <a:gd name="T11" fmla="*/ 0 h 785"/>
                                  <a:gd name="T12" fmla="*/ 692 w 705"/>
                                  <a:gd name="T13" fmla="*/ 491 h 785"/>
                                  <a:gd name="T14" fmla="*/ 433 w 705"/>
                                  <a:gd name="T15" fmla="*/ 502 h 785"/>
                                  <a:gd name="T16" fmla="*/ 437 w 705"/>
                                  <a:gd name="T17" fmla="*/ 581 h 785"/>
                                  <a:gd name="T18" fmla="*/ 377 w 705"/>
                                  <a:gd name="T19" fmla="*/ 695 h 785"/>
                                  <a:gd name="T20" fmla="*/ 272 w 705"/>
                                  <a:gd name="T21" fmla="*/ 699 h 785"/>
                                  <a:gd name="T22" fmla="*/ 265 w 705"/>
                                  <a:gd name="T23" fmla="*/ 785 h 785"/>
                                  <a:gd name="T24" fmla="*/ 62 w 705"/>
                                  <a:gd name="T25" fmla="*/ 737 h 785"/>
                                  <a:gd name="T26" fmla="*/ 0 w 705"/>
                                  <a:gd name="T27" fmla="*/ 632 h 78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705" h="785">
                                    <a:moveTo>
                                      <a:pt x="0" y="632"/>
                                    </a:moveTo>
                                    <a:lnTo>
                                      <a:pt x="32" y="52"/>
                                    </a:lnTo>
                                    <a:lnTo>
                                      <a:pt x="450" y="82"/>
                                    </a:lnTo>
                                    <a:lnTo>
                                      <a:pt x="467" y="105"/>
                                    </a:lnTo>
                                    <a:lnTo>
                                      <a:pt x="518" y="105"/>
                                    </a:lnTo>
                                    <a:lnTo>
                                      <a:pt x="705" y="0"/>
                                    </a:lnTo>
                                    <a:lnTo>
                                      <a:pt x="692" y="491"/>
                                    </a:lnTo>
                                    <a:lnTo>
                                      <a:pt x="433" y="502"/>
                                    </a:lnTo>
                                    <a:lnTo>
                                      <a:pt x="437" y="581"/>
                                    </a:lnTo>
                                    <a:lnTo>
                                      <a:pt x="377" y="695"/>
                                    </a:lnTo>
                                    <a:lnTo>
                                      <a:pt x="272" y="699"/>
                                    </a:lnTo>
                                    <a:lnTo>
                                      <a:pt x="265" y="785"/>
                                    </a:lnTo>
                                    <a:lnTo>
                                      <a:pt x="62" y="737"/>
                                    </a:lnTo>
                                    <a:lnTo>
                                      <a:pt x="0" y="632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89" name="Freeform 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98" y="1779"/>
                                <a:ext cx="661" cy="629"/>
                              </a:xfrm>
                              <a:custGeom>
                                <a:avLst/>
                                <a:gdLst>
                                  <a:gd name="T0" fmla="*/ 0 w 661"/>
                                  <a:gd name="T1" fmla="*/ 380 h 629"/>
                                  <a:gd name="T2" fmla="*/ 232 w 661"/>
                                  <a:gd name="T3" fmla="*/ 629 h 629"/>
                                  <a:gd name="T4" fmla="*/ 337 w 661"/>
                                  <a:gd name="T5" fmla="*/ 596 h 629"/>
                                  <a:gd name="T6" fmla="*/ 433 w 661"/>
                                  <a:gd name="T7" fmla="*/ 549 h 629"/>
                                  <a:gd name="T8" fmla="*/ 628 w 661"/>
                                  <a:gd name="T9" fmla="*/ 577 h 629"/>
                                  <a:gd name="T10" fmla="*/ 661 w 661"/>
                                  <a:gd name="T11" fmla="*/ 0 h 629"/>
                                  <a:gd name="T12" fmla="*/ 380 w 661"/>
                                  <a:gd name="T13" fmla="*/ 176 h 629"/>
                                  <a:gd name="T14" fmla="*/ 367 w 661"/>
                                  <a:gd name="T15" fmla="*/ 208 h 629"/>
                                  <a:gd name="T16" fmla="*/ 202 w 661"/>
                                  <a:gd name="T17" fmla="*/ 303 h 629"/>
                                  <a:gd name="T18" fmla="*/ 52 w 661"/>
                                  <a:gd name="T19" fmla="*/ 350 h 629"/>
                                  <a:gd name="T20" fmla="*/ 0 w 661"/>
                                  <a:gd name="T21" fmla="*/ 380 h 62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661" h="629">
                                    <a:moveTo>
                                      <a:pt x="0" y="380"/>
                                    </a:moveTo>
                                    <a:lnTo>
                                      <a:pt x="232" y="629"/>
                                    </a:lnTo>
                                    <a:lnTo>
                                      <a:pt x="337" y="596"/>
                                    </a:lnTo>
                                    <a:lnTo>
                                      <a:pt x="433" y="549"/>
                                    </a:lnTo>
                                    <a:lnTo>
                                      <a:pt x="628" y="577"/>
                                    </a:lnTo>
                                    <a:lnTo>
                                      <a:pt x="661" y="0"/>
                                    </a:lnTo>
                                    <a:lnTo>
                                      <a:pt x="380" y="176"/>
                                    </a:lnTo>
                                    <a:lnTo>
                                      <a:pt x="367" y="208"/>
                                    </a:lnTo>
                                    <a:lnTo>
                                      <a:pt x="202" y="303"/>
                                    </a:lnTo>
                                    <a:lnTo>
                                      <a:pt x="52" y="350"/>
                                    </a:lnTo>
                                    <a:lnTo>
                                      <a:pt x="0" y="380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0" name="Freeform 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9" y="2328"/>
                                <a:ext cx="553" cy="530"/>
                              </a:xfrm>
                              <a:custGeom>
                                <a:avLst/>
                                <a:gdLst>
                                  <a:gd name="T0" fmla="*/ 0 w 553"/>
                                  <a:gd name="T1" fmla="*/ 39 h 530"/>
                                  <a:gd name="T2" fmla="*/ 11 w 553"/>
                                  <a:gd name="T3" fmla="*/ 360 h 530"/>
                                  <a:gd name="T4" fmla="*/ 77 w 553"/>
                                  <a:gd name="T5" fmla="*/ 330 h 530"/>
                                  <a:gd name="T6" fmla="*/ 122 w 553"/>
                                  <a:gd name="T7" fmla="*/ 431 h 530"/>
                                  <a:gd name="T8" fmla="*/ 227 w 553"/>
                                  <a:gd name="T9" fmla="*/ 420 h 530"/>
                                  <a:gd name="T10" fmla="*/ 380 w 553"/>
                                  <a:gd name="T11" fmla="*/ 508 h 530"/>
                                  <a:gd name="T12" fmla="*/ 476 w 553"/>
                                  <a:gd name="T13" fmla="*/ 530 h 530"/>
                                  <a:gd name="T14" fmla="*/ 553 w 553"/>
                                  <a:gd name="T15" fmla="*/ 185 h 530"/>
                                  <a:gd name="T16" fmla="*/ 356 w 553"/>
                                  <a:gd name="T17" fmla="*/ 144 h 530"/>
                                  <a:gd name="T18" fmla="*/ 294 w 553"/>
                                  <a:gd name="T19" fmla="*/ 32 h 530"/>
                                  <a:gd name="T20" fmla="*/ 97 w 553"/>
                                  <a:gd name="T21" fmla="*/ 0 h 530"/>
                                  <a:gd name="T22" fmla="*/ 0 w 553"/>
                                  <a:gd name="T23" fmla="*/ 39 h 5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53" h="530">
                                    <a:moveTo>
                                      <a:pt x="0" y="39"/>
                                    </a:moveTo>
                                    <a:lnTo>
                                      <a:pt x="11" y="360"/>
                                    </a:lnTo>
                                    <a:lnTo>
                                      <a:pt x="77" y="330"/>
                                    </a:lnTo>
                                    <a:lnTo>
                                      <a:pt x="122" y="431"/>
                                    </a:lnTo>
                                    <a:lnTo>
                                      <a:pt x="227" y="420"/>
                                    </a:lnTo>
                                    <a:lnTo>
                                      <a:pt x="380" y="508"/>
                                    </a:lnTo>
                                    <a:lnTo>
                                      <a:pt x="476" y="530"/>
                                    </a:lnTo>
                                    <a:lnTo>
                                      <a:pt x="553" y="185"/>
                                    </a:lnTo>
                                    <a:lnTo>
                                      <a:pt x="356" y="144"/>
                                    </a:lnTo>
                                    <a:lnTo>
                                      <a:pt x="294" y="32"/>
                                    </a:lnTo>
                                    <a:lnTo>
                                      <a:pt x="97" y="0"/>
                                    </a:lnTo>
                                    <a:lnTo>
                                      <a:pt x="0" y="39"/>
                                    </a:lnTo>
                                    <a:close/>
                                  </a:path>
                                </a:pathLst>
                              </a:custGeom>
                              <a:pattFill prst="ltUpDiag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1" name="Freeform 3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5" y="2223"/>
                                <a:ext cx="510" cy="667"/>
                              </a:xfrm>
                              <a:custGeom>
                                <a:avLst/>
                                <a:gdLst>
                                  <a:gd name="T0" fmla="*/ 249 w 510"/>
                                  <a:gd name="T1" fmla="*/ 7 h 667"/>
                                  <a:gd name="T2" fmla="*/ 249 w 510"/>
                                  <a:gd name="T3" fmla="*/ 7 h 667"/>
                                  <a:gd name="T4" fmla="*/ 253 w 510"/>
                                  <a:gd name="T5" fmla="*/ 79 h 667"/>
                                  <a:gd name="T6" fmla="*/ 195 w 510"/>
                                  <a:gd name="T7" fmla="*/ 197 h 667"/>
                                  <a:gd name="T8" fmla="*/ 90 w 510"/>
                                  <a:gd name="T9" fmla="*/ 204 h 667"/>
                                  <a:gd name="T10" fmla="*/ 77 w 510"/>
                                  <a:gd name="T11" fmla="*/ 290 h 667"/>
                                  <a:gd name="T12" fmla="*/ 0 w 510"/>
                                  <a:gd name="T13" fmla="*/ 624 h 667"/>
                                  <a:gd name="T14" fmla="*/ 52 w 510"/>
                                  <a:gd name="T15" fmla="*/ 643 h 667"/>
                                  <a:gd name="T16" fmla="*/ 289 w 510"/>
                                  <a:gd name="T17" fmla="*/ 667 h 667"/>
                                  <a:gd name="T18" fmla="*/ 332 w 510"/>
                                  <a:gd name="T19" fmla="*/ 631 h 667"/>
                                  <a:gd name="T20" fmla="*/ 510 w 510"/>
                                  <a:gd name="T21" fmla="*/ 0 h 667"/>
                                  <a:gd name="T22" fmla="*/ 249 w 510"/>
                                  <a:gd name="T23" fmla="*/ 7 h 66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10" h="667">
                                    <a:moveTo>
                                      <a:pt x="249" y="7"/>
                                    </a:moveTo>
                                    <a:lnTo>
                                      <a:pt x="249" y="7"/>
                                    </a:lnTo>
                                    <a:lnTo>
                                      <a:pt x="253" y="79"/>
                                    </a:lnTo>
                                    <a:lnTo>
                                      <a:pt x="195" y="197"/>
                                    </a:lnTo>
                                    <a:lnTo>
                                      <a:pt x="90" y="204"/>
                                    </a:lnTo>
                                    <a:lnTo>
                                      <a:pt x="77" y="290"/>
                                    </a:lnTo>
                                    <a:lnTo>
                                      <a:pt x="0" y="624"/>
                                    </a:lnTo>
                                    <a:lnTo>
                                      <a:pt x="52" y="643"/>
                                    </a:lnTo>
                                    <a:lnTo>
                                      <a:pt x="289" y="667"/>
                                    </a:lnTo>
                                    <a:lnTo>
                                      <a:pt x="332" y="631"/>
                                    </a:lnTo>
                                    <a:lnTo>
                                      <a:pt x="510" y="0"/>
                                    </a:lnTo>
                                    <a:lnTo>
                                      <a:pt x="249" y="7"/>
                                    </a:lnTo>
                                    <a:close/>
                                  </a:path>
                                </a:pathLst>
                              </a:custGeom>
                              <a:pattFill prst="dotGrid">
                                <a:fgClr>
                                  <a:schemeClr val="tx1"/>
                                </a:fgClr>
                                <a:bgClr>
                                  <a:schemeClr val="bg1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2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85" y="3512"/>
                                <a:ext cx="403" cy="234"/>
                              </a:xfrm>
                              <a:custGeom>
                                <a:avLst/>
                                <a:gdLst>
                                  <a:gd name="T0" fmla="*/ 0 w 403"/>
                                  <a:gd name="T1" fmla="*/ 0 h 234"/>
                                  <a:gd name="T2" fmla="*/ 56 w 403"/>
                                  <a:gd name="T3" fmla="*/ 199 h 234"/>
                                  <a:gd name="T4" fmla="*/ 403 w 403"/>
                                  <a:gd name="T5" fmla="*/ 234 h 234"/>
                                  <a:gd name="T6" fmla="*/ 371 w 403"/>
                                  <a:gd name="T7" fmla="*/ 25 h 234"/>
                                  <a:gd name="T8" fmla="*/ 92 w 403"/>
                                  <a:gd name="T9" fmla="*/ 25 h 234"/>
                                  <a:gd name="T10" fmla="*/ 73 w 403"/>
                                  <a:gd name="T11" fmla="*/ 6 h 234"/>
                                  <a:gd name="T12" fmla="*/ 0 w 403"/>
                                  <a:gd name="T13" fmla="*/ 0 h 2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403" h="234">
                                    <a:moveTo>
                                      <a:pt x="0" y="0"/>
                                    </a:moveTo>
                                    <a:lnTo>
                                      <a:pt x="56" y="199"/>
                                    </a:lnTo>
                                    <a:lnTo>
                                      <a:pt x="403" y="234"/>
                                    </a:lnTo>
                                    <a:lnTo>
                                      <a:pt x="371" y="25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73" y="6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3" name="Freeform 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59" y="2987"/>
                                <a:ext cx="856" cy="503"/>
                              </a:xfrm>
                              <a:custGeom>
                                <a:avLst/>
                                <a:gdLst>
                                  <a:gd name="T0" fmla="*/ 476 w 856"/>
                                  <a:gd name="T1" fmla="*/ 6 h 503"/>
                                  <a:gd name="T2" fmla="*/ 0 w 856"/>
                                  <a:gd name="T3" fmla="*/ 147 h 503"/>
                                  <a:gd name="T4" fmla="*/ 5 w 856"/>
                                  <a:gd name="T5" fmla="*/ 289 h 503"/>
                                  <a:gd name="T6" fmla="*/ 125 w 856"/>
                                  <a:gd name="T7" fmla="*/ 278 h 503"/>
                                  <a:gd name="T8" fmla="*/ 275 w 856"/>
                                  <a:gd name="T9" fmla="*/ 149 h 503"/>
                                  <a:gd name="T10" fmla="*/ 324 w 856"/>
                                  <a:gd name="T11" fmla="*/ 210 h 503"/>
                                  <a:gd name="T12" fmla="*/ 183 w 856"/>
                                  <a:gd name="T13" fmla="*/ 325 h 503"/>
                                  <a:gd name="T14" fmla="*/ 239 w 856"/>
                                  <a:gd name="T15" fmla="*/ 415 h 503"/>
                                  <a:gd name="T16" fmla="*/ 440 w 856"/>
                                  <a:gd name="T17" fmla="*/ 407 h 503"/>
                                  <a:gd name="T18" fmla="*/ 479 w 856"/>
                                  <a:gd name="T19" fmla="*/ 503 h 503"/>
                                  <a:gd name="T20" fmla="*/ 729 w 856"/>
                                  <a:gd name="T21" fmla="*/ 411 h 503"/>
                                  <a:gd name="T22" fmla="*/ 856 w 856"/>
                                  <a:gd name="T23" fmla="*/ 345 h 503"/>
                                  <a:gd name="T24" fmla="*/ 817 w 856"/>
                                  <a:gd name="T25" fmla="*/ 70 h 503"/>
                                  <a:gd name="T26" fmla="*/ 699 w 856"/>
                                  <a:gd name="T27" fmla="*/ 0 h 503"/>
                                  <a:gd name="T28" fmla="*/ 554 w 856"/>
                                  <a:gd name="T29" fmla="*/ 40 h 503"/>
                                  <a:gd name="T30" fmla="*/ 476 w 856"/>
                                  <a:gd name="T31" fmla="*/ 6 h 5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856" h="503">
                                    <a:moveTo>
                                      <a:pt x="476" y="6"/>
                                    </a:moveTo>
                                    <a:lnTo>
                                      <a:pt x="0" y="147"/>
                                    </a:lnTo>
                                    <a:lnTo>
                                      <a:pt x="5" y="289"/>
                                    </a:lnTo>
                                    <a:lnTo>
                                      <a:pt x="125" y="278"/>
                                    </a:lnTo>
                                    <a:lnTo>
                                      <a:pt x="275" y="149"/>
                                    </a:lnTo>
                                    <a:lnTo>
                                      <a:pt x="324" y="210"/>
                                    </a:lnTo>
                                    <a:lnTo>
                                      <a:pt x="183" y="325"/>
                                    </a:lnTo>
                                    <a:lnTo>
                                      <a:pt x="239" y="415"/>
                                    </a:lnTo>
                                    <a:lnTo>
                                      <a:pt x="440" y="407"/>
                                    </a:lnTo>
                                    <a:lnTo>
                                      <a:pt x="479" y="503"/>
                                    </a:lnTo>
                                    <a:lnTo>
                                      <a:pt x="729" y="411"/>
                                    </a:lnTo>
                                    <a:lnTo>
                                      <a:pt x="856" y="345"/>
                                    </a:lnTo>
                                    <a:lnTo>
                                      <a:pt x="817" y="70"/>
                                    </a:lnTo>
                                    <a:lnTo>
                                      <a:pt x="699" y="0"/>
                                    </a:lnTo>
                                    <a:lnTo>
                                      <a:pt x="554" y="40"/>
                                    </a:lnTo>
                                    <a:lnTo>
                                      <a:pt x="476" y="6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4" name="Freeform 3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61" y="3379"/>
                                <a:ext cx="457" cy="407"/>
                              </a:xfrm>
                              <a:custGeom>
                                <a:avLst/>
                                <a:gdLst>
                                  <a:gd name="T0" fmla="*/ 390 w 457"/>
                                  <a:gd name="T1" fmla="*/ 214 h 407"/>
                                  <a:gd name="T2" fmla="*/ 347 w 457"/>
                                  <a:gd name="T3" fmla="*/ 0 h 407"/>
                                  <a:gd name="T4" fmla="*/ 159 w 457"/>
                                  <a:gd name="T5" fmla="*/ 83 h 407"/>
                                  <a:gd name="T6" fmla="*/ 167 w 457"/>
                                  <a:gd name="T7" fmla="*/ 214 h 407"/>
                                  <a:gd name="T8" fmla="*/ 133 w 457"/>
                                  <a:gd name="T9" fmla="*/ 197 h 407"/>
                                  <a:gd name="T10" fmla="*/ 133 w 457"/>
                                  <a:gd name="T11" fmla="*/ 233 h 407"/>
                                  <a:gd name="T12" fmla="*/ 182 w 457"/>
                                  <a:gd name="T13" fmla="*/ 268 h 407"/>
                                  <a:gd name="T14" fmla="*/ 182 w 457"/>
                                  <a:gd name="T15" fmla="*/ 313 h 407"/>
                                  <a:gd name="T16" fmla="*/ 71 w 457"/>
                                  <a:gd name="T17" fmla="*/ 309 h 407"/>
                                  <a:gd name="T18" fmla="*/ 54 w 457"/>
                                  <a:gd name="T19" fmla="*/ 199 h 407"/>
                                  <a:gd name="T20" fmla="*/ 0 w 457"/>
                                  <a:gd name="T21" fmla="*/ 184 h 407"/>
                                  <a:gd name="T22" fmla="*/ 0 w 457"/>
                                  <a:gd name="T23" fmla="*/ 184 h 407"/>
                                  <a:gd name="T24" fmla="*/ 2 w 457"/>
                                  <a:gd name="T25" fmla="*/ 281 h 407"/>
                                  <a:gd name="T26" fmla="*/ 2 w 457"/>
                                  <a:gd name="T27" fmla="*/ 381 h 407"/>
                                  <a:gd name="T28" fmla="*/ 274 w 457"/>
                                  <a:gd name="T29" fmla="*/ 373 h 407"/>
                                  <a:gd name="T30" fmla="*/ 455 w 457"/>
                                  <a:gd name="T31" fmla="*/ 407 h 407"/>
                                  <a:gd name="T32" fmla="*/ 457 w 457"/>
                                  <a:gd name="T33" fmla="*/ 390 h 40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</a:cxnLst>
                                <a:rect l="0" t="0" r="r" b="b"/>
                                <a:pathLst>
                                  <a:path w="457" h="407">
                                    <a:moveTo>
                                      <a:pt x="390" y="214"/>
                                    </a:moveTo>
                                    <a:lnTo>
                                      <a:pt x="347" y="0"/>
                                    </a:lnTo>
                                    <a:lnTo>
                                      <a:pt x="159" y="83"/>
                                    </a:lnTo>
                                    <a:lnTo>
                                      <a:pt x="167" y="214"/>
                                    </a:lnTo>
                                    <a:lnTo>
                                      <a:pt x="133" y="197"/>
                                    </a:lnTo>
                                    <a:lnTo>
                                      <a:pt x="133" y="233"/>
                                    </a:lnTo>
                                    <a:lnTo>
                                      <a:pt x="182" y="268"/>
                                    </a:lnTo>
                                    <a:lnTo>
                                      <a:pt x="182" y="313"/>
                                    </a:lnTo>
                                    <a:lnTo>
                                      <a:pt x="71" y="309"/>
                                    </a:lnTo>
                                    <a:lnTo>
                                      <a:pt x="54" y="199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0" y="184"/>
                                    </a:lnTo>
                                    <a:lnTo>
                                      <a:pt x="2" y="281"/>
                                    </a:lnTo>
                                    <a:lnTo>
                                      <a:pt x="2" y="381"/>
                                    </a:lnTo>
                                    <a:lnTo>
                                      <a:pt x="274" y="373"/>
                                    </a:lnTo>
                                    <a:lnTo>
                                      <a:pt x="455" y="407"/>
                                    </a:lnTo>
                                    <a:lnTo>
                                      <a:pt x="457" y="39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5" name="Freeform 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52" y="2564"/>
                                <a:ext cx="562" cy="427"/>
                              </a:xfrm>
                              <a:custGeom>
                                <a:avLst/>
                                <a:gdLst>
                                  <a:gd name="T0" fmla="*/ 112 w 562"/>
                                  <a:gd name="T1" fmla="*/ 0 h 427"/>
                                  <a:gd name="T2" fmla="*/ 0 w 562"/>
                                  <a:gd name="T3" fmla="*/ 210 h 427"/>
                                  <a:gd name="T4" fmla="*/ 110 w 562"/>
                                  <a:gd name="T5" fmla="*/ 422 h 427"/>
                                  <a:gd name="T6" fmla="*/ 356 w 562"/>
                                  <a:gd name="T7" fmla="*/ 427 h 427"/>
                                  <a:gd name="T8" fmla="*/ 347 w 562"/>
                                  <a:gd name="T9" fmla="*/ 315 h 427"/>
                                  <a:gd name="T10" fmla="*/ 405 w 562"/>
                                  <a:gd name="T11" fmla="*/ 365 h 427"/>
                                  <a:gd name="T12" fmla="*/ 562 w 562"/>
                                  <a:gd name="T13" fmla="*/ 139 h 427"/>
                                  <a:gd name="T14" fmla="*/ 482 w 562"/>
                                  <a:gd name="T15" fmla="*/ 75 h 427"/>
                                  <a:gd name="T16" fmla="*/ 112 w 562"/>
                                  <a:gd name="T17" fmla="*/ 0 h 42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562" h="427">
                                    <a:moveTo>
                                      <a:pt x="112" y="0"/>
                                    </a:moveTo>
                                    <a:lnTo>
                                      <a:pt x="0" y="210"/>
                                    </a:lnTo>
                                    <a:lnTo>
                                      <a:pt x="110" y="422"/>
                                    </a:lnTo>
                                    <a:lnTo>
                                      <a:pt x="356" y="427"/>
                                    </a:lnTo>
                                    <a:lnTo>
                                      <a:pt x="347" y="315"/>
                                    </a:lnTo>
                                    <a:lnTo>
                                      <a:pt x="405" y="365"/>
                                    </a:lnTo>
                                    <a:lnTo>
                                      <a:pt x="562" y="139"/>
                                    </a:lnTo>
                                    <a:lnTo>
                                      <a:pt x="482" y="75"/>
                                    </a:lnTo>
                                    <a:lnTo>
                                      <a:pt x="112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6" name="Freeform 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5" y="2037"/>
                                <a:ext cx="343" cy="737"/>
                              </a:xfrm>
                              <a:custGeom>
                                <a:avLst/>
                                <a:gdLst>
                                  <a:gd name="T0" fmla="*/ 215 w 343"/>
                                  <a:gd name="T1" fmla="*/ 0 h 737"/>
                                  <a:gd name="T2" fmla="*/ 238 w 343"/>
                                  <a:gd name="T3" fmla="*/ 83 h 737"/>
                                  <a:gd name="T4" fmla="*/ 17 w 343"/>
                                  <a:gd name="T5" fmla="*/ 163 h 737"/>
                                  <a:gd name="T6" fmla="*/ 17 w 343"/>
                                  <a:gd name="T7" fmla="*/ 216 h 737"/>
                                  <a:gd name="T8" fmla="*/ 0 w 343"/>
                                  <a:gd name="T9" fmla="*/ 250 h 737"/>
                                  <a:gd name="T10" fmla="*/ 48 w 343"/>
                                  <a:gd name="T11" fmla="*/ 283 h 737"/>
                                  <a:gd name="T12" fmla="*/ 80 w 343"/>
                                  <a:gd name="T13" fmla="*/ 242 h 737"/>
                                  <a:gd name="T14" fmla="*/ 317 w 343"/>
                                  <a:gd name="T15" fmla="*/ 161 h 737"/>
                                  <a:gd name="T16" fmla="*/ 332 w 343"/>
                                  <a:gd name="T17" fmla="*/ 223 h 737"/>
                                  <a:gd name="T18" fmla="*/ 182 w 343"/>
                                  <a:gd name="T19" fmla="*/ 298 h 737"/>
                                  <a:gd name="T20" fmla="*/ 167 w 343"/>
                                  <a:gd name="T21" fmla="*/ 441 h 737"/>
                                  <a:gd name="T22" fmla="*/ 167 w 343"/>
                                  <a:gd name="T23" fmla="*/ 441 h 737"/>
                                  <a:gd name="T24" fmla="*/ 168 w 343"/>
                                  <a:gd name="T25" fmla="*/ 443 h 737"/>
                                  <a:gd name="T26" fmla="*/ 170 w 343"/>
                                  <a:gd name="T27" fmla="*/ 443 h 737"/>
                                  <a:gd name="T28" fmla="*/ 174 w 343"/>
                                  <a:gd name="T29" fmla="*/ 444 h 737"/>
                                  <a:gd name="T30" fmla="*/ 176 w 343"/>
                                  <a:gd name="T31" fmla="*/ 444 h 737"/>
                                  <a:gd name="T32" fmla="*/ 300 w 343"/>
                                  <a:gd name="T33" fmla="*/ 398 h 737"/>
                                  <a:gd name="T34" fmla="*/ 275 w 343"/>
                                  <a:gd name="T35" fmla="*/ 461 h 737"/>
                                  <a:gd name="T36" fmla="*/ 174 w 343"/>
                                  <a:gd name="T37" fmla="*/ 491 h 737"/>
                                  <a:gd name="T38" fmla="*/ 161 w 343"/>
                                  <a:gd name="T39" fmla="*/ 506 h 737"/>
                                  <a:gd name="T40" fmla="*/ 116 w 343"/>
                                  <a:gd name="T41" fmla="*/ 737 h 737"/>
                                  <a:gd name="T42" fmla="*/ 153 w 343"/>
                                  <a:gd name="T43" fmla="*/ 722 h 737"/>
                                  <a:gd name="T44" fmla="*/ 191 w 343"/>
                                  <a:gd name="T45" fmla="*/ 548 h 737"/>
                                  <a:gd name="T46" fmla="*/ 238 w 343"/>
                                  <a:gd name="T47" fmla="*/ 534 h 737"/>
                                  <a:gd name="T48" fmla="*/ 212 w 343"/>
                                  <a:gd name="T49" fmla="*/ 699 h 737"/>
                                  <a:gd name="T50" fmla="*/ 247 w 343"/>
                                  <a:gd name="T51" fmla="*/ 682 h 737"/>
                                  <a:gd name="T52" fmla="*/ 270 w 343"/>
                                  <a:gd name="T53" fmla="*/ 615 h 737"/>
                                  <a:gd name="T54" fmla="*/ 343 w 343"/>
                                  <a:gd name="T55" fmla="*/ 643 h 7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</a:cxnLst>
                                <a:rect l="0" t="0" r="r" b="b"/>
                                <a:pathLst>
                                  <a:path w="343" h="737">
                                    <a:moveTo>
                                      <a:pt x="215" y="0"/>
                                    </a:moveTo>
                                    <a:lnTo>
                                      <a:pt x="238" y="83"/>
                                    </a:lnTo>
                                    <a:lnTo>
                                      <a:pt x="17" y="163"/>
                                    </a:lnTo>
                                    <a:lnTo>
                                      <a:pt x="17" y="216"/>
                                    </a:lnTo>
                                    <a:lnTo>
                                      <a:pt x="0" y="250"/>
                                    </a:lnTo>
                                    <a:lnTo>
                                      <a:pt x="48" y="283"/>
                                    </a:lnTo>
                                    <a:lnTo>
                                      <a:pt x="80" y="242"/>
                                    </a:lnTo>
                                    <a:lnTo>
                                      <a:pt x="317" y="161"/>
                                    </a:lnTo>
                                    <a:lnTo>
                                      <a:pt x="332" y="223"/>
                                    </a:lnTo>
                                    <a:lnTo>
                                      <a:pt x="182" y="298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7" y="441"/>
                                    </a:lnTo>
                                    <a:lnTo>
                                      <a:pt x="168" y="443"/>
                                    </a:lnTo>
                                    <a:lnTo>
                                      <a:pt x="170" y="443"/>
                                    </a:lnTo>
                                    <a:lnTo>
                                      <a:pt x="174" y="444"/>
                                    </a:lnTo>
                                    <a:lnTo>
                                      <a:pt x="176" y="444"/>
                                    </a:lnTo>
                                    <a:lnTo>
                                      <a:pt x="300" y="398"/>
                                    </a:lnTo>
                                    <a:lnTo>
                                      <a:pt x="275" y="461"/>
                                    </a:lnTo>
                                    <a:lnTo>
                                      <a:pt x="174" y="491"/>
                                    </a:lnTo>
                                    <a:lnTo>
                                      <a:pt x="161" y="506"/>
                                    </a:lnTo>
                                    <a:lnTo>
                                      <a:pt x="116" y="737"/>
                                    </a:lnTo>
                                    <a:lnTo>
                                      <a:pt x="153" y="722"/>
                                    </a:lnTo>
                                    <a:lnTo>
                                      <a:pt x="191" y="548"/>
                                    </a:lnTo>
                                    <a:lnTo>
                                      <a:pt x="238" y="534"/>
                                    </a:lnTo>
                                    <a:lnTo>
                                      <a:pt x="212" y="699"/>
                                    </a:lnTo>
                                    <a:lnTo>
                                      <a:pt x="247" y="682"/>
                                    </a:lnTo>
                                    <a:lnTo>
                                      <a:pt x="270" y="615"/>
                                    </a:lnTo>
                                    <a:lnTo>
                                      <a:pt x="343" y="64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7" name="Freeform 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85" y="941"/>
                                <a:ext cx="716" cy="1096"/>
                              </a:xfrm>
                              <a:custGeom>
                                <a:avLst/>
                                <a:gdLst>
                                  <a:gd name="T0" fmla="*/ 707 w 716"/>
                                  <a:gd name="T1" fmla="*/ 0 h 1096"/>
                                  <a:gd name="T2" fmla="*/ 716 w 716"/>
                                  <a:gd name="T3" fmla="*/ 243 h 1096"/>
                                  <a:gd name="T4" fmla="*/ 0 w 716"/>
                                  <a:gd name="T5" fmla="*/ 751 h 1096"/>
                                  <a:gd name="T6" fmla="*/ 25 w 716"/>
                                  <a:gd name="T7" fmla="*/ 780 h 1096"/>
                                  <a:gd name="T8" fmla="*/ 60 w 716"/>
                                  <a:gd name="T9" fmla="*/ 890 h 1096"/>
                                  <a:gd name="T10" fmla="*/ 192 w 716"/>
                                  <a:gd name="T11" fmla="*/ 958 h 1096"/>
                                  <a:gd name="T12" fmla="*/ 229 w 716"/>
                                  <a:gd name="T13" fmla="*/ 1096 h 10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716" h="1096">
                                    <a:moveTo>
                                      <a:pt x="707" y="0"/>
                                    </a:moveTo>
                                    <a:lnTo>
                                      <a:pt x="716" y="243"/>
                                    </a:lnTo>
                                    <a:lnTo>
                                      <a:pt x="0" y="751"/>
                                    </a:lnTo>
                                    <a:lnTo>
                                      <a:pt x="25" y="780"/>
                                    </a:lnTo>
                                    <a:lnTo>
                                      <a:pt x="60" y="890"/>
                                    </a:lnTo>
                                    <a:lnTo>
                                      <a:pt x="192" y="958"/>
                                    </a:lnTo>
                                    <a:lnTo>
                                      <a:pt x="229" y="109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8" name="Freeform 4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33" y="2903"/>
                                <a:ext cx="100" cy="463"/>
                              </a:xfrm>
                              <a:custGeom>
                                <a:avLst/>
                                <a:gdLst>
                                  <a:gd name="T0" fmla="*/ 38 w 100"/>
                                  <a:gd name="T1" fmla="*/ 0 h 463"/>
                                  <a:gd name="T2" fmla="*/ 100 w 100"/>
                                  <a:gd name="T3" fmla="*/ 401 h 463"/>
                                  <a:gd name="T4" fmla="*/ 2 w 100"/>
                                  <a:gd name="T5" fmla="*/ 360 h 463"/>
                                  <a:gd name="T6" fmla="*/ 0 w 100"/>
                                  <a:gd name="T7" fmla="*/ 463 h 4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0" h="463">
                                    <a:moveTo>
                                      <a:pt x="38" y="0"/>
                                    </a:moveTo>
                                    <a:lnTo>
                                      <a:pt x="100" y="401"/>
                                    </a:lnTo>
                                    <a:lnTo>
                                      <a:pt x="2" y="360"/>
                                    </a:lnTo>
                                    <a:lnTo>
                                      <a:pt x="0" y="46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99" name="Freeform 4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9" y="2678"/>
                                <a:ext cx="459" cy="259"/>
                              </a:xfrm>
                              <a:custGeom>
                                <a:avLst/>
                                <a:gdLst>
                                  <a:gd name="T0" fmla="*/ 21 w 459"/>
                                  <a:gd name="T1" fmla="*/ 0 h 259"/>
                                  <a:gd name="T2" fmla="*/ 43 w 459"/>
                                  <a:gd name="T3" fmla="*/ 4 h 259"/>
                                  <a:gd name="T4" fmla="*/ 66 w 459"/>
                                  <a:gd name="T5" fmla="*/ 71 h 259"/>
                                  <a:gd name="T6" fmla="*/ 0 w 459"/>
                                  <a:gd name="T7" fmla="*/ 109 h 259"/>
                                  <a:gd name="T8" fmla="*/ 0 w 459"/>
                                  <a:gd name="T9" fmla="*/ 109 h 259"/>
                                  <a:gd name="T10" fmla="*/ 2 w 459"/>
                                  <a:gd name="T11" fmla="*/ 113 h 259"/>
                                  <a:gd name="T12" fmla="*/ 2 w 459"/>
                                  <a:gd name="T13" fmla="*/ 115 h 259"/>
                                  <a:gd name="T14" fmla="*/ 8 w 459"/>
                                  <a:gd name="T15" fmla="*/ 118 h 259"/>
                                  <a:gd name="T16" fmla="*/ 13 w 459"/>
                                  <a:gd name="T17" fmla="*/ 122 h 259"/>
                                  <a:gd name="T18" fmla="*/ 15 w 459"/>
                                  <a:gd name="T19" fmla="*/ 124 h 259"/>
                                  <a:gd name="T20" fmla="*/ 15 w 459"/>
                                  <a:gd name="T21" fmla="*/ 128 h 259"/>
                                  <a:gd name="T22" fmla="*/ 75 w 459"/>
                                  <a:gd name="T23" fmla="*/ 96 h 259"/>
                                  <a:gd name="T24" fmla="*/ 146 w 459"/>
                                  <a:gd name="T25" fmla="*/ 154 h 259"/>
                                  <a:gd name="T26" fmla="*/ 225 w 459"/>
                                  <a:gd name="T27" fmla="*/ 113 h 259"/>
                                  <a:gd name="T28" fmla="*/ 255 w 459"/>
                                  <a:gd name="T29" fmla="*/ 133 h 259"/>
                                  <a:gd name="T30" fmla="*/ 176 w 459"/>
                                  <a:gd name="T31" fmla="*/ 173 h 259"/>
                                  <a:gd name="T32" fmla="*/ 268 w 459"/>
                                  <a:gd name="T33" fmla="*/ 223 h 259"/>
                                  <a:gd name="T34" fmla="*/ 334 w 459"/>
                                  <a:gd name="T35" fmla="*/ 195 h 259"/>
                                  <a:gd name="T36" fmla="*/ 369 w 459"/>
                                  <a:gd name="T37" fmla="*/ 201 h 259"/>
                                  <a:gd name="T38" fmla="*/ 311 w 459"/>
                                  <a:gd name="T39" fmla="*/ 238 h 259"/>
                                  <a:gd name="T40" fmla="*/ 337 w 459"/>
                                  <a:gd name="T41" fmla="*/ 259 h 259"/>
                                  <a:gd name="T42" fmla="*/ 459 w 459"/>
                                  <a:gd name="T43" fmla="*/ 216 h 2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</a:cxnLst>
                                <a:rect l="0" t="0" r="r" b="b"/>
                                <a:pathLst>
                                  <a:path w="459" h="259">
                                    <a:moveTo>
                                      <a:pt x="21" y="0"/>
                                    </a:moveTo>
                                    <a:lnTo>
                                      <a:pt x="43" y="4"/>
                                    </a:lnTo>
                                    <a:lnTo>
                                      <a:pt x="66" y="71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0" y="109"/>
                                    </a:lnTo>
                                    <a:lnTo>
                                      <a:pt x="2" y="113"/>
                                    </a:lnTo>
                                    <a:lnTo>
                                      <a:pt x="2" y="115"/>
                                    </a:lnTo>
                                    <a:lnTo>
                                      <a:pt x="8" y="118"/>
                                    </a:lnTo>
                                    <a:lnTo>
                                      <a:pt x="13" y="122"/>
                                    </a:lnTo>
                                    <a:lnTo>
                                      <a:pt x="15" y="124"/>
                                    </a:lnTo>
                                    <a:lnTo>
                                      <a:pt x="15" y="128"/>
                                    </a:lnTo>
                                    <a:lnTo>
                                      <a:pt x="75" y="96"/>
                                    </a:lnTo>
                                    <a:lnTo>
                                      <a:pt x="146" y="154"/>
                                    </a:lnTo>
                                    <a:lnTo>
                                      <a:pt x="225" y="113"/>
                                    </a:lnTo>
                                    <a:lnTo>
                                      <a:pt x="255" y="133"/>
                                    </a:lnTo>
                                    <a:lnTo>
                                      <a:pt x="176" y="173"/>
                                    </a:lnTo>
                                    <a:lnTo>
                                      <a:pt x="268" y="223"/>
                                    </a:lnTo>
                                    <a:lnTo>
                                      <a:pt x="334" y="195"/>
                                    </a:lnTo>
                                    <a:lnTo>
                                      <a:pt x="369" y="201"/>
                                    </a:lnTo>
                                    <a:lnTo>
                                      <a:pt x="311" y="238"/>
                                    </a:lnTo>
                                    <a:lnTo>
                                      <a:pt x="337" y="259"/>
                                    </a:lnTo>
                                    <a:lnTo>
                                      <a:pt x="459" y="21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0" name="Freeform 4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18" y="3769"/>
                                <a:ext cx="741" cy="305"/>
                              </a:xfrm>
                              <a:custGeom>
                                <a:avLst/>
                                <a:gdLst>
                                  <a:gd name="T0" fmla="*/ 0 w 741"/>
                                  <a:gd name="T1" fmla="*/ 0 h 305"/>
                                  <a:gd name="T2" fmla="*/ 291 w 741"/>
                                  <a:gd name="T3" fmla="*/ 116 h 305"/>
                                  <a:gd name="T4" fmla="*/ 741 w 741"/>
                                  <a:gd name="T5" fmla="*/ 305 h 30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41" h="305">
                                    <a:moveTo>
                                      <a:pt x="0" y="0"/>
                                    </a:moveTo>
                                    <a:lnTo>
                                      <a:pt x="291" y="116"/>
                                    </a:lnTo>
                                    <a:lnTo>
                                      <a:pt x="741" y="30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1" name="Freeform 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88" y="2942"/>
                                <a:ext cx="813" cy="1341"/>
                              </a:xfrm>
                              <a:custGeom>
                                <a:avLst/>
                                <a:gdLst>
                                  <a:gd name="T0" fmla="*/ 0 w 813"/>
                                  <a:gd name="T1" fmla="*/ 1043 h 1341"/>
                                  <a:gd name="T2" fmla="*/ 49 w 813"/>
                                  <a:gd name="T3" fmla="*/ 1155 h 1341"/>
                                  <a:gd name="T4" fmla="*/ 446 w 813"/>
                                  <a:gd name="T5" fmla="*/ 1174 h 1341"/>
                                  <a:gd name="T6" fmla="*/ 515 w 813"/>
                                  <a:gd name="T7" fmla="*/ 1341 h 1341"/>
                                  <a:gd name="T8" fmla="*/ 566 w 813"/>
                                  <a:gd name="T9" fmla="*/ 1196 h 1341"/>
                                  <a:gd name="T10" fmla="*/ 630 w 813"/>
                                  <a:gd name="T11" fmla="*/ 1204 h 1341"/>
                                  <a:gd name="T12" fmla="*/ 783 w 813"/>
                                  <a:gd name="T13" fmla="*/ 936 h 1341"/>
                                  <a:gd name="T14" fmla="*/ 813 w 813"/>
                                  <a:gd name="T15" fmla="*/ 819 h 1341"/>
                                  <a:gd name="T16" fmla="*/ 618 w 813"/>
                                  <a:gd name="T17" fmla="*/ 720 h 1341"/>
                                  <a:gd name="T18" fmla="*/ 581 w 813"/>
                                  <a:gd name="T19" fmla="*/ 679 h 1341"/>
                                  <a:gd name="T20" fmla="*/ 461 w 813"/>
                                  <a:gd name="T21" fmla="*/ 679 h 1341"/>
                                  <a:gd name="T22" fmla="*/ 349 w 813"/>
                                  <a:gd name="T23" fmla="*/ 596 h 1341"/>
                                  <a:gd name="T24" fmla="*/ 377 w 813"/>
                                  <a:gd name="T25" fmla="*/ 535 h 1341"/>
                                  <a:gd name="T26" fmla="*/ 590 w 813"/>
                                  <a:gd name="T27" fmla="*/ 604 h 1341"/>
                                  <a:gd name="T28" fmla="*/ 579 w 813"/>
                                  <a:gd name="T29" fmla="*/ 285 h 1341"/>
                                  <a:gd name="T30" fmla="*/ 570 w 813"/>
                                  <a:gd name="T31" fmla="*/ 248 h 1341"/>
                                  <a:gd name="T32" fmla="*/ 469 w 813"/>
                                  <a:gd name="T33" fmla="*/ 192 h 1341"/>
                                  <a:gd name="T34" fmla="*/ 330 w 813"/>
                                  <a:gd name="T35" fmla="*/ 0 h 134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813" h="1341">
                                    <a:moveTo>
                                      <a:pt x="0" y="1043"/>
                                    </a:moveTo>
                                    <a:lnTo>
                                      <a:pt x="49" y="1155"/>
                                    </a:lnTo>
                                    <a:lnTo>
                                      <a:pt x="446" y="1174"/>
                                    </a:lnTo>
                                    <a:lnTo>
                                      <a:pt x="515" y="1341"/>
                                    </a:lnTo>
                                    <a:lnTo>
                                      <a:pt x="566" y="1196"/>
                                    </a:lnTo>
                                    <a:lnTo>
                                      <a:pt x="630" y="1204"/>
                                    </a:lnTo>
                                    <a:lnTo>
                                      <a:pt x="783" y="936"/>
                                    </a:lnTo>
                                    <a:lnTo>
                                      <a:pt x="813" y="819"/>
                                    </a:lnTo>
                                    <a:lnTo>
                                      <a:pt x="618" y="720"/>
                                    </a:lnTo>
                                    <a:lnTo>
                                      <a:pt x="581" y="679"/>
                                    </a:lnTo>
                                    <a:lnTo>
                                      <a:pt x="461" y="679"/>
                                    </a:lnTo>
                                    <a:lnTo>
                                      <a:pt x="349" y="596"/>
                                    </a:lnTo>
                                    <a:lnTo>
                                      <a:pt x="377" y="535"/>
                                    </a:lnTo>
                                    <a:lnTo>
                                      <a:pt x="590" y="604"/>
                                    </a:lnTo>
                                    <a:lnTo>
                                      <a:pt x="579" y="285"/>
                                    </a:lnTo>
                                    <a:lnTo>
                                      <a:pt x="570" y="248"/>
                                    </a:lnTo>
                                    <a:lnTo>
                                      <a:pt x="469" y="192"/>
                                    </a:lnTo>
                                    <a:lnTo>
                                      <a:pt x="33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2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948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3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3" y="3994"/>
                                <a:ext cx="375" cy="133"/>
                              </a:xfrm>
                              <a:custGeom>
                                <a:avLst/>
                                <a:gdLst>
                                  <a:gd name="T0" fmla="*/ 0 w 375"/>
                                  <a:gd name="T1" fmla="*/ 124 h 133"/>
                                  <a:gd name="T2" fmla="*/ 131 w 375"/>
                                  <a:gd name="T3" fmla="*/ 122 h 133"/>
                                  <a:gd name="T4" fmla="*/ 141 w 375"/>
                                  <a:gd name="T5" fmla="*/ 133 h 133"/>
                                  <a:gd name="T6" fmla="*/ 214 w 375"/>
                                  <a:gd name="T7" fmla="*/ 13 h 133"/>
                                  <a:gd name="T8" fmla="*/ 375 w 375"/>
                                  <a:gd name="T9" fmla="*/ 0 h 1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75" h="133">
                                    <a:moveTo>
                                      <a:pt x="0" y="124"/>
                                    </a:moveTo>
                                    <a:lnTo>
                                      <a:pt x="131" y="122"/>
                                    </a:lnTo>
                                    <a:lnTo>
                                      <a:pt x="141" y="133"/>
                                    </a:lnTo>
                                    <a:lnTo>
                                      <a:pt x="214" y="13"/>
                                    </a:lnTo>
                                    <a:lnTo>
                                      <a:pt x="37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4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59" y="4071"/>
                                <a:ext cx="33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5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13" y="4095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6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67" y="4119"/>
                                <a:ext cx="34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7" name="Freeform 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22" y="4144"/>
                                <a:ext cx="30" cy="19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19"/>
                                  <a:gd name="T2" fmla="*/ 28 w 30"/>
                                  <a:gd name="T3" fmla="*/ 13 h 19"/>
                                  <a:gd name="T4" fmla="*/ 30 w 30"/>
                                  <a:gd name="T5" fmla="*/ 19 h 1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9">
                                    <a:moveTo>
                                      <a:pt x="0" y="0"/>
                                    </a:moveTo>
                                    <a:lnTo>
                                      <a:pt x="28" y="13"/>
                                    </a:lnTo>
                                    <a:lnTo>
                                      <a:pt x="30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8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61" y="4183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09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086" y="4239"/>
                                <a:ext cx="13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0" name="Freeform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08" y="4294"/>
                                <a:ext cx="30" cy="22"/>
                              </a:xfrm>
                              <a:custGeom>
                                <a:avLst/>
                                <a:gdLst>
                                  <a:gd name="T0" fmla="*/ 0 w 30"/>
                                  <a:gd name="T1" fmla="*/ 0 h 22"/>
                                  <a:gd name="T2" fmla="*/ 2 w 30"/>
                                  <a:gd name="T3" fmla="*/ 4 h 22"/>
                                  <a:gd name="T4" fmla="*/ 30 w 30"/>
                                  <a:gd name="T5" fmla="*/ 22 h 22"/>
                                  <a:gd name="T6" fmla="*/ 30 w 30"/>
                                  <a:gd name="T7" fmla="*/ 22 h 2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0" h="22">
                                    <a:moveTo>
                                      <a:pt x="0" y="0"/>
                                    </a:moveTo>
                                    <a:lnTo>
                                      <a:pt x="2" y="4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30" y="2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1" name="Freeform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61" y="4311"/>
                                <a:ext cx="35" cy="5"/>
                              </a:xfrm>
                              <a:custGeom>
                                <a:avLst/>
                                <a:gdLst>
                                  <a:gd name="T0" fmla="*/ 0 w 35"/>
                                  <a:gd name="T1" fmla="*/ 5 h 5"/>
                                  <a:gd name="T2" fmla="*/ 26 w 35"/>
                                  <a:gd name="T3" fmla="*/ 5 h 5"/>
                                  <a:gd name="T4" fmla="*/ 35 w 35"/>
                                  <a:gd name="T5" fmla="*/ 0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5">
                                    <a:moveTo>
                                      <a:pt x="0" y="5"/>
                                    </a:moveTo>
                                    <a:lnTo>
                                      <a:pt x="26" y="5"/>
                                    </a:lnTo>
                                    <a:lnTo>
                                      <a:pt x="35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2" name="Freeform 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17" y="4283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18 h 18"/>
                                  <a:gd name="T2" fmla="*/ 15 w 32"/>
                                  <a:gd name="T3" fmla="*/ 11 h 18"/>
                                  <a:gd name="T4" fmla="*/ 32 w 32"/>
                                  <a:gd name="T5" fmla="*/ 0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18"/>
                                    </a:moveTo>
                                    <a:lnTo>
                                      <a:pt x="15" y="11"/>
                                    </a:lnTo>
                                    <a:lnTo>
                                      <a:pt x="32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3" name="Lin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7" y="4251"/>
                                <a:ext cx="32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4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18" y="4217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5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369" y="4185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6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19" y="4153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7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470" y="411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8" name="Freeform 6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03" y="2260"/>
                                <a:ext cx="422" cy="321"/>
                              </a:xfrm>
                              <a:custGeom>
                                <a:avLst/>
                                <a:gdLst>
                                  <a:gd name="T0" fmla="*/ 24 w 422"/>
                                  <a:gd name="T1" fmla="*/ 128 h 321"/>
                                  <a:gd name="T2" fmla="*/ 285 w 422"/>
                                  <a:gd name="T3" fmla="*/ 0 h 321"/>
                                  <a:gd name="T4" fmla="*/ 422 w 422"/>
                                  <a:gd name="T5" fmla="*/ 105 h 321"/>
                                  <a:gd name="T6" fmla="*/ 365 w 422"/>
                                  <a:gd name="T7" fmla="*/ 321 h 321"/>
                                  <a:gd name="T8" fmla="*/ 0 w 422"/>
                                  <a:gd name="T9" fmla="*/ 253 h 321"/>
                                  <a:gd name="T10" fmla="*/ 24 w 422"/>
                                  <a:gd name="T11" fmla="*/ 128 h 3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422" h="321">
                                    <a:moveTo>
                                      <a:pt x="24" y="128"/>
                                    </a:moveTo>
                                    <a:lnTo>
                                      <a:pt x="285" y="0"/>
                                    </a:lnTo>
                                    <a:lnTo>
                                      <a:pt x="422" y="105"/>
                                    </a:lnTo>
                                    <a:lnTo>
                                      <a:pt x="365" y="321"/>
                                    </a:lnTo>
                                    <a:lnTo>
                                      <a:pt x="0" y="253"/>
                                    </a:lnTo>
                                    <a:lnTo>
                                      <a:pt x="24" y="128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19" name="Freeform 6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64" y="418"/>
                                <a:ext cx="1162" cy="523"/>
                              </a:xfrm>
                              <a:custGeom>
                                <a:avLst/>
                                <a:gdLst>
                                  <a:gd name="T0" fmla="*/ 28 w 1162"/>
                                  <a:gd name="T1" fmla="*/ 523 h 523"/>
                                  <a:gd name="T2" fmla="*/ 0 w 1162"/>
                                  <a:gd name="T3" fmla="*/ 519 h 523"/>
                                  <a:gd name="T4" fmla="*/ 0 w 1162"/>
                                  <a:gd name="T5" fmla="*/ 495 h 523"/>
                                  <a:gd name="T6" fmla="*/ 34 w 1162"/>
                                  <a:gd name="T7" fmla="*/ 407 h 523"/>
                                  <a:gd name="T8" fmla="*/ 283 w 1162"/>
                                  <a:gd name="T9" fmla="*/ 409 h 523"/>
                                  <a:gd name="T10" fmla="*/ 409 w 1162"/>
                                  <a:gd name="T11" fmla="*/ 468 h 523"/>
                                  <a:gd name="T12" fmla="*/ 530 w 1162"/>
                                  <a:gd name="T13" fmla="*/ 382 h 523"/>
                                  <a:gd name="T14" fmla="*/ 635 w 1162"/>
                                  <a:gd name="T15" fmla="*/ 311 h 523"/>
                                  <a:gd name="T16" fmla="*/ 677 w 1162"/>
                                  <a:gd name="T17" fmla="*/ 260 h 523"/>
                                  <a:gd name="T18" fmla="*/ 733 w 1162"/>
                                  <a:gd name="T19" fmla="*/ 133 h 523"/>
                                  <a:gd name="T20" fmla="*/ 733 w 1162"/>
                                  <a:gd name="T21" fmla="*/ 81 h 523"/>
                                  <a:gd name="T22" fmla="*/ 810 w 1162"/>
                                  <a:gd name="T23" fmla="*/ 9 h 523"/>
                                  <a:gd name="T24" fmla="*/ 971 w 1162"/>
                                  <a:gd name="T25" fmla="*/ 0 h 523"/>
                                  <a:gd name="T26" fmla="*/ 1162 w 1162"/>
                                  <a:gd name="T27" fmla="*/ 142 h 5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1162" h="523">
                                    <a:moveTo>
                                      <a:pt x="28" y="523"/>
                                    </a:moveTo>
                                    <a:lnTo>
                                      <a:pt x="0" y="519"/>
                                    </a:lnTo>
                                    <a:lnTo>
                                      <a:pt x="0" y="495"/>
                                    </a:lnTo>
                                    <a:lnTo>
                                      <a:pt x="34" y="407"/>
                                    </a:lnTo>
                                    <a:lnTo>
                                      <a:pt x="283" y="409"/>
                                    </a:lnTo>
                                    <a:lnTo>
                                      <a:pt x="409" y="468"/>
                                    </a:lnTo>
                                    <a:lnTo>
                                      <a:pt x="530" y="382"/>
                                    </a:lnTo>
                                    <a:lnTo>
                                      <a:pt x="635" y="311"/>
                                    </a:lnTo>
                                    <a:lnTo>
                                      <a:pt x="677" y="260"/>
                                    </a:lnTo>
                                    <a:lnTo>
                                      <a:pt x="733" y="133"/>
                                    </a:lnTo>
                                    <a:lnTo>
                                      <a:pt x="733" y="81"/>
                                    </a:lnTo>
                                    <a:lnTo>
                                      <a:pt x="810" y="9"/>
                                    </a:lnTo>
                                    <a:lnTo>
                                      <a:pt x="971" y="0"/>
                                    </a:lnTo>
                                    <a:lnTo>
                                      <a:pt x="1162" y="14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0" name="Freeform 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6" y="4"/>
                                <a:ext cx="981" cy="555"/>
                              </a:xfrm>
                              <a:custGeom>
                                <a:avLst/>
                                <a:gdLst>
                                  <a:gd name="T0" fmla="*/ 0 w 981"/>
                                  <a:gd name="T1" fmla="*/ 555 h 555"/>
                                  <a:gd name="T2" fmla="*/ 126 w 981"/>
                                  <a:gd name="T3" fmla="*/ 466 h 555"/>
                                  <a:gd name="T4" fmla="*/ 308 w 981"/>
                                  <a:gd name="T5" fmla="*/ 481 h 555"/>
                                  <a:gd name="T6" fmla="*/ 454 w 981"/>
                                  <a:gd name="T7" fmla="*/ 391 h 555"/>
                                  <a:gd name="T8" fmla="*/ 401 w 981"/>
                                  <a:gd name="T9" fmla="*/ 369 h 555"/>
                                  <a:gd name="T10" fmla="*/ 467 w 981"/>
                                  <a:gd name="T11" fmla="*/ 202 h 555"/>
                                  <a:gd name="T12" fmla="*/ 559 w 981"/>
                                  <a:gd name="T13" fmla="*/ 183 h 555"/>
                                  <a:gd name="T14" fmla="*/ 636 w 981"/>
                                  <a:gd name="T15" fmla="*/ 45 h 555"/>
                                  <a:gd name="T16" fmla="*/ 763 w 981"/>
                                  <a:gd name="T17" fmla="*/ 0 h 555"/>
                                  <a:gd name="T18" fmla="*/ 782 w 981"/>
                                  <a:gd name="T19" fmla="*/ 228 h 555"/>
                                  <a:gd name="T20" fmla="*/ 859 w 981"/>
                                  <a:gd name="T21" fmla="*/ 275 h 555"/>
                                  <a:gd name="T22" fmla="*/ 981 w 981"/>
                                  <a:gd name="T23" fmla="*/ 343 h 555"/>
                                  <a:gd name="T24" fmla="*/ 952 w 981"/>
                                  <a:gd name="T25" fmla="*/ 365 h 555"/>
                                  <a:gd name="T26" fmla="*/ 917 w 981"/>
                                  <a:gd name="T27" fmla="*/ 521 h 5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981" h="555">
                                    <a:moveTo>
                                      <a:pt x="0" y="555"/>
                                    </a:moveTo>
                                    <a:lnTo>
                                      <a:pt x="126" y="466"/>
                                    </a:lnTo>
                                    <a:lnTo>
                                      <a:pt x="308" y="481"/>
                                    </a:lnTo>
                                    <a:lnTo>
                                      <a:pt x="454" y="391"/>
                                    </a:lnTo>
                                    <a:lnTo>
                                      <a:pt x="401" y="369"/>
                                    </a:lnTo>
                                    <a:lnTo>
                                      <a:pt x="467" y="202"/>
                                    </a:lnTo>
                                    <a:lnTo>
                                      <a:pt x="559" y="183"/>
                                    </a:lnTo>
                                    <a:lnTo>
                                      <a:pt x="636" y="45"/>
                                    </a:lnTo>
                                    <a:lnTo>
                                      <a:pt x="763" y="0"/>
                                    </a:lnTo>
                                    <a:lnTo>
                                      <a:pt x="782" y="228"/>
                                    </a:lnTo>
                                    <a:lnTo>
                                      <a:pt x="859" y="275"/>
                                    </a:lnTo>
                                    <a:lnTo>
                                      <a:pt x="981" y="343"/>
                                    </a:lnTo>
                                    <a:lnTo>
                                      <a:pt x="952" y="365"/>
                                    </a:lnTo>
                                    <a:lnTo>
                                      <a:pt x="917" y="5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1" name="Freeform 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05" y="525"/>
                                <a:ext cx="240" cy="673"/>
                              </a:xfrm>
                              <a:custGeom>
                                <a:avLst/>
                                <a:gdLst>
                                  <a:gd name="T0" fmla="*/ 38 w 240"/>
                                  <a:gd name="T1" fmla="*/ 0 h 673"/>
                                  <a:gd name="T2" fmla="*/ 107 w 240"/>
                                  <a:gd name="T3" fmla="*/ 133 h 673"/>
                                  <a:gd name="T4" fmla="*/ 21 w 240"/>
                                  <a:gd name="T5" fmla="*/ 264 h 673"/>
                                  <a:gd name="T6" fmla="*/ 0 w 240"/>
                                  <a:gd name="T7" fmla="*/ 483 h 673"/>
                                  <a:gd name="T8" fmla="*/ 98 w 240"/>
                                  <a:gd name="T9" fmla="*/ 478 h 673"/>
                                  <a:gd name="T10" fmla="*/ 240 w 240"/>
                                  <a:gd name="T11" fmla="*/ 673 h 67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240" h="673">
                                    <a:moveTo>
                                      <a:pt x="38" y="0"/>
                                    </a:moveTo>
                                    <a:lnTo>
                                      <a:pt x="107" y="133"/>
                                    </a:lnTo>
                                    <a:lnTo>
                                      <a:pt x="21" y="264"/>
                                    </a:lnTo>
                                    <a:lnTo>
                                      <a:pt x="0" y="483"/>
                                    </a:lnTo>
                                    <a:lnTo>
                                      <a:pt x="98" y="478"/>
                                    </a:lnTo>
                                    <a:lnTo>
                                      <a:pt x="240" y="67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2" name="Lin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21" y="75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3" name="Freeform 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308" y="1080"/>
                                <a:ext cx="618" cy="834"/>
                              </a:xfrm>
                              <a:custGeom>
                                <a:avLst/>
                                <a:gdLst>
                                  <a:gd name="T0" fmla="*/ 0 w 618"/>
                                  <a:gd name="T1" fmla="*/ 834 h 834"/>
                                  <a:gd name="T2" fmla="*/ 264 w 618"/>
                                  <a:gd name="T3" fmla="*/ 775 h 834"/>
                                  <a:gd name="T4" fmla="*/ 367 w 618"/>
                                  <a:gd name="T5" fmla="*/ 571 h 834"/>
                                  <a:gd name="T6" fmla="*/ 534 w 618"/>
                                  <a:gd name="T7" fmla="*/ 468 h 834"/>
                                  <a:gd name="T8" fmla="*/ 482 w 618"/>
                                  <a:gd name="T9" fmla="*/ 371 h 834"/>
                                  <a:gd name="T10" fmla="*/ 581 w 618"/>
                                  <a:gd name="T11" fmla="*/ 359 h 834"/>
                                  <a:gd name="T12" fmla="*/ 618 w 618"/>
                                  <a:gd name="T13" fmla="*/ 189 h 834"/>
                                  <a:gd name="T14" fmla="*/ 399 w 618"/>
                                  <a:gd name="T15" fmla="*/ 266 h 834"/>
                                  <a:gd name="T16" fmla="*/ 335 w 618"/>
                                  <a:gd name="T17" fmla="*/ 0 h 834"/>
                                  <a:gd name="T18" fmla="*/ 333 w 618"/>
                                  <a:gd name="T19" fmla="*/ 45 h 834"/>
                                  <a:gd name="T20" fmla="*/ 288 w 618"/>
                                  <a:gd name="T21" fmla="*/ 131 h 834"/>
                                  <a:gd name="T22" fmla="*/ 182 w 618"/>
                                  <a:gd name="T23" fmla="*/ 164 h 834"/>
                                  <a:gd name="T24" fmla="*/ 208 w 618"/>
                                  <a:gd name="T25" fmla="*/ 232 h 834"/>
                                  <a:gd name="T26" fmla="*/ 118 w 618"/>
                                  <a:gd name="T27" fmla="*/ 343 h 834"/>
                                  <a:gd name="T28" fmla="*/ 77 w 618"/>
                                  <a:gd name="T29" fmla="*/ 320 h 834"/>
                                  <a:gd name="T30" fmla="*/ 37 w 618"/>
                                  <a:gd name="T31" fmla="*/ 118 h 8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618" h="834">
                                    <a:moveTo>
                                      <a:pt x="0" y="834"/>
                                    </a:moveTo>
                                    <a:lnTo>
                                      <a:pt x="264" y="775"/>
                                    </a:lnTo>
                                    <a:lnTo>
                                      <a:pt x="367" y="571"/>
                                    </a:lnTo>
                                    <a:lnTo>
                                      <a:pt x="534" y="468"/>
                                    </a:lnTo>
                                    <a:lnTo>
                                      <a:pt x="482" y="371"/>
                                    </a:lnTo>
                                    <a:lnTo>
                                      <a:pt x="581" y="359"/>
                                    </a:lnTo>
                                    <a:lnTo>
                                      <a:pt x="618" y="189"/>
                                    </a:lnTo>
                                    <a:lnTo>
                                      <a:pt x="399" y="266"/>
                                    </a:lnTo>
                                    <a:lnTo>
                                      <a:pt x="335" y="0"/>
                                    </a:lnTo>
                                    <a:lnTo>
                                      <a:pt x="333" y="45"/>
                                    </a:lnTo>
                                    <a:lnTo>
                                      <a:pt x="288" y="131"/>
                                    </a:lnTo>
                                    <a:lnTo>
                                      <a:pt x="182" y="164"/>
                                    </a:lnTo>
                                    <a:lnTo>
                                      <a:pt x="208" y="232"/>
                                    </a:lnTo>
                                    <a:lnTo>
                                      <a:pt x="118" y="343"/>
                                    </a:lnTo>
                                    <a:lnTo>
                                      <a:pt x="77" y="320"/>
                                    </a:lnTo>
                                    <a:lnTo>
                                      <a:pt x="37" y="1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4" name="Freeform 6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67" y="1914"/>
                                <a:ext cx="41" cy="223"/>
                              </a:xfrm>
                              <a:custGeom>
                                <a:avLst/>
                                <a:gdLst>
                                  <a:gd name="T0" fmla="*/ 0 w 41"/>
                                  <a:gd name="T1" fmla="*/ 223 h 223"/>
                                  <a:gd name="T2" fmla="*/ 41 w 41"/>
                                  <a:gd name="T3" fmla="*/ 0 h 223"/>
                                  <a:gd name="T4" fmla="*/ 41 w 41"/>
                                  <a:gd name="T5" fmla="*/ 0 h 2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1" h="223">
                                    <a:moveTo>
                                      <a:pt x="0" y="223"/>
                                    </a:moveTo>
                                    <a:lnTo>
                                      <a:pt x="41" y="0"/>
                                    </a:lnTo>
                                    <a:lnTo>
                                      <a:pt x="4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5" name="Freeform 6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7" y="2137"/>
                                <a:ext cx="121" cy="333"/>
                              </a:xfrm>
                              <a:custGeom>
                                <a:avLst/>
                                <a:gdLst>
                                  <a:gd name="T0" fmla="*/ 0 w 121"/>
                                  <a:gd name="T1" fmla="*/ 333 h 333"/>
                                  <a:gd name="T2" fmla="*/ 33 w 121"/>
                                  <a:gd name="T3" fmla="*/ 251 h 333"/>
                                  <a:gd name="T4" fmla="*/ 82 w 121"/>
                                  <a:gd name="T5" fmla="*/ 202 h 333"/>
                                  <a:gd name="T6" fmla="*/ 121 w 121"/>
                                  <a:gd name="T7" fmla="*/ 0 h 3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21" h="333">
                                    <a:moveTo>
                                      <a:pt x="0" y="333"/>
                                    </a:moveTo>
                                    <a:lnTo>
                                      <a:pt x="33" y="251"/>
                                    </a:lnTo>
                                    <a:lnTo>
                                      <a:pt x="82" y="202"/>
                                    </a:lnTo>
                                    <a:lnTo>
                                      <a:pt x="12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6" name="Freeform 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48" y="2470"/>
                                <a:ext cx="102" cy="474"/>
                              </a:xfrm>
                              <a:custGeom>
                                <a:avLst/>
                                <a:gdLst>
                                  <a:gd name="T0" fmla="*/ 66 w 102"/>
                                  <a:gd name="T1" fmla="*/ 474 h 474"/>
                                  <a:gd name="T2" fmla="*/ 38 w 102"/>
                                  <a:gd name="T3" fmla="*/ 233 h 474"/>
                                  <a:gd name="T4" fmla="*/ 102 w 102"/>
                                  <a:gd name="T5" fmla="*/ 152 h 474"/>
                                  <a:gd name="T6" fmla="*/ 0 w 102"/>
                                  <a:gd name="T7" fmla="*/ 0 h 47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102" h="474">
                                    <a:moveTo>
                                      <a:pt x="66" y="474"/>
                                    </a:moveTo>
                                    <a:lnTo>
                                      <a:pt x="38" y="233"/>
                                    </a:lnTo>
                                    <a:lnTo>
                                      <a:pt x="102" y="15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7" name="Freeform 7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51" y="3362"/>
                                <a:ext cx="97" cy="261"/>
                              </a:xfrm>
                              <a:custGeom>
                                <a:avLst/>
                                <a:gdLst>
                                  <a:gd name="T0" fmla="*/ 82 w 97"/>
                                  <a:gd name="T1" fmla="*/ 0 h 261"/>
                                  <a:gd name="T2" fmla="*/ 97 w 97"/>
                                  <a:gd name="T3" fmla="*/ 8 h 261"/>
                                  <a:gd name="T4" fmla="*/ 97 w 97"/>
                                  <a:gd name="T5" fmla="*/ 8 h 261"/>
                                  <a:gd name="T6" fmla="*/ 92 w 97"/>
                                  <a:gd name="T7" fmla="*/ 73 h 261"/>
                                  <a:gd name="T8" fmla="*/ 88 w 97"/>
                                  <a:gd name="T9" fmla="*/ 133 h 261"/>
                                  <a:gd name="T10" fmla="*/ 84 w 97"/>
                                  <a:gd name="T11" fmla="*/ 195 h 261"/>
                                  <a:gd name="T12" fmla="*/ 79 w 97"/>
                                  <a:gd name="T13" fmla="*/ 261 h 261"/>
                                  <a:gd name="T14" fmla="*/ 79 w 97"/>
                                  <a:gd name="T15" fmla="*/ 261 h 261"/>
                                  <a:gd name="T16" fmla="*/ 17 w 97"/>
                                  <a:gd name="T17" fmla="*/ 236 h 261"/>
                                  <a:gd name="T18" fmla="*/ 9 w 97"/>
                                  <a:gd name="T19" fmla="*/ 231 h 261"/>
                                  <a:gd name="T20" fmla="*/ 0 w 97"/>
                                  <a:gd name="T21" fmla="*/ 225 h 26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97" h="261">
                                    <a:moveTo>
                                      <a:pt x="82" y="0"/>
                                    </a:moveTo>
                                    <a:lnTo>
                                      <a:pt x="97" y="8"/>
                                    </a:lnTo>
                                    <a:lnTo>
                                      <a:pt x="97" y="8"/>
                                    </a:lnTo>
                                    <a:lnTo>
                                      <a:pt x="92" y="73"/>
                                    </a:lnTo>
                                    <a:lnTo>
                                      <a:pt x="88" y="133"/>
                                    </a:lnTo>
                                    <a:lnTo>
                                      <a:pt x="84" y="195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79" y="261"/>
                                    </a:lnTo>
                                    <a:lnTo>
                                      <a:pt x="17" y="236"/>
                                    </a:lnTo>
                                    <a:lnTo>
                                      <a:pt x="9" y="231"/>
                                    </a:lnTo>
                                    <a:lnTo>
                                      <a:pt x="0" y="22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8" name="Lin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17" y="534"/>
                                <a:ext cx="16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29" name="Lin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90" y="587"/>
                                <a:ext cx="15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0" name="Line 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62" y="641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1" name="Line 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36" y="69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2" name="Freeform 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97" y="748"/>
                                <a:ext cx="30" cy="15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0 h 15"/>
                                  <a:gd name="T2" fmla="*/ 24 w 30"/>
                                  <a:gd name="T3" fmla="*/ 11 h 15"/>
                                  <a:gd name="T4" fmla="*/ 0 w 30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5">
                                    <a:moveTo>
                                      <a:pt x="30" y="0"/>
                                    </a:moveTo>
                                    <a:lnTo>
                                      <a:pt x="24" y="11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3" name="Line 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937" y="765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4" name="Line 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77" y="774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5" name="Line 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7" y="782"/>
                                <a:ext cx="37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6" name="Lin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9" y="789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7" name="Line 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99" y="797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8" name="Line 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804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39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82" y="812"/>
                                <a:ext cx="34" cy="11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1"/>
                                  <a:gd name="T2" fmla="*/ 8 w 34"/>
                                  <a:gd name="T3" fmla="*/ 3 h 11"/>
                                  <a:gd name="T4" fmla="*/ 0 w 34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1">
                                    <a:moveTo>
                                      <a:pt x="34" y="0"/>
                                    </a:moveTo>
                                    <a:lnTo>
                                      <a:pt x="8" y="3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0" name="Line 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39" y="840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1" name="Line 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96" y="881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2" name="Line 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3" y="922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3" name="Line 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0" y="965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4" name="Lin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95" y="1010"/>
                                <a:ext cx="7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5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84" y="1070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6" name="Freeform 9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57" y="1128"/>
                                <a:ext cx="23" cy="21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21"/>
                                  <a:gd name="T2" fmla="*/ 19 w 23"/>
                                  <a:gd name="T3" fmla="*/ 21 h 21"/>
                                  <a:gd name="T4" fmla="*/ 0 w 23"/>
                                  <a:gd name="T5" fmla="*/ 21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21">
                                    <a:moveTo>
                                      <a:pt x="23" y="0"/>
                                    </a:moveTo>
                                    <a:lnTo>
                                      <a:pt x="19" y="21"/>
                                    </a:lnTo>
                                    <a:lnTo>
                                      <a:pt x="0" y="2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7" name="Lin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8" name="Line 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3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49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77" y="1149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0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66" y="1091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1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5" y="103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2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47" y="973"/>
                                <a:ext cx="4" cy="37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37 h 37"/>
                                  <a:gd name="T2" fmla="*/ 0 w 4"/>
                                  <a:gd name="T3" fmla="*/ 20 h 37"/>
                                  <a:gd name="T4" fmla="*/ 4 w 4"/>
                                  <a:gd name="T5" fmla="*/ 0 h 3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7">
                                    <a:moveTo>
                                      <a:pt x="4" y="37"/>
                                    </a:moveTo>
                                    <a:lnTo>
                                      <a:pt x="0" y="20"/>
                                    </a:lnTo>
                                    <a:lnTo>
                                      <a:pt x="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3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55" y="915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4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66" y="85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5" name="Line 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77" y="797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6" name="Line 1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89" y="73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7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98" y="678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8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09" y="618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59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1" y="566"/>
                                <a:ext cx="5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0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98" y="941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1" name="Freeform 1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58" y="952"/>
                                <a:ext cx="28" cy="23"/>
                              </a:xfrm>
                              <a:custGeom>
                                <a:avLst/>
                                <a:gdLst>
                                  <a:gd name="T0" fmla="*/ 0 w 28"/>
                                  <a:gd name="T1" fmla="*/ 0 h 23"/>
                                  <a:gd name="T2" fmla="*/ 7 w 28"/>
                                  <a:gd name="T3" fmla="*/ 2 h 23"/>
                                  <a:gd name="T4" fmla="*/ 28 w 28"/>
                                  <a:gd name="T5" fmla="*/ 23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8" h="23">
                                    <a:moveTo>
                                      <a:pt x="0" y="0"/>
                                    </a:moveTo>
                                    <a:lnTo>
                                      <a:pt x="7" y="2"/>
                                    </a:lnTo>
                                    <a:lnTo>
                                      <a:pt x="28" y="2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2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1" y="991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3" name="Line 1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42" y="1035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4" name="Line 1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83" y="1078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5" name="Line 1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24" y="1123"/>
                                <a:ext cx="25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6" name="Line 1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64" y="1166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7" name="Line 1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05" y="1209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8" name="Line 1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6" y="1254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69" name="Line 1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8" y="1297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0" name="Line 1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9" y="1342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1" name="Line 1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0" y="138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2" name="Freeform 1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11" y="1428"/>
                                <a:ext cx="27" cy="23"/>
                              </a:xfrm>
                              <a:custGeom>
                                <a:avLst/>
                                <a:gdLst>
                                  <a:gd name="T0" fmla="*/ 0 w 27"/>
                                  <a:gd name="T1" fmla="*/ 0 h 23"/>
                                  <a:gd name="T2" fmla="*/ 19 w 27"/>
                                  <a:gd name="T3" fmla="*/ 23 h 23"/>
                                  <a:gd name="T4" fmla="*/ 27 w 27"/>
                                  <a:gd name="T5" fmla="*/ 19 h 2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7" h="23">
                                    <a:moveTo>
                                      <a:pt x="0" y="0"/>
                                    </a:moveTo>
                                    <a:lnTo>
                                      <a:pt x="19" y="23"/>
                                    </a:lnTo>
                                    <a:lnTo>
                                      <a:pt x="27" y="19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3" name="Lin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56" y="141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4" name="Line 1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05" y="1379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5" name="Line 1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1346"/>
                                <a:ext cx="32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6" name="Line 1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06" y="1314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7" name="Line 1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55" y="1280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8" name="Line 1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06" y="1246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79" name="Line 1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56" y="1214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0" name="Line 1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05" y="1181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1" name="Line 1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164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2" name="Line 1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116" y="1153"/>
                                <a:ext cx="37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3" name="Line 1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76" y="1149"/>
                                <a:ext cx="0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4" name="Line 1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18" y="2013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5" name="Line 1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72" y="1987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6" name="Line 1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25" y="1959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7" name="Line 1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79" y="1932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8" name="Line 1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31" y="1904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89" name="Line 1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886" y="1878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0" name="Line 1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40" y="1850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1" name="Line 1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993" y="1824"/>
                                <a:ext cx="33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2" name="Line 1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047" y="1795"/>
                                <a:ext cx="32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3" name="Line 1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00" y="1769"/>
                                <a:ext cx="33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4" name="Line 1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54" y="1741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5" name="Line 1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06" y="171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6" name="Line 1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61" y="1687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7" name="Line 1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13" y="1657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8" name="Line 1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4" y="1623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499" name="Line 1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13" y="1589"/>
                                <a:ext cx="31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0" name="Line 1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63" y="1556"/>
                                <a:ext cx="30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1" name="Line 1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2" y="1522"/>
                                <a:ext cx="32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2" name="Line 1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63" y="1488"/>
                                <a:ext cx="30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3" name="Line 1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11" y="1464"/>
                                <a:ext cx="19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4" name="Line 1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38" y="1466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5" name="Line 1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81" y="1509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6" name="Line 1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2" y="155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7" name="Freeform 1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63" y="1595"/>
                                <a:ext cx="26" cy="26"/>
                              </a:xfrm>
                              <a:custGeom>
                                <a:avLst/>
                                <a:gdLst>
                                  <a:gd name="T0" fmla="*/ 0 w 26"/>
                                  <a:gd name="T1" fmla="*/ 0 h 26"/>
                                  <a:gd name="T2" fmla="*/ 25 w 26"/>
                                  <a:gd name="T3" fmla="*/ 26 h 26"/>
                                  <a:gd name="T4" fmla="*/ 26 w 26"/>
                                  <a:gd name="T5" fmla="*/ 24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26">
                                    <a:moveTo>
                                      <a:pt x="0" y="0"/>
                                    </a:moveTo>
                                    <a:lnTo>
                                      <a:pt x="25" y="26"/>
                                    </a:lnTo>
                                    <a:lnTo>
                                      <a:pt x="26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8" name="Line 1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10" y="1597"/>
                                <a:ext cx="36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09" name="Line 1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4" y="1593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0" name="Line 1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85" y="1649"/>
                                <a:ext cx="15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1" name="Freeform 1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02" y="1706"/>
                                <a:ext cx="11" cy="33"/>
                              </a:xfrm>
                              <a:custGeom>
                                <a:avLst/>
                                <a:gdLst>
                                  <a:gd name="T0" fmla="*/ 5 w 11"/>
                                  <a:gd name="T1" fmla="*/ 0 h 33"/>
                                  <a:gd name="T2" fmla="*/ 11 w 11"/>
                                  <a:gd name="T3" fmla="*/ 15 h 33"/>
                                  <a:gd name="T4" fmla="*/ 0 w 11"/>
                                  <a:gd name="T5" fmla="*/ 33 h 3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3">
                                    <a:moveTo>
                                      <a:pt x="5" y="0"/>
                                    </a:moveTo>
                                    <a:lnTo>
                                      <a:pt x="11" y="15"/>
                                    </a:ln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2" name="Line 1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760"/>
                                <a:ext cx="18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3" name="Line 1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44" y="1810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4" name="Line 1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16" y="1863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5" name="Line 1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86" y="1915"/>
                                <a:ext cx="18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6" name="Freeform 16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50" y="1968"/>
                                <a:ext cx="24" cy="26"/>
                              </a:xfrm>
                              <a:custGeom>
                                <a:avLst/>
                                <a:gdLst>
                                  <a:gd name="T0" fmla="*/ 24 w 24"/>
                                  <a:gd name="T1" fmla="*/ 0 h 26"/>
                                  <a:gd name="T2" fmla="*/ 15 w 24"/>
                                  <a:gd name="T3" fmla="*/ 17 h 26"/>
                                  <a:gd name="T4" fmla="*/ 0 w 24"/>
                                  <a:gd name="T5" fmla="*/ 26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" h="26">
                                    <a:moveTo>
                                      <a:pt x="24" y="0"/>
                                    </a:moveTo>
                                    <a:lnTo>
                                      <a:pt x="15" y="17"/>
                                    </a:lnTo>
                                    <a:lnTo>
                                      <a:pt x="0" y="2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7" name="Line 1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98" y="2005"/>
                                <a:ext cx="31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8" name="Line 1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5" y="203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19" name="Line 1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93" y="2065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0" name="Line 1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51" y="2050"/>
                                <a:ext cx="25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1" name="Line 1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510" y="2007"/>
                                <a:ext cx="24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2" name="Line 1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69" y="1962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3" name="Line 1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28" y="1919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4" name="Line 1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14" y="186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5" name="Line 1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9" y="180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6" name="Line 1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403" y="1743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7" name="Line 1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8" y="1685"/>
                                <a:ext cx="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8" name="Line 1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394" y="1632"/>
                                <a:ext cx="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29" name="Line 1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384" y="1141"/>
                                <a:ext cx="24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0" name="Line 1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25" y="1184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1" name="Freeform 1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6" y="1228"/>
                                <a:ext cx="17" cy="30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0 h 30"/>
                                  <a:gd name="T2" fmla="*/ 17 w 17"/>
                                  <a:gd name="T3" fmla="*/ 18 h 30"/>
                                  <a:gd name="T4" fmla="*/ 15 w 17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7" h="30">
                                    <a:moveTo>
                                      <a:pt x="0" y="0"/>
                                    </a:moveTo>
                                    <a:lnTo>
                                      <a:pt x="17" y="18"/>
                                    </a:lnTo>
                                    <a:lnTo>
                                      <a:pt x="15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2" name="Line 1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75" y="128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3" name="Line 1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8" y="1340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4" name="Line 1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1400"/>
                                <a:ext cx="6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5" name="Line 1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55" y="1458"/>
                                <a:ext cx="4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6" name="Freeform 1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7" y="1518"/>
                                <a:ext cx="4" cy="38"/>
                              </a:xfrm>
                              <a:custGeom>
                                <a:avLst/>
                                <a:gdLst>
                                  <a:gd name="T0" fmla="*/ 4 w 4"/>
                                  <a:gd name="T1" fmla="*/ 0 h 38"/>
                                  <a:gd name="T2" fmla="*/ 0 w 4"/>
                                  <a:gd name="T3" fmla="*/ 36 h 38"/>
                                  <a:gd name="T4" fmla="*/ 2 w 4"/>
                                  <a:gd name="T5" fmla="*/ 38 h 3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" h="38">
                                    <a:moveTo>
                                      <a:pt x="4" y="0"/>
                                    </a:moveTo>
                                    <a:lnTo>
                                      <a:pt x="0" y="36"/>
                                    </a:lnTo>
                                    <a:lnTo>
                                      <a:pt x="2" y="3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7" name="Line 1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53" y="1578"/>
                                <a:ext cx="7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8" name="Line 1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64" y="1636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39" name="Line 1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477" y="1696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0" name="Freeform 18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85" y="1754"/>
                                <a:ext cx="7" cy="36"/>
                              </a:xfrm>
                              <a:custGeom>
                                <a:avLst/>
                                <a:gdLst>
                                  <a:gd name="T0" fmla="*/ 4 w 7"/>
                                  <a:gd name="T1" fmla="*/ 0 h 36"/>
                                  <a:gd name="T2" fmla="*/ 7 w 7"/>
                                  <a:gd name="T3" fmla="*/ 19 h 36"/>
                                  <a:gd name="T4" fmla="*/ 0 w 7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7" h="36">
                                    <a:moveTo>
                                      <a:pt x="4" y="0"/>
                                    </a:moveTo>
                                    <a:lnTo>
                                      <a:pt x="7" y="19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1" name="Freeform 18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40" y="1810"/>
                                <a:ext cx="37" cy="2"/>
                              </a:xfrm>
                              <a:custGeom>
                                <a:avLst/>
                                <a:gdLst>
                                  <a:gd name="T0" fmla="*/ 37 w 37"/>
                                  <a:gd name="T1" fmla="*/ 0 h 2"/>
                                  <a:gd name="T2" fmla="*/ 35 w 37"/>
                                  <a:gd name="T3" fmla="*/ 2 h 2"/>
                                  <a:gd name="T4" fmla="*/ 0 w 37"/>
                                  <a:gd name="T5" fmla="*/ 0 h 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2">
                                    <a:moveTo>
                                      <a:pt x="37" y="0"/>
                                    </a:moveTo>
                                    <a:lnTo>
                                      <a:pt x="35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2" name="Line 1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82" y="180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3" name="Line 1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22" y="1801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4" name="Line 1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62" y="1797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5" name="Line 1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2" y="1794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6" name="Line 1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42" y="1788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7" name="Line 1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82" y="1784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8" name="Line 1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027" y="1784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49" name="Line 1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77" y="1814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0" name="Line 1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924" y="1846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1" name="Line 1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74" y="1876"/>
                                <a:ext cx="32" cy="2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2" name="Line 1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23" y="1908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3" name="Line 1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801" y="1938"/>
                                <a:ext cx="2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4" name="Line 1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73" y="836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5" name="Line 1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01" y="888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6" name="Line 2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29" y="941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7" name="Line 2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57" y="993"/>
                                <a:ext cx="19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8" name="Line 2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7" y="1048"/>
                                <a:ext cx="17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59" name="Line 2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15" y="1100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560" name="Line 2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44" y="1153"/>
                                <a:ext cx="16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077" name="Group 4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51" y="1201"/>
                              <a:ext cx="2587" cy="2158"/>
                              <a:chOff x="2751" y="1201"/>
                              <a:chExt cx="2587" cy="2158"/>
                            </a:xfrm>
                          </p:grpSpPr>
                          <p:sp>
                            <p:nvSpPr>
                              <p:cNvPr id="2163" name="Line 2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2" y="1205"/>
                                <a:ext cx="17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4" name="Line 20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00" y="1258"/>
                                <a:ext cx="17" cy="3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5" name="Line 2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28" y="1312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6" name="Line 2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864" y="1321"/>
                                <a:ext cx="33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7" name="Freeform 2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916" y="1293"/>
                                <a:ext cx="34" cy="17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7 h 17"/>
                                  <a:gd name="T2" fmla="*/ 24 w 34"/>
                                  <a:gd name="T3" fmla="*/ 6 h 17"/>
                                  <a:gd name="T4" fmla="*/ 34 w 34"/>
                                  <a:gd name="T5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7">
                                    <a:moveTo>
                                      <a:pt x="0" y="17"/>
                                    </a:moveTo>
                                    <a:lnTo>
                                      <a:pt x="24" y="6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8" name="Line 2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65"/>
                                <a:ext cx="34" cy="1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69" name="Freeform 2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23" y="1248"/>
                                <a:ext cx="37" cy="8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8 h 8"/>
                                  <a:gd name="T2" fmla="*/ 9 w 37"/>
                                  <a:gd name="T3" fmla="*/ 4 h 8"/>
                                  <a:gd name="T4" fmla="*/ 22 w 37"/>
                                  <a:gd name="T5" fmla="*/ 0 h 8"/>
                                  <a:gd name="T6" fmla="*/ 37 w 37"/>
                                  <a:gd name="T7" fmla="*/ 2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</a:cxnLst>
                                <a:rect l="0" t="0" r="r" b="b"/>
                                <a:pathLst>
                                  <a:path w="37" h="8">
                                    <a:moveTo>
                                      <a:pt x="0" y="8"/>
                                    </a:moveTo>
                                    <a:lnTo>
                                      <a:pt x="9" y="4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37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0" name="Line 2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81" y="1252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1" name="Line 21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41" y="1261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2" name="Freeform 2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01" y="1256"/>
                                <a:ext cx="34" cy="15"/>
                              </a:xfrm>
                              <a:custGeom>
                                <a:avLst/>
                                <a:gdLst>
                                  <a:gd name="T0" fmla="*/ 0 w 34"/>
                                  <a:gd name="T1" fmla="*/ 15 h 15"/>
                                  <a:gd name="T2" fmla="*/ 4 w 34"/>
                                  <a:gd name="T3" fmla="*/ 15 h 15"/>
                                  <a:gd name="T4" fmla="*/ 34 w 34"/>
                                  <a:gd name="T5" fmla="*/ 0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5">
                                    <a:moveTo>
                                      <a:pt x="0" y="15"/>
                                    </a:moveTo>
                                    <a:lnTo>
                                      <a:pt x="4" y="15"/>
                                    </a:lnTo>
                                    <a:lnTo>
                                      <a:pt x="34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3" name="Line 2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253" y="1228"/>
                                <a:ext cx="34" cy="1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4" name="Line 2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308" y="1201"/>
                                <a:ext cx="30" cy="1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5" name="Line 2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11" y="1353"/>
                                <a:ext cx="30" cy="2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6" name="Line 2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90" y="1393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7" name="Line 2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77" y="1451"/>
                                <a:ext cx="1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8" name="Line 22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66" y="1511"/>
                                <a:ext cx="8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79" name="Line 2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53" y="1569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0" name="Line 2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42" y="162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1" name="Line 2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1687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2" name="Line 2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78" y="173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3" name="Line 2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27" y="176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4" name="Line 2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5" y="179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5" name="Freeform 2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19" y="1825"/>
                                <a:ext cx="35" cy="8"/>
                              </a:xfrm>
                              <a:custGeom>
                                <a:avLst/>
                                <a:gdLst>
                                  <a:gd name="T0" fmla="*/ 35 w 35"/>
                                  <a:gd name="T1" fmla="*/ 0 h 8"/>
                                  <a:gd name="T2" fmla="*/ 24 w 35"/>
                                  <a:gd name="T3" fmla="*/ 8 h 8"/>
                                  <a:gd name="T4" fmla="*/ 0 w 35"/>
                                  <a:gd name="T5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5" h="8">
                                    <a:moveTo>
                                      <a:pt x="35" y="0"/>
                                    </a:moveTo>
                                    <a:lnTo>
                                      <a:pt x="24" y="8"/>
                                    </a:lnTo>
                                    <a:lnTo>
                                      <a:pt x="0" y="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6" name="Freeform 2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75" y="1812"/>
                                <a:ext cx="21" cy="21"/>
                              </a:xfrm>
                              <a:custGeom>
                                <a:avLst/>
                                <a:gdLst>
                                  <a:gd name="T0" fmla="*/ 21 w 21"/>
                                  <a:gd name="T1" fmla="*/ 21 h 21"/>
                                  <a:gd name="T2" fmla="*/ 15 w 21"/>
                                  <a:gd name="T3" fmla="*/ 21 h 21"/>
                                  <a:gd name="T4" fmla="*/ 0 w 21"/>
                                  <a:gd name="T5" fmla="*/ 0 h 2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" h="21">
                                    <a:moveTo>
                                      <a:pt x="21" y="21"/>
                                    </a:moveTo>
                                    <a:lnTo>
                                      <a:pt x="15" y="21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7" name="Line 2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2" y="127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8" name="Line 2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8" y="13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89" name="Line 2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7" y="1398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0" name="Line 2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205" y="145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1" name="Line 2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3" y="1518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2" name="Line 2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9" y="15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3" name="Line 2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7" y="16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4" name="Line 2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5" y="16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5" name="Line 2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93" y="175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6" name="Line 2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190" y="181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7" name="Line 2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01" y="1872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8" name="Freeform 2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242" y="1915"/>
                                <a:ext cx="36" cy="8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0 h 8"/>
                                  <a:gd name="T2" fmla="*/ 8 w 36"/>
                                  <a:gd name="T3" fmla="*/ 8 h 8"/>
                                  <a:gd name="T4" fmla="*/ 36 w 36"/>
                                  <a:gd name="T5" fmla="*/ 6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8">
                                    <a:moveTo>
                                      <a:pt x="0" y="0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36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199" name="Line 2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00" y="1917"/>
                                <a:ext cx="2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0" name="Line 2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2" y="2090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1" name="Line 2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486" y="2110"/>
                                <a:ext cx="35" cy="1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2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29" y="2129"/>
                                <a:ext cx="36" cy="15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15"/>
                                  <a:gd name="T2" fmla="*/ 12 w 36"/>
                                  <a:gd name="T3" fmla="*/ 9 h 15"/>
                                  <a:gd name="T4" fmla="*/ 0 w 36"/>
                                  <a:gd name="T5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5">
                                    <a:moveTo>
                                      <a:pt x="36" y="0"/>
                                    </a:moveTo>
                                    <a:lnTo>
                                      <a:pt x="12" y="9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3" name="Line 2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9" y="215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4" name="Line 2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26" y="2185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5" name="Line 2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74" y="221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6" name="Line 2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221" y="2245"/>
                                <a:ext cx="34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7" name="Line 2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71" y="227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8" name="Line 2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118" y="2303"/>
                                <a:ext cx="32" cy="1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09" name="Freeform 2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77" y="2333"/>
                                <a:ext cx="23" cy="3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0 h 30"/>
                                  <a:gd name="T2" fmla="*/ 11 w 23"/>
                                  <a:gd name="T3" fmla="*/ 8 h 30"/>
                                  <a:gd name="T4" fmla="*/ 0 w 23"/>
                                  <a:gd name="T5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3" h="30">
                                    <a:moveTo>
                                      <a:pt x="23" y="0"/>
                                    </a:moveTo>
                                    <a:lnTo>
                                      <a:pt x="11" y="8"/>
                                    </a:lnTo>
                                    <a:lnTo>
                                      <a:pt x="0" y="3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0" name="Line 2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038" y="2380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1" name="Line 2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93" y="2421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2" name="Line 2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50" y="2463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3" name="Line 2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905" y="2504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4" name="Line 2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61" y="2545"/>
                                <a:ext cx="27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5" name="Line 2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16" y="2585"/>
                                <a:ext cx="29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6" name="Line 2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73" y="2626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7" name="Line 2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751" y="2667"/>
                                <a:ext cx="6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8" name="Line 2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8" y="217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19" name="Line 2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41" y="2215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0" name="Line 2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82" y="2258"/>
                                <a:ext cx="26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1" name="Line 2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25" y="2300"/>
                                <a:ext cx="26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2" name="Line 2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66" y="2343"/>
                                <a:ext cx="27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3" name="Line 2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609" y="2386"/>
                                <a:ext cx="25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4" name="Line 2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186" y="2866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5" name="Line 2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33" y="2828"/>
                                <a:ext cx="28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6" name="Line 2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280" y="2791"/>
                                <a:ext cx="28" cy="2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7" name="Freeform 27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324" y="2751"/>
                                <a:ext cx="29" cy="25"/>
                              </a:xfrm>
                              <a:custGeom>
                                <a:avLst/>
                                <a:gdLst>
                                  <a:gd name="T0" fmla="*/ 0 w 29"/>
                                  <a:gd name="T1" fmla="*/ 25 h 25"/>
                                  <a:gd name="T2" fmla="*/ 25 w 29"/>
                                  <a:gd name="T3" fmla="*/ 6 h 25"/>
                                  <a:gd name="T4" fmla="*/ 29 w 29"/>
                                  <a:gd name="T5" fmla="*/ 0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" h="25">
                                    <a:moveTo>
                                      <a:pt x="0" y="25"/>
                                    </a:moveTo>
                                    <a:lnTo>
                                      <a:pt x="25" y="6"/>
                                    </a:lnTo>
                                    <a:lnTo>
                                      <a:pt x="29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8" name="Line 2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68" y="2704"/>
                                <a:ext cx="22" cy="2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29" name="Line 2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03" y="2656"/>
                                <a:ext cx="25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0" name="Line 2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41" y="2609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1" name="Line 2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478" y="2562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2" name="Line 27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14" y="2515"/>
                                <a:ext cx="24" cy="2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3" name="Line 2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51" y="2466"/>
                                <a:ext cx="23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4" name="Line 2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589" y="2420"/>
                                <a:ext cx="22" cy="3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5" name="Line 2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41" y="2390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6" name="Line 2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698" y="23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7" name="Line 2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4" y="2343"/>
                                <a:ext cx="34" cy="1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8" name="Freeform 2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6" y="2320"/>
                                <a:ext cx="36" cy="13"/>
                              </a:xfrm>
                              <a:custGeom>
                                <a:avLst/>
                                <a:gdLst>
                                  <a:gd name="T0" fmla="*/ 0 w 36"/>
                                  <a:gd name="T1" fmla="*/ 13 h 13"/>
                                  <a:gd name="T2" fmla="*/ 27 w 36"/>
                                  <a:gd name="T3" fmla="*/ 0 h 13"/>
                                  <a:gd name="T4" fmla="*/ 36 w 36"/>
                                  <a:gd name="T5" fmla="*/ 2 h 1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13">
                                    <a:moveTo>
                                      <a:pt x="0" y="13"/>
                                    </a:moveTo>
                                    <a:lnTo>
                                      <a:pt x="27" y="0"/>
                                    </a:lnTo>
                                    <a:lnTo>
                                      <a:pt x="36" y="2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39" name="Line 2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62" y="2326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0" name="Line 2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22" y="2337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1" name="Line 2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81" y="2348"/>
                                <a:ext cx="37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2" name="Line 2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2" y="22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3" name="Line 2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6" y="2238"/>
                                <a:ext cx="3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4" name="Line 2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29" y="217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5" name="Line 2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3" y="2118"/>
                                <a:ext cx="4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6" name="Line 2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39" y="205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7" name="Line 2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2" y="199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8" name="Line 2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46" y="193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49" name="Line 2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0" y="187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0" name="Line 2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4" y="1820"/>
                                <a:ext cx="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1" name="Line 2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57" y="1795"/>
                                <a:ext cx="0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2" name="Line 2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6" y="172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3" name="Line 2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17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4" name="Line 2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4" y="18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5" name="Line 2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2" y="190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6" name="Line 2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30" y="1968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7" name="Line 3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29" y="2028"/>
                                <a:ext cx="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8" name="Line 3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9" y="208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59" name="Line 3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27" y="2148"/>
                                <a:ext cx="0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0" name="Freeform 3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99" y="2208"/>
                                <a:ext cx="26" cy="11"/>
                              </a:xfrm>
                              <a:custGeom>
                                <a:avLst/>
                                <a:gdLst>
                                  <a:gd name="T0" fmla="*/ 26 w 26"/>
                                  <a:gd name="T1" fmla="*/ 0 h 11"/>
                                  <a:gd name="T2" fmla="*/ 26 w 26"/>
                                  <a:gd name="T3" fmla="*/ 9 h 11"/>
                                  <a:gd name="T4" fmla="*/ 0 w 26"/>
                                  <a:gd name="T5" fmla="*/ 11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6" h="11">
                                    <a:moveTo>
                                      <a:pt x="26" y="0"/>
                                    </a:moveTo>
                                    <a:lnTo>
                                      <a:pt x="26" y="9"/>
                                    </a:lnTo>
                                    <a:lnTo>
                                      <a:pt x="0" y="11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1" name="Line 3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9" y="2219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2" name="Line 3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79" y="2221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3" name="Line 3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19" y="2225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4" name="Freeform 30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2" y="2227"/>
                                <a:ext cx="34" cy="5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5"/>
                                  <a:gd name="T2" fmla="*/ 0 w 34"/>
                                  <a:gd name="T3" fmla="*/ 1 h 5"/>
                                  <a:gd name="T4" fmla="*/ 0 w 34"/>
                                  <a:gd name="T5" fmla="*/ 5 h 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5">
                                    <a:moveTo>
                                      <a:pt x="34" y="0"/>
                                    </a:moveTo>
                                    <a:lnTo>
                                      <a:pt x="0" y="1"/>
                                    </a:lnTo>
                                    <a:lnTo>
                                      <a:pt x="0" y="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5" name="Line 30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60" y="2255"/>
                                <a:ext cx="2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6" name="Line 30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40" y="2313"/>
                                <a:ext cx="13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7" name="Line 31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417" y="2369"/>
                                <a:ext cx="13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8" name="Line 31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65" y="2416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69" name="Line 31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305" y="2423"/>
                                <a:ext cx="37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0" name="Line 31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296" y="2448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1" name="Freeform 3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67" y="2506"/>
                                <a:ext cx="25" cy="15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5"/>
                                  <a:gd name="T2" fmla="*/ 23 w 25"/>
                                  <a:gd name="T3" fmla="*/ 15 h 15"/>
                                  <a:gd name="T4" fmla="*/ 0 w 25"/>
                                  <a:gd name="T5" fmla="*/ 7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5">
                                    <a:moveTo>
                                      <a:pt x="25" y="0"/>
                                    </a:moveTo>
                                    <a:lnTo>
                                      <a:pt x="23" y="15"/>
                                    </a:lnTo>
                                    <a:lnTo>
                                      <a:pt x="0" y="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2" name="Line 3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09" y="2498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3" name="Line 3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51" y="2483"/>
                                <a:ext cx="36" cy="1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4" name="Freeform 3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95" y="2468"/>
                                <a:ext cx="34" cy="12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12 h 12"/>
                                  <a:gd name="T2" fmla="*/ 0 w 34"/>
                                  <a:gd name="T3" fmla="*/ 2 h 12"/>
                                  <a:gd name="T4" fmla="*/ 0 w 34"/>
                                  <a:gd name="T5" fmla="*/ 0 h 1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2">
                                    <a:moveTo>
                                      <a:pt x="34" y="12"/>
                                    </a:moveTo>
                                    <a:lnTo>
                                      <a:pt x="0" y="2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5" name="Line 3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63" y="2416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6" name="Line 3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033" y="2365"/>
                                <a:ext cx="19" cy="3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7" name="Line 3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745" y="2043"/>
                                <a:ext cx="38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8" name="Freeform 32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4" y="2035"/>
                                <a:ext cx="37" cy="6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2 h 6"/>
                                  <a:gd name="T2" fmla="*/ 15 w 37"/>
                                  <a:gd name="T3" fmla="*/ 0 h 6"/>
                                  <a:gd name="T4" fmla="*/ 37 w 37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6">
                                    <a:moveTo>
                                      <a:pt x="0" y="2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37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79" name="Line 3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64" y="2045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0" name="Line 3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22" y="2058"/>
                                <a:ext cx="35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1" name="Line 3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0" y="2071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2" name="Line 32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8" y="2084"/>
                                <a:ext cx="37" cy="9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3" name="Line 3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6" y="2099"/>
                                <a:ext cx="37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4" name="Line 3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56" y="2112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5" name="Line 3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14" y="2125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6" name="Line 3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17" y="2228"/>
                                <a:ext cx="12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7" name="Line 3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700" y="2285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8" name="Line 3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84" y="2343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89" name="Line 3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67" y="2401"/>
                                <a:ext cx="9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0" name="Line 33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50" y="2457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1" name="Line 33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33" y="2515"/>
                                <a:ext cx="9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2" name="Line 3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614" y="2573"/>
                                <a:ext cx="11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3" name="Line 3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97" y="2629"/>
                                <a:ext cx="1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4" name="Line 3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80" y="2688"/>
                                <a:ext cx="12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5" name="Line 3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64" y="2746"/>
                                <a:ext cx="11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6" name="Line 3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47" y="2802"/>
                                <a:ext cx="11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7" name="Line 3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507" y="2858"/>
                                <a:ext cx="30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8" name="Line 34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451" y="2882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299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91" y="2875"/>
                                <a:ext cx="38" cy="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0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333" y="2866"/>
                                <a:ext cx="37" cy="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1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273" y="2858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2" name="Freeform 3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21" y="2843"/>
                                <a:ext cx="30" cy="11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11 h 11"/>
                                  <a:gd name="T2" fmla="*/ 0 w 30"/>
                                  <a:gd name="T3" fmla="*/ 8 h 11"/>
                                  <a:gd name="T4" fmla="*/ 1 w 30"/>
                                  <a:gd name="T5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" h="11">
                                    <a:moveTo>
                                      <a:pt x="30" y="11"/>
                                    </a:moveTo>
                                    <a:lnTo>
                                      <a:pt x="0" y="8"/>
                                    </a:ln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3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26" y="2785"/>
                                <a:ext cx="8" cy="3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4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39" y="2725"/>
                                <a:ext cx="8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5" name="Line 3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52" y="2667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6" name="Line 3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64" y="2609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7" name="Line 3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77" y="2551"/>
                                <a:ext cx="7" cy="3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8" name="Line 3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288" y="2521"/>
                                <a:ext cx="2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09" name="Line 3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76" y="2438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0" name="Line 3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6" y="2442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1" name="Line 3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96" y="2446"/>
                                <a:ext cx="36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2" name="Line 3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54" y="2450"/>
                                <a:ext cx="38" cy="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3" name="Line 3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14" y="2453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4" name="Line 3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74" y="2459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5" name="Line 3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34" y="2463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6" name="Line 3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94" y="2466"/>
                                <a:ext cx="38" cy="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7" name="Line 3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1" y="237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8" name="Line 3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3" y="2438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19" name="Line 3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7" y="249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0" name="Line 3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39" y="2556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1" name="Line 3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43" y="2616"/>
                                <a:ext cx="1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2" name="Freeform 3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35" y="2676"/>
                                <a:ext cx="11" cy="36"/>
                              </a:xfrm>
                              <a:custGeom>
                                <a:avLst/>
                                <a:gdLst>
                                  <a:gd name="T0" fmla="*/ 9 w 11"/>
                                  <a:gd name="T1" fmla="*/ 0 h 36"/>
                                  <a:gd name="T2" fmla="*/ 11 w 11"/>
                                  <a:gd name="T3" fmla="*/ 10 h 36"/>
                                  <a:gd name="T4" fmla="*/ 0 w 11"/>
                                  <a:gd name="T5" fmla="*/ 36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1" h="36">
                                    <a:moveTo>
                                      <a:pt x="9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0" y="3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3" name="Line 3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714" y="2734"/>
                                <a:ext cx="14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4" name="Freeform 36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98" y="2791"/>
                                <a:ext cx="9" cy="35"/>
                              </a:xfrm>
                              <a:custGeom>
                                <a:avLst/>
                                <a:gdLst>
                                  <a:gd name="T0" fmla="*/ 9 w 9"/>
                                  <a:gd name="T1" fmla="*/ 0 h 35"/>
                                  <a:gd name="T2" fmla="*/ 5 w 9"/>
                                  <a:gd name="T3" fmla="*/ 7 h 35"/>
                                  <a:gd name="T4" fmla="*/ 0 w 9"/>
                                  <a:gd name="T5" fmla="*/ 35 h 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9" h="35">
                                    <a:moveTo>
                                      <a:pt x="9" y="0"/>
                                    </a:moveTo>
                                    <a:lnTo>
                                      <a:pt x="5" y="7"/>
                                    </a:lnTo>
                                    <a:lnTo>
                                      <a:pt x="0" y="35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5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88" y="2849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6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77" y="2907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7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68" y="2967"/>
                                <a:ext cx="5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8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56" y="3025"/>
                                <a:ext cx="8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29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7" y="3085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0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36" y="3143"/>
                                <a:ext cx="7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1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26" y="3203"/>
                                <a:ext cx="6" cy="3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2" name="Freeform 3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98" y="3263"/>
                                <a:ext cx="25" cy="2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24"/>
                                  <a:gd name="T2" fmla="*/ 23 w 25"/>
                                  <a:gd name="T3" fmla="*/ 9 h 24"/>
                                  <a:gd name="T4" fmla="*/ 0 w 25"/>
                                  <a:gd name="T5" fmla="*/ 24 h 2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24">
                                    <a:moveTo>
                                      <a:pt x="25" y="0"/>
                                    </a:moveTo>
                                    <a:lnTo>
                                      <a:pt x="23" y="9"/>
                                    </a:ln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3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548" y="3299"/>
                                <a:ext cx="31" cy="2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4" name="Freeform 3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93" y="3330"/>
                                <a:ext cx="34" cy="14"/>
                              </a:xfrm>
                              <a:custGeom>
                                <a:avLst/>
                                <a:gdLst>
                                  <a:gd name="T0" fmla="*/ 34 w 34"/>
                                  <a:gd name="T1" fmla="*/ 0 h 14"/>
                                  <a:gd name="T2" fmla="*/ 21 w 34"/>
                                  <a:gd name="T3" fmla="*/ 10 h 14"/>
                                  <a:gd name="T4" fmla="*/ 0 w 34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4" h="14">
                                    <a:moveTo>
                                      <a:pt x="34" y="0"/>
                                    </a:moveTo>
                                    <a:lnTo>
                                      <a:pt x="21" y="1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5" name="Freeform 3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435" y="3349"/>
                                <a:ext cx="36" cy="6"/>
                              </a:xfrm>
                              <a:custGeom>
                                <a:avLst/>
                                <a:gdLst>
                                  <a:gd name="T0" fmla="*/ 36 w 36"/>
                                  <a:gd name="T1" fmla="*/ 0 h 6"/>
                                  <a:gd name="T2" fmla="*/ 15 w 36"/>
                                  <a:gd name="T3" fmla="*/ 6 h 6"/>
                                  <a:gd name="T4" fmla="*/ 0 w 36"/>
                                  <a:gd name="T5" fmla="*/ 6 h 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6" h="6">
                                    <a:moveTo>
                                      <a:pt x="36" y="0"/>
                                    </a:moveTo>
                                    <a:lnTo>
                                      <a:pt x="15" y="6"/>
                                    </a:lnTo>
                                    <a:lnTo>
                                      <a:pt x="0" y="6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6" name="Line 37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75" y="3353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7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315" y="3351"/>
                                <a:ext cx="38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8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255" y="3347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39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3195" y="3345"/>
                                <a:ext cx="38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0" name="Freeform 3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148" y="3345"/>
                                <a:ext cx="25" cy="14"/>
                              </a:xfrm>
                              <a:custGeom>
                                <a:avLst/>
                                <a:gdLst>
                                  <a:gd name="T0" fmla="*/ 25 w 25"/>
                                  <a:gd name="T1" fmla="*/ 0 h 14"/>
                                  <a:gd name="T2" fmla="*/ 0 w 25"/>
                                  <a:gd name="T3" fmla="*/ 0 h 14"/>
                                  <a:gd name="T4" fmla="*/ 0 w 25"/>
                                  <a:gd name="T5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" h="14">
                                    <a:moveTo>
                                      <a:pt x="25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0" y="1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1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2862"/>
                                <a:ext cx="26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2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92" y="2903"/>
                                <a:ext cx="28" cy="2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3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37" y="2944"/>
                                <a:ext cx="26" cy="25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4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680" y="2984"/>
                                <a:ext cx="28" cy="26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5" name="Freeform 38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25" y="3025"/>
                                <a:ext cx="32" cy="17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7"/>
                                  <a:gd name="T2" fmla="*/ 13 w 32"/>
                                  <a:gd name="T3" fmla="*/ 13 h 17"/>
                                  <a:gd name="T4" fmla="*/ 32 w 32"/>
                                  <a:gd name="T5" fmla="*/ 17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7">
                                    <a:moveTo>
                                      <a:pt x="0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32" y="17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6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79" y="3047"/>
                                <a:ext cx="36" cy="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7" name="Line 3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837" y="3061"/>
                                <a:ext cx="36" cy="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8" name="Freeform 39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95" y="3074"/>
                                <a:ext cx="32" cy="18"/>
                              </a:xfrm>
                              <a:custGeom>
                                <a:avLst/>
                                <a:gdLst>
                                  <a:gd name="T0" fmla="*/ 0 w 32"/>
                                  <a:gd name="T1" fmla="*/ 0 h 18"/>
                                  <a:gd name="T2" fmla="*/ 15 w 32"/>
                                  <a:gd name="T3" fmla="*/ 3 h 18"/>
                                  <a:gd name="T4" fmla="*/ 32 w 32"/>
                                  <a:gd name="T5" fmla="*/ 18 h 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2" h="18">
                                    <a:moveTo>
                                      <a:pt x="0" y="0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32" y="18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49" name="Line 39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42" y="3107"/>
                                <a:ext cx="28" cy="27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0" name="Line 3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989" y="3145"/>
                                <a:ext cx="36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1" name="Line 3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5" y="3164"/>
                                <a:ext cx="36" cy="13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2" name="Line 3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13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3" name="Line 3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7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4" name="Line 3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6" y="3017"/>
                                <a:ext cx="2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5" name="Line 3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5098" y="2957"/>
                                <a:ext cx="0" cy="38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6" name="Line 39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17" y="2956"/>
                                <a:ext cx="37" cy="0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7" name="Line 40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177" y="2956"/>
                                <a:ext cx="37" cy="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8" name="Line 4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756" y="2671"/>
                                <a:ext cx="35" cy="11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59" name="Freeform 4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4" y="2665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0 h 34"/>
                                  <a:gd name="T2" fmla="*/ 0 w 15"/>
                                  <a:gd name="T3" fmla="*/ 0 h 34"/>
                                  <a:gd name="T4" fmla="*/ 15 w 15"/>
                                  <a:gd name="T5" fmla="*/ 34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0" y="0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" y="34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0" name="Line 4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38" y="2719"/>
                                <a:ext cx="15" cy="34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1" name="Line 4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874" y="2753"/>
                                <a:ext cx="37" cy="2"/>
                              </a:xfrm>
                              <a:prstGeom prst="line">
                                <a:avLst/>
                              </a:pr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2362" name="Freeform 40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34" y="2748"/>
                                <a:ext cx="37" cy="3"/>
                              </a:xfrm>
                              <a:custGeom>
                                <a:avLst/>
                                <a:gdLst>
                                  <a:gd name="T0" fmla="*/ 0 w 37"/>
                                  <a:gd name="T1" fmla="*/ 3 h 3"/>
                                  <a:gd name="T2" fmla="*/ 37 w 37"/>
                                  <a:gd name="T3" fmla="*/ 0 h 3"/>
                                  <a:gd name="T4" fmla="*/ 37 w 37"/>
                                  <a:gd name="T5" fmla="*/ 0 h 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" h="3">
                                    <a:moveTo>
                                      <a:pt x="0" y="3"/>
                                    </a:moveTo>
                                    <a:lnTo>
                                      <a:pt x="37" y="0"/>
                                    </a:lnTo>
                                    <a:lnTo>
                                      <a:pt x="37" y="0"/>
                                    </a:lnTo>
                                  </a:path>
                                </a:pathLst>
                              </a:custGeom>
                              <a:noFill/>
                              <a:ln w="11113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74295" tIns="37148" rIns="74295" bIns="37148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sp>
                          <p:nvSpPr>
                            <p:cNvPr id="2078" name="Line 40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90" y="2759"/>
                              <a:ext cx="32" cy="2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79" name="Line 4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41" y="2791"/>
                              <a:ext cx="31" cy="1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0" name="Freeform 4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93" y="2821"/>
                              <a:ext cx="34" cy="15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0 h 15"/>
                                <a:gd name="T2" fmla="*/ 17 w 34"/>
                                <a:gd name="T3" fmla="*/ 11 h 15"/>
                                <a:gd name="T4" fmla="*/ 34 w 34"/>
                                <a:gd name="T5" fmla="*/ 15 h 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5">
                                  <a:moveTo>
                                    <a:pt x="0" y="0"/>
                                  </a:moveTo>
                                  <a:lnTo>
                                    <a:pt x="17" y="11"/>
                                  </a:lnTo>
                                  <a:lnTo>
                                    <a:pt x="34" y="1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1" name="Line 4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149" y="2838"/>
                              <a:ext cx="38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2" name="Line 4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207" y="2847"/>
                              <a:ext cx="4" cy="0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3" name="Line 41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52" y="3147"/>
                              <a:ext cx="16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4" name="Line 41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27" y="3201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5" name="Line 4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901" y="3255"/>
                              <a:ext cx="15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6" name="Line 41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75" y="3310"/>
                              <a:ext cx="17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7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9" y="3366"/>
                              <a:ext cx="2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8" name="Line 41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64" y="3426"/>
                              <a:ext cx="3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89" name="Line 41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8" y="3486"/>
                              <a:ext cx="4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0" name="Line 41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4" y="35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1" name="Line 42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49" y="3604"/>
                              <a:ext cx="3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2" name="Freeform 4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5" y="3664"/>
                              <a:ext cx="2" cy="38"/>
                            </a:xfrm>
                            <a:custGeom>
                              <a:avLst/>
                              <a:gdLst>
                                <a:gd name="T0" fmla="*/ 2 w 2"/>
                                <a:gd name="T1" fmla="*/ 0 h 38"/>
                                <a:gd name="T2" fmla="*/ 0 w 2"/>
                                <a:gd name="T3" fmla="*/ 23 h 38"/>
                                <a:gd name="T4" fmla="*/ 2 w 2"/>
                                <a:gd name="T5" fmla="*/ 38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" h="38">
                                  <a:moveTo>
                                    <a:pt x="2" y="0"/>
                                  </a:moveTo>
                                  <a:lnTo>
                                    <a:pt x="0" y="23"/>
                                  </a:lnTo>
                                  <a:lnTo>
                                    <a:pt x="2" y="3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3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0" y="372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4" name="Line 42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58" y="3784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5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67" y="3844"/>
                              <a:ext cx="6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6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3902"/>
                              <a:ext cx="5" cy="38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7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84" y="3962"/>
                              <a:ext cx="2" cy="1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8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616" y="295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099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97" y="300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0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77" y="306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1" name="Line 4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58" y="3121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2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7" y="3177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3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9" y="3233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4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00" y="3291"/>
                              <a:ext cx="11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5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79" y="334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6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60" y="3404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7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42" y="3460"/>
                              <a:ext cx="11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8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21" y="3518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09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402" y="3574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0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84" y="3630"/>
                              <a:ext cx="11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1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63" y="3688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2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4" y="3728"/>
                              <a:ext cx="37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3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442" y="3741"/>
                              <a:ext cx="37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4" name="Freeform 4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2" y="3752"/>
                              <a:ext cx="32" cy="11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1"/>
                                <a:gd name="T2" fmla="*/ 32 w 32"/>
                                <a:gd name="T3" fmla="*/ 8 h 11"/>
                                <a:gd name="T4" fmla="*/ 32 w 32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2" h="11">
                                  <a:moveTo>
                                    <a:pt x="0" y="0"/>
                                  </a:moveTo>
                                  <a:lnTo>
                                    <a:pt x="32" y="8"/>
                                  </a:lnTo>
                                  <a:lnTo>
                                    <a:pt x="32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5" name="Line 4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30" y="378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6" name="Line 4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6" y="384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7" name="Line 4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4" y="390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8" name="Line 4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20" y="396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19" name="Line 4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7" y="4026"/>
                              <a:ext cx="2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0" name="Line 4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515" y="4086"/>
                              <a:ext cx="2" cy="1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1" name="Line 4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32" y="2866"/>
                              <a:ext cx="13" cy="33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2" name="Line 4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11" y="2922"/>
                              <a:ext cx="13" cy="3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3" name="Line 4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91" y="2976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4" name="Line 4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68" y="303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5" name="Line 4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47" y="3089"/>
                              <a:ext cx="14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6" name="Line 4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27" y="3145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7" name="Line 4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201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8" name="Line 4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84" y="3257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29" name="Line 4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63" y="3314"/>
                              <a:ext cx="13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0" name="Line 4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1" y="3370"/>
                              <a:ext cx="15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1" name="Freeform 4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9" y="3426"/>
                              <a:ext cx="34" cy="11"/>
                            </a:xfrm>
                            <a:custGeom>
                              <a:avLst/>
                              <a:gdLst>
                                <a:gd name="T0" fmla="*/ 34 w 34"/>
                                <a:gd name="T1" fmla="*/ 0 h 11"/>
                                <a:gd name="T2" fmla="*/ 34 w 34"/>
                                <a:gd name="T3" fmla="*/ 2 h 11"/>
                                <a:gd name="T4" fmla="*/ 0 w 34"/>
                                <a:gd name="T5" fmla="*/ 11 h 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11">
                                  <a:moveTo>
                                    <a:pt x="34" y="0"/>
                                  </a:moveTo>
                                  <a:lnTo>
                                    <a:pt x="34" y="2"/>
                                  </a:ln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2" name="Line 4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1" y="3445"/>
                              <a:ext cx="36" cy="11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3" name="Line 4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5" y="3463"/>
                              <a:ext cx="36" cy="1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4" name="Line 4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827" y="3469"/>
                              <a:ext cx="35" cy="9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5" name="Line 4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80" y="3434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6" name="Line 4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733" y="3394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7" name="Line 4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88" y="3355"/>
                              <a:ext cx="28" cy="24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8" name="Line 4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43" y="3315"/>
                              <a:ext cx="28" cy="2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39" name="Line 4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3615" y="3293"/>
                              <a:ext cx="11" cy="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0" name="Line 4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357" y="3587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1" name="Line 4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297" y="3589"/>
                              <a:ext cx="38" cy="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2" name="Line 4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73" y="3542"/>
                              <a:ext cx="13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3" name="Line 4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54" y="3486"/>
                              <a:ext cx="12" cy="3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4" name="Line 4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206" y="3449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5" name="Line 4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59" y="3413"/>
                              <a:ext cx="30" cy="22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6" name="Line 4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04" y="3400"/>
                              <a:ext cx="36" cy="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7" name="Line 4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044" y="3409"/>
                              <a:ext cx="38" cy="6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8" name="Line 4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47" y="3462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49" name="Line 4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37" y="3522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0" name="Line 4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28" y="3580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1" name="Line 4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19" y="3640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2" name="Line 4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9" y="3700"/>
                              <a:ext cx="6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3" name="Line 4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900" y="3758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4" name="Line 4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91" y="3818"/>
                              <a:ext cx="5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5" name="Line 4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81" y="3876"/>
                              <a:ext cx="6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6" name="Line 4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70" y="3936"/>
                              <a:ext cx="7" cy="37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7" name="Line 4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861" y="3996"/>
                              <a:ext cx="7" cy="35"/>
                            </a:xfrm>
                            <a:prstGeom prst="line">
                              <a:avLst/>
                            </a:prstGeom>
                            <a:noFill/>
                            <a:ln w="1111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8" name="Freeform 4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75" y="2088"/>
                              <a:ext cx="453" cy="809"/>
                            </a:xfrm>
                            <a:custGeom>
                              <a:avLst/>
                              <a:gdLst>
                                <a:gd name="T0" fmla="*/ 0 w 453"/>
                                <a:gd name="T1" fmla="*/ 809 h 809"/>
                                <a:gd name="T2" fmla="*/ 176 w 453"/>
                                <a:gd name="T3" fmla="*/ 671 h 809"/>
                                <a:gd name="T4" fmla="*/ 453 w 453"/>
                                <a:gd name="T5" fmla="*/ 318 h 809"/>
                                <a:gd name="T6" fmla="*/ 221 w 453"/>
                                <a:gd name="T7" fmla="*/ 75 h 809"/>
                                <a:gd name="T8" fmla="*/ 393 w 453"/>
                                <a:gd name="T9" fmla="*/ 0 h 80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</a:cxnLst>
                              <a:rect l="0" t="0" r="r" b="b"/>
                              <a:pathLst>
                                <a:path w="453" h="809">
                                  <a:moveTo>
                                    <a:pt x="0" y="809"/>
                                  </a:moveTo>
                                  <a:lnTo>
                                    <a:pt x="176" y="671"/>
                                  </a:lnTo>
                                  <a:lnTo>
                                    <a:pt x="453" y="318"/>
                                  </a:lnTo>
                                  <a:lnTo>
                                    <a:pt x="221" y="75"/>
                                  </a:lnTo>
                                  <a:lnTo>
                                    <a:pt x="393" y="0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59" name="Freeform 4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223"/>
                              <a:ext cx="682" cy="1889"/>
                            </a:xfrm>
                            <a:custGeom>
                              <a:avLst/>
                              <a:gdLst>
                                <a:gd name="T0" fmla="*/ 682 w 682"/>
                                <a:gd name="T1" fmla="*/ 0 h 1889"/>
                                <a:gd name="T2" fmla="*/ 423 w 682"/>
                                <a:gd name="T3" fmla="*/ 11 h 1889"/>
                                <a:gd name="T4" fmla="*/ 423 w 682"/>
                                <a:gd name="T5" fmla="*/ 82 h 1889"/>
                                <a:gd name="T6" fmla="*/ 371 w 682"/>
                                <a:gd name="T7" fmla="*/ 187 h 1889"/>
                                <a:gd name="T8" fmla="*/ 255 w 682"/>
                                <a:gd name="T9" fmla="*/ 202 h 1889"/>
                                <a:gd name="T10" fmla="*/ 262 w 682"/>
                                <a:gd name="T11" fmla="*/ 243 h 1889"/>
                                <a:gd name="T12" fmla="*/ 165 w 682"/>
                                <a:gd name="T13" fmla="*/ 630 h 1889"/>
                                <a:gd name="T14" fmla="*/ 210 w 682"/>
                                <a:gd name="T15" fmla="*/ 633 h 1889"/>
                                <a:gd name="T16" fmla="*/ 0 w 682"/>
                                <a:gd name="T17" fmla="*/ 1188 h 1889"/>
                                <a:gd name="T18" fmla="*/ 108 w 682"/>
                                <a:gd name="T19" fmla="*/ 1188 h 1889"/>
                                <a:gd name="T20" fmla="*/ 217 w 682"/>
                                <a:gd name="T21" fmla="*/ 1267 h 1889"/>
                                <a:gd name="T22" fmla="*/ 255 w 682"/>
                                <a:gd name="T23" fmla="*/ 1372 h 1889"/>
                                <a:gd name="T24" fmla="*/ 363 w 682"/>
                                <a:gd name="T25" fmla="*/ 1372 h 1889"/>
                                <a:gd name="T26" fmla="*/ 315 w 682"/>
                                <a:gd name="T27" fmla="*/ 1514 h 1889"/>
                                <a:gd name="T28" fmla="*/ 494 w 682"/>
                                <a:gd name="T29" fmla="*/ 1529 h 1889"/>
                                <a:gd name="T30" fmla="*/ 476 w 682"/>
                                <a:gd name="T31" fmla="*/ 1889 h 18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682" h="1889">
                                  <a:moveTo>
                                    <a:pt x="682" y="0"/>
                                  </a:moveTo>
                                  <a:lnTo>
                                    <a:pt x="423" y="11"/>
                                  </a:lnTo>
                                  <a:lnTo>
                                    <a:pt x="423" y="82"/>
                                  </a:lnTo>
                                  <a:lnTo>
                                    <a:pt x="371" y="187"/>
                                  </a:lnTo>
                                  <a:lnTo>
                                    <a:pt x="255" y="202"/>
                                  </a:lnTo>
                                  <a:lnTo>
                                    <a:pt x="262" y="243"/>
                                  </a:lnTo>
                                  <a:lnTo>
                                    <a:pt x="165" y="630"/>
                                  </a:lnTo>
                                  <a:lnTo>
                                    <a:pt x="210" y="633"/>
                                  </a:lnTo>
                                  <a:lnTo>
                                    <a:pt x="0" y="1188"/>
                                  </a:lnTo>
                                  <a:lnTo>
                                    <a:pt x="108" y="1188"/>
                                  </a:lnTo>
                                  <a:lnTo>
                                    <a:pt x="217" y="1267"/>
                                  </a:lnTo>
                                  <a:lnTo>
                                    <a:pt x="255" y="1372"/>
                                  </a:lnTo>
                                  <a:lnTo>
                                    <a:pt x="363" y="1372"/>
                                  </a:lnTo>
                                  <a:lnTo>
                                    <a:pt x="315" y="1514"/>
                                  </a:lnTo>
                                  <a:lnTo>
                                    <a:pt x="494" y="1529"/>
                                  </a:lnTo>
                                  <a:lnTo>
                                    <a:pt x="476" y="188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60" name="Freeform 4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55" y="2204"/>
                              <a:ext cx="488" cy="272"/>
                            </a:xfrm>
                            <a:custGeom>
                              <a:avLst/>
                              <a:gdLst>
                                <a:gd name="T0" fmla="*/ 68 w 488"/>
                                <a:gd name="T1" fmla="*/ 0 h 272"/>
                                <a:gd name="T2" fmla="*/ 0 w 488"/>
                                <a:gd name="T3" fmla="*/ 232 h 272"/>
                                <a:gd name="T4" fmla="*/ 488 w 488"/>
                                <a:gd name="T5" fmla="*/ 272 h 27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88" h="272">
                                  <a:moveTo>
                                    <a:pt x="68" y="0"/>
                                  </a:moveTo>
                                  <a:lnTo>
                                    <a:pt x="0" y="232"/>
                                  </a:lnTo>
                                  <a:lnTo>
                                    <a:pt x="488" y="27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61" name="Freeform 4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79" y="1735"/>
                              <a:ext cx="1159" cy="469"/>
                            </a:xfrm>
                            <a:custGeom>
                              <a:avLst/>
                              <a:gdLst>
                                <a:gd name="T0" fmla="*/ 0 w 1159"/>
                                <a:gd name="T1" fmla="*/ 357 h 469"/>
                                <a:gd name="T2" fmla="*/ 192 w 1159"/>
                                <a:gd name="T3" fmla="*/ 237 h 469"/>
                                <a:gd name="T4" fmla="*/ 199 w 1159"/>
                                <a:gd name="T5" fmla="*/ 210 h 469"/>
                                <a:gd name="T6" fmla="*/ 477 w 1159"/>
                                <a:gd name="T7" fmla="*/ 45 h 469"/>
                                <a:gd name="T8" fmla="*/ 889 w 1159"/>
                                <a:gd name="T9" fmla="*/ 68 h 469"/>
                                <a:gd name="T10" fmla="*/ 911 w 1159"/>
                                <a:gd name="T11" fmla="*/ 102 h 469"/>
                                <a:gd name="T12" fmla="*/ 975 w 1159"/>
                                <a:gd name="T13" fmla="*/ 83 h 469"/>
                                <a:gd name="T14" fmla="*/ 1159 w 1159"/>
                                <a:gd name="T15" fmla="*/ 0 h 469"/>
                                <a:gd name="T16" fmla="*/ 1144 w 1159"/>
                                <a:gd name="T17" fmla="*/ 469 h 4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59" h="469">
                                  <a:moveTo>
                                    <a:pt x="0" y="357"/>
                                  </a:moveTo>
                                  <a:lnTo>
                                    <a:pt x="192" y="237"/>
                                  </a:lnTo>
                                  <a:lnTo>
                                    <a:pt x="199" y="210"/>
                                  </a:lnTo>
                                  <a:lnTo>
                                    <a:pt x="477" y="45"/>
                                  </a:lnTo>
                                  <a:lnTo>
                                    <a:pt x="889" y="68"/>
                                  </a:lnTo>
                                  <a:lnTo>
                                    <a:pt x="911" y="102"/>
                                  </a:lnTo>
                                  <a:lnTo>
                                    <a:pt x="975" y="83"/>
                                  </a:lnTo>
                                  <a:lnTo>
                                    <a:pt x="1159" y="0"/>
                                  </a:lnTo>
                                  <a:lnTo>
                                    <a:pt x="1144" y="469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162" name="Freeform 4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88" y="521"/>
                              <a:ext cx="1755" cy="1552"/>
                            </a:xfrm>
                            <a:custGeom>
                              <a:avLst/>
                              <a:gdLst>
                                <a:gd name="T0" fmla="*/ 1755 w 1755"/>
                                <a:gd name="T1" fmla="*/ 0 h 1552"/>
                                <a:gd name="T2" fmla="*/ 1624 w 1755"/>
                                <a:gd name="T3" fmla="*/ 236 h 1552"/>
                                <a:gd name="T4" fmla="*/ 1207 w 1755"/>
                                <a:gd name="T5" fmla="*/ 296 h 1552"/>
                                <a:gd name="T6" fmla="*/ 1020 w 1755"/>
                                <a:gd name="T7" fmla="*/ 472 h 1552"/>
                                <a:gd name="T8" fmla="*/ 986 w 1755"/>
                                <a:gd name="T9" fmla="*/ 622 h 1552"/>
                                <a:gd name="T10" fmla="*/ 653 w 1755"/>
                                <a:gd name="T11" fmla="*/ 652 h 1552"/>
                                <a:gd name="T12" fmla="*/ 233 w 1755"/>
                                <a:gd name="T13" fmla="*/ 937 h 1552"/>
                                <a:gd name="T14" fmla="*/ 0 w 1755"/>
                                <a:gd name="T15" fmla="*/ 1098 h 1552"/>
                                <a:gd name="T16" fmla="*/ 26 w 1755"/>
                                <a:gd name="T17" fmla="*/ 1398 h 1552"/>
                                <a:gd name="T18" fmla="*/ 184 w 1755"/>
                                <a:gd name="T19" fmla="*/ 1552 h 15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55" h="1552">
                                  <a:moveTo>
                                    <a:pt x="1755" y="0"/>
                                  </a:moveTo>
                                  <a:lnTo>
                                    <a:pt x="1624" y="236"/>
                                  </a:lnTo>
                                  <a:lnTo>
                                    <a:pt x="1207" y="296"/>
                                  </a:lnTo>
                                  <a:lnTo>
                                    <a:pt x="1020" y="472"/>
                                  </a:lnTo>
                                  <a:lnTo>
                                    <a:pt x="986" y="622"/>
                                  </a:lnTo>
                                  <a:lnTo>
                                    <a:pt x="653" y="652"/>
                                  </a:lnTo>
                                  <a:lnTo>
                                    <a:pt x="233" y="937"/>
                                  </a:lnTo>
                                  <a:lnTo>
                                    <a:pt x="0" y="1098"/>
                                  </a:lnTo>
                                  <a:lnTo>
                                    <a:pt x="26" y="1398"/>
                                  </a:lnTo>
                                  <a:lnTo>
                                    <a:pt x="184" y="1552"/>
                                  </a:lnTo>
                                </a:path>
                              </a:pathLst>
                            </a:custGeom>
                            <a:noFill/>
                            <a:ln w="47625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74295" tIns="37148" rIns="74295" bIns="37148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</p:grpSp>
                      <p:grpSp>
                        <p:nvGrpSpPr>
                          <p:cNvPr id="2069" name="グループ化 2068"/>
                          <p:cNvGrpSpPr/>
                          <p:nvPr/>
                        </p:nvGrpSpPr>
                        <p:grpSpPr>
                          <a:xfrm>
                            <a:off x="2027451" y="1619539"/>
                            <a:ext cx="8926968" cy="4851675"/>
                            <a:chOff x="2027451" y="1619539"/>
                            <a:chExt cx="8926968" cy="4851675"/>
                          </a:xfrm>
                        </p:grpSpPr>
                        <p:sp>
                          <p:nvSpPr>
                            <p:cNvPr id="2070" name="テキスト ボックス 2069"/>
                            <p:cNvSpPr txBox="1"/>
                            <p:nvPr/>
                          </p:nvSpPr>
                          <p:spPr>
                            <a:xfrm>
                              <a:off x="2694075" y="1619539"/>
                              <a:ext cx="1751807" cy="6176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975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第一区</a:t>
                              </a:r>
                            </a:p>
                          </p:txBody>
                        </p:sp>
                        <p:sp>
                          <p:nvSpPr>
                            <p:cNvPr id="2071" name="テキスト ボックス 2070"/>
                            <p:cNvSpPr txBox="1"/>
                            <p:nvPr/>
                          </p:nvSpPr>
                          <p:spPr>
                            <a:xfrm>
                              <a:off x="8995306" y="2324037"/>
                              <a:ext cx="1959113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第二区</a:t>
                              </a:r>
                            </a:p>
                          </p:txBody>
                        </p:sp>
                        <p:sp>
                          <p:nvSpPr>
                            <p:cNvPr id="2072" name="テキスト ボックス 2071"/>
                            <p:cNvSpPr txBox="1"/>
                            <p:nvPr/>
                          </p:nvSpPr>
                          <p:spPr>
                            <a:xfrm>
                              <a:off x="8877537" y="5149772"/>
                              <a:ext cx="1695702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第四区</a:t>
                              </a:r>
                            </a:p>
                          </p:txBody>
                        </p:sp>
                        <p:sp>
                          <p:nvSpPr>
                            <p:cNvPr id="2073" name="Text Box 1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984745" y="3973156"/>
                              <a:ext cx="704980" cy="1689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60365" tIns="7223" rIns="60365" bIns="7223"/>
                            <a:lstStyle>
                              <a:lvl1pPr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kumimoji="1" sz="32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1pPr>
                              <a:lvl2pPr marL="742950" indent="-28575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kumimoji="1" sz="28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2pPr>
                              <a:lvl3pPr marL="11430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•"/>
                                <a:defRPr kumimoji="1" sz="24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3pPr>
                              <a:lvl4pPr marL="16002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–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4pPr>
                              <a:lvl5pPr marL="2057400" indent="-228600">
                                <a:spcBef>
                                  <a:spcPct val="20000"/>
                                </a:spcBef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»"/>
                                <a:defRPr kumimoji="1" sz="200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ea typeface="ＭＳ Ｐゴシック" panose="020B0600070205080204" pitchFamily="50" charset="-128"/>
                                </a:defRPr>
                              </a:lvl9pPr>
                            </a:lstStyle>
                            <a:p>
                              <a:pPr eaLnBrk="1" hangingPunct="1">
                                <a:spcBef>
                                  <a:spcPct val="0"/>
                                </a:spcBef>
                                <a:buFontTx/>
                                <a:buNone/>
                              </a:pPr>
                              <a:endParaRPr lang="ja-JP" altLang="en-US" sz="894" dirty="0"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2074" name="テキスト ボックス 2073"/>
                            <p:cNvSpPr txBox="1"/>
                            <p:nvPr/>
                          </p:nvSpPr>
                          <p:spPr>
                            <a:xfrm>
                              <a:off x="2027451" y="5885226"/>
                              <a:ext cx="1739765" cy="5859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ja-JP" altLang="en-US" sz="894" dirty="0">
                                  <a:latin typeface="HGP創英角ｺﾞｼｯｸUB" panose="020B0900000000000000" pitchFamily="50" charset="-128"/>
                                  <a:ea typeface="HGP創英角ｺﾞｼｯｸUB" panose="020B0900000000000000" pitchFamily="50" charset="-128"/>
                                </a:rPr>
                                <a:t>第三区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561" name="フローチャート: 結合子 2560"/>
                        <p:cNvSpPr/>
                        <p:nvPr/>
                      </p:nvSpPr>
                      <p:spPr>
                        <a:xfrm>
                          <a:off x="8370050" y="4044824"/>
                          <a:ext cx="99359" cy="104251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563" name="直線コネクタ 2562"/>
                        <p:cNvCxnSpPr>
                          <a:endCxn id="2561" idx="3"/>
                        </p:cNvCxnSpPr>
                        <p:nvPr/>
                      </p:nvCxnSpPr>
                      <p:spPr>
                        <a:xfrm flipV="1">
                          <a:off x="7552418" y="4133808"/>
                          <a:ext cx="832183" cy="1085568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5" name="フローチャート: 結合子 2564"/>
                        <p:cNvSpPr/>
                        <p:nvPr/>
                      </p:nvSpPr>
                      <p:spPr>
                        <a:xfrm>
                          <a:off x="8494446" y="2917760"/>
                          <a:ext cx="78277" cy="92607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cxnSp>
                      <p:nvCxnSpPr>
                        <p:cNvPr id="2572" name="直線コネクタ 2571"/>
                        <p:cNvCxnSpPr>
                          <a:endCxn id="2565" idx="0"/>
                        </p:cNvCxnSpPr>
                        <p:nvPr/>
                      </p:nvCxnSpPr>
                      <p:spPr>
                        <a:xfrm>
                          <a:off x="8017458" y="2522800"/>
                          <a:ext cx="516127" cy="39496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73" name="直線コネクタ 2572"/>
                        <p:cNvCxnSpPr/>
                        <p:nvPr/>
                      </p:nvCxnSpPr>
                      <p:spPr>
                        <a:xfrm flipH="1">
                          <a:off x="9198966" y="2486361"/>
                          <a:ext cx="154377" cy="102923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" name="正方形/長方形 6"/>
                      <p:cNvSpPr/>
                      <p:nvPr/>
                    </p:nvSpPr>
                    <p:spPr>
                      <a:xfrm>
                        <a:off x="111645" y="1250613"/>
                        <a:ext cx="3158930" cy="795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➢第二区の児童相談所は、現こども相談センター</a:t>
                        </a:r>
                        <a:endPara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（森之宮）の建物を第三区と共同利用</a:t>
                        </a:r>
                        <a:endPara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➢第二区は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一時保護委託で対応</a:t>
                        </a:r>
                      </a:p>
                    </p:txBody>
                  </p:sp>
                  <p:sp>
                    <p:nvSpPr>
                      <p:cNvPr id="2578" name="正方形/長方形 2577"/>
                      <p:cNvSpPr/>
                      <p:nvPr/>
                    </p:nvSpPr>
                    <p:spPr>
                      <a:xfrm>
                        <a:off x="3498218" y="1244681"/>
                        <a:ext cx="3139375" cy="7976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t" anchorCtr="0"/>
                      <a:lstStyle/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➢第二区の児童相談所と一時保護所は、現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こども相談センター（森之宮）を活用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➢全ての特別区が児童相談所と一時保護所を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</a:t>
                        </a:r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設置（ただし、第二区は区域外に設置）</a:t>
                        </a:r>
                      </a:p>
                    </p:txBody>
                  </p:sp>
                  <p:sp>
                    <p:nvSpPr>
                      <p:cNvPr id="2579" name="正方形/長方形 2578"/>
                      <p:cNvSpPr/>
                      <p:nvPr/>
                    </p:nvSpPr>
                    <p:spPr>
                      <a:xfrm>
                        <a:off x="6844036" y="1240821"/>
                        <a:ext cx="2879415" cy="7970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➢第二区の児童相談所は、現こども相談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en-US" altLang="ja-JP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</a:t>
                        </a:r>
                        <a:r>
                          <a:rPr lang="en-US" altLang="ja-JP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センター（森之宮）から鶴見区に移転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➢全ての特別区が区域内に児童相談所と</a:t>
                        </a:r>
                        <a:endPara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  <a:p>
                        <a:r>
                          <a:rPr lang="ja-JP" altLang="en-US" sz="1200" dirty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　</a:t>
                        </a:r>
                        <a:r>
                          <a:rPr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 </a:t>
                        </a:r>
                        <a:r>
                          <a:rPr kumimoji="1" lang="ja-JP" altLang="en-US" sz="1200" dirty="0" smtClean="0">
                            <a:latin typeface="Meiryo UI" panose="020B0604030504040204" pitchFamily="50" charset="-128"/>
                            <a:ea typeface="Meiryo UI" panose="020B0604030504040204" pitchFamily="50" charset="-128"/>
                          </a:rPr>
                          <a:t>一時保護所を設置</a:t>
                        </a:r>
                      </a:p>
                    </p:txBody>
                  </p:sp>
                </p:grpSp>
                <p:sp>
                  <p:nvSpPr>
                    <p:cNvPr id="1547" name="フローチャート: 結合子 1546"/>
                    <p:cNvSpPr/>
                    <p:nvPr/>
                  </p:nvSpPr>
                  <p:spPr>
                    <a:xfrm>
                      <a:off x="9128723" y="4217750"/>
                      <a:ext cx="108078" cy="93579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549" name="フローチャート: 結合子 1548"/>
                  <p:cNvSpPr/>
                  <p:nvPr/>
                </p:nvSpPr>
                <p:spPr>
                  <a:xfrm flipH="1">
                    <a:off x="1532747" y="4354746"/>
                    <a:ext cx="97093" cy="972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399130" y="2450453"/>
                    <a:ext cx="576064" cy="837495"/>
                    <a:chOff x="-633075" y="2529037"/>
                    <a:chExt cx="576064" cy="837495"/>
                  </a:xfrm>
                </p:grpSpPr>
                <p:sp>
                  <p:nvSpPr>
                    <p:cNvPr id="2583" name="正方形/長方形 2582"/>
                    <p:cNvSpPr/>
                    <p:nvPr/>
                  </p:nvSpPr>
                  <p:spPr>
                    <a:xfrm>
                      <a:off x="-633075" y="274686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585" name="正方形/長方形 2584"/>
                    <p:cNvSpPr/>
                    <p:nvPr/>
                  </p:nvSpPr>
                  <p:spPr>
                    <a:xfrm>
                      <a:off x="-633075" y="2529037"/>
                      <a:ext cx="576064" cy="217831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第一区</a:t>
                      </a:r>
                    </a:p>
                  </p:txBody>
                </p:sp>
                <p:cxnSp>
                  <p:nvCxnSpPr>
                    <p:cNvPr id="4" name="直線コネクタ 3"/>
                    <p:cNvCxnSpPr/>
                    <p:nvPr/>
                  </p:nvCxnSpPr>
                  <p:spPr>
                    <a:xfrm>
                      <a:off x="-627245" y="306380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93" name="グループ化 2592"/>
                  <p:cNvGrpSpPr/>
                  <p:nvPr/>
                </p:nvGrpSpPr>
                <p:grpSpPr>
                  <a:xfrm>
                    <a:off x="7337643" y="5769240"/>
                    <a:ext cx="576064" cy="837495"/>
                    <a:chOff x="-471711" y="2394567"/>
                    <a:chExt cx="576064" cy="837495"/>
                  </a:xfrm>
                </p:grpSpPr>
                <p:sp>
                  <p:nvSpPr>
                    <p:cNvPr id="2594" name="正方形/長方形 2593"/>
                    <p:cNvSpPr/>
                    <p:nvPr/>
                  </p:nvSpPr>
                  <p:spPr>
                    <a:xfrm>
                      <a:off x="-471711" y="261239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595" name="正方形/長方形 2594"/>
                    <p:cNvSpPr/>
                    <p:nvPr/>
                  </p:nvSpPr>
                  <p:spPr>
                    <a:xfrm>
                      <a:off x="-471711" y="2394567"/>
                      <a:ext cx="576064" cy="21783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lang="ja-JP" altLang="en-US" sz="1100" b="1" dirty="0" smtClean="0">
                          <a:solidFill>
                            <a:schemeClr val="bg1"/>
                          </a:solidFill>
                        </a:rPr>
                        <a:t>第三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区</a:t>
                      </a:r>
                    </a:p>
                  </p:txBody>
                </p:sp>
                <p:cxnSp>
                  <p:nvCxnSpPr>
                    <p:cNvPr id="2596" name="直線コネクタ 2595"/>
                    <p:cNvCxnSpPr/>
                    <p:nvPr/>
                  </p:nvCxnSpPr>
                  <p:spPr>
                    <a:xfrm>
                      <a:off x="-465881" y="292933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97" name="グループ化 2596"/>
                  <p:cNvGrpSpPr/>
                  <p:nvPr/>
                </p:nvGrpSpPr>
                <p:grpSpPr>
                  <a:xfrm>
                    <a:off x="1641525" y="5901678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598" name="正方形/長方形 2597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599" name="正方形/長方形 2598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第四区</a:t>
                      </a:r>
                    </a:p>
                  </p:txBody>
                </p:sp>
                <p:cxnSp>
                  <p:nvCxnSpPr>
                    <p:cNvPr id="2600" name="直線コネクタ 2599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1" name="グループ化 2600"/>
                  <p:cNvGrpSpPr/>
                  <p:nvPr/>
                </p:nvGrpSpPr>
                <p:grpSpPr>
                  <a:xfrm>
                    <a:off x="3980730" y="2433984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602" name="正方形/長方形 2601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03" name="正方形/長方形 2602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第一区</a:t>
                      </a:r>
                    </a:p>
                  </p:txBody>
                </p:sp>
                <p:cxnSp>
                  <p:nvCxnSpPr>
                    <p:cNvPr id="2604" name="直線コネクタ 2603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5" name="グループ化 2604"/>
                  <p:cNvGrpSpPr/>
                  <p:nvPr/>
                </p:nvGrpSpPr>
                <p:grpSpPr>
                  <a:xfrm>
                    <a:off x="7467938" y="2421387"/>
                    <a:ext cx="576064" cy="837495"/>
                    <a:chOff x="-498605" y="2529037"/>
                    <a:chExt cx="576064" cy="837495"/>
                  </a:xfrm>
                </p:grpSpPr>
                <p:sp>
                  <p:nvSpPr>
                    <p:cNvPr id="2606" name="正方形/長方形 2605"/>
                    <p:cNvSpPr/>
                    <p:nvPr/>
                  </p:nvSpPr>
                  <p:spPr>
                    <a:xfrm>
                      <a:off x="-498605" y="274686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07" name="正方形/長方形 2606"/>
                    <p:cNvSpPr/>
                    <p:nvPr/>
                  </p:nvSpPr>
                  <p:spPr>
                    <a:xfrm>
                      <a:off x="-498605" y="2529037"/>
                      <a:ext cx="576064" cy="217831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第一区</a:t>
                      </a:r>
                    </a:p>
                  </p:txBody>
                </p:sp>
                <p:cxnSp>
                  <p:nvCxnSpPr>
                    <p:cNvPr id="2608" name="直線コネクタ 2607"/>
                    <p:cNvCxnSpPr/>
                    <p:nvPr/>
                  </p:nvCxnSpPr>
                  <p:spPr>
                    <a:xfrm>
                      <a:off x="-492775" y="306380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9" name="グループ化 2608"/>
                  <p:cNvGrpSpPr/>
                  <p:nvPr/>
                </p:nvGrpSpPr>
                <p:grpSpPr>
                  <a:xfrm>
                    <a:off x="5383876" y="5866379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610" name="正方形/長方形 2609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11" name="正方形/長方形 2610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第四区</a:t>
                      </a:r>
                    </a:p>
                  </p:txBody>
                </p:sp>
                <p:cxnSp>
                  <p:nvCxnSpPr>
                    <p:cNvPr id="2612" name="直線コネクタ 2611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13" name="直線コネクタ 2612"/>
                  <p:cNvCxnSpPr>
                    <a:stCxn id="2599" idx="0"/>
                  </p:cNvCxnSpPr>
                  <p:nvPr/>
                </p:nvCxnSpPr>
                <p:spPr>
                  <a:xfrm flipH="1" flipV="1">
                    <a:off x="1803876" y="5431939"/>
                    <a:ext cx="125681" cy="46973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14" name="グループ化 2613"/>
                  <p:cNvGrpSpPr/>
                  <p:nvPr/>
                </p:nvGrpSpPr>
                <p:grpSpPr>
                  <a:xfrm>
                    <a:off x="8912871" y="5901931"/>
                    <a:ext cx="576064" cy="837495"/>
                    <a:chOff x="-498605" y="2475249"/>
                    <a:chExt cx="576064" cy="837495"/>
                  </a:xfrm>
                </p:grpSpPr>
                <p:sp>
                  <p:nvSpPr>
                    <p:cNvPr id="2615" name="正方形/長方形 2614"/>
                    <p:cNvSpPr/>
                    <p:nvPr/>
                  </p:nvSpPr>
                  <p:spPr>
                    <a:xfrm>
                      <a:off x="-498605" y="2693081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16" name="正方形/長方形 2615"/>
                    <p:cNvSpPr/>
                    <p:nvPr/>
                  </p:nvSpPr>
                  <p:spPr>
                    <a:xfrm>
                      <a:off x="-498605" y="2475249"/>
                      <a:ext cx="576064" cy="21783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第四区</a:t>
                      </a:r>
                    </a:p>
                  </p:txBody>
                </p:sp>
                <p:cxnSp>
                  <p:nvCxnSpPr>
                    <p:cNvPr id="2617" name="直線コネクタ 2616"/>
                    <p:cNvCxnSpPr/>
                    <p:nvPr/>
                  </p:nvCxnSpPr>
                  <p:spPr>
                    <a:xfrm>
                      <a:off x="-492775" y="3010015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18" name="直線コネクタ 2617"/>
                  <p:cNvCxnSpPr>
                    <a:stCxn id="2616" idx="0"/>
                  </p:cNvCxnSpPr>
                  <p:nvPr/>
                </p:nvCxnSpPr>
                <p:spPr>
                  <a:xfrm flipH="1" flipV="1">
                    <a:off x="8910005" y="5485867"/>
                    <a:ext cx="290898" cy="41606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9" name="フローチャート: 結合子 2618"/>
                  <p:cNvSpPr/>
                  <p:nvPr/>
                </p:nvSpPr>
                <p:spPr>
                  <a:xfrm>
                    <a:off x="8868369" y="5410441"/>
                    <a:ext cx="108078" cy="93579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625" name="グループ化 2624"/>
                  <p:cNvGrpSpPr/>
                  <p:nvPr/>
                </p:nvGrpSpPr>
                <p:grpSpPr>
                  <a:xfrm>
                    <a:off x="8897152" y="2563863"/>
                    <a:ext cx="576064" cy="837495"/>
                    <a:chOff x="-654593" y="2690017"/>
                    <a:chExt cx="576064" cy="837495"/>
                  </a:xfrm>
                </p:grpSpPr>
                <p:sp>
                  <p:nvSpPr>
                    <p:cNvPr id="2626" name="正方形/長方形 2625"/>
                    <p:cNvSpPr/>
                    <p:nvPr/>
                  </p:nvSpPr>
                  <p:spPr>
                    <a:xfrm>
                      <a:off x="-654593" y="2907849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27" name="正方形/長方形 2626"/>
                    <p:cNvSpPr/>
                    <p:nvPr/>
                  </p:nvSpPr>
                  <p:spPr>
                    <a:xfrm>
                      <a:off x="-654593" y="2690017"/>
                      <a:ext cx="576064" cy="217831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lang="ja-JP" altLang="en-US" sz="1100" b="1" dirty="0" smtClean="0">
                          <a:solidFill>
                            <a:schemeClr val="bg1"/>
                          </a:solidFill>
                        </a:rPr>
                        <a:t>第二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区</a:t>
                      </a:r>
                    </a:p>
                  </p:txBody>
                </p:sp>
                <p:cxnSp>
                  <p:nvCxnSpPr>
                    <p:cNvPr id="2628" name="直線コネクタ 2627"/>
                    <p:cNvCxnSpPr/>
                    <p:nvPr/>
                  </p:nvCxnSpPr>
                  <p:spPr>
                    <a:xfrm>
                      <a:off x="-648763" y="3224783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8" name="グループ化 1027"/>
                  <p:cNvGrpSpPr/>
                  <p:nvPr/>
                </p:nvGrpSpPr>
                <p:grpSpPr>
                  <a:xfrm>
                    <a:off x="5360766" y="2429586"/>
                    <a:ext cx="1338723" cy="1117002"/>
                    <a:chOff x="5360766" y="2295116"/>
                    <a:chExt cx="1338723" cy="1117002"/>
                  </a:xfrm>
                </p:grpSpPr>
                <p:grpSp>
                  <p:nvGrpSpPr>
                    <p:cNvPr id="2620" name="グループ化 2619"/>
                    <p:cNvGrpSpPr/>
                    <p:nvPr/>
                  </p:nvGrpSpPr>
                  <p:grpSpPr>
                    <a:xfrm>
                      <a:off x="5738036" y="2574623"/>
                      <a:ext cx="576064" cy="837495"/>
                      <a:chOff x="-498605" y="2529037"/>
                      <a:chExt cx="576064" cy="837495"/>
                    </a:xfrm>
                  </p:grpSpPr>
                  <p:sp>
                    <p:nvSpPr>
                      <p:cNvPr id="2621" name="正方形/長方形 2620"/>
                      <p:cNvSpPr/>
                      <p:nvPr/>
                    </p:nvSpPr>
                    <p:spPr>
                      <a:xfrm>
                        <a:off x="-498605" y="2746869"/>
                        <a:ext cx="576064" cy="619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ja-JP" altLang="en-US" sz="1200" b="1" dirty="0" smtClean="0"/>
                          <a:t>児相</a:t>
                        </a:r>
                        <a:endParaRPr kumimoji="1" lang="en-US" altLang="ja-JP" sz="1200" b="1" dirty="0" smtClean="0"/>
                      </a:p>
                      <a:p>
                        <a:pPr algn="ctr"/>
                        <a:endParaRPr lang="en-US" altLang="ja-JP" sz="800" b="1" dirty="0"/>
                      </a:p>
                      <a:p>
                        <a:pPr algn="ctr"/>
                        <a:r>
                          <a:rPr kumimoji="1" lang="ja-JP" altLang="en-US" sz="1200" b="1" dirty="0" smtClean="0"/>
                          <a:t>一保</a:t>
                        </a:r>
                      </a:p>
                    </p:txBody>
                  </p:sp>
                  <p:sp>
                    <p:nvSpPr>
                      <p:cNvPr id="2622" name="正方形/長方形 2621"/>
                      <p:cNvSpPr/>
                      <p:nvPr/>
                    </p:nvSpPr>
                    <p:spPr>
                      <a:xfrm>
                        <a:off x="-498605" y="2529037"/>
                        <a:ext cx="576064" cy="217831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lIns="36000" rIns="36000" rtlCol="0" anchor="ctr"/>
                      <a:lstStyle/>
                      <a:p>
                        <a:pPr algn="ctr"/>
                        <a:r>
                          <a:rPr lang="ja-JP" altLang="en-US" sz="1100" b="1" dirty="0" smtClean="0">
                            <a:solidFill>
                              <a:schemeClr val="bg1"/>
                            </a:solidFill>
                          </a:rPr>
                          <a:t>第二</a:t>
                        </a:r>
                        <a:r>
                          <a:rPr kumimoji="1" lang="ja-JP" altLang="en-US" sz="1100" b="1" dirty="0" smtClean="0">
                            <a:solidFill>
                              <a:schemeClr val="bg1"/>
                            </a:solidFill>
                          </a:rPr>
                          <a:t>区</a:t>
                        </a:r>
                      </a:p>
                    </p:txBody>
                  </p:sp>
                  <p:cxnSp>
                    <p:nvCxnSpPr>
                      <p:cNvPr id="2623" name="直線コネクタ 2622"/>
                      <p:cNvCxnSpPr/>
                      <p:nvPr/>
                    </p:nvCxnSpPr>
                    <p:spPr>
                      <a:xfrm>
                        <a:off x="-492775" y="3063803"/>
                        <a:ext cx="570234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624" name="テキスト ボックス 2623"/>
                    <p:cNvSpPr txBox="1"/>
                    <p:nvPr/>
                  </p:nvSpPr>
                  <p:spPr>
                    <a:xfrm>
                      <a:off x="5360766" y="2295116"/>
                      <a:ext cx="1338723" cy="2674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138" dirty="0" smtClean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現森之宮</a:t>
                      </a:r>
                      <a:endParaRPr lang="ja-JP" altLang="en-US" sz="1138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p:txBody>
                </p:sp>
              </p:grpSp>
              <p:grpSp>
                <p:nvGrpSpPr>
                  <p:cNvPr id="2630" name="グループ化 2629"/>
                  <p:cNvGrpSpPr/>
                  <p:nvPr/>
                </p:nvGrpSpPr>
                <p:grpSpPr>
                  <a:xfrm>
                    <a:off x="3750188" y="5738417"/>
                    <a:ext cx="576064" cy="837495"/>
                    <a:chOff x="-431370" y="2367673"/>
                    <a:chExt cx="576064" cy="837495"/>
                  </a:xfrm>
                </p:grpSpPr>
                <p:sp>
                  <p:nvSpPr>
                    <p:cNvPr id="2631" name="正方形/長方形 2630"/>
                    <p:cNvSpPr/>
                    <p:nvPr/>
                  </p:nvSpPr>
                  <p:spPr>
                    <a:xfrm>
                      <a:off x="-431370" y="2585505"/>
                      <a:ext cx="576064" cy="6196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1200" b="1" dirty="0" smtClean="0"/>
                        <a:t>児相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lang="en-US" altLang="ja-JP" sz="800" b="1" dirty="0"/>
                    </a:p>
                    <a:p>
                      <a:pPr algn="ctr"/>
                      <a:r>
                        <a:rPr kumimoji="1" lang="ja-JP" altLang="en-US" sz="1200" b="1" dirty="0" smtClean="0"/>
                        <a:t>一保</a:t>
                      </a:r>
                    </a:p>
                  </p:txBody>
                </p:sp>
                <p:sp>
                  <p:nvSpPr>
                    <p:cNvPr id="2632" name="正方形/長方形 2631"/>
                    <p:cNvSpPr/>
                    <p:nvPr/>
                  </p:nvSpPr>
                  <p:spPr>
                    <a:xfrm>
                      <a:off x="-431370" y="2367673"/>
                      <a:ext cx="576064" cy="21783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36000" rIns="36000" rtlCol="0" anchor="ctr"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</a:rPr>
                        <a:t>第三区</a:t>
                      </a:r>
                    </a:p>
                  </p:txBody>
                </p:sp>
                <p:cxnSp>
                  <p:nvCxnSpPr>
                    <p:cNvPr id="2633" name="直線コネクタ 2632"/>
                    <p:cNvCxnSpPr/>
                    <p:nvPr/>
                  </p:nvCxnSpPr>
                  <p:spPr>
                    <a:xfrm>
                      <a:off x="-425540" y="2902439"/>
                      <a:ext cx="570234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4" name="グループ化 1023"/>
                  <p:cNvGrpSpPr/>
                  <p:nvPr/>
                </p:nvGrpSpPr>
                <p:grpSpPr>
                  <a:xfrm>
                    <a:off x="1778905" y="2326505"/>
                    <a:ext cx="1661486" cy="1489176"/>
                    <a:chOff x="1657882" y="2057565"/>
                    <a:chExt cx="1661486" cy="1489176"/>
                  </a:xfrm>
                </p:grpSpPr>
                <p:sp>
                  <p:nvSpPr>
                    <p:cNvPr id="2570" name="楕円 2569"/>
                    <p:cNvSpPr/>
                    <p:nvPr/>
                  </p:nvSpPr>
                  <p:spPr>
                    <a:xfrm>
                      <a:off x="1657882" y="2057565"/>
                      <a:ext cx="1661486" cy="1489176"/>
                    </a:xfrm>
                    <a:prstGeom prst="ellipse">
                      <a:avLst/>
                    </a:prstGeom>
                    <a:noFill/>
                    <a:ln w="34925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7" name="テキスト ボックス 2576"/>
                    <p:cNvSpPr txBox="1"/>
                    <p:nvPr/>
                  </p:nvSpPr>
                  <p:spPr>
                    <a:xfrm>
                      <a:off x="1845657" y="2160338"/>
                      <a:ext cx="1338723" cy="2674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1138" dirty="0" smtClean="0"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現森之宮</a:t>
                      </a:r>
                      <a:endParaRPr lang="en-US" altLang="ja-JP" sz="1138" dirty="0" smtClean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p:txBody>
                </p:sp>
                <p:grpSp>
                  <p:nvGrpSpPr>
                    <p:cNvPr id="21" name="グループ化 20"/>
                    <p:cNvGrpSpPr/>
                    <p:nvPr/>
                  </p:nvGrpSpPr>
                  <p:grpSpPr>
                    <a:xfrm>
                      <a:off x="1925294" y="2418372"/>
                      <a:ext cx="1142272" cy="841010"/>
                      <a:chOff x="1844612" y="2458713"/>
                      <a:chExt cx="1142272" cy="841010"/>
                    </a:xfrm>
                  </p:grpSpPr>
                  <p:grpSp>
                    <p:nvGrpSpPr>
                      <p:cNvPr id="2634" name="グループ化 2633"/>
                      <p:cNvGrpSpPr/>
                      <p:nvPr/>
                    </p:nvGrpSpPr>
                    <p:grpSpPr>
                      <a:xfrm>
                        <a:off x="2410820" y="2462228"/>
                        <a:ext cx="576064" cy="837495"/>
                        <a:chOff x="-498605" y="2554779"/>
                        <a:chExt cx="576064" cy="837495"/>
                      </a:xfrm>
                    </p:grpSpPr>
                    <p:sp>
                      <p:nvSpPr>
                        <p:cNvPr id="2635" name="正方形/長方形 2634"/>
                        <p:cNvSpPr/>
                        <p:nvPr/>
                      </p:nvSpPr>
                      <p:spPr>
                        <a:xfrm>
                          <a:off x="-498605" y="2772611"/>
                          <a:ext cx="576064" cy="6196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ja-JP" altLang="en-US" sz="1200" b="1" dirty="0" smtClean="0"/>
                            <a:t>児相</a:t>
                          </a:r>
                          <a:endParaRPr kumimoji="1" lang="en-US" altLang="ja-JP" sz="1200" b="1" dirty="0" smtClean="0"/>
                        </a:p>
                        <a:p>
                          <a:pPr algn="ctr"/>
                          <a:endParaRPr lang="en-US" altLang="ja-JP" sz="800" b="1" dirty="0"/>
                        </a:p>
                        <a:p>
                          <a:pPr algn="ctr"/>
                          <a:r>
                            <a:rPr kumimoji="1" lang="ja-JP" altLang="en-US" sz="1200" b="1" dirty="0" smtClean="0"/>
                            <a:t>一保</a:t>
                          </a:r>
                        </a:p>
                      </p:txBody>
                    </p:sp>
                    <p:sp>
                      <p:nvSpPr>
                        <p:cNvPr id="2636" name="正方形/長方形 2635"/>
                        <p:cNvSpPr/>
                        <p:nvPr/>
                      </p:nvSpPr>
                      <p:spPr>
                        <a:xfrm>
                          <a:off x="-498605" y="2554779"/>
                          <a:ext cx="576064" cy="217831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36000" rIns="36000" rtlCol="0" anchor="ctr"/>
                        <a:lstStyle/>
                        <a:p>
                          <a:pPr algn="ctr"/>
                          <a:r>
                            <a:rPr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第三</a:t>
                          </a:r>
                          <a:r>
                            <a:rPr kumimoji="1"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区</a:t>
                          </a:r>
                        </a:p>
                      </p:txBody>
                    </p:sp>
                    <p:cxnSp>
                      <p:nvCxnSpPr>
                        <p:cNvPr id="2637" name="直線コネクタ 2636"/>
                        <p:cNvCxnSpPr/>
                        <p:nvPr/>
                      </p:nvCxnSpPr>
                      <p:spPr>
                        <a:xfrm>
                          <a:off x="-492775" y="3089545"/>
                          <a:ext cx="570234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638" name="グループ化 2637"/>
                      <p:cNvGrpSpPr/>
                      <p:nvPr/>
                    </p:nvGrpSpPr>
                    <p:grpSpPr>
                      <a:xfrm>
                        <a:off x="1844612" y="2458713"/>
                        <a:ext cx="576064" cy="837495"/>
                        <a:chOff x="-498605" y="2554779"/>
                        <a:chExt cx="576064" cy="837495"/>
                      </a:xfrm>
                    </p:grpSpPr>
                    <p:sp>
                      <p:nvSpPr>
                        <p:cNvPr id="2639" name="正方形/長方形 2638"/>
                        <p:cNvSpPr/>
                        <p:nvPr/>
                      </p:nvSpPr>
                      <p:spPr>
                        <a:xfrm>
                          <a:off x="-498605" y="2772611"/>
                          <a:ext cx="576064" cy="6196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ja-JP" altLang="en-US" sz="1200" b="1" dirty="0" smtClean="0"/>
                            <a:t>児相</a:t>
                          </a:r>
                          <a:endParaRPr kumimoji="1" lang="en-US" altLang="ja-JP" sz="1200" b="1" dirty="0" smtClean="0"/>
                        </a:p>
                        <a:p>
                          <a:pPr algn="ctr"/>
                          <a:endParaRPr lang="en-US" altLang="ja-JP" sz="800" b="1" dirty="0"/>
                        </a:p>
                        <a:p>
                          <a:pPr algn="ctr"/>
                          <a:r>
                            <a:rPr kumimoji="1" lang="ja-JP" altLang="en-US" sz="1200" b="1" dirty="0" smtClean="0"/>
                            <a:t>なし</a:t>
                          </a:r>
                        </a:p>
                      </p:txBody>
                    </p:sp>
                    <p:sp>
                      <p:nvSpPr>
                        <p:cNvPr id="2640" name="正方形/長方形 2639"/>
                        <p:cNvSpPr/>
                        <p:nvPr/>
                      </p:nvSpPr>
                      <p:spPr>
                        <a:xfrm>
                          <a:off x="-498605" y="2554779"/>
                          <a:ext cx="576064" cy="217831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36000" rIns="36000" rtlCol="0" anchor="ctr"/>
                        <a:lstStyle/>
                        <a:p>
                          <a:pPr algn="ctr"/>
                          <a:r>
                            <a:rPr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第二</a:t>
                          </a:r>
                          <a:r>
                            <a:rPr kumimoji="1" lang="ja-JP" altLang="en-US" sz="1100" b="1" dirty="0" smtClean="0">
                              <a:solidFill>
                                <a:schemeClr val="bg1"/>
                              </a:solidFill>
                            </a:rPr>
                            <a:t>区</a:t>
                          </a:r>
                        </a:p>
                      </p:txBody>
                    </p:sp>
                    <p:cxnSp>
                      <p:nvCxnSpPr>
                        <p:cNvPr id="2641" name="直線コネクタ 2640"/>
                        <p:cNvCxnSpPr/>
                        <p:nvPr/>
                      </p:nvCxnSpPr>
                      <p:spPr>
                        <a:xfrm>
                          <a:off x="-492775" y="3089545"/>
                          <a:ext cx="570234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4" name="正方形/長方形 23"/>
                    <p:cNvSpPr/>
                    <p:nvPr/>
                  </p:nvSpPr>
                  <p:spPr>
                    <a:xfrm>
                      <a:off x="1725463" y="3101836"/>
                      <a:ext cx="991536" cy="2075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sz="700" dirty="0" smtClean="0"/>
                        <a:t>一時保護委託</a:t>
                      </a:r>
                    </a:p>
                  </p:txBody>
                </p:sp>
              </p:grpSp>
            </p:grpSp>
          </p:grpSp>
          <p:sp>
            <p:nvSpPr>
              <p:cNvPr id="2053" name="テキスト ボックス 2052"/>
              <p:cNvSpPr txBox="1"/>
              <p:nvPr/>
            </p:nvSpPr>
            <p:spPr>
              <a:xfrm>
                <a:off x="17924" y="931633"/>
                <a:ext cx="327385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700" dirty="0"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2024</a:t>
                </a:r>
                <a:r>
                  <a:rPr lang="ja-JP" altLang="en-US" sz="1700" dirty="0" smtClean="0"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年度（令和６年度）以前</a:t>
                </a:r>
                <a:endParaRPr lang="ja-JP" altLang="en-US" sz="1700" dirty="0"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r>
                  <a:rPr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（現こども相談センターの移転前）</a:t>
                </a:r>
                <a:endPara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060" name="楕円 2059"/>
            <p:cNvSpPr/>
            <p:nvPr/>
          </p:nvSpPr>
          <p:spPr>
            <a:xfrm>
              <a:off x="8490459" y="2402024"/>
              <a:ext cx="1353073" cy="136439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楕円 2063"/>
            <p:cNvSpPr/>
            <p:nvPr/>
          </p:nvSpPr>
          <p:spPr>
            <a:xfrm>
              <a:off x="5337986" y="2411755"/>
              <a:ext cx="1353073" cy="1364393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4763"/>
            <a:ext cx="9906000" cy="432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b="1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４</a:t>
            </a:r>
            <a:r>
              <a:rPr lang="ja-JP" altLang="en-US" sz="2000" b="1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特別区における組織体制</a:t>
            </a:r>
            <a:endParaRPr lang="ja-JP" altLang="en-US" sz="2000" b="1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10" name="正方形/長方形 27"/>
          <p:cNvSpPr>
            <a:spLocks noChangeArrowheads="1"/>
          </p:cNvSpPr>
          <p:nvPr/>
        </p:nvSpPr>
        <p:spPr bwMode="auto">
          <a:xfrm>
            <a:off x="8925147" y="8043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9381316" y="845912"/>
            <a:ext cx="414705" cy="32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750868" y="4911235"/>
            <a:ext cx="7602658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◆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大阪市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４か所）に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おける組織体制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（令和元年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日戦略会議資料（参考資料）より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60767"/>
              </p:ext>
            </p:extLst>
          </p:nvPr>
        </p:nvGraphicFramePr>
        <p:xfrm>
          <a:off x="229176" y="1935882"/>
          <a:ext cx="9540000" cy="2864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4051692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62956532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411950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7903785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971968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01827912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職種・部門</a:t>
                      </a:r>
                      <a:endParaRPr kumimoji="1" lang="ja-JP" altLang="en-US" sz="1200" b="1" u="none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職員数算定に影響する要素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</a:t>
                      </a:r>
                      <a:endParaRPr kumimoji="1" lang="ja-JP" altLang="en-US" sz="1200" b="1" u="none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none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特別区</a:t>
                      </a:r>
                      <a:endParaRPr kumimoji="1" lang="en-US" altLang="ja-JP" sz="1200" b="1" u="none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18116"/>
                  </a:ext>
                </a:extLst>
              </a:tr>
              <a:tr h="7475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管理職他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1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課長、課長代理、</a:t>
                      </a:r>
                      <a:endParaRPr lang="en-US" altLang="ja-JP" sz="11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sz="11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医師、保健師等</a:t>
                      </a:r>
                      <a:endParaRPr lang="en-US" altLang="ja-JP" sz="11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設置箇所数</a:t>
                      </a:r>
                    </a:p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体制強化の考え方等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大阪市が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２か所を運営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各特別区が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１か所ずつ運営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大阪市が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４か所を運営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弁護士の配置等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各特別区が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１か所ずつ運営</a:t>
                      </a:r>
                      <a:endParaRPr kumimoji="1" lang="en-US" altLang="ja-JP" sz="1200" b="1" u="sng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弁護士の配置等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46194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児童福祉司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法令の配置基準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人口６万人に一人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＋虐待相談件数加算（Ｈ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4,554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件）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人口</a:t>
                      </a: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４万人</a:t>
                      </a: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に一人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＋虐待相談件数加算（</a:t>
                      </a:r>
                      <a:r>
                        <a:rPr kumimoji="1" lang="en-US" altLang="ja-JP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H27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4,664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</a:t>
                      </a: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/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2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人口</a:t>
                      </a:r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３万人</a:t>
                      </a:r>
                      <a:r>
                        <a:rPr kumimoji="1" lang="ja-JP" altLang="en-US" sz="1200" b="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に一人</a:t>
                      </a:r>
                      <a:endParaRPr kumimoji="1" lang="en-US" altLang="ja-JP" sz="1200" b="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algn="l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＋虐待相談件数加算（</a:t>
                      </a:r>
                      <a:r>
                        <a:rPr kumimoji="1" lang="en-US" altLang="ja-JP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H30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</a:t>
                      </a:r>
                      <a:r>
                        <a:rPr kumimoji="1" lang="en-US" altLang="ja-JP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6,316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件</a:t>
                      </a:r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＋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里親養育支援担当</a:t>
                      </a:r>
                      <a:endParaRPr kumimoji="1" lang="en-US" altLang="ja-JP" sz="1200" b="1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＋</a:t>
                      </a:r>
                      <a:r>
                        <a:rPr kumimoji="1" lang="ja-JP" altLang="en-US" sz="12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市町村支援担当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971471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児童心理司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法令の配置基準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法令の配置基準なし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児童福祉司２人につき１人以上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95164033"/>
                  </a:ext>
                </a:extLst>
              </a:tr>
              <a:tr h="328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一時保護所</a:t>
                      </a:r>
                      <a:endParaRPr kumimoji="1" lang="en-US" altLang="ja-JP" sz="1200" u="none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児童指導員、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保育士等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入所定員等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１００人</a:t>
                      </a:r>
                      <a:endParaRPr kumimoji="1" lang="ja-JP" altLang="en-US" sz="120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１３０人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１７０人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１７８人</a:t>
                      </a:r>
                      <a:endParaRPr kumimoji="1" lang="ja-JP" altLang="en-US" sz="1200" b="1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20037261"/>
                  </a:ext>
                </a:extLst>
              </a:tr>
            </a:tbl>
          </a:graphicData>
        </a:graphic>
      </p:graphicFrame>
      <p:sp>
        <p:nvSpPr>
          <p:cNvPr id="67" name="コンテンツ プレースホルダー 2"/>
          <p:cNvSpPr txBox="1">
            <a:spLocks/>
          </p:cNvSpPr>
          <p:nvPr/>
        </p:nvSpPr>
        <p:spPr bwMode="auto">
          <a:xfrm>
            <a:off x="7333609" y="5804638"/>
            <a:ext cx="2437480" cy="864095"/>
          </a:xfrm>
          <a:prstGeom prst="rect">
            <a:avLst/>
          </a:prstGeom>
          <a:noFill/>
          <a:ln w="127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　東成・生野・城東・鶴見区を管轄区として試算</a:t>
            </a:r>
            <a:endParaRPr lang="en-US" altLang="ja-JP" sz="11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1080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　里親包括支援について民間委託を完了した時点（令和</a:t>
            </a: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年）での</a:t>
            </a:r>
            <a:endParaRPr lang="en-US" altLang="ja-JP" sz="11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1080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ja-JP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非常勤数</a:t>
            </a:r>
            <a:endParaRPr lang="en-US" altLang="ja-JP" sz="11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63" y="5288006"/>
            <a:ext cx="5385137" cy="142771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02309" y="488875"/>
            <a:ext cx="9552723" cy="8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特別区素案の考え方</a:t>
            </a:r>
            <a:endParaRPr lang="en-US" altLang="ja-JP" sz="14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・ 児童相談所の組織体制は、法令の配置基準、一時保護所の入所定員などを踏まえて整備しており、特別区素案作成時点で把握していた</a:t>
            </a:r>
            <a:endParaRPr lang="en-US" altLang="ja-JP" sz="13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 法令の配置基準等に基づき職員数を算定</a:t>
            </a:r>
            <a:endParaRPr lang="en-US" altLang="ja-JP" sz="13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・ 特別区設置</a:t>
            </a: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時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には、</a:t>
            </a: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法令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の配置基準の変動など</a:t>
            </a:r>
            <a:r>
              <a:rPr lang="ja-JP" altLang="en-US" sz="13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を</a:t>
            </a:r>
            <a:r>
              <a:rPr lang="ja-JP" altLang="en-US" sz="13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反映することを想定</a:t>
            </a:r>
            <a:endParaRPr lang="en-US" altLang="ja-JP" sz="13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14" name="フローチャート: 組合せ 13"/>
          <p:cNvSpPr/>
          <p:nvPr/>
        </p:nvSpPr>
        <p:spPr>
          <a:xfrm>
            <a:off x="6551032" y="4826604"/>
            <a:ext cx="1570319" cy="124057"/>
          </a:xfrm>
          <a:prstGeom prst="flowChartMer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1640632" y="5013176"/>
            <a:ext cx="8155389" cy="176506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 smtClean="0"/>
          </a:p>
        </p:txBody>
      </p:sp>
      <p:sp>
        <p:nvSpPr>
          <p:cNvPr id="18" name="大かっこ 17"/>
          <p:cNvSpPr/>
          <p:nvPr/>
        </p:nvSpPr>
        <p:spPr>
          <a:xfrm>
            <a:off x="286210" y="2533406"/>
            <a:ext cx="1107334" cy="37789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大かっこ 18"/>
          <p:cNvSpPr/>
          <p:nvPr/>
        </p:nvSpPr>
        <p:spPr>
          <a:xfrm>
            <a:off x="286210" y="4405614"/>
            <a:ext cx="1107334" cy="37789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5910" y="1268808"/>
            <a:ext cx="990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（１）児童相談所の職員配置基準等につい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て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97822" y="1611401"/>
            <a:ext cx="320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特別区素案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1033" y="1609790"/>
            <a:ext cx="320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こども青少年局試算時点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5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313957" y="6558922"/>
            <a:ext cx="8163871" cy="1123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461589" y="5156740"/>
            <a:ext cx="972000" cy="324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４０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　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61589" y="5495346"/>
            <a:ext cx="972000" cy="615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９５人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461589" y="6131229"/>
            <a:ext cx="972000" cy="4248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8647964" y="4567544"/>
            <a:ext cx="1116000" cy="576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Ins="72000" rtlCol="0" anchor="ctr"/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管理職他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課長、課長代理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医師、保健師等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8660674" y="5988541"/>
            <a:ext cx="1116000" cy="5760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一時保護所職員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児童指導員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保育士等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8647971" y="5589280"/>
            <a:ext cx="1116001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児童福祉司</a:t>
            </a:r>
            <a:endParaRPr kumimoji="1" lang="en-US" altLang="ja-JP" sz="1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2792760" y="4801650"/>
            <a:ext cx="972000" cy="777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１２０人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2792760" y="5601322"/>
            <a:ext cx="972000" cy="9576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１４８人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5101849" y="3078364"/>
            <a:ext cx="972000" cy="453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７０人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5108250" y="5325128"/>
            <a:ext cx="962676" cy="12384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１９１人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8642454" y="5188296"/>
            <a:ext cx="1116001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児童心理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司</a:t>
            </a:r>
            <a:endParaRPr kumimoji="1" lang="ja-JP" altLang="en-US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 flipV="1">
            <a:off x="3763499" y="3577321"/>
            <a:ext cx="1321986" cy="1022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正方形/長方形 144"/>
          <p:cNvSpPr/>
          <p:nvPr/>
        </p:nvSpPr>
        <p:spPr>
          <a:xfrm>
            <a:off x="9381316" y="1252809"/>
            <a:ext cx="414705" cy="32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51463" y="4695785"/>
            <a:ext cx="1004208" cy="396000"/>
          </a:xfrm>
          <a:prstGeom prst="rect">
            <a:avLst/>
          </a:prstGeom>
          <a:solidFill>
            <a:schemeClr val="bg1"/>
          </a:solidFill>
          <a:ln w="635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７５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kumimoji="1"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 flipV="1">
            <a:off x="3770296" y="5313858"/>
            <a:ext cx="1337954" cy="291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7401272" y="2885496"/>
            <a:ext cx="972000" cy="518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８０人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7401272" y="3957538"/>
            <a:ext cx="972000" cy="1238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１９１人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04019" y="5217006"/>
            <a:ext cx="972000" cy="1346400"/>
          </a:xfrm>
          <a:prstGeom prst="rect">
            <a:avLst/>
          </a:prstGeom>
          <a:pattFill prst="wd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２０８人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7406640" y="3429673"/>
            <a:ext cx="966632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７８人</a:t>
            </a: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6073315" y="5202693"/>
            <a:ext cx="1324958" cy="98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91607" y="1586125"/>
            <a:ext cx="1018345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大阪市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】</a:t>
            </a:r>
          </a:p>
        </p:txBody>
      </p:sp>
      <p:sp>
        <p:nvSpPr>
          <p:cNvPr id="147" name="正方形/長方形 146"/>
          <p:cNvSpPr/>
          <p:nvPr/>
        </p:nvSpPr>
        <p:spPr>
          <a:xfrm>
            <a:off x="2762811" y="1586125"/>
            <a:ext cx="1206021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特別区</a:t>
            </a:r>
            <a:r>
              <a:rPr lang="en-US" altLang="ja-JP" sz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※1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】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255496" y="1896177"/>
            <a:ext cx="161582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２７６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r>
              <a:rPr lang="en-US" altLang="ja-JP" sz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※2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508637" y="1902600"/>
            <a:ext cx="161582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３１４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r>
              <a:rPr lang="en-US" altLang="ja-JP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※2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4488" y="6597352"/>
            <a:ext cx="6377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※1 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第</a:t>
            </a: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17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回大都市制度（特別区設置）協議会で提出した　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「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組織体制（組織機構及び課・事業所別職員数）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」</a:t>
            </a:r>
            <a:endParaRPr kumimoji="1" lang="ja-JP" altLang="en-US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78787" y="6604808"/>
            <a:ext cx="1741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※2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　</a:t>
            </a:r>
            <a:r>
              <a:rPr lang="ja-JP" altLang="en-US" sz="10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技能</a:t>
            </a:r>
            <a:r>
              <a:rPr lang="ja-JP" altLang="en-US" sz="10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労務職を</a:t>
            </a:r>
            <a:r>
              <a:rPr lang="ja-JP" altLang="en-US" sz="10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含まず</a:t>
            </a:r>
            <a:endParaRPr kumimoji="1" lang="ja-JP" altLang="en-US" sz="1000" dirty="0"/>
          </a:p>
        </p:txBody>
      </p:sp>
      <p:sp>
        <p:nvSpPr>
          <p:cNvPr id="52" name="正方形/長方形 51"/>
          <p:cNvSpPr/>
          <p:nvPr/>
        </p:nvSpPr>
        <p:spPr>
          <a:xfrm>
            <a:off x="5106496" y="3555333"/>
            <a:ext cx="962706" cy="5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101969" y="4080806"/>
            <a:ext cx="972000" cy="12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１８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kumimoji="1" lang="ja-JP" altLang="en-US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flipV="1">
            <a:off x="6084292" y="2894739"/>
            <a:ext cx="1313981" cy="1723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2795506" y="4403328"/>
            <a:ext cx="962676" cy="3798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４６人</a:t>
            </a:r>
          </a:p>
        </p:txBody>
      </p:sp>
      <p:cxnSp>
        <p:nvCxnSpPr>
          <p:cNvPr id="80" name="直線コネクタ 79"/>
          <p:cNvCxnSpPr/>
          <p:nvPr/>
        </p:nvCxnSpPr>
        <p:spPr>
          <a:xfrm flipV="1">
            <a:off x="1433589" y="5601322"/>
            <a:ext cx="1359171" cy="5215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1437773" y="4822171"/>
            <a:ext cx="1339306" cy="6608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1514638" y="5373622"/>
            <a:ext cx="13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配置基準の変更による増員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34041" y="2978944"/>
            <a:ext cx="252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H28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大阪市現員数</a:t>
            </a:r>
            <a:r>
              <a:rPr lang="en-US" altLang="ja-JP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人をもとに、特別区設置時点までの変動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を想定（＋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人）</a:t>
            </a:r>
            <a:endParaRPr lang="en-US" altLang="ja-JP" sz="1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児童相談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所</a:t>
            </a:r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の増設（２か所→３か所）</a:t>
            </a:r>
            <a:endParaRPr lang="en-US" altLang="ja-JP" sz="1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 法令の配置基準の変更による増</a:t>
            </a:r>
            <a:endParaRPr kumimoji="1" lang="ja-JP" altLang="en-US" sz="10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29114" y="3677933"/>
            <a:ext cx="1393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法令の配置基準がないため、児童心理司は内数として算定</a:t>
            </a:r>
            <a:endParaRPr kumimoji="1" lang="ja-JP" altLang="en-US" sz="1000" dirty="0"/>
          </a:p>
        </p:txBody>
      </p:sp>
      <p:cxnSp>
        <p:nvCxnSpPr>
          <p:cNvPr id="96" name="直線コネクタ 95"/>
          <p:cNvCxnSpPr/>
          <p:nvPr/>
        </p:nvCxnSpPr>
        <p:spPr>
          <a:xfrm>
            <a:off x="2737096" y="4218065"/>
            <a:ext cx="150684" cy="382201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669790" y="2318708"/>
            <a:ext cx="195938" cy="619881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3750353" y="3095297"/>
            <a:ext cx="1342811" cy="13138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大かっこ 152"/>
          <p:cNvSpPr/>
          <p:nvPr/>
        </p:nvSpPr>
        <p:spPr>
          <a:xfrm>
            <a:off x="8707003" y="4760368"/>
            <a:ext cx="997942" cy="36576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大かっこ 154"/>
          <p:cNvSpPr/>
          <p:nvPr/>
        </p:nvSpPr>
        <p:spPr>
          <a:xfrm>
            <a:off x="8733600" y="6199260"/>
            <a:ext cx="997942" cy="342761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>
            <a:off x="313957" y="602124"/>
            <a:ext cx="9338117" cy="6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特別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区設置に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よる体制整備増について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、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特別区素案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作成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時点とこども青少年局試算時点を比較すると、減少する見込み</a:t>
            </a:r>
            <a:endParaRPr lang="en-US" altLang="ja-JP" sz="14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■ 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現時点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で</a:t>
            </a: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の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こども青少年局の試算に基づくものであるため、具体の職員配置については、特別区設置時点の法令の配置基準</a:t>
            </a:r>
            <a:endParaRPr lang="en-US" altLang="ja-JP" sz="1400" dirty="0" smtClean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　などに基づき検討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888949" y="3333707"/>
            <a:ext cx="13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児童相談所の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体制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強化</a:t>
            </a: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1471947" y="6050519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入所定員増による増員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6106358" y="3699044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特別区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での運営による増員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正方形/長方形 172"/>
          <p:cNvSpPr>
            <a:spLocks noChangeArrowheads="1"/>
          </p:cNvSpPr>
          <p:nvPr/>
        </p:nvSpPr>
        <p:spPr bwMode="auto">
          <a:xfrm>
            <a:off x="8905056" y="6593112"/>
            <a:ext cx="1031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endParaRPr lang="ja-JP" altLang="en-US" sz="1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193878" y="2284641"/>
            <a:ext cx="1192312" cy="5232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体制整備増</a:t>
            </a:r>
            <a:endParaRPr lang="en-US" altLang="ja-JP" sz="14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人程度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3780268" y="5798977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入所定員増による増員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6115988" y="5798746"/>
            <a:ext cx="13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入所定員増による増員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3888949" y="4570314"/>
            <a:ext cx="13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配置基準の変更による増員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9" name="大かっこ 178"/>
          <p:cNvSpPr/>
          <p:nvPr/>
        </p:nvSpPr>
        <p:spPr>
          <a:xfrm>
            <a:off x="478090" y="4702238"/>
            <a:ext cx="912710" cy="365760"/>
          </a:xfrm>
          <a:prstGeom prst="bracketPair">
            <a:avLst>
              <a:gd name="adj" fmla="val 11871"/>
            </a:avLst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正方形/長方形 180"/>
          <p:cNvSpPr/>
          <p:nvPr/>
        </p:nvSpPr>
        <p:spPr>
          <a:xfrm>
            <a:off x="2804136" y="4611585"/>
            <a:ext cx="954046" cy="170779"/>
          </a:xfrm>
          <a:prstGeom prst="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751285" y="4583815"/>
            <a:ext cx="1135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児童心理司含む</a:t>
            </a:r>
            <a:endParaRPr kumimoji="1" lang="ja-JP" altLang="en-US" sz="1000" dirty="0"/>
          </a:p>
        </p:txBody>
      </p:sp>
      <p:sp>
        <p:nvSpPr>
          <p:cNvPr id="183" name="正方形/長方形 182"/>
          <p:cNvSpPr/>
          <p:nvPr/>
        </p:nvSpPr>
        <p:spPr>
          <a:xfrm>
            <a:off x="472658" y="5313858"/>
            <a:ext cx="954046" cy="158520"/>
          </a:xfrm>
          <a:prstGeom prst="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4668" y="5284995"/>
            <a:ext cx="977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児童心理司含む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8832" y="1353811"/>
            <a:ext cx="36000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特別区素案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5139892" y="1582400"/>
            <a:ext cx="1061965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大阪市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】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7352563" y="1586245"/>
            <a:ext cx="98481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【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特別区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】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862964" y="1944255"/>
            <a:ext cx="1615823" cy="32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５２</a:t>
            </a:r>
            <a:r>
              <a:rPr lang="ja-JP" altLang="en-US" sz="1400" b="1" u="sng" dirty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７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  <a:ea typeface="Meiryo UI"/>
              <a:cs typeface="Meiryo UI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223059" y="1948654"/>
            <a:ext cx="1482725" cy="32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職員数</a:t>
            </a:r>
            <a:r>
              <a:rPr lang="ja-JP" altLang="en-US" sz="1400" b="1" u="sng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５５７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charset="-128"/>
                <a:ea typeface="Meiryo UI"/>
                <a:cs typeface="Meiryo UI"/>
              </a:rPr>
              <a:t>人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90034" y="1344644"/>
            <a:ext cx="36000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こども青少年局試算時点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39167" y="2276872"/>
            <a:ext cx="2294592" cy="530675"/>
            <a:chOff x="1005083" y="2053393"/>
            <a:chExt cx="2294592" cy="530675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1527763" y="2060848"/>
              <a:ext cx="1192312" cy="5232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体制整備増</a:t>
              </a:r>
              <a:endPara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38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</a:t>
              </a:r>
              <a:endPara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" name="カギ線コネクタ 3"/>
            <p:cNvCxnSpPr/>
            <p:nvPr/>
          </p:nvCxnSpPr>
          <p:spPr>
            <a:xfrm rot="16200000" flipH="1">
              <a:off x="1129283" y="1938404"/>
              <a:ext cx="273600" cy="52200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カギ線コネクタ 6"/>
            <p:cNvCxnSpPr/>
            <p:nvPr/>
          </p:nvCxnSpPr>
          <p:spPr>
            <a:xfrm flipV="1">
              <a:off x="2720075" y="2053393"/>
              <a:ext cx="579600" cy="27000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カギ線コネクタ 73"/>
          <p:cNvCxnSpPr>
            <a:stCxn id="43" idx="2"/>
            <a:endCxn id="174" idx="1"/>
          </p:cNvCxnSpPr>
          <p:nvPr/>
        </p:nvCxnSpPr>
        <p:spPr>
          <a:xfrm rot="16200000" flipH="1">
            <a:off x="5795488" y="2147861"/>
            <a:ext cx="273778" cy="52300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カギ線コネクタ 75"/>
          <p:cNvCxnSpPr>
            <a:stCxn id="174" idx="3"/>
            <a:endCxn id="46" idx="2"/>
          </p:cNvCxnSpPr>
          <p:nvPr/>
        </p:nvCxnSpPr>
        <p:spPr>
          <a:xfrm flipV="1">
            <a:off x="7386190" y="2276872"/>
            <a:ext cx="578232" cy="26937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右矢印 70"/>
          <p:cNvSpPr/>
          <p:nvPr/>
        </p:nvSpPr>
        <p:spPr>
          <a:xfrm>
            <a:off x="4209044" y="1521317"/>
            <a:ext cx="528256" cy="73012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75910" y="206104"/>
            <a:ext cx="9906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（２）特別区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設置</a:t>
            </a:r>
            <a:r>
              <a:rPr lang="ja-JP" altLang="en-US" sz="1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/>
              </a:rPr>
              <a:t>による体制整備増について</a:t>
            </a:r>
            <a:endParaRPr lang="ja-JP" altLang="en-US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969150" y="4313063"/>
            <a:ext cx="55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凡例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>
          <a:defRPr sz="1600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PresentationFormat>A4 210 x 297 mm</PresentationFormat>
  <Paragraphs>239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HGP創英角ｺﾞｼｯｸUB</vt:lpstr>
      <vt:lpstr>HGｺﾞｼｯｸE</vt:lpstr>
      <vt:lpstr>Meiryo UI</vt:lpstr>
      <vt:lpstr>ＭＳ Ｐゴシック</vt:lpstr>
      <vt:lpstr>Arial</vt:lpstr>
      <vt:lpstr>Calibri</vt:lpstr>
      <vt:lpstr>Office テーマ</vt:lpstr>
      <vt:lpstr>論点ペーパー附属資料Ｅ　～児童相談所の設置～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modified xsi:type="dcterms:W3CDTF">2019-11-20T04:25:56Z</dcterms:modified>
</cp:coreProperties>
</file>