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823" r:id="rId2"/>
    <p:sldId id="923" r:id="rId3"/>
    <p:sldId id="908" r:id="rId4"/>
    <p:sldId id="921" r:id="rId5"/>
    <p:sldId id="922" r:id="rId6"/>
    <p:sldId id="925" r:id="rId7"/>
    <p:sldId id="924" r:id="rId8"/>
    <p:sldId id="926" r:id="rId9"/>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BABF"/>
    <a:srgbClr val="D0D8E8"/>
    <a:srgbClr val="4F81BD"/>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50" autoAdjust="0"/>
    <p:restoredTop sz="99274" autoAdjust="0"/>
  </p:normalViewPr>
  <p:slideViewPr>
    <p:cSldViewPr>
      <p:cViewPr varScale="1">
        <p:scale>
          <a:sx n="73" d="100"/>
          <a:sy n="73" d="100"/>
        </p:scale>
        <p:origin x="990" y="72"/>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Relationships xmlns="http://schemas.openxmlformats.org/package/2006/relationships"><Relationship Target="slides/slide7.xml" Type="http://schemas.openxmlformats.org/officeDocument/2006/relationships/slide" Id="rId8"></Relationship><Relationship Target="viewProps.xml" Type="http://schemas.openxmlformats.org/officeDocument/2006/relationships/viewProps" Id="rId13"></Relationship><Relationship Target="slides/slide2.xml" Type="http://schemas.openxmlformats.org/officeDocument/2006/relationships/slide" Id="rId3"></Relationship><Relationship Target="slides/slide6.xml" Type="http://schemas.openxmlformats.org/officeDocument/2006/relationships/slide" Id="rId7"></Relationship><Relationship Target="presProps.xml" Type="http://schemas.openxmlformats.org/officeDocument/2006/relationships/presProps" Id="rId12"></Relationship><Relationship Target="slides/slide1.xml" Type="http://schemas.openxmlformats.org/officeDocument/2006/relationships/slide" Id="rId2"></Relationship><Relationship Target="slideMasters/slideMaster1.xml" Type="http://schemas.openxmlformats.org/officeDocument/2006/relationships/slideMaster" Id="rId1"></Relationship><Relationship Target="slides/slide5.xml" Type="http://schemas.openxmlformats.org/officeDocument/2006/relationships/slide" Id="rId6"></Relationship><Relationship Target="commentAuthors.xml" Type="http://schemas.openxmlformats.org/officeDocument/2006/relationships/commentAuthors" Id="rId11"></Relationship><Relationship Target="slides/slide4.xml" Type="http://schemas.openxmlformats.org/officeDocument/2006/relationships/slide" Id="rId5"></Relationship><Relationship Target="tableStyles.xml" Type="http://schemas.openxmlformats.org/officeDocument/2006/relationships/tableStyles" Id="rId15"></Relationship><Relationship Target="notesMasters/notesMaster1.xml" Type="http://schemas.openxmlformats.org/officeDocument/2006/relationships/notesMaster" Id="rId10"></Relationship><Relationship Target="slides/slide3.xml" Type="http://schemas.openxmlformats.org/officeDocument/2006/relationships/slide" Id="rId4"></Relationship><Relationship Target="slides/slide8.xml" Type="http://schemas.openxmlformats.org/officeDocument/2006/relationships/slide" Id="rId9"></Relationship><Relationship Target="theme/theme1.xml" Type="http://schemas.openxmlformats.org/officeDocument/2006/relationships/theme" Id="rId14"></Relationship></Relationships>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2018/12/26</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529499614"/>
      </p:ext>
    </p:extLst>
  </p:cSld>
  <p:clrMapOvr>
    <a:masterClrMapping/>
  </p:clrMapOvr>
</p:note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2018/12/26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2018/12/26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2018/12/26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2018/12/26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2018/12/26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2018/12/26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2018/12/26</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notesSlides/notesSlide1.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2.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3.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4.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5.xml.rels><?xml version="1.0" encoding="UTF-8" ?><Relationships xmlns="http://schemas.openxmlformats.org/package/2006/relationships"><Relationship Target="../media/image1.png" Type="http://schemas.openxmlformats.org/officeDocument/2006/relationships/image" Id="rId2"></Relationship><Relationship Target="../slideLayouts/slideLayout2.xml" Type="http://schemas.openxmlformats.org/officeDocument/2006/relationships/slideLayout" Id="rId1"></Relationship></Relationships>
</file>

<file path=ppt/slides/_rels/slide6.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7.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8.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4948930"/>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r>
              <a:rPr lang="ja-JP" altLang="en-US" sz="2800" dirty="0">
                <a:solidFill>
                  <a:schemeClr val="tx1"/>
                </a:solidFill>
                <a:latin typeface="+mn-ea"/>
              </a:rPr>
              <a:t>　</a:t>
            </a:r>
          </a:p>
        </p:txBody>
      </p:sp>
      <p:sp>
        <p:nvSpPr>
          <p:cNvPr id="10" name="フローチャート : 端子 9"/>
          <p:cNvSpPr/>
          <p:nvPr/>
        </p:nvSpPr>
        <p:spPr>
          <a:xfrm>
            <a:off x="1277676" y="2493839"/>
            <a:ext cx="7488832" cy="1223193"/>
          </a:xfrm>
          <a:prstGeom prst="flowChartTerminator">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50000"/>
              </a:lnSpc>
              <a:defRPr/>
            </a:pPr>
            <a:r>
              <a:rPr lang="ja-JP" altLang="en-US" sz="2800" dirty="0" smtClean="0">
                <a:solidFill>
                  <a:prstClr val="black"/>
                </a:solidFill>
                <a:latin typeface="HGP創英角ｺﾞｼｯｸUB" panose="020B0900000000000000" pitchFamily="50" charset="-128"/>
                <a:ea typeface="HGP創英角ｺﾞｼｯｸUB" panose="020B0900000000000000" pitchFamily="50" charset="-128"/>
              </a:rPr>
              <a:t>大阪府に移管する事務に係る</a:t>
            </a:r>
            <a:endParaRPr lang="en-US" altLang="ja-JP" sz="2800" dirty="0" smtClean="0">
              <a:solidFill>
                <a:prstClr val="black"/>
              </a:solidFill>
              <a:latin typeface="HGP創英角ｺﾞｼｯｸUB" panose="020B0900000000000000" pitchFamily="50" charset="-128"/>
              <a:ea typeface="HGP創英角ｺﾞｼｯｸUB" panose="020B0900000000000000" pitchFamily="50" charset="-128"/>
            </a:endParaRPr>
          </a:p>
          <a:p>
            <a:pPr algn="ctr">
              <a:lnSpc>
                <a:spcPct val="150000"/>
              </a:lnSpc>
              <a:defRPr/>
            </a:pPr>
            <a:r>
              <a:rPr lang="ja-JP" altLang="en-US" sz="2800" dirty="0" smtClean="0">
                <a:solidFill>
                  <a:prstClr val="black"/>
                </a:solidFill>
                <a:latin typeface="HGP創英角ｺﾞｼｯｸUB" panose="020B0900000000000000" pitchFamily="50" charset="-128"/>
                <a:ea typeface="HGP創英角ｺﾞｼｯｸUB" panose="020B0900000000000000" pitchFamily="50" charset="-128"/>
              </a:rPr>
              <a:t>財政調整制度上の取扱いについて</a:t>
            </a:r>
            <a:endParaRPr lang="en-US" altLang="ja-JP" sz="2800" dirty="0" smtClean="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4" name="テキスト ボックス 3"/>
          <p:cNvSpPr txBox="1">
            <a:spLocks noChangeArrowheads="1"/>
          </p:cNvSpPr>
          <p:nvPr/>
        </p:nvSpPr>
        <p:spPr bwMode="auto">
          <a:xfrm>
            <a:off x="0" y="0"/>
            <a:ext cx="5529064"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000" dirty="0" smtClean="0">
                <a:solidFill>
                  <a:srgbClr val="000000"/>
                </a:solidFill>
                <a:latin typeface="Meiryo UI" pitchFamily="50" charset="-128"/>
                <a:ea typeface="Meiryo UI" pitchFamily="50" charset="-128"/>
                <a:cs typeface="Meiryo UI" pitchFamily="50" charset="-128"/>
              </a:rPr>
              <a:t>第</a:t>
            </a:r>
            <a:r>
              <a:rPr lang="en-US" altLang="ja-JP" sz="2000" dirty="0">
                <a:solidFill>
                  <a:srgbClr val="000000"/>
                </a:solidFill>
                <a:latin typeface="Meiryo UI" pitchFamily="50" charset="-128"/>
                <a:ea typeface="Meiryo UI" pitchFamily="50" charset="-128"/>
                <a:cs typeface="Meiryo UI" pitchFamily="50" charset="-128"/>
              </a:rPr>
              <a:t>17</a:t>
            </a:r>
            <a:r>
              <a:rPr lang="ja-JP" altLang="en-US" sz="2000" dirty="0" smtClean="0">
                <a:solidFill>
                  <a:srgbClr val="000000"/>
                </a:solidFill>
                <a:latin typeface="Meiryo UI" pitchFamily="50" charset="-128"/>
                <a:ea typeface="Meiryo UI" pitchFamily="50" charset="-128"/>
                <a:cs typeface="Meiryo UI" pitchFamily="50" charset="-128"/>
              </a:rPr>
              <a:t>回大都市制度（特別区設置）協議会資料</a:t>
            </a:r>
            <a:endParaRPr lang="en-US" altLang="ja-JP" sz="2000" dirty="0">
              <a:solidFill>
                <a:srgbClr val="000000"/>
              </a:solidFill>
              <a:latin typeface="Meiryo UI" pitchFamily="50" charset="-128"/>
              <a:ea typeface="Meiryo UI" pitchFamily="50" charset="-128"/>
              <a:cs typeface="Meiryo UI" pitchFamily="50" charset="-128"/>
            </a:endParaRPr>
          </a:p>
        </p:txBody>
      </p:sp>
      <p:sp>
        <p:nvSpPr>
          <p:cNvPr id="7" name="正方形/長方形 6"/>
          <p:cNvSpPr/>
          <p:nvPr/>
        </p:nvSpPr>
        <p:spPr>
          <a:xfrm>
            <a:off x="7473280" y="315037"/>
            <a:ext cx="2304256" cy="648000"/>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latin typeface="ＭＳ ゴシック" panose="020B0609070205080204" pitchFamily="49" charset="-128"/>
                <a:ea typeface="ＭＳ ゴシック" panose="020B0609070205080204" pitchFamily="49" charset="-128"/>
              </a:rPr>
              <a:t>資 料 </a:t>
            </a:r>
            <a:r>
              <a:rPr kumimoji="1" lang="ja-JP" altLang="en-US" sz="2400" dirty="0" smtClean="0">
                <a:latin typeface="ＭＳ ゴシック" panose="020B0609070205080204" pitchFamily="49" charset="-128"/>
                <a:ea typeface="ＭＳ ゴシック" panose="020B0609070205080204" pitchFamily="49" charset="-128"/>
              </a:rPr>
              <a:t>１</a:t>
            </a:r>
            <a:endParaRPr kumimoji="1" lang="en-US" altLang="ja-JP" sz="2400" dirty="0" smtClean="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721670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632520" y="476673"/>
            <a:ext cx="8784976" cy="20162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fontAlgn="auto">
              <a:lnSpc>
                <a:spcPts val="2000"/>
              </a:lnSpc>
              <a:spcBef>
                <a:spcPts val="0"/>
              </a:spcBef>
              <a:spcAft>
                <a:spcPts val="0"/>
              </a:spcAft>
              <a:defRPr/>
            </a:pPr>
            <a:r>
              <a:rPr lang="en-US" altLang="ja-JP" sz="1600" b="1" dirty="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資料</a:t>
            </a:r>
            <a:r>
              <a:rPr lang="ja-JP" altLang="en-US" sz="1600" b="1" dirty="0" smtClean="0">
                <a:solidFill>
                  <a:schemeClr val="tx1"/>
                </a:solidFill>
                <a:latin typeface="Meiryo UI" pitchFamily="50" charset="-128"/>
                <a:ea typeface="Meiryo UI" pitchFamily="50" charset="-128"/>
                <a:cs typeface="Meiryo UI" pitchFamily="50" charset="-128"/>
              </a:rPr>
              <a:t>の目的・位置づけ</a:t>
            </a:r>
            <a:r>
              <a:rPr lang="en-US" altLang="ja-JP" sz="1600" b="1" dirty="0">
                <a:solidFill>
                  <a:schemeClr val="tx1"/>
                </a:solidFill>
                <a:latin typeface="Meiryo UI" pitchFamily="50" charset="-128"/>
                <a:ea typeface="Meiryo UI" pitchFamily="50" charset="-128"/>
                <a:cs typeface="Meiryo UI" pitchFamily="50" charset="-128"/>
              </a:rPr>
              <a:t>】</a:t>
            </a:r>
          </a:p>
          <a:p>
            <a:pPr marL="288000" indent="-288000" fontAlgn="auto">
              <a:lnSpc>
                <a:spcPts val="2000"/>
              </a:lnSpc>
              <a:spcBef>
                <a:spcPts val="1200"/>
              </a:spcBef>
              <a:spcAft>
                <a:spcPts val="0"/>
              </a:spcAft>
              <a:buFont typeface="Wingdings" pitchFamily="2" charset="2"/>
              <a:buChar char="u"/>
              <a:defRPr/>
            </a:pPr>
            <a:r>
              <a:rPr lang="ja-JP" altLang="en-US" sz="1400" dirty="0">
                <a:solidFill>
                  <a:schemeClr val="tx1"/>
                </a:solidFill>
                <a:latin typeface="Meiryo UI" pitchFamily="50" charset="-128"/>
                <a:ea typeface="Meiryo UI" pitchFamily="50" charset="-128"/>
                <a:cs typeface="Meiryo UI" pitchFamily="50" charset="-128"/>
              </a:rPr>
              <a:t>本資料は</a:t>
            </a:r>
            <a:r>
              <a:rPr lang="ja-JP" altLang="en-US" sz="1400" dirty="0" smtClean="0">
                <a:solidFill>
                  <a:schemeClr val="tx1"/>
                </a:solidFill>
                <a:latin typeface="Meiryo UI" pitchFamily="50" charset="-128"/>
                <a:ea typeface="Meiryo UI" pitchFamily="50" charset="-128"/>
                <a:cs typeface="Meiryo UI" pitchFamily="50" charset="-128"/>
              </a:rPr>
              <a:t>、大都市制度（特別区設置）協議会において、財政調整制度に関して</a:t>
            </a:r>
            <a:r>
              <a:rPr lang="ja-JP" altLang="en-US" sz="1400" dirty="0">
                <a:solidFill>
                  <a:schemeClr val="tx1"/>
                </a:solidFill>
                <a:latin typeface="Meiryo UI" pitchFamily="50" charset="-128"/>
                <a:ea typeface="Meiryo UI" pitchFamily="50" charset="-128"/>
                <a:cs typeface="Meiryo UI" pitchFamily="50" charset="-128"/>
              </a:rPr>
              <a:t>、大阪府に移管する事務に</a:t>
            </a:r>
            <a:r>
              <a:rPr lang="ja-JP" altLang="en-US" sz="1400" dirty="0" smtClean="0">
                <a:solidFill>
                  <a:schemeClr val="tx1"/>
                </a:solidFill>
                <a:latin typeface="Meiryo UI" pitchFamily="50" charset="-128"/>
                <a:ea typeface="Meiryo UI" pitchFamily="50" charset="-128"/>
                <a:cs typeface="Meiryo UI" pitchFamily="50" charset="-128"/>
              </a:rPr>
              <a:t>係る　財源の考え方に関する資料を示すべきとの指摘があったことを踏まえ、会長から資料作成の指示を受け参考資料として作成</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fontAlgn="auto">
              <a:lnSpc>
                <a:spcPts val="2000"/>
              </a:lnSpc>
              <a:spcBef>
                <a:spcPts val="1200"/>
              </a:spcBef>
              <a:spcAft>
                <a:spcPts val="0"/>
              </a:spcAft>
              <a:buFont typeface="Wingdings" pitchFamily="2" charset="2"/>
              <a:buChar char="u"/>
              <a:defRPr/>
            </a:pPr>
            <a:r>
              <a:rPr lang="ja-JP" altLang="en-US" sz="1400" dirty="0" smtClean="0">
                <a:solidFill>
                  <a:schemeClr val="tx1"/>
                </a:solidFill>
                <a:latin typeface="Meiryo UI" pitchFamily="50" charset="-128"/>
                <a:ea typeface="Meiryo UI" pitchFamily="50" charset="-128"/>
                <a:cs typeface="Meiryo UI" pitchFamily="50" charset="-128"/>
              </a:rPr>
              <a:t>第９回</a:t>
            </a:r>
            <a:r>
              <a:rPr lang="zh-TW" altLang="en-US" sz="1400" dirty="0">
                <a:solidFill>
                  <a:schemeClr val="tx1"/>
                </a:solidFill>
                <a:latin typeface="Meiryo UI" pitchFamily="50" charset="-128"/>
                <a:ea typeface="Meiryo UI" pitchFamily="50" charset="-128"/>
                <a:cs typeface="Meiryo UI" pitchFamily="50" charset="-128"/>
              </a:rPr>
              <a:t>大都市制度（特別区設置）</a:t>
            </a:r>
            <a:r>
              <a:rPr lang="ja-JP" altLang="en-US" sz="1400" dirty="0" smtClean="0">
                <a:solidFill>
                  <a:schemeClr val="tx1"/>
                </a:solidFill>
                <a:latin typeface="Meiryo UI" pitchFamily="50" charset="-128"/>
                <a:ea typeface="Meiryo UI" pitchFamily="50" charset="-128"/>
                <a:cs typeface="Meiryo UI" pitchFamily="50" charset="-128"/>
              </a:rPr>
              <a:t>協議会にお示しした「特別区／大阪府・事務分担（案）</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資料編</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」において</a:t>
            </a: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大阪府に仕分けられた事業（事務区分</a:t>
            </a:r>
            <a:r>
              <a:rPr lang="en-US" altLang="ja-JP" sz="1400" dirty="0" smtClean="0">
                <a:solidFill>
                  <a:schemeClr val="tx1"/>
                </a:solidFill>
                <a:latin typeface="Meiryo UI" pitchFamily="50" charset="-128"/>
                <a:ea typeface="Meiryo UI" pitchFamily="50" charset="-128"/>
                <a:cs typeface="Meiryo UI" pitchFamily="50" charset="-128"/>
              </a:rPr>
              <a:t>93</a:t>
            </a:r>
            <a:r>
              <a:rPr lang="ja-JP" altLang="en-US" sz="1400" dirty="0" err="1"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事務数</a:t>
            </a:r>
            <a:r>
              <a:rPr lang="en-US" altLang="ja-JP" sz="1400" dirty="0" smtClean="0">
                <a:solidFill>
                  <a:schemeClr val="tx1"/>
                </a:solidFill>
                <a:latin typeface="Meiryo UI" pitchFamily="50" charset="-128"/>
                <a:ea typeface="Meiryo UI" pitchFamily="50" charset="-128"/>
                <a:cs typeface="Meiryo UI" pitchFamily="50" charset="-128"/>
              </a:rPr>
              <a:t>428</a:t>
            </a:r>
            <a:r>
              <a:rPr lang="ja-JP" altLang="en-US" sz="1400" dirty="0" smtClean="0">
                <a:solidFill>
                  <a:schemeClr val="tx1"/>
                </a:solidFill>
                <a:latin typeface="Meiryo UI" pitchFamily="50" charset="-128"/>
                <a:ea typeface="Meiryo UI" pitchFamily="50" charset="-128"/>
                <a:cs typeface="Meiryo UI" pitchFamily="50" charset="-128"/>
              </a:rPr>
              <a:t>）を対象</a:t>
            </a:r>
            <a:endParaRPr lang="en-US" altLang="ja-JP" sz="1400" dirty="0" smtClean="0">
              <a:solidFill>
                <a:schemeClr val="tx1"/>
              </a:solidFill>
              <a:latin typeface="Meiryo UI" pitchFamily="50" charset="-128"/>
              <a:ea typeface="Meiryo UI" pitchFamily="50" charset="-128"/>
              <a:cs typeface="Meiryo UI"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096777987"/>
              </p:ext>
            </p:extLst>
          </p:nvPr>
        </p:nvGraphicFramePr>
        <p:xfrm>
          <a:off x="632520" y="3031998"/>
          <a:ext cx="6480719" cy="3631232"/>
        </p:xfrm>
        <a:graphic>
          <a:graphicData uri="http://schemas.openxmlformats.org/drawingml/2006/table">
            <a:tbl>
              <a:tblPr firstRow="1" bandRow="1">
                <a:tableStyleId>{5940675A-B579-460E-94D1-54222C63F5DA}</a:tableStyleId>
              </a:tblPr>
              <a:tblGrid>
                <a:gridCol w="2016631">
                  <a:extLst>
                    <a:ext uri="{9D8B030D-6E8A-4147-A177-3AD203B41FA5}">
                      <a16:colId xmlns:a16="http://schemas.microsoft.com/office/drawing/2014/main" val="20000"/>
                    </a:ext>
                  </a:extLst>
                </a:gridCol>
                <a:gridCol w="929148">
                  <a:extLst>
                    <a:ext uri="{9D8B030D-6E8A-4147-A177-3AD203B41FA5}">
                      <a16:colId xmlns:a16="http://schemas.microsoft.com/office/drawing/2014/main" val="20001"/>
                    </a:ext>
                  </a:extLst>
                </a:gridCol>
                <a:gridCol w="883735">
                  <a:extLst>
                    <a:ext uri="{9D8B030D-6E8A-4147-A177-3AD203B41FA5}">
                      <a16:colId xmlns:a16="http://schemas.microsoft.com/office/drawing/2014/main" val="20002"/>
                    </a:ext>
                  </a:extLst>
                </a:gridCol>
                <a:gridCol w="883735">
                  <a:extLst>
                    <a:ext uri="{9D8B030D-6E8A-4147-A177-3AD203B41FA5}">
                      <a16:colId xmlns:a16="http://schemas.microsoft.com/office/drawing/2014/main" val="20003"/>
                    </a:ext>
                  </a:extLst>
                </a:gridCol>
                <a:gridCol w="883735">
                  <a:extLst>
                    <a:ext uri="{9D8B030D-6E8A-4147-A177-3AD203B41FA5}">
                      <a16:colId xmlns:a16="http://schemas.microsoft.com/office/drawing/2014/main" val="20004"/>
                    </a:ext>
                  </a:extLst>
                </a:gridCol>
                <a:gridCol w="883735">
                  <a:extLst>
                    <a:ext uri="{9D8B030D-6E8A-4147-A177-3AD203B41FA5}">
                      <a16:colId xmlns:a16="http://schemas.microsoft.com/office/drawing/2014/main" val="20005"/>
                    </a:ext>
                  </a:extLst>
                </a:gridCol>
              </a:tblGrid>
              <a:tr h="226952">
                <a:tc rowSpan="2">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分野</a:t>
                      </a:r>
                      <a:endParaRPr kumimoji="1" lang="ja-JP" altLang="en-US" sz="1000" dirty="0">
                        <a:latin typeface="Meiryo UI" panose="020B0604030504040204" pitchFamily="50" charset="-128"/>
                        <a:ea typeface="Meiryo UI" panose="020B0604030504040204" pitchFamily="50" charset="-128"/>
                      </a:endParaRPr>
                    </a:p>
                  </a:txBody>
                  <a:tcPr anchor="ctr"/>
                </a:tc>
                <a:tc gridSpan="2">
                  <a:txBody>
                    <a:bodyPr/>
                    <a:lstStyle/>
                    <a:p>
                      <a:pPr algn="ctr">
                        <a:lnSpc>
                          <a:spcPts val="800"/>
                        </a:lnSpc>
                      </a:pPr>
                      <a:r>
                        <a:rPr kumimoji="1" lang="ja-JP" altLang="en-US" sz="1000" b="1" dirty="0" smtClean="0">
                          <a:latin typeface="Meiryo UI" panose="020B0604030504040204" pitchFamily="50" charset="-128"/>
                          <a:ea typeface="Meiryo UI" panose="020B0604030504040204" pitchFamily="50" charset="-128"/>
                        </a:rPr>
                        <a:t>大阪府</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hMerge="1">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gridSpan="2">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特別区</a:t>
                      </a:r>
                      <a:endParaRPr kumimoji="1" lang="ja-JP" altLang="en-US" sz="1000" dirty="0">
                        <a:latin typeface="Meiryo UI" panose="020B0604030504040204" pitchFamily="50" charset="-128"/>
                        <a:ea typeface="Meiryo UI" panose="020B0604030504040204" pitchFamily="50" charset="-128"/>
                      </a:endParaRPr>
                    </a:p>
                  </a:txBody>
                  <a:tcPr marL="0" marR="0" marT="0" marB="0" anchor="ctr"/>
                </a:tc>
                <a:tc hMerge="1">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終了</a:t>
                      </a:r>
                      <a:endParaRPr kumimoji="1" lang="ja-JP" altLang="en-US" sz="1000" dirty="0">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0"/>
                  </a:ext>
                </a:extLst>
              </a:tr>
              <a:tr h="226952">
                <a:tc vMerge="1">
                  <a:txBody>
                    <a:bodyPr/>
                    <a:lstStyle/>
                    <a:p>
                      <a:pP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b="1" dirty="0" smtClean="0">
                          <a:latin typeface="Meiryo UI" panose="020B0604030504040204" pitchFamily="50" charset="-128"/>
                          <a:ea typeface="Meiryo UI" panose="020B0604030504040204" pitchFamily="50" charset="-128"/>
                        </a:rPr>
                        <a:t>事務区分数</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ja-JP" altLang="en-US" sz="1000" b="1" dirty="0" smtClean="0">
                          <a:latin typeface="Meiryo UI" panose="020B0604030504040204" pitchFamily="50" charset="-128"/>
                          <a:ea typeface="Meiryo UI" panose="020B0604030504040204" pitchFamily="50" charset="-128"/>
                        </a:rPr>
                        <a:t>事務数</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事務区分数</a:t>
                      </a:r>
                      <a:endParaRPr kumimoji="1" lang="ja-JP" altLang="en-US" sz="1000" dirty="0">
                        <a:latin typeface="Meiryo UI" panose="020B0604030504040204" pitchFamily="50" charset="-128"/>
                        <a:ea typeface="Meiryo UI" panose="020B0604030504040204" pitchFamily="50" charset="-128"/>
                      </a:endParaRPr>
                    </a:p>
                  </a:txBody>
                  <a:tcPr marL="0" marR="0" marT="0" marB="0"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事務数</a:t>
                      </a:r>
                      <a:endParaRPr kumimoji="1" lang="ja-JP" altLang="en-US" sz="1000" dirty="0">
                        <a:latin typeface="Meiryo UI" panose="020B0604030504040204" pitchFamily="50" charset="-128"/>
                        <a:ea typeface="Meiryo UI" panose="020B0604030504040204" pitchFamily="50" charset="-128"/>
                      </a:endParaRPr>
                    </a:p>
                  </a:txBody>
                  <a:tcPr marL="0" marR="0" marT="0" marB="0"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事務数</a:t>
                      </a:r>
                      <a:endParaRPr kumimoji="1" lang="ja-JP" altLang="en-US" sz="1000" dirty="0">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1"/>
                  </a:ext>
                </a:extLst>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１．こども</a:t>
                      </a:r>
                      <a:endParaRPr kumimoji="1" lang="ja-JP" altLang="en-US" sz="1000" dirty="0">
                        <a:latin typeface="Meiryo UI" panose="020B0604030504040204" pitchFamily="50" charset="-128"/>
                        <a:ea typeface="Meiryo UI" panose="020B0604030504040204" pitchFamily="50" charset="-128"/>
                      </a:endParaRPr>
                    </a:p>
                  </a:txBody>
                  <a:tcPr marT="0" marB="0" anchor="ct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3</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5</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en-US" altLang="ja-JP" sz="1000" dirty="0" smtClean="0">
                          <a:latin typeface="Meiryo UI" panose="020B0604030504040204" pitchFamily="50" charset="-128"/>
                          <a:ea typeface="Meiryo UI" panose="020B0604030504040204" pitchFamily="50" charset="-128"/>
                        </a:rPr>
                        <a:t>32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240</a:t>
                      </a:r>
                    </a:p>
                  </a:txBody>
                  <a:tcPr marL="0" marR="0" marT="0" marB="0"/>
                </a:tc>
                <a:tc>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tc>
                <a:extLst>
                  <a:ext uri="{0D108BD9-81ED-4DB2-BD59-A6C34878D82A}">
                    <a16:rowId xmlns:a16="http://schemas.microsoft.com/office/drawing/2014/main" val="10002"/>
                  </a:ext>
                </a:extLst>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２．福祉</a:t>
                      </a:r>
                      <a:endParaRPr kumimoji="1" lang="ja-JP" altLang="en-US" sz="1000" dirty="0">
                        <a:latin typeface="Meiryo UI" panose="020B0604030504040204" pitchFamily="50" charset="-128"/>
                        <a:ea typeface="Meiryo UI" panose="020B0604030504040204" pitchFamily="50" charset="-128"/>
                      </a:endParaRPr>
                    </a:p>
                  </a:txBody>
                  <a:tcPr marT="0" marB="0" anchor="ct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19</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31</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en-US" altLang="ja-JP" sz="1000" dirty="0" smtClean="0">
                          <a:latin typeface="Meiryo UI" panose="020B0604030504040204" pitchFamily="50" charset="-128"/>
                          <a:ea typeface="Meiryo UI" panose="020B0604030504040204" pitchFamily="50" charset="-128"/>
                        </a:rPr>
                        <a:t>31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413</a:t>
                      </a:r>
                    </a:p>
                  </a:txBody>
                  <a:tcPr marL="0" marR="0" marT="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tc>
                <a:extLst>
                  <a:ext uri="{0D108BD9-81ED-4DB2-BD59-A6C34878D82A}">
                    <a16:rowId xmlns:a16="http://schemas.microsoft.com/office/drawing/2014/main" val="10003"/>
                  </a:ext>
                </a:extLst>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３．健康・保健</a:t>
                      </a:r>
                      <a:endParaRPr kumimoji="1" lang="ja-JP" altLang="en-US" sz="1000" dirty="0">
                        <a:latin typeface="Meiryo UI" panose="020B0604030504040204" pitchFamily="50" charset="-128"/>
                        <a:ea typeface="Meiryo UI" panose="020B0604030504040204" pitchFamily="50" charset="-128"/>
                      </a:endParaRPr>
                    </a:p>
                  </a:txBody>
                  <a:tcPr marT="0" marB="0" anchor="ct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9</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20</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en-US" altLang="ja-JP" sz="1000" dirty="0" smtClean="0">
                          <a:latin typeface="Meiryo UI" panose="020B0604030504040204" pitchFamily="50" charset="-128"/>
                          <a:ea typeface="Meiryo UI" panose="020B0604030504040204" pitchFamily="50" charset="-128"/>
                        </a:rPr>
                        <a:t>13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266</a:t>
                      </a:r>
                    </a:p>
                  </a:txBody>
                  <a:tcPr marL="0" marR="0" marT="0" marB="0"/>
                </a:tc>
                <a:tc>
                  <a:txBody>
                    <a:bodyPr/>
                    <a:lstStyle/>
                    <a:p>
                      <a:pPr algn="ct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a:t>
                      </a:r>
                    </a:p>
                  </a:txBody>
                  <a:tcPr marL="0" marR="0" marT="0" marB="0"/>
                </a:tc>
                <a:extLst>
                  <a:ext uri="{0D108BD9-81ED-4DB2-BD59-A6C34878D82A}">
                    <a16:rowId xmlns:a16="http://schemas.microsoft.com/office/drawing/2014/main" val="10004"/>
                  </a:ext>
                </a:extLst>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４．教育</a:t>
                      </a:r>
                      <a:endParaRPr kumimoji="1" lang="en-US" altLang="ja-JP" sz="1000" dirty="0" smtClean="0">
                        <a:latin typeface="Meiryo UI" panose="020B0604030504040204" pitchFamily="50" charset="-128"/>
                        <a:ea typeface="Meiryo UI" panose="020B0604030504040204" pitchFamily="50" charset="-128"/>
                      </a:endParaRPr>
                    </a:p>
                  </a:txBody>
                  <a:tcPr marT="0" marB="0" anchor="ct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8</a:t>
                      </a:r>
                    </a:p>
                  </a:txBody>
                  <a:tcPr marL="0" marR="0" marT="0" marB="0" anchor="ctr">
                    <a:solidFill>
                      <a:schemeClr val="accent6">
                        <a:lumMod val="40000"/>
                        <a:lumOff val="60000"/>
                      </a:schemeClr>
                    </a:solidFill>
                  </a:tcP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49</a:t>
                      </a:r>
                    </a:p>
                  </a:txBody>
                  <a:tcPr marL="0" marR="0" marT="0" marB="0" anchor="ctr">
                    <a:solidFill>
                      <a:schemeClr val="accent6">
                        <a:lumMod val="40000"/>
                        <a:lumOff val="60000"/>
                      </a:schemeClr>
                    </a:solidFill>
                  </a:tcPr>
                </a:tc>
                <a:tc>
                  <a:txBody>
                    <a:bodyPr/>
                    <a:lstStyle/>
                    <a:p>
                      <a:pPr algn="ctr">
                        <a:lnSpc>
                          <a:spcPts val="800"/>
                        </a:lnSpc>
                      </a:pPr>
                      <a:r>
                        <a:rPr kumimoji="1" lang="en-US" altLang="ja-JP" sz="1000" dirty="0" smtClean="0">
                          <a:latin typeface="Meiryo UI" panose="020B0604030504040204" pitchFamily="50" charset="-128"/>
                          <a:ea typeface="Meiryo UI" panose="020B0604030504040204" pitchFamily="50" charset="-128"/>
                        </a:rPr>
                        <a:t>29</a:t>
                      </a:r>
                    </a:p>
                  </a:txBody>
                  <a:tcPr anchor="ct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283</a:t>
                      </a:r>
                    </a:p>
                  </a:txBody>
                  <a:tcPr marL="0" marR="0" marT="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tc>
                <a:extLst>
                  <a:ext uri="{0D108BD9-81ED-4DB2-BD59-A6C34878D82A}">
                    <a16:rowId xmlns:a16="http://schemas.microsoft.com/office/drawing/2014/main" val="10005"/>
                  </a:ext>
                </a:extLst>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５．環境</a:t>
                      </a:r>
                      <a:endParaRPr kumimoji="1" lang="ja-JP" altLang="en-US" sz="1000" dirty="0">
                        <a:latin typeface="Meiryo UI" panose="020B0604030504040204" pitchFamily="50" charset="-128"/>
                        <a:ea typeface="Meiryo UI" panose="020B0604030504040204" pitchFamily="50" charset="-128"/>
                      </a:endParaRPr>
                    </a:p>
                  </a:txBody>
                  <a:tcPr marT="0" marB="0" anchor="ct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7</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19</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en-US" altLang="ja-JP" sz="1000" dirty="0" smtClean="0">
                          <a:latin typeface="Meiryo UI" panose="020B0604030504040204" pitchFamily="50" charset="-128"/>
                          <a:ea typeface="Meiryo UI" panose="020B0604030504040204" pitchFamily="50" charset="-128"/>
                        </a:rPr>
                        <a:t>10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254</a:t>
                      </a:r>
                    </a:p>
                  </a:txBody>
                  <a:tcPr marL="0" marR="0" marT="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tc>
                <a:extLst>
                  <a:ext uri="{0D108BD9-81ED-4DB2-BD59-A6C34878D82A}">
                    <a16:rowId xmlns:a16="http://schemas.microsoft.com/office/drawing/2014/main" val="10006"/>
                  </a:ext>
                </a:extLst>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６．産業・市場</a:t>
                      </a:r>
                      <a:endParaRPr kumimoji="1" lang="ja-JP" altLang="en-US" sz="1000" dirty="0">
                        <a:latin typeface="Meiryo UI" panose="020B0604030504040204" pitchFamily="50" charset="-128"/>
                        <a:ea typeface="Meiryo UI" panose="020B0604030504040204" pitchFamily="50" charset="-128"/>
                      </a:endParaRPr>
                    </a:p>
                  </a:txBody>
                  <a:tcPr marT="0" marB="0" anchor="ct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7</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29</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en-US" altLang="ja-JP" sz="1000" dirty="0" smtClean="0">
                          <a:latin typeface="Meiryo UI" panose="020B0604030504040204" pitchFamily="50" charset="-128"/>
                          <a:ea typeface="Meiryo UI" panose="020B0604030504040204" pitchFamily="50" charset="-128"/>
                        </a:rPr>
                        <a:t>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40</a:t>
                      </a:r>
                    </a:p>
                  </a:txBody>
                  <a:tcPr marL="0" marR="0" marT="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tc>
                <a:extLst>
                  <a:ext uri="{0D108BD9-81ED-4DB2-BD59-A6C34878D82A}">
                    <a16:rowId xmlns:a16="http://schemas.microsoft.com/office/drawing/2014/main" val="10007"/>
                  </a:ext>
                </a:extLst>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７．都市魅力</a:t>
                      </a:r>
                      <a:endParaRPr kumimoji="1" lang="ja-JP" altLang="en-US" sz="1000" dirty="0">
                        <a:latin typeface="Meiryo UI" panose="020B0604030504040204" pitchFamily="50" charset="-128"/>
                        <a:ea typeface="Meiryo UI" panose="020B0604030504040204" pitchFamily="50" charset="-128"/>
                      </a:endParaRPr>
                    </a:p>
                  </a:txBody>
                  <a:tcPr marT="0" marB="0" anchor="ct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7</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23</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en-US" altLang="ja-JP" sz="1000" dirty="0" smtClean="0">
                          <a:latin typeface="Meiryo UI" panose="020B0604030504040204" pitchFamily="50" charset="-128"/>
                          <a:ea typeface="Meiryo UI" panose="020B0604030504040204" pitchFamily="50" charset="-128"/>
                        </a:rPr>
                        <a:t>5</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14</a:t>
                      </a:r>
                    </a:p>
                  </a:txBody>
                  <a:tcPr marL="0" marR="0" marT="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tc>
                <a:extLst>
                  <a:ext uri="{0D108BD9-81ED-4DB2-BD59-A6C34878D82A}">
                    <a16:rowId xmlns:a16="http://schemas.microsoft.com/office/drawing/2014/main" val="10008"/>
                  </a:ext>
                </a:extLst>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８．まちづくり</a:t>
                      </a:r>
                      <a:endParaRPr kumimoji="1" lang="ja-JP" altLang="en-US" sz="1000" dirty="0">
                        <a:latin typeface="Meiryo UI" panose="020B0604030504040204" pitchFamily="50" charset="-128"/>
                        <a:ea typeface="Meiryo UI" panose="020B0604030504040204" pitchFamily="50" charset="-128"/>
                      </a:endParaRPr>
                    </a:p>
                  </a:txBody>
                  <a:tcPr marT="0" marB="0" anchor="ct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11</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90</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en-US" altLang="ja-JP" sz="1000" dirty="0" smtClean="0">
                          <a:latin typeface="Meiryo UI" panose="020B0604030504040204" pitchFamily="50" charset="-128"/>
                          <a:ea typeface="Meiryo UI" panose="020B0604030504040204" pitchFamily="50" charset="-128"/>
                        </a:rPr>
                        <a:t>19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257</a:t>
                      </a:r>
                    </a:p>
                  </a:txBody>
                  <a:tcPr marL="0" marR="0" marT="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tc>
                <a:extLst>
                  <a:ext uri="{0D108BD9-81ED-4DB2-BD59-A6C34878D82A}">
                    <a16:rowId xmlns:a16="http://schemas.microsoft.com/office/drawing/2014/main" val="10009"/>
                  </a:ext>
                </a:extLst>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９．都市基盤整備</a:t>
                      </a:r>
                      <a:endParaRPr kumimoji="1" lang="ja-JP" altLang="en-US" sz="1000" dirty="0">
                        <a:latin typeface="Meiryo UI" panose="020B0604030504040204" pitchFamily="50" charset="-128"/>
                        <a:ea typeface="Meiryo UI" panose="020B0604030504040204" pitchFamily="50" charset="-128"/>
                      </a:endParaRPr>
                    </a:p>
                  </a:txBody>
                  <a:tcPr marT="0" marB="0" anchor="ct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6</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108</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en-US" altLang="ja-JP" sz="1000" dirty="0" smtClean="0">
                          <a:latin typeface="Meiryo UI" panose="020B0604030504040204" pitchFamily="50" charset="-128"/>
                          <a:ea typeface="Meiryo UI" panose="020B0604030504040204" pitchFamily="50" charset="-128"/>
                        </a:rPr>
                        <a:t>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180</a:t>
                      </a:r>
                    </a:p>
                  </a:txBody>
                  <a:tcPr marL="0" marR="0" marT="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tc>
                <a:extLst>
                  <a:ext uri="{0D108BD9-81ED-4DB2-BD59-A6C34878D82A}">
                    <a16:rowId xmlns:a16="http://schemas.microsoft.com/office/drawing/2014/main" val="10010"/>
                  </a:ext>
                </a:extLst>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１０．住民生活</a:t>
                      </a:r>
                      <a:endParaRPr kumimoji="1" lang="ja-JP" altLang="en-US" sz="1000" dirty="0">
                        <a:latin typeface="Meiryo UI" panose="020B0604030504040204" pitchFamily="50" charset="-128"/>
                        <a:ea typeface="Meiryo UI" panose="020B0604030504040204" pitchFamily="50" charset="-128"/>
                      </a:endParaRPr>
                    </a:p>
                  </a:txBody>
                  <a:tcPr marT="0" marB="0" anchor="ct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6</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22</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en-US" altLang="ja-JP" sz="1000" dirty="0" smtClean="0">
                          <a:latin typeface="Meiryo UI" panose="020B0604030504040204" pitchFamily="50" charset="-128"/>
                          <a:ea typeface="Meiryo UI" panose="020B0604030504040204" pitchFamily="50" charset="-128"/>
                        </a:rPr>
                        <a:t>20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170</a:t>
                      </a:r>
                    </a:p>
                  </a:txBody>
                  <a:tcPr marL="0" marR="0" marT="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tc>
                <a:extLst>
                  <a:ext uri="{0D108BD9-81ED-4DB2-BD59-A6C34878D82A}">
                    <a16:rowId xmlns:a16="http://schemas.microsoft.com/office/drawing/2014/main" val="10011"/>
                  </a:ext>
                </a:extLst>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１１．消防・防災</a:t>
                      </a:r>
                      <a:endParaRPr kumimoji="1" lang="ja-JP" altLang="en-US" sz="1000" dirty="0">
                        <a:latin typeface="Meiryo UI" panose="020B0604030504040204" pitchFamily="50" charset="-128"/>
                        <a:ea typeface="Meiryo UI" panose="020B0604030504040204" pitchFamily="50" charset="-128"/>
                      </a:endParaRPr>
                    </a:p>
                  </a:txBody>
                  <a:tcPr marT="0" marB="0" anchor="ct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2</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7</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en-US" altLang="ja-JP" sz="1000" dirty="0" smtClean="0">
                          <a:latin typeface="Meiryo UI" panose="020B0604030504040204" pitchFamily="50" charset="-128"/>
                          <a:ea typeface="Meiryo UI" panose="020B0604030504040204" pitchFamily="50" charset="-128"/>
                        </a:rPr>
                        <a:t>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55</a:t>
                      </a:r>
                    </a:p>
                  </a:txBody>
                  <a:tcPr marL="0" marR="0" marT="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tc>
                <a:extLst>
                  <a:ext uri="{0D108BD9-81ED-4DB2-BD59-A6C34878D82A}">
                    <a16:rowId xmlns:a16="http://schemas.microsoft.com/office/drawing/2014/main" val="10012"/>
                  </a:ext>
                </a:extLst>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１２．自治体運営</a:t>
                      </a:r>
                      <a:endParaRPr kumimoji="1" lang="ja-JP" altLang="en-US" sz="1000" dirty="0">
                        <a:latin typeface="Meiryo UI" panose="020B0604030504040204" pitchFamily="50" charset="-128"/>
                        <a:ea typeface="Meiryo UI" panose="020B0604030504040204" pitchFamily="50" charset="-128"/>
                      </a:endParaRPr>
                    </a:p>
                  </a:txBody>
                  <a:tcPr marT="0" marB="0" anchor="ct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8</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25</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algn="ctr">
                        <a:lnSpc>
                          <a:spcPts val="800"/>
                        </a:lnSpc>
                      </a:pPr>
                      <a:r>
                        <a:rPr kumimoji="1" lang="en-US" altLang="ja-JP" sz="1000" dirty="0" smtClean="0">
                          <a:latin typeface="Meiryo UI" panose="020B0604030504040204" pitchFamily="50" charset="-128"/>
                          <a:ea typeface="Meiryo UI" panose="020B0604030504040204" pitchFamily="50" charset="-128"/>
                        </a:rPr>
                        <a:t>30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240</a:t>
                      </a:r>
                    </a:p>
                  </a:txBody>
                  <a:tcPr marL="0" marR="0" marT="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tc>
                <a:extLst>
                  <a:ext uri="{0D108BD9-81ED-4DB2-BD59-A6C34878D82A}">
                    <a16:rowId xmlns:a16="http://schemas.microsoft.com/office/drawing/2014/main" val="10013"/>
                  </a:ext>
                </a:extLst>
              </a:tr>
              <a:tr h="226952">
                <a:tc>
                  <a:txBody>
                    <a:bodyPr/>
                    <a:lstStyle/>
                    <a:p>
                      <a:pPr>
                        <a:lnSpc>
                          <a:spcPts val="800"/>
                        </a:lnSpc>
                      </a:pPr>
                      <a:r>
                        <a:rPr kumimoji="1" lang="zh-TW" altLang="en-US" sz="1000" dirty="0" smtClean="0">
                          <a:latin typeface="Meiryo UI" panose="020B0604030504040204" pitchFamily="50" charset="-128"/>
                          <a:ea typeface="Meiryo UI" panose="020B0604030504040204" pitchFamily="50" charset="-128"/>
                        </a:rPr>
                        <a:t>１</a:t>
                      </a:r>
                      <a:r>
                        <a:rPr kumimoji="1" lang="ja-JP" altLang="en-US" sz="1000" dirty="0" smtClean="0">
                          <a:latin typeface="Meiryo UI" panose="020B0604030504040204" pitchFamily="50" charset="-128"/>
                          <a:ea typeface="Meiryo UI" panose="020B0604030504040204" pitchFamily="50" charset="-128"/>
                        </a:rPr>
                        <a:t>３</a:t>
                      </a:r>
                      <a:r>
                        <a:rPr kumimoji="1" lang="zh-TW" altLang="en-US"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終了事務</a:t>
                      </a:r>
                      <a:endParaRPr kumimoji="1" lang="zh-TW" altLang="en-US" sz="1000" dirty="0" smtClean="0">
                        <a:latin typeface="Meiryo UI" panose="020B0604030504040204" pitchFamily="50" charset="-128"/>
                        <a:ea typeface="Meiryo UI" panose="020B0604030504040204" pitchFamily="50" charset="-128"/>
                      </a:endParaRPr>
                    </a:p>
                  </a:txBody>
                  <a:tcPr marT="0" marB="0" anchor="ct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6">
                        <a:lumMod val="40000"/>
                        <a:lumOff val="60000"/>
                      </a:schemeClr>
                    </a:solidFill>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91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tc>
                <a:extLst>
                  <a:ext uri="{0D108BD9-81ED-4DB2-BD59-A6C34878D82A}">
                    <a16:rowId xmlns:a16="http://schemas.microsoft.com/office/drawing/2014/main" val="10014"/>
                  </a:ext>
                </a:extLst>
              </a:tr>
              <a:tr h="226952">
                <a:tc>
                  <a:txBody>
                    <a:bodyPr/>
                    <a:lstStyle/>
                    <a:p>
                      <a:pPr algn="ctr">
                        <a:lnSpc>
                          <a:spcPts val="800"/>
                        </a:lnSpc>
                      </a:pPr>
                      <a:r>
                        <a:rPr kumimoji="1" lang="ja-JP" altLang="en-US" sz="1000" b="0" dirty="0" smtClean="0">
                          <a:latin typeface="Meiryo UI" panose="020B0604030504040204" pitchFamily="50" charset="-128"/>
                          <a:ea typeface="Meiryo UI" panose="020B0604030504040204" pitchFamily="50" charset="-128"/>
                        </a:rPr>
                        <a:t>合計</a:t>
                      </a:r>
                      <a:endParaRPr kumimoji="1" lang="ja-JP" altLang="en-US" sz="1000" b="0" dirty="0">
                        <a:latin typeface="Meiryo UI" panose="020B0604030504040204" pitchFamily="50" charset="-128"/>
                        <a:ea typeface="Meiryo UI" panose="020B0604030504040204" pitchFamily="50" charset="-128"/>
                      </a:endParaRPr>
                    </a:p>
                  </a:txBody>
                  <a:tcPr marT="0" marB="0" anchor="ctr">
                    <a:solidFill>
                      <a:srgbClr val="FFFF00"/>
                    </a:solidFill>
                  </a:tcP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93</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rgbClr val="FFFF00"/>
                    </a:solidFill>
                  </a:tcPr>
                </a:tc>
                <a:tc>
                  <a:txBody>
                    <a:bodyPr/>
                    <a:lstStyle/>
                    <a:p>
                      <a:pPr algn="ctr">
                        <a:lnSpc>
                          <a:spcPts val="800"/>
                        </a:lnSpc>
                      </a:pPr>
                      <a:r>
                        <a:rPr kumimoji="1" lang="en-US" altLang="ja-JP" sz="1000" b="1" dirty="0" smtClean="0">
                          <a:latin typeface="Meiryo UI" panose="020B0604030504040204" pitchFamily="50" charset="-128"/>
                          <a:ea typeface="Meiryo UI" panose="020B0604030504040204" pitchFamily="50" charset="-128"/>
                        </a:rPr>
                        <a:t>428</a:t>
                      </a:r>
                      <a:endParaRPr kumimoji="1" lang="ja-JP" altLang="en-US" sz="1000" b="1" dirty="0">
                        <a:latin typeface="Meiryo UI" panose="020B0604030504040204" pitchFamily="50" charset="-128"/>
                        <a:ea typeface="Meiryo UI" panose="020B0604030504040204" pitchFamily="50" charset="-128"/>
                      </a:endParaRPr>
                    </a:p>
                  </a:txBody>
                  <a:tcPr marL="0" marR="0" marT="0" marB="0" anchor="ctr">
                    <a:solidFill>
                      <a:srgbClr val="FFFF00"/>
                    </a:solidFill>
                  </a:tcPr>
                </a:tc>
                <a:tc>
                  <a:txBody>
                    <a:bodyPr/>
                    <a:lstStyle/>
                    <a:p>
                      <a:pPr algn="ctr">
                        <a:lnSpc>
                          <a:spcPts val="800"/>
                        </a:lnSpc>
                      </a:pPr>
                      <a:r>
                        <a:rPr kumimoji="1" lang="en-US" altLang="ja-JP" sz="1000" b="0" dirty="0" smtClean="0">
                          <a:latin typeface="Meiryo UI" panose="020B0604030504040204" pitchFamily="50" charset="-128"/>
                          <a:ea typeface="Meiryo UI" panose="020B0604030504040204" pitchFamily="50" charset="-128"/>
                        </a:rPr>
                        <a:t>208</a:t>
                      </a:r>
                      <a:endParaRPr kumimoji="1" lang="ja-JP" altLang="en-US" sz="1000" b="0" dirty="0">
                        <a:latin typeface="Meiryo UI" panose="020B0604030504040204" pitchFamily="50" charset="-128"/>
                        <a:ea typeface="Meiryo UI" panose="020B0604030504040204" pitchFamily="50" charset="-128"/>
                      </a:endParaRPr>
                    </a:p>
                  </a:txBody>
                  <a:tcPr anchor="ctr">
                    <a:solidFill>
                      <a:srgbClr val="FFFF00"/>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2,412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solidFill>
                      <a:srgbClr val="FFFF00"/>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91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solidFill>
                      <a:srgbClr val="FFFF00"/>
                    </a:solidFill>
                  </a:tcPr>
                </a:tc>
                <a:extLst>
                  <a:ext uri="{0D108BD9-81ED-4DB2-BD59-A6C34878D82A}">
                    <a16:rowId xmlns:a16="http://schemas.microsoft.com/office/drawing/2014/main" val="10015"/>
                  </a:ext>
                </a:extLst>
              </a:tr>
            </a:tbl>
          </a:graphicData>
        </a:graphic>
      </p:graphicFrame>
      <p:sp>
        <p:nvSpPr>
          <p:cNvPr id="6" name="テキスト ボックス 5"/>
          <p:cNvSpPr txBox="1"/>
          <p:nvPr/>
        </p:nvSpPr>
        <p:spPr>
          <a:xfrm>
            <a:off x="556430" y="2778082"/>
            <a:ext cx="4828617" cy="253916"/>
          </a:xfrm>
          <a:prstGeom prst="rect">
            <a:avLst/>
          </a:prstGeom>
          <a:noFill/>
        </p:spPr>
        <p:txBody>
          <a:bodyPr wrap="square" rtlCol="0">
            <a:spAutoFit/>
          </a:bodyPr>
          <a:lstStyle/>
          <a:p>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特別区／大阪府・事務分担（案）</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資料編</a:t>
            </a:r>
            <a:r>
              <a:rPr lang="en-US" altLang="ja-JP" sz="1050" dirty="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における事務区分・事務数</a:t>
            </a:r>
            <a:r>
              <a:rPr lang="en-US" altLang="ja-JP"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290954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917848"/>
            <a:ext cx="8915400" cy="1143000"/>
          </a:xfrm>
        </p:spPr>
        <p:txBody>
          <a:bodyPr>
            <a:noAutofit/>
          </a:bodyPr>
          <a:lstStyle/>
          <a:p>
            <a:r>
              <a:rPr kumimoji="1" lang="ja-JP" altLang="en-US" sz="3200" dirty="0" smtClean="0"/>
              <a:t>目　　次</a:t>
            </a:r>
            <a:endParaRPr kumimoji="1" lang="ja-JP" altLang="en-US" sz="3200" dirty="0"/>
          </a:p>
        </p:txBody>
      </p:sp>
      <p:sp>
        <p:nvSpPr>
          <p:cNvPr id="7" name="正方形/長方形 6"/>
          <p:cNvSpPr/>
          <p:nvPr/>
        </p:nvSpPr>
        <p:spPr>
          <a:xfrm>
            <a:off x="632520" y="3068960"/>
            <a:ext cx="8640960" cy="1656184"/>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ct val="150000"/>
              </a:lnSpc>
            </a:pPr>
            <a:r>
              <a:rPr lang="ja-JP" altLang="en-US" sz="2000" dirty="0" smtClean="0">
                <a:solidFill>
                  <a:prstClr val="black"/>
                </a:solidFill>
                <a:latin typeface="Meiryo UI" pitchFamily="50" charset="-128"/>
                <a:ea typeface="Meiryo UI" pitchFamily="50" charset="-128"/>
                <a:cs typeface="Meiryo UI" pitchFamily="50" charset="-128"/>
              </a:rPr>
              <a:t>１　大阪府に移管する事務に係る財政</a:t>
            </a:r>
            <a:r>
              <a:rPr lang="ja-JP" altLang="en-US" sz="2000" dirty="0">
                <a:solidFill>
                  <a:prstClr val="black"/>
                </a:solidFill>
                <a:latin typeface="Meiryo UI" pitchFamily="50" charset="-128"/>
                <a:ea typeface="Meiryo UI" pitchFamily="50" charset="-128"/>
                <a:cs typeface="Meiryo UI" pitchFamily="50" charset="-128"/>
              </a:rPr>
              <a:t>調整</a:t>
            </a:r>
            <a:r>
              <a:rPr lang="ja-JP" altLang="en-US" sz="2000" dirty="0" smtClean="0">
                <a:solidFill>
                  <a:prstClr val="black"/>
                </a:solidFill>
                <a:latin typeface="Meiryo UI" pitchFamily="50" charset="-128"/>
                <a:ea typeface="Meiryo UI" pitchFamily="50" charset="-128"/>
                <a:cs typeface="Meiryo UI" pitchFamily="50" charset="-128"/>
              </a:rPr>
              <a:t>制度上の取扱いについて</a:t>
            </a:r>
            <a:endParaRPr lang="en-US" altLang="ja-JP" sz="2000" dirty="0" smtClean="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5601072" y="3599520"/>
            <a:ext cx="36724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財調</a:t>
            </a:r>
            <a:r>
              <a:rPr lang="en-US" altLang="ja-JP"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１</a:t>
            </a:r>
          </a:p>
        </p:txBody>
      </p:sp>
      <p:sp>
        <p:nvSpPr>
          <p:cNvPr id="9" name="Rectangle 5"/>
          <p:cNvSpPr>
            <a:spLocks noChangeArrowheads="1"/>
          </p:cNvSpPr>
          <p:nvPr/>
        </p:nvSpPr>
        <p:spPr bwMode="auto">
          <a:xfrm>
            <a:off x="507350" y="4725144"/>
            <a:ext cx="8911988" cy="360040"/>
          </a:xfrm>
          <a:prstGeom prst="rect">
            <a:avLst/>
          </a:prstGeom>
          <a:noFill/>
          <a:ln w="12700">
            <a:noFill/>
            <a:prstDash val="sysDot"/>
            <a:miter lim="800000"/>
            <a:headEnd/>
            <a:tailEnd/>
          </a:ln>
        </p:spPr>
        <p:txBody>
          <a:bodyPr anchor="ctr"/>
          <a:lstStyle/>
          <a:p>
            <a:r>
              <a:rPr lang="ja-JP" altLang="en-US" sz="1200" dirty="0" smtClean="0">
                <a:latin typeface="Meiryo UI" panose="020B0604030504040204" pitchFamily="50" charset="-128"/>
                <a:ea typeface="Meiryo UI" panose="020B0604030504040204" pitchFamily="50" charset="-128"/>
              </a:rPr>
              <a:t>　・本資料における「特別</a:t>
            </a:r>
            <a:r>
              <a:rPr lang="ja-JP" altLang="en-US" sz="1200" dirty="0">
                <a:latin typeface="Meiryo UI" panose="020B0604030504040204" pitchFamily="50" charset="-128"/>
                <a:ea typeface="Meiryo UI" panose="020B0604030504040204" pitchFamily="50" charset="-128"/>
              </a:rPr>
              <a:t>区</a:t>
            </a:r>
            <a:r>
              <a:rPr lang="ja-JP" altLang="en-US" sz="1200" dirty="0" smtClean="0">
                <a:latin typeface="Meiryo UI" panose="020B0604030504040204" pitchFamily="50" charset="-128"/>
                <a:ea typeface="Meiryo UI" panose="020B0604030504040204" pitchFamily="50" charset="-128"/>
              </a:rPr>
              <a:t>素案」は</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第</a:t>
            </a:r>
            <a:r>
              <a:rPr lang="en-US" altLang="ja-JP" sz="1200" dirty="0" smtClean="0">
                <a:latin typeface="Meiryo UI" panose="020B0604030504040204" pitchFamily="50" charset="-128"/>
                <a:ea typeface="Meiryo UI" panose="020B0604030504040204" pitchFamily="50" charset="-128"/>
              </a:rPr>
              <a:t>14</a:t>
            </a:r>
            <a:r>
              <a:rPr lang="ja-JP" altLang="en-US" sz="1200" dirty="0" smtClean="0">
                <a:latin typeface="Meiryo UI" panose="020B0604030504040204" pitchFamily="50" charset="-128"/>
                <a:ea typeface="Meiryo UI" panose="020B0604030504040204" pitchFamily="50" charset="-128"/>
              </a:rPr>
              <a:t>回大都市制度（特別区設置）協議会</a:t>
            </a:r>
            <a:r>
              <a:rPr lang="ja-JP" altLang="en-US" sz="1200" dirty="0">
                <a:latin typeface="Meiryo UI" panose="020B0604030504040204" pitchFamily="50" charset="-128"/>
                <a:ea typeface="Meiryo UI" panose="020B0604030504040204" pitchFamily="50" charset="-128"/>
              </a:rPr>
              <a:t>に</a:t>
            </a:r>
            <a:r>
              <a:rPr lang="ja-JP" altLang="en-US" sz="1200" dirty="0" smtClean="0">
                <a:latin typeface="Meiryo UI" panose="020B0604030504040204" pitchFamily="50" charset="-128"/>
                <a:ea typeface="Meiryo UI" panose="020B0604030504040204" pitchFamily="50" charset="-128"/>
              </a:rPr>
              <a:t>提出</a:t>
            </a:r>
            <a:r>
              <a:rPr lang="ja-JP" altLang="en-US" sz="1200" dirty="0">
                <a:latin typeface="Meiryo UI" panose="020B0604030504040204" pitchFamily="50" charset="-128"/>
                <a:ea typeface="Meiryo UI" panose="020B0604030504040204" pitchFamily="50" charset="-128"/>
              </a:rPr>
              <a:t>した</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試案</a:t>
            </a:r>
            <a:r>
              <a:rPr lang="en-US" altLang="ja-JP" sz="1200" dirty="0">
                <a:latin typeface="Meiryo UI" panose="020B0604030504040204" pitchFamily="50" charset="-128"/>
                <a:ea typeface="Meiryo UI" panose="020B0604030504040204" pitchFamily="50" charset="-128"/>
              </a:rPr>
              <a:t>B</a:t>
            </a:r>
            <a:r>
              <a:rPr lang="ja-JP" altLang="en-US" sz="1200" dirty="0">
                <a:latin typeface="Meiryo UI" panose="020B0604030504040204" pitchFamily="50" charset="-128"/>
                <a:ea typeface="Meiryo UI" panose="020B0604030504040204" pitchFamily="50" charset="-128"/>
              </a:rPr>
              <a:t>（４区</a:t>
            </a:r>
            <a:r>
              <a:rPr lang="en-US" altLang="ja-JP" sz="1200" dirty="0">
                <a:latin typeface="Meiryo UI" panose="020B0604030504040204" pitchFamily="50" charset="-128"/>
                <a:ea typeface="Meiryo UI" panose="020B0604030504040204" pitchFamily="50" charset="-128"/>
              </a:rPr>
              <a:t>B</a:t>
            </a:r>
            <a:r>
              <a:rPr lang="ja-JP" altLang="en-US" sz="1200" dirty="0" smtClean="0">
                <a:latin typeface="Meiryo UI" panose="020B0604030504040204" pitchFamily="50" charset="-128"/>
                <a:ea typeface="Meiryo UI" panose="020B0604030504040204" pitchFamily="50" charset="-128"/>
              </a:rPr>
              <a:t>案</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修正版</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の更新版」を指す</a:t>
            </a:r>
            <a:endParaRPr lang="en-US" altLang="ja-JP" sz="12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79563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4500"/>
            <a:ext cx="9915633"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１</a:t>
            </a:r>
            <a:r>
              <a:rPr lang="ja-JP" altLang="en-US" sz="2000" b="1" dirty="0" smtClean="0">
                <a:solidFill>
                  <a:prstClr val="black"/>
                </a:solidFill>
                <a:latin typeface="Meiryo UI" pitchFamily="50" charset="-128"/>
                <a:ea typeface="Meiryo UI" pitchFamily="50" charset="-128"/>
                <a:cs typeface="Meiryo UI" pitchFamily="50" charset="-128"/>
              </a:rPr>
              <a:t>　大阪府に移管する事務に係る財政調整制度上の取扱いについ</a:t>
            </a:r>
            <a:r>
              <a:rPr lang="ja-JP" altLang="en-US" sz="2000" b="1" dirty="0">
                <a:solidFill>
                  <a:prstClr val="black"/>
                </a:solidFill>
                <a:latin typeface="Meiryo UI" pitchFamily="50" charset="-128"/>
                <a:ea typeface="Meiryo UI" pitchFamily="50" charset="-128"/>
                <a:cs typeface="Meiryo UI" pitchFamily="50" charset="-128"/>
              </a:rPr>
              <a:t>て</a:t>
            </a:r>
          </a:p>
        </p:txBody>
      </p:sp>
      <p:sp>
        <p:nvSpPr>
          <p:cNvPr id="7" name="正方形/長方形 6"/>
          <p:cNvSpPr/>
          <p:nvPr/>
        </p:nvSpPr>
        <p:spPr bwMode="auto">
          <a:xfrm>
            <a:off x="-22524" y="548680"/>
            <a:ext cx="9512028"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１</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特別区</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素案における制度設計の考え方</a:t>
            </a:r>
            <a:endPar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bwMode="auto">
          <a:xfrm>
            <a:off x="499532" y="1690637"/>
            <a:ext cx="9133988" cy="4330651"/>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marL="177800" indent="-177800" fontAlgn="base">
              <a:lnSpc>
                <a:spcPct val="150000"/>
              </a:lnSpc>
              <a:spcBef>
                <a:spcPct val="0"/>
              </a:spcBef>
              <a:spcAft>
                <a:spcPct val="0"/>
              </a:spcAft>
            </a:pPr>
            <a:r>
              <a:rPr lang="ja-JP" altLang="en-US" sz="1600" dirty="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　現在</a:t>
            </a:r>
            <a:r>
              <a:rPr lang="ja-JP" altLang="en-US" sz="1600" dirty="0">
                <a:latin typeface="Meiryo UI" pitchFamily="50" charset="-128"/>
                <a:ea typeface="Meiryo UI" pitchFamily="50" charset="-128"/>
                <a:cs typeface="Meiryo UI" pitchFamily="50" charset="-128"/>
              </a:rPr>
              <a:t>大阪市が担っている機能のうち、</a:t>
            </a:r>
            <a:r>
              <a:rPr lang="ja-JP" altLang="en-US" sz="1600" b="1" u="sng" dirty="0">
                <a:latin typeface="Meiryo UI" pitchFamily="50" charset="-128"/>
                <a:ea typeface="Meiryo UI" pitchFamily="50" charset="-128"/>
                <a:cs typeface="Meiryo UI" pitchFamily="50" charset="-128"/>
              </a:rPr>
              <a:t>広域機能を大阪府へ一元化し、基礎自治機能を特別区が</a:t>
            </a:r>
            <a:r>
              <a:rPr lang="ja-JP" altLang="en-US" sz="1600" b="1" u="sng" dirty="0" smtClean="0">
                <a:latin typeface="Meiryo UI" pitchFamily="50" charset="-128"/>
                <a:ea typeface="Meiryo UI" pitchFamily="50" charset="-128"/>
                <a:cs typeface="Meiryo UI" pitchFamily="50" charset="-128"/>
              </a:rPr>
              <a:t>担う</a:t>
            </a:r>
            <a:r>
              <a:rPr lang="en-US" altLang="ja-JP" sz="1600" b="1" u="sng" dirty="0" smtClean="0">
                <a:latin typeface="Meiryo UI" pitchFamily="50" charset="-128"/>
                <a:ea typeface="Meiryo UI" pitchFamily="50" charset="-128"/>
                <a:cs typeface="Meiryo UI" pitchFamily="50" charset="-128"/>
              </a:rPr>
              <a:t/>
            </a:r>
            <a:br>
              <a:rPr lang="en-US" altLang="ja-JP" sz="1600" b="1" u="sng" dirty="0" smtClean="0">
                <a:latin typeface="Meiryo UI" pitchFamily="50" charset="-128"/>
                <a:ea typeface="Meiryo UI" pitchFamily="50" charset="-128"/>
                <a:cs typeface="Meiryo UI" pitchFamily="50" charset="-128"/>
              </a:rPr>
            </a:br>
            <a:r>
              <a:rPr lang="ja-JP" altLang="en-US" sz="1600" b="1" dirty="0" smtClean="0">
                <a:latin typeface="Meiryo UI" pitchFamily="50" charset="-128"/>
                <a:ea typeface="Meiryo UI" pitchFamily="50" charset="-128"/>
                <a:cs typeface="Meiryo UI" pitchFamily="50" charset="-128"/>
              </a:rPr>
              <a:t>　</a:t>
            </a:r>
            <a:r>
              <a:rPr lang="ja-JP" altLang="en-US" sz="1600" b="1" u="sng" dirty="0" smtClean="0">
                <a:latin typeface="Meiryo UI" pitchFamily="50" charset="-128"/>
                <a:ea typeface="Meiryo UI" pitchFamily="50" charset="-128"/>
                <a:cs typeface="Meiryo UI" pitchFamily="50" charset="-128"/>
              </a:rPr>
              <a:t>と</a:t>
            </a:r>
            <a:r>
              <a:rPr lang="ja-JP" altLang="en-US" sz="1600" b="1" u="sng" dirty="0">
                <a:latin typeface="Meiryo UI" pitchFamily="50" charset="-128"/>
                <a:ea typeface="Meiryo UI" pitchFamily="50" charset="-128"/>
                <a:cs typeface="Meiryo UI" pitchFamily="50" charset="-128"/>
              </a:rPr>
              <a:t>いう役割分担の徹底</a:t>
            </a:r>
            <a:r>
              <a:rPr lang="ja-JP" altLang="en-US" sz="1600" dirty="0">
                <a:latin typeface="Meiryo UI" pitchFamily="50" charset="-128"/>
                <a:ea typeface="Meiryo UI" pitchFamily="50" charset="-128"/>
                <a:cs typeface="Meiryo UI" pitchFamily="50" charset="-128"/>
              </a:rPr>
              <a:t>により</a:t>
            </a:r>
            <a:r>
              <a:rPr lang="ja-JP" altLang="en-US" sz="1600" dirty="0" smtClean="0">
                <a:latin typeface="Meiryo UI" pitchFamily="50" charset="-128"/>
                <a:ea typeface="Meiryo UI" pitchFamily="50" charset="-128"/>
                <a:cs typeface="Meiryo UI" pitchFamily="50" charset="-128"/>
              </a:rPr>
              <a:t>、都市機能の強化と基礎自治機能の充実をめざす制度設計</a:t>
            </a:r>
            <a:endParaRPr lang="en-US" altLang="ja-JP" sz="1600" dirty="0" smtClean="0">
              <a:latin typeface="Meiryo UI" pitchFamily="50" charset="-128"/>
              <a:ea typeface="Meiryo UI" pitchFamily="50" charset="-128"/>
              <a:cs typeface="Meiryo UI" pitchFamily="50" charset="-128"/>
            </a:endParaRPr>
          </a:p>
        </p:txBody>
      </p:sp>
      <p:sp>
        <p:nvSpPr>
          <p:cNvPr id="10" name="正方形/長方形 9"/>
          <p:cNvSpPr/>
          <p:nvPr/>
        </p:nvSpPr>
        <p:spPr>
          <a:xfrm>
            <a:off x="442595" y="1232792"/>
            <a:ext cx="1774101"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役割分担の徹底</a:t>
            </a:r>
            <a:endParaRPr lang="ja-JP" altLang="en-US" dirty="0">
              <a:latin typeface="Meiryo UI" pitchFamily="50" charset="-128"/>
              <a:ea typeface="Meiryo UI" pitchFamily="50" charset="-128"/>
              <a:cs typeface="Meiryo UI" pitchFamily="50" charset="-128"/>
            </a:endParaRPr>
          </a:p>
        </p:txBody>
      </p:sp>
      <p:sp>
        <p:nvSpPr>
          <p:cNvPr id="17" name="角丸四角形 16"/>
          <p:cNvSpPr/>
          <p:nvPr/>
        </p:nvSpPr>
        <p:spPr>
          <a:xfrm>
            <a:off x="704529" y="2734012"/>
            <a:ext cx="2060320" cy="1559084"/>
          </a:xfrm>
          <a:prstGeom prst="roundRect">
            <a:avLst/>
          </a:prstGeom>
          <a:solidFill>
            <a:schemeClr val="accent6">
              <a:lumMod val="75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base">
              <a:lnSpc>
                <a:spcPts val="1900"/>
              </a:lnSpc>
              <a:spcBef>
                <a:spcPct val="0"/>
              </a:spcBef>
              <a:spcAft>
                <a:spcPct val="0"/>
              </a:spcAft>
            </a:pPr>
            <a:r>
              <a:rPr lang="ja-JP" altLang="en-US" sz="1600" b="1" dirty="0">
                <a:solidFill>
                  <a:schemeClr val="bg1"/>
                </a:solidFill>
                <a:latin typeface="Meiryo UI" pitchFamily="50" charset="-128"/>
                <a:ea typeface="Meiryo UI" pitchFamily="50" charset="-128"/>
                <a:cs typeface="Meiryo UI" pitchFamily="50" charset="-128"/>
              </a:rPr>
              <a:t>現在大阪市が</a:t>
            </a:r>
            <a:endParaRPr lang="en-US" altLang="ja-JP" sz="1600" b="1" dirty="0">
              <a:solidFill>
                <a:schemeClr val="bg1"/>
              </a:solidFill>
              <a:latin typeface="Meiryo UI" pitchFamily="50" charset="-128"/>
              <a:ea typeface="Meiryo UI" pitchFamily="50" charset="-128"/>
              <a:cs typeface="Meiryo UI" pitchFamily="50" charset="-128"/>
            </a:endParaRPr>
          </a:p>
          <a:p>
            <a:pPr algn="ctr" fontAlgn="base">
              <a:lnSpc>
                <a:spcPts val="1900"/>
              </a:lnSpc>
              <a:spcBef>
                <a:spcPct val="0"/>
              </a:spcBef>
              <a:spcAft>
                <a:spcPct val="0"/>
              </a:spcAft>
            </a:pPr>
            <a:r>
              <a:rPr lang="ja-JP" altLang="en-US" sz="1600" b="1" dirty="0">
                <a:solidFill>
                  <a:schemeClr val="bg1"/>
                </a:solidFill>
                <a:latin typeface="Meiryo UI" pitchFamily="50" charset="-128"/>
                <a:ea typeface="Meiryo UI" pitchFamily="50" charset="-128"/>
                <a:cs typeface="Meiryo UI" pitchFamily="50" charset="-128"/>
              </a:rPr>
              <a:t>実施している</a:t>
            </a:r>
            <a:r>
              <a:rPr lang="ja-JP" altLang="en-US" sz="1600" b="1" dirty="0" smtClean="0">
                <a:solidFill>
                  <a:schemeClr val="bg1"/>
                </a:solidFill>
                <a:latin typeface="Meiryo UI" pitchFamily="50" charset="-128"/>
                <a:ea typeface="Meiryo UI" pitchFamily="50" charset="-128"/>
                <a:cs typeface="Meiryo UI" pitchFamily="50" charset="-128"/>
              </a:rPr>
              <a:t>事務</a:t>
            </a:r>
            <a:endParaRPr lang="en-US" altLang="ja-JP" sz="1600" b="1" dirty="0" smtClean="0">
              <a:solidFill>
                <a:schemeClr val="bg1"/>
              </a:solidFill>
              <a:latin typeface="Meiryo UI" pitchFamily="50" charset="-128"/>
              <a:ea typeface="Meiryo UI" pitchFamily="50" charset="-128"/>
              <a:cs typeface="Meiryo UI" pitchFamily="50" charset="-128"/>
            </a:endParaRPr>
          </a:p>
        </p:txBody>
      </p:sp>
      <p:sp>
        <p:nvSpPr>
          <p:cNvPr id="18" name="角丸四角形 17"/>
          <p:cNvSpPr/>
          <p:nvPr/>
        </p:nvSpPr>
        <p:spPr>
          <a:xfrm>
            <a:off x="704529" y="5013176"/>
            <a:ext cx="2060320" cy="648072"/>
          </a:xfrm>
          <a:prstGeom prst="roundRect">
            <a:avLst/>
          </a:prstGeom>
          <a:solidFill>
            <a:schemeClr val="accent6">
              <a:lumMod val="75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base">
              <a:lnSpc>
                <a:spcPts val="1900"/>
              </a:lnSpc>
              <a:spcBef>
                <a:spcPct val="0"/>
              </a:spcBef>
              <a:spcAft>
                <a:spcPct val="0"/>
              </a:spcAft>
            </a:pPr>
            <a:r>
              <a:rPr lang="ja-JP" altLang="en-US" sz="1600" b="1" dirty="0">
                <a:solidFill>
                  <a:schemeClr val="bg1"/>
                </a:solidFill>
                <a:latin typeface="Meiryo UI" pitchFamily="50" charset="-128"/>
                <a:ea typeface="Meiryo UI" pitchFamily="50" charset="-128"/>
                <a:cs typeface="Meiryo UI" pitchFamily="50" charset="-128"/>
              </a:rPr>
              <a:t>特別区設置時の</a:t>
            </a:r>
            <a:endParaRPr lang="en-US" altLang="ja-JP" sz="1600" b="1" dirty="0">
              <a:solidFill>
                <a:schemeClr val="bg1"/>
              </a:solidFill>
              <a:latin typeface="Meiryo UI" pitchFamily="50" charset="-128"/>
              <a:ea typeface="Meiryo UI" pitchFamily="50" charset="-128"/>
              <a:cs typeface="Meiryo UI" pitchFamily="50" charset="-128"/>
            </a:endParaRPr>
          </a:p>
          <a:p>
            <a:pPr algn="ctr" fontAlgn="base">
              <a:lnSpc>
                <a:spcPts val="1900"/>
              </a:lnSpc>
              <a:spcBef>
                <a:spcPct val="0"/>
              </a:spcBef>
              <a:spcAft>
                <a:spcPct val="0"/>
              </a:spcAft>
            </a:pPr>
            <a:r>
              <a:rPr lang="ja-JP" altLang="en-US" sz="1600" b="1" dirty="0">
                <a:solidFill>
                  <a:schemeClr val="bg1"/>
                </a:solidFill>
                <a:latin typeface="Meiryo UI" pitchFamily="50" charset="-128"/>
                <a:ea typeface="Meiryo UI" pitchFamily="50" charset="-128"/>
                <a:cs typeface="Meiryo UI" pitchFamily="50" charset="-128"/>
              </a:rPr>
              <a:t>役割分担</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19" name="二等辺三角形 18"/>
          <p:cNvSpPr/>
          <p:nvPr/>
        </p:nvSpPr>
        <p:spPr>
          <a:xfrm flipV="1">
            <a:off x="5171220" y="4509120"/>
            <a:ext cx="2160240"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2969846" y="5013176"/>
            <a:ext cx="6446253" cy="648072"/>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marL="285750" indent="-285750" fontAlgn="auto">
              <a:lnSpc>
                <a:spcPts val="1900"/>
              </a:lnSpc>
              <a:spcBef>
                <a:spcPts val="0"/>
              </a:spcBef>
              <a:spcAft>
                <a:spcPts val="0"/>
              </a:spcAft>
              <a:buFont typeface="Wingdings" panose="05000000000000000000" pitchFamily="2" charset="2"/>
              <a:buChar char="l"/>
              <a:defRPr/>
            </a:pPr>
            <a:r>
              <a:rPr lang="ja-JP" altLang="en-US" sz="1400" dirty="0">
                <a:latin typeface="Meiryo UI" pitchFamily="50" charset="-128"/>
                <a:ea typeface="Meiryo UI" pitchFamily="50" charset="-128"/>
                <a:cs typeface="Meiryo UI" pitchFamily="50" charset="-128"/>
              </a:rPr>
              <a:t>広域・基礎の役割分担を徹底する観点から</a:t>
            </a:r>
            <a:r>
              <a:rPr lang="ja-JP" altLang="en-US" sz="1400" dirty="0" smtClean="0">
                <a:latin typeface="Meiryo UI" pitchFamily="50" charset="-128"/>
                <a:ea typeface="Meiryo UI" pitchFamily="50" charset="-128"/>
                <a:cs typeface="Meiryo UI" pitchFamily="50" charset="-128"/>
              </a:rPr>
              <a:t>、現在大阪市が実施している事務を</a:t>
            </a:r>
            <a:r>
              <a:rPr lang="en-US" altLang="ja-JP" sz="1400" dirty="0" smtClean="0">
                <a:latin typeface="Meiryo UI" pitchFamily="50" charset="-128"/>
                <a:ea typeface="Meiryo UI" pitchFamily="50" charset="-128"/>
                <a:cs typeface="Meiryo UI" pitchFamily="50" charset="-128"/>
              </a:rPr>
              <a:t/>
            </a:r>
            <a:br>
              <a:rPr lang="en-US" altLang="ja-JP" sz="1400" dirty="0" smtClean="0">
                <a:latin typeface="Meiryo UI" pitchFamily="50" charset="-128"/>
                <a:ea typeface="Meiryo UI" pitchFamily="50" charset="-128"/>
                <a:cs typeface="Meiryo UI" pitchFamily="50" charset="-128"/>
              </a:rPr>
            </a:br>
            <a:r>
              <a:rPr lang="ja-JP" altLang="en-US" sz="1400" dirty="0" smtClean="0">
                <a:latin typeface="Meiryo UI" pitchFamily="50" charset="-128"/>
                <a:ea typeface="Meiryo UI" pitchFamily="50" charset="-128"/>
                <a:cs typeface="Meiryo UI" pitchFamily="50" charset="-128"/>
              </a:rPr>
              <a:t>特別</a:t>
            </a:r>
            <a:r>
              <a:rPr lang="ja-JP" altLang="en-US" sz="1400" dirty="0">
                <a:latin typeface="Meiryo UI" pitchFamily="50" charset="-128"/>
                <a:ea typeface="Meiryo UI" pitchFamily="50" charset="-128"/>
                <a:cs typeface="Meiryo UI" pitchFamily="50" charset="-128"/>
              </a:rPr>
              <a:t>区と大阪府に仕分け</a:t>
            </a:r>
          </a:p>
        </p:txBody>
      </p:sp>
      <p:sp>
        <p:nvSpPr>
          <p:cNvPr id="23" name="角丸四角形 22"/>
          <p:cNvSpPr/>
          <p:nvPr/>
        </p:nvSpPr>
        <p:spPr>
          <a:xfrm>
            <a:off x="2969847" y="2714354"/>
            <a:ext cx="6446252" cy="1578741"/>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t"/>
          <a:lstStyle/>
          <a:p>
            <a:pPr algn="ctr" fontAlgn="auto">
              <a:lnSpc>
                <a:spcPts val="1900"/>
              </a:lnSpc>
              <a:spcBef>
                <a:spcPts val="0"/>
              </a:spcBef>
              <a:spcAft>
                <a:spcPts val="0"/>
              </a:spcAft>
              <a:defRPr/>
            </a:pPr>
            <a:r>
              <a:rPr lang="ja-JP" altLang="en-US" sz="1600" dirty="0" smtClean="0">
                <a:latin typeface="Meiryo UI" pitchFamily="50" charset="-128"/>
                <a:ea typeface="Meiryo UI" pitchFamily="50" charset="-128"/>
                <a:cs typeface="Meiryo UI" pitchFamily="50" charset="-128"/>
              </a:rPr>
              <a:t>大都市地域における市町村事務</a:t>
            </a:r>
            <a:endParaRPr lang="en-US" altLang="ja-JP" sz="1600" dirty="0">
              <a:latin typeface="Meiryo UI" pitchFamily="50" charset="-128"/>
              <a:ea typeface="Meiryo UI" pitchFamily="50" charset="-128"/>
              <a:cs typeface="Meiryo UI" pitchFamily="50" charset="-128"/>
            </a:endParaRPr>
          </a:p>
        </p:txBody>
      </p:sp>
      <p:sp>
        <p:nvSpPr>
          <p:cNvPr id="22" name="角丸四角形 21"/>
          <p:cNvSpPr/>
          <p:nvPr/>
        </p:nvSpPr>
        <p:spPr>
          <a:xfrm>
            <a:off x="6251340" y="3095079"/>
            <a:ext cx="3057445" cy="1024184"/>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marL="285750" indent="-285750" fontAlgn="auto">
              <a:lnSpc>
                <a:spcPts val="1900"/>
              </a:lnSpc>
              <a:spcBef>
                <a:spcPts val="0"/>
              </a:spcBef>
              <a:spcAft>
                <a:spcPts val="0"/>
              </a:spcAft>
              <a:buFont typeface="Wingdings" panose="05000000000000000000" pitchFamily="2" charset="2"/>
              <a:buChar char="l"/>
              <a:defRPr/>
            </a:pPr>
            <a:r>
              <a:rPr lang="ja-JP" altLang="en-US" sz="1400" dirty="0">
                <a:latin typeface="Meiryo UI" pitchFamily="50" charset="-128"/>
                <a:ea typeface="Meiryo UI" pitchFamily="50" charset="-128"/>
                <a:cs typeface="Meiryo UI" pitchFamily="50" charset="-128"/>
              </a:rPr>
              <a:t>広域的な機能も一部で併せ持つが、いずれも市域の発展を通じて市民福祉の向上に資するものとして実施</a:t>
            </a:r>
            <a:endParaRPr lang="en-US" altLang="ja-JP" sz="1400" dirty="0">
              <a:latin typeface="Meiryo UI" pitchFamily="50" charset="-128"/>
              <a:ea typeface="Meiryo UI" pitchFamily="50" charset="-128"/>
              <a:cs typeface="Meiryo UI" pitchFamily="50" charset="-128"/>
            </a:endParaRPr>
          </a:p>
        </p:txBody>
      </p:sp>
      <p:sp>
        <p:nvSpPr>
          <p:cNvPr id="16" name="角丸四角形 15"/>
          <p:cNvSpPr/>
          <p:nvPr/>
        </p:nvSpPr>
        <p:spPr>
          <a:xfrm>
            <a:off x="3120715" y="3095079"/>
            <a:ext cx="3041190" cy="1038044"/>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marL="285750" indent="-285750" fontAlgn="auto">
              <a:lnSpc>
                <a:spcPts val="1900"/>
              </a:lnSpc>
              <a:spcBef>
                <a:spcPts val="0"/>
              </a:spcBef>
              <a:spcAft>
                <a:spcPts val="0"/>
              </a:spcAft>
              <a:buFont typeface="Wingdings" panose="05000000000000000000" pitchFamily="2" charset="2"/>
              <a:buChar char="l"/>
              <a:defRPr/>
            </a:pPr>
            <a:r>
              <a:rPr lang="ja-JP" altLang="en-US" sz="1400" dirty="0" smtClean="0">
                <a:latin typeface="Meiryo UI" pitchFamily="50" charset="-128"/>
                <a:ea typeface="Meiryo UI" pitchFamily="50" charset="-128"/>
                <a:cs typeface="Meiryo UI" pitchFamily="50" charset="-128"/>
              </a:rPr>
              <a:t>人口</a:t>
            </a:r>
            <a:r>
              <a:rPr lang="ja-JP" altLang="en-US" sz="1400" dirty="0">
                <a:latin typeface="Meiryo UI" pitchFamily="50" charset="-128"/>
                <a:ea typeface="Meiryo UI" pitchFamily="50" charset="-128"/>
                <a:cs typeface="Meiryo UI" pitchFamily="50" charset="-128"/>
              </a:rPr>
              <a:t>・企業が高度に集積する大都市自治体として、税収力を活かして大都市特有の行政需要に</a:t>
            </a:r>
            <a:r>
              <a:rPr lang="ja-JP" altLang="en-US" sz="1400" dirty="0" smtClean="0">
                <a:latin typeface="Meiryo UI" pitchFamily="50" charset="-128"/>
                <a:ea typeface="Meiryo UI" pitchFamily="50" charset="-128"/>
                <a:cs typeface="Meiryo UI" pitchFamily="50" charset="-128"/>
              </a:rPr>
              <a:t>対応</a:t>
            </a:r>
            <a:endParaRPr lang="en-US" altLang="ja-JP" sz="1400" dirty="0">
              <a:latin typeface="Meiryo UI" pitchFamily="50" charset="-128"/>
              <a:ea typeface="Meiryo UI" pitchFamily="50" charset="-128"/>
              <a:cs typeface="Meiryo UI" pitchFamily="50" charset="-128"/>
            </a:endParaRPr>
          </a:p>
        </p:txBody>
      </p:sp>
      <p:sp>
        <p:nvSpPr>
          <p:cNvPr id="15"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Tree>
    <p:extLst>
      <p:ext uri="{BB962C8B-B14F-4D97-AF65-F5344CB8AC3E}">
        <p14:creationId xmlns:p14="http://schemas.microsoft.com/office/powerpoint/2010/main" val="2022092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二等辺三角形 2"/>
          <p:cNvSpPr/>
          <p:nvPr/>
        </p:nvSpPr>
        <p:spPr>
          <a:xfrm flipV="1">
            <a:off x="3800872" y="5085184"/>
            <a:ext cx="2160240"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bwMode="auto">
          <a:xfrm>
            <a:off x="704528" y="5517232"/>
            <a:ext cx="8352928" cy="120961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marL="177800" indent="-177800" fontAlgn="base">
              <a:lnSpc>
                <a:spcPct val="150000"/>
              </a:lnSpc>
              <a:spcBef>
                <a:spcPct val="0"/>
              </a:spcBef>
              <a:spcAft>
                <a:spcPct val="0"/>
              </a:spcAft>
            </a:pPr>
            <a:r>
              <a:rPr lang="ja-JP" altLang="en-US" sz="1600" dirty="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　大阪府に移管する事務に係る財源は、</a:t>
            </a:r>
            <a:r>
              <a:rPr lang="ja-JP" altLang="en-US" sz="1600" b="1" u="sng" dirty="0" smtClean="0">
                <a:latin typeface="Meiryo UI" pitchFamily="50" charset="-128"/>
                <a:ea typeface="Meiryo UI" pitchFamily="50" charset="-128"/>
                <a:cs typeface="Meiryo UI" pitchFamily="50" charset="-128"/>
              </a:rPr>
              <a:t>財政調整制度により配分される財源と地方財政制度上</a:t>
            </a:r>
            <a:endParaRPr lang="en-US" altLang="ja-JP" sz="1600" b="1" u="sng" dirty="0" smtClean="0">
              <a:latin typeface="Meiryo UI" pitchFamily="50" charset="-128"/>
              <a:ea typeface="Meiryo UI" pitchFamily="50" charset="-128"/>
              <a:cs typeface="Meiryo UI" pitchFamily="50" charset="-128"/>
            </a:endParaRPr>
          </a:p>
          <a:p>
            <a:pPr marL="177800" indent="-177800" fontAlgn="base">
              <a:lnSpc>
                <a:spcPct val="150000"/>
              </a:lnSpc>
              <a:spcBef>
                <a:spcPct val="0"/>
              </a:spcBef>
              <a:spcAft>
                <a:spcPct val="0"/>
              </a:spcAft>
            </a:pPr>
            <a:r>
              <a:rPr lang="ja-JP" altLang="en-US" sz="1600" dirty="0" smtClean="0">
                <a:latin typeface="Meiryo UI" pitchFamily="50" charset="-128"/>
                <a:ea typeface="Meiryo UI" pitchFamily="50" charset="-128"/>
                <a:cs typeface="Meiryo UI" pitchFamily="50" charset="-128"/>
              </a:rPr>
              <a:t>　　 </a:t>
            </a:r>
            <a:r>
              <a:rPr lang="ja-JP" altLang="en-US" sz="1600" b="1" u="sng" dirty="0" smtClean="0">
                <a:latin typeface="Meiryo UI" pitchFamily="50" charset="-128"/>
                <a:ea typeface="Meiryo UI" pitchFamily="50" charset="-128"/>
                <a:cs typeface="Meiryo UI" pitchFamily="50" charset="-128"/>
              </a:rPr>
              <a:t>の移転財源をマネジメント</a:t>
            </a:r>
            <a:r>
              <a:rPr lang="ja-JP" altLang="en-US" sz="1600" dirty="0" smtClean="0">
                <a:latin typeface="Meiryo UI" pitchFamily="50" charset="-128"/>
                <a:ea typeface="Meiryo UI" pitchFamily="50" charset="-128"/>
                <a:cs typeface="Meiryo UI" pitchFamily="50" charset="-128"/>
              </a:rPr>
              <a:t>することで対応（必要に応じて府税も活用）</a:t>
            </a:r>
            <a:endParaRPr lang="en-US" altLang="ja-JP" sz="1600" dirty="0" smtClean="0">
              <a:latin typeface="Meiryo UI" pitchFamily="50" charset="-128"/>
              <a:ea typeface="Meiryo UI" pitchFamily="50" charset="-128"/>
              <a:cs typeface="Meiryo UI" pitchFamily="50" charset="-128"/>
            </a:endParaRPr>
          </a:p>
          <a:p>
            <a:pPr marL="177800" indent="-177800" fontAlgn="base">
              <a:lnSpc>
                <a:spcPct val="150000"/>
              </a:lnSpc>
              <a:spcBef>
                <a:spcPct val="0"/>
              </a:spcBef>
              <a:spcAft>
                <a:spcPct val="0"/>
              </a:spcAft>
            </a:pPr>
            <a:r>
              <a:rPr lang="ja-JP" altLang="en-US" sz="1600" dirty="0" smtClean="0">
                <a:latin typeface="Meiryo UI" pitchFamily="50" charset="-128"/>
                <a:ea typeface="Meiryo UI" pitchFamily="50" charset="-128"/>
                <a:cs typeface="Meiryo UI" pitchFamily="50" charset="-128"/>
              </a:rPr>
              <a:t>○　個別事務については、</a:t>
            </a:r>
            <a:r>
              <a:rPr lang="ja-JP" altLang="en-US" sz="1600" b="1" u="sng" dirty="0" smtClean="0">
                <a:latin typeface="Meiryo UI" pitchFamily="50" charset="-128"/>
                <a:ea typeface="Meiryo UI" pitchFamily="50" charset="-128"/>
                <a:cs typeface="Meiryo UI" pitchFamily="50" charset="-128"/>
              </a:rPr>
              <a:t>一覧表で整理</a:t>
            </a:r>
            <a:r>
              <a:rPr lang="ja-JP" altLang="en-US" sz="1600" dirty="0" smtClean="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財調</a:t>
            </a:r>
            <a:r>
              <a:rPr lang="en-US" altLang="ja-JP" sz="1300"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４参照</a:t>
            </a:r>
            <a:r>
              <a:rPr lang="en-US" altLang="ja-JP" sz="1300" dirty="0" smtClean="0">
                <a:latin typeface="Meiryo UI" pitchFamily="50" charset="-128"/>
                <a:ea typeface="Meiryo UI" pitchFamily="50" charset="-128"/>
                <a:cs typeface="Meiryo UI" pitchFamily="50" charset="-128"/>
              </a:rPr>
              <a:t>】</a:t>
            </a:r>
            <a:endParaRPr lang="ja-JP" altLang="en-US" sz="1300" dirty="0">
              <a:latin typeface="Meiryo UI" pitchFamily="50" charset="-128"/>
              <a:ea typeface="Meiryo UI" pitchFamily="50" charset="-128"/>
              <a:cs typeface="Meiryo UI" pitchFamily="50" charset="-128"/>
            </a:endParaRPr>
          </a:p>
        </p:txBody>
      </p:sp>
      <p:sp>
        <p:nvSpPr>
          <p:cNvPr id="22" name="正方形/長方形 21"/>
          <p:cNvSpPr/>
          <p:nvPr/>
        </p:nvSpPr>
        <p:spPr bwMode="auto">
          <a:xfrm>
            <a:off x="560512" y="795789"/>
            <a:ext cx="8640000" cy="410443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marL="177800" indent="-177800" fontAlgn="base">
              <a:lnSpc>
                <a:spcPts val="2500"/>
              </a:lnSpc>
              <a:spcBef>
                <a:spcPct val="0"/>
              </a:spcBef>
              <a:spcAft>
                <a:spcPct val="0"/>
              </a:spcAft>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サービス</a:t>
            </a:r>
            <a:r>
              <a:rPr lang="ja-JP" altLang="en-US" sz="1600" dirty="0">
                <a:latin typeface="Meiryo UI" pitchFamily="50" charset="-128"/>
                <a:ea typeface="Meiryo UI" pitchFamily="50" charset="-128"/>
                <a:cs typeface="Meiryo UI" pitchFamily="50" charset="-128"/>
              </a:rPr>
              <a:t>の担い手や税の納め先が変わって</a:t>
            </a:r>
            <a:r>
              <a:rPr lang="ja-JP" altLang="en-US" sz="1600" dirty="0" smtClean="0">
                <a:latin typeface="Meiryo UI" pitchFamily="50" charset="-128"/>
                <a:ea typeface="Meiryo UI" pitchFamily="50" charset="-128"/>
                <a:cs typeface="Meiryo UI" pitchFamily="50" charset="-128"/>
              </a:rPr>
              <a:t>も</a:t>
            </a:r>
            <a:r>
              <a:rPr lang="ja-JP" altLang="en-US" sz="1600" b="1" u="sng" dirty="0" smtClean="0">
                <a:latin typeface="Meiryo UI" pitchFamily="50" charset="-128"/>
                <a:ea typeface="Meiryo UI" pitchFamily="50" charset="-128"/>
                <a:cs typeface="Meiryo UI" pitchFamily="50" charset="-128"/>
              </a:rPr>
              <a:t>特別</a:t>
            </a:r>
            <a:r>
              <a:rPr lang="ja-JP" altLang="en-US" sz="1600" b="1" u="sng" dirty="0">
                <a:latin typeface="Meiryo UI" pitchFamily="50" charset="-128"/>
                <a:ea typeface="Meiryo UI" pitchFamily="50" charset="-128"/>
                <a:cs typeface="Meiryo UI" pitchFamily="50" charset="-128"/>
              </a:rPr>
              <a:t>区と大阪府が現在の住民サービスを適切に</a:t>
            </a:r>
            <a:r>
              <a:rPr lang="ja-JP" altLang="en-US" sz="1600" b="1" u="sng" dirty="0" smtClean="0">
                <a:latin typeface="Meiryo UI" pitchFamily="50" charset="-128"/>
                <a:ea typeface="Meiryo UI" pitchFamily="50" charset="-128"/>
                <a:cs typeface="Meiryo UI" pitchFamily="50" charset="-128"/>
              </a:rPr>
              <a:t>提供</a:t>
            </a:r>
            <a:endParaRPr lang="en-US" altLang="ja-JP" sz="1600" b="1" u="sng" dirty="0" smtClean="0">
              <a:latin typeface="Meiryo UI" pitchFamily="50" charset="-128"/>
              <a:ea typeface="Meiryo UI" pitchFamily="50" charset="-128"/>
              <a:cs typeface="Meiryo UI" pitchFamily="50" charset="-128"/>
            </a:endParaRPr>
          </a:p>
          <a:p>
            <a:pPr marL="177800" indent="-177800" fontAlgn="base">
              <a:lnSpc>
                <a:spcPts val="2500"/>
              </a:lnSpc>
              <a:spcBef>
                <a:spcPct val="0"/>
              </a:spcBef>
              <a:spcAft>
                <a:spcPct val="0"/>
              </a:spcAft>
            </a:pPr>
            <a:r>
              <a:rPr lang="ja-JP" altLang="en-US" sz="1600" b="1" dirty="0" smtClean="0">
                <a:latin typeface="Meiryo UI" pitchFamily="50" charset="-128"/>
                <a:ea typeface="Meiryo UI" pitchFamily="50" charset="-128"/>
                <a:cs typeface="Meiryo UI" pitchFamily="50" charset="-128"/>
              </a:rPr>
              <a:t>　　 </a:t>
            </a:r>
            <a:r>
              <a:rPr lang="ja-JP" altLang="en-US" sz="1600" b="1" u="sng" dirty="0" smtClean="0">
                <a:latin typeface="Meiryo UI" pitchFamily="50" charset="-128"/>
                <a:ea typeface="Meiryo UI" pitchFamily="50" charset="-128"/>
                <a:cs typeface="Meiryo UI" pitchFamily="50" charset="-128"/>
              </a:rPr>
              <a:t>できる</a:t>
            </a:r>
            <a:r>
              <a:rPr lang="ja-JP" altLang="en-US" sz="1600" b="1" u="sng" dirty="0">
                <a:latin typeface="Meiryo UI" pitchFamily="50" charset="-128"/>
                <a:ea typeface="Meiryo UI" pitchFamily="50" charset="-128"/>
                <a:cs typeface="Meiryo UI" pitchFamily="50" charset="-128"/>
              </a:rPr>
              <a:t>ようにすることを重視</a:t>
            </a:r>
            <a:r>
              <a:rPr lang="ja-JP" altLang="en-US" sz="1600" dirty="0">
                <a:latin typeface="Meiryo UI" pitchFamily="50" charset="-128"/>
                <a:ea typeface="Meiryo UI" pitchFamily="50" charset="-128"/>
                <a:cs typeface="Meiryo UI" pitchFamily="50" charset="-128"/>
              </a:rPr>
              <a:t>し、財源を</a:t>
            </a:r>
            <a:r>
              <a:rPr lang="ja-JP" altLang="en-US" sz="1600" dirty="0" smtClean="0">
                <a:latin typeface="Meiryo UI" pitchFamily="50" charset="-128"/>
                <a:ea typeface="Meiryo UI" pitchFamily="50" charset="-128"/>
                <a:cs typeface="Meiryo UI" pitchFamily="50" charset="-128"/>
              </a:rPr>
              <a:t>配分</a:t>
            </a:r>
            <a:endParaRPr lang="en-US" altLang="ja-JP" sz="1600" dirty="0" smtClean="0">
              <a:latin typeface="Meiryo UI" pitchFamily="50" charset="-128"/>
              <a:ea typeface="Meiryo UI" pitchFamily="50" charset="-128"/>
              <a:cs typeface="Meiryo UI" pitchFamily="50" charset="-128"/>
            </a:endParaRPr>
          </a:p>
          <a:p>
            <a:pPr marL="742950" lvl="1" indent="-285750" fontAlgn="base">
              <a:lnSpc>
                <a:spcPts val="2200"/>
              </a:lnSpc>
              <a:spcBef>
                <a:spcPct val="0"/>
              </a:spcBef>
              <a:spcAft>
                <a:spcPct val="0"/>
              </a:spcAft>
              <a:buFont typeface="Wingdings" panose="05000000000000000000" pitchFamily="2" charset="2"/>
              <a:buChar char="l"/>
            </a:pPr>
            <a:endParaRPr lang="en-US" altLang="ja-JP" sz="1400" dirty="0" smtClean="0">
              <a:latin typeface="Meiryo UI" pitchFamily="50" charset="-128"/>
              <a:ea typeface="Meiryo UI" pitchFamily="50" charset="-128"/>
              <a:cs typeface="Meiryo UI" pitchFamily="50" charset="-128"/>
            </a:endParaRPr>
          </a:p>
          <a:p>
            <a:pPr marL="742950" lvl="1" indent="-285750" fontAlgn="base">
              <a:lnSpc>
                <a:spcPts val="2200"/>
              </a:lnSpc>
              <a:spcBef>
                <a:spcPct val="0"/>
              </a:spcBef>
              <a:spcAft>
                <a:spcPct val="0"/>
              </a:spcAft>
              <a:buFont typeface="Wingdings" panose="05000000000000000000" pitchFamily="2" charset="2"/>
              <a:buChar char="l"/>
            </a:pPr>
            <a:endParaRPr lang="en-US" altLang="ja-JP" sz="1400" dirty="0" smtClean="0">
              <a:latin typeface="Meiryo UI" pitchFamily="50" charset="-128"/>
              <a:ea typeface="Meiryo UI" pitchFamily="50" charset="-128"/>
              <a:cs typeface="Meiryo UI" pitchFamily="50" charset="-128"/>
            </a:endParaRPr>
          </a:p>
        </p:txBody>
      </p:sp>
      <p:sp>
        <p:nvSpPr>
          <p:cNvPr id="23" name="正方形/長方形 22"/>
          <p:cNvSpPr/>
          <p:nvPr/>
        </p:nvSpPr>
        <p:spPr>
          <a:xfrm>
            <a:off x="442595" y="368696"/>
            <a:ext cx="522000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現在の住民サービスを適切に提供できるよう財源を配分</a:t>
            </a:r>
            <a:endParaRPr lang="ja-JP" altLang="en-US" dirty="0">
              <a:latin typeface="Meiryo UI" pitchFamily="50" charset="-128"/>
              <a:ea typeface="Meiryo UI" pitchFamily="50" charset="-128"/>
              <a:cs typeface="Meiryo UI" pitchFamily="50" charset="-128"/>
            </a:endParaRPr>
          </a:p>
        </p:txBody>
      </p:sp>
      <p:sp>
        <p:nvSpPr>
          <p:cNvPr id="25" name="角丸四角形 24"/>
          <p:cNvSpPr/>
          <p:nvPr/>
        </p:nvSpPr>
        <p:spPr>
          <a:xfrm>
            <a:off x="776536" y="1844824"/>
            <a:ext cx="3888432" cy="1116124"/>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marL="285750" indent="-285750" fontAlgn="auto">
              <a:lnSpc>
                <a:spcPts val="1900"/>
              </a:lnSpc>
              <a:spcBef>
                <a:spcPts val="0"/>
              </a:spcBef>
              <a:spcAft>
                <a:spcPts val="0"/>
              </a:spcAft>
              <a:buFont typeface="Wingdings" panose="05000000000000000000" pitchFamily="2" charset="2"/>
              <a:buChar char="l"/>
              <a:defRPr/>
            </a:pPr>
            <a:r>
              <a:rPr lang="ja-JP" altLang="en-US" sz="1400" dirty="0">
                <a:latin typeface="Meiryo UI" pitchFamily="50" charset="-128"/>
                <a:ea typeface="Meiryo UI" pitchFamily="50" charset="-128"/>
                <a:cs typeface="Meiryo UI" pitchFamily="50" charset="-128"/>
              </a:rPr>
              <a:t>特別区と大阪府の事務</a:t>
            </a:r>
            <a:r>
              <a:rPr lang="ja-JP" altLang="en-US" sz="1400" dirty="0" smtClean="0">
                <a:latin typeface="Meiryo UI" pitchFamily="50" charset="-128"/>
                <a:ea typeface="Meiryo UI" pitchFamily="50" charset="-128"/>
                <a:cs typeface="Meiryo UI" pitchFamily="50" charset="-128"/>
              </a:rPr>
              <a:t>分担（案）に</a:t>
            </a:r>
            <a:r>
              <a:rPr lang="ja-JP" altLang="en-US" sz="1400" dirty="0">
                <a:latin typeface="Meiryo UI" pitchFamily="50" charset="-128"/>
                <a:ea typeface="Meiryo UI" pitchFamily="50" charset="-128"/>
                <a:cs typeface="Meiryo UI" pitchFamily="50" charset="-128"/>
              </a:rPr>
              <a:t>応じて、大阪市の税や交付税等の財源を</a:t>
            </a:r>
            <a:r>
              <a:rPr lang="ja-JP" altLang="en-US" sz="1400" dirty="0" smtClean="0">
                <a:latin typeface="Meiryo UI" pitchFamily="50" charset="-128"/>
                <a:ea typeface="Meiryo UI" pitchFamily="50" charset="-128"/>
                <a:cs typeface="Meiryo UI" pitchFamily="50" charset="-128"/>
              </a:rPr>
              <a:t>配分</a:t>
            </a:r>
            <a:endParaRPr lang="en-US" altLang="ja-JP" sz="1400"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（地方財政制度上の財源移転も織込み）</a:t>
            </a:r>
            <a:endParaRPr lang="ja-JP" altLang="en-US" sz="1400" dirty="0">
              <a:latin typeface="Meiryo UI" pitchFamily="50" charset="-128"/>
              <a:ea typeface="Meiryo UI" pitchFamily="50" charset="-128"/>
              <a:cs typeface="Meiryo UI" pitchFamily="50" charset="-128"/>
            </a:endParaRPr>
          </a:p>
        </p:txBody>
      </p:sp>
      <p:sp>
        <p:nvSpPr>
          <p:cNvPr id="26" name="角丸四角形 25"/>
          <p:cNvSpPr/>
          <p:nvPr/>
        </p:nvSpPr>
        <p:spPr>
          <a:xfrm>
            <a:off x="776536" y="3120905"/>
            <a:ext cx="3888432" cy="1116124"/>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marL="285750" indent="-285750" fontAlgn="auto">
              <a:lnSpc>
                <a:spcPts val="1900"/>
              </a:lnSpc>
              <a:spcBef>
                <a:spcPts val="0"/>
              </a:spcBef>
              <a:spcAft>
                <a:spcPts val="0"/>
              </a:spcAft>
              <a:buFont typeface="Wingdings" panose="05000000000000000000" pitchFamily="2" charset="2"/>
              <a:buChar char="l"/>
              <a:defRPr/>
            </a:pPr>
            <a:r>
              <a:rPr lang="ja-JP" altLang="en-US" sz="1400" dirty="0" smtClean="0">
                <a:latin typeface="Meiryo UI" pitchFamily="50" charset="-128"/>
                <a:ea typeface="Meiryo UI" pitchFamily="50" charset="-128"/>
                <a:cs typeface="Meiryo UI" pitchFamily="50" charset="-128"/>
              </a:rPr>
              <a:t>地方</a:t>
            </a:r>
            <a:r>
              <a:rPr lang="ja-JP" altLang="en-US" sz="1400" dirty="0">
                <a:latin typeface="Meiryo UI" pitchFamily="50" charset="-128"/>
                <a:ea typeface="Meiryo UI" pitchFamily="50" charset="-128"/>
                <a:cs typeface="Meiryo UI" pitchFamily="50" charset="-128"/>
              </a:rPr>
              <a:t>制度調査会答申（</a:t>
            </a:r>
            <a:r>
              <a:rPr lang="en-US" altLang="ja-JP" sz="1400" dirty="0">
                <a:latin typeface="Meiryo UI" pitchFamily="50" charset="-128"/>
                <a:ea typeface="Meiryo UI" pitchFamily="50" charset="-128"/>
                <a:cs typeface="Meiryo UI" pitchFamily="50" charset="-128"/>
              </a:rPr>
              <a:t>H25.6.25</a:t>
            </a:r>
            <a:r>
              <a:rPr lang="ja-JP" altLang="en-US" sz="1400" dirty="0">
                <a:latin typeface="Meiryo UI" pitchFamily="50" charset="-128"/>
                <a:ea typeface="Meiryo UI" pitchFamily="50" charset="-128"/>
                <a:cs typeface="Meiryo UI" pitchFamily="50" charset="-128"/>
              </a:rPr>
              <a:t>）でも、「現在指定都市が処理している任意事務についても、道府県と特別区の間の事務分担に応じた財源上の配慮が必要」とされている</a:t>
            </a:r>
          </a:p>
        </p:txBody>
      </p:sp>
      <p:sp>
        <p:nvSpPr>
          <p:cNvPr id="74" name="正方形/長方形 73"/>
          <p:cNvSpPr/>
          <p:nvPr/>
        </p:nvSpPr>
        <p:spPr>
          <a:xfrm>
            <a:off x="5056585" y="1201370"/>
            <a:ext cx="4059627" cy="3611446"/>
          </a:xfrm>
          <a:prstGeom prst="rect">
            <a:avLst/>
          </a:prstGeom>
          <a:solidFill>
            <a:schemeClr val="bg1"/>
          </a:solidFill>
          <a:ln w="6350">
            <a:solidFill>
              <a:schemeClr val="accent5">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5738" indent="-185738">
              <a:lnSpc>
                <a:spcPts val="1800"/>
              </a:lnSpc>
            </a:pPr>
            <a:endParaRPr lang="en-US" altLang="ja-JP" sz="1050" dirty="0" smtClean="0">
              <a:solidFill>
                <a:schemeClr val="tx1"/>
              </a:solidFill>
              <a:latin typeface="Meiryo UI" panose="020B0604030504040204" pitchFamily="50" charset="-128"/>
              <a:ea typeface="Meiryo UI" panose="020B0604030504040204" pitchFamily="50" charset="-128"/>
            </a:endParaRPr>
          </a:p>
        </p:txBody>
      </p:sp>
      <p:sp>
        <p:nvSpPr>
          <p:cNvPr id="71" name="テキスト ボックス 70"/>
          <p:cNvSpPr txBox="1"/>
          <p:nvPr/>
        </p:nvSpPr>
        <p:spPr>
          <a:xfrm>
            <a:off x="5097016" y="4123559"/>
            <a:ext cx="4019195" cy="470018"/>
          </a:xfrm>
          <a:prstGeom prst="rect">
            <a:avLst/>
          </a:prstGeom>
          <a:noFill/>
        </p:spPr>
        <p:txBody>
          <a:bodyPr wrap="square" rtlCol="0">
            <a:noAutofit/>
          </a:bodyPr>
          <a:lstStyle/>
          <a:p>
            <a:r>
              <a:rPr kumimoji="1" lang="en-US" altLang="ja-JP" sz="800" dirty="0" smtClean="0">
                <a:latin typeface="Meiryo UI" pitchFamily="50" charset="-128"/>
                <a:ea typeface="Meiryo UI" pitchFamily="50" charset="-128"/>
                <a:cs typeface="Meiryo UI" pitchFamily="50" charset="-128"/>
              </a:rPr>
              <a:t>※</a:t>
            </a:r>
            <a:r>
              <a:rPr kumimoji="1" lang="ja-JP" altLang="en-US" sz="800" dirty="0" smtClean="0">
                <a:latin typeface="Meiryo UI" pitchFamily="50" charset="-128"/>
                <a:ea typeface="Meiryo UI" pitchFamily="50" charset="-128"/>
                <a:cs typeface="Meiryo UI" pitchFamily="50" charset="-128"/>
              </a:rPr>
              <a:t>１　</a:t>
            </a:r>
            <a:r>
              <a:rPr lang="ja-JP" altLang="en-US" sz="800" dirty="0" smtClean="0">
                <a:latin typeface="Meiryo UI" pitchFamily="50" charset="-128"/>
                <a:ea typeface="Meiryo UI" pitchFamily="50" charset="-128"/>
                <a:cs typeface="Meiryo UI" pitchFamily="50" charset="-128"/>
              </a:rPr>
              <a:t>財源</a:t>
            </a:r>
            <a:r>
              <a:rPr lang="ja-JP" altLang="en-US" sz="800" dirty="0">
                <a:latin typeface="Meiryo UI" pitchFamily="50" charset="-128"/>
                <a:ea typeface="Meiryo UI" pitchFamily="50" charset="-128"/>
                <a:cs typeface="Meiryo UI" pitchFamily="50" charset="-128"/>
              </a:rPr>
              <a:t>の使途が特定されず、どのような経費にも使用することができる</a:t>
            </a:r>
            <a:r>
              <a:rPr lang="ja-JP" altLang="en-US" sz="800" dirty="0" smtClean="0">
                <a:latin typeface="Meiryo UI" pitchFamily="50" charset="-128"/>
                <a:ea typeface="Meiryo UI" pitchFamily="50" charset="-128"/>
                <a:cs typeface="Meiryo UI" pitchFamily="50" charset="-128"/>
              </a:rPr>
              <a:t>もの</a:t>
            </a:r>
            <a:r>
              <a:rPr lang="en-US" altLang="ja-JP" sz="800" dirty="0" smtClean="0">
                <a:latin typeface="Meiryo UI" pitchFamily="50" charset="-128"/>
                <a:ea typeface="Meiryo UI" pitchFamily="50" charset="-128"/>
                <a:cs typeface="Meiryo UI" pitchFamily="50" charset="-128"/>
              </a:rPr>
              <a:t/>
            </a:r>
            <a:br>
              <a:rPr lang="en-US" altLang="ja-JP" sz="800" dirty="0" smtClean="0">
                <a:latin typeface="Meiryo UI" pitchFamily="50" charset="-128"/>
                <a:ea typeface="Meiryo UI" pitchFamily="50" charset="-128"/>
                <a:cs typeface="Meiryo UI" pitchFamily="50" charset="-128"/>
              </a:rPr>
            </a:br>
            <a:r>
              <a:rPr lang="ja-JP" altLang="en-US" sz="800" dirty="0" smtClean="0">
                <a:latin typeface="Meiryo UI" pitchFamily="50" charset="-128"/>
                <a:ea typeface="Meiryo UI" pitchFamily="50" charset="-128"/>
                <a:cs typeface="Meiryo UI" pitchFamily="50" charset="-128"/>
              </a:rPr>
              <a:t>　　　　（地方税</a:t>
            </a:r>
            <a:r>
              <a:rPr lang="ja-JP" altLang="en-US" sz="800" dirty="0">
                <a:latin typeface="Meiryo UI" pitchFamily="50" charset="-128"/>
                <a:ea typeface="Meiryo UI" pitchFamily="50" charset="-128"/>
                <a:cs typeface="Meiryo UI" pitchFamily="50" charset="-128"/>
              </a:rPr>
              <a:t>・地方譲与税・税交付金・地方交付税（臨時財政対策債を含む</a:t>
            </a:r>
            <a:r>
              <a:rPr lang="ja-JP" altLang="en-US" sz="800" dirty="0" smtClean="0">
                <a:latin typeface="Meiryo UI" pitchFamily="50" charset="-128"/>
                <a:ea typeface="Meiryo UI" pitchFamily="50" charset="-128"/>
                <a:cs typeface="Meiryo UI" pitchFamily="50" charset="-128"/>
              </a:rPr>
              <a:t>）など）</a:t>
            </a:r>
            <a:endParaRPr lang="en-US" altLang="ja-JP" sz="800" dirty="0" smtClean="0">
              <a:latin typeface="Meiryo UI" pitchFamily="50" charset="-128"/>
              <a:ea typeface="Meiryo UI" pitchFamily="50" charset="-128"/>
              <a:cs typeface="Meiryo UI" pitchFamily="50" charset="-128"/>
            </a:endParaRPr>
          </a:p>
          <a:p>
            <a:r>
              <a:rPr kumimoji="1" lang="en-US" altLang="ja-JP" sz="800" dirty="0" smtClean="0">
                <a:latin typeface="Meiryo UI" pitchFamily="50" charset="-128"/>
                <a:ea typeface="Meiryo UI" pitchFamily="50" charset="-128"/>
                <a:cs typeface="Meiryo UI" pitchFamily="50" charset="-128"/>
              </a:rPr>
              <a:t>※</a:t>
            </a:r>
            <a:r>
              <a:rPr kumimoji="1" lang="ja-JP" altLang="en-US" sz="800" dirty="0" smtClean="0">
                <a:latin typeface="Meiryo UI" pitchFamily="50" charset="-128"/>
                <a:ea typeface="Meiryo UI" pitchFamily="50" charset="-128"/>
                <a:cs typeface="Meiryo UI" pitchFamily="50" charset="-128"/>
              </a:rPr>
              <a:t>２　</a:t>
            </a:r>
            <a:r>
              <a:rPr lang="ja-JP" altLang="en-US" sz="800" dirty="0" smtClean="0">
                <a:latin typeface="Meiryo UI" pitchFamily="50" charset="-128"/>
                <a:ea typeface="Meiryo UI" pitchFamily="50" charset="-128"/>
                <a:cs typeface="Meiryo UI" pitchFamily="50" charset="-128"/>
              </a:rPr>
              <a:t>地方</a:t>
            </a:r>
            <a:r>
              <a:rPr lang="ja-JP" altLang="en-US" sz="800" dirty="0">
                <a:latin typeface="Meiryo UI" pitchFamily="50" charset="-128"/>
                <a:ea typeface="Meiryo UI" pitchFamily="50" charset="-128"/>
                <a:cs typeface="Meiryo UI" pitchFamily="50" charset="-128"/>
              </a:rPr>
              <a:t>財政制度により大阪府に移転されることとなる</a:t>
            </a:r>
            <a:r>
              <a:rPr lang="ja-JP" altLang="en-US" sz="800" dirty="0" smtClean="0">
                <a:latin typeface="Meiryo UI" pitchFamily="50" charset="-128"/>
                <a:ea typeface="Meiryo UI" pitchFamily="50" charset="-128"/>
                <a:cs typeface="Meiryo UI" pitchFamily="50" charset="-128"/>
              </a:rPr>
              <a:t>財源</a:t>
            </a:r>
            <a:endParaRPr lang="en-US" altLang="ja-JP" sz="800" dirty="0" smtClean="0">
              <a:latin typeface="Meiryo UI" pitchFamily="50" charset="-128"/>
              <a:ea typeface="Meiryo UI" pitchFamily="50" charset="-128"/>
              <a:cs typeface="Meiryo UI" pitchFamily="50" charset="-128"/>
            </a:endParaRPr>
          </a:p>
          <a:p>
            <a:r>
              <a:rPr kumimoji="1" lang="ja-JP" altLang="en-US" sz="800" dirty="0">
                <a:latin typeface="Meiryo UI" pitchFamily="50" charset="-128"/>
                <a:ea typeface="Meiryo UI" pitchFamily="50" charset="-128"/>
                <a:cs typeface="Meiryo UI" pitchFamily="50" charset="-128"/>
              </a:rPr>
              <a:t>　</a:t>
            </a:r>
            <a:r>
              <a:rPr kumimoji="1" lang="ja-JP" altLang="en-US" sz="800" dirty="0" smtClean="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地方</a:t>
            </a:r>
            <a:r>
              <a:rPr lang="ja-JP" altLang="en-US" sz="800" dirty="0">
                <a:latin typeface="Meiryo UI" pitchFamily="50" charset="-128"/>
                <a:ea typeface="Meiryo UI" pitchFamily="50" charset="-128"/>
                <a:cs typeface="Meiryo UI" pitchFamily="50" charset="-128"/>
              </a:rPr>
              <a:t>譲与税の一部・税関連交付金の一部・地方交付税の一部・宝くじ収益金</a:t>
            </a:r>
            <a:r>
              <a:rPr lang="ja-JP" altLang="en-US" sz="800" dirty="0" smtClean="0">
                <a:latin typeface="Meiryo UI" pitchFamily="50" charset="-128"/>
                <a:ea typeface="Meiryo UI" pitchFamily="50" charset="-128"/>
                <a:cs typeface="Meiryo UI" pitchFamily="50" charset="-128"/>
              </a:rPr>
              <a:t>など）</a:t>
            </a:r>
            <a:endParaRPr kumimoji="1" lang="en-US" altLang="ja-JP" sz="800" dirty="0" smtClean="0">
              <a:latin typeface="Meiryo UI" pitchFamily="50" charset="-128"/>
              <a:ea typeface="Meiryo UI" pitchFamily="50" charset="-128"/>
              <a:cs typeface="Meiryo UI" pitchFamily="50" charset="-128"/>
            </a:endParaRPr>
          </a:p>
          <a:p>
            <a:endParaRPr kumimoji="1" lang="ja-JP" altLang="en-US" sz="800" dirty="0">
              <a:latin typeface="Meiryo UI" pitchFamily="50" charset="-128"/>
              <a:ea typeface="Meiryo UI" pitchFamily="50" charset="-128"/>
              <a:cs typeface="Meiryo UI" pitchFamily="50" charset="-128"/>
            </a:endParaRPr>
          </a:p>
        </p:txBody>
      </p:sp>
      <p:pic>
        <p:nvPicPr>
          <p:cNvPr id="8" name="図 7"/>
          <p:cNvPicPr>
            <a:picLocks noChangeAspect="1"/>
          </p:cNvPicPr>
          <p:nvPr/>
        </p:nvPicPr>
        <p:blipFill>
          <a:blip r:embed="rId2"/>
          <a:stretch>
            <a:fillRect/>
          </a:stretch>
        </p:blipFill>
        <p:spPr>
          <a:xfrm>
            <a:off x="5097016" y="1170949"/>
            <a:ext cx="3789918" cy="2952610"/>
          </a:xfrm>
          <a:prstGeom prst="rect">
            <a:avLst/>
          </a:prstGeom>
        </p:spPr>
      </p:pic>
      <p:sp>
        <p:nvSpPr>
          <p:cNvPr id="12" name="正方形/長方形 11"/>
          <p:cNvSpPr>
            <a:spLocks noChangeArrowheads="1"/>
          </p:cNvSpPr>
          <p:nvPr/>
        </p:nvSpPr>
        <p:spPr bwMode="auto">
          <a:xfrm>
            <a:off x="8874125" y="659764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
        <p:nvSpPr>
          <p:cNvPr id="13" name="テキスト ボックス 14"/>
          <p:cNvSpPr txBox="1">
            <a:spLocks noChangeArrowheads="1"/>
          </p:cNvSpPr>
          <p:nvPr/>
        </p:nvSpPr>
        <p:spPr bwMode="auto">
          <a:xfrm>
            <a:off x="7844107" y="4614527"/>
            <a:ext cx="1368152"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b="0" dirty="0" smtClean="0">
                <a:latin typeface="Meiryo UI" pitchFamily="50" charset="-128"/>
                <a:ea typeface="Meiryo UI" pitchFamily="50" charset="-128"/>
                <a:cs typeface="Meiryo UI" pitchFamily="50" charset="-128"/>
              </a:rPr>
              <a:t>特別区素案 </a:t>
            </a:r>
            <a:r>
              <a:rPr lang="ja-JP" altLang="en-US" sz="800" dirty="0" smtClean="0">
                <a:latin typeface="Meiryo UI" pitchFamily="50" charset="-128"/>
                <a:ea typeface="Meiryo UI" pitchFamily="50" charset="-128"/>
                <a:cs typeface="Meiryo UI" pitchFamily="50" charset="-128"/>
              </a:rPr>
              <a:t>財政</a:t>
            </a:r>
            <a:r>
              <a:rPr lang="en-US" altLang="ja-JP" sz="800" dirty="0" smtClean="0">
                <a:latin typeface="Meiryo UI" pitchFamily="50" charset="-128"/>
                <a:ea typeface="Meiryo UI" pitchFamily="50" charset="-128"/>
                <a:cs typeface="Meiryo UI" pitchFamily="50" charset="-128"/>
              </a:rPr>
              <a:t>-4</a:t>
            </a:r>
            <a:r>
              <a:rPr lang="ja-JP" altLang="en-US" sz="800" b="0" dirty="0" smtClean="0">
                <a:latin typeface="Meiryo UI" pitchFamily="50" charset="-128"/>
                <a:ea typeface="Meiryo UI" pitchFamily="50" charset="-128"/>
                <a:cs typeface="Meiryo UI" pitchFamily="50" charset="-128"/>
              </a:rPr>
              <a:t>参照</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5196180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4082" y="548680"/>
            <a:ext cx="9636022" cy="597666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2" name="グループ化 1"/>
          <p:cNvGrpSpPr/>
          <p:nvPr/>
        </p:nvGrpSpPr>
        <p:grpSpPr>
          <a:xfrm>
            <a:off x="-1675" y="3780359"/>
            <a:ext cx="9664290" cy="2449399"/>
            <a:chOff x="63960" y="1773912"/>
            <a:chExt cx="9664290" cy="2449399"/>
          </a:xfrm>
        </p:grpSpPr>
        <p:sp>
          <p:nvSpPr>
            <p:cNvPr id="10" name="正方形/長方形 9"/>
            <p:cNvSpPr/>
            <p:nvPr/>
          </p:nvSpPr>
          <p:spPr>
            <a:xfrm>
              <a:off x="302508" y="1863150"/>
              <a:ext cx="4029072" cy="2360161"/>
            </a:xfrm>
            <a:prstGeom prst="rect">
              <a:avLst/>
            </a:prstGeom>
            <a:solidFill>
              <a:schemeClr val="accent5">
                <a:lumMod val="20000"/>
                <a:lumOff val="80000"/>
              </a:schemeClr>
            </a:solidFill>
            <a:ln w="158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bwMode="auto">
            <a:xfrm>
              <a:off x="518532" y="3093708"/>
              <a:ext cx="3577876" cy="1017398"/>
            </a:xfrm>
            <a:prstGeom prst="rect">
              <a:avLst/>
            </a:prstGeom>
            <a:solidFill>
              <a:schemeClr val="bg1"/>
            </a:solidFill>
            <a:ln w="12700">
              <a:solidFill>
                <a:schemeClr val="accent6">
                  <a:lumMod val="75000"/>
                </a:schemeClr>
              </a:solid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lnSpc>
                  <a:spcPts val="1600"/>
                </a:lnSpc>
                <a:spcBef>
                  <a:spcPct val="0"/>
                </a:spcBef>
                <a:spcAft>
                  <a:spcPct val="0"/>
                </a:spcAft>
              </a:pPr>
              <a:r>
                <a:rPr lang="ja-JP" altLang="en-US" sz="1000" dirty="0" smtClean="0">
                  <a:latin typeface="+mn-ea"/>
                  <a:cs typeface="Meiryo UI" pitchFamily="50" charset="-128"/>
                </a:rPr>
                <a:t>（特別</a:t>
              </a:r>
              <a:r>
                <a:rPr lang="ja-JP" altLang="en-US" sz="1000" dirty="0">
                  <a:latin typeface="+mn-ea"/>
                  <a:cs typeface="Meiryo UI" pitchFamily="50" charset="-128"/>
                </a:rPr>
                <a:t>区財政調整交付金）</a:t>
              </a:r>
            </a:p>
            <a:p>
              <a:pPr fontAlgn="base">
                <a:lnSpc>
                  <a:spcPts val="1600"/>
                </a:lnSpc>
                <a:spcBef>
                  <a:spcPct val="0"/>
                </a:spcBef>
                <a:spcAft>
                  <a:spcPct val="0"/>
                </a:spcAft>
              </a:pPr>
              <a:r>
                <a:rPr lang="ja-JP" altLang="en-US" sz="1000" dirty="0" smtClean="0">
                  <a:latin typeface="+mn-ea"/>
                  <a:cs typeface="Meiryo UI" pitchFamily="50" charset="-128"/>
                </a:rPr>
                <a:t>地方自治法第</a:t>
              </a:r>
              <a:r>
                <a:rPr lang="en-US" altLang="ja-JP" sz="1000" dirty="0" smtClean="0">
                  <a:latin typeface="+mn-ea"/>
                  <a:cs typeface="Meiryo UI" pitchFamily="50" charset="-128"/>
                </a:rPr>
                <a:t>282</a:t>
              </a:r>
              <a:r>
                <a:rPr lang="ja-JP" altLang="en-US" sz="1000" dirty="0" smtClean="0">
                  <a:latin typeface="+mn-ea"/>
                  <a:cs typeface="Meiryo UI" pitchFamily="50" charset="-128"/>
                </a:rPr>
                <a:t>条</a:t>
              </a:r>
              <a:r>
                <a:rPr lang="ja-JP" altLang="en-US" sz="1000" dirty="0">
                  <a:latin typeface="+mn-ea"/>
                  <a:cs typeface="Meiryo UI" pitchFamily="50" charset="-128"/>
                </a:rPr>
                <a:t>　都は、都と特別区及び特別区相互間の財源の均衡化を図り、並びに特別区の行政の自主的かつ計画的な運営を確保するため、政令の定めるところにより、条例で、特別区財政調整交付金を交付するものとする。</a:t>
              </a:r>
              <a:r>
                <a:rPr lang="ja-JP" altLang="en-US" sz="1050" dirty="0" smtClean="0">
                  <a:latin typeface="+mn-ea"/>
                  <a:cs typeface="Meiryo UI" pitchFamily="50" charset="-128"/>
                </a:rPr>
                <a:t>　</a:t>
              </a:r>
              <a:endParaRPr lang="en-US" altLang="ja-JP" sz="1050" dirty="0" smtClean="0">
                <a:latin typeface="+mn-ea"/>
                <a:cs typeface="Meiryo UI" pitchFamily="50" charset="-128"/>
              </a:endParaRPr>
            </a:p>
          </p:txBody>
        </p:sp>
        <p:sp>
          <p:nvSpPr>
            <p:cNvPr id="13" name="正方形/長方形 12"/>
            <p:cNvSpPr/>
            <p:nvPr/>
          </p:nvSpPr>
          <p:spPr bwMode="auto">
            <a:xfrm>
              <a:off x="518532" y="2173707"/>
              <a:ext cx="3577876" cy="807795"/>
            </a:xfrm>
            <a:prstGeom prst="rect">
              <a:avLst/>
            </a:prstGeom>
            <a:solidFill>
              <a:schemeClr val="bg1"/>
            </a:soli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4625" indent="-174625" fontAlgn="base">
                <a:lnSpc>
                  <a:spcPts val="1800"/>
                </a:lnSpc>
                <a:spcBef>
                  <a:spcPct val="0"/>
                </a:spcBef>
                <a:spcAft>
                  <a:spcPct val="0"/>
                </a:spcAft>
              </a:pPr>
              <a:r>
                <a:rPr lang="ja-JP" altLang="en-US" sz="1200" dirty="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都と特別区との間には、「都区制度」が適用され、事務分担の特例に伴う税制上の特例とともに、都と特別区及び特別区相互間における財政調整制度が設けられている</a:t>
              </a:r>
              <a:endParaRPr lang="en-US" altLang="ja-JP" sz="1050" dirty="0" smtClean="0">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sz="1600" dirty="0" smtClean="0">
                  <a:latin typeface="+mn-ea"/>
                  <a:cs typeface="Meiryo UI" pitchFamily="50" charset="-128"/>
                </a:rPr>
                <a:t>　</a:t>
              </a:r>
              <a:endParaRPr lang="en-US" altLang="ja-JP" sz="1600" dirty="0" smtClean="0">
                <a:latin typeface="+mn-ea"/>
                <a:cs typeface="Meiryo UI" pitchFamily="50" charset="-128"/>
              </a:endParaRPr>
            </a:p>
          </p:txBody>
        </p:sp>
        <p:sp>
          <p:nvSpPr>
            <p:cNvPr id="17" name="正方形/長方形 16"/>
            <p:cNvSpPr/>
            <p:nvPr/>
          </p:nvSpPr>
          <p:spPr bwMode="auto">
            <a:xfrm>
              <a:off x="63960" y="1773912"/>
              <a:ext cx="2736304" cy="432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都区財政調整制度」について</a:t>
              </a:r>
              <a:endParaRPr lang="ja-JP" altLang="en-US" sz="1400" dirty="0">
                <a:latin typeface="Meiryo UI" pitchFamily="50" charset="-128"/>
                <a:ea typeface="Meiryo UI" pitchFamily="50" charset="-128"/>
                <a:cs typeface="Meiryo UI" pitchFamily="50" charset="-128"/>
              </a:endParaRPr>
            </a:p>
          </p:txBody>
        </p:sp>
        <p:sp>
          <p:nvSpPr>
            <p:cNvPr id="27" name="正方形/長方形 26"/>
            <p:cNvSpPr/>
            <p:nvPr/>
          </p:nvSpPr>
          <p:spPr>
            <a:xfrm>
              <a:off x="4547604" y="1863150"/>
              <a:ext cx="5180646" cy="2360161"/>
            </a:xfrm>
            <a:prstGeom prst="rect">
              <a:avLst/>
            </a:prstGeom>
            <a:solidFill>
              <a:schemeClr val="accent5">
                <a:lumMod val="20000"/>
                <a:lumOff val="80000"/>
              </a:schemeClr>
            </a:solidFill>
            <a:ln w="158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bwMode="auto">
            <a:xfrm>
              <a:off x="4744479" y="2173708"/>
              <a:ext cx="4837773" cy="1914873"/>
            </a:xfrm>
            <a:prstGeom prst="rect">
              <a:avLst/>
            </a:prstGeom>
            <a:solidFill>
              <a:schemeClr val="bg1"/>
            </a:solidFill>
            <a:ln w="12700">
              <a:solidFill>
                <a:schemeClr val="accent6">
                  <a:lumMod val="75000"/>
                </a:schemeClr>
              </a:solid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lnSpc>
                  <a:spcPts val="2800"/>
                </a:lnSpc>
                <a:spcBef>
                  <a:spcPct val="0"/>
                </a:spcBef>
                <a:spcAft>
                  <a:spcPct val="0"/>
                </a:spcAft>
              </a:pPr>
              <a:endParaRPr lang="en-US" altLang="ja-JP" sz="1050" dirty="0" smtClean="0">
                <a:latin typeface="+mn-ea"/>
                <a:cs typeface="Meiryo UI" pitchFamily="50" charset="-128"/>
              </a:endParaRPr>
            </a:p>
            <a:p>
              <a:pPr fontAlgn="base">
                <a:lnSpc>
                  <a:spcPts val="1600"/>
                </a:lnSpc>
                <a:spcBef>
                  <a:spcPct val="0"/>
                </a:spcBef>
                <a:spcAft>
                  <a:spcPct val="0"/>
                </a:spcAft>
              </a:pPr>
              <a:r>
                <a:rPr lang="ja-JP" altLang="en-US" sz="1000" dirty="0" smtClean="0">
                  <a:latin typeface="+mn-ea"/>
                  <a:cs typeface="Meiryo UI" pitchFamily="50" charset="-128"/>
                </a:rPr>
                <a:t>（</a:t>
              </a:r>
              <a:r>
                <a:rPr lang="ja-JP" altLang="en-US" sz="1000" dirty="0">
                  <a:latin typeface="+mn-ea"/>
                  <a:cs typeface="Meiryo UI" pitchFamily="50" charset="-128"/>
                </a:rPr>
                <a:t>都と特別区との役割分担の原則）</a:t>
              </a:r>
            </a:p>
            <a:p>
              <a:pPr fontAlgn="base">
                <a:lnSpc>
                  <a:spcPts val="1600"/>
                </a:lnSpc>
                <a:spcBef>
                  <a:spcPct val="0"/>
                </a:spcBef>
                <a:spcAft>
                  <a:spcPct val="0"/>
                </a:spcAft>
              </a:pPr>
              <a:r>
                <a:rPr lang="ja-JP" altLang="en-US" sz="1000" dirty="0" smtClean="0">
                  <a:latin typeface="+mn-ea"/>
                  <a:cs typeface="Meiryo UI" pitchFamily="50" charset="-128"/>
                </a:rPr>
                <a:t>地方自治法第</a:t>
              </a:r>
              <a:r>
                <a:rPr lang="en-US" altLang="ja-JP" sz="1000" dirty="0" smtClean="0">
                  <a:latin typeface="+mn-ea"/>
                  <a:cs typeface="Meiryo UI" pitchFamily="50" charset="-128"/>
                </a:rPr>
                <a:t>281</a:t>
              </a:r>
              <a:r>
                <a:rPr lang="ja-JP" altLang="en-US" sz="1000" dirty="0">
                  <a:latin typeface="+mn-ea"/>
                  <a:cs typeface="Meiryo UI" pitchFamily="50" charset="-128"/>
                </a:rPr>
                <a:t>条の</a:t>
              </a:r>
              <a:r>
                <a:rPr lang="en-US" altLang="ja-JP" sz="1000" dirty="0">
                  <a:latin typeface="+mn-ea"/>
                  <a:cs typeface="Meiryo UI" pitchFamily="50" charset="-128"/>
                </a:rPr>
                <a:t>2</a:t>
              </a:r>
              <a:r>
                <a:rPr lang="ja-JP" altLang="en-US" sz="1000" dirty="0">
                  <a:latin typeface="+mn-ea"/>
                  <a:cs typeface="Meiryo UI" pitchFamily="50" charset="-128"/>
                </a:rPr>
                <a:t>　都は、特別区の存する区域において、特別区を包括する広域の地方公共団体として、第</a:t>
              </a:r>
              <a:r>
                <a:rPr lang="en-US" altLang="ja-JP" sz="1000" dirty="0">
                  <a:latin typeface="+mn-ea"/>
                  <a:cs typeface="Meiryo UI" pitchFamily="50" charset="-128"/>
                </a:rPr>
                <a:t>2</a:t>
              </a:r>
              <a:r>
                <a:rPr lang="ja-JP" altLang="en-US" sz="1000" dirty="0">
                  <a:latin typeface="+mn-ea"/>
                  <a:cs typeface="Meiryo UI" pitchFamily="50" charset="-128"/>
                </a:rPr>
                <a:t>条第</a:t>
              </a:r>
              <a:r>
                <a:rPr lang="en-US" altLang="ja-JP" sz="1000" dirty="0">
                  <a:latin typeface="+mn-ea"/>
                  <a:cs typeface="Meiryo UI" pitchFamily="50" charset="-128"/>
                </a:rPr>
                <a:t>5</a:t>
              </a:r>
              <a:r>
                <a:rPr lang="ja-JP" altLang="en-US" sz="1000" dirty="0">
                  <a:latin typeface="+mn-ea"/>
                  <a:cs typeface="Meiryo UI" pitchFamily="50" charset="-128"/>
                </a:rPr>
                <a:t>項において都道府県が処理するものとされている事務及び特別区に関する連絡調整に関する事務のほか、同条第</a:t>
              </a:r>
              <a:r>
                <a:rPr lang="en-US" altLang="ja-JP" sz="1000" dirty="0">
                  <a:latin typeface="+mn-ea"/>
                  <a:cs typeface="Meiryo UI" pitchFamily="50" charset="-128"/>
                </a:rPr>
                <a:t>3</a:t>
              </a:r>
              <a:r>
                <a:rPr lang="ja-JP" altLang="en-US" sz="1000" dirty="0">
                  <a:latin typeface="+mn-ea"/>
                  <a:cs typeface="Meiryo UI" pitchFamily="50" charset="-128"/>
                </a:rPr>
                <a:t>項において市町村が処理するものとされている事務のうち、人口が高度に集中する大都市地域における行政の一体性及び統一性の確保の観点から当該区域を通じて都が一体的に処理することが必要であると認められる事務を処理するものとする。</a:t>
              </a:r>
            </a:p>
            <a:p>
              <a:pPr fontAlgn="base">
                <a:lnSpc>
                  <a:spcPts val="2800"/>
                </a:lnSpc>
                <a:spcBef>
                  <a:spcPct val="0"/>
                </a:spcBef>
                <a:spcAft>
                  <a:spcPct val="0"/>
                </a:spcAft>
              </a:pPr>
              <a:r>
                <a:rPr lang="ja-JP" altLang="en-US" sz="1050" dirty="0" smtClean="0">
                  <a:latin typeface="+mn-ea"/>
                  <a:cs typeface="Meiryo UI" pitchFamily="50" charset="-128"/>
                </a:rPr>
                <a:t>　</a:t>
              </a:r>
              <a:endParaRPr lang="en-US" altLang="ja-JP" sz="1050" dirty="0" smtClean="0">
                <a:latin typeface="+mn-ea"/>
                <a:cs typeface="Meiryo UI" pitchFamily="50" charset="-128"/>
              </a:endParaRPr>
            </a:p>
          </p:txBody>
        </p:sp>
        <p:sp>
          <p:nvSpPr>
            <p:cNvPr id="30" name="正方形/長方形 29"/>
            <p:cNvSpPr/>
            <p:nvPr/>
          </p:nvSpPr>
          <p:spPr bwMode="auto">
            <a:xfrm>
              <a:off x="4309056" y="1773912"/>
              <a:ext cx="2736304" cy="432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大都市事務」について</a:t>
              </a:r>
              <a:endParaRPr lang="ja-JP" altLang="en-US" sz="1400" dirty="0">
                <a:latin typeface="Meiryo UI" pitchFamily="50" charset="-128"/>
                <a:ea typeface="Meiryo UI" pitchFamily="50" charset="-128"/>
                <a:cs typeface="Meiryo UI" pitchFamily="50" charset="-128"/>
              </a:endParaRPr>
            </a:p>
          </p:txBody>
        </p:sp>
      </p:grpSp>
      <p:sp>
        <p:nvSpPr>
          <p:cNvPr id="31" name="正方形/長方形 30"/>
          <p:cNvSpPr/>
          <p:nvPr/>
        </p:nvSpPr>
        <p:spPr>
          <a:xfrm>
            <a:off x="218365" y="1030162"/>
            <a:ext cx="9444250" cy="2504177"/>
          </a:xfrm>
          <a:prstGeom prst="rect">
            <a:avLst/>
          </a:prstGeom>
          <a:solidFill>
            <a:schemeClr val="accent5">
              <a:lumMod val="20000"/>
              <a:lumOff val="80000"/>
            </a:schemeClr>
          </a:solidFill>
          <a:ln w="158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bwMode="auto">
          <a:xfrm>
            <a:off x="437862" y="1446107"/>
            <a:ext cx="3568346" cy="1971512"/>
          </a:xfrm>
          <a:prstGeom prst="rect">
            <a:avLst/>
          </a:prstGeom>
          <a:solidFill>
            <a:schemeClr val="bg1"/>
          </a:soli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74625" indent="-174625" fontAlgn="base">
              <a:lnSpc>
                <a:spcPts val="1800"/>
              </a:lnSpc>
              <a:spcBef>
                <a:spcPct val="0"/>
              </a:spcBef>
              <a:spcAft>
                <a:spcPct val="0"/>
              </a:spcAft>
            </a:pPr>
            <a:r>
              <a:rPr lang="ja-JP" altLang="en-US" sz="120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平成</a:t>
            </a:r>
            <a:r>
              <a:rPr lang="en-US" altLang="ja-JP" sz="1050" dirty="0">
                <a:latin typeface="Meiryo UI" pitchFamily="50" charset="-128"/>
                <a:ea typeface="Meiryo UI" pitchFamily="50" charset="-128"/>
                <a:cs typeface="Meiryo UI" pitchFamily="50" charset="-128"/>
              </a:rPr>
              <a:t>12</a:t>
            </a:r>
            <a:r>
              <a:rPr lang="ja-JP" altLang="en-US" sz="1050" dirty="0">
                <a:latin typeface="Meiryo UI" pitchFamily="50" charset="-128"/>
                <a:ea typeface="Meiryo UI" pitchFamily="50" charset="-128"/>
                <a:cs typeface="Meiryo UI" pitchFamily="50" charset="-128"/>
              </a:rPr>
              <a:t>年</a:t>
            </a:r>
            <a:r>
              <a:rPr lang="en-US" altLang="ja-JP" sz="1050" dirty="0">
                <a:latin typeface="Meiryo UI" pitchFamily="50" charset="-128"/>
                <a:ea typeface="Meiryo UI" pitchFamily="50" charset="-128"/>
                <a:cs typeface="Meiryo UI" pitchFamily="50" charset="-128"/>
              </a:rPr>
              <a:t>4</a:t>
            </a:r>
            <a:r>
              <a:rPr lang="ja-JP" altLang="en-US" sz="1050" dirty="0">
                <a:latin typeface="Meiryo UI" pitchFamily="50" charset="-128"/>
                <a:ea typeface="Meiryo UI" pitchFamily="50" charset="-128"/>
                <a:cs typeface="Meiryo UI" pitchFamily="50" charset="-128"/>
              </a:rPr>
              <a:t>月施行の自治法改正により、都と特別区の法的位置づけが明確化され、特別区が「基礎的な地方公共団体」、都は特別区を包括する「広域の地方公共団体」として</a:t>
            </a:r>
            <a:r>
              <a:rPr lang="ja-JP" altLang="en-US" sz="1050" dirty="0" smtClean="0">
                <a:latin typeface="Meiryo UI" pitchFamily="50" charset="-128"/>
                <a:ea typeface="Meiryo UI" pitchFamily="50" charset="-128"/>
                <a:cs typeface="Meiryo UI" pitchFamily="50" charset="-128"/>
              </a:rPr>
              <a:t>位置づけ</a:t>
            </a:r>
            <a:endParaRPr lang="en-US" altLang="ja-JP" sz="1050" dirty="0" smtClean="0">
              <a:latin typeface="Meiryo UI" pitchFamily="50" charset="-128"/>
              <a:ea typeface="Meiryo UI" pitchFamily="50" charset="-128"/>
              <a:cs typeface="Meiryo UI" pitchFamily="50" charset="-128"/>
            </a:endParaRPr>
          </a:p>
          <a:p>
            <a:pPr marL="174625" indent="-174625" fontAlgn="base">
              <a:lnSpc>
                <a:spcPts val="1800"/>
              </a:lnSpc>
              <a:spcBef>
                <a:spcPct val="0"/>
              </a:spcBef>
              <a:spcAft>
                <a:spcPct val="0"/>
              </a:spcAft>
            </a:pPr>
            <a:r>
              <a:rPr lang="ja-JP" altLang="en-US" sz="120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本改革</a:t>
            </a:r>
            <a:r>
              <a:rPr lang="ja-JP" altLang="en-US" sz="1050" dirty="0">
                <a:latin typeface="Meiryo UI" pitchFamily="50" charset="-128"/>
                <a:ea typeface="Meiryo UI" pitchFamily="50" charset="-128"/>
                <a:cs typeface="Meiryo UI" pitchFamily="50" charset="-128"/>
              </a:rPr>
              <a:t>における役割分担の原則に基づき、事務移譲</a:t>
            </a:r>
            <a:r>
              <a:rPr lang="ja-JP" altLang="en-US" sz="1050" dirty="0" smtClean="0">
                <a:latin typeface="Meiryo UI" pitchFamily="50" charset="-128"/>
                <a:ea typeface="Meiryo UI" pitchFamily="50" charset="-128"/>
                <a:cs typeface="Meiryo UI" pitchFamily="50" charset="-128"/>
              </a:rPr>
              <a:t>及び　財源</a:t>
            </a:r>
            <a:r>
              <a:rPr lang="ja-JP" altLang="en-US" sz="1050" dirty="0">
                <a:latin typeface="Meiryo UI" pitchFamily="50" charset="-128"/>
                <a:ea typeface="Meiryo UI" pitchFamily="50" charset="-128"/>
                <a:cs typeface="Meiryo UI" pitchFamily="50" charset="-128"/>
              </a:rPr>
              <a:t>配分の見直し等が</a:t>
            </a:r>
            <a:r>
              <a:rPr lang="ja-JP" altLang="en-US" sz="1050" dirty="0" smtClean="0">
                <a:latin typeface="Meiryo UI" pitchFamily="50" charset="-128"/>
                <a:ea typeface="Meiryo UI" pitchFamily="50" charset="-128"/>
                <a:cs typeface="Meiryo UI" pitchFamily="50" charset="-128"/>
              </a:rPr>
              <a:t>行われた</a:t>
            </a:r>
            <a:endParaRPr lang="en-US" altLang="ja-JP" sz="1050" dirty="0" smtClean="0">
              <a:latin typeface="Meiryo UI" pitchFamily="50" charset="-128"/>
              <a:ea typeface="Meiryo UI" pitchFamily="50" charset="-128"/>
              <a:cs typeface="Meiryo UI" pitchFamily="50" charset="-128"/>
            </a:endParaRPr>
          </a:p>
          <a:p>
            <a:pPr marL="174625" indent="-174625" fontAlgn="base">
              <a:lnSpc>
                <a:spcPts val="1800"/>
              </a:lnSpc>
              <a:spcBef>
                <a:spcPct val="0"/>
              </a:spcBef>
              <a:spcAft>
                <a:spcPct val="0"/>
              </a:spcAft>
            </a:pPr>
            <a:r>
              <a:rPr lang="ja-JP" altLang="en-US" sz="120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整理</a:t>
            </a:r>
            <a:r>
              <a:rPr lang="ja-JP" altLang="en-US" sz="1050" dirty="0">
                <a:latin typeface="Meiryo UI" pitchFamily="50" charset="-128"/>
                <a:ea typeface="Meiryo UI" pitchFamily="50" charset="-128"/>
                <a:cs typeface="Meiryo UI" pitchFamily="50" charset="-128"/>
              </a:rPr>
              <a:t>できなかった財源配分上の課題について、都区間の協議を継続（平成</a:t>
            </a:r>
            <a:r>
              <a:rPr lang="en-US" altLang="ja-JP" sz="1050" dirty="0">
                <a:latin typeface="Meiryo UI" pitchFamily="50" charset="-128"/>
                <a:ea typeface="Meiryo UI" pitchFamily="50" charset="-128"/>
                <a:cs typeface="Meiryo UI" pitchFamily="50" charset="-128"/>
              </a:rPr>
              <a:t>12</a:t>
            </a:r>
            <a:r>
              <a:rPr lang="ja-JP" altLang="en-US" sz="1050" dirty="0">
                <a:latin typeface="Meiryo UI" pitchFamily="50" charset="-128"/>
                <a:ea typeface="Meiryo UI" pitchFamily="50" charset="-128"/>
                <a:cs typeface="Meiryo UI" pitchFamily="50" charset="-128"/>
              </a:rPr>
              <a:t>年度～</a:t>
            </a:r>
            <a:r>
              <a:rPr lang="ja-JP" altLang="en-US" sz="1050" dirty="0" smtClean="0">
                <a:latin typeface="Meiryo UI" pitchFamily="50" charset="-128"/>
                <a:ea typeface="Meiryo UI" pitchFamily="50" charset="-128"/>
                <a:cs typeface="Meiryo UI" pitchFamily="50" charset="-128"/>
              </a:rPr>
              <a:t>）</a:t>
            </a:r>
            <a:endParaRPr lang="ja-JP" altLang="en-US" sz="1050" dirty="0">
              <a:latin typeface="Meiryo UI" pitchFamily="50" charset="-128"/>
              <a:ea typeface="Meiryo UI" pitchFamily="50" charset="-128"/>
              <a:cs typeface="Meiryo UI" pitchFamily="50" charset="-128"/>
            </a:endParaRPr>
          </a:p>
        </p:txBody>
      </p:sp>
      <p:sp>
        <p:nvSpPr>
          <p:cNvPr id="34" name="正方形/長方形 33"/>
          <p:cNvSpPr/>
          <p:nvPr/>
        </p:nvSpPr>
        <p:spPr bwMode="auto">
          <a:xfrm>
            <a:off x="77822" y="955323"/>
            <a:ext cx="2736304" cy="432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■東京に</a:t>
            </a:r>
            <a:r>
              <a:rPr lang="ja-JP" altLang="en-US" sz="1200" dirty="0" smtClean="0">
                <a:latin typeface="Meiryo UI" pitchFamily="50" charset="-128"/>
                <a:ea typeface="Meiryo UI" pitchFamily="50" charset="-128"/>
                <a:cs typeface="Meiryo UI" pitchFamily="50" charset="-128"/>
              </a:rPr>
              <a:t>おける</a:t>
            </a: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都が行う「大都市事務」について（平成</a:t>
            </a:r>
            <a:r>
              <a:rPr lang="en-US" altLang="ja-JP" sz="1200" dirty="0">
                <a:latin typeface="Meiryo UI" pitchFamily="50" charset="-128"/>
                <a:ea typeface="Meiryo UI" pitchFamily="50" charset="-128"/>
                <a:cs typeface="Meiryo UI" pitchFamily="50" charset="-128"/>
              </a:rPr>
              <a:t>17</a:t>
            </a:r>
            <a:r>
              <a:rPr lang="ja-JP" altLang="en-US" sz="1200" dirty="0">
                <a:latin typeface="Meiryo UI" pitchFamily="50" charset="-128"/>
                <a:ea typeface="Meiryo UI" pitchFamily="50" charset="-128"/>
                <a:cs typeface="Meiryo UI" pitchFamily="50" charset="-128"/>
              </a:rPr>
              <a:t>年</a:t>
            </a:r>
            <a:r>
              <a:rPr lang="en-US" altLang="ja-JP" sz="1200" dirty="0">
                <a:latin typeface="Meiryo UI" pitchFamily="50" charset="-128"/>
                <a:ea typeface="Meiryo UI" pitchFamily="50" charset="-128"/>
                <a:cs typeface="Meiryo UI" pitchFamily="50" charset="-128"/>
              </a:rPr>
              <a:t>6</a:t>
            </a:r>
            <a:r>
              <a:rPr lang="ja-JP" altLang="en-US" sz="1200" dirty="0">
                <a:latin typeface="Meiryo UI" pitchFamily="50" charset="-128"/>
                <a:ea typeface="Meiryo UI" pitchFamily="50" charset="-128"/>
                <a:cs typeface="Meiryo UI" pitchFamily="50" charset="-128"/>
              </a:rPr>
              <a:t>月</a:t>
            </a:r>
            <a:r>
              <a:rPr lang="en-US" altLang="ja-JP" sz="1200" dirty="0">
                <a:latin typeface="Meiryo UI" pitchFamily="50" charset="-128"/>
                <a:ea typeface="Meiryo UI" pitchFamily="50" charset="-128"/>
                <a:cs typeface="Meiryo UI" pitchFamily="50" charset="-128"/>
              </a:rPr>
              <a:t>10</a:t>
            </a:r>
            <a:r>
              <a:rPr lang="ja-JP" altLang="en-US" sz="1200" dirty="0">
                <a:latin typeface="Meiryo UI" pitchFamily="50" charset="-128"/>
                <a:ea typeface="Meiryo UI" pitchFamily="50" charset="-128"/>
                <a:cs typeface="Meiryo UI" pitchFamily="50" charset="-128"/>
              </a:rPr>
              <a:t>日）</a:t>
            </a: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が議論された検討経緯</a:t>
            </a:r>
          </a:p>
        </p:txBody>
      </p:sp>
      <p:sp>
        <p:nvSpPr>
          <p:cNvPr id="35" name="正方形/長方形 34"/>
          <p:cNvSpPr/>
          <p:nvPr/>
        </p:nvSpPr>
        <p:spPr>
          <a:xfrm>
            <a:off x="4604796" y="1432207"/>
            <a:ext cx="4911822" cy="733980"/>
          </a:xfrm>
          <a:prstGeom prst="rect">
            <a:avLst/>
          </a:prstGeom>
          <a:solidFill>
            <a:schemeClr val="bg1"/>
          </a:solidFill>
          <a:ln w="19050">
            <a:solidFill>
              <a:schemeClr val="accent6">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5738" indent="-185738">
              <a:lnSpc>
                <a:spcPts val="1800"/>
              </a:lnSpc>
            </a:pPr>
            <a:r>
              <a:rPr lang="ja-JP" altLang="en-US" sz="1200" b="1" dirty="0" smtClean="0">
                <a:solidFill>
                  <a:schemeClr val="tx1"/>
                </a:solidFill>
                <a:latin typeface="Meiryo UI" panose="020B0604030504040204" pitchFamily="50" charset="-128"/>
                <a:ea typeface="Meiryo UI" panose="020B0604030504040204" pitchFamily="50" charset="-128"/>
              </a:rPr>
              <a:t>◆</a:t>
            </a:r>
            <a:r>
              <a:rPr lang="ja-JP" altLang="en-US" sz="1050" b="1" dirty="0" smtClean="0">
                <a:solidFill>
                  <a:schemeClr val="tx1"/>
                </a:solidFill>
                <a:latin typeface="Meiryo UI" panose="020B0604030504040204" pitchFamily="50" charset="-128"/>
                <a:ea typeface="Meiryo UI" panose="020B0604030504040204" pitchFamily="50" charset="-128"/>
              </a:rPr>
              <a:t>資料　</a:t>
            </a:r>
            <a:r>
              <a:rPr lang="en-US" altLang="ja-JP" sz="1050" b="1" dirty="0" smtClean="0">
                <a:solidFill>
                  <a:schemeClr val="tx1"/>
                </a:solidFill>
                <a:latin typeface="Meiryo UI" panose="020B0604030504040204" pitchFamily="50" charset="-128"/>
                <a:ea typeface="Meiryo UI" panose="020B0604030504040204" pitchFamily="50" charset="-128"/>
              </a:rPr>
              <a:t>『</a:t>
            </a:r>
            <a:r>
              <a:rPr lang="ja-JP" altLang="en-US" sz="1050" b="1" dirty="0" smtClean="0">
                <a:solidFill>
                  <a:schemeClr val="tx1"/>
                </a:solidFill>
                <a:latin typeface="Meiryo UI" panose="020B0604030504040204" pitchFamily="50" charset="-128"/>
                <a:ea typeface="Meiryo UI" panose="020B0604030504040204" pitchFamily="50" charset="-128"/>
              </a:rPr>
              <a:t>都が行う「大都市事務」について（都案・区案）（平成</a:t>
            </a:r>
            <a:r>
              <a:rPr lang="en-US" altLang="ja-JP" sz="1050" b="1" dirty="0" smtClean="0">
                <a:solidFill>
                  <a:schemeClr val="tx1"/>
                </a:solidFill>
                <a:latin typeface="Meiryo UI" panose="020B0604030504040204" pitchFamily="50" charset="-128"/>
                <a:ea typeface="Meiryo UI" panose="020B0604030504040204" pitchFamily="50" charset="-128"/>
              </a:rPr>
              <a:t>17</a:t>
            </a:r>
            <a:r>
              <a:rPr lang="ja-JP" altLang="en-US" sz="1050" b="1" dirty="0" smtClean="0">
                <a:solidFill>
                  <a:schemeClr val="tx1"/>
                </a:solidFill>
                <a:latin typeface="Meiryo UI" panose="020B0604030504040204" pitchFamily="50" charset="-128"/>
                <a:ea typeface="Meiryo UI" panose="020B0604030504040204" pitchFamily="50" charset="-128"/>
              </a:rPr>
              <a:t>年</a:t>
            </a:r>
            <a:r>
              <a:rPr lang="en-US" altLang="ja-JP" sz="1050" b="1" dirty="0" smtClean="0">
                <a:solidFill>
                  <a:schemeClr val="tx1"/>
                </a:solidFill>
                <a:latin typeface="Meiryo UI" panose="020B0604030504040204" pitchFamily="50" charset="-128"/>
                <a:ea typeface="Meiryo UI" panose="020B0604030504040204" pitchFamily="50" charset="-128"/>
              </a:rPr>
              <a:t>6</a:t>
            </a:r>
            <a:r>
              <a:rPr lang="ja-JP" altLang="en-US" sz="1050" b="1" dirty="0" smtClean="0">
                <a:solidFill>
                  <a:schemeClr val="tx1"/>
                </a:solidFill>
                <a:latin typeface="Meiryo UI" panose="020B0604030504040204" pitchFamily="50" charset="-128"/>
                <a:ea typeface="Meiryo UI" panose="020B0604030504040204" pitchFamily="50" charset="-128"/>
              </a:rPr>
              <a:t>月</a:t>
            </a:r>
            <a:r>
              <a:rPr lang="en-US" altLang="ja-JP" sz="1050" b="1" dirty="0" smtClean="0">
                <a:solidFill>
                  <a:schemeClr val="tx1"/>
                </a:solidFill>
                <a:latin typeface="Meiryo UI" panose="020B0604030504040204" pitchFamily="50" charset="-128"/>
                <a:ea typeface="Meiryo UI" panose="020B0604030504040204" pitchFamily="50" charset="-128"/>
              </a:rPr>
              <a:t>10</a:t>
            </a:r>
            <a:r>
              <a:rPr lang="ja-JP" altLang="en-US" sz="1050" b="1" dirty="0" smtClean="0">
                <a:solidFill>
                  <a:schemeClr val="tx1"/>
                </a:solidFill>
                <a:latin typeface="Meiryo UI" panose="020B0604030504040204" pitchFamily="50" charset="-128"/>
                <a:ea typeface="Meiryo UI" panose="020B0604030504040204" pitchFamily="50" charset="-128"/>
              </a:rPr>
              <a:t>日）</a:t>
            </a:r>
            <a:r>
              <a:rPr lang="en-US" altLang="ja-JP" sz="1050" b="1" dirty="0" smtClean="0">
                <a:solidFill>
                  <a:schemeClr val="tx1"/>
                </a:solidFill>
                <a:latin typeface="Meiryo UI" panose="020B0604030504040204" pitchFamily="50" charset="-128"/>
                <a:ea typeface="Meiryo UI" panose="020B0604030504040204" pitchFamily="50" charset="-128"/>
              </a:rPr>
              <a:t>』</a:t>
            </a:r>
          </a:p>
          <a:p>
            <a:pPr marL="185738" indent="-185738">
              <a:lnSpc>
                <a:spcPts val="1800"/>
              </a:lnSpc>
            </a:pPr>
            <a:r>
              <a:rPr lang="ja-JP" altLang="en-US" sz="1200" dirty="0">
                <a:solidFill>
                  <a:schemeClr val="tx1"/>
                </a:solidFill>
                <a:latin typeface="Meiryo UI" panose="020B0604030504040204" pitchFamily="50" charset="-128"/>
                <a:ea typeface="Meiryo UI" panose="020B0604030504040204" pitchFamily="50" charset="-128"/>
              </a:rPr>
              <a:t>○</a:t>
            </a:r>
            <a:r>
              <a:rPr lang="ja-JP" altLang="en-US" sz="1050" b="1" u="sng" dirty="0" smtClean="0">
                <a:solidFill>
                  <a:schemeClr val="tx1"/>
                </a:solidFill>
                <a:latin typeface="Meiryo UI" panose="020B0604030504040204" pitchFamily="50" charset="-128"/>
                <a:ea typeface="Meiryo UI" panose="020B0604030504040204" pitchFamily="50" charset="-128"/>
              </a:rPr>
              <a:t>都が従来行ってきた事務</a:t>
            </a:r>
            <a:r>
              <a:rPr lang="ja-JP" altLang="en-US" sz="1050" dirty="0" smtClean="0">
                <a:solidFill>
                  <a:schemeClr val="tx1"/>
                </a:solidFill>
                <a:latin typeface="Meiryo UI" panose="020B0604030504040204" pitchFamily="50" charset="-128"/>
                <a:ea typeface="Meiryo UI" panose="020B0604030504040204" pitchFamily="50" charset="-128"/>
              </a:rPr>
              <a:t>のうち、</a:t>
            </a:r>
            <a:r>
              <a:rPr lang="ja-JP" altLang="en-US" sz="1050" b="1" u="sng" dirty="0" smtClean="0">
                <a:solidFill>
                  <a:schemeClr val="tx1"/>
                </a:solidFill>
                <a:latin typeface="Meiryo UI" panose="020B0604030504040204" pitchFamily="50" charset="-128"/>
                <a:ea typeface="Meiryo UI" panose="020B0604030504040204" pitchFamily="50" charset="-128"/>
              </a:rPr>
              <a:t>市町村財源を充当している・充当すべきと考えるべき範囲</a:t>
            </a:r>
            <a:r>
              <a:rPr lang="ja-JP" altLang="en-US" sz="1050" dirty="0" smtClean="0">
                <a:solidFill>
                  <a:schemeClr val="tx1"/>
                </a:solidFill>
                <a:latin typeface="Meiryo UI" panose="020B0604030504040204" pitchFamily="50" charset="-128"/>
                <a:ea typeface="Meiryo UI" panose="020B0604030504040204" pitchFamily="50" charset="-128"/>
              </a:rPr>
              <a:t>について、都区間で協議するため整理</a:t>
            </a:r>
            <a:endParaRPr lang="en-US" altLang="ja-JP" sz="1050" dirty="0" smtClean="0">
              <a:solidFill>
                <a:schemeClr val="tx1"/>
              </a:solidFill>
              <a:latin typeface="Meiryo UI" panose="020B0604030504040204" pitchFamily="50" charset="-128"/>
              <a:ea typeface="Meiryo UI" panose="020B0604030504040204" pitchFamily="50" charset="-128"/>
            </a:endParaRPr>
          </a:p>
        </p:txBody>
      </p:sp>
      <p:sp>
        <p:nvSpPr>
          <p:cNvPr id="38" name="正方形/長方形 37"/>
          <p:cNvSpPr/>
          <p:nvPr/>
        </p:nvSpPr>
        <p:spPr bwMode="auto">
          <a:xfrm>
            <a:off x="4604796" y="2427303"/>
            <a:ext cx="4911822" cy="990316"/>
          </a:xfrm>
          <a:prstGeom prst="rect">
            <a:avLst/>
          </a:prstGeom>
          <a:solidFill>
            <a:schemeClr val="bg1"/>
          </a:soli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4625" indent="-174625" fontAlgn="base">
              <a:lnSpc>
                <a:spcPts val="1800"/>
              </a:lnSpc>
              <a:spcBef>
                <a:spcPct val="0"/>
              </a:spcBef>
              <a:spcAft>
                <a:spcPct val="0"/>
              </a:spcAft>
            </a:pPr>
            <a:r>
              <a:rPr lang="ja-JP" altLang="en-US" sz="1200" dirty="0">
                <a:latin typeface="Meiryo UI" pitchFamily="50" charset="-128"/>
                <a:ea typeface="Meiryo UI" pitchFamily="50" charset="-128"/>
                <a:cs typeface="Meiryo UI" pitchFamily="50" charset="-128"/>
              </a:rPr>
              <a:t>○</a:t>
            </a:r>
            <a:r>
              <a:rPr lang="ja-JP" altLang="en-US" sz="1050" b="1" u="sng" dirty="0" smtClean="0">
                <a:latin typeface="Meiryo UI" pitchFamily="50" charset="-128"/>
                <a:ea typeface="Meiryo UI" pitchFamily="50" charset="-128"/>
                <a:cs typeface="Meiryo UI" pitchFamily="50" charset="-128"/>
              </a:rPr>
              <a:t>平成</a:t>
            </a:r>
            <a:r>
              <a:rPr lang="en-US" altLang="ja-JP" sz="1050" b="1" u="sng" dirty="0">
                <a:latin typeface="Meiryo UI" pitchFamily="50" charset="-128"/>
                <a:ea typeface="Meiryo UI" pitchFamily="50" charset="-128"/>
                <a:cs typeface="Meiryo UI" pitchFamily="50" charset="-128"/>
              </a:rPr>
              <a:t>19</a:t>
            </a:r>
            <a:r>
              <a:rPr lang="ja-JP" altLang="en-US" sz="1050" b="1" u="sng" dirty="0">
                <a:latin typeface="Meiryo UI" pitchFamily="50" charset="-128"/>
                <a:ea typeface="Meiryo UI" pitchFamily="50" charset="-128"/>
                <a:cs typeface="Meiryo UI" pitchFamily="50" charset="-128"/>
              </a:rPr>
              <a:t>年度より特別区へ交付する調整交付金の配分割合を</a:t>
            </a:r>
            <a:r>
              <a:rPr lang="en-US" altLang="ja-JP" sz="1050" b="1" u="sng" dirty="0">
                <a:latin typeface="Meiryo UI" pitchFamily="50" charset="-128"/>
                <a:ea typeface="Meiryo UI" pitchFamily="50" charset="-128"/>
                <a:cs typeface="Meiryo UI" pitchFamily="50" charset="-128"/>
              </a:rPr>
              <a:t>52%</a:t>
            </a:r>
            <a:r>
              <a:rPr lang="ja-JP" altLang="en-US" sz="1050" b="1" u="sng" dirty="0">
                <a:latin typeface="Meiryo UI" pitchFamily="50" charset="-128"/>
                <a:ea typeface="Meiryo UI" pitchFamily="50" charset="-128"/>
                <a:cs typeface="Meiryo UI" pitchFamily="50" charset="-128"/>
              </a:rPr>
              <a:t>から</a:t>
            </a:r>
            <a:r>
              <a:rPr lang="en-US" altLang="ja-JP" sz="1050" b="1" u="sng" dirty="0">
                <a:latin typeface="Meiryo UI" pitchFamily="50" charset="-128"/>
                <a:ea typeface="Meiryo UI" pitchFamily="50" charset="-128"/>
                <a:cs typeface="Meiryo UI" pitchFamily="50" charset="-128"/>
              </a:rPr>
              <a:t>55%</a:t>
            </a:r>
            <a:r>
              <a:rPr lang="ja-JP" altLang="en-US" sz="1050" b="1" u="sng" dirty="0">
                <a:latin typeface="Meiryo UI" pitchFamily="50" charset="-128"/>
                <a:ea typeface="Meiryo UI" pitchFamily="50" charset="-128"/>
                <a:cs typeface="Meiryo UI" pitchFamily="50" charset="-128"/>
              </a:rPr>
              <a:t>とすることで、財源配分上の課題は一定</a:t>
            </a:r>
            <a:r>
              <a:rPr lang="ja-JP" altLang="en-US" sz="1050" b="1" u="sng" dirty="0" smtClean="0">
                <a:latin typeface="Meiryo UI" pitchFamily="50" charset="-128"/>
                <a:ea typeface="Meiryo UI" pitchFamily="50" charset="-128"/>
                <a:cs typeface="Meiryo UI" pitchFamily="50" charset="-128"/>
              </a:rPr>
              <a:t>整理された</a:t>
            </a:r>
            <a:endParaRPr lang="en-US" altLang="ja-JP" sz="1050" b="1" u="sng" dirty="0" smtClean="0">
              <a:latin typeface="Meiryo UI" pitchFamily="50" charset="-128"/>
              <a:ea typeface="Meiryo UI" pitchFamily="50" charset="-128"/>
              <a:cs typeface="Meiryo UI" pitchFamily="50" charset="-128"/>
            </a:endParaRPr>
          </a:p>
          <a:p>
            <a:pPr marL="174625" indent="-174625" fontAlgn="base">
              <a:lnSpc>
                <a:spcPts val="1800"/>
              </a:lnSpc>
              <a:spcBef>
                <a:spcPct val="0"/>
              </a:spcBef>
              <a:spcAft>
                <a:spcPct val="0"/>
              </a:spcAft>
            </a:pPr>
            <a:r>
              <a:rPr lang="ja-JP" altLang="en-US" sz="1050" dirty="0">
                <a:latin typeface="Meiryo UI" pitchFamily="50" charset="-128"/>
                <a:ea typeface="Meiryo UI" pitchFamily="50" charset="-128"/>
                <a:cs typeface="Meiryo UI" pitchFamily="50" charset="-128"/>
              </a:rPr>
              <a:t> </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新た</a:t>
            </a:r>
            <a:r>
              <a:rPr lang="ja-JP" altLang="en-US" sz="1050" dirty="0">
                <a:latin typeface="Meiryo UI" pitchFamily="50" charset="-128"/>
                <a:ea typeface="Meiryo UI" pitchFamily="50" charset="-128"/>
                <a:cs typeface="Meiryo UI" pitchFamily="50" charset="-128"/>
              </a:rPr>
              <a:t>な検討として、都区の事務配分、特別区の区域のあり方、税財政制度など、都区のあり方に関する協議を行っていくこととされた</a:t>
            </a:r>
          </a:p>
        </p:txBody>
      </p:sp>
      <p:sp>
        <p:nvSpPr>
          <p:cNvPr id="39" name="二等辺三角形 38"/>
          <p:cNvSpPr/>
          <p:nvPr/>
        </p:nvSpPr>
        <p:spPr>
          <a:xfrm flipV="1">
            <a:off x="6681192" y="2238211"/>
            <a:ext cx="884926" cy="144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二等辺三角形 19"/>
          <p:cNvSpPr/>
          <p:nvPr/>
        </p:nvSpPr>
        <p:spPr>
          <a:xfrm rot="16200000" flipV="1">
            <a:off x="4042375" y="1732069"/>
            <a:ext cx="587632" cy="23854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37050" y="620688"/>
            <a:ext cx="902811" cy="307777"/>
          </a:xfrm>
          <a:prstGeom prst="rect">
            <a:avLst/>
          </a:prstGeom>
          <a:noFill/>
        </p:spPr>
        <p:txBody>
          <a:bodyPr wrap="none" rtlCol="0">
            <a:spAutoFit/>
          </a:bodyPr>
          <a:lstStyle/>
          <a:p>
            <a:r>
              <a:rPr kumimoji="1" lang="ja-JP" altLang="en-US" sz="1400" b="1" dirty="0" smtClean="0">
                <a:latin typeface="Meiryo UI" panose="020B0604030504040204" pitchFamily="50" charset="-128"/>
                <a:ea typeface="Meiryo UI" panose="020B0604030504040204" pitchFamily="50" charset="-128"/>
              </a:rPr>
              <a:t>（参考）</a:t>
            </a:r>
            <a:endParaRPr kumimoji="1" lang="ja-JP" altLang="en-US" sz="1400" b="1" dirty="0">
              <a:latin typeface="Meiryo UI" panose="020B0604030504040204" pitchFamily="50" charset="-128"/>
              <a:ea typeface="Meiryo UI" panose="020B0604030504040204" pitchFamily="50" charset="-128"/>
            </a:endParaRPr>
          </a:p>
        </p:txBody>
      </p:sp>
      <p:sp>
        <p:nvSpPr>
          <p:cNvPr id="21"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137629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8504" y="908720"/>
            <a:ext cx="2522868" cy="494928"/>
          </a:xfrm>
        </p:spPr>
        <p:txBody>
          <a:bodyPr>
            <a:noAutofit/>
          </a:bodyPr>
          <a:lstStyle/>
          <a:p>
            <a:r>
              <a:rPr kumimoji="1" lang="ja-JP" altLang="en-US" sz="2000" dirty="0" smtClean="0">
                <a:latin typeface="Meiryo UI" panose="020B0604030504040204" pitchFamily="50" charset="-128"/>
                <a:ea typeface="Meiryo UI" panose="020B0604030504040204" pitchFamily="50" charset="-128"/>
              </a:rPr>
              <a:t>一覧表目次</a:t>
            </a:r>
            <a:endParaRPr kumimoji="1" lang="ja-JP" altLang="en-US" sz="2000" dirty="0">
              <a:latin typeface="Meiryo UI" panose="020B0604030504040204" pitchFamily="50" charset="-128"/>
              <a:ea typeface="Meiryo UI" panose="020B0604030504040204" pitchFamily="50" charset="-128"/>
            </a:endParaRPr>
          </a:p>
        </p:txBody>
      </p:sp>
      <p:sp>
        <p:nvSpPr>
          <p:cNvPr id="7" name="正方形/長方形 6"/>
          <p:cNvSpPr/>
          <p:nvPr/>
        </p:nvSpPr>
        <p:spPr>
          <a:xfrm>
            <a:off x="1496615" y="1556792"/>
            <a:ext cx="6048673" cy="3456384"/>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2200"/>
              </a:lnSpc>
            </a:pPr>
            <a:r>
              <a:rPr lang="ja-JP" altLang="en-US" sz="1400" dirty="0" smtClean="0">
                <a:solidFill>
                  <a:prstClr val="black"/>
                </a:solidFill>
                <a:latin typeface="Meiryo UI" pitchFamily="50" charset="-128"/>
                <a:ea typeface="Meiryo UI" pitchFamily="50" charset="-128"/>
                <a:cs typeface="Meiryo UI" pitchFamily="50" charset="-128"/>
              </a:rPr>
              <a:t>　　０１　こども</a:t>
            </a:r>
            <a:endParaRPr lang="en-US" altLang="ja-JP" sz="1400" dirty="0" smtClean="0">
              <a:solidFill>
                <a:prstClr val="black"/>
              </a:solidFill>
              <a:latin typeface="Meiryo UI" pitchFamily="50" charset="-128"/>
              <a:ea typeface="Meiryo UI" pitchFamily="50" charset="-128"/>
              <a:cs typeface="Meiryo UI" pitchFamily="50" charset="-128"/>
            </a:endParaRPr>
          </a:p>
          <a:p>
            <a:pPr>
              <a:lnSpc>
                <a:spcPts val="2200"/>
              </a:lnSpc>
            </a:pPr>
            <a:r>
              <a:rPr lang="ja-JP" altLang="en-US" sz="1400" dirty="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　０２　福祉</a:t>
            </a:r>
            <a:endParaRPr lang="en-US" altLang="ja-JP" sz="1400" dirty="0" smtClean="0">
              <a:solidFill>
                <a:prstClr val="black"/>
              </a:solidFill>
              <a:latin typeface="Meiryo UI" pitchFamily="50" charset="-128"/>
              <a:ea typeface="Meiryo UI" pitchFamily="50" charset="-128"/>
              <a:cs typeface="Meiryo UI" pitchFamily="50" charset="-128"/>
            </a:endParaRPr>
          </a:p>
          <a:p>
            <a:pPr>
              <a:lnSpc>
                <a:spcPts val="2200"/>
              </a:lnSpc>
            </a:pPr>
            <a:r>
              <a:rPr lang="ja-JP" altLang="en-US" sz="1400" dirty="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　０３　健康・保健</a:t>
            </a:r>
            <a:endParaRPr lang="en-US" altLang="ja-JP" sz="1400" dirty="0" smtClean="0">
              <a:solidFill>
                <a:prstClr val="black"/>
              </a:solidFill>
              <a:latin typeface="Meiryo UI" pitchFamily="50" charset="-128"/>
              <a:ea typeface="Meiryo UI" pitchFamily="50" charset="-128"/>
              <a:cs typeface="Meiryo UI" pitchFamily="50" charset="-128"/>
            </a:endParaRPr>
          </a:p>
          <a:p>
            <a:pPr>
              <a:lnSpc>
                <a:spcPts val="2200"/>
              </a:lnSpc>
            </a:pPr>
            <a:r>
              <a:rPr lang="ja-JP" altLang="en-US" sz="1400" dirty="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　０４　教育</a:t>
            </a:r>
            <a:endParaRPr lang="en-US" altLang="ja-JP" sz="1400" dirty="0" smtClean="0">
              <a:solidFill>
                <a:prstClr val="black"/>
              </a:solidFill>
              <a:latin typeface="Meiryo UI" pitchFamily="50" charset="-128"/>
              <a:ea typeface="Meiryo UI" pitchFamily="50" charset="-128"/>
              <a:cs typeface="Meiryo UI" pitchFamily="50" charset="-128"/>
            </a:endParaRPr>
          </a:p>
          <a:p>
            <a:pPr>
              <a:lnSpc>
                <a:spcPts val="2200"/>
              </a:lnSpc>
            </a:pPr>
            <a:r>
              <a:rPr lang="ja-JP" altLang="en-US" sz="1400" dirty="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　０５　環境</a:t>
            </a:r>
            <a:endParaRPr lang="en-US" altLang="ja-JP" sz="1400" dirty="0" smtClean="0">
              <a:solidFill>
                <a:prstClr val="black"/>
              </a:solidFill>
              <a:latin typeface="Meiryo UI" pitchFamily="50" charset="-128"/>
              <a:ea typeface="Meiryo UI" pitchFamily="50" charset="-128"/>
              <a:cs typeface="Meiryo UI" pitchFamily="50" charset="-128"/>
            </a:endParaRPr>
          </a:p>
          <a:p>
            <a:pPr>
              <a:lnSpc>
                <a:spcPts val="2200"/>
              </a:lnSpc>
            </a:pPr>
            <a:r>
              <a:rPr lang="ja-JP" altLang="en-US" sz="1400" dirty="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　０６　産業・市場</a:t>
            </a:r>
            <a:endParaRPr lang="en-US" altLang="ja-JP" sz="1400" dirty="0" smtClean="0">
              <a:solidFill>
                <a:prstClr val="black"/>
              </a:solidFill>
              <a:latin typeface="Meiryo UI" pitchFamily="50" charset="-128"/>
              <a:ea typeface="Meiryo UI" pitchFamily="50" charset="-128"/>
              <a:cs typeface="Meiryo UI" pitchFamily="50" charset="-128"/>
            </a:endParaRPr>
          </a:p>
          <a:p>
            <a:pPr>
              <a:lnSpc>
                <a:spcPts val="2200"/>
              </a:lnSpc>
            </a:pPr>
            <a:r>
              <a:rPr lang="ja-JP" altLang="en-US" sz="1400" dirty="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　０７　都市魅力</a:t>
            </a:r>
            <a:endParaRPr lang="en-US" altLang="ja-JP" sz="1400" dirty="0" smtClean="0">
              <a:solidFill>
                <a:prstClr val="black"/>
              </a:solidFill>
              <a:latin typeface="Meiryo UI" pitchFamily="50" charset="-128"/>
              <a:ea typeface="Meiryo UI" pitchFamily="50" charset="-128"/>
              <a:cs typeface="Meiryo UI" pitchFamily="50" charset="-128"/>
            </a:endParaRPr>
          </a:p>
          <a:p>
            <a:pPr>
              <a:lnSpc>
                <a:spcPts val="2200"/>
              </a:lnSpc>
            </a:pPr>
            <a:r>
              <a:rPr lang="ja-JP" altLang="en-US" sz="1400" dirty="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　０８　まちづくり</a:t>
            </a:r>
            <a:endParaRPr lang="en-US" altLang="ja-JP" sz="1400" dirty="0" smtClean="0">
              <a:solidFill>
                <a:prstClr val="black"/>
              </a:solidFill>
              <a:latin typeface="Meiryo UI" pitchFamily="50" charset="-128"/>
              <a:ea typeface="Meiryo UI" pitchFamily="50" charset="-128"/>
              <a:cs typeface="Meiryo UI" pitchFamily="50" charset="-128"/>
            </a:endParaRPr>
          </a:p>
          <a:p>
            <a:pPr>
              <a:lnSpc>
                <a:spcPts val="2200"/>
              </a:lnSpc>
            </a:pPr>
            <a:r>
              <a:rPr lang="ja-JP" altLang="en-US" sz="1400" dirty="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　０９　都市基盤整備</a:t>
            </a:r>
            <a:endParaRPr lang="en-US" altLang="ja-JP" sz="1400" dirty="0" smtClean="0">
              <a:solidFill>
                <a:prstClr val="black"/>
              </a:solidFill>
              <a:latin typeface="Meiryo UI" pitchFamily="50" charset="-128"/>
              <a:ea typeface="Meiryo UI" pitchFamily="50" charset="-128"/>
              <a:cs typeface="Meiryo UI" pitchFamily="50" charset="-128"/>
            </a:endParaRPr>
          </a:p>
          <a:p>
            <a:pPr>
              <a:lnSpc>
                <a:spcPts val="2200"/>
              </a:lnSpc>
            </a:pPr>
            <a:r>
              <a:rPr lang="ja-JP" altLang="en-US" sz="1400" dirty="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　１０　住民生活</a:t>
            </a:r>
            <a:endParaRPr lang="en-US" altLang="ja-JP" sz="1400" dirty="0" smtClean="0">
              <a:solidFill>
                <a:prstClr val="black"/>
              </a:solidFill>
              <a:latin typeface="Meiryo UI" pitchFamily="50" charset="-128"/>
              <a:ea typeface="Meiryo UI" pitchFamily="50" charset="-128"/>
              <a:cs typeface="Meiryo UI" pitchFamily="50" charset="-128"/>
            </a:endParaRPr>
          </a:p>
          <a:p>
            <a:pPr>
              <a:lnSpc>
                <a:spcPts val="2200"/>
              </a:lnSpc>
            </a:pPr>
            <a:r>
              <a:rPr lang="ja-JP" altLang="en-US" sz="1400" dirty="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　１１　消防・防災</a:t>
            </a:r>
            <a:endParaRPr lang="en-US" altLang="ja-JP" sz="1400" dirty="0" smtClean="0">
              <a:solidFill>
                <a:prstClr val="black"/>
              </a:solidFill>
              <a:latin typeface="Meiryo UI" pitchFamily="50" charset="-128"/>
              <a:ea typeface="Meiryo UI" pitchFamily="50" charset="-128"/>
              <a:cs typeface="Meiryo UI" pitchFamily="50" charset="-128"/>
            </a:endParaRPr>
          </a:p>
          <a:p>
            <a:pPr>
              <a:lnSpc>
                <a:spcPts val="2200"/>
              </a:lnSpc>
            </a:pPr>
            <a:r>
              <a:rPr lang="ja-JP" altLang="en-US" sz="1400" dirty="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　１２　自治体運営</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2891217" y="2938196"/>
            <a:ext cx="36724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ts val="2200"/>
              </a:lnSpc>
            </a:pP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algn="r">
              <a:lnSpc>
                <a:spcPts val="2200"/>
              </a:lnSpc>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a:solidFill>
                <a:prstClr val="black"/>
              </a:solidFill>
              <a:latin typeface="Meiryo UI" pitchFamily="50" charset="-128"/>
              <a:ea typeface="Meiryo UI" pitchFamily="50" charset="-128"/>
              <a:cs typeface="Meiryo UI" pitchFamily="50" charset="-128"/>
            </a:endParaRPr>
          </a:p>
          <a:p>
            <a:pPr algn="r">
              <a:lnSpc>
                <a:spcPts val="2200"/>
              </a:lnSpc>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a:solidFill>
                <a:prstClr val="black"/>
              </a:solidFill>
              <a:latin typeface="Meiryo UI" pitchFamily="50" charset="-128"/>
              <a:ea typeface="Meiryo UI" pitchFamily="50" charset="-128"/>
              <a:cs typeface="Meiryo UI" pitchFamily="50" charset="-128"/>
            </a:endParaRPr>
          </a:p>
          <a:p>
            <a:pPr algn="r">
              <a:lnSpc>
                <a:spcPts val="2200"/>
              </a:lnSpc>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a:solidFill>
                <a:prstClr val="black"/>
              </a:solidFill>
              <a:latin typeface="Meiryo UI" pitchFamily="50" charset="-128"/>
              <a:ea typeface="Meiryo UI" pitchFamily="50" charset="-128"/>
              <a:cs typeface="Meiryo UI" pitchFamily="50" charset="-128"/>
            </a:endParaRPr>
          </a:p>
          <a:p>
            <a:pPr algn="r">
              <a:lnSpc>
                <a:spcPts val="2200"/>
              </a:lnSpc>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algn="r">
              <a:lnSpc>
                <a:spcPts val="2200"/>
              </a:lnSpc>
            </a:pP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algn="r">
              <a:lnSpc>
                <a:spcPts val="2200"/>
              </a:lnSpc>
            </a:pP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a:solidFill>
                <a:prstClr val="black"/>
              </a:solidFill>
              <a:latin typeface="Meiryo UI" pitchFamily="50" charset="-128"/>
              <a:ea typeface="Meiryo UI" pitchFamily="50" charset="-128"/>
              <a:cs typeface="Meiryo UI" pitchFamily="50" charset="-128"/>
            </a:endParaRPr>
          </a:p>
          <a:p>
            <a:pPr algn="r">
              <a:lnSpc>
                <a:spcPts val="2200"/>
              </a:lnSpc>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a:solidFill>
                <a:prstClr val="black"/>
              </a:solidFill>
              <a:latin typeface="Meiryo UI" pitchFamily="50" charset="-128"/>
              <a:ea typeface="Meiryo UI" pitchFamily="50" charset="-128"/>
              <a:cs typeface="Meiryo UI" pitchFamily="50" charset="-128"/>
            </a:endParaRPr>
          </a:p>
          <a:p>
            <a:pPr algn="r">
              <a:lnSpc>
                <a:spcPts val="2200"/>
              </a:lnSpc>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a:solidFill>
                <a:prstClr val="black"/>
              </a:solidFill>
              <a:latin typeface="Meiryo UI" pitchFamily="50" charset="-128"/>
              <a:ea typeface="Meiryo UI" pitchFamily="50" charset="-128"/>
              <a:cs typeface="Meiryo UI" pitchFamily="50" charset="-128"/>
            </a:endParaRPr>
          </a:p>
          <a:p>
            <a:pPr algn="r">
              <a:lnSpc>
                <a:spcPts val="2200"/>
              </a:lnSpc>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a:solidFill>
                <a:prstClr val="black"/>
              </a:solidFill>
              <a:latin typeface="Meiryo UI" pitchFamily="50" charset="-128"/>
              <a:ea typeface="Meiryo UI" pitchFamily="50" charset="-128"/>
              <a:cs typeface="Meiryo UI" pitchFamily="50" charset="-128"/>
            </a:endParaRPr>
          </a:p>
          <a:p>
            <a:pPr algn="r">
              <a:lnSpc>
                <a:spcPts val="2200"/>
              </a:lnSpc>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algn="r">
              <a:lnSpc>
                <a:spcPts val="2200"/>
              </a:lnSpc>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a:solidFill>
                <a:prstClr val="black"/>
              </a:solidFill>
              <a:latin typeface="Meiryo UI" pitchFamily="50" charset="-128"/>
              <a:ea typeface="Meiryo UI" pitchFamily="50" charset="-128"/>
              <a:cs typeface="Meiryo UI" pitchFamily="50" charset="-128"/>
            </a:endParaRPr>
          </a:p>
        </p:txBody>
      </p:sp>
      <p:sp>
        <p:nvSpPr>
          <p:cNvPr id="6" name="テキスト ボックス 42"/>
          <p:cNvSpPr txBox="1">
            <a:spLocks noChangeArrowheads="1"/>
          </p:cNvSpPr>
          <p:nvPr/>
        </p:nvSpPr>
        <p:spPr bwMode="auto">
          <a:xfrm>
            <a:off x="1432685" y="5022965"/>
            <a:ext cx="6069416" cy="2308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　本資料の各表においては、表示単位未満を四捨五入しているため、合計が一致しないことがある</a:t>
            </a:r>
            <a:endParaRPr lang="en-US" altLang="ja-JP" sz="900" dirty="0" smtClean="0">
              <a:latin typeface="Meiryo UI" pitchFamily="50" charset="-128"/>
              <a:ea typeface="Meiryo UI" pitchFamily="50" charset="-128"/>
              <a:cs typeface="Meiryo UI" pitchFamily="50" charset="-128"/>
            </a:endParaRPr>
          </a:p>
        </p:txBody>
      </p:sp>
      <p:sp>
        <p:nvSpPr>
          <p:cNvPr id="9" name="正方形/長方形 8"/>
          <p:cNvSpPr>
            <a:spLocks noChangeArrowheads="1"/>
          </p:cNvSpPr>
          <p:nvPr/>
        </p:nvSpPr>
        <p:spPr bwMode="auto">
          <a:xfrm>
            <a:off x="8874125" y="659764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
        <p:nvSpPr>
          <p:cNvPr id="11" name="正方形/長方形 10"/>
          <p:cNvSpPr/>
          <p:nvPr/>
        </p:nvSpPr>
        <p:spPr>
          <a:xfrm>
            <a:off x="3855819" y="2947885"/>
            <a:ext cx="36724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ts val="2200"/>
              </a:lnSpc>
            </a:pPr>
            <a:r>
              <a:rPr lang="ja-JP" altLang="en-US" sz="1400" dirty="0" smtClean="0">
                <a:solidFill>
                  <a:prstClr val="black"/>
                </a:solidFill>
                <a:latin typeface="Meiryo UI" pitchFamily="50" charset="-128"/>
                <a:ea typeface="Meiryo UI" pitchFamily="50" charset="-128"/>
                <a:cs typeface="Meiryo UI" pitchFamily="50" charset="-128"/>
              </a:rPr>
              <a:t>財調</a:t>
            </a:r>
            <a:r>
              <a:rPr lang="en-US" altLang="ja-JP" sz="1400" dirty="0" smtClean="0">
                <a:solidFill>
                  <a:prstClr val="black"/>
                </a:solidFill>
                <a:latin typeface="Meiryo UI" pitchFamily="50" charset="-128"/>
                <a:ea typeface="Meiryo UI" pitchFamily="50" charset="-128"/>
                <a:cs typeface="Meiryo UI" pitchFamily="50" charset="-128"/>
              </a:rPr>
              <a:t>-4-</a:t>
            </a:r>
            <a:r>
              <a:rPr lang="ja-JP" altLang="en-US" sz="1400" dirty="0" smtClean="0">
                <a:solidFill>
                  <a:prstClr val="black"/>
                </a:solidFill>
                <a:latin typeface="Meiryo UI" pitchFamily="50" charset="-128"/>
                <a:ea typeface="Meiryo UI" pitchFamily="50" charset="-128"/>
                <a:cs typeface="Meiryo UI" pitchFamily="50" charset="-128"/>
              </a:rPr>
              <a:t>　</a:t>
            </a:r>
            <a:r>
              <a:rPr lang="en-US" altLang="ja-JP" sz="1400" dirty="0" smtClean="0">
                <a:solidFill>
                  <a:prstClr val="black"/>
                </a:solidFill>
                <a:latin typeface="Meiryo UI" pitchFamily="50" charset="-128"/>
                <a:ea typeface="Meiryo UI" pitchFamily="50" charset="-128"/>
                <a:cs typeface="Meiryo UI" pitchFamily="50" charset="-128"/>
              </a:rPr>
              <a:t>1</a:t>
            </a:r>
          </a:p>
          <a:p>
            <a:pPr algn="r">
              <a:lnSpc>
                <a:spcPts val="2200"/>
              </a:lnSpc>
            </a:pPr>
            <a:r>
              <a:rPr lang="ja-JP" altLang="en-US" sz="1400" dirty="0" smtClean="0">
                <a:solidFill>
                  <a:prstClr val="black"/>
                </a:solidFill>
                <a:latin typeface="Meiryo UI" pitchFamily="50" charset="-128"/>
                <a:ea typeface="Meiryo UI" pitchFamily="50" charset="-128"/>
                <a:cs typeface="Meiryo UI" pitchFamily="50" charset="-128"/>
              </a:rPr>
              <a:t>財調</a:t>
            </a:r>
            <a:r>
              <a:rPr lang="en-US" altLang="ja-JP" sz="1400" dirty="0" smtClean="0">
                <a:solidFill>
                  <a:prstClr val="black"/>
                </a:solidFill>
                <a:latin typeface="Meiryo UI" pitchFamily="50" charset="-128"/>
                <a:ea typeface="Meiryo UI" pitchFamily="50" charset="-128"/>
                <a:cs typeface="Meiryo UI" pitchFamily="50" charset="-128"/>
              </a:rPr>
              <a:t>-4-</a:t>
            </a:r>
            <a:r>
              <a:rPr lang="ja-JP" altLang="en-US" sz="1400" dirty="0" smtClean="0">
                <a:solidFill>
                  <a:prstClr val="black"/>
                </a:solidFill>
                <a:latin typeface="Meiryo UI" pitchFamily="50" charset="-128"/>
                <a:ea typeface="Meiryo UI" pitchFamily="50" charset="-128"/>
                <a:cs typeface="Meiryo UI" pitchFamily="50" charset="-128"/>
              </a:rPr>
              <a:t>　</a:t>
            </a:r>
            <a:r>
              <a:rPr lang="en-US" altLang="ja-JP" sz="1400" dirty="0" smtClean="0">
                <a:solidFill>
                  <a:prstClr val="black"/>
                </a:solidFill>
                <a:latin typeface="Meiryo UI" pitchFamily="50" charset="-128"/>
                <a:ea typeface="Meiryo UI" pitchFamily="50" charset="-128"/>
                <a:cs typeface="Meiryo UI" pitchFamily="50" charset="-128"/>
              </a:rPr>
              <a:t>2</a:t>
            </a:r>
            <a:endParaRPr lang="en-US" altLang="ja-JP" sz="1400" dirty="0">
              <a:solidFill>
                <a:prstClr val="black"/>
              </a:solidFill>
              <a:latin typeface="Meiryo UI" pitchFamily="50" charset="-128"/>
              <a:ea typeface="Meiryo UI" pitchFamily="50" charset="-128"/>
              <a:cs typeface="Meiryo UI" pitchFamily="50" charset="-128"/>
            </a:endParaRPr>
          </a:p>
          <a:p>
            <a:pPr algn="r">
              <a:lnSpc>
                <a:spcPts val="2200"/>
              </a:lnSpc>
            </a:pPr>
            <a:r>
              <a:rPr lang="ja-JP" altLang="en-US" sz="1400" dirty="0" smtClean="0">
                <a:solidFill>
                  <a:prstClr val="black"/>
                </a:solidFill>
                <a:latin typeface="Meiryo UI" pitchFamily="50" charset="-128"/>
                <a:ea typeface="Meiryo UI" pitchFamily="50" charset="-128"/>
                <a:cs typeface="Meiryo UI" pitchFamily="50" charset="-128"/>
              </a:rPr>
              <a:t>財調</a:t>
            </a:r>
            <a:r>
              <a:rPr lang="en-US" altLang="ja-JP" sz="1400" dirty="0" smtClean="0">
                <a:solidFill>
                  <a:prstClr val="black"/>
                </a:solidFill>
                <a:latin typeface="Meiryo UI" pitchFamily="50" charset="-128"/>
                <a:ea typeface="Meiryo UI" pitchFamily="50" charset="-128"/>
                <a:cs typeface="Meiryo UI" pitchFamily="50" charset="-128"/>
              </a:rPr>
              <a:t>-4-</a:t>
            </a:r>
            <a:r>
              <a:rPr lang="ja-JP" altLang="en-US" sz="1400" dirty="0" smtClean="0">
                <a:solidFill>
                  <a:prstClr val="black"/>
                </a:solidFill>
                <a:latin typeface="Meiryo UI" pitchFamily="50" charset="-128"/>
                <a:ea typeface="Meiryo UI" pitchFamily="50" charset="-128"/>
                <a:cs typeface="Meiryo UI" pitchFamily="50" charset="-128"/>
              </a:rPr>
              <a:t>　</a:t>
            </a:r>
            <a:r>
              <a:rPr lang="en-US" altLang="ja-JP" sz="1400" dirty="0" smtClean="0">
                <a:solidFill>
                  <a:prstClr val="black"/>
                </a:solidFill>
                <a:latin typeface="Meiryo UI" pitchFamily="50" charset="-128"/>
                <a:ea typeface="Meiryo UI" pitchFamily="50" charset="-128"/>
                <a:cs typeface="Meiryo UI" pitchFamily="50" charset="-128"/>
              </a:rPr>
              <a:t>6</a:t>
            </a:r>
            <a:endParaRPr lang="en-US" altLang="ja-JP" sz="1400" dirty="0">
              <a:solidFill>
                <a:prstClr val="black"/>
              </a:solidFill>
              <a:latin typeface="Meiryo UI" pitchFamily="50" charset="-128"/>
              <a:ea typeface="Meiryo UI" pitchFamily="50" charset="-128"/>
              <a:cs typeface="Meiryo UI" pitchFamily="50" charset="-128"/>
            </a:endParaRPr>
          </a:p>
          <a:p>
            <a:pPr algn="r">
              <a:lnSpc>
                <a:spcPts val="2200"/>
              </a:lnSpc>
            </a:pPr>
            <a:r>
              <a:rPr lang="ja-JP" altLang="en-US" sz="1400" dirty="0" smtClean="0">
                <a:solidFill>
                  <a:prstClr val="black"/>
                </a:solidFill>
                <a:latin typeface="Meiryo UI" pitchFamily="50" charset="-128"/>
                <a:ea typeface="Meiryo UI" pitchFamily="50" charset="-128"/>
                <a:cs typeface="Meiryo UI" pitchFamily="50" charset="-128"/>
              </a:rPr>
              <a:t>財調</a:t>
            </a:r>
            <a:r>
              <a:rPr lang="en-US" altLang="ja-JP" sz="1400" dirty="0" smtClean="0">
                <a:solidFill>
                  <a:prstClr val="black"/>
                </a:solidFill>
                <a:latin typeface="Meiryo UI" pitchFamily="50" charset="-128"/>
                <a:ea typeface="Meiryo UI" pitchFamily="50" charset="-128"/>
                <a:cs typeface="Meiryo UI" pitchFamily="50" charset="-128"/>
              </a:rPr>
              <a:t>-4-</a:t>
            </a:r>
            <a:r>
              <a:rPr lang="ja-JP" altLang="en-US" sz="1400" dirty="0" smtClean="0">
                <a:solidFill>
                  <a:prstClr val="black"/>
                </a:solidFill>
                <a:latin typeface="Meiryo UI" pitchFamily="50" charset="-128"/>
                <a:ea typeface="Meiryo UI" pitchFamily="50" charset="-128"/>
                <a:cs typeface="Meiryo UI" pitchFamily="50" charset="-128"/>
              </a:rPr>
              <a:t>　</a:t>
            </a:r>
            <a:r>
              <a:rPr lang="en-US" altLang="ja-JP" sz="1400" dirty="0" smtClean="0">
                <a:solidFill>
                  <a:prstClr val="black"/>
                </a:solidFill>
                <a:latin typeface="Meiryo UI" pitchFamily="50" charset="-128"/>
                <a:ea typeface="Meiryo UI" pitchFamily="50" charset="-128"/>
                <a:cs typeface="Meiryo UI" pitchFamily="50" charset="-128"/>
              </a:rPr>
              <a:t>8</a:t>
            </a:r>
            <a:endParaRPr lang="en-US" altLang="ja-JP" sz="1400" dirty="0">
              <a:solidFill>
                <a:prstClr val="black"/>
              </a:solidFill>
              <a:latin typeface="Meiryo UI" pitchFamily="50" charset="-128"/>
              <a:ea typeface="Meiryo UI" pitchFamily="50" charset="-128"/>
              <a:cs typeface="Meiryo UI" pitchFamily="50" charset="-128"/>
            </a:endParaRPr>
          </a:p>
          <a:p>
            <a:pPr algn="r">
              <a:lnSpc>
                <a:spcPts val="2200"/>
              </a:lnSpc>
            </a:pPr>
            <a:r>
              <a:rPr lang="ja-JP" altLang="en-US" sz="1400" dirty="0">
                <a:solidFill>
                  <a:prstClr val="black"/>
                </a:solidFill>
                <a:latin typeface="Meiryo UI" pitchFamily="50" charset="-128"/>
                <a:ea typeface="Meiryo UI" pitchFamily="50" charset="-128"/>
                <a:cs typeface="Meiryo UI" pitchFamily="50" charset="-128"/>
              </a:rPr>
              <a:t>財調</a:t>
            </a:r>
            <a:r>
              <a:rPr lang="en-US" altLang="ja-JP" sz="1400" dirty="0" smtClean="0">
                <a:solidFill>
                  <a:prstClr val="black"/>
                </a:solidFill>
                <a:latin typeface="Meiryo UI" pitchFamily="50" charset="-128"/>
                <a:ea typeface="Meiryo UI" pitchFamily="50" charset="-128"/>
                <a:cs typeface="Meiryo UI" pitchFamily="50" charset="-128"/>
              </a:rPr>
              <a:t>-4-11</a:t>
            </a:r>
            <a:endParaRPr lang="en-US" altLang="ja-JP" sz="1400" dirty="0">
              <a:solidFill>
                <a:prstClr val="black"/>
              </a:solidFill>
              <a:latin typeface="Meiryo UI" pitchFamily="50" charset="-128"/>
              <a:ea typeface="Meiryo UI" pitchFamily="50" charset="-128"/>
              <a:cs typeface="Meiryo UI" pitchFamily="50" charset="-128"/>
            </a:endParaRPr>
          </a:p>
          <a:p>
            <a:pPr algn="r">
              <a:lnSpc>
                <a:spcPts val="2200"/>
              </a:lnSpc>
            </a:pPr>
            <a:r>
              <a:rPr lang="ja-JP" altLang="en-US" sz="1400" dirty="0">
                <a:solidFill>
                  <a:prstClr val="black"/>
                </a:solidFill>
                <a:latin typeface="Meiryo UI" pitchFamily="50" charset="-128"/>
                <a:ea typeface="Meiryo UI" pitchFamily="50" charset="-128"/>
                <a:cs typeface="Meiryo UI" pitchFamily="50" charset="-128"/>
              </a:rPr>
              <a:t>財調</a:t>
            </a:r>
            <a:r>
              <a:rPr lang="en-US" altLang="ja-JP" sz="1400" dirty="0" smtClean="0">
                <a:solidFill>
                  <a:prstClr val="black"/>
                </a:solidFill>
                <a:latin typeface="Meiryo UI" pitchFamily="50" charset="-128"/>
                <a:ea typeface="Meiryo UI" pitchFamily="50" charset="-128"/>
                <a:cs typeface="Meiryo UI" pitchFamily="50" charset="-128"/>
              </a:rPr>
              <a:t>-4-13</a:t>
            </a:r>
            <a:endParaRPr lang="en-US" altLang="ja-JP" sz="1400" dirty="0">
              <a:solidFill>
                <a:prstClr val="black"/>
              </a:solidFill>
              <a:latin typeface="Meiryo UI" pitchFamily="50" charset="-128"/>
              <a:ea typeface="Meiryo UI" pitchFamily="50" charset="-128"/>
              <a:cs typeface="Meiryo UI" pitchFamily="50" charset="-128"/>
            </a:endParaRPr>
          </a:p>
          <a:p>
            <a:pPr algn="r">
              <a:lnSpc>
                <a:spcPts val="2200"/>
              </a:lnSpc>
            </a:pPr>
            <a:r>
              <a:rPr lang="ja-JP" altLang="en-US" sz="1400" dirty="0">
                <a:solidFill>
                  <a:prstClr val="black"/>
                </a:solidFill>
                <a:latin typeface="Meiryo UI" pitchFamily="50" charset="-128"/>
                <a:ea typeface="Meiryo UI" pitchFamily="50" charset="-128"/>
                <a:cs typeface="Meiryo UI" pitchFamily="50" charset="-128"/>
              </a:rPr>
              <a:t>財調</a:t>
            </a:r>
            <a:r>
              <a:rPr lang="en-US" altLang="ja-JP" sz="1400" dirty="0" smtClean="0">
                <a:solidFill>
                  <a:prstClr val="black"/>
                </a:solidFill>
                <a:latin typeface="Meiryo UI" pitchFamily="50" charset="-128"/>
                <a:ea typeface="Meiryo UI" pitchFamily="50" charset="-128"/>
                <a:cs typeface="Meiryo UI" pitchFamily="50" charset="-128"/>
              </a:rPr>
              <a:t>-4-15</a:t>
            </a:r>
            <a:endParaRPr lang="en-US" altLang="ja-JP" sz="1400" dirty="0">
              <a:solidFill>
                <a:prstClr val="black"/>
              </a:solidFill>
              <a:latin typeface="Meiryo UI" pitchFamily="50" charset="-128"/>
              <a:ea typeface="Meiryo UI" pitchFamily="50" charset="-128"/>
              <a:cs typeface="Meiryo UI" pitchFamily="50" charset="-128"/>
            </a:endParaRPr>
          </a:p>
          <a:p>
            <a:pPr algn="r">
              <a:lnSpc>
                <a:spcPts val="2200"/>
              </a:lnSpc>
            </a:pPr>
            <a:r>
              <a:rPr lang="ja-JP" altLang="en-US" sz="1400" dirty="0">
                <a:solidFill>
                  <a:prstClr val="black"/>
                </a:solidFill>
                <a:latin typeface="Meiryo UI" pitchFamily="50" charset="-128"/>
                <a:ea typeface="Meiryo UI" pitchFamily="50" charset="-128"/>
                <a:cs typeface="Meiryo UI" pitchFamily="50" charset="-128"/>
              </a:rPr>
              <a:t>財調</a:t>
            </a:r>
            <a:r>
              <a:rPr lang="en-US" altLang="ja-JP" sz="1400" dirty="0" smtClean="0">
                <a:solidFill>
                  <a:prstClr val="black"/>
                </a:solidFill>
                <a:latin typeface="Meiryo UI" pitchFamily="50" charset="-128"/>
                <a:ea typeface="Meiryo UI" pitchFamily="50" charset="-128"/>
                <a:cs typeface="Meiryo UI" pitchFamily="50" charset="-128"/>
              </a:rPr>
              <a:t>-4-17</a:t>
            </a:r>
            <a:endParaRPr lang="en-US" altLang="ja-JP" sz="1400" dirty="0">
              <a:solidFill>
                <a:prstClr val="black"/>
              </a:solidFill>
              <a:latin typeface="Meiryo UI" pitchFamily="50" charset="-128"/>
              <a:ea typeface="Meiryo UI" pitchFamily="50" charset="-128"/>
              <a:cs typeface="Meiryo UI" pitchFamily="50" charset="-128"/>
            </a:endParaRPr>
          </a:p>
          <a:p>
            <a:pPr algn="r">
              <a:lnSpc>
                <a:spcPts val="2200"/>
              </a:lnSpc>
            </a:pPr>
            <a:r>
              <a:rPr lang="ja-JP" altLang="en-US" sz="1400" dirty="0">
                <a:solidFill>
                  <a:prstClr val="black"/>
                </a:solidFill>
                <a:latin typeface="Meiryo UI" pitchFamily="50" charset="-128"/>
                <a:ea typeface="Meiryo UI" pitchFamily="50" charset="-128"/>
                <a:cs typeface="Meiryo UI" pitchFamily="50" charset="-128"/>
              </a:rPr>
              <a:t>財調</a:t>
            </a:r>
            <a:r>
              <a:rPr lang="en-US" altLang="ja-JP" sz="1400" dirty="0" smtClean="0">
                <a:solidFill>
                  <a:prstClr val="black"/>
                </a:solidFill>
                <a:latin typeface="Meiryo UI" pitchFamily="50" charset="-128"/>
                <a:ea typeface="Meiryo UI" pitchFamily="50" charset="-128"/>
                <a:cs typeface="Meiryo UI" pitchFamily="50" charset="-128"/>
              </a:rPr>
              <a:t>-4-22</a:t>
            </a:r>
            <a:endParaRPr lang="en-US" altLang="ja-JP" sz="1400" dirty="0">
              <a:solidFill>
                <a:prstClr val="black"/>
              </a:solidFill>
              <a:latin typeface="Meiryo UI" pitchFamily="50" charset="-128"/>
              <a:ea typeface="Meiryo UI" pitchFamily="50" charset="-128"/>
              <a:cs typeface="Meiryo UI" pitchFamily="50" charset="-128"/>
            </a:endParaRPr>
          </a:p>
          <a:p>
            <a:pPr algn="r">
              <a:lnSpc>
                <a:spcPts val="2200"/>
              </a:lnSpc>
            </a:pPr>
            <a:r>
              <a:rPr lang="ja-JP" altLang="en-US" sz="1400" dirty="0">
                <a:solidFill>
                  <a:prstClr val="black"/>
                </a:solidFill>
                <a:latin typeface="Meiryo UI" pitchFamily="50" charset="-128"/>
                <a:ea typeface="Meiryo UI" pitchFamily="50" charset="-128"/>
                <a:cs typeface="Meiryo UI" pitchFamily="50" charset="-128"/>
              </a:rPr>
              <a:t>財調</a:t>
            </a:r>
            <a:r>
              <a:rPr lang="en-US" altLang="ja-JP" sz="1400" dirty="0" smtClean="0">
                <a:solidFill>
                  <a:prstClr val="black"/>
                </a:solidFill>
                <a:latin typeface="Meiryo UI" pitchFamily="50" charset="-128"/>
                <a:ea typeface="Meiryo UI" pitchFamily="50" charset="-128"/>
                <a:cs typeface="Meiryo UI" pitchFamily="50" charset="-128"/>
              </a:rPr>
              <a:t>-4-27</a:t>
            </a:r>
            <a:endParaRPr lang="en-US" altLang="ja-JP" sz="1400" dirty="0">
              <a:solidFill>
                <a:prstClr val="black"/>
              </a:solidFill>
              <a:latin typeface="Meiryo UI" pitchFamily="50" charset="-128"/>
              <a:ea typeface="Meiryo UI" pitchFamily="50" charset="-128"/>
              <a:cs typeface="Meiryo UI" pitchFamily="50" charset="-128"/>
            </a:endParaRPr>
          </a:p>
          <a:p>
            <a:pPr algn="r">
              <a:lnSpc>
                <a:spcPts val="2200"/>
              </a:lnSpc>
            </a:pPr>
            <a:r>
              <a:rPr lang="ja-JP" altLang="en-US" sz="1400" dirty="0">
                <a:solidFill>
                  <a:prstClr val="black"/>
                </a:solidFill>
                <a:latin typeface="Meiryo UI" pitchFamily="50" charset="-128"/>
                <a:ea typeface="Meiryo UI" pitchFamily="50" charset="-128"/>
                <a:cs typeface="Meiryo UI" pitchFamily="50" charset="-128"/>
              </a:rPr>
              <a:t>財調</a:t>
            </a:r>
            <a:r>
              <a:rPr lang="en-US" altLang="ja-JP" sz="1400" dirty="0" smtClean="0">
                <a:solidFill>
                  <a:prstClr val="black"/>
                </a:solidFill>
                <a:latin typeface="Meiryo UI" pitchFamily="50" charset="-128"/>
                <a:ea typeface="Meiryo UI" pitchFamily="50" charset="-128"/>
                <a:cs typeface="Meiryo UI" pitchFamily="50" charset="-128"/>
              </a:rPr>
              <a:t>-4-29</a:t>
            </a:r>
          </a:p>
          <a:p>
            <a:pPr algn="r">
              <a:lnSpc>
                <a:spcPts val="2200"/>
              </a:lnSpc>
            </a:pPr>
            <a:r>
              <a:rPr lang="ja-JP" altLang="en-US" sz="1400" dirty="0">
                <a:solidFill>
                  <a:prstClr val="black"/>
                </a:solidFill>
                <a:latin typeface="Meiryo UI" pitchFamily="50" charset="-128"/>
                <a:ea typeface="Meiryo UI" pitchFamily="50" charset="-128"/>
                <a:cs typeface="Meiryo UI" pitchFamily="50" charset="-128"/>
              </a:rPr>
              <a:t>財調</a:t>
            </a:r>
            <a:r>
              <a:rPr lang="en-US" altLang="ja-JP" sz="1400" dirty="0" smtClean="0">
                <a:solidFill>
                  <a:prstClr val="black"/>
                </a:solidFill>
                <a:latin typeface="Meiryo UI" pitchFamily="50" charset="-128"/>
                <a:ea typeface="Meiryo UI" pitchFamily="50" charset="-128"/>
                <a:cs typeface="Meiryo UI" pitchFamily="50" charset="-128"/>
              </a:rPr>
              <a:t>-4-30</a:t>
            </a:r>
            <a:endParaRPr lang="en-US" altLang="ja-JP" sz="14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339486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14061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34835</TotalTime>
  <Words>1067</Words>
  <PresentationFormat>A4 210 x 297 mm</PresentationFormat>
  <Paragraphs>195</Paragraphs>
  <Slides>8</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8</vt:i4>
      </vt:variant>
    </vt:vector>
  </HeadingPairs>
  <TitlesOfParts>
    <vt:vector size="17" baseType="lpstr">
      <vt:lpstr>HGP創英角ｺﾞｼｯｸUB</vt:lpstr>
      <vt:lpstr>Meiryo UI</vt:lpstr>
      <vt:lpstr>ＭＳ Ｐゴシック</vt:lpstr>
      <vt:lpstr>ＭＳ ゴシック</vt:lpstr>
      <vt:lpstr>メイリオ</vt:lpstr>
      <vt:lpstr>Arial</vt:lpstr>
      <vt:lpstr>Calibri</vt:lpstr>
      <vt:lpstr>Wingdings</vt:lpstr>
      <vt:lpstr>Office テーマ</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一覧表目次</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2018-12-21T01:24:06Z</cp:lastPrinted>
  <dcterms:created xsi:type="dcterms:W3CDTF">2013-07-16T06:48:23Z</dcterms:created>
  <dcterms:modified xsi:type="dcterms:W3CDTF">2018-12-26T00:38:52Z</dcterms:modified>
</cp:coreProperties>
</file>