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823" r:id="rId2"/>
    <p:sldId id="917" r:id="rId3"/>
    <p:sldId id="908" r:id="rId4"/>
    <p:sldId id="901" r:id="rId5"/>
    <p:sldId id="918" r:id="rId6"/>
    <p:sldId id="914" r:id="rId7"/>
    <p:sldId id="826" r:id="rId8"/>
    <p:sldId id="915" r:id="rId9"/>
    <p:sldId id="907" r:id="rId10"/>
    <p:sldId id="919" r:id="rId11"/>
    <p:sldId id="911" r:id="rId12"/>
    <p:sldId id="909" r:id="rId13"/>
    <p:sldId id="900" r:id="rId14"/>
    <p:sldId id="913" r:id="rId15"/>
    <p:sldId id="902" r:id="rId16"/>
    <p:sldId id="921" r:id="rId17"/>
    <p:sldId id="920" r:id="rId1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BABF"/>
    <a:srgbClr val="D0D8E8"/>
    <a:srgbClr val="4F81BD"/>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2" autoAdjust="0"/>
    <p:restoredTop sz="99274" autoAdjust="0"/>
  </p:normalViewPr>
  <p:slideViewPr>
    <p:cSldViewPr>
      <p:cViewPr varScale="1">
        <p:scale>
          <a:sx n="74" d="100"/>
          <a:sy n="74" d="100"/>
        </p:scale>
        <p:origin x="912" y="7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2018/11/8</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29499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4948930"/>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0" name="フローチャート : 端子 9"/>
          <p:cNvSpPr/>
          <p:nvPr/>
        </p:nvSpPr>
        <p:spPr>
          <a:xfrm>
            <a:off x="1277676" y="2493839"/>
            <a:ext cx="7488832" cy="1223193"/>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50000"/>
              </a:lnSpc>
              <a:defRPr/>
            </a:pP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これまで協議会において示された</a:t>
            </a:r>
            <a:endParaRPr lang="en-US" altLang="ja-JP" sz="2800" dirty="0" smtClean="0">
              <a:solidFill>
                <a:prstClr val="black"/>
              </a:solidFill>
              <a:latin typeface="HGP創英角ｺﾞｼｯｸUB" panose="020B0900000000000000" pitchFamily="50" charset="-128"/>
              <a:ea typeface="HGP創英角ｺﾞｼｯｸUB" panose="020B0900000000000000" pitchFamily="50" charset="-128"/>
            </a:endParaRPr>
          </a:p>
          <a:p>
            <a:pPr algn="ctr">
              <a:lnSpc>
                <a:spcPct val="150000"/>
              </a:lnSpc>
              <a:defRPr/>
            </a:pP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提案等について（参考資料）</a:t>
            </a:r>
            <a:endParaRPr lang="en-US" altLang="ja-JP" sz="2400" dirty="0">
              <a:solidFill>
                <a:schemeClr val="tx1"/>
              </a:solidFill>
              <a:latin typeface="+mj-ea"/>
              <a:ea typeface="+mj-ea"/>
            </a:endParaRPr>
          </a:p>
        </p:txBody>
      </p:sp>
      <p:sp>
        <p:nvSpPr>
          <p:cNvPr id="4" name="テキスト ボックス 3"/>
          <p:cNvSpPr txBox="1">
            <a:spLocks noChangeArrowheads="1"/>
          </p:cNvSpPr>
          <p:nvPr/>
        </p:nvSpPr>
        <p:spPr bwMode="auto">
          <a:xfrm>
            <a:off x="0" y="0"/>
            <a:ext cx="552906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16</a:t>
            </a:r>
            <a:r>
              <a:rPr lang="ja-JP" altLang="en-US" sz="2000" dirty="0" smtClean="0">
                <a:solidFill>
                  <a:srgbClr val="000000"/>
                </a:solidFill>
                <a:latin typeface="Meiryo UI" pitchFamily="50" charset="-128"/>
                <a:ea typeface="Meiryo UI" pitchFamily="50" charset="-128"/>
                <a:cs typeface="Meiryo UI" pitchFamily="50" charset="-128"/>
              </a:rPr>
              <a:t>回大都市制度（特別区設置）協議会資料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21670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31496" y="875349"/>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（資料要望）</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79834929"/>
              </p:ext>
            </p:extLst>
          </p:nvPr>
        </p:nvGraphicFramePr>
        <p:xfrm>
          <a:off x="428882" y="1353647"/>
          <a:ext cx="9132630" cy="4091577"/>
        </p:xfrm>
        <a:graphic>
          <a:graphicData uri="http://schemas.openxmlformats.org/drawingml/2006/table">
            <a:tbl>
              <a:tblPr firstRow="1" bandRow="1">
                <a:tableStyleId>{5940675A-B579-460E-94D1-54222C63F5DA}</a:tableStyleId>
              </a:tblPr>
              <a:tblGrid>
                <a:gridCol w="4884158"/>
                <a:gridCol w="4248472"/>
              </a:tblGrid>
              <a:tr h="851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現在の大阪市が存続する場合の財政シミュレーションを作成すべき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大阪市が存続する場合の財政推計は、市として粗い試算が作成されている</a:t>
                      </a:r>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〇第５回協議会　自民</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現在の大阪市が存続する場合と比較する必要がある。市が存続する場合の平成</a:t>
                      </a:r>
                      <a:r>
                        <a:rPr kumimoji="1" lang="en-US" altLang="ja-JP" sz="1100" dirty="0" smtClean="0">
                          <a:latin typeface="Meiryo UI" panose="020B0604030504040204" pitchFamily="50" charset="-128"/>
                          <a:ea typeface="Meiryo UI" panose="020B0604030504040204" pitchFamily="50" charset="-128"/>
                        </a:rPr>
                        <a:t>48</a:t>
                      </a:r>
                      <a:r>
                        <a:rPr kumimoji="1" lang="ja-JP" altLang="en-US" sz="1100" dirty="0" smtClean="0">
                          <a:latin typeface="Meiryo UI" panose="020B0604030504040204" pitchFamily="50" charset="-128"/>
                          <a:ea typeface="Meiryo UI" panose="020B0604030504040204" pitchFamily="50" charset="-128"/>
                        </a:rPr>
                        <a:t>年までの市財政のシミュレーションも示すべき。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総合区の財政シミュレーションを報告すべき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協議会における総合区の協議のための参考資料として「総合区設置における財政シミュレーション」を提示</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a:latin typeface="Meiryo UI" panose="020B0604030504040204" pitchFamily="50" charset="-128"/>
                        <a:ea typeface="Meiryo UI" panose="020B0604030504040204" pitchFamily="50" charset="-128"/>
                      </a:endParaRPr>
                    </a:p>
                  </a:txBody>
                  <a:tcPr anchor="ctr"/>
                </a:tc>
              </a:tr>
              <a:tr h="12961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〇第５回協議会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特別区と同様に総合区の財政シミュレーションを本協議会に報告していただきたい。</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tc>
              </a:tr>
            </a:tbl>
          </a:graphicData>
        </a:graphic>
      </p:graphicFrame>
      <p:sp>
        <p:nvSpPr>
          <p:cNvPr id="13" name="正方形/長方形 12"/>
          <p:cNvSpPr/>
          <p:nvPr/>
        </p:nvSpPr>
        <p:spPr>
          <a:xfrm>
            <a:off x="84601" y="15567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84601" y="3539645"/>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457056" y="4509120"/>
            <a:ext cx="3744416" cy="648072"/>
          </a:xfrm>
          <a:prstGeom prst="rect">
            <a:avLst/>
          </a:prstGeom>
          <a:ln w="6350">
            <a:solidFill>
              <a:schemeClr val="bg1">
                <a:lumMod val="8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総合区設置における財政シミュレーション」を提示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回協議会、第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p>
        </p:txBody>
      </p:sp>
      <p:graphicFrame>
        <p:nvGraphicFramePr>
          <p:cNvPr id="18" name="表 17"/>
          <p:cNvGraphicFramePr>
            <a:graphicFrameLocks noGrp="1"/>
          </p:cNvGraphicFramePr>
          <p:nvPr>
            <p:extLst>
              <p:ext uri="{D42A27DB-BD31-4B8C-83A1-F6EECF244321}">
                <p14:modId xmlns:p14="http://schemas.microsoft.com/office/powerpoint/2010/main" val="532495458"/>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9" name="正方形/長方形 1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財政調整・財政シミュレーションに関する事項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７</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9657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91040" y="64644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91040" y="4367451"/>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４</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477123101"/>
              </p:ext>
            </p:extLst>
          </p:nvPr>
        </p:nvGraphicFramePr>
        <p:xfrm>
          <a:off x="428882" y="574438"/>
          <a:ext cx="9132630" cy="6022914"/>
        </p:xfrm>
        <a:graphic>
          <a:graphicData uri="http://schemas.openxmlformats.org/drawingml/2006/table">
            <a:tbl>
              <a:tblPr firstRow="1" bandRow="1">
                <a:tableStyleId>{5940675A-B579-460E-94D1-54222C63F5DA}</a:tableStyleId>
              </a:tblPr>
              <a:tblGrid>
                <a:gridCol w="4884158"/>
                <a:gridCol w="4248472"/>
              </a:tblGrid>
              <a:tr h="6223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今後事業費が増加していく事業、これから事業化される大規模プロジェクトを盛り込んだシミュレーションを作成すべき</a:t>
                      </a:r>
                    </a:p>
                  </a:txBody>
                  <a:tcPr anchor="ctr"/>
                </a:tc>
                <a:tc rowSpan="2">
                  <a:txBody>
                    <a:bodyPr/>
                    <a:lstStyle/>
                    <a:p>
                      <a:pPr algn="l"/>
                      <a:r>
                        <a:rPr kumimoji="1" lang="en-US" altLang="ja-JP" sz="1200" dirty="0" smtClean="0">
                          <a:latin typeface="Meiryo UI" panose="020B0604030504040204" pitchFamily="50" charset="-128"/>
                          <a:ea typeface="Meiryo UI" panose="020B0604030504040204" pitchFamily="50" charset="-128"/>
                        </a:rPr>
                        <a:t>①</a:t>
                      </a:r>
                      <a:r>
                        <a:rPr kumimoji="1" lang="ja-JP" altLang="en-US" sz="1200" dirty="0" smtClean="0">
                          <a:latin typeface="Meiryo UI" panose="020B0604030504040204" pitchFamily="50" charset="-128"/>
                          <a:ea typeface="Meiryo UI" panose="020B0604030504040204" pitchFamily="50" charset="-128"/>
                        </a:rPr>
                        <a:t>「市粗い試算」（平成</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月版）が新たに公表されていることから、その数値をもとに財政シミュレーションを更新して提示</a:t>
                      </a:r>
                    </a:p>
                    <a:p>
                      <a:pPr algn="l"/>
                      <a:r>
                        <a:rPr kumimoji="1" lang="ja-JP" altLang="en-US" sz="1200" dirty="0" smtClean="0">
                          <a:latin typeface="Meiryo UI" panose="020B0604030504040204" pitchFamily="50" charset="-128"/>
                          <a:ea typeface="Meiryo UI" panose="020B0604030504040204" pitchFamily="50" charset="-128"/>
                        </a:rPr>
                        <a:t>（以下の事業が直近の試算値で織り込まれている</a:t>
                      </a:r>
                    </a:p>
                    <a:p>
                      <a:pPr algn="l"/>
                      <a:r>
                        <a:rPr kumimoji="1" lang="ja-JP" altLang="en-US" sz="12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広域：淀川左岸線</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期・延伸部、なにわ筋線等</a:t>
                      </a:r>
                    </a:p>
                    <a:p>
                      <a:pPr algn="l"/>
                      <a:r>
                        <a:rPr kumimoji="1" lang="ja-JP" altLang="en-US" sz="1100" dirty="0" smtClean="0">
                          <a:latin typeface="Meiryo UI" panose="020B0604030504040204" pitchFamily="50" charset="-128"/>
                          <a:ea typeface="Meiryo UI" panose="020B0604030504040204" pitchFamily="50" charset="-128"/>
                        </a:rPr>
                        <a:t>　 基礎：敬老パス利用者</a:t>
                      </a:r>
                      <a:r>
                        <a:rPr kumimoji="1" lang="ja-JP" altLang="en-US" sz="1100" dirty="0" smtClean="0">
                          <a:solidFill>
                            <a:schemeClr val="tx1"/>
                          </a:solidFill>
                          <a:latin typeface="Meiryo UI" panose="020B0604030504040204" pitchFamily="50" charset="-128"/>
                          <a:ea typeface="Meiryo UI" panose="020B0604030504040204" pitchFamily="50" charset="-128"/>
                        </a:rPr>
                        <a:t>負担年</a:t>
                      </a:r>
                      <a:r>
                        <a:rPr kumimoji="1" lang="en-US" altLang="ja-JP" sz="1100" dirty="0" smtClean="0">
                          <a:solidFill>
                            <a:schemeClr val="tx1"/>
                          </a:solidFill>
                          <a:latin typeface="Meiryo UI" panose="020B0604030504040204" pitchFamily="50" charset="-128"/>
                          <a:ea typeface="Meiryo UI" panose="020B0604030504040204" pitchFamily="50" charset="-128"/>
                        </a:rPr>
                        <a:t>3,000</a:t>
                      </a:r>
                      <a:r>
                        <a:rPr kumimoji="1" lang="ja-JP" altLang="en-US" sz="1100" dirty="0" smtClean="0">
                          <a:solidFill>
                            <a:schemeClr val="tx1"/>
                          </a:solidFill>
                          <a:latin typeface="Meiryo UI" panose="020B0604030504040204" pitchFamily="50" charset="-128"/>
                          <a:ea typeface="Meiryo UI" panose="020B0604030504040204" pitchFamily="50" charset="-128"/>
                        </a:rPr>
                        <a:t>円廃止、</a:t>
                      </a:r>
                      <a:r>
                        <a:rPr kumimoji="1" lang="ja-JP" altLang="en-US" sz="1100" dirty="0" smtClean="0">
                          <a:latin typeface="Meiryo UI" panose="020B0604030504040204" pitchFamily="50" charset="-128"/>
                          <a:ea typeface="Meiryo UI" panose="020B0604030504040204" pitchFamily="50" charset="-128"/>
                        </a:rPr>
                        <a:t>校舎狭隘化対策等</a:t>
                      </a:r>
                      <a:r>
                        <a:rPr kumimoji="1" lang="en-US" altLang="ja-JP" sz="1200" dirty="0" smtClean="0">
                          <a:latin typeface="Meiryo UI" panose="020B0604030504040204" pitchFamily="50" charset="-128"/>
                          <a:ea typeface="Meiryo UI" panose="020B0604030504040204" pitchFamily="50" charset="-128"/>
                        </a:rPr>
                        <a:t>)</a:t>
                      </a:r>
                    </a:p>
                    <a:p>
                      <a:pPr algn="l"/>
                      <a:endParaRPr kumimoji="1" lang="en-US" altLang="ja-JP" sz="1200" dirty="0" smtClean="0">
                        <a:latin typeface="Meiryo UI" panose="020B0604030504040204" pitchFamily="50" charset="-128"/>
                        <a:ea typeface="Meiryo UI" panose="020B0604030504040204" pitchFamily="50" charset="-128"/>
                      </a:endParaRPr>
                    </a:p>
                    <a:p>
                      <a:pPr algn="l"/>
                      <a:r>
                        <a:rPr kumimoji="1" lang="en-US" altLang="ja-JP" sz="1200" dirty="0" smtClean="0">
                          <a:latin typeface="Meiryo UI" panose="020B0604030504040204" pitchFamily="50" charset="-128"/>
                          <a:ea typeface="Meiryo UI" panose="020B0604030504040204" pitchFamily="50" charset="-128"/>
                        </a:rPr>
                        <a:t>②</a:t>
                      </a:r>
                      <a:r>
                        <a:rPr kumimoji="1" lang="ja-JP" altLang="en-US" sz="1200" dirty="0" smtClean="0">
                          <a:latin typeface="Meiryo UI" panose="020B0604030504040204" pitchFamily="50" charset="-128"/>
                          <a:ea typeface="Meiryo UI" panose="020B0604030504040204" pitchFamily="50" charset="-128"/>
                        </a:rPr>
                        <a:t>万博会場建設費及び関連事業費については、「市粗い試算」に未織込みのため、「大規模プロジェクトに係る財政的な影響」の項目で説明</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③現時点で事業スキームや府市の財政負担の有無が未定のものは試算してお示しすることが困難（京阪中之島延伸、リニア</a:t>
                      </a:r>
                      <a:r>
                        <a:rPr kumimoji="1" lang="ja-JP" altLang="en-US"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北陸新幹線など）</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txBody>
                  <a:tcPr anchor="ctr"/>
                </a:tc>
              </a:tr>
              <a:tr h="3024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７</a:t>
                      </a:r>
                      <a:r>
                        <a:rPr kumimoji="1" lang="zh-TW" altLang="en-US" sz="1100" dirty="0" smtClean="0">
                          <a:latin typeface="Meiryo UI" panose="020B0604030504040204" pitchFamily="50" charset="-128"/>
                          <a:ea typeface="Meiryo UI" panose="020B0604030504040204" pitchFamily="50" charset="-128"/>
                        </a:rPr>
                        <a:t>回協議会　公明</a:t>
                      </a:r>
                    </a:p>
                    <a:p>
                      <a:pPr algn="l"/>
                      <a:r>
                        <a:rPr kumimoji="1" lang="ja-JP" altLang="en-US" sz="1100" dirty="0" smtClean="0">
                          <a:latin typeface="Meiryo UI" panose="020B0604030504040204" pitchFamily="50" charset="-128"/>
                          <a:ea typeface="Meiryo UI" panose="020B0604030504040204" pitchFamily="50" charset="-128"/>
                        </a:rPr>
                        <a:t>　淀川左岸線、</a:t>
                      </a:r>
                      <a:r>
                        <a:rPr kumimoji="1" lang="en-US" altLang="ja-JP" sz="1100" dirty="0" smtClean="0">
                          <a:latin typeface="Meiryo UI" panose="020B0604030504040204" pitchFamily="50" charset="-128"/>
                          <a:ea typeface="Meiryo UI" panose="020B0604030504040204" pitchFamily="50" charset="-128"/>
                        </a:rPr>
                        <a:t>IR</a:t>
                      </a:r>
                      <a:r>
                        <a:rPr kumimoji="1" lang="ja-JP" altLang="en-US" sz="1100" dirty="0" err="1"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万博、なにわ筋線、どれだけの総事業費がかかって、負担があって、特別区が起債しなければならないの</a:t>
                      </a:r>
                      <a:r>
                        <a:rPr kumimoji="1" lang="ja-JP" altLang="en-US" sz="1100" dirty="0" smtClean="0">
                          <a:solidFill>
                            <a:schemeClr val="tx1"/>
                          </a:solidFill>
                          <a:latin typeface="Meiryo UI" panose="020B0604030504040204" pitchFamily="50" charset="-128"/>
                          <a:ea typeface="Meiryo UI" panose="020B0604030504040204" pitchFamily="50" charset="-128"/>
                        </a:rPr>
                        <a:t>か、このあたりのシミュレーション</a:t>
                      </a:r>
                      <a:r>
                        <a:rPr kumimoji="1" lang="ja-JP" altLang="en-US" sz="1100" dirty="0" smtClean="0">
                          <a:latin typeface="Meiryo UI" panose="020B0604030504040204" pitchFamily="50" charset="-128"/>
                          <a:ea typeface="Meiryo UI" panose="020B0604030504040204" pitchFamily="50" charset="-128"/>
                        </a:rPr>
                        <a:t>を具体化していただきたい。</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２月に発表された最新の粗い試算をもとにして、これらの大規模プロジェクトを見込んだシミュレーションにつくりかえる必要がある。その際、現在の大阪府や大阪市の粗い試算では見込まれていない事業、例えば今後事業費が増加していく事業や、これから事業化される大規模プロジェクト事業なども盛り込んだシミュレーションを作成すべき。</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大学のキャンパス、弘済院の建てかえなどの将来発生することが想定される経費、さらには京阪中之島延伸、リニア大阪、北陸新幹線などのビッグプロジェクトの経費などについては相変わらず盛り込まれていない。これらを盛り込むと特別区も大阪府ももっと厳しいシミュレーションになるはずではない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7324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財政シミュレーションの更新を行うとともに、府の財政シミュレーションを作成すべき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①「市粗い試算」（平成</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月版）が新たに公表されていることから、その数値をもとに財政シミュレーションを更新して提示</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大阪府の財政収支は、財政調整の透明性を確保する観点から両者の単純合計による判断にはなじまないことから、「大阪府の財政収支」の項目で、「特別区設置後の財政収支に係る収支」と「現在の大阪府に係る収支」を並べて提示</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a:latin typeface="Meiryo UI" panose="020B0604030504040204" pitchFamily="50" charset="-128"/>
                        <a:ea typeface="Meiryo UI" panose="020B0604030504040204" pitchFamily="50" charset="-128"/>
                      </a:endParaRPr>
                    </a:p>
                  </a:txBody>
                  <a:tcPr anchor="ctr"/>
                </a:tc>
              </a:tr>
              <a:tr h="16438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p>
                    <a:p>
                      <a:pPr algn="l"/>
                      <a:r>
                        <a:rPr kumimoji="1" lang="ja-JP" altLang="en-US" sz="1100" dirty="0" smtClean="0">
                          <a:latin typeface="Meiryo UI" panose="020B0604030504040204" pitchFamily="50" charset="-128"/>
                          <a:ea typeface="Meiryo UI" panose="020B0604030504040204" pitchFamily="50" charset="-128"/>
                        </a:rPr>
                        <a:t>　２月に発表された最新の粗い試算をもとにして、これらの大規模プロジェクトを見込んだシミュレーションにつくりかえる必要がある。現在の特別区の財政シミュレーションについて更新を行うとともに、大阪府についても財政シミュレーションを作成されたい。</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en-US" altLang="ja-JP" sz="1200" dirty="0" smtClean="0">
                        <a:latin typeface="Meiryo UI" panose="020B0604030504040204" pitchFamily="50" charset="-128"/>
                        <a:ea typeface="Meiryo UI" panose="020B0604030504040204" pitchFamily="50" charset="-128"/>
                      </a:endParaRPr>
                    </a:p>
                  </a:txBody>
                  <a:tcPr anchor="ctr"/>
                </a:tc>
              </a:tr>
            </a:tbl>
          </a:graphicData>
        </a:graphic>
      </p:graphicFrame>
      <p:sp>
        <p:nvSpPr>
          <p:cNvPr id="10" name="正方形/長方形 9"/>
          <p:cNvSpPr/>
          <p:nvPr/>
        </p:nvSpPr>
        <p:spPr>
          <a:xfrm>
            <a:off x="5529064" y="3356992"/>
            <a:ext cx="3744416" cy="648073"/>
          </a:xfrm>
          <a:prstGeom prst="rect">
            <a:avLst/>
          </a:prstGeom>
          <a:ln w="6350">
            <a:solidFill>
              <a:srgbClr val="B8BABF"/>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更新</a:t>
            </a:r>
            <a:r>
              <a:rPr lang="ja-JP" altLang="en-US" sz="1200" dirty="0">
                <a:latin typeface="Meiryo UI" panose="020B0604030504040204" pitchFamily="50" charset="-128"/>
                <a:ea typeface="Meiryo UI" panose="020B0604030504040204" pitchFamily="50" charset="-128"/>
              </a:rPr>
              <a:t>した財政シミュレーションを提示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事業スキームが未定のもの等は、含まれていない</a:t>
            </a:r>
          </a:p>
        </p:txBody>
      </p:sp>
      <p:sp>
        <p:nvSpPr>
          <p:cNvPr id="11" name="正方形/長方形 10"/>
          <p:cNvSpPr/>
          <p:nvPr/>
        </p:nvSpPr>
        <p:spPr>
          <a:xfrm>
            <a:off x="5529064" y="5818143"/>
            <a:ext cx="3744416" cy="559984"/>
          </a:xfrm>
          <a:prstGeom prst="rect">
            <a:avLst/>
          </a:prstGeom>
          <a:ln w="6350">
            <a:solidFill>
              <a:srgbClr val="B8BABF"/>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更新</a:t>
            </a:r>
            <a:r>
              <a:rPr lang="ja-JP" altLang="en-US" sz="1200" dirty="0">
                <a:latin typeface="Meiryo UI" panose="020B0604030504040204" pitchFamily="50" charset="-128"/>
                <a:ea typeface="Meiryo UI" panose="020B0604030504040204" pitchFamily="50" charset="-128"/>
              </a:rPr>
              <a:t>した財政シミュレーションを提示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endParaRPr lang="en-US" altLang="ja-JP" sz="1200" dirty="0">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84446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79697861"/>
              </p:ext>
            </p:extLst>
          </p:nvPr>
        </p:nvGraphicFramePr>
        <p:xfrm>
          <a:off x="428882" y="980728"/>
          <a:ext cx="9132630" cy="3816424"/>
        </p:xfrm>
        <a:graphic>
          <a:graphicData uri="http://schemas.openxmlformats.org/drawingml/2006/table">
            <a:tbl>
              <a:tblPr firstRow="1" bandRow="1">
                <a:tableStyleId>{5940675A-B579-460E-94D1-54222C63F5DA}</a:tableStyleId>
              </a:tblPr>
              <a:tblGrid>
                <a:gridCol w="4884158"/>
                <a:gridCol w="4248472"/>
              </a:tblGrid>
              <a:tr h="1152128">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大阪府に移管される事務で、財政調整財源を充てる事務について、特別区内でどのような一体性を確保し、特別区にどのようなメリットが生じるのか、資料を今後示すべき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現在大阪市が担っている広域的な事務は、市域の税収力を活かし、市域の発展を通じて市民福祉の向上に資するという判断をしながら、大都市地域における市町村事務として実施しているもの。特別区が設置され事務の担い手が変わった場合でも、趣旨・目的が変わるものではないと考えている</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こうした考えのもと、大阪府が引き継ぐ事務に係る財源は、大阪府に移転・配分される財政調整財源などを充てることにより、特別区と大阪府の双方が現行の住民サービスを適切に提供できるようにするというのが素案の考え方</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なお、個々の事務を大阪府へ移管する考え方については、「素案」本編及び「特別区</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大阪府・事務分担（案）</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資料編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」に記載している</a:t>
                      </a:r>
                      <a:endParaRPr kumimoji="1" lang="en-US" altLang="ja-JP" sz="1200" dirty="0" smtClean="0">
                        <a:latin typeface="Meiryo UI" panose="020B0604030504040204" pitchFamily="50" charset="-128"/>
                        <a:ea typeface="Meiryo UI" panose="020B0604030504040204" pitchFamily="50" charset="-128"/>
                      </a:endParaRPr>
                    </a:p>
                  </a:txBody>
                  <a:tcPr anchor="ctr"/>
                </a:tc>
              </a:tr>
              <a:tr h="26642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大阪府に移管し、大阪府が大阪全体の安全安心、まちづくりの一体性を確保することとなる事務について、特別</a:t>
                      </a:r>
                      <a:r>
                        <a:rPr kumimoji="1" lang="ja-JP" altLang="en-US" sz="1100" dirty="0" smtClean="0">
                          <a:solidFill>
                            <a:schemeClr val="tx1"/>
                          </a:solidFill>
                          <a:latin typeface="Meiryo UI" panose="020B0604030504040204" pitchFamily="50" charset="-128"/>
                          <a:ea typeface="Meiryo UI" panose="020B0604030504040204" pitchFamily="50" charset="-128"/>
                        </a:rPr>
                        <a:t>区域内でどのような一体性</a:t>
                      </a:r>
                      <a:r>
                        <a:rPr kumimoji="1" lang="ja-JP" altLang="en-US" sz="1100" dirty="0" smtClean="0">
                          <a:latin typeface="Meiryo UI" panose="020B0604030504040204" pitchFamily="50" charset="-128"/>
                          <a:ea typeface="Meiryo UI" panose="020B0604030504040204" pitchFamily="50" charset="-128"/>
                        </a:rPr>
                        <a:t>、統一性を確保するのか、またそれによって特別区、特別区民にどういうメリットが生じるのかといった資料を今後しっかりと示してもらいたい。</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7" name="正方形/長方形 6"/>
          <p:cNvSpPr/>
          <p:nvPr/>
        </p:nvSpPr>
        <p:spPr>
          <a:xfrm>
            <a:off x="91040" y="132027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５</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32412648"/>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6" name="正方形/長方形 5"/>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財政調整・財政シミュレーションに関する事項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９</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40913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a:t>
            </a:r>
            <a:r>
              <a:rPr lang="ja-JP" altLang="en-US" sz="2000" b="1" dirty="0">
                <a:solidFill>
                  <a:prstClr val="black"/>
                </a:solidFill>
                <a:latin typeface="Meiryo UI" pitchFamily="50" charset="-128"/>
                <a:ea typeface="Meiryo UI" pitchFamily="50" charset="-128"/>
                <a:cs typeface="Meiryo UI" pitchFamily="50" charset="-128"/>
              </a:rPr>
              <a:t>特別区の名称・本庁舎のあり方に関する</a:t>
            </a:r>
            <a:r>
              <a:rPr lang="ja-JP" altLang="en-US" sz="2000" b="1" dirty="0" smtClean="0">
                <a:solidFill>
                  <a:prstClr val="black"/>
                </a:solidFill>
                <a:latin typeface="Meiryo UI" pitchFamily="50" charset="-128"/>
                <a:ea typeface="Meiryo UI" pitchFamily="50" charset="-128"/>
                <a:cs typeface="Meiryo UI" pitchFamily="50" charset="-128"/>
              </a:rPr>
              <a:t>事項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46943727"/>
              </p:ext>
            </p:extLst>
          </p:nvPr>
        </p:nvGraphicFramePr>
        <p:xfrm>
          <a:off x="441761" y="1324472"/>
          <a:ext cx="9132630" cy="2232333"/>
        </p:xfrm>
        <a:graphic>
          <a:graphicData uri="http://schemas.openxmlformats.org/drawingml/2006/table">
            <a:tbl>
              <a:tblPr firstRow="1" bandRow="1">
                <a:tableStyleId>{5940675A-B579-460E-94D1-54222C63F5DA}</a:tableStyleId>
              </a:tblPr>
              <a:tblGrid>
                <a:gridCol w="4884158"/>
                <a:gridCol w="4248472"/>
              </a:tblGrid>
              <a:tr h="880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区の名称について、東西区を淀川区に、南区を天王寺区に変更すべき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特別区素案でお示ししている名称は、確定したものではなく事務局案であり、今後、協議会でご議論いただきたい</a:t>
                      </a:r>
                      <a:endParaRPr kumimoji="1" lang="ja-JP" altLang="en-US" sz="1200" dirty="0">
                        <a:latin typeface="Meiryo UI" panose="020B0604030504040204" pitchFamily="50" charset="-128"/>
                        <a:ea typeface="Meiryo UI" panose="020B0604030504040204" pitchFamily="50" charset="-128"/>
                      </a:endParaRPr>
                    </a:p>
                  </a:txBody>
                  <a:tcPr anchor="ctr"/>
                </a:tc>
              </a:tr>
              <a:tr h="1351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rPr>
                        <a:t>回協議会　維新</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東西区という事務局の名称案を淀川区に変更するよう提案したい。</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維新</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事務局案の東西区を淀川区に変更することと同様に、南区という事務局の名称案を天王寺区に変更するよう提案する。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2" name="正方形/長方形 11"/>
          <p:cNvSpPr/>
          <p:nvPr/>
        </p:nvSpPr>
        <p:spPr>
          <a:xfrm>
            <a:off x="259601" y="3645024"/>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（修正指摘）</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768439577"/>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3" name="正方形/長方形 12"/>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（提案）</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785296277"/>
              </p:ext>
            </p:extLst>
          </p:nvPr>
        </p:nvGraphicFramePr>
        <p:xfrm>
          <a:off x="428882" y="4040148"/>
          <a:ext cx="9132630" cy="1693108"/>
        </p:xfrm>
        <a:graphic>
          <a:graphicData uri="http://schemas.openxmlformats.org/drawingml/2006/table">
            <a:tbl>
              <a:tblPr firstRow="1" bandRow="1">
                <a:tableStyleId>{5940675A-B579-460E-94D1-54222C63F5DA}</a:tableStyleId>
              </a:tblPr>
              <a:tblGrid>
                <a:gridCol w="4884158"/>
                <a:gridCol w="4248472"/>
              </a:tblGrid>
              <a:tr h="6849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本庁舎の整備場所を具体的に想定すべき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本庁舎の整備場所については、具体的な職員配置計画や、庁舎として活用可能な面積の精査等と相互に調整を図りながら検討する必要があるため、設置準備期間中に行うことが適切であると考えている</a:t>
                      </a:r>
                      <a:endParaRPr kumimoji="1" lang="ja-JP" altLang="en-US" sz="1200" dirty="0">
                        <a:latin typeface="Meiryo UI" panose="020B0604030504040204" pitchFamily="50" charset="-128"/>
                        <a:ea typeface="Meiryo UI" panose="020B0604030504040204" pitchFamily="50" charset="-128"/>
                      </a:endParaRPr>
                    </a:p>
                  </a:txBody>
                  <a:tcPr anchor="ctr"/>
                </a:tc>
              </a:tr>
              <a:tr h="1008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現段階では具体的な整備場所は想定していないということだが、候補もない中で建設案が示されるということは非常に無責任。</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１０</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19504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7254" y="875349"/>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（資料</a:t>
            </a:r>
            <a:r>
              <a:rPr lang="ja-JP" altLang="en-US" b="1" dirty="0">
                <a:solidFill>
                  <a:schemeClr val="tx1"/>
                </a:solidFill>
                <a:latin typeface="Meiryo UI" panose="020B0604030504040204" pitchFamily="50" charset="-128"/>
                <a:ea typeface="Meiryo UI" panose="020B0604030504040204" pitchFamily="50" charset="-128"/>
              </a:rPr>
              <a:t>要望</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886230576"/>
              </p:ext>
            </p:extLst>
          </p:nvPr>
        </p:nvGraphicFramePr>
        <p:xfrm>
          <a:off x="428882" y="1281639"/>
          <a:ext cx="9132630" cy="3268802"/>
        </p:xfrm>
        <a:graphic>
          <a:graphicData uri="http://schemas.openxmlformats.org/drawingml/2006/table">
            <a:tbl>
              <a:tblPr firstRow="1" bandRow="1">
                <a:tableStyleId>{5940675A-B579-460E-94D1-54222C63F5DA}</a:tableStyleId>
              </a:tblPr>
              <a:tblGrid>
                <a:gridCol w="4884158"/>
                <a:gridCol w="4248472"/>
              </a:tblGrid>
              <a:tr h="10365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本庁機能が分散することのないよう、総合庁舎が整備されてしかるべき</a:t>
                      </a:r>
                      <a:endParaRPr kumimoji="1" lang="en-US" altLang="ja-JP" sz="1400" b="1" dirty="0" smtClean="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総合庁舎を整備する場合のコスト試算を行うべき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特別区素案に加え、参考資料として総合庁舎、官房庁舎のコスト試算をお示ししたところであり、今後、これらをもとに協議会でご議論いただきたい</a:t>
                      </a:r>
                      <a:endParaRPr kumimoji="1" lang="ja-JP" altLang="en-US" sz="1200" dirty="0">
                        <a:latin typeface="Meiryo UI" panose="020B0604030504040204" pitchFamily="50" charset="-128"/>
                        <a:ea typeface="Meiryo UI" panose="020B0604030504040204" pitchFamily="50" charset="-128"/>
                      </a:endParaRPr>
                    </a:p>
                  </a:txBody>
                  <a:tcPr anchor="ctr"/>
                </a:tc>
              </a:tr>
              <a:tr h="2232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総合庁舎すらない特別区が本当に副首都・大阪にふさわしい基礎自治体と言えるのか。住民の利便性や住民サービス、業務執行の効率性を十分に発揮するため、総合庁舎が整備されてしかるべき。</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p>
                    <a:p>
                      <a:pPr algn="l"/>
                      <a:r>
                        <a:rPr kumimoji="1" lang="ja-JP" altLang="en-US" sz="1100" dirty="0" smtClean="0">
                          <a:latin typeface="Meiryo UI" panose="020B0604030504040204" pitchFamily="50" charset="-128"/>
                          <a:ea typeface="Meiryo UI" panose="020B0604030504040204" pitchFamily="50" charset="-128"/>
                        </a:rPr>
                        <a:t>　組織体制案で示された部局別職員に加えて地域自治区事務所職員が配置され、議場など必要な施設等を確保するなど一定の仮定を置いた前提で、総合庁舎を建設した場合のコスト試算を行うべき。具体的中身の議論を進めていくためにも、総合庁舎を建設した場合のコスト試算の作成をお願いす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0" name="正方形/長方形 9"/>
          <p:cNvSpPr/>
          <p:nvPr/>
        </p:nvSpPr>
        <p:spPr>
          <a:xfrm>
            <a:off x="5529064" y="3467637"/>
            <a:ext cx="3744416" cy="631992"/>
          </a:xfrm>
          <a:prstGeom prst="rect">
            <a:avLst/>
          </a:prstGeom>
          <a:ln w="6350">
            <a:solidFill>
              <a:srgbClr val="B8BABF"/>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参考資料として「特別区設置に伴うコスト（庁舎整備に関する試算）」を提示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p>
        </p:txBody>
      </p:sp>
      <p:graphicFrame>
        <p:nvGraphicFramePr>
          <p:cNvPr id="6" name="表 5"/>
          <p:cNvGraphicFramePr>
            <a:graphicFrameLocks noGrp="1"/>
          </p:cNvGraphicFramePr>
          <p:nvPr>
            <p:extLst>
              <p:ext uri="{D42A27DB-BD31-4B8C-83A1-F6EECF244321}">
                <p14:modId xmlns:p14="http://schemas.microsoft.com/office/powerpoint/2010/main" val="3496552582"/>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a:t>
            </a:r>
            <a:r>
              <a:rPr lang="ja-JP" altLang="en-US" sz="2000" b="1" dirty="0">
                <a:solidFill>
                  <a:prstClr val="black"/>
                </a:solidFill>
                <a:latin typeface="Meiryo UI" pitchFamily="50" charset="-128"/>
                <a:ea typeface="Meiryo UI" pitchFamily="50" charset="-128"/>
                <a:cs typeface="Meiryo UI" pitchFamily="50" charset="-128"/>
              </a:rPr>
              <a:t>特別区の名称・本庁舎のあり方に関する</a:t>
            </a:r>
            <a:r>
              <a:rPr lang="ja-JP" altLang="en-US" sz="2000" b="1" dirty="0" smtClean="0">
                <a:solidFill>
                  <a:prstClr val="black"/>
                </a:solidFill>
                <a:latin typeface="Meiryo UI" pitchFamily="50" charset="-128"/>
                <a:ea typeface="Meiryo UI" pitchFamily="50" charset="-128"/>
                <a:cs typeface="Meiryo UI" pitchFamily="50" charset="-128"/>
              </a:rPr>
              <a:t>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46682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a:t>
            </a:r>
            <a:r>
              <a:rPr lang="ja-JP" altLang="en-US" sz="2000" b="1" dirty="0">
                <a:solidFill>
                  <a:prstClr val="black"/>
                </a:solidFill>
                <a:latin typeface="Meiryo UI" pitchFamily="50" charset="-128"/>
                <a:ea typeface="Meiryo UI" pitchFamily="50" charset="-128"/>
                <a:cs typeface="Meiryo UI" pitchFamily="50" charset="-128"/>
              </a:rPr>
              <a:t>特別区設置に伴う</a:t>
            </a:r>
            <a:r>
              <a:rPr lang="ja-JP" altLang="en-US" sz="2000" b="1" dirty="0" smtClean="0">
                <a:solidFill>
                  <a:prstClr val="black"/>
                </a:solidFill>
                <a:latin typeface="Meiryo UI" pitchFamily="50" charset="-128"/>
                <a:ea typeface="Meiryo UI" pitchFamily="50" charset="-128"/>
                <a:cs typeface="Meiryo UI" pitchFamily="50" charset="-128"/>
              </a:rPr>
              <a:t>コス</a:t>
            </a:r>
            <a:r>
              <a:rPr lang="ja-JP" altLang="en-US" sz="2000" b="1" dirty="0" smtClean="0">
                <a:solidFill>
                  <a:schemeClr val="tx1"/>
                </a:solidFill>
                <a:latin typeface="Meiryo UI" pitchFamily="50" charset="-128"/>
                <a:ea typeface="Meiryo UI" pitchFamily="50" charset="-128"/>
                <a:cs typeface="Meiryo UI" pitchFamily="50" charset="-128"/>
              </a:rPr>
              <a:t>トに</a:t>
            </a:r>
            <a:r>
              <a:rPr lang="ja-JP" altLang="en-US" sz="2000" b="1" dirty="0" smtClean="0">
                <a:solidFill>
                  <a:prstClr val="black"/>
                </a:solidFill>
                <a:latin typeface="Meiryo UI" pitchFamily="50" charset="-128"/>
                <a:ea typeface="Meiryo UI" pitchFamily="50" charset="-128"/>
                <a:cs typeface="Meiryo UI" pitchFamily="50" charset="-128"/>
              </a:rPr>
              <a:t>関する</a:t>
            </a:r>
            <a:r>
              <a:rPr lang="ja-JP" altLang="en-US" sz="2000" b="1" dirty="0">
                <a:solidFill>
                  <a:prstClr val="black"/>
                </a:solidFill>
                <a:latin typeface="Meiryo UI" pitchFamily="50" charset="-128"/>
                <a:ea typeface="Meiryo UI" pitchFamily="50" charset="-128"/>
                <a:cs typeface="Meiryo UI" pitchFamily="50" charset="-128"/>
              </a:rPr>
              <a:t>事項</a:t>
            </a:r>
          </a:p>
        </p:txBody>
      </p:sp>
      <p:graphicFrame>
        <p:nvGraphicFramePr>
          <p:cNvPr id="11" name="表 10"/>
          <p:cNvGraphicFramePr>
            <a:graphicFrameLocks noGrp="1"/>
          </p:cNvGraphicFramePr>
          <p:nvPr>
            <p:extLst>
              <p:ext uri="{D42A27DB-BD31-4B8C-83A1-F6EECF244321}">
                <p14:modId xmlns:p14="http://schemas.microsoft.com/office/powerpoint/2010/main" val="2716324518"/>
              </p:ext>
            </p:extLst>
          </p:nvPr>
        </p:nvGraphicFramePr>
        <p:xfrm>
          <a:off x="428882" y="1273022"/>
          <a:ext cx="9132630" cy="4464496"/>
        </p:xfrm>
        <a:graphic>
          <a:graphicData uri="http://schemas.openxmlformats.org/drawingml/2006/table">
            <a:tbl>
              <a:tblPr firstRow="1" bandRow="1">
                <a:tableStyleId>{5940675A-B579-460E-94D1-54222C63F5DA}</a:tableStyleId>
              </a:tblPr>
              <a:tblGrid>
                <a:gridCol w="4884158"/>
                <a:gridCol w="4248472"/>
              </a:tblGrid>
              <a:tr h="100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賃借案で単価の見直しを行った場合のコストを再試算すべき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特別区素案の賃借案は、本庁舎周辺に部局を集約することを前提としていない</a:t>
                      </a:r>
                    </a:p>
                    <a:p>
                      <a:pPr algn="l"/>
                      <a:r>
                        <a:rPr kumimoji="1" lang="ja-JP" altLang="en-US" sz="1200" dirty="0" smtClean="0">
                          <a:latin typeface="Meiryo UI" panose="020B0604030504040204" pitchFamily="50" charset="-128"/>
                          <a:ea typeface="Meiryo UI" panose="020B0604030504040204" pitchFamily="50" charset="-128"/>
                        </a:rPr>
                        <a:t>このため、民間ビルを賃借するコストは特別区内の平均単価を用いて試算しているもの</a:t>
                      </a:r>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賃借案についても、（本庁舎の）場所が決まったのだから、単価の見直しを行って、特別区設置コストの再試算を行うべき。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設置コストとして、特別区設置に伴う人件費増加費用も示すべき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非技能労務職員の増員については、素案において、採用増必要数としてお示しするとともに、財政シミュレーションにおいて、人件費として反映している</a:t>
                      </a:r>
                    </a:p>
                    <a:p>
                      <a:pPr algn="l"/>
                      <a:r>
                        <a:rPr kumimoji="1" lang="ja-JP" altLang="en-US" sz="1200" smtClean="0">
                          <a:latin typeface="Meiryo UI" panose="020B0604030504040204" pitchFamily="50" charset="-128"/>
                          <a:ea typeface="Meiryo UI" panose="020B0604030504040204" pitchFamily="50" charset="-128"/>
                        </a:rPr>
                        <a:t>今後、協</a:t>
                      </a:r>
                      <a:r>
                        <a:rPr kumimoji="1" lang="ja-JP" altLang="en-US" sz="1200" dirty="0" smtClean="0">
                          <a:latin typeface="Meiryo UI" panose="020B0604030504040204" pitchFamily="50" charset="-128"/>
                          <a:ea typeface="Meiryo UI" panose="020B0604030504040204" pitchFamily="50" charset="-128"/>
                        </a:rPr>
                        <a:t>議会における議論も踏まえながら、住民のみなさまに誤解を与えない表現について検討していきたい</a:t>
                      </a:r>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特別区設置に伴って、非技能労務職員の人件費増</a:t>
                      </a:r>
                      <a:r>
                        <a:rPr kumimoji="1" lang="en-US" altLang="ja-JP" sz="1100" dirty="0" smtClean="0">
                          <a:latin typeface="Meiryo UI" panose="020B0604030504040204" pitchFamily="50" charset="-128"/>
                          <a:ea typeface="Meiryo UI" panose="020B0604030504040204" pitchFamily="50" charset="-128"/>
                        </a:rPr>
                        <a:t>353</a:t>
                      </a:r>
                      <a:r>
                        <a:rPr kumimoji="1" lang="ja-JP" altLang="en-US" sz="1100" dirty="0" smtClean="0">
                          <a:latin typeface="Meiryo UI" panose="020B0604030504040204" pitchFamily="50" charset="-128"/>
                          <a:ea typeface="Meiryo UI" panose="020B0604030504040204" pitchFamily="50" charset="-128"/>
                        </a:rPr>
                        <a:t>億円もコストとして正しく示していくべき。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49200056"/>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0" name="正方形/長方形 9"/>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91040" y="1574937"/>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91040" y="3786693"/>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１２</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92566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4442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2636912"/>
            <a:ext cx="8915399" cy="1143000"/>
          </a:xfrm>
        </p:spPr>
        <p:txBody>
          <a:bodyPr>
            <a:normAutofit/>
          </a:bodyPr>
          <a:lstStyle/>
          <a:p>
            <a:r>
              <a:rPr lang="ja-JP" altLang="en-US" sz="3200" dirty="0"/>
              <a:t>（参考</a:t>
            </a:r>
            <a:r>
              <a:rPr lang="ja-JP" altLang="en-US" sz="3200" dirty="0" smtClean="0"/>
              <a:t>）　協</a:t>
            </a:r>
            <a:r>
              <a:rPr lang="ja-JP" altLang="en-US" sz="3200" dirty="0"/>
              <a:t>議会で示された提案等</a:t>
            </a:r>
          </a:p>
        </p:txBody>
      </p:sp>
      <p:sp>
        <p:nvSpPr>
          <p:cNvPr id="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１４</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245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32520" y="692695"/>
            <a:ext cx="8784976" cy="25202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lnSpc>
                <a:spcPts val="2000"/>
              </a:lnSpc>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a:t>
            </a:r>
            <a:r>
              <a:rPr lang="ja-JP" altLang="en-US" sz="1600" b="1" dirty="0" smtClean="0">
                <a:solidFill>
                  <a:schemeClr val="tx1"/>
                </a:solidFill>
                <a:latin typeface="Meiryo UI" pitchFamily="50" charset="-128"/>
                <a:ea typeface="Meiryo UI" pitchFamily="50" charset="-128"/>
                <a:cs typeface="Meiryo UI" pitchFamily="50" charset="-128"/>
              </a:rPr>
              <a:t>の位置づけ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lnSpc>
                <a:spcPts val="2000"/>
              </a:lnSpc>
              <a:spcBef>
                <a:spcPts val="1200"/>
              </a:spcBef>
              <a:spcAft>
                <a:spcPts val="0"/>
              </a:spcAft>
              <a:buFont typeface="Wingdings"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本資料は</a:t>
            </a:r>
            <a:r>
              <a:rPr lang="ja-JP" altLang="en-US" sz="1400" dirty="0" smtClean="0">
                <a:solidFill>
                  <a:schemeClr val="tx1"/>
                </a:solidFill>
                <a:latin typeface="Meiryo UI" pitchFamily="50" charset="-128"/>
                <a:ea typeface="Meiryo UI" pitchFamily="50" charset="-128"/>
                <a:cs typeface="Meiryo UI" pitchFamily="50" charset="-128"/>
              </a:rPr>
              <a:t>、代表者</a:t>
            </a:r>
            <a:r>
              <a:rPr lang="ja-JP" altLang="en-US" sz="1400" dirty="0">
                <a:solidFill>
                  <a:schemeClr val="tx1"/>
                </a:solidFill>
                <a:latin typeface="Meiryo UI" pitchFamily="50" charset="-128"/>
                <a:ea typeface="Meiryo UI" pitchFamily="50" charset="-128"/>
                <a:cs typeface="Meiryo UI" pitchFamily="50" charset="-128"/>
              </a:rPr>
              <a:t>会議に</a:t>
            </a:r>
            <a:r>
              <a:rPr lang="ja-JP" altLang="en-US" sz="1400" dirty="0" smtClean="0">
                <a:solidFill>
                  <a:schemeClr val="tx1"/>
                </a:solidFill>
                <a:latin typeface="Meiryo UI" pitchFamily="50" charset="-128"/>
                <a:ea typeface="Meiryo UI" pitchFamily="50" charset="-128"/>
                <a:cs typeface="Meiryo UI" pitchFamily="50" charset="-128"/>
              </a:rPr>
              <a:t>おいてこれまで協議会で各会派から示された提案等の取扱いについて意見があり、会長</a:t>
            </a:r>
            <a:r>
              <a:rPr lang="ja-JP" altLang="en-US" sz="1400" dirty="0">
                <a:solidFill>
                  <a:schemeClr val="tx1"/>
                </a:solidFill>
                <a:latin typeface="Meiryo UI" pitchFamily="50" charset="-128"/>
                <a:ea typeface="Meiryo UI" pitchFamily="50" charset="-128"/>
                <a:cs typeface="Meiryo UI" pitchFamily="50" charset="-128"/>
              </a:rPr>
              <a:t>からの</a:t>
            </a:r>
            <a:r>
              <a:rPr lang="ja-JP" altLang="en-US" sz="1400" dirty="0" smtClean="0">
                <a:solidFill>
                  <a:schemeClr val="tx1"/>
                </a:solidFill>
                <a:latin typeface="Meiryo UI" pitchFamily="50" charset="-128"/>
                <a:ea typeface="Meiryo UI" pitchFamily="50" charset="-128"/>
                <a:cs typeface="Meiryo UI" pitchFamily="50" charset="-128"/>
              </a:rPr>
              <a:t>指示を受け、特別区素案の制度内容等に関する提案等を、事務局におい</a:t>
            </a:r>
            <a:r>
              <a:rPr lang="ja-JP" altLang="en-US" sz="1400" dirty="0">
                <a:solidFill>
                  <a:schemeClr val="tx1"/>
                </a:solidFill>
                <a:latin typeface="Meiryo UI" pitchFamily="50" charset="-128"/>
                <a:ea typeface="Meiryo UI" pitchFamily="50" charset="-128"/>
                <a:cs typeface="Meiryo UI" pitchFamily="50" charset="-128"/>
              </a:rPr>
              <a:t>て</a:t>
            </a:r>
            <a:r>
              <a:rPr lang="ja-JP" altLang="en-US" sz="1400" dirty="0" smtClean="0">
                <a:solidFill>
                  <a:schemeClr val="tx1"/>
                </a:solidFill>
                <a:latin typeface="Meiryo UI" pitchFamily="50" charset="-128"/>
                <a:ea typeface="Meiryo UI" pitchFamily="50" charset="-128"/>
                <a:cs typeface="Meiryo UI" pitchFamily="50" charset="-128"/>
              </a:rPr>
              <a:t>整理</a:t>
            </a:r>
            <a:r>
              <a:rPr lang="ja-JP" altLang="en-US" sz="1400" dirty="0">
                <a:solidFill>
                  <a:schemeClr val="tx1"/>
                </a:solidFill>
                <a:latin typeface="Meiryo UI" pitchFamily="50" charset="-128"/>
                <a:ea typeface="Meiryo UI" pitchFamily="50" charset="-128"/>
                <a:cs typeface="Meiryo UI" pitchFamily="50" charset="-128"/>
              </a:rPr>
              <a:t>した</a:t>
            </a:r>
            <a:r>
              <a:rPr lang="ja-JP" altLang="en-US" sz="1400" dirty="0" smtClean="0">
                <a:solidFill>
                  <a:schemeClr val="tx1"/>
                </a:solidFill>
                <a:latin typeface="Meiryo UI" pitchFamily="50" charset="-128"/>
                <a:ea typeface="Meiryo UI" pitchFamily="50" charset="-128"/>
                <a:cs typeface="Meiryo UI" pitchFamily="50" charset="-128"/>
              </a:rPr>
              <a:t>もの</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2000"/>
              </a:lnSpc>
              <a:spcBef>
                <a:spcPts val="1200"/>
              </a:spcBef>
              <a:spcAft>
                <a:spcPts val="0"/>
              </a:spcAft>
              <a:buFont typeface="Wingdings" pitchFamily="2" charset="2"/>
              <a:buChar char="u"/>
              <a:defRPr/>
            </a:pPr>
            <a:r>
              <a:rPr lang="ja-JP" altLang="en-US" sz="1400" dirty="0" smtClean="0">
                <a:solidFill>
                  <a:schemeClr val="tx1"/>
                </a:solidFill>
                <a:latin typeface="Meiryo UI" pitchFamily="50" charset="-128"/>
                <a:ea typeface="Meiryo UI" pitchFamily="50" charset="-128"/>
                <a:cs typeface="Meiryo UI" pitchFamily="50" charset="-128"/>
              </a:rPr>
              <a:t>各会派から示された提案等は、</a:t>
            </a:r>
            <a:r>
              <a:rPr lang="en-US" altLang="ja-JP" sz="1400" dirty="0">
                <a:solidFill>
                  <a:schemeClr val="tx1"/>
                </a:solidFill>
                <a:latin typeface="Meiryo UI" pitchFamily="50" charset="-128"/>
                <a:ea typeface="Meiryo UI" pitchFamily="50" charset="-128"/>
                <a:cs typeface="Meiryo UI" pitchFamily="50" charset="-128"/>
              </a:rPr>
              <a:t>194</a:t>
            </a:r>
            <a:r>
              <a:rPr lang="ja-JP" altLang="en-US" sz="1400" dirty="0" smtClean="0">
                <a:solidFill>
                  <a:schemeClr val="tx1"/>
                </a:solidFill>
                <a:latin typeface="Meiryo UI" pitchFamily="50" charset="-128"/>
                <a:ea typeface="Meiryo UI" pitchFamily="50" charset="-128"/>
                <a:cs typeface="Meiryo UI" pitchFamily="50" charset="-128"/>
              </a:rPr>
              <a:t>件</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2000"/>
              </a:lnSpc>
              <a:spcBef>
                <a:spcPts val="1200"/>
              </a:spcBef>
              <a:spcAft>
                <a:spcPts val="0"/>
              </a:spcAft>
              <a:buFont typeface="Wingdings" pitchFamily="2" charset="2"/>
              <a:buChar char="u"/>
              <a:defRPr/>
            </a:pPr>
            <a:r>
              <a:rPr lang="ja-JP" altLang="en-US" sz="1400" dirty="0" smtClean="0">
                <a:solidFill>
                  <a:schemeClr val="tx1"/>
                </a:solidFill>
                <a:latin typeface="Meiryo UI" pitchFamily="50" charset="-128"/>
                <a:ea typeface="Meiryo UI" pitchFamily="50" charset="-128"/>
                <a:cs typeface="Meiryo UI" pitchFamily="50" charset="-128"/>
              </a:rPr>
              <a:t>これらを事務局におい</a:t>
            </a:r>
            <a:r>
              <a:rPr lang="ja-JP" altLang="en-US" sz="1400" dirty="0">
                <a:solidFill>
                  <a:schemeClr val="tx1"/>
                </a:solidFill>
                <a:latin typeface="Meiryo UI" pitchFamily="50" charset="-128"/>
                <a:ea typeface="Meiryo UI" pitchFamily="50" charset="-128"/>
                <a:cs typeface="Meiryo UI" pitchFamily="50" charset="-128"/>
              </a:rPr>
              <a:t>て</a:t>
            </a:r>
            <a:r>
              <a:rPr lang="ja-JP" altLang="en-US" sz="1400" dirty="0" smtClean="0">
                <a:solidFill>
                  <a:schemeClr val="tx1"/>
                </a:solidFill>
                <a:latin typeface="Meiryo UI" pitchFamily="50" charset="-128"/>
                <a:ea typeface="Meiryo UI" pitchFamily="50" charset="-128"/>
                <a:cs typeface="Meiryo UI" pitchFamily="50" charset="-128"/>
              </a:rPr>
              <a:t>、提案</a:t>
            </a:r>
            <a:r>
              <a:rPr lang="ja-JP" altLang="en-US" sz="1400" dirty="0">
                <a:solidFill>
                  <a:schemeClr val="tx1"/>
                </a:solidFill>
                <a:latin typeface="Meiryo UI" pitchFamily="50" charset="-128"/>
                <a:ea typeface="Meiryo UI" pitchFamily="50" charset="-128"/>
                <a:cs typeface="Meiryo UI" pitchFamily="50" charset="-128"/>
              </a:rPr>
              <a:t>（具体的な</a:t>
            </a:r>
            <a:r>
              <a:rPr lang="ja-JP" altLang="en-US" sz="1400" dirty="0" smtClean="0">
                <a:solidFill>
                  <a:schemeClr val="tx1"/>
                </a:solidFill>
                <a:latin typeface="Meiryo UI" pitchFamily="50" charset="-128"/>
                <a:ea typeface="Meiryo UI" pitchFamily="50" charset="-128"/>
                <a:cs typeface="Meiryo UI" pitchFamily="50" charset="-128"/>
              </a:rPr>
              <a:t>対案の</a:t>
            </a:r>
            <a:r>
              <a:rPr lang="ja-JP" altLang="en-US" sz="1400" dirty="0">
                <a:solidFill>
                  <a:schemeClr val="tx1"/>
                </a:solidFill>
                <a:latin typeface="Meiryo UI" pitchFamily="50" charset="-128"/>
                <a:ea typeface="Meiryo UI" pitchFamily="50" charset="-128"/>
                <a:cs typeface="Meiryo UI" pitchFamily="50" charset="-128"/>
              </a:rPr>
              <a:t>提示</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修正指摘（制度修正にかかわる具体的な指摘</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資料</a:t>
            </a:r>
            <a:r>
              <a:rPr lang="ja-JP" altLang="en-US" sz="1400" dirty="0" smtClean="0">
                <a:solidFill>
                  <a:schemeClr val="tx1"/>
                </a:solidFill>
                <a:latin typeface="Meiryo UI" pitchFamily="50" charset="-128"/>
                <a:ea typeface="Meiryo UI" pitchFamily="50" charset="-128"/>
                <a:cs typeface="Meiryo UI" pitchFamily="50" charset="-128"/>
              </a:rPr>
              <a:t>要望、意見（</a:t>
            </a:r>
            <a:r>
              <a:rPr lang="ja-JP" altLang="en-US" sz="1400" dirty="0">
                <a:solidFill>
                  <a:schemeClr val="tx1"/>
                </a:solidFill>
                <a:latin typeface="Meiryo UI" pitchFamily="50" charset="-128"/>
                <a:ea typeface="Meiryo UI" pitchFamily="50" charset="-128"/>
                <a:cs typeface="Meiryo UI" pitchFamily="50" charset="-128"/>
              </a:rPr>
              <a:t>賛否</a:t>
            </a:r>
            <a:r>
              <a:rPr lang="ja-JP" altLang="en-US" sz="1400" dirty="0" smtClean="0">
                <a:solidFill>
                  <a:schemeClr val="tx1"/>
                </a:solidFill>
                <a:latin typeface="Meiryo UI" pitchFamily="50" charset="-128"/>
                <a:ea typeface="Meiryo UI" pitchFamily="50" charset="-128"/>
                <a:cs typeface="Meiryo UI" pitchFamily="50" charset="-128"/>
              </a:rPr>
              <a:t>などスタンスの</a:t>
            </a:r>
            <a:r>
              <a:rPr lang="ja-JP" altLang="en-US" sz="1400" dirty="0">
                <a:solidFill>
                  <a:schemeClr val="tx1"/>
                </a:solidFill>
                <a:latin typeface="Meiryo UI" pitchFamily="50" charset="-128"/>
                <a:ea typeface="Meiryo UI" pitchFamily="50" charset="-128"/>
                <a:cs typeface="Meiryo UI" pitchFamily="50" charset="-128"/>
              </a:rPr>
              <a:t>表明等</a:t>
            </a:r>
            <a:r>
              <a:rPr lang="ja-JP" altLang="en-US" sz="1400" dirty="0" smtClean="0">
                <a:solidFill>
                  <a:schemeClr val="tx1"/>
                </a:solidFill>
                <a:latin typeface="Meiryo UI" pitchFamily="50" charset="-128"/>
                <a:ea typeface="Meiryo UI" pitchFamily="50" charset="-128"/>
                <a:cs typeface="Meiryo UI" pitchFamily="50" charset="-128"/>
              </a:rPr>
              <a:t>）に分類し整理している</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下記の表参照</a:t>
            </a:r>
            <a:r>
              <a:rPr lang="en-US" altLang="ja-JP" sz="1400" dirty="0" smtClean="0">
                <a:solidFill>
                  <a:schemeClr val="tx1"/>
                </a:solidFill>
                <a:latin typeface="Meiryo UI" pitchFamily="50" charset="-128"/>
                <a:ea typeface="Meiryo UI" pitchFamily="50" charset="-128"/>
                <a:cs typeface="Meiryo UI" pitchFamily="50" charset="-128"/>
              </a:rPr>
              <a:t>】</a:t>
            </a:r>
          </a:p>
          <a:p>
            <a:pPr fontAlgn="auto">
              <a:lnSpc>
                <a:spcPts val="2000"/>
              </a:lnSpc>
              <a:spcBef>
                <a:spcPts val="120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資料要望</a:t>
            </a:r>
            <a:r>
              <a:rPr lang="ja-JP" altLang="en-US" sz="1200" dirty="0">
                <a:solidFill>
                  <a:schemeClr val="tx1"/>
                </a:solidFill>
                <a:latin typeface="Meiryo UI" pitchFamily="50" charset="-128"/>
                <a:ea typeface="Meiryo UI" pitchFamily="50" charset="-128"/>
                <a:cs typeface="Meiryo UI" pitchFamily="50" charset="-128"/>
              </a:rPr>
              <a:t>に</a:t>
            </a:r>
            <a:r>
              <a:rPr lang="ja-JP" altLang="en-US" sz="1200" dirty="0" smtClean="0">
                <a:solidFill>
                  <a:schemeClr val="tx1"/>
                </a:solidFill>
                <a:latin typeface="Meiryo UI" pitchFamily="50" charset="-128"/>
                <a:ea typeface="Meiryo UI" pitchFamily="50" charset="-128"/>
                <a:cs typeface="Meiryo UI" pitchFamily="50" charset="-128"/>
              </a:rPr>
              <a:t>対応したものについては、その対応状況を記載している。</a:t>
            </a:r>
            <a:endParaRPr lang="en-US" altLang="ja-JP" sz="1600" dirty="0">
              <a:solidFill>
                <a:schemeClr val="tx1"/>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529289807"/>
              </p:ext>
            </p:extLst>
          </p:nvPr>
        </p:nvGraphicFramePr>
        <p:xfrm>
          <a:off x="632520" y="3482199"/>
          <a:ext cx="6480722" cy="2723424"/>
        </p:xfrm>
        <a:graphic>
          <a:graphicData uri="http://schemas.openxmlformats.org/drawingml/2006/table">
            <a:tbl>
              <a:tblPr firstRow="1" bandRow="1">
                <a:tableStyleId>{5940675A-B579-460E-94D1-54222C63F5DA}</a:tableStyleId>
              </a:tblPr>
              <a:tblGrid>
                <a:gridCol w="2016633"/>
                <a:gridCol w="929149"/>
                <a:gridCol w="883735"/>
                <a:gridCol w="883735"/>
                <a:gridCol w="883735"/>
                <a:gridCol w="883735"/>
              </a:tblGrid>
              <a:tr h="226952">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項目</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提案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修正指摘</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資料要望</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意見</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計</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総論</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３１</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区割り</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事務分担・一部事務組合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　　　　</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２０</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２２</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組織体制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財産・債務</a:t>
                      </a: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財政調整・財政シミュレーション</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２０</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１０</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４３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７３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地域自治区</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４</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４</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区の名称・本庁舎のあり方</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２</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７</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特別区設置に伴うコスト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４</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２７</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議員定数</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合計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２９</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１４</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１４８</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１９４</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bl>
          </a:graphicData>
        </a:graphic>
      </p:graphicFrame>
      <p:sp>
        <p:nvSpPr>
          <p:cNvPr id="6" name="テキスト ボックス 5"/>
          <p:cNvSpPr txBox="1"/>
          <p:nvPr/>
        </p:nvSpPr>
        <p:spPr>
          <a:xfrm>
            <a:off x="556431" y="3261573"/>
            <a:ext cx="3744416" cy="261610"/>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意見・提</a:t>
            </a:r>
            <a:r>
              <a:rPr kumimoji="1" lang="ja-JP" altLang="en-US" sz="1050" dirty="0" smtClean="0">
                <a:latin typeface="Meiryo UI" panose="020B0604030504040204" pitchFamily="50" charset="-128"/>
                <a:ea typeface="Meiryo UI" panose="020B0604030504040204" pitchFamily="50" charset="-128"/>
              </a:rPr>
              <a:t>案等（件数）</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19640" y="6192744"/>
            <a:ext cx="5760641" cy="253916"/>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内容が複数の項目に及ぶものについては、１つの項目のみ計上している</a:t>
            </a:r>
            <a:endParaRPr kumimoji="1" lang="ja-JP" altLang="en-US" sz="105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617492" y="6345144"/>
            <a:ext cx="7719884" cy="252208"/>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上記表では</a:t>
            </a:r>
            <a:r>
              <a:rPr lang="ja-JP" altLang="en-US" sz="1050" dirty="0" smtClean="0">
                <a:latin typeface="Meiryo UI" panose="020B0604030504040204" pitchFamily="50" charset="-128"/>
                <a:ea typeface="Meiryo UI" panose="020B0604030504040204" pitchFamily="50" charset="-128"/>
              </a:rPr>
              <a:t>修正指摘として区分しているが、本資料の</a:t>
            </a:r>
            <a:r>
              <a:rPr lang="ja-JP" altLang="en-US" sz="1050" dirty="0">
                <a:latin typeface="Meiryo UI" panose="020B0604030504040204" pitchFamily="50" charset="-128"/>
                <a:ea typeface="Meiryo UI" panose="020B0604030504040204" pitchFamily="50" charset="-128"/>
              </a:rPr>
              <a:t>作成</a:t>
            </a:r>
            <a:r>
              <a:rPr lang="ja-JP" altLang="en-US" sz="1050" dirty="0" smtClean="0">
                <a:latin typeface="Meiryo UI" panose="020B0604030504040204" pitchFamily="50" charset="-128"/>
                <a:ea typeface="Meiryo UI" panose="020B0604030504040204" pitchFamily="50" charset="-128"/>
              </a:rPr>
              <a:t>上、資料要望の欄に掲載しているものも</a:t>
            </a:r>
            <a:r>
              <a:rPr lang="ja-JP" altLang="en-US" sz="1050" dirty="0" smtClean="0">
                <a:latin typeface="Meiryo UI" panose="020B0604030504040204" pitchFamily="50" charset="-128"/>
                <a:ea typeface="Meiryo UI" panose="020B0604030504040204" pitchFamily="50" charset="-128"/>
              </a:rPr>
              <a:t>ある</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79750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917848"/>
            <a:ext cx="8915400" cy="1143000"/>
          </a:xfrm>
        </p:spPr>
        <p:txBody>
          <a:bodyPr>
            <a:noAutofit/>
          </a:bodyPr>
          <a:lstStyle/>
          <a:p>
            <a:r>
              <a:rPr kumimoji="1" lang="ja-JP" altLang="en-US" sz="3200" dirty="0" smtClean="0"/>
              <a:t>目　　次</a:t>
            </a:r>
            <a:endParaRPr kumimoji="1" lang="ja-JP" altLang="en-US" sz="3200" dirty="0"/>
          </a:p>
        </p:txBody>
      </p:sp>
      <p:sp>
        <p:nvSpPr>
          <p:cNvPr id="7" name="正方形/長方形 6"/>
          <p:cNvSpPr/>
          <p:nvPr/>
        </p:nvSpPr>
        <p:spPr>
          <a:xfrm>
            <a:off x="632520" y="2206114"/>
            <a:ext cx="8640960" cy="339350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事務</a:t>
            </a:r>
            <a:r>
              <a:rPr lang="ja-JP" altLang="en-US" sz="2000" dirty="0" smtClean="0">
                <a:solidFill>
                  <a:prstClr val="black"/>
                </a:solidFill>
                <a:latin typeface="Meiryo UI" pitchFamily="50" charset="-128"/>
                <a:ea typeface="Meiryo UI" pitchFamily="50" charset="-128"/>
                <a:cs typeface="Meiryo UI" pitchFamily="50" charset="-128"/>
              </a:rPr>
              <a:t>分担・一部</a:t>
            </a:r>
            <a:r>
              <a:rPr lang="ja-JP" altLang="en-US" sz="2000" dirty="0">
                <a:solidFill>
                  <a:prstClr val="black"/>
                </a:solidFill>
                <a:latin typeface="Meiryo UI" pitchFamily="50" charset="-128"/>
                <a:ea typeface="Meiryo UI" pitchFamily="50" charset="-128"/>
                <a:cs typeface="Meiryo UI" pitchFamily="50" charset="-128"/>
              </a:rPr>
              <a:t>事務</a:t>
            </a:r>
            <a:r>
              <a:rPr lang="ja-JP" altLang="en-US" sz="2000" dirty="0" smtClean="0">
                <a:solidFill>
                  <a:prstClr val="black"/>
                </a:solidFill>
                <a:latin typeface="Meiryo UI" pitchFamily="50" charset="-128"/>
                <a:ea typeface="Meiryo UI" pitchFamily="50" charset="-128"/>
                <a:cs typeface="Meiryo UI" pitchFamily="50" charset="-128"/>
              </a:rPr>
              <a:t>組合に</a:t>
            </a:r>
            <a:r>
              <a:rPr lang="ja-JP" altLang="en-US" sz="2000" dirty="0">
                <a:solidFill>
                  <a:prstClr val="black"/>
                </a:solidFill>
                <a:latin typeface="Meiryo UI" pitchFamily="50" charset="-128"/>
                <a:ea typeface="Meiryo UI" pitchFamily="50" charset="-128"/>
                <a:cs typeface="Meiryo UI" pitchFamily="50" charset="-128"/>
              </a:rPr>
              <a:t>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組織体制に関する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a:solidFill>
                  <a:prstClr val="black"/>
                </a:solidFill>
                <a:latin typeface="Meiryo UI" pitchFamily="50" charset="-128"/>
                <a:ea typeface="Meiryo UI" pitchFamily="50" charset="-128"/>
                <a:cs typeface="Meiryo UI" pitchFamily="50" charset="-128"/>
              </a:rPr>
              <a:t>３　財政調整・財政シミュレーションに関する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a:solidFill>
                  <a:prstClr val="black"/>
                </a:solidFill>
                <a:latin typeface="Meiryo UI" pitchFamily="50" charset="-128"/>
                <a:ea typeface="Meiryo UI" pitchFamily="50" charset="-128"/>
                <a:cs typeface="Meiryo UI" pitchFamily="50" charset="-128"/>
              </a:rPr>
              <a:t>４　特別区の名称・本庁舎のあり方に関する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５</a:t>
            </a:r>
            <a:r>
              <a:rPr lang="ja-JP" altLang="en-US" sz="2000" dirty="0">
                <a:solidFill>
                  <a:prstClr val="black"/>
                </a:solidFill>
                <a:latin typeface="Meiryo UI" pitchFamily="50" charset="-128"/>
                <a:ea typeface="Meiryo UI" pitchFamily="50" charset="-128"/>
                <a:cs typeface="Meiryo UI" pitchFamily="50" charset="-128"/>
              </a:rPr>
              <a:t>　特別区設置に伴う</a:t>
            </a:r>
            <a:r>
              <a:rPr lang="ja-JP" altLang="en-US" sz="2000" dirty="0" smtClean="0">
                <a:solidFill>
                  <a:prstClr val="black"/>
                </a:solidFill>
                <a:latin typeface="Meiryo UI" pitchFamily="50" charset="-128"/>
                <a:ea typeface="Meiryo UI" pitchFamily="50" charset="-128"/>
                <a:cs typeface="Meiryo UI" pitchFamily="50" charset="-128"/>
              </a:rPr>
              <a:t>コス</a:t>
            </a:r>
            <a:r>
              <a:rPr lang="ja-JP" altLang="en-US" sz="2000" dirty="0" smtClean="0">
                <a:solidFill>
                  <a:schemeClr val="tx1"/>
                </a:solidFill>
                <a:latin typeface="Meiryo UI" pitchFamily="50" charset="-128"/>
                <a:ea typeface="Meiryo UI" pitchFamily="50" charset="-128"/>
                <a:cs typeface="Meiryo UI" pitchFamily="50" charset="-128"/>
              </a:rPr>
              <a:t>トに関する</a:t>
            </a:r>
            <a:r>
              <a:rPr lang="ja-JP" altLang="en-US" sz="2000" dirty="0">
                <a:solidFill>
                  <a:prstClr val="black"/>
                </a:solidFill>
                <a:latin typeface="Meiryo UI" pitchFamily="50" charset="-128"/>
                <a:ea typeface="Meiryo UI" pitchFamily="50" charset="-128"/>
                <a:cs typeface="Meiryo UI" pitchFamily="50" charset="-128"/>
              </a:rPr>
              <a:t>事項</a:t>
            </a:r>
          </a:p>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（参考）協議会で示された提案等</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5241032" y="2445131"/>
            <a:ext cx="403244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１</a:t>
            </a:r>
            <a:endParaRPr lang="ja-JP" altLang="en-US"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152800" y="2904452"/>
            <a:ext cx="612068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・・・・・・・・・・・・・・・・・・・・・・・・・・・・・・・・・・・・・・・・３</a:t>
            </a:r>
            <a:endParaRPr lang="ja-JP" altLang="en-US"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5601072" y="3356992"/>
            <a:ext cx="36724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・・・・・・・・・・・・・・・・・・・・・・・５</a:t>
            </a: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152800" y="3822411"/>
            <a:ext cx="612068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・・・・・・・・・・・・・・・・・・・・・・・・・１０</a:t>
            </a:r>
            <a:endParaRPr lang="ja-JP" altLang="en-US"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5169024" y="4280217"/>
            <a:ext cx="410445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・・・・・・・・・・・・・・・・・・・・・・１２</a:t>
            </a:r>
            <a:endParaRPr lang="ja-JP" altLang="en-US"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4736976" y="4725144"/>
            <a:ext cx="45365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・・・・・・・・・・・・・・・・・・・・・・・・・・・１４</a:t>
            </a:r>
            <a:endParaRPr lang="ja-JP" altLang="en-US"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9563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事務分担・一部事務組合に関する事項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16744588"/>
              </p:ext>
            </p:extLst>
          </p:nvPr>
        </p:nvGraphicFramePr>
        <p:xfrm>
          <a:off x="428882" y="1284854"/>
          <a:ext cx="9132630" cy="4880450"/>
        </p:xfrm>
        <a:graphic>
          <a:graphicData uri="http://schemas.openxmlformats.org/drawingml/2006/table">
            <a:tbl>
              <a:tblPr firstRow="1" bandRow="1">
                <a:tableStyleId>{5940675A-B579-460E-94D1-54222C63F5DA}</a:tableStyleId>
              </a:tblPr>
              <a:tblGrid>
                <a:gridCol w="4884158"/>
                <a:gridCol w="4248472"/>
              </a:tblGrid>
              <a:tr h="1280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介護保険事業は、一般的には特別区で実施するのが基本であり、一部事務組合に担わせるのは、ニアイズベターの理念に合致していない</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介護保険事業は、保険料やサービス水準の区間格差を生じさせないという観点から、一部事務組合の事務とし、協議会でご議論いただくための事務局案としてお示ししたもの</a:t>
                      </a: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r>
                        <a:rPr kumimoji="1" lang="ja-JP" altLang="en-US" sz="1200" b="1" dirty="0" smtClean="0">
                          <a:solidFill>
                            <a:schemeClr val="tx1"/>
                          </a:solidFill>
                          <a:latin typeface="Meiryo UI" panose="020B0604030504040204" pitchFamily="50" charset="-128"/>
                          <a:ea typeface="Meiryo UI" panose="020B0604030504040204" pitchFamily="50" charset="-128"/>
                        </a:rPr>
                        <a:t>（参考）</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txBody>
                  <a:tcPr anchor="ctr"/>
                </a:tc>
              </a:tr>
              <a:tr h="3600400">
                <a:tc>
                  <a:txBody>
                    <a:bodyPr/>
                    <a:lstStyle/>
                    <a:p>
                      <a:pPr algn="l"/>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15</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介護保険事務事業は、基礎自治業務の最たるものであり、一般的には特別区で実施するのが基本。一部事務組合に担わせるという仕分けは、ニアイズベターの理念に合致していない。またこれほどの規模の一部事務組合は全国でも例がなく、依然として大きすぎ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6" name="正方形/長方形 5"/>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（提案）</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964736280"/>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6"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51782068"/>
              </p:ext>
            </p:extLst>
          </p:nvPr>
        </p:nvGraphicFramePr>
        <p:xfrm>
          <a:off x="5357614" y="2981088"/>
          <a:ext cx="4131890" cy="2968192"/>
        </p:xfrm>
        <a:graphic>
          <a:graphicData uri="http://schemas.openxmlformats.org/drawingml/2006/table">
            <a:tbl>
              <a:tblPr firstRow="1" bandRow="1">
                <a:tableStyleId>{5C22544A-7EE6-4342-B048-85BDC9FD1C3A}</a:tableStyleId>
              </a:tblPr>
              <a:tblGrid>
                <a:gridCol w="1107554"/>
                <a:gridCol w="3024336"/>
              </a:tblGrid>
              <a:tr h="258456">
                <a:tc>
                  <a:txBody>
                    <a:bodyPr/>
                    <a:lstStyle/>
                    <a:p>
                      <a:pPr algn="ctr"/>
                      <a:r>
                        <a:rPr kumimoji="1" lang="ja-JP" altLang="en-US" sz="1200" dirty="0" smtClean="0">
                          <a:latin typeface="Meiryo UI" panose="020B0604030504040204" pitchFamily="50" charset="-128"/>
                          <a:ea typeface="Meiryo UI" panose="020B0604030504040204" pitchFamily="50" charset="-128"/>
                        </a:rPr>
                        <a:t>実施主体</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rPr>
                        <a:t>特徴</a:t>
                      </a:r>
                      <a:endParaRPr kumimoji="1" lang="ja-JP" altLang="en-US" sz="1200" dirty="0">
                        <a:latin typeface="Meiryo UI" panose="020B0604030504040204" pitchFamily="50" charset="-128"/>
                        <a:ea typeface="Meiryo UI" panose="020B0604030504040204" pitchFamily="50" charset="-128"/>
                      </a:endParaRPr>
                    </a:p>
                  </a:txBody>
                  <a:tcPr/>
                </a:tc>
              </a:tr>
              <a:tr h="832168">
                <a:tc>
                  <a:txBody>
                    <a:bodyPr/>
                    <a:lstStyle/>
                    <a:p>
                      <a:r>
                        <a:rPr kumimoji="1" lang="ja-JP" altLang="en-US" sz="1200" dirty="0" smtClean="0">
                          <a:latin typeface="Meiryo UI" panose="020B0604030504040204" pitchFamily="50" charset="-128"/>
                          <a:ea typeface="Meiryo UI" panose="020B0604030504040204" pitchFamily="50" charset="-128"/>
                        </a:rPr>
                        <a:t>一部事務組合</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  （素案）</a:t>
                      </a:r>
                    </a:p>
                  </a:txBody>
                  <a:tcPr/>
                </a:tc>
                <a:tc>
                  <a:txBody>
                    <a:bodyPr/>
                    <a:lstStyle/>
                    <a:p>
                      <a:r>
                        <a:rPr kumimoji="1" lang="ja-JP" altLang="en-US" sz="1200" dirty="0" smtClean="0">
                          <a:latin typeface="Meiryo UI" panose="020B0604030504040204" pitchFamily="50" charset="-128"/>
                          <a:ea typeface="Meiryo UI" panose="020B0604030504040204" pitchFamily="50" charset="-128"/>
                        </a:rPr>
                        <a:t>○特別区間で保険料とサービス内容に</a:t>
                      </a:r>
                      <a:r>
                        <a:rPr kumimoji="1" lang="ja-JP" altLang="en-US" sz="1200" dirty="0" err="1" smtClean="0">
                          <a:latin typeface="Meiryo UI" panose="020B0604030504040204" pitchFamily="50" charset="-128"/>
                          <a:ea typeface="Meiryo UI" panose="020B0604030504040204" pitchFamily="50" charset="-128"/>
                        </a:rPr>
                        <a:t>ばらつ</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きが</a:t>
                      </a:r>
                      <a:r>
                        <a:rPr kumimoji="1" lang="ja-JP" altLang="en-US" sz="1200" dirty="0" smtClean="0">
                          <a:latin typeface="Meiryo UI" panose="020B0604030504040204" pitchFamily="50" charset="-128"/>
                          <a:ea typeface="Meiryo UI" panose="020B0604030504040204" pitchFamily="50" charset="-128"/>
                        </a:rPr>
                        <a:t>生じない</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r>
              <a:tr h="1861704">
                <a:tc>
                  <a:txBody>
                    <a:bodyPr/>
                    <a:lstStyle/>
                    <a:p>
                      <a:pPr algn="ctr"/>
                      <a:r>
                        <a:rPr kumimoji="1" lang="ja-JP" altLang="en-US" sz="1200" dirty="0" smtClean="0">
                          <a:latin typeface="Meiryo UI" panose="020B0604030504040204" pitchFamily="50" charset="-128"/>
                          <a:ea typeface="Meiryo UI" panose="020B0604030504040204" pitchFamily="50" charset="-128"/>
                        </a:rPr>
                        <a:t>各特別区</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○特別区毎に地域ニーズを反映した介護保険</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事業計画を策定したうえで、他の高齢者施策</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との連携を図りながら独自の事業を</a:t>
                      </a:r>
                      <a:r>
                        <a:rPr kumimoji="1" lang="ja-JP" altLang="en-US" sz="1200" dirty="0" smtClean="0">
                          <a:latin typeface="Meiryo UI" panose="020B0604030504040204" pitchFamily="50" charset="-128"/>
                          <a:ea typeface="Meiryo UI" panose="020B0604030504040204" pitchFamily="50" charset="-128"/>
                        </a:rPr>
                        <a:t>実施</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ただし、</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　保険料の区間格差が生じるおそれ</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　特別区間で特別養護老人ホーム等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施設に偏在があることなどから、受ける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サービスにばらつきが生じるおそれ　など</a:t>
                      </a:r>
                      <a:endParaRPr kumimoji="1" lang="ja-JP" altLang="en-US" sz="1200" dirty="0">
                        <a:latin typeface="Meiryo UI" panose="020B0604030504040204" pitchFamily="50" charset="-128"/>
                        <a:ea typeface="Meiryo UI" panose="020B0604030504040204" pitchFamily="50" charset="-128"/>
                      </a:endParaRPr>
                    </a:p>
                  </a:txBody>
                  <a:tcPr/>
                </a:tc>
              </a:tr>
            </a:tbl>
          </a:graphicData>
        </a:graphic>
      </p:graphicFrame>
    </p:spTree>
    <p:extLst>
      <p:ext uri="{BB962C8B-B14F-4D97-AF65-F5344CB8AC3E}">
        <p14:creationId xmlns:p14="http://schemas.microsoft.com/office/powerpoint/2010/main" val="4164570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75663330"/>
              </p:ext>
            </p:extLst>
          </p:nvPr>
        </p:nvGraphicFramePr>
        <p:xfrm>
          <a:off x="428882" y="980728"/>
          <a:ext cx="9132630" cy="2592288"/>
        </p:xfrm>
        <a:graphic>
          <a:graphicData uri="http://schemas.openxmlformats.org/drawingml/2006/table">
            <a:tbl>
              <a:tblPr firstRow="1" bandRow="1">
                <a:tableStyleId>{5940675A-B579-460E-94D1-54222C63F5DA}</a:tableStyleId>
              </a:tblPr>
              <a:tblGrid>
                <a:gridCol w="4884158"/>
                <a:gridCol w="4248472"/>
              </a:tblGrid>
              <a:tr h="100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一部事務組合の設置は、特別区自身が判断すべきであり、すべての事務は府又は特別区に分けるべき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が担うべき事務のうち、公平性や効率性、専門性の観点から、一部事務組合での実施が適切と判断した事務であり、特別区設置の日からこれらの事務を円滑に実施するため、一部事務組合を設置する必要があると考えている</a:t>
                      </a:r>
                      <a:endParaRPr kumimoji="1" lang="ja-JP" altLang="en-US" sz="1200" dirty="0">
                        <a:latin typeface="Meiryo UI" panose="020B0604030504040204" pitchFamily="50" charset="-128"/>
                        <a:ea typeface="Meiryo UI" panose="020B0604030504040204" pitchFamily="50" charset="-128"/>
                      </a:endParaRPr>
                    </a:p>
                  </a:txBody>
                  <a:tcPr anchor="ctr"/>
                </a:tc>
              </a:tr>
              <a:tr h="158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〇第５回協議会　自民</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一部事務組合等への加入や新規の設立は、各特別区が設置されてから特別区自身が判断すべき。特別区設置の日に一部事務組合があることはおかしい。全ての事業を、広域の大阪府、それか特別区、いずれかに分ける事務分担をす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0" name="正方形/長方形 9"/>
          <p:cNvSpPr/>
          <p:nvPr/>
        </p:nvSpPr>
        <p:spPr>
          <a:xfrm>
            <a:off x="249395" y="54868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5108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組織体制に関する事項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21401847"/>
              </p:ext>
            </p:extLst>
          </p:nvPr>
        </p:nvGraphicFramePr>
        <p:xfrm>
          <a:off x="428882" y="1294518"/>
          <a:ext cx="9132630" cy="3132637"/>
        </p:xfrm>
        <a:graphic>
          <a:graphicData uri="http://schemas.openxmlformats.org/drawingml/2006/table">
            <a:tbl>
              <a:tblPr firstRow="1" bandRow="1">
                <a:tableStyleId>{5940675A-B579-460E-94D1-54222C63F5DA}</a:tableStyleId>
              </a:tblPr>
              <a:tblGrid>
                <a:gridCol w="4884158"/>
                <a:gridCol w="4248472"/>
              </a:tblGrid>
              <a:tr h="9723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特別区素案の職員数で住民サービスを維持できるのか、集約率や分散率を用いるなどして検証すべき</a:t>
                      </a:r>
                    </a:p>
                  </a:txBody>
                  <a:tcPr anchor="ctr"/>
                </a:tc>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① 近隣中核市をベースに、中核市権限を上回る事務や生活保護などの本市の特性を反映して算定した特別区素案の職員総数で、現在のサービスを提供できる体制は確保できていると認識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② 積み上げは、特別区設置時点での事務事業の状況などを踏まえ、各局との綿密な協議・検討を行う必要があり、設置準備期間中に行うことが適切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③ 新たな自治体を設置するにあたって、集約率や分散率を用いた算定はなじまないと認識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r>
              <a:tr h="2160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〇第６回協議会　自民</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部門別の事務分担及び業務量を積算の上、部門別の組織体制や人員配置について、例えば集約率や分散率を用いた検証など多角的に検証をすべき。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676429532"/>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7" name="正方形/長方形 6"/>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8626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４</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660503927"/>
              </p:ext>
            </p:extLst>
          </p:nvPr>
        </p:nvGraphicFramePr>
        <p:xfrm>
          <a:off x="372100" y="893832"/>
          <a:ext cx="9132630" cy="4222334"/>
        </p:xfrm>
        <a:graphic>
          <a:graphicData uri="http://schemas.openxmlformats.org/drawingml/2006/table">
            <a:tbl>
              <a:tblPr firstRow="1" bandRow="1">
                <a:tableStyleId>{5940675A-B579-460E-94D1-54222C63F5DA}</a:tableStyleId>
              </a:tblPr>
              <a:tblGrid>
                <a:gridCol w="4884158"/>
                <a:gridCol w="4248472"/>
              </a:tblGrid>
              <a:tr h="8789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特別区素案の職員数で住民サービスが維持できるのか検証するため、積み上げにより算定した部門別職員数を示すべき</a:t>
                      </a:r>
                    </a:p>
                  </a:txBody>
                  <a:tcPr anchor="ctr"/>
                </a:tc>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① 近隣中核市をベースに、中核市権限を上回る事務や生活保護などの本市の特性を反映して算定した特別区素案の職員総数で、現在のサービスを提供できる体制は確保できていると認識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② 積み上げは、特別区設置時点での事務事業の状況などを踏まえ、各局との綿密な協議・検討を行う必要があり、設置準備期間中に行うことが適切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endParaRPr kumimoji="1" lang="ja-JP" altLang="en-US" sz="1200" dirty="0">
                        <a:latin typeface="Meiryo UI" panose="020B0604030504040204" pitchFamily="50" charset="-128"/>
                        <a:ea typeface="Meiryo UI" panose="020B0604030504040204" pitchFamily="50" charset="-128"/>
                      </a:endParaRPr>
                    </a:p>
                  </a:txBody>
                  <a:tcPr anchor="ctr"/>
                </a:tc>
              </a:tr>
              <a:tr h="3343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smtClean="0">
                          <a:latin typeface="Meiryo UI" panose="020B0604030504040204" pitchFamily="50" charset="-128"/>
                          <a:ea typeface="Meiryo UI" panose="020B0604030504040204" pitchFamily="50" charset="-128"/>
                        </a:rPr>
                        <a:t>〇第</a:t>
                      </a:r>
                      <a:r>
                        <a:rPr kumimoji="1" lang="en-US" altLang="zh-TW" sz="1100" dirty="0" smtClean="0">
                          <a:latin typeface="Meiryo UI" panose="020B0604030504040204" pitchFamily="50" charset="-128"/>
                          <a:ea typeface="Meiryo UI" panose="020B0604030504040204" pitchFamily="50" charset="-128"/>
                        </a:rPr>
                        <a:t>10</a:t>
                      </a:r>
                      <a:r>
                        <a:rPr kumimoji="1" lang="zh-TW" altLang="en-US" sz="1100" dirty="0" smtClean="0">
                          <a:latin typeface="Meiryo UI" panose="020B0604030504040204" pitchFamily="50" charset="-128"/>
                          <a:ea typeface="Meiryo UI" panose="020B0604030504040204" pitchFamily="50" charset="-128"/>
                        </a:rPr>
                        <a:t>回協議会　公明</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特別区ごと、部門別、職種別の丁寧な積み上げが必要。検証に値する部門別職員数を速やかに示していただきたい。</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平成</a:t>
                      </a:r>
                      <a:r>
                        <a:rPr kumimoji="1" lang="en-US" altLang="ja-JP" sz="1100" dirty="0" smtClean="0">
                          <a:latin typeface="Meiryo UI" panose="020B0604030504040204" pitchFamily="50" charset="-128"/>
                          <a:ea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rPr>
                        <a:t>年に大阪市が４つの特別区になるという仮定で各特別区の部門別職員数を算出し、平成</a:t>
                      </a:r>
                      <a:r>
                        <a:rPr kumimoji="1" lang="en-US" altLang="ja-JP" sz="1100" dirty="0" smtClean="0">
                          <a:latin typeface="Meiryo UI" panose="020B0604030504040204" pitchFamily="50" charset="-128"/>
                          <a:ea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rPr>
                        <a:t>年時点の大阪市の職員数と比較するなどして、住民サービスが維持できるのかという検証を示していただきたい。</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個々の業務に係る職員数を積み上げた４つのそれぞれの特別区の部門別職員数を示し、特別区素案の職員数で、住民サービスが維持できるのかを検証する必要がある。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6" name="正方形/長方形 5"/>
          <p:cNvSpPr/>
          <p:nvPr/>
        </p:nvSpPr>
        <p:spPr>
          <a:xfrm>
            <a:off x="257254" y="476672"/>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（資料要望）</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457056" y="3861048"/>
            <a:ext cx="3744416" cy="720080"/>
          </a:xfrm>
          <a:prstGeom prst="rect">
            <a:avLst/>
          </a:prstGeom>
          <a:ln w="6350">
            <a:solidFill>
              <a:schemeClr val="bg1">
                <a:lumMod val="8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個々の業務に係る職員数の積み上げは行って</a:t>
            </a:r>
            <a:r>
              <a:rPr lang="ja-JP" altLang="en-US" sz="1200" dirty="0" smtClean="0">
                <a:solidFill>
                  <a:schemeClr val="tx1"/>
                </a:solidFill>
                <a:latin typeface="Meiryo UI" panose="020B0604030504040204" pitchFamily="50" charset="-128"/>
                <a:ea typeface="Meiryo UI" panose="020B0604030504040204" pitchFamily="50" charset="-128"/>
              </a:rPr>
              <a:t>いない</a:t>
            </a:r>
            <a:r>
              <a:rPr lang="ja-JP" altLang="en-US" sz="1200" dirty="0">
                <a:solidFill>
                  <a:schemeClr val="tx1"/>
                </a:solidFill>
                <a:latin typeface="Meiryo UI" panose="020B0604030504040204" pitchFamily="50" charset="-128"/>
                <a:ea typeface="Meiryo UI" panose="020B0604030504040204" pitchFamily="50" charset="-128"/>
              </a:rPr>
              <a:t>が</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特別区の部局別職員数を本市の現員数と比較した「組織体制（部局別職員数）」を提示（第</a:t>
            </a:r>
            <a:r>
              <a:rPr lang="en-US" altLang="ja-JP" sz="1200" dirty="0">
                <a:solidFill>
                  <a:schemeClr val="tx1"/>
                </a:solidFill>
                <a:latin typeface="Meiryo UI" panose="020B0604030504040204" pitchFamily="50" charset="-128"/>
                <a:ea typeface="Meiryo UI" panose="020B0604030504040204" pitchFamily="50" charset="-128"/>
              </a:rPr>
              <a:t>14</a:t>
            </a:r>
            <a:r>
              <a:rPr lang="ja-JP" altLang="en-US" sz="1200" dirty="0">
                <a:solidFill>
                  <a:schemeClr val="tx1"/>
                </a:solidFill>
                <a:latin typeface="Meiryo UI" panose="020B0604030504040204" pitchFamily="50" charset="-128"/>
                <a:ea typeface="Meiryo UI" panose="020B0604030504040204" pitchFamily="50" charset="-128"/>
              </a:rPr>
              <a:t>回協議会）</a:t>
            </a:r>
          </a:p>
        </p:txBody>
      </p:sp>
    </p:spTree>
    <p:extLst>
      <p:ext uri="{BB962C8B-B14F-4D97-AF65-F5344CB8AC3E}">
        <p14:creationId xmlns:p14="http://schemas.microsoft.com/office/powerpoint/2010/main" val="2742618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財政調整・財政シミュレーションに関する事項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566535466"/>
              </p:ext>
            </p:extLst>
          </p:nvPr>
        </p:nvGraphicFramePr>
        <p:xfrm>
          <a:off x="428882" y="1264685"/>
          <a:ext cx="9132630" cy="5192726"/>
        </p:xfrm>
        <a:graphic>
          <a:graphicData uri="http://schemas.openxmlformats.org/drawingml/2006/table">
            <a:tbl>
              <a:tblPr firstRow="1" bandRow="1">
                <a:tableStyleId>{5940675A-B579-460E-94D1-54222C63F5DA}</a:tableStyleId>
              </a:tblPr>
              <a:tblGrid>
                <a:gridCol w="4884158"/>
                <a:gridCol w="4248472"/>
              </a:tblGrid>
              <a:tr h="982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特別区財政調整交付金の算定にあたり、東京のようなモデル</a:t>
                      </a:r>
                      <a:r>
                        <a:rPr kumimoji="1" lang="ja-JP" altLang="en-US" sz="1400" b="1" dirty="0" smtClean="0">
                          <a:solidFill>
                            <a:schemeClr val="tx1"/>
                          </a:solidFill>
                          <a:latin typeface="Meiryo UI" panose="020B0604030504040204" pitchFamily="50" charset="-128"/>
                          <a:ea typeface="Meiryo UI" panose="020B0604030504040204" pitchFamily="50" charset="-128"/>
                        </a:rPr>
                        <a:t>区・</a:t>
                      </a:r>
                      <a:r>
                        <a:rPr kumimoji="1" lang="ja-JP" altLang="en-US" sz="1400" b="1" dirty="0" smtClean="0">
                          <a:latin typeface="Meiryo UI" panose="020B0604030504040204" pitchFamily="50" charset="-128"/>
                          <a:ea typeface="Meiryo UI" panose="020B0604030504040204" pitchFamily="50" charset="-128"/>
                        </a:rPr>
                        <a:t>標準区を設定すべき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①標準区の設定趣旨は、特別区財政調整交付金の総額を各特別区に配分するための基準を定めることにあり、東京では</a:t>
                      </a:r>
                      <a:r>
                        <a:rPr kumimoji="1" lang="en-US" altLang="ja-JP" sz="1200" dirty="0" smtClean="0">
                          <a:latin typeface="Meiryo UI" panose="020B0604030504040204" pitchFamily="50" charset="-128"/>
                          <a:ea typeface="Meiryo UI" panose="020B0604030504040204" pitchFamily="50" charset="-128"/>
                        </a:rPr>
                        <a:t>23</a:t>
                      </a:r>
                      <a:r>
                        <a:rPr kumimoji="1" lang="ja-JP" altLang="en-US" sz="1200" dirty="0" smtClean="0">
                          <a:latin typeface="Meiryo UI" panose="020B0604030504040204" pitchFamily="50" charset="-128"/>
                          <a:ea typeface="Meiryo UI" panose="020B0604030504040204" pitchFamily="50" charset="-128"/>
                        </a:rPr>
                        <a:t>区存在し、人口や財政規模に幅があること等により標準区を独自に定めているものと考えられる</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一方素案では、区数が少なく、区割りの検討においても人口規模や財政規模が一定考慮されていることから、現行の地方交付税の枠組みを使いつつ、生活保護等の実態を踏まえた加算を行う制度設計としている。この方法で大阪特有の実情に対応することが可能</a:t>
                      </a:r>
                      <a:endParaRPr kumimoji="1" lang="en-US" altLang="ja-JP" sz="1200" dirty="0" smtClean="0">
                        <a:latin typeface="Meiryo UI" panose="020B0604030504040204" pitchFamily="50" charset="-128"/>
                        <a:ea typeface="Meiryo UI" panose="020B0604030504040204" pitchFamily="50" charset="-128"/>
                      </a:endParaRPr>
                    </a:p>
                  </a:txBody>
                  <a:tcPr anchor="ctr"/>
                </a:tc>
              </a:tr>
              <a:tr h="13259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５</a:t>
                      </a:r>
                      <a:r>
                        <a:rPr kumimoji="1" lang="zh-TW" altLang="en-US" sz="1100" dirty="0" smtClean="0">
                          <a:latin typeface="Meiryo UI" panose="020B0604030504040204" pitchFamily="50" charset="-128"/>
                          <a:ea typeface="Meiryo UI" panose="020B0604030504040204" pitchFamily="50" charset="-128"/>
                        </a:rPr>
                        <a:t>回</a:t>
                      </a:r>
                      <a:r>
                        <a:rPr kumimoji="1" lang="zh-TW" altLang="en-US" sz="1100" dirty="0" smtClean="0">
                          <a:solidFill>
                            <a:schemeClr val="tx1"/>
                          </a:solidFill>
                          <a:latin typeface="Meiryo UI" panose="020B0604030504040204" pitchFamily="50" charset="-128"/>
                          <a:ea typeface="Meiryo UI" panose="020B0604030504040204" pitchFamily="50" charset="-128"/>
                        </a:rPr>
                        <a:t>協議会　</a:t>
                      </a:r>
                      <a:r>
                        <a:rPr kumimoji="1" lang="ja-JP" altLang="en-US" sz="1100" dirty="0" smtClean="0">
                          <a:solidFill>
                            <a:schemeClr val="tx1"/>
                          </a:solidFill>
                          <a:latin typeface="Meiryo UI" panose="020B0604030504040204" pitchFamily="50" charset="-128"/>
                          <a:ea typeface="Meiryo UI" panose="020B0604030504040204" pitchFamily="50" charset="-128"/>
                        </a:rPr>
                        <a:t>自民</a:t>
                      </a:r>
                      <a:endParaRPr kumimoji="1" lang="en-US" altLang="zh-TW"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　住民サービス水準が現在と変わらない水準が保障されるのか、各特別区の予算が組めるのか、留保財源が現在と変わらない水準で確保できるのか、財政運営ができるのか検証するため、東京の都区制度のようなモデル区</a:t>
                      </a:r>
                      <a:r>
                        <a:rPr kumimoji="1" lang="ja-JP" altLang="en-US" sz="1100" dirty="0" smtClean="0">
                          <a:latin typeface="Meiryo UI" panose="020B0604030504040204" pitchFamily="50" charset="-128"/>
                          <a:ea typeface="Meiryo UI" panose="020B0604030504040204" pitchFamily="50" charset="-128"/>
                        </a:rPr>
                        <a:t>・標準区の設定など、精密・精査なもので制度設計する必要がある。</a:t>
                      </a:r>
                      <a:endParaRPr kumimoji="1" lang="zh-TW" altLang="en-US"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982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ビッグプロジェクト等の広域の事務事業については、大阪府の財源が充当されるべきだが、厳しい財政状況にある大阪府で広域行政を担えるのか担保はない</a:t>
                      </a:r>
                    </a:p>
                  </a:txBody>
                  <a:tcPr anchor="ctr"/>
                </a:tc>
                <a:tc rowSpan="2">
                  <a:txBody>
                    <a:bodyPr/>
                    <a:lstStyle/>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①</a:t>
                      </a:r>
                      <a:r>
                        <a:rPr kumimoji="1" lang="ja-JP" altLang="en-US" sz="1200" dirty="0" smtClean="0">
                          <a:solidFill>
                            <a:schemeClr val="tx1"/>
                          </a:solidFill>
                          <a:latin typeface="Meiryo UI" panose="020B0604030504040204" pitchFamily="50" charset="-128"/>
                          <a:ea typeface="Meiryo UI" panose="020B0604030504040204" pitchFamily="50" charset="-128"/>
                        </a:rPr>
                        <a:t>素案では、広域と基礎の役割を徹底することとし、特別区と大阪府それぞれの事務を適切に担えるよう、事務分担に応じて財政調整財源を配分</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②各特別区及び大阪府においては、配分された財源及び自主財源をマネジメントしながら財政運営を行いその責任を果たしていくものと認識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③財源配分については、国の地方制度調査会答申</a:t>
                      </a:r>
                      <a:r>
                        <a:rPr kumimoji="1" lang="en-US" altLang="ja-JP" sz="1200" dirty="0" smtClean="0">
                          <a:solidFill>
                            <a:schemeClr val="tx1"/>
                          </a:solidFill>
                          <a:latin typeface="Meiryo UI" panose="020B0604030504040204" pitchFamily="50" charset="-128"/>
                          <a:ea typeface="Meiryo UI" panose="020B0604030504040204" pitchFamily="50" charset="-128"/>
                        </a:rPr>
                        <a:t>(H25.6.25)</a:t>
                      </a:r>
                      <a:r>
                        <a:rPr kumimoji="1" lang="ja-JP" altLang="en-US" sz="1200" dirty="0" smtClean="0">
                          <a:solidFill>
                            <a:schemeClr val="tx1"/>
                          </a:solidFill>
                          <a:latin typeface="Meiryo UI" panose="020B0604030504040204" pitchFamily="50" charset="-128"/>
                          <a:ea typeface="Meiryo UI" panose="020B0604030504040204" pitchFamily="50" charset="-128"/>
                        </a:rPr>
                        <a:t>で、「現在指定都市が処理している任意事務についても、道府県と特別区との間の事務分担に応じた財源上の配慮が必要」とされているところ</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r>
              <a:tr h="19020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６</a:t>
                      </a:r>
                      <a:r>
                        <a:rPr kumimoji="1" lang="zh-TW" altLang="en-US" sz="1100" dirty="0" smtClean="0">
                          <a:latin typeface="Meiryo UI" panose="020B0604030504040204" pitchFamily="50" charset="-128"/>
                          <a:ea typeface="Meiryo UI" panose="020B0604030504040204" pitchFamily="50" charset="-128"/>
                        </a:rPr>
                        <a:t>回協議会　</a:t>
                      </a:r>
                      <a:r>
                        <a:rPr kumimoji="1" lang="ja-JP" altLang="en-US" sz="1100" dirty="0" smtClean="0">
                          <a:latin typeface="Meiryo UI" panose="020B0604030504040204" pitchFamily="50" charset="-128"/>
                          <a:ea typeface="Meiryo UI" panose="020B0604030504040204" pitchFamily="50" charset="-128"/>
                        </a:rPr>
                        <a:t>自民</a:t>
                      </a:r>
                      <a:endParaRPr kumimoji="1" lang="en-US" altLang="zh-TW"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現在、府市協調で大規模事業が進められているが、これらにかかる経費は今後大きく膨らむ。特別区になれば基礎自治行政のみを担うことになるので特別区が負担すべき理由はない。起債の償還負担も含め、広域事業を担う大阪府が全額負担すべき。</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５</a:t>
                      </a:r>
                      <a:r>
                        <a:rPr kumimoji="1" lang="zh-TW" altLang="en-US" sz="1100" dirty="0" smtClean="0">
                          <a:latin typeface="Meiryo UI" panose="020B0604030504040204" pitchFamily="50" charset="-128"/>
                          <a:ea typeface="Meiryo UI" panose="020B0604030504040204" pitchFamily="50" charset="-128"/>
                        </a:rPr>
                        <a:t>回協議会　公明</a:t>
                      </a:r>
                      <a:endParaRPr kumimoji="1" lang="en-US" altLang="zh-TW"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ビッグプロジェクトについて、大阪市分を各特別区で今後負担するのかは疑問で、当然広域行政で見なければならない。厳しい財政状況にある大阪府で広域行政を担えるのか、担保はない。</a:t>
                      </a:r>
                      <a:endParaRPr kumimoji="1" lang="zh-TW" altLang="en-US"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164204321"/>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2" name="正方形/長方形 11"/>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91040" y="1543913"/>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89827" y="3861048"/>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6"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５</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1582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６</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72664425"/>
              </p:ext>
            </p:extLst>
          </p:nvPr>
        </p:nvGraphicFramePr>
        <p:xfrm>
          <a:off x="391501" y="524740"/>
          <a:ext cx="9132630" cy="6216628"/>
        </p:xfrm>
        <a:graphic>
          <a:graphicData uri="http://schemas.openxmlformats.org/drawingml/2006/table">
            <a:tbl>
              <a:tblPr firstRow="1" bandRow="1">
                <a:tableStyleId>{5940675A-B579-460E-94D1-54222C63F5DA}</a:tableStyleId>
              </a:tblPr>
              <a:tblGrid>
                <a:gridCol w="4884158"/>
                <a:gridCol w="4248472"/>
              </a:tblGrid>
              <a:tr h="960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財政調整財源の配分割合の決定に際し、特別区設置に伴う人件費増など必要な経費を織り込むべき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特別区と大阪府の財源配分については、大阪市が現在実施している住民サービスを特別区と大阪府が適切に実施できるよう、必要な財源をそれぞれに配分するため、直近３年間の決算額の所要一般財源により算定</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②決算に含まれていない特別区設置に必要な経費を織り込んだ財政シミュレーションを参考資料として提示しているところ</a:t>
                      </a:r>
                      <a:endParaRPr kumimoji="1" lang="en-US" altLang="ja-JP" sz="1200" dirty="0" smtClean="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６</a:t>
                      </a:r>
                      <a:r>
                        <a:rPr kumimoji="1" lang="zh-TW" altLang="en-US" sz="1100" dirty="0" smtClean="0">
                          <a:latin typeface="Meiryo UI" panose="020B0604030504040204" pitchFamily="50" charset="-128"/>
                          <a:ea typeface="Meiryo UI" panose="020B0604030504040204" pitchFamily="50" charset="-128"/>
                        </a:rPr>
                        <a:t>回協議会　</a:t>
                      </a:r>
                      <a:r>
                        <a:rPr kumimoji="1" lang="ja-JP" altLang="en-US" sz="1100" dirty="0" smtClean="0">
                          <a:latin typeface="Meiryo UI" panose="020B0604030504040204" pitchFamily="50" charset="-128"/>
                          <a:ea typeface="Meiryo UI" panose="020B0604030504040204" pitchFamily="50" charset="-128"/>
                        </a:rPr>
                        <a:t>自民</a:t>
                      </a:r>
                      <a:endParaRPr kumimoji="1" lang="en-US" altLang="zh-TW"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特別区の人員増に関わる経費を所要一般財源には組み入れず、財政調整基金で賄うことを前提とするような制度設計になっており、極めて問題。</a:t>
                      </a:r>
                      <a:endParaRPr kumimoji="1" lang="zh-TW" altLang="en-US"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1152128">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財政調整財源を充当する事務を精査し、府に移管される事務のうち、大都市特例事務や任意事務として行われている広域事務については府の財源が充当されるべき</a:t>
                      </a:r>
                    </a:p>
                  </a:txBody>
                  <a:tcPr anchor="ctr"/>
                </a:tc>
                <a:tc rowSpan="2">
                  <a:txBody>
                    <a:bodyPr/>
                    <a:lstStyle/>
                    <a:p>
                      <a:pPr algn="l">
                        <a:lnSpc>
                          <a:spcPts val="1400"/>
                        </a:lnSpc>
                      </a:pPr>
                      <a:r>
                        <a:rPr kumimoji="1" lang="ja-JP" altLang="en-US" sz="1200" dirty="0" smtClean="0">
                          <a:latin typeface="Meiryo UI" panose="020B0604030504040204" pitchFamily="50" charset="-128"/>
                          <a:ea typeface="Meiryo UI" panose="020B0604030504040204" pitchFamily="50" charset="-128"/>
                        </a:rPr>
                        <a:t>①</a:t>
                      </a:r>
                      <a:r>
                        <a:rPr kumimoji="1" lang="ja-JP" altLang="en-US" sz="1200" dirty="0" smtClean="0">
                          <a:solidFill>
                            <a:schemeClr val="tx1"/>
                          </a:solidFill>
                          <a:latin typeface="Meiryo UI" panose="020B0604030504040204" pitchFamily="50" charset="-128"/>
                          <a:ea typeface="Meiryo UI" panose="020B0604030504040204" pitchFamily="50" charset="-128"/>
                        </a:rPr>
                        <a:t>現在大阪市が担っている広域的な事務は、市域</a:t>
                      </a:r>
                      <a:r>
                        <a:rPr kumimoji="1" lang="ja-JP" altLang="en-US" sz="1200" dirty="0" smtClean="0">
                          <a:latin typeface="Meiryo UI" panose="020B0604030504040204" pitchFamily="50" charset="-128"/>
                          <a:ea typeface="Meiryo UI" panose="020B0604030504040204" pitchFamily="50" charset="-128"/>
                        </a:rPr>
                        <a:t>の税収力を活かし、市域の発展を通じて市民福祉の向上に資するという判断をしながら、大都市地域における市町村事務として実施しているもの。特別区が設置され事務の担い手が変わった場合でも、趣旨・目的が変わるものではないと考えている</a:t>
                      </a: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endParaRPr kumimoji="1" lang="ja-JP" altLang="en-US" sz="1200" dirty="0" smtClean="0">
                        <a:latin typeface="Meiryo UI" panose="020B0604030504040204" pitchFamily="50" charset="-128"/>
                        <a:ea typeface="Meiryo UI" panose="020B0604030504040204" pitchFamily="50" charset="-128"/>
                      </a:endParaRPr>
                    </a:p>
                    <a:p>
                      <a:pPr algn="l">
                        <a:lnSpc>
                          <a:spcPts val="1400"/>
                        </a:lnSpc>
                      </a:pPr>
                      <a:r>
                        <a:rPr kumimoji="1" lang="ja-JP" altLang="en-US" sz="1200" dirty="0" smtClean="0">
                          <a:latin typeface="Meiryo UI" panose="020B0604030504040204" pitchFamily="50" charset="-128"/>
                          <a:ea typeface="Meiryo UI" panose="020B0604030504040204" pitchFamily="50" charset="-128"/>
                        </a:rPr>
                        <a:t>②こうした考えのもと、大阪府が引き継ぐ事務に係る財源は、大阪府に移転・配分される財政調整財源などを充てることにより、特別区と大阪府の双方が現行の住民サービスを適切に提供できるようにするというのが素案の考え方</a:t>
                      </a: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　枚方市にある大阪市立高校の大阪府移管後の学校運営経費については、大阪市が運営を担っており地方交付税も大阪市に措置されている現状を踏まえて制度設計。特別区設置の日までに移管が実現した場合には、必要に応じて知事と市長で調整されるものと考えている</a:t>
                      </a:r>
                    </a:p>
                  </a:txBody>
                  <a:tcPr anchor="ctr"/>
                </a:tc>
              </a:tr>
              <a:tr h="2952328">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lnSpc>
                          <a:spcPts val="1200"/>
                        </a:lnSpc>
                      </a:pPr>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　従来からの府立高校の運営事務は、特別区設置後も引き続き府民全体で負担するが、特別区素案では、新たに府立の高校となる学校運営事務には、大阪市民だけが負担する財政調整財源を充てる制度設計になっているのがおかしい。</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　枚方市にある大阪市立高校の大阪府移管後の学校運営経費について、素案では財政調整財源を充てる制度設計となっているが、大阪府市統合本部会議等で確認・決定されている「府が負担する」という方針と異なるためおかしい。</a:t>
                      </a:r>
                    </a:p>
                    <a:p>
                      <a:pPr algn="l">
                        <a:lnSpc>
                          <a:spcPts val="1200"/>
                        </a:lnSpc>
                      </a:pP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15</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精神保健福祉センターは、特別区設置後は大阪府</a:t>
                      </a:r>
                      <a:r>
                        <a:rPr kumimoji="1" lang="ja-JP" altLang="en-US" sz="1100" dirty="0" smtClean="0">
                          <a:latin typeface="Meiryo UI" panose="020B0604030504040204" pitchFamily="50" charset="-128"/>
                          <a:ea typeface="Meiryo UI" panose="020B0604030504040204" pitchFamily="50" charset="-128"/>
                        </a:rPr>
                        <a:t>にのみ設置義務があり、特別区にはない。法令で義務者が決まっている事務にまで財政調整財源を適用することに市民の理解は得られるのか。財政調整財源を充当する事務と充当しない事務を整理する必要があ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0" name="正方形/長方形 9"/>
          <p:cNvSpPr/>
          <p:nvPr/>
        </p:nvSpPr>
        <p:spPr>
          <a:xfrm>
            <a:off x="91040" y="77523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9827" y="29869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４</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4254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34227</TotalTime>
  <Words>2759</Words>
  <PresentationFormat>A4 210 x 297 mm</PresentationFormat>
  <Paragraphs>337</Paragraphs>
  <Slides>17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　協議会で示された提案等</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2018-11-08T05:41:28Z</cp:lastPrinted>
  <dcterms:created xsi:type="dcterms:W3CDTF">2013-07-16T06:48:23Z</dcterms:created>
  <dcterms:modified xsi:type="dcterms:W3CDTF">2018-11-08T11:03:16Z</dcterms:modified>
</cp:coreProperties>
</file>