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core.xml" Type="http://schemas.openxmlformats.org/package/2006/relationships/metadata/core-properties" Id="rId5"></Relationship><Relationship Target="docProps/thumbnail.jpeg" Type="http://schemas.openxmlformats.org/package/2006/relationships/metadata/thumbnail" Id="rId6"></Relationship><Relationship Target="docProps/app.xml" Type="http://schemas.openxmlformats.org/officeDocument/2006/relationships/extended-properties" Id="rId7"></Relationship></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904" r:id="rId2"/>
    <p:sldId id="894" r:id="rId3"/>
    <p:sldId id="908" r:id="rId4"/>
    <p:sldId id="897" r:id="rId5"/>
    <p:sldId id="907" r:id="rId6"/>
    <p:sldId id="900" r:id="rId7"/>
    <p:sldId id="901" r:id="rId8"/>
    <p:sldId id="902" r:id="rId9"/>
    <p:sldId id="903" r:id="rId10"/>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阪市" initials="大阪市" lastIdx="0"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DF4"/>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03" autoAdjust="0"/>
    <p:restoredTop sz="99274" autoAdjust="0"/>
  </p:normalViewPr>
  <p:slideViewPr>
    <p:cSldViewPr>
      <p:cViewPr varScale="1">
        <p:scale>
          <a:sx n="74" d="100"/>
          <a:sy n="74" d="100"/>
        </p:scale>
        <p:origin x="1068" y="78"/>
      </p:cViewPr>
      <p:guideLst>
        <p:guide orient="horz" pos="2160"/>
        <p:guide pos="3121"/>
      </p:guideLst>
    </p:cSldViewPr>
  </p:slideViewPr>
  <p:notesTextViewPr>
    <p:cViewPr>
      <p:scale>
        <a:sx n="100" d="100"/>
        <a:sy n="100" d="100"/>
      </p:scale>
      <p:origin x="0" y="0"/>
    </p:cViewPr>
  </p:notesTextViewPr>
  <p:gridSpacing cx="72008" cy="72008"/>
</p:viewPr>
</file>

<file path=ppt/_rels/presentation.xml.rels><?xml version="1.0" encoding="UTF-8" ?><Relationships xmlns="http://schemas.openxmlformats.org/package/2006/relationships"><Relationship Target="slides/slide7.xml" Type="http://schemas.openxmlformats.org/officeDocument/2006/relationships/slide" Id="rId8"></Relationship><Relationship Target="presProps.xml" Type="http://schemas.openxmlformats.org/officeDocument/2006/relationships/presProps" Id="rId13"></Relationship><Relationship Target="slides/slide2.xml" Type="http://schemas.openxmlformats.org/officeDocument/2006/relationships/slide" Id="rId3"></Relationship><Relationship Target="slides/slide6.xml" Type="http://schemas.openxmlformats.org/officeDocument/2006/relationships/slide" Id="rId7"></Relationship><Relationship Target="commentAuthors.xml" Type="http://schemas.openxmlformats.org/officeDocument/2006/relationships/commentAuthors" Id="rId12"></Relationship><Relationship Target="slides/slide1.xml" Type="http://schemas.openxmlformats.org/officeDocument/2006/relationships/slide" Id="rId2"></Relationship><Relationship Target="tableStyles.xml" Type="http://schemas.openxmlformats.org/officeDocument/2006/relationships/tableStyles" Id="rId16"></Relationship><Relationship Target="slideMasters/slideMaster1.xml" Type="http://schemas.openxmlformats.org/officeDocument/2006/relationships/slideMaster" Id="rId1"></Relationship><Relationship Target="slides/slide5.xml" Type="http://schemas.openxmlformats.org/officeDocument/2006/relationships/slide" Id="rId6"></Relationship><Relationship Target="notesMasters/notesMaster1.xml" Type="http://schemas.openxmlformats.org/officeDocument/2006/relationships/notesMaster" Id="rId11"></Relationship><Relationship Target="slides/slide4.xml" Type="http://schemas.openxmlformats.org/officeDocument/2006/relationships/slide" Id="rId5"></Relationship><Relationship Target="theme/theme1.xml" Type="http://schemas.openxmlformats.org/officeDocument/2006/relationships/theme" Id="rId15"></Relationship><Relationship Target="slides/slide9.xml" Type="http://schemas.openxmlformats.org/officeDocument/2006/relationships/slide" Id="rId10"></Relationship><Relationship Target="slides/slide3.xml" Type="http://schemas.openxmlformats.org/officeDocument/2006/relationships/slide" Id="rId4"></Relationship><Relationship Target="slides/slide8.xml" Type="http://schemas.openxmlformats.org/officeDocument/2006/relationships/slide" Id="rId9"></Relationship><Relationship Target="viewProps.xml" Type="http://schemas.openxmlformats.org/officeDocument/2006/relationships/viewProps" Id="rId14"></Relationship></Relationships>
</file>

<file path=ppt/notesMasters/_rels/notesMaster1.xml.rels><?xml version="1.0" encoding="UTF-8" ?><Relationships xmlns="http://schemas.openxmlformats.org/package/2006/relationships"><Relationship Target="../theme/theme2.xml" Type="http://schemas.openxmlformats.org/officeDocument/2006/relationships/theme" Id="rId1"></Relationship></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0"/>
            <a:ext cx="4307047" cy="340360"/>
          </a:xfrm>
          <a:prstGeom prst="rect">
            <a:avLst/>
          </a:prstGeom>
        </p:spPr>
        <p:txBody>
          <a:bodyPr vert="horz" lIns="91406" tIns="45700" rIns="91406" bIns="4570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7" y="0"/>
            <a:ext cx="4307047" cy="340360"/>
          </a:xfrm>
          <a:prstGeom prst="rect">
            <a:avLst/>
          </a:prstGeom>
        </p:spPr>
        <p:txBody>
          <a:bodyPr vert="horz" lIns="91406" tIns="45700" rIns="91406" bIns="45700" rtlCol="0"/>
          <a:lstStyle>
            <a:lvl1pPr algn="r">
              <a:defRPr sz="1200"/>
            </a:lvl1pPr>
          </a:lstStyle>
          <a:p>
            <a:fld id="{4179279C-853F-4F34-A5D2-B95F4823AB07}" type="datetimeFigureOut">
              <a:rPr kumimoji="1" lang="ja-JP" altLang="en-US" smtClean="0"/>
              <a:pPr/>
              <a:t>2018/8/20</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3000" cy="2551113"/>
          </a:xfrm>
          <a:prstGeom prst="rect">
            <a:avLst/>
          </a:prstGeom>
          <a:noFill/>
          <a:ln w="12700">
            <a:solidFill>
              <a:prstClr val="black"/>
            </a:solidFill>
          </a:ln>
        </p:spPr>
        <p:txBody>
          <a:bodyPr vert="horz" lIns="91406" tIns="45700" rIns="91406" bIns="45700" rtlCol="0" anchor="ctr"/>
          <a:lstStyle/>
          <a:p>
            <a:endParaRPr lang="ja-JP" altLang="en-US"/>
          </a:p>
        </p:txBody>
      </p:sp>
      <p:sp>
        <p:nvSpPr>
          <p:cNvPr id="5" name="ノート プレースホルダ 4"/>
          <p:cNvSpPr>
            <a:spLocks noGrp="1"/>
          </p:cNvSpPr>
          <p:nvPr>
            <p:ph type="body" sz="quarter" idx="3"/>
          </p:nvPr>
        </p:nvSpPr>
        <p:spPr>
          <a:xfrm>
            <a:off x="993935" y="3233425"/>
            <a:ext cx="7951470" cy="3063240"/>
          </a:xfrm>
          <a:prstGeom prst="rect">
            <a:avLst/>
          </a:prstGeom>
        </p:spPr>
        <p:txBody>
          <a:bodyPr vert="horz" lIns="91406" tIns="45700" rIns="91406" bIns="4570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6" y="6465659"/>
            <a:ext cx="4307047" cy="340360"/>
          </a:xfrm>
          <a:prstGeom prst="rect">
            <a:avLst/>
          </a:prstGeom>
        </p:spPr>
        <p:txBody>
          <a:bodyPr vert="horz" lIns="91406" tIns="45700" rIns="91406" bIns="4570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7" y="6465659"/>
            <a:ext cx="4307047" cy="340360"/>
          </a:xfrm>
          <a:prstGeom prst="rect">
            <a:avLst/>
          </a:prstGeom>
        </p:spPr>
        <p:txBody>
          <a:bodyPr vert="horz" lIns="91406" tIns="45700" rIns="91406" bIns="4570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1397805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175229809"/>
      </p:ext>
    </p:extLst>
  </p:cSld>
  <p:clrMapOvr>
    <a:masterClrMapping/>
  </p:clrMapOvr>
</p:notes>
</file>

<file path=ppt/slideLayouts/_rels/slideLayout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2018/8/20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2018/8/20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2"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2018/8/20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2018/8/20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2018/8/20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2"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2018/8/20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2018/8/20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2018/8/20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2018/8/20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2018/8/20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2018/8/20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theme/theme1.xml" Type="http://schemas.openxmlformats.org/officeDocument/2006/relationships/theme"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2" y="274638"/>
            <a:ext cx="8915399"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600205"/>
            <a:ext cx="8915399"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1"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2018/8/20</a:t>
            </a:fld>
            <a:endParaRPr kumimoji="1" lang="ja-JP" altLang="en-US"/>
          </a:p>
        </p:txBody>
      </p:sp>
      <p:sp>
        <p:nvSpPr>
          <p:cNvPr id="5" name="フッター プレースホルダ 4"/>
          <p:cNvSpPr>
            <a:spLocks noGrp="1"/>
          </p:cNvSpPr>
          <p:nvPr>
            <p:ph type="ftr" sz="quarter" idx="3"/>
          </p:nvPr>
        </p:nvSpPr>
        <p:spPr>
          <a:xfrm>
            <a:off x="3384552"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1"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Target="../notesSlides/notesSlide1.xml" Type="http://schemas.openxmlformats.org/officeDocument/2006/relationships/notesSlide" Id="rId2"></Relationship><Relationship Target="../slideLayouts/slideLayout2.xml" Type="http://schemas.openxmlformats.org/officeDocument/2006/relationships/slideLayout" Id="rId1"></Relationship></Relationships>
</file>

<file path=ppt/slides/_rels/slide2.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3.xml.rels><?xml version="1.0" encoding="UTF-8" ?><Relationships xmlns="http://schemas.openxmlformats.org/package/2006/relationships"><Relationship Target="../notesSlides/notesSlide2.xml" Type="http://schemas.openxmlformats.org/officeDocument/2006/relationships/notesSlide" Id="rId2"></Relationship><Relationship Target="../slideLayouts/slideLayout2.xml" Type="http://schemas.openxmlformats.org/officeDocument/2006/relationships/slideLayout" Id="rId1"></Relationship></Relationships>
</file>

<file path=ppt/slides/_rels/slide4.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5.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6.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7.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8.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9.xml.rels><?xml version="1.0" encoding="UTF-8" ?><Relationships xmlns="http://schemas.openxmlformats.org/package/2006/relationships"><Relationship Target="../media/image1.png" Type="http://schemas.openxmlformats.org/officeDocument/2006/relationships/image" Id="rId2"></Relationship><Relationship Target="../slideLayouts/slideLayout7.xml" Type="http://schemas.openxmlformats.org/officeDocument/2006/relationships/slideLayout" Id="rId1"></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フローチャート : 端子 7"/>
          <p:cNvSpPr/>
          <p:nvPr/>
        </p:nvSpPr>
        <p:spPr>
          <a:xfrm>
            <a:off x="553414" y="2852936"/>
            <a:ext cx="9049005" cy="720080"/>
          </a:xfrm>
          <a:prstGeom prst="flowChartTerminator">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50000"/>
              </a:lnSpc>
              <a:defRPr/>
            </a:pPr>
            <a:r>
              <a:rPr lang="ja-JP" altLang="en-US" sz="3600" b="1" dirty="0" smtClean="0">
                <a:solidFill>
                  <a:prstClr val="black"/>
                </a:solidFill>
                <a:latin typeface="+mn-ea"/>
              </a:rPr>
              <a:t>組織体制</a:t>
            </a:r>
            <a:endParaRPr lang="en-US" altLang="ja-JP" sz="3600" b="1" dirty="0" smtClean="0">
              <a:solidFill>
                <a:prstClr val="black"/>
              </a:solidFill>
              <a:latin typeface="+mn-ea"/>
            </a:endParaRPr>
          </a:p>
          <a:p>
            <a:pPr lvl="0" algn="ctr">
              <a:lnSpc>
                <a:spcPct val="150000"/>
              </a:lnSpc>
              <a:defRPr/>
            </a:pPr>
            <a:r>
              <a:rPr lang="ja-JP" altLang="en-US" sz="3600" b="1" dirty="0" smtClean="0">
                <a:solidFill>
                  <a:schemeClr val="tx1"/>
                </a:solidFill>
                <a:latin typeface="+mn-ea"/>
              </a:rPr>
              <a:t>（部局別職員数）</a:t>
            </a:r>
            <a:endParaRPr lang="en-US" altLang="ja-JP" sz="3600" b="1" dirty="0" smtClean="0">
              <a:solidFill>
                <a:schemeClr val="tx1"/>
              </a:solidFill>
              <a:latin typeface="+mn-ea"/>
            </a:endParaRPr>
          </a:p>
        </p:txBody>
      </p:sp>
      <p:sp>
        <p:nvSpPr>
          <p:cNvPr id="12" name="正方形/長方形 11"/>
          <p:cNvSpPr/>
          <p:nvPr/>
        </p:nvSpPr>
        <p:spPr>
          <a:xfrm>
            <a:off x="0" y="5013325"/>
            <a:ext cx="9906000" cy="17287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年８月</a:t>
            </a:r>
            <a:r>
              <a:rPr lang="en-US" altLang="ja-JP"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大都市制度（特別区設置）協議会</a:t>
            </a:r>
            <a:endParaRPr lang="en-US" altLang="ja-JP"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事務局：副首都推進局</a:t>
            </a:r>
            <a:r>
              <a:rPr lang="ja-JP" altLang="en-US" sz="2800" dirty="0">
                <a:solidFill>
                  <a:schemeClr val="tx1"/>
                </a:solidFill>
                <a:latin typeface="+mn-ea"/>
              </a:rPr>
              <a:t>　</a:t>
            </a:r>
          </a:p>
        </p:txBody>
      </p:sp>
      <p:sp>
        <p:nvSpPr>
          <p:cNvPr id="7" name="テキスト ボックス 6"/>
          <p:cNvSpPr txBox="1">
            <a:spLocks noChangeArrowheads="1"/>
          </p:cNvSpPr>
          <p:nvPr/>
        </p:nvSpPr>
        <p:spPr bwMode="auto">
          <a:xfrm>
            <a:off x="0" y="0"/>
            <a:ext cx="5457056"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2000" dirty="0" smtClean="0">
                <a:solidFill>
                  <a:srgbClr val="000000"/>
                </a:solidFill>
                <a:latin typeface="Meiryo UI" pitchFamily="50" charset="-128"/>
                <a:ea typeface="Meiryo UI" pitchFamily="50" charset="-128"/>
                <a:cs typeface="Meiryo UI" pitchFamily="50" charset="-128"/>
              </a:rPr>
              <a:t>第</a:t>
            </a:r>
            <a:r>
              <a:rPr lang="en-US" altLang="ja-JP" sz="2000" dirty="0" smtClean="0">
                <a:solidFill>
                  <a:srgbClr val="000000"/>
                </a:solidFill>
                <a:latin typeface="Meiryo UI" pitchFamily="50" charset="-128"/>
                <a:ea typeface="Meiryo UI" pitchFamily="50" charset="-128"/>
                <a:cs typeface="Meiryo UI" pitchFamily="50" charset="-128"/>
              </a:rPr>
              <a:t>14</a:t>
            </a:r>
            <a:r>
              <a:rPr lang="ja-JP" altLang="en-US" sz="2000" dirty="0" smtClean="0">
                <a:solidFill>
                  <a:srgbClr val="000000"/>
                </a:solidFill>
                <a:latin typeface="Meiryo UI" pitchFamily="50" charset="-128"/>
                <a:ea typeface="Meiryo UI" pitchFamily="50" charset="-128"/>
                <a:cs typeface="Meiryo UI" pitchFamily="50" charset="-128"/>
              </a:rPr>
              <a:t>回</a:t>
            </a:r>
            <a:r>
              <a:rPr lang="ja-JP" altLang="en-US" sz="2000" dirty="0">
                <a:solidFill>
                  <a:srgbClr val="000000"/>
                </a:solidFill>
                <a:latin typeface="Meiryo UI" pitchFamily="50" charset="-128"/>
                <a:ea typeface="Meiryo UI" pitchFamily="50" charset="-128"/>
                <a:cs typeface="Meiryo UI" pitchFamily="50" charset="-128"/>
              </a:rPr>
              <a:t>大都市制度（特別区設置）協議会資料</a:t>
            </a:r>
            <a:endParaRPr lang="en-US" altLang="ja-JP" sz="2000" dirty="0">
              <a:solidFill>
                <a:srgbClr val="000000"/>
              </a:solidFill>
              <a:latin typeface="Meiryo UI" pitchFamily="50" charset="-128"/>
              <a:ea typeface="Meiryo UI" pitchFamily="50" charset="-128"/>
              <a:cs typeface="Meiryo UI" pitchFamily="50" charset="-128"/>
            </a:endParaRPr>
          </a:p>
        </p:txBody>
      </p:sp>
      <p:sp>
        <p:nvSpPr>
          <p:cNvPr id="11" name="正方形/長方形 10"/>
          <p:cNvSpPr/>
          <p:nvPr/>
        </p:nvSpPr>
        <p:spPr>
          <a:xfrm>
            <a:off x="7473280" y="315037"/>
            <a:ext cx="2304256" cy="648000"/>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smtClean="0">
                <a:latin typeface="ＭＳ ゴシック" panose="020B0609070205080204" pitchFamily="49" charset="-128"/>
                <a:ea typeface="ＭＳ ゴシック" panose="020B0609070205080204" pitchFamily="49" charset="-128"/>
              </a:rPr>
              <a:t>資 </a:t>
            </a:r>
            <a:r>
              <a:rPr kumimoji="1" lang="ja-JP" altLang="en-US" sz="2400" smtClean="0">
                <a:latin typeface="ＭＳ ゴシック" panose="020B0609070205080204" pitchFamily="49" charset="-128"/>
                <a:ea typeface="ＭＳ ゴシック" panose="020B0609070205080204" pitchFamily="49" charset="-128"/>
              </a:rPr>
              <a:t>料 ４</a:t>
            </a:r>
            <a:endParaRPr kumimoji="1" lang="ja-JP" altLang="en-US"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0439423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632520" y="2852936"/>
            <a:ext cx="8640960" cy="316835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fontAlgn="auto">
              <a:spcBef>
                <a:spcPts val="0"/>
              </a:spcBef>
              <a:spcAft>
                <a:spcPts val="0"/>
              </a:spcAft>
              <a:defRPr/>
            </a:pPr>
            <a:r>
              <a:rPr lang="en-US" altLang="ja-JP" sz="1600" b="1" dirty="0" smtClean="0">
                <a:solidFill>
                  <a:schemeClr val="tx1"/>
                </a:solidFill>
                <a:latin typeface="Meiryo UI" pitchFamily="50" charset="-128"/>
                <a:ea typeface="Meiryo UI" pitchFamily="50" charset="-128"/>
                <a:cs typeface="Meiryo UI" pitchFamily="50" charset="-128"/>
              </a:rPr>
              <a:t>【</a:t>
            </a:r>
            <a:r>
              <a:rPr lang="ja-JP" altLang="en-US" sz="1600" b="1" dirty="0">
                <a:solidFill>
                  <a:schemeClr val="tx1"/>
                </a:solidFill>
                <a:latin typeface="Meiryo UI" pitchFamily="50" charset="-128"/>
                <a:ea typeface="Meiryo UI" pitchFamily="50" charset="-128"/>
                <a:cs typeface="Meiryo UI" pitchFamily="50" charset="-128"/>
              </a:rPr>
              <a:t>資料の目的・位置づけ</a:t>
            </a:r>
            <a:r>
              <a:rPr lang="en-US" altLang="ja-JP" sz="1600" b="1" dirty="0">
                <a:solidFill>
                  <a:schemeClr val="tx1"/>
                </a:solidFill>
                <a:latin typeface="Meiryo UI" pitchFamily="50" charset="-128"/>
                <a:ea typeface="Meiryo UI" pitchFamily="50" charset="-128"/>
                <a:cs typeface="Meiryo UI" pitchFamily="50" charset="-128"/>
              </a:rPr>
              <a:t>】</a:t>
            </a:r>
          </a:p>
          <a:p>
            <a:pPr marL="288000" indent="-288000">
              <a:spcBef>
                <a:spcPts val="1200"/>
              </a:spcBef>
              <a:buFont typeface="Wingdings" pitchFamily="2" charset="2"/>
              <a:buChar char="u"/>
              <a:defRPr/>
            </a:pPr>
            <a:r>
              <a:rPr lang="ja-JP" altLang="en-US" sz="1600" dirty="0" smtClean="0">
                <a:solidFill>
                  <a:schemeClr val="tx1"/>
                </a:solidFill>
                <a:latin typeface="Meiryo UI" pitchFamily="50" charset="-128"/>
                <a:ea typeface="Meiryo UI" pitchFamily="50" charset="-128"/>
                <a:cs typeface="Meiryo UI" pitchFamily="50" charset="-128"/>
              </a:rPr>
              <a:t>本資料</a:t>
            </a:r>
            <a:r>
              <a:rPr lang="ja-JP" altLang="en-US" sz="1600" dirty="0">
                <a:solidFill>
                  <a:schemeClr val="tx1"/>
                </a:solidFill>
                <a:latin typeface="Meiryo UI" pitchFamily="50" charset="-128"/>
                <a:ea typeface="Meiryo UI" pitchFamily="50" charset="-128"/>
                <a:cs typeface="Meiryo UI" pitchFamily="50" charset="-128"/>
              </a:rPr>
              <a:t>は</a:t>
            </a:r>
            <a:r>
              <a:rPr lang="ja-JP" altLang="en-US" sz="1600" dirty="0" smtClean="0">
                <a:solidFill>
                  <a:schemeClr val="tx1"/>
                </a:solidFill>
                <a:latin typeface="Meiryo UI" pitchFamily="50" charset="-128"/>
                <a:ea typeface="Meiryo UI" pitchFamily="50" charset="-128"/>
                <a:cs typeface="Meiryo UI" pitchFamily="50" charset="-128"/>
              </a:rPr>
              <a:t>、大都市制度（特別区設置）協議会における</a:t>
            </a:r>
            <a:r>
              <a:rPr lang="ja-JP" altLang="en-US" sz="1600" dirty="0">
                <a:solidFill>
                  <a:schemeClr val="tx1"/>
                </a:solidFill>
                <a:latin typeface="Meiryo UI" pitchFamily="50" charset="-128"/>
                <a:ea typeface="Meiryo UI" pitchFamily="50" charset="-128"/>
                <a:cs typeface="Meiryo UI" pitchFamily="50" charset="-128"/>
              </a:rPr>
              <a:t>特別区の部局別職員数についての質疑</a:t>
            </a:r>
            <a:r>
              <a:rPr lang="ja-JP" altLang="en-US" sz="1600" dirty="0" smtClean="0">
                <a:solidFill>
                  <a:schemeClr val="tx1"/>
                </a:solidFill>
                <a:latin typeface="Meiryo UI" pitchFamily="50" charset="-128"/>
                <a:ea typeface="Meiryo UI" pitchFamily="50" charset="-128"/>
                <a:cs typeface="Meiryo UI" pitchFamily="50" charset="-128"/>
              </a:rPr>
              <a:t>を</a:t>
            </a:r>
            <a:r>
              <a:rPr lang="ja-JP" altLang="en-US" sz="1600" dirty="0">
                <a:solidFill>
                  <a:schemeClr val="tx1"/>
                </a:solidFill>
                <a:latin typeface="Meiryo UI" pitchFamily="50" charset="-128"/>
                <a:ea typeface="Meiryo UI" pitchFamily="50" charset="-128"/>
                <a:cs typeface="Meiryo UI" pitchFamily="50" charset="-128"/>
              </a:rPr>
              <a:t>受</a:t>
            </a:r>
            <a:r>
              <a:rPr lang="ja-JP" altLang="en-US" sz="1600" dirty="0" smtClean="0">
                <a:solidFill>
                  <a:schemeClr val="tx1"/>
                </a:solidFill>
                <a:latin typeface="Meiryo UI" pitchFamily="50" charset="-128"/>
                <a:ea typeface="Meiryo UI" pitchFamily="50" charset="-128"/>
                <a:cs typeface="Meiryo UI" pitchFamily="50" charset="-128"/>
              </a:rPr>
              <a:t>け、</a:t>
            </a:r>
            <a:r>
              <a:rPr lang="ja-JP" altLang="en-US" sz="1600" b="1" u="sng" dirty="0" smtClean="0">
                <a:solidFill>
                  <a:schemeClr val="tx1"/>
                </a:solidFill>
                <a:latin typeface="Meiryo UI" pitchFamily="50" charset="-128"/>
                <a:ea typeface="Meiryo UI" pitchFamily="50" charset="-128"/>
                <a:cs typeface="Meiryo UI" pitchFamily="50" charset="-128"/>
              </a:rPr>
              <a:t>協議の参考のため</a:t>
            </a:r>
            <a:r>
              <a:rPr lang="ja-JP" altLang="en-US" sz="1600" dirty="0" smtClean="0">
                <a:solidFill>
                  <a:schemeClr val="tx1"/>
                </a:solidFill>
                <a:latin typeface="Meiryo UI" pitchFamily="50" charset="-128"/>
                <a:ea typeface="Meiryo UI" pitchFamily="50" charset="-128"/>
                <a:cs typeface="Meiryo UI" pitchFamily="50" charset="-128"/>
              </a:rPr>
              <a:t>、副首都推進局で</a:t>
            </a:r>
            <a:r>
              <a:rPr lang="ja-JP" altLang="en-US" sz="1600" dirty="0">
                <a:solidFill>
                  <a:schemeClr val="tx1"/>
                </a:solidFill>
                <a:latin typeface="Meiryo UI" pitchFamily="50" charset="-128"/>
                <a:ea typeface="Meiryo UI" pitchFamily="50" charset="-128"/>
                <a:cs typeface="Meiryo UI" pitchFamily="50" charset="-128"/>
              </a:rPr>
              <a:t>作成</a:t>
            </a:r>
            <a:r>
              <a:rPr lang="ja-JP" altLang="en-US" sz="1600" dirty="0" smtClean="0">
                <a:solidFill>
                  <a:schemeClr val="tx1"/>
                </a:solidFill>
                <a:latin typeface="Meiryo UI" pitchFamily="50" charset="-128"/>
                <a:ea typeface="Meiryo UI" pitchFamily="50" charset="-128"/>
                <a:cs typeface="Meiryo UI" pitchFamily="50" charset="-128"/>
              </a:rPr>
              <a:t>したもの</a:t>
            </a:r>
            <a:endParaRPr lang="en-US" altLang="ja-JP" sz="1600" dirty="0" smtClean="0">
              <a:solidFill>
                <a:schemeClr val="tx1"/>
              </a:solidFill>
              <a:latin typeface="Meiryo UI" pitchFamily="50" charset="-128"/>
              <a:ea typeface="Meiryo UI" pitchFamily="50" charset="-128"/>
              <a:cs typeface="Meiryo UI" pitchFamily="50" charset="-128"/>
            </a:endParaRPr>
          </a:p>
          <a:p>
            <a:pPr marL="288000" indent="-288000">
              <a:spcBef>
                <a:spcPts val="1200"/>
              </a:spcBef>
              <a:buFont typeface="Wingdings" pitchFamily="2" charset="2"/>
              <a:buChar char="u"/>
              <a:defRPr/>
            </a:pPr>
            <a:r>
              <a:rPr lang="ja-JP" altLang="en-US" sz="1600" b="1" u="sng" dirty="0" smtClean="0">
                <a:solidFill>
                  <a:schemeClr val="tx1"/>
                </a:solidFill>
                <a:latin typeface="Meiryo UI" pitchFamily="50" charset="-128"/>
                <a:ea typeface="Meiryo UI" pitchFamily="50" charset="-128"/>
                <a:cs typeface="Meiryo UI" pitchFamily="50" charset="-128"/>
              </a:rPr>
              <a:t>特別</a:t>
            </a:r>
            <a:r>
              <a:rPr lang="ja-JP" altLang="en-US" sz="1600" b="1" u="sng" dirty="0">
                <a:solidFill>
                  <a:schemeClr val="tx1"/>
                </a:solidFill>
                <a:latin typeface="Meiryo UI" pitchFamily="50" charset="-128"/>
                <a:ea typeface="Meiryo UI" pitchFamily="50" charset="-128"/>
                <a:cs typeface="Meiryo UI" pitchFamily="50" charset="-128"/>
              </a:rPr>
              <a:t>区の部局別職員数</a:t>
            </a:r>
            <a:r>
              <a:rPr lang="ja-JP" altLang="en-US" sz="1600" b="1" u="sng" dirty="0" smtClean="0">
                <a:solidFill>
                  <a:schemeClr val="tx1"/>
                </a:solidFill>
                <a:latin typeface="Meiryo UI" pitchFamily="50" charset="-128"/>
                <a:ea typeface="Meiryo UI" pitchFamily="50" charset="-128"/>
                <a:cs typeface="Meiryo UI" pitchFamily="50" charset="-128"/>
              </a:rPr>
              <a:t>と大阪市の</a:t>
            </a:r>
            <a:r>
              <a:rPr lang="ja-JP" altLang="en-US" sz="1600" b="1" u="sng" dirty="0">
                <a:solidFill>
                  <a:schemeClr val="tx1"/>
                </a:solidFill>
                <a:latin typeface="Meiryo UI" pitchFamily="50" charset="-128"/>
                <a:ea typeface="Meiryo UI" pitchFamily="50" charset="-128"/>
                <a:cs typeface="Meiryo UI" pitchFamily="50" charset="-128"/>
              </a:rPr>
              <a:t>現員数を比較</a:t>
            </a:r>
            <a:r>
              <a:rPr lang="ja-JP" altLang="en-US" sz="1600" dirty="0">
                <a:solidFill>
                  <a:schemeClr val="tx1"/>
                </a:solidFill>
                <a:latin typeface="Meiryo UI" pitchFamily="50" charset="-128"/>
                <a:ea typeface="Meiryo UI" pitchFamily="50" charset="-128"/>
                <a:cs typeface="Meiryo UI" pitchFamily="50" charset="-128"/>
              </a:rPr>
              <a:t>するため、</a:t>
            </a:r>
            <a:r>
              <a:rPr lang="ja-JP" altLang="en-US" sz="1600" b="1" u="sng" dirty="0">
                <a:solidFill>
                  <a:schemeClr val="tx1"/>
                </a:solidFill>
                <a:latin typeface="Meiryo UI" pitchFamily="50" charset="-128"/>
                <a:ea typeface="Meiryo UI" pitchFamily="50" charset="-128"/>
                <a:cs typeface="Meiryo UI" pitchFamily="50" charset="-128"/>
              </a:rPr>
              <a:t>特別区素案でお示しした考え方を踏襲</a:t>
            </a:r>
            <a:r>
              <a:rPr lang="ja-JP" altLang="en-US" sz="1600" dirty="0">
                <a:solidFill>
                  <a:schemeClr val="tx1"/>
                </a:solidFill>
                <a:latin typeface="Meiryo UI" pitchFamily="50" charset="-128"/>
                <a:ea typeface="Meiryo UI" pitchFamily="50" charset="-128"/>
                <a:cs typeface="Meiryo UI" pitchFamily="50" charset="-128"/>
              </a:rPr>
              <a:t>したうえで</a:t>
            </a:r>
            <a:r>
              <a:rPr lang="ja-JP" altLang="en-US" sz="1600" dirty="0" smtClean="0">
                <a:solidFill>
                  <a:schemeClr val="tx1"/>
                </a:solidFill>
                <a:latin typeface="Meiryo UI" pitchFamily="50" charset="-128"/>
                <a:ea typeface="Meiryo UI" pitchFamily="50" charset="-128"/>
                <a:cs typeface="Meiryo UI" pitchFamily="50" charset="-128"/>
              </a:rPr>
              <a:t>、</a:t>
            </a:r>
            <a:r>
              <a:rPr lang="ja-JP" altLang="en-US" sz="1600" b="1" u="sng" dirty="0" smtClean="0">
                <a:solidFill>
                  <a:schemeClr val="tx1"/>
                </a:solidFill>
                <a:latin typeface="Meiryo UI" pitchFamily="50" charset="-128"/>
                <a:ea typeface="Meiryo UI" pitchFamily="50" charset="-128"/>
                <a:cs typeface="Meiryo UI" pitchFamily="50" charset="-128"/>
              </a:rPr>
              <a:t>素案</a:t>
            </a:r>
            <a:r>
              <a:rPr lang="ja-JP" altLang="en-US" sz="1600" b="1" u="sng" dirty="0">
                <a:solidFill>
                  <a:schemeClr val="tx1"/>
                </a:solidFill>
                <a:latin typeface="Meiryo UI" pitchFamily="50" charset="-128"/>
                <a:ea typeface="Meiryo UI" pitchFamily="50" charset="-128"/>
                <a:cs typeface="Meiryo UI" pitchFamily="50" charset="-128"/>
              </a:rPr>
              <a:t>と異なる</a:t>
            </a:r>
            <a:r>
              <a:rPr lang="ja-JP" altLang="en-US" sz="1600" b="1" u="sng" dirty="0" smtClean="0">
                <a:solidFill>
                  <a:schemeClr val="tx1"/>
                </a:solidFill>
                <a:latin typeface="Meiryo UI" pitchFamily="50" charset="-128"/>
                <a:ea typeface="Meiryo UI" pitchFamily="50" charset="-128"/>
                <a:cs typeface="Meiryo UI" pitchFamily="50" charset="-128"/>
              </a:rPr>
              <a:t>条件設定</a:t>
            </a:r>
            <a:r>
              <a:rPr lang="ja-JP" altLang="en-US" sz="1600" b="1" u="sng" dirty="0">
                <a:solidFill>
                  <a:schemeClr val="tx1"/>
                </a:solidFill>
                <a:latin typeface="Meiryo UI" pitchFamily="50" charset="-128"/>
                <a:ea typeface="Meiryo UI" pitchFamily="50" charset="-128"/>
                <a:cs typeface="Meiryo UI" pitchFamily="50" charset="-128"/>
              </a:rPr>
              <a:t>を</a:t>
            </a:r>
            <a:r>
              <a:rPr lang="ja-JP" altLang="en-US" sz="1600" b="1" u="sng" dirty="0" smtClean="0">
                <a:solidFill>
                  <a:schemeClr val="tx1"/>
                </a:solidFill>
                <a:latin typeface="Meiryo UI" pitchFamily="50" charset="-128"/>
                <a:ea typeface="Meiryo UI" pitchFamily="50" charset="-128"/>
                <a:cs typeface="Meiryo UI" pitchFamily="50" charset="-128"/>
              </a:rPr>
              <a:t>行って算定</a:t>
            </a:r>
            <a:endParaRPr lang="en-US" altLang="ja-JP" sz="1600" dirty="0">
              <a:solidFill>
                <a:schemeClr val="tx1"/>
              </a:solidFill>
              <a:latin typeface="Meiryo UI" pitchFamily="50" charset="-128"/>
              <a:ea typeface="Meiryo UI" pitchFamily="50" charset="-128"/>
              <a:cs typeface="Meiryo UI" pitchFamily="50" charset="-128"/>
            </a:endParaRPr>
          </a:p>
          <a:p>
            <a:pPr marL="288000" indent="-288000" fontAlgn="auto">
              <a:spcBef>
                <a:spcPts val="1200"/>
              </a:spcBef>
              <a:spcAft>
                <a:spcPts val="0"/>
              </a:spcAft>
              <a:buFont typeface="Wingdings" pitchFamily="2" charset="2"/>
              <a:buChar char="u"/>
              <a:defRPr/>
            </a:pPr>
            <a:r>
              <a:rPr lang="ja-JP" altLang="en-US" sz="1600" dirty="0" smtClean="0">
                <a:solidFill>
                  <a:schemeClr val="tx1"/>
                </a:solidFill>
                <a:latin typeface="Meiryo UI" pitchFamily="50" charset="-128"/>
                <a:ea typeface="Meiryo UI" pitchFamily="50" charset="-128"/>
                <a:cs typeface="Meiryo UI" pitchFamily="50" charset="-128"/>
              </a:rPr>
              <a:t>なお、本資料は条件設定に基づく配分の算定であり、実際の職員配置に</a:t>
            </a:r>
            <a:r>
              <a:rPr lang="ja-JP" altLang="en-US" sz="1600" dirty="0">
                <a:solidFill>
                  <a:schemeClr val="tx1"/>
                </a:solidFill>
                <a:latin typeface="Meiryo UI" pitchFamily="50" charset="-128"/>
                <a:ea typeface="Meiryo UI" pitchFamily="50" charset="-128"/>
                <a:cs typeface="Meiryo UI" pitchFamily="50" charset="-128"/>
              </a:rPr>
              <a:t>あ</a:t>
            </a:r>
            <a:r>
              <a:rPr lang="ja-JP" altLang="en-US" sz="1600" dirty="0" smtClean="0">
                <a:solidFill>
                  <a:schemeClr val="tx1"/>
                </a:solidFill>
                <a:latin typeface="Meiryo UI" pitchFamily="50" charset="-128"/>
                <a:ea typeface="Meiryo UI" pitchFamily="50" charset="-128"/>
                <a:cs typeface="Meiryo UI" pitchFamily="50" charset="-128"/>
              </a:rPr>
              <a:t>たって</a:t>
            </a:r>
            <a:r>
              <a:rPr lang="ja-JP" altLang="en-US" sz="1600" dirty="0">
                <a:solidFill>
                  <a:schemeClr val="tx1"/>
                </a:solidFill>
                <a:latin typeface="Meiryo UI" pitchFamily="50" charset="-128"/>
                <a:ea typeface="Meiryo UI" pitchFamily="50" charset="-128"/>
                <a:cs typeface="Meiryo UI" pitchFamily="50" charset="-128"/>
              </a:rPr>
              <a:t>は、所管各局との綿密な</a:t>
            </a:r>
            <a:r>
              <a:rPr lang="ja-JP" altLang="en-US" sz="1600" dirty="0" smtClean="0">
                <a:solidFill>
                  <a:schemeClr val="tx1"/>
                </a:solidFill>
                <a:latin typeface="Meiryo UI" pitchFamily="50" charset="-128"/>
                <a:ea typeface="Meiryo UI" pitchFamily="50" charset="-128"/>
                <a:cs typeface="Meiryo UI" pitchFamily="50" charset="-128"/>
              </a:rPr>
              <a:t>協議・検討が必要不可欠であることから、設置</a:t>
            </a:r>
            <a:r>
              <a:rPr lang="ja-JP" altLang="en-US" sz="1600" dirty="0">
                <a:solidFill>
                  <a:schemeClr val="tx1"/>
                </a:solidFill>
                <a:latin typeface="Meiryo UI" pitchFamily="50" charset="-128"/>
                <a:ea typeface="Meiryo UI" pitchFamily="50" charset="-128"/>
                <a:cs typeface="Meiryo UI" pitchFamily="50" charset="-128"/>
              </a:rPr>
              <a:t>準備</a:t>
            </a:r>
            <a:r>
              <a:rPr lang="ja-JP" altLang="en-US" sz="1600" dirty="0" smtClean="0">
                <a:solidFill>
                  <a:schemeClr val="tx1"/>
                </a:solidFill>
                <a:latin typeface="Meiryo UI" pitchFamily="50" charset="-128"/>
                <a:ea typeface="Meiryo UI" pitchFamily="50" charset="-128"/>
                <a:cs typeface="Meiryo UI" pitchFamily="50" charset="-128"/>
              </a:rPr>
              <a:t>期間中に特別区への移行時期やその</a:t>
            </a:r>
            <a:r>
              <a:rPr lang="ja-JP" altLang="en-US" sz="1600" dirty="0">
                <a:solidFill>
                  <a:schemeClr val="tx1"/>
                </a:solidFill>
                <a:latin typeface="Meiryo UI" pitchFamily="50" charset="-128"/>
                <a:ea typeface="Meiryo UI" pitchFamily="50" charset="-128"/>
                <a:cs typeface="Meiryo UI" pitchFamily="50" charset="-128"/>
              </a:rPr>
              <a:t>時点での事務事業の</a:t>
            </a:r>
            <a:r>
              <a:rPr lang="ja-JP" altLang="en-US" sz="1600" dirty="0" smtClean="0">
                <a:solidFill>
                  <a:schemeClr val="tx1"/>
                </a:solidFill>
                <a:latin typeface="Meiryo UI" pitchFamily="50" charset="-128"/>
                <a:ea typeface="Meiryo UI" pitchFamily="50" charset="-128"/>
                <a:cs typeface="Meiryo UI" pitchFamily="50" charset="-128"/>
              </a:rPr>
              <a:t>状況など様々な要素を考慮し、配置を決定していくことを想定している</a:t>
            </a:r>
            <a:endParaRPr lang="en-US" altLang="ja-JP" sz="1600" dirty="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8819905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507350" y="1933063"/>
            <a:ext cx="8766130" cy="3296137"/>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lnSpc>
                <a:spcPct val="200000"/>
              </a:lnSpc>
              <a:spcBef>
                <a:spcPts val="0"/>
              </a:spcBef>
              <a:spcAft>
                <a:spcPts val="0"/>
              </a:spcAft>
            </a:pPr>
            <a:endParaRPr lang="en-US" altLang="ja-JP" sz="2000" b="0" dirty="0">
              <a:solidFill>
                <a:schemeClr val="tx1"/>
              </a:solidFill>
              <a:latin typeface="Meiryo UI" pitchFamily="50" charset="-128"/>
              <a:ea typeface="Meiryo UI" pitchFamily="50" charset="-128"/>
              <a:cs typeface="Meiryo UI" pitchFamily="50" charset="-128"/>
            </a:endParaRPr>
          </a:p>
        </p:txBody>
      </p:sp>
      <p:sp>
        <p:nvSpPr>
          <p:cNvPr id="3" name="タイトル 1"/>
          <p:cNvSpPr txBox="1">
            <a:spLocks/>
          </p:cNvSpPr>
          <p:nvPr/>
        </p:nvSpPr>
        <p:spPr>
          <a:xfrm>
            <a:off x="848544" y="409228"/>
            <a:ext cx="8229600" cy="11430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200" b="0" i="0" u="none" strike="noStrike" kern="1200" cap="none" spc="0" normalizeH="0" baseline="0" noProof="0" dirty="0">
                <a:ln>
                  <a:noFill/>
                </a:ln>
                <a:solidFill>
                  <a:schemeClr val="tx1"/>
                </a:solidFill>
                <a:effectLst/>
                <a:uLnTx/>
                <a:uFillTx/>
                <a:latin typeface="+mj-lt"/>
                <a:ea typeface="+mj-ea"/>
                <a:cs typeface="+mj-cs"/>
              </a:rPr>
              <a:t>目　　次</a:t>
            </a:r>
          </a:p>
        </p:txBody>
      </p:sp>
      <p:graphicFrame>
        <p:nvGraphicFramePr>
          <p:cNvPr id="7" name="表 6">
            <a:extLst>
              <a:ext uri="{FF2B5EF4-FFF2-40B4-BE49-F238E27FC236}">
                <a16:creationId xmlns="" xmlns:a16="http://schemas.microsoft.com/office/drawing/2014/main" id="{1BC08297-E0D7-44DE-8DD7-21B41EEF6D40}"/>
              </a:ext>
            </a:extLst>
          </p:cNvPr>
          <p:cNvGraphicFramePr>
            <a:graphicFrameLocks noGrp="1"/>
          </p:cNvGraphicFramePr>
          <p:nvPr>
            <p:extLst>
              <p:ext uri="{D42A27DB-BD31-4B8C-83A1-F6EECF244321}">
                <p14:modId xmlns:p14="http://schemas.microsoft.com/office/powerpoint/2010/main" val="3187430648"/>
              </p:ext>
            </p:extLst>
          </p:nvPr>
        </p:nvGraphicFramePr>
        <p:xfrm>
          <a:off x="633480" y="2026222"/>
          <a:ext cx="8640000" cy="3090732"/>
        </p:xfrm>
        <a:graphic>
          <a:graphicData uri="http://schemas.openxmlformats.org/drawingml/2006/table">
            <a:tbl>
              <a:tblPr>
                <a:tableStyleId>{5C22544A-7EE6-4342-B048-85BDC9FD1C3A}</a:tableStyleId>
              </a:tblPr>
              <a:tblGrid>
                <a:gridCol w="7200000">
                  <a:extLst>
                    <a:ext uri="{9D8B030D-6E8A-4147-A177-3AD203B41FA5}">
                      <a16:colId xmlns="" xmlns:a16="http://schemas.microsoft.com/office/drawing/2014/main" val="2240739172"/>
                    </a:ext>
                  </a:extLst>
                </a:gridCol>
                <a:gridCol w="1440000"/>
              </a:tblGrid>
              <a:tr h="7726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１</a:t>
                      </a:r>
                      <a:r>
                        <a:rPr kumimoji="1" lang="ja-JP" altLang="en-US" sz="2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　</a:t>
                      </a:r>
                      <a:r>
                        <a:rPr kumimoji="1" lang="ja-JP" altLang="en-US"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特別区素案における部局別職員数の算定　　・・・・・・・・・・・・・・・　</a:t>
                      </a:r>
                      <a:endParaRPr kumimoji="1" lang="ja-JP" altLang="en-US" sz="2000" b="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組・部局</a:t>
                      </a:r>
                      <a:r>
                        <a:rPr kumimoji="1" lang="en-US" altLang="ja-JP"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１</a:t>
                      </a:r>
                      <a:endParaRPr kumimoji="1" lang="ja-JP" altLang="en-US" sz="2000" b="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 xmlns:a16="http://schemas.microsoft.com/office/drawing/2014/main" val="3173117"/>
                  </a:ext>
                </a:extLst>
              </a:tr>
              <a:tr h="7726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２</a:t>
                      </a:r>
                      <a:r>
                        <a:rPr kumimoji="1" lang="ja-JP" altLang="en-US" sz="2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　</a:t>
                      </a:r>
                      <a:r>
                        <a:rPr kumimoji="1" lang="ja-JP" altLang="en-US"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特別区素案からの変更点　　・・・・・・・・・・・・・・・・・・・・・・・・・・・・　</a:t>
                      </a:r>
                      <a:endParaRPr kumimoji="1" lang="ja-JP" altLang="en-US" sz="2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組・部局</a:t>
                      </a:r>
                      <a:r>
                        <a:rPr kumimoji="1" lang="en-US" altLang="ja-JP"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２</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 xmlns:a16="http://schemas.microsoft.com/office/drawing/2014/main" val="569405098"/>
                  </a:ext>
                </a:extLst>
              </a:tr>
              <a:tr h="7726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３</a:t>
                      </a:r>
                      <a:r>
                        <a:rPr kumimoji="1" lang="ja-JP" altLang="en-US" sz="2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　</a:t>
                      </a:r>
                      <a:r>
                        <a:rPr kumimoji="1" lang="ja-JP" altLang="en-US"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部局別職員数の算定結果　　・・・・・・・・・・・・・・・・・・・・・・・・・・・　</a:t>
                      </a:r>
                      <a:endParaRPr kumimoji="1" lang="ja-JP" altLang="en-US" sz="2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組・部局</a:t>
                      </a:r>
                      <a:r>
                        <a:rPr kumimoji="1" lang="en-US" altLang="ja-JP"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３</a:t>
                      </a:r>
                      <a:endParaRPr kumimoji="1" lang="ja-JP" altLang="en-US" sz="2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7726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別添資料　　・・・・・・・・・・・・・・・・・・・・・・・・・・・・・・・・・・・・・・・・・・・・　</a:t>
                      </a:r>
                      <a:endParaRPr kumimoji="1" lang="ja-JP" altLang="en-US" sz="2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組・部局</a:t>
                      </a:r>
                      <a:r>
                        <a:rPr kumimoji="1" lang="en-US" altLang="ja-JP"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５</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6" name="Rectangle 5"/>
          <p:cNvSpPr>
            <a:spLocks noChangeArrowheads="1"/>
          </p:cNvSpPr>
          <p:nvPr/>
        </p:nvSpPr>
        <p:spPr bwMode="auto">
          <a:xfrm>
            <a:off x="507350" y="5376698"/>
            <a:ext cx="8911988" cy="716598"/>
          </a:xfrm>
          <a:prstGeom prst="rect">
            <a:avLst/>
          </a:prstGeom>
          <a:noFill/>
          <a:ln w="12700">
            <a:noFill/>
            <a:prstDash val="sysDot"/>
            <a:miter lim="800000"/>
            <a:headEnd/>
            <a:tailEnd/>
          </a:ln>
        </p:spPr>
        <p:txBody>
          <a:bodyPr anchor="ctr"/>
          <a:lstStyle/>
          <a:p>
            <a:r>
              <a:rPr lang="ja-JP" altLang="en-US" sz="1200" dirty="0" smtClean="0">
                <a:latin typeface="Meiryo UI" panose="020B0604030504040204" pitchFamily="50" charset="-128"/>
                <a:ea typeface="Meiryo UI" panose="020B0604030504040204" pitchFamily="50" charset="-128"/>
              </a:rPr>
              <a:t>　・本資料における「特別</a:t>
            </a:r>
            <a:r>
              <a:rPr lang="ja-JP" altLang="en-US" sz="1200" dirty="0">
                <a:latin typeface="Meiryo UI" panose="020B0604030504040204" pitchFamily="50" charset="-128"/>
                <a:ea typeface="Meiryo UI" panose="020B0604030504040204" pitchFamily="50" charset="-128"/>
              </a:rPr>
              <a:t>区</a:t>
            </a:r>
            <a:r>
              <a:rPr lang="ja-JP" altLang="en-US" sz="1200" dirty="0" smtClean="0">
                <a:latin typeface="Meiryo UI" panose="020B0604030504040204" pitchFamily="50" charset="-128"/>
                <a:ea typeface="Meiryo UI" panose="020B0604030504040204" pitchFamily="50" charset="-128"/>
              </a:rPr>
              <a:t>素案」は</a:t>
            </a:r>
            <a:r>
              <a:rPr lang="ja-JP" altLang="en-US" sz="1200" dirty="0">
                <a:latin typeface="Meiryo UI" panose="020B0604030504040204" pitchFamily="50" charset="-128"/>
                <a:ea typeface="Meiryo UI" panose="020B0604030504040204" pitchFamily="50" charset="-128"/>
              </a:rPr>
              <a:t>、第９回大都市制度（特別区設置）協議会で提出した「試案</a:t>
            </a:r>
            <a:r>
              <a:rPr lang="en-US" altLang="ja-JP" sz="1200" dirty="0">
                <a:latin typeface="Meiryo UI" panose="020B0604030504040204" pitchFamily="50" charset="-128"/>
                <a:ea typeface="Meiryo UI" panose="020B0604030504040204" pitchFamily="50" charset="-128"/>
              </a:rPr>
              <a:t>B</a:t>
            </a:r>
            <a:r>
              <a:rPr lang="ja-JP" altLang="en-US" sz="1200" dirty="0">
                <a:latin typeface="Meiryo UI" panose="020B0604030504040204" pitchFamily="50" charset="-128"/>
                <a:ea typeface="Meiryo UI" panose="020B0604030504040204" pitchFamily="50" charset="-128"/>
              </a:rPr>
              <a:t>（４区</a:t>
            </a:r>
            <a:r>
              <a:rPr lang="en-US" altLang="ja-JP" sz="1200" dirty="0">
                <a:latin typeface="Meiryo UI" panose="020B0604030504040204" pitchFamily="50" charset="-128"/>
                <a:ea typeface="Meiryo UI" panose="020B0604030504040204" pitchFamily="50" charset="-128"/>
              </a:rPr>
              <a:t>B</a:t>
            </a:r>
            <a:r>
              <a:rPr lang="ja-JP" altLang="en-US" sz="1200" dirty="0">
                <a:latin typeface="Meiryo UI" panose="020B0604030504040204" pitchFamily="50" charset="-128"/>
                <a:ea typeface="Meiryo UI" panose="020B0604030504040204" pitchFamily="50" charset="-128"/>
              </a:rPr>
              <a:t>案）」修正版を</a:t>
            </a:r>
            <a:r>
              <a:rPr lang="ja-JP" altLang="en-US" sz="1200" dirty="0" smtClean="0">
                <a:latin typeface="Meiryo UI" panose="020B0604030504040204" pitchFamily="50" charset="-128"/>
                <a:ea typeface="Meiryo UI" panose="020B0604030504040204" pitchFamily="50" charset="-128"/>
              </a:rPr>
              <a:t>指す</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・本資料においては、非技能労務職について算定（ただし、別添資料は技能労務職を含む）</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・本文中</a:t>
            </a:r>
            <a:r>
              <a:rPr lang="ja-JP" altLang="en-US" sz="1200" dirty="0">
                <a:latin typeface="Meiryo UI" panose="020B0604030504040204" pitchFamily="50" charset="-128"/>
                <a:ea typeface="Meiryo UI" panose="020B0604030504040204" pitchFamily="50" charset="-128"/>
              </a:rPr>
              <a:t>に表記している職員数等は端数処理の影響で、合計数等において一致しない場合がある</a:t>
            </a:r>
          </a:p>
        </p:txBody>
      </p:sp>
    </p:spTree>
    <p:extLst>
      <p:ext uri="{BB962C8B-B14F-4D97-AF65-F5344CB8AC3E}">
        <p14:creationId xmlns:p14="http://schemas.microsoft.com/office/powerpoint/2010/main" val="1808285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p:cNvSpPr/>
          <p:nvPr/>
        </p:nvSpPr>
        <p:spPr>
          <a:xfrm>
            <a:off x="0" y="4764"/>
            <a:ext cx="9906000" cy="424145"/>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charset="-128"/>
                <a:ea typeface="Meiryo UI"/>
                <a:cs typeface="Meiryo UI"/>
              </a:rPr>
              <a:t>１　</a:t>
            </a:r>
            <a:r>
              <a:rPr lang="ja-JP" altLang="en-US" sz="2000" b="1" dirty="0">
                <a:solidFill>
                  <a:srgbClr val="000000"/>
                </a:solidFill>
                <a:latin typeface="ＭＳ Ｐゴシック" charset="-128"/>
                <a:ea typeface="Meiryo UI"/>
                <a:cs typeface="Meiryo UI"/>
              </a:rPr>
              <a:t>特別</a:t>
            </a:r>
            <a:r>
              <a:rPr lang="ja-JP" altLang="en-US" sz="2000" b="1" dirty="0" smtClean="0">
                <a:solidFill>
                  <a:srgbClr val="000000"/>
                </a:solidFill>
                <a:latin typeface="ＭＳ Ｐゴシック" charset="-128"/>
                <a:ea typeface="Meiryo UI"/>
                <a:cs typeface="Meiryo UI"/>
              </a:rPr>
              <a:t>区素案におけ</a:t>
            </a:r>
            <a:r>
              <a:rPr lang="ja-JP" altLang="en-US" sz="2000" b="1" dirty="0">
                <a:solidFill>
                  <a:srgbClr val="000000"/>
                </a:solidFill>
                <a:latin typeface="ＭＳ Ｐゴシック" charset="-128"/>
                <a:ea typeface="Meiryo UI"/>
                <a:cs typeface="Meiryo UI"/>
              </a:rPr>
              <a:t>る</a:t>
            </a:r>
            <a:r>
              <a:rPr lang="ja-JP" altLang="en-US" sz="2000" b="1" dirty="0" smtClean="0">
                <a:solidFill>
                  <a:srgbClr val="000000"/>
                </a:solidFill>
                <a:latin typeface="ＭＳ Ｐゴシック" charset="-128"/>
                <a:ea typeface="Meiryo UI"/>
                <a:cs typeface="Meiryo UI"/>
              </a:rPr>
              <a:t>部局別職員数の算定</a:t>
            </a:r>
            <a:r>
              <a:rPr lang="ja-JP" altLang="en-US" sz="1600" b="1" dirty="0">
                <a:solidFill>
                  <a:srgbClr val="000000"/>
                </a:solidFill>
                <a:latin typeface="ＭＳ Ｐゴシック" charset="-128"/>
                <a:ea typeface="Meiryo UI"/>
                <a:cs typeface="Meiryo UI"/>
              </a:rPr>
              <a:t>　</a:t>
            </a:r>
          </a:p>
        </p:txBody>
      </p:sp>
      <p:sp>
        <p:nvSpPr>
          <p:cNvPr id="66" name="正方形/長方形 65"/>
          <p:cNvSpPr/>
          <p:nvPr/>
        </p:nvSpPr>
        <p:spPr>
          <a:xfrm>
            <a:off x="799511" y="4376866"/>
            <a:ext cx="4765585" cy="3935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t"/>
          <a:lstStyle/>
          <a:p>
            <a:pPr>
              <a:defRPr/>
            </a:pPr>
            <a:r>
              <a:rPr lang="ja-JP" altLang="en-US" sz="1500" b="1" dirty="0" smtClean="0">
                <a:solidFill>
                  <a:schemeClr val="tx1"/>
                </a:solidFill>
                <a:latin typeface="Meiryo UI" pitchFamily="50" charset="-128"/>
                <a:ea typeface="Meiryo UI" pitchFamily="50" charset="-128"/>
                <a:cs typeface="Meiryo UI" pitchFamily="50" charset="-128"/>
              </a:rPr>
              <a:t>　　特別区</a:t>
            </a:r>
            <a:r>
              <a:rPr lang="ja-JP" altLang="en-US" sz="1500" b="1" dirty="0">
                <a:solidFill>
                  <a:schemeClr val="tx1"/>
                </a:solidFill>
                <a:latin typeface="Meiryo UI" pitchFamily="50" charset="-128"/>
                <a:ea typeface="Meiryo UI" pitchFamily="50" charset="-128"/>
                <a:cs typeface="Meiryo UI" pitchFamily="50" charset="-128"/>
              </a:rPr>
              <a:t>素案</a:t>
            </a:r>
            <a:r>
              <a:rPr lang="ja-JP" altLang="en-US" sz="1500" b="1" dirty="0" smtClean="0">
                <a:solidFill>
                  <a:schemeClr val="tx1"/>
                </a:solidFill>
                <a:latin typeface="Meiryo UI" pitchFamily="50" charset="-128"/>
                <a:ea typeface="Meiryo UI" pitchFamily="50" charset="-128"/>
                <a:cs typeface="Meiryo UI" pitchFamily="50" charset="-128"/>
              </a:rPr>
              <a:t>における特別区職員数と現員数の関係</a:t>
            </a:r>
            <a:endParaRPr lang="en-US" altLang="ja-JP" sz="1500" b="1" dirty="0" smtClean="0">
              <a:solidFill>
                <a:schemeClr val="tx1"/>
              </a:solidFill>
              <a:latin typeface="Meiryo UI" pitchFamily="50" charset="-128"/>
              <a:ea typeface="Meiryo UI" pitchFamily="50" charset="-128"/>
              <a:cs typeface="Meiryo UI" pitchFamily="50" charset="-128"/>
            </a:endParaRPr>
          </a:p>
        </p:txBody>
      </p:sp>
      <p:sp>
        <p:nvSpPr>
          <p:cNvPr id="119" name="正方形/長方形 118"/>
          <p:cNvSpPr/>
          <p:nvPr/>
        </p:nvSpPr>
        <p:spPr>
          <a:xfrm>
            <a:off x="5781120" y="5157192"/>
            <a:ext cx="3094688" cy="96405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80000" indent="-360000"/>
            <a:r>
              <a:rPr lang="ja-JP" altLang="en-US" sz="1050" dirty="0" smtClean="0">
                <a:latin typeface="Meiryo UI" pitchFamily="50" charset="-128"/>
                <a:ea typeface="Meiryo UI" pitchFamily="50" charset="-128"/>
                <a:cs typeface="Meiryo UI" pitchFamily="50" charset="-128"/>
              </a:rPr>
              <a:t>　　</a:t>
            </a:r>
            <a:r>
              <a:rPr lang="ja-JP" altLang="en-US" sz="1050" u="sng" dirty="0" smtClean="0">
                <a:latin typeface="Meiryo UI" pitchFamily="50" charset="-128"/>
                <a:ea typeface="Meiryo UI" pitchFamily="50" charset="-128"/>
                <a:cs typeface="Meiryo UI" pitchFamily="50" charset="-128"/>
              </a:rPr>
              <a:t>このうち、特別区設置に伴う体制整備増は</a:t>
            </a:r>
            <a:r>
              <a:rPr lang="en-US" altLang="ja-JP" sz="1050" u="sng" dirty="0" smtClean="0">
                <a:latin typeface="Meiryo UI" pitchFamily="50" charset="-128"/>
                <a:ea typeface="Meiryo UI" pitchFamily="50" charset="-128"/>
                <a:cs typeface="Meiryo UI" pitchFamily="50" charset="-128"/>
              </a:rPr>
              <a:t>330</a:t>
            </a:r>
            <a:r>
              <a:rPr lang="ja-JP" altLang="en-US" sz="1050" u="sng" dirty="0" smtClean="0">
                <a:latin typeface="Meiryo UI" pitchFamily="50" charset="-128"/>
                <a:ea typeface="Meiryo UI" pitchFamily="50" charset="-128"/>
                <a:cs typeface="Meiryo UI" pitchFamily="50" charset="-128"/>
              </a:rPr>
              <a:t>人</a:t>
            </a:r>
            <a:endParaRPr lang="en-US" altLang="ja-JP" sz="1050" u="sng" dirty="0" smtClean="0">
              <a:latin typeface="Meiryo UI" pitchFamily="50" charset="-128"/>
              <a:ea typeface="Meiryo UI" pitchFamily="50" charset="-128"/>
              <a:cs typeface="Meiryo UI" pitchFamily="50" charset="-128"/>
            </a:endParaRPr>
          </a:p>
          <a:p>
            <a:pPr marL="180000" indent="-360000"/>
            <a:r>
              <a:rPr lang="ja-JP" altLang="en-US" sz="1050" dirty="0" smtClean="0">
                <a:latin typeface="Meiryo UI" pitchFamily="50" charset="-128"/>
                <a:ea typeface="Meiryo UI" pitchFamily="50" charset="-128"/>
                <a:cs typeface="Meiryo UI" pitchFamily="50" charset="-128"/>
              </a:rPr>
              <a:t>　　</a:t>
            </a:r>
            <a:r>
              <a:rPr lang="en-US" altLang="ja-JP" sz="1050" dirty="0" smtClean="0">
                <a:latin typeface="Meiryo UI" pitchFamily="50" charset="-128"/>
                <a:ea typeface="Meiryo UI" pitchFamily="50" charset="-128"/>
                <a:cs typeface="Meiryo UI" pitchFamily="50" charset="-128"/>
              </a:rPr>
              <a:t>400</a:t>
            </a:r>
            <a:r>
              <a:rPr lang="ja-JP" altLang="en-US" sz="1050" dirty="0" smtClean="0">
                <a:latin typeface="Meiryo UI" pitchFamily="50" charset="-128"/>
                <a:ea typeface="Meiryo UI" pitchFamily="50" charset="-128"/>
                <a:cs typeface="Meiryo UI" pitchFamily="50" charset="-128"/>
              </a:rPr>
              <a:t>人のうち、特別区設置までにおける児童相談所の増設（現在</a:t>
            </a:r>
            <a:r>
              <a:rPr lang="en-US" altLang="ja-JP" sz="1050" dirty="0" smtClean="0">
                <a:latin typeface="Meiryo UI" pitchFamily="50" charset="-128"/>
                <a:ea typeface="Meiryo UI" pitchFamily="50" charset="-128"/>
                <a:cs typeface="Meiryo UI" pitchFamily="50" charset="-128"/>
              </a:rPr>
              <a:t>2</a:t>
            </a:r>
            <a:r>
              <a:rPr lang="ja-JP" altLang="en-US" sz="1050" dirty="0" smtClean="0">
                <a:latin typeface="Meiryo UI" pitchFamily="50" charset="-128"/>
                <a:ea typeface="Meiryo UI" pitchFamily="50" charset="-128"/>
                <a:cs typeface="Meiryo UI" pitchFamily="50" charset="-128"/>
              </a:rPr>
              <a:t>か所→</a:t>
            </a:r>
            <a:r>
              <a:rPr lang="en-US" altLang="ja-JP" sz="1050" dirty="0" smtClean="0">
                <a:latin typeface="Meiryo UI" pitchFamily="50" charset="-128"/>
                <a:ea typeface="Meiryo UI" pitchFamily="50" charset="-128"/>
                <a:cs typeface="Meiryo UI" pitchFamily="50" charset="-128"/>
              </a:rPr>
              <a:t>3</a:t>
            </a:r>
            <a:r>
              <a:rPr lang="ja-JP" altLang="en-US" sz="1050" dirty="0" smtClean="0">
                <a:latin typeface="Meiryo UI" pitchFamily="50" charset="-128"/>
                <a:ea typeface="Meiryo UI" pitchFamily="50" charset="-128"/>
                <a:cs typeface="Meiryo UI" pitchFamily="50" charset="-128"/>
              </a:rPr>
              <a:t>か所）及び児童福祉法改正に伴う職員増（計</a:t>
            </a:r>
            <a:r>
              <a:rPr lang="en-US" altLang="ja-JP" sz="1050" dirty="0" smtClean="0">
                <a:latin typeface="Meiryo UI" pitchFamily="50" charset="-128"/>
                <a:ea typeface="Meiryo UI" pitchFamily="50" charset="-128"/>
                <a:cs typeface="Meiryo UI" pitchFamily="50" charset="-128"/>
              </a:rPr>
              <a:t>80</a:t>
            </a:r>
            <a:r>
              <a:rPr lang="ja-JP" altLang="en-US" sz="1050" dirty="0" smtClean="0">
                <a:latin typeface="Meiryo UI" pitchFamily="50" charset="-128"/>
                <a:ea typeface="Meiryo UI" pitchFamily="50" charset="-128"/>
                <a:cs typeface="Meiryo UI" pitchFamily="50" charset="-128"/>
              </a:rPr>
              <a:t>人）を控除</a:t>
            </a:r>
            <a:endParaRPr lang="en-US" altLang="ja-JP" sz="1050" dirty="0" smtClean="0">
              <a:latin typeface="Meiryo UI" pitchFamily="50" charset="-128"/>
              <a:ea typeface="Meiryo UI" pitchFamily="50" charset="-128"/>
              <a:cs typeface="Meiryo UI" pitchFamily="50" charset="-128"/>
            </a:endParaRPr>
          </a:p>
          <a:p>
            <a:pPr marL="180000" indent="-360000" algn="r"/>
            <a:r>
              <a:rPr lang="ja-JP" altLang="en-US" sz="1050" dirty="0" smtClean="0">
                <a:latin typeface="Meiryo UI" pitchFamily="50" charset="-128"/>
                <a:ea typeface="Meiryo UI" pitchFamily="50" charset="-128"/>
                <a:cs typeface="Meiryo UI" pitchFamily="50" charset="-128"/>
              </a:rPr>
              <a:t>　　特別区素案（組織－</a:t>
            </a:r>
            <a:r>
              <a:rPr lang="en-US" altLang="ja-JP" sz="1050" dirty="0" smtClean="0">
                <a:latin typeface="Meiryo UI" pitchFamily="50" charset="-128"/>
                <a:ea typeface="Meiryo UI" pitchFamily="50" charset="-128"/>
                <a:cs typeface="Meiryo UI" pitchFamily="50" charset="-128"/>
              </a:rPr>
              <a:t>15</a:t>
            </a:r>
            <a:r>
              <a:rPr lang="ja-JP" altLang="en-US" sz="1050" dirty="0" smtClean="0">
                <a:latin typeface="Meiryo UI" pitchFamily="50" charset="-128"/>
                <a:ea typeface="Meiryo UI" pitchFamily="50" charset="-128"/>
                <a:cs typeface="Meiryo UI" pitchFamily="50" charset="-128"/>
              </a:rPr>
              <a:t>）参照</a:t>
            </a:r>
            <a:endParaRPr lang="ja-JP" altLang="en-US" sz="1050" dirty="0">
              <a:latin typeface="Meiryo UI" pitchFamily="50" charset="-128"/>
              <a:ea typeface="Meiryo UI" pitchFamily="50" charset="-128"/>
              <a:cs typeface="Meiryo UI" pitchFamily="50" charset="-128"/>
            </a:endParaRPr>
          </a:p>
          <a:p>
            <a:pPr marL="180000" indent="-360000"/>
            <a:endParaRPr kumimoji="1" lang="ja-JP" altLang="en-US" sz="1100" dirty="0">
              <a:latin typeface="Meiryo UI" pitchFamily="50" charset="-128"/>
              <a:ea typeface="Meiryo UI" pitchFamily="50" charset="-128"/>
              <a:cs typeface="Meiryo UI" pitchFamily="50" charset="-128"/>
            </a:endParaRPr>
          </a:p>
        </p:txBody>
      </p:sp>
      <p:sp>
        <p:nvSpPr>
          <p:cNvPr id="68" name="Rectangle 31"/>
          <p:cNvSpPr>
            <a:spLocks noChangeArrowheads="1"/>
          </p:cNvSpPr>
          <p:nvPr/>
        </p:nvSpPr>
        <p:spPr bwMode="auto">
          <a:xfrm>
            <a:off x="2538218" y="4913992"/>
            <a:ext cx="1269952" cy="1439999"/>
          </a:xfrm>
          <a:prstGeom prst="rect">
            <a:avLst/>
          </a:prstGeom>
          <a:solidFill>
            <a:schemeClr val="tx2"/>
          </a:solidFill>
          <a:ln w="15875">
            <a:solidFill>
              <a:schemeClr val="tx2"/>
            </a:solidFill>
            <a:miter lim="800000"/>
            <a:headEnd/>
            <a:tailEnd/>
          </a:ln>
        </p:spPr>
        <p:txBody>
          <a:bodyPr anchor="t"/>
          <a:lstStyle/>
          <a:p>
            <a:pPr algn="ctr"/>
            <a:r>
              <a:rPr lang="ja-JP" altLang="en-US" sz="1100" b="1" dirty="0" smtClean="0">
                <a:solidFill>
                  <a:schemeClr val="bg1"/>
                </a:solidFill>
                <a:latin typeface="Meiryo UI" pitchFamily="50" charset="-128"/>
                <a:ea typeface="Meiryo UI" pitchFamily="50" charset="-128"/>
                <a:cs typeface="Meiryo UI" pitchFamily="50" charset="-128"/>
              </a:rPr>
              <a:t>第一区　</a:t>
            </a:r>
            <a:r>
              <a:rPr lang="en-US" altLang="ja-JP" sz="1100" b="1" dirty="0" smtClean="0">
                <a:solidFill>
                  <a:schemeClr val="bg1"/>
                </a:solidFill>
                <a:latin typeface="Meiryo UI" pitchFamily="50" charset="-128"/>
                <a:ea typeface="Meiryo UI" pitchFamily="50" charset="-128"/>
                <a:cs typeface="Meiryo UI" pitchFamily="50" charset="-128"/>
              </a:rPr>
              <a:t>2,130</a:t>
            </a:r>
            <a:r>
              <a:rPr lang="ja-JP" altLang="en-US" sz="1100" b="1" dirty="0" smtClean="0">
                <a:solidFill>
                  <a:schemeClr val="bg1"/>
                </a:solidFill>
                <a:latin typeface="Meiryo UI" pitchFamily="50" charset="-128"/>
                <a:ea typeface="Meiryo UI" pitchFamily="50" charset="-128"/>
                <a:cs typeface="Meiryo UI" pitchFamily="50" charset="-128"/>
              </a:rPr>
              <a:t>人</a:t>
            </a:r>
            <a:endParaRPr lang="ja-JP" altLang="en-US" sz="1100" b="1" dirty="0">
              <a:solidFill>
                <a:schemeClr val="bg1"/>
              </a:solidFill>
              <a:latin typeface="Meiryo UI" pitchFamily="50" charset="-128"/>
              <a:ea typeface="Meiryo UI" pitchFamily="50" charset="-128"/>
              <a:cs typeface="Meiryo UI" pitchFamily="50" charset="-128"/>
            </a:endParaRPr>
          </a:p>
        </p:txBody>
      </p:sp>
      <p:cxnSp>
        <p:nvCxnSpPr>
          <p:cNvPr id="69" name="直線コネクタ 68"/>
          <p:cNvCxnSpPr/>
          <p:nvPr/>
        </p:nvCxnSpPr>
        <p:spPr>
          <a:xfrm>
            <a:off x="2526313" y="5218281"/>
            <a:ext cx="12960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4" name="直線コネクタ 93"/>
          <p:cNvCxnSpPr/>
          <p:nvPr/>
        </p:nvCxnSpPr>
        <p:spPr>
          <a:xfrm>
            <a:off x="2528694" y="5600919"/>
            <a:ext cx="12960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95" name="Rectangle 35"/>
          <p:cNvSpPr>
            <a:spLocks noChangeArrowheads="1"/>
          </p:cNvSpPr>
          <p:nvPr/>
        </p:nvSpPr>
        <p:spPr bwMode="auto">
          <a:xfrm>
            <a:off x="2471926" y="5246564"/>
            <a:ext cx="1385410" cy="307489"/>
          </a:xfrm>
          <a:prstGeom prst="rect">
            <a:avLst/>
          </a:prstGeom>
          <a:noFill/>
          <a:ln w="9525">
            <a:noFill/>
            <a:miter lim="800000"/>
            <a:headEnd/>
            <a:tailEnd/>
          </a:ln>
        </p:spPr>
        <p:txBody>
          <a:bodyPr anchor="ctr"/>
          <a:lstStyle/>
          <a:p>
            <a:pPr algn="ctr"/>
            <a:r>
              <a:rPr lang="ja-JP" altLang="en-US" sz="1100" b="1" dirty="0" smtClean="0">
                <a:solidFill>
                  <a:schemeClr val="bg1"/>
                </a:solidFill>
                <a:latin typeface="Meiryo UI" panose="020B0604030504040204" pitchFamily="50" charset="-128"/>
                <a:ea typeface="Meiryo UI" panose="020B0604030504040204" pitchFamily="50" charset="-128"/>
              </a:rPr>
              <a:t>第二区　</a:t>
            </a:r>
            <a:r>
              <a:rPr lang="en-US" altLang="ja-JP" sz="1100" b="1" dirty="0" smtClean="0">
                <a:solidFill>
                  <a:schemeClr val="bg1"/>
                </a:solidFill>
                <a:latin typeface="Meiryo UI" panose="020B0604030504040204" pitchFamily="50" charset="-128"/>
                <a:ea typeface="Meiryo UI" panose="020B0604030504040204" pitchFamily="50" charset="-128"/>
              </a:rPr>
              <a:t>2,500</a:t>
            </a:r>
            <a:r>
              <a:rPr lang="ja-JP" altLang="en-US" sz="1100" b="1" dirty="0" smtClean="0">
                <a:solidFill>
                  <a:schemeClr val="bg1"/>
                </a:solidFill>
                <a:latin typeface="Meiryo UI" panose="020B0604030504040204" pitchFamily="50" charset="-128"/>
                <a:ea typeface="Meiryo UI" panose="020B0604030504040204" pitchFamily="50" charset="-128"/>
              </a:rPr>
              <a:t>人</a:t>
            </a:r>
            <a:endParaRPr lang="ja-JP" altLang="en-US" sz="1100" b="1" dirty="0">
              <a:solidFill>
                <a:schemeClr val="bg1"/>
              </a:solidFill>
              <a:latin typeface="Meiryo UI" panose="020B0604030504040204" pitchFamily="50" charset="-128"/>
              <a:ea typeface="Meiryo UI" panose="020B0604030504040204" pitchFamily="50" charset="-128"/>
            </a:endParaRPr>
          </a:p>
        </p:txBody>
      </p:sp>
      <p:sp>
        <p:nvSpPr>
          <p:cNvPr id="96" name="Rectangle 35"/>
          <p:cNvSpPr>
            <a:spLocks noChangeArrowheads="1"/>
          </p:cNvSpPr>
          <p:nvPr/>
        </p:nvSpPr>
        <p:spPr bwMode="auto">
          <a:xfrm>
            <a:off x="2507727" y="5657264"/>
            <a:ext cx="1333382" cy="303695"/>
          </a:xfrm>
          <a:prstGeom prst="rect">
            <a:avLst/>
          </a:prstGeom>
          <a:noFill/>
          <a:ln w="9525">
            <a:noFill/>
            <a:miter lim="800000"/>
            <a:headEnd/>
            <a:tailEnd/>
          </a:ln>
        </p:spPr>
        <p:txBody>
          <a:bodyPr anchor="ctr"/>
          <a:lstStyle/>
          <a:p>
            <a:pPr algn="ctr"/>
            <a:r>
              <a:rPr lang="ja-JP" altLang="en-US" sz="1100" b="1" dirty="0" smtClean="0">
                <a:solidFill>
                  <a:schemeClr val="bg1"/>
                </a:solidFill>
                <a:latin typeface="Meiryo UI" panose="020B0604030504040204" pitchFamily="50" charset="-128"/>
                <a:ea typeface="Meiryo UI" panose="020B0604030504040204" pitchFamily="50" charset="-128"/>
              </a:rPr>
              <a:t>第三区　</a:t>
            </a:r>
            <a:r>
              <a:rPr lang="en-US" altLang="ja-JP" sz="1100" b="1" dirty="0" smtClean="0">
                <a:solidFill>
                  <a:schemeClr val="bg1"/>
                </a:solidFill>
                <a:latin typeface="Meiryo UI" panose="020B0604030504040204" pitchFamily="50" charset="-128"/>
                <a:ea typeface="Meiryo UI" panose="020B0604030504040204" pitchFamily="50" charset="-128"/>
              </a:rPr>
              <a:t>2,840</a:t>
            </a:r>
            <a:r>
              <a:rPr lang="ja-JP" altLang="en-US" sz="1100" b="1" dirty="0" smtClean="0">
                <a:solidFill>
                  <a:schemeClr val="bg1"/>
                </a:solidFill>
                <a:latin typeface="Meiryo UI" panose="020B0604030504040204" pitchFamily="50" charset="-128"/>
                <a:ea typeface="Meiryo UI" panose="020B0604030504040204" pitchFamily="50" charset="-128"/>
              </a:rPr>
              <a:t>人</a:t>
            </a:r>
            <a:endParaRPr lang="ja-JP" altLang="en-US" sz="1100" b="1" dirty="0">
              <a:solidFill>
                <a:schemeClr val="bg1"/>
              </a:solidFill>
              <a:latin typeface="Meiryo UI" panose="020B0604030504040204" pitchFamily="50" charset="-128"/>
              <a:ea typeface="Meiryo UI" panose="020B0604030504040204" pitchFamily="50" charset="-128"/>
            </a:endParaRPr>
          </a:p>
        </p:txBody>
      </p:sp>
      <p:sp>
        <p:nvSpPr>
          <p:cNvPr id="103" name="Text Box 23"/>
          <p:cNvSpPr txBox="1">
            <a:spLocks noChangeArrowheads="1"/>
          </p:cNvSpPr>
          <p:nvPr/>
        </p:nvSpPr>
        <p:spPr bwMode="auto">
          <a:xfrm>
            <a:off x="2035068" y="6361583"/>
            <a:ext cx="2161876" cy="307777"/>
          </a:xfrm>
          <a:prstGeom prst="rect">
            <a:avLst/>
          </a:prstGeom>
          <a:noFill/>
          <a:ln w="9525">
            <a:noFill/>
            <a:miter lim="800000"/>
            <a:headEnd/>
            <a:tailEnd/>
          </a:ln>
        </p:spPr>
        <p:txBody>
          <a:bodyPr wrap="square" anchor="ctr">
            <a:spAutoFit/>
          </a:bodyPr>
          <a:lstStyle/>
          <a:p>
            <a:pPr algn="ctr"/>
            <a:r>
              <a:rPr lang="ja-JP" altLang="en-US" sz="1200" b="1" dirty="0" smtClean="0">
                <a:latin typeface="Meiryo UI" panose="020B0604030504040204" pitchFamily="50" charset="-128"/>
                <a:ea typeface="Meiryo UI" panose="020B0604030504040204" pitchFamily="50" charset="-128"/>
                <a:cs typeface="Meiryo UI"/>
              </a:rPr>
              <a:t>（</a:t>
            </a:r>
            <a:r>
              <a:rPr lang="en-US" altLang="ja-JP" sz="1200" b="1" dirty="0">
                <a:latin typeface="Meiryo UI" panose="020B0604030504040204" pitchFamily="50" charset="-128"/>
                <a:ea typeface="Meiryo UI" panose="020B0604030504040204" pitchFamily="50" charset="-128"/>
                <a:cs typeface="Meiryo UI"/>
              </a:rPr>
              <a:t>Ⅲ</a:t>
            </a:r>
            <a:r>
              <a:rPr lang="ja-JP" altLang="en-US" sz="1200" b="1" dirty="0" smtClean="0">
                <a:latin typeface="Meiryo UI" panose="020B0604030504040204" pitchFamily="50" charset="-128"/>
                <a:ea typeface="Meiryo UI" panose="020B0604030504040204" pitchFamily="50" charset="-128"/>
                <a:cs typeface="Meiryo UI"/>
              </a:rPr>
              <a:t>）</a:t>
            </a:r>
            <a:r>
              <a:rPr lang="ja-JP" altLang="en-US" sz="1400" b="1" dirty="0" smtClean="0">
                <a:latin typeface="Meiryo UI" panose="020B0604030504040204" pitchFamily="50" charset="-128"/>
                <a:ea typeface="Meiryo UI" panose="020B0604030504040204" pitchFamily="50" charset="-128"/>
              </a:rPr>
              <a:t>特別</a:t>
            </a:r>
            <a:r>
              <a:rPr lang="ja-JP" altLang="en-US" sz="1400" b="1" dirty="0">
                <a:latin typeface="Meiryo UI" panose="020B0604030504040204" pitchFamily="50" charset="-128"/>
                <a:ea typeface="Meiryo UI" panose="020B0604030504040204" pitchFamily="50" charset="-128"/>
              </a:rPr>
              <a:t>区</a:t>
            </a:r>
            <a:r>
              <a:rPr lang="ja-JP" altLang="en-US" sz="1400" b="1" dirty="0" smtClean="0">
                <a:latin typeface="Meiryo UI" panose="020B0604030504040204" pitchFamily="50" charset="-128"/>
                <a:ea typeface="Meiryo UI" panose="020B0604030504040204" pitchFamily="50" charset="-128"/>
              </a:rPr>
              <a:t>職員数</a:t>
            </a:r>
            <a:endParaRPr lang="en-US" altLang="ja-JP" sz="1400" b="1" dirty="0">
              <a:latin typeface="Meiryo UI" panose="020B0604030504040204" pitchFamily="50" charset="-128"/>
              <a:ea typeface="Meiryo UI" panose="020B0604030504040204" pitchFamily="50" charset="-128"/>
              <a:cs typeface="Meiryo UI"/>
            </a:endParaRPr>
          </a:p>
        </p:txBody>
      </p:sp>
      <p:sp>
        <p:nvSpPr>
          <p:cNvPr id="109" name="Rectangle 35"/>
          <p:cNvSpPr>
            <a:spLocks noChangeArrowheads="1"/>
          </p:cNvSpPr>
          <p:nvPr/>
        </p:nvSpPr>
        <p:spPr bwMode="auto">
          <a:xfrm>
            <a:off x="2507727" y="6059438"/>
            <a:ext cx="1333382" cy="303695"/>
          </a:xfrm>
          <a:prstGeom prst="rect">
            <a:avLst/>
          </a:prstGeom>
          <a:noFill/>
          <a:ln w="9525">
            <a:noFill/>
            <a:miter lim="800000"/>
            <a:headEnd/>
            <a:tailEnd/>
          </a:ln>
        </p:spPr>
        <p:txBody>
          <a:bodyPr anchor="ctr"/>
          <a:lstStyle/>
          <a:p>
            <a:pPr algn="ctr"/>
            <a:r>
              <a:rPr lang="ja-JP" altLang="en-US" sz="1100" b="1" dirty="0" smtClean="0">
                <a:solidFill>
                  <a:schemeClr val="bg1"/>
                </a:solidFill>
                <a:latin typeface="Meiryo UI" panose="020B0604030504040204" pitchFamily="50" charset="-128"/>
                <a:ea typeface="Meiryo UI" panose="020B0604030504040204" pitchFamily="50" charset="-128"/>
              </a:rPr>
              <a:t>第四区　</a:t>
            </a:r>
            <a:r>
              <a:rPr lang="en-US" altLang="ja-JP" sz="1100" b="1" dirty="0" smtClean="0">
                <a:solidFill>
                  <a:schemeClr val="bg1"/>
                </a:solidFill>
                <a:latin typeface="Meiryo UI" panose="020B0604030504040204" pitchFamily="50" charset="-128"/>
                <a:ea typeface="Meiryo UI" panose="020B0604030504040204" pitchFamily="50" charset="-128"/>
              </a:rPr>
              <a:t>2,360</a:t>
            </a:r>
            <a:r>
              <a:rPr lang="ja-JP" altLang="en-US" sz="1100" b="1" dirty="0" smtClean="0">
                <a:solidFill>
                  <a:schemeClr val="bg1"/>
                </a:solidFill>
                <a:latin typeface="Meiryo UI" panose="020B0604030504040204" pitchFamily="50" charset="-128"/>
                <a:ea typeface="Meiryo UI" panose="020B0604030504040204" pitchFamily="50" charset="-128"/>
              </a:rPr>
              <a:t>人</a:t>
            </a:r>
            <a:endParaRPr lang="ja-JP" altLang="en-US" sz="1100" b="1" dirty="0">
              <a:solidFill>
                <a:schemeClr val="bg1"/>
              </a:solidFill>
              <a:latin typeface="Meiryo UI" panose="020B0604030504040204" pitchFamily="50" charset="-128"/>
              <a:ea typeface="Meiryo UI" panose="020B0604030504040204" pitchFamily="50" charset="-128"/>
            </a:endParaRPr>
          </a:p>
        </p:txBody>
      </p:sp>
      <p:cxnSp>
        <p:nvCxnSpPr>
          <p:cNvPr id="110" name="直線コネクタ 109"/>
          <p:cNvCxnSpPr/>
          <p:nvPr/>
        </p:nvCxnSpPr>
        <p:spPr>
          <a:xfrm>
            <a:off x="2525518" y="6028036"/>
            <a:ext cx="1333429"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11" name="Rectangle 31"/>
          <p:cNvSpPr>
            <a:spLocks noChangeArrowheads="1"/>
          </p:cNvSpPr>
          <p:nvPr/>
        </p:nvSpPr>
        <p:spPr bwMode="auto">
          <a:xfrm>
            <a:off x="4340960" y="5218282"/>
            <a:ext cx="1260000" cy="1135710"/>
          </a:xfrm>
          <a:prstGeom prst="rect">
            <a:avLst/>
          </a:prstGeom>
          <a:solidFill>
            <a:schemeClr val="accent1">
              <a:lumMod val="20000"/>
              <a:lumOff val="80000"/>
            </a:schemeClr>
          </a:solidFill>
          <a:ln w="22225">
            <a:solidFill>
              <a:schemeClr val="tx2"/>
            </a:solidFill>
            <a:miter lim="800000"/>
            <a:headEnd/>
            <a:tailEnd/>
          </a:ln>
        </p:spPr>
        <p:txBody>
          <a:bodyPr anchor="ctr"/>
          <a:lstStyle/>
          <a:p>
            <a:pPr algn="ctr"/>
            <a:r>
              <a:rPr lang="en-US" altLang="ja-JP" sz="1200" b="1" dirty="0" smtClean="0">
                <a:latin typeface="Meiryo UI" pitchFamily="50" charset="-128"/>
                <a:ea typeface="Meiryo UI" pitchFamily="50" charset="-128"/>
                <a:cs typeface="Meiryo UI" pitchFamily="50" charset="-128"/>
              </a:rPr>
              <a:t>9,440</a:t>
            </a:r>
            <a:r>
              <a:rPr lang="ja-JP" altLang="en-US" sz="1200" b="1" dirty="0" smtClean="0">
                <a:latin typeface="Meiryo UI" pitchFamily="50" charset="-128"/>
                <a:ea typeface="Meiryo UI" pitchFamily="50" charset="-128"/>
                <a:cs typeface="Meiryo UI" pitchFamily="50" charset="-128"/>
              </a:rPr>
              <a:t>人</a:t>
            </a:r>
            <a:endParaRPr lang="en-US" altLang="ja-JP" sz="1200" b="1" dirty="0" smtClean="0">
              <a:latin typeface="Meiryo UI" pitchFamily="50" charset="-128"/>
              <a:ea typeface="Meiryo UI" pitchFamily="50" charset="-128"/>
              <a:cs typeface="Meiryo UI" pitchFamily="50" charset="-128"/>
            </a:endParaRPr>
          </a:p>
        </p:txBody>
      </p:sp>
      <p:cxnSp>
        <p:nvCxnSpPr>
          <p:cNvPr id="18" name="直線コネクタ 17"/>
          <p:cNvCxnSpPr/>
          <p:nvPr/>
        </p:nvCxnSpPr>
        <p:spPr>
          <a:xfrm>
            <a:off x="2108712" y="6353991"/>
            <a:ext cx="3960000" cy="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116" name="正方形/長方形 115"/>
          <p:cNvSpPr/>
          <p:nvPr/>
        </p:nvSpPr>
        <p:spPr>
          <a:xfrm>
            <a:off x="5647632" y="4930555"/>
            <a:ext cx="2066684" cy="31168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80000" indent="-360000"/>
            <a:r>
              <a:rPr kumimoji="1" lang="ja-JP" altLang="en-US" sz="1200" b="1" dirty="0" smtClean="0">
                <a:latin typeface="Meiryo UI" pitchFamily="50" charset="-128"/>
                <a:ea typeface="Meiryo UI" pitchFamily="50" charset="-128"/>
                <a:cs typeface="Meiryo UI" pitchFamily="50" charset="-128"/>
              </a:rPr>
              <a:t>　現員数との差</a:t>
            </a:r>
            <a:r>
              <a:rPr kumimoji="1" lang="en-US" altLang="ja-JP" sz="1200" b="1" dirty="0" smtClean="0">
                <a:latin typeface="Meiryo UI" pitchFamily="50" charset="-128"/>
                <a:ea typeface="Meiryo UI" pitchFamily="50" charset="-128"/>
                <a:cs typeface="Meiryo UI" pitchFamily="50" charset="-128"/>
              </a:rPr>
              <a:t>400</a:t>
            </a:r>
            <a:r>
              <a:rPr kumimoji="1" lang="ja-JP" altLang="en-US" sz="1200" b="1" dirty="0" smtClean="0">
                <a:latin typeface="Meiryo UI" pitchFamily="50" charset="-128"/>
                <a:ea typeface="Meiryo UI" pitchFamily="50" charset="-128"/>
                <a:cs typeface="Meiryo UI" pitchFamily="50" charset="-128"/>
              </a:rPr>
              <a:t>人</a:t>
            </a:r>
            <a:endParaRPr kumimoji="1" lang="ja-JP" altLang="en-US" sz="1200" b="1" dirty="0">
              <a:latin typeface="Meiryo UI" pitchFamily="50" charset="-128"/>
              <a:ea typeface="Meiryo UI" pitchFamily="50" charset="-128"/>
              <a:cs typeface="Meiryo UI" pitchFamily="50" charset="-128"/>
            </a:endParaRPr>
          </a:p>
        </p:txBody>
      </p:sp>
      <p:sp>
        <p:nvSpPr>
          <p:cNvPr id="118" name="Text Box 23"/>
          <p:cNvSpPr txBox="1">
            <a:spLocks noChangeArrowheads="1"/>
          </p:cNvSpPr>
          <p:nvPr/>
        </p:nvSpPr>
        <p:spPr bwMode="auto">
          <a:xfrm>
            <a:off x="4332077" y="6553487"/>
            <a:ext cx="3746164" cy="253916"/>
          </a:xfrm>
          <a:prstGeom prst="rect">
            <a:avLst/>
          </a:prstGeom>
          <a:noFill/>
          <a:ln w="9525">
            <a:noFill/>
            <a:miter lim="800000"/>
            <a:headEnd/>
            <a:tailEnd/>
          </a:ln>
        </p:spPr>
        <p:txBody>
          <a:bodyPr wrap="square" anchor="ctr">
            <a:spAutoFit/>
          </a:bodyPr>
          <a:lstStyle/>
          <a:p>
            <a:pPr algn="ctr"/>
            <a:r>
              <a:rPr lang="ja-JP" altLang="en-US" sz="1050" dirty="0" smtClean="0">
                <a:solidFill>
                  <a:schemeClr val="dk1"/>
                </a:solidFill>
                <a:latin typeface="Meiryo UI" pitchFamily="50" charset="-128"/>
                <a:ea typeface="Meiryo UI" pitchFamily="50" charset="-128"/>
                <a:cs typeface="Meiryo UI" pitchFamily="50" charset="-128"/>
              </a:rPr>
              <a:t>大阪府</a:t>
            </a:r>
            <a:r>
              <a:rPr lang="ja-JP" altLang="en-US" sz="1050" dirty="0">
                <a:solidFill>
                  <a:schemeClr val="dk1"/>
                </a:solidFill>
                <a:latin typeface="Meiryo UI" pitchFamily="50" charset="-128"/>
                <a:ea typeface="Meiryo UI" pitchFamily="50" charset="-128"/>
                <a:cs typeface="Meiryo UI" pitchFamily="50" charset="-128"/>
              </a:rPr>
              <a:t>・一部事務組合への移管分を</a:t>
            </a:r>
            <a:r>
              <a:rPr lang="ja-JP" altLang="en-US" sz="1050" smtClean="0">
                <a:solidFill>
                  <a:schemeClr val="dk1"/>
                </a:solidFill>
                <a:latin typeface="Meiryo UI" pitchFamily="50" charset="-128"/>
                <a:ea typeface="Meiryo UI" pitchFamily="50" charset="-128"/>
                <a:cs typeface="Meiryo UI" pitchFamily="50" charset="-128"/>
              </a:rPr>
              <a:t>除く（組・部局－５</a:t>
            </a:r>
            <a:r>
              <a:rPr lang="ja-JP" altLang="en-US" sz="1050" dirty="0" smtClean="0">
                <a:solidFill>
                  <a:schemeClr val="dk1"/>
                </a:solidFill>
                <a:latin typeface="Meiryo UI" pitchFamily="50" charset="-128"/>
                <a:ea typeface="Meiryo UI" pitchFamily="50" charset="-128"/>
                <a:cs typeface="Meiryo UI" pitchFamily="50" charset="-128"/>
              </a:rPr>
              <a:t>参照）</a:t>
            </a:r>
            <a:endParaRPr lang="en-US" altLang="ja-JP" sz="1050" dirty="0">
              <a:solidFill>
                <a:schemeClr val="dk1"/>
              </a:solidFill>
              <a:latin typeface="Meiryo UI" pitchFamily="50" charset="-128"/>
              <a:ea typeface="Meiryo UI" pitchFamily="50" charset="-128"/>
              <a:cs typeface="Meiryo UI" pitchFamily="50" charset="-128"/>
            </a:endParaRPr>
          </a:p>
        </p:txBody>
      </p:sp>
      <p:cxnSp>
        <p:nvCxnSpPr>
          <p:cNvPr id="50" name="直線コネクタ 49"/>
          <p:cNvCxnSpPr/>
          <p:nvPr/>
        </p:nvCxnSpPr>
        <p:spPr>
          <a:xfrm>
            <a:off x="3836986" y="4916282"/>
            <a:ext cx="18000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55" name="正方形/長方形 54"/>
          <p:cNvSpPr/>
          <p:nvPr/>
        </p:nvSpPr>
        <p:spPr>
          <a:xfrm>
            <a:off x="2468752" y="4664898"/>
            <a:ext cx="1631565" cy="31168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80000" indent="-360000"/>
            <a:r>
              <a:rPr lang="ja-JP" altLang="en-US" sz="1200" b="1" dirty="0" smtClean="0">
                <a:latin typeface="Meiryo UI" pitchFamily="50" charset="-128"/>
                <a:ea typeface="Meiryo UI" pitchFamily="50" charset="-128"/>
                <a:cs typeface="Meiryo UI" pitchFamily="50" charset="-128"/>
              </a:rPr>
              <a:t>４区計</a:t>
            </a:r>
            <a:r>
              <a:rPr kumimoji="1" lang="ja-JP" altLang="en-US" sz="1200" b="1" dirty="0">
                <a:latin typeface="Meiryo UI" pitchFamily="50" charset="-128"/>
                <a:ea typeface="Meiryo UI" pitchFamily="50" charset="-128"/>
                <a:cs typeface="Meiryo UI" pitchFamily="50" charset="-128"/>
              </a:rPr>
              <a:t>　</a:t>
            </a:r>
            <a:r>
              <a:rPr kumimoji="1" lang="en-US" altLang="ja-JP" sz="1200" b="1" dirty="0" smtClean="0">
                <a:latin typeface="Meiryo UI" pitchFamily="50" charset="-128"/>
                <a:ea typeface="Meiryo UI" pitchFamily="50" charset="-128"/>
                <a:cs typeface="Meiryo UI" pitchFamily="50" charset="-128"/>
              </a:rPr>
              <a:t>9,840</a:t>
            </a:r>
            <a:r>
              <a:rPr kumimoji="1" lang="ja-JP" altLang="en-US" sz="1200" b="1" dirty="0" smtClean="0">
                <a:latin typeface="Meiryo UI" pitchFamily="50" charset="-128"/>
                <a:ea typeface="Meiryo UI" pitchFamily="50" charset="-128"/>
                <a:cs typeface="Meiryo UI" pitchFamily="50" charset="-128"/>
              </a:rPr>
              <a:t>人</a:t>
            </a:r>
            <a:endParaRPr kumimoji="1" lang="ja-JP" altLang="en-US" sz="1200" b="1" dirty="0">
              <a:latin typeface="Meiryo UI" pitchFamily="50" charset="-128"/>
              <a:ea typeface="Meiryo UI" pitchFamily="50" charset="-128"/>
              <a:cs typeface="Meiryo UI" pitchFamily="50" charset="-128"/>
            </a:endParaRPr>
          </a:p>
        </p:txBody>
      </p:sp>
      <p:sp>
        <p:nvSpPr>
          <p:cNvPr id="58" name="Text Box 23"/>
          <p:cNvSpPr txBox="1">
            <a:spLocks noChangeArrowheads="1"/>
          </p:cNvSpPr>
          <p:nvPr/>
        </p:nvSpPr>
        <p:spPr bwMode="auto">
          <a:xfrm>
            <a:off x="3980920" y="6361583"/>
            <a:ext cx="2161876" cy="307777"/>
          </a:xfrm>
          <a:prstGeom prst="rect">
            <a:avLst/>
          </a:prstGeom>
          <a:noFill/>
          <a:ln w="9525">
            <a:noFill/>
            <a:miter lim="800000"/>
            <a:headEnd/>
            <a:tailEnd/>
          </a:ln>
        </p:spPr>
        <p:txBody>
          <a:bodyPr wrap="square" anchor="ctr">
            <a:spAutoFit/>
          </a:bodyPr>
          <a:lstStyle/>
          <a:p>
            <a:pPr algn="ctr"/>
            <a:r>
              <a:rPr lang="ja-JP" altLang="en-US" sz="1400" b="1" dirty="0" smtClean="0">
                <a:latin typeface="Meiryo UI" panose="020B0604030504040204" pitchFamily="50" charset="-128"/>
                <a:ea typeface="Meiryo UI" panose="020B0604030504040204" pitchFamily="50" charset="-128"/>
                <a:cs typeface="Meiryo UI"/>
              </a:rPr>
              <a:t>現員数</a:t>
            </a:r>
            <a:r>
              <a:rPr lang="ja-JP" altLang="en-US" sz="1200" b="1" dirty="0" smtClean="0">
                <a:latin typeface="Meiryo UI" panose="020B0604030504040204" pitchFamily="50" charset="-128"/>
                <a:ea typeface="Meiryo UI" panose="020B0604030504040204" pitchFamily="50" charset="-128"/>
                <a:cs typeface="Meiryo UI"/>
              </a:rPr>
              <a:t>（</a:t>
            </a:r>
            <a:r>
              <a:rPr lang="en-US" altLang="ja-JP" sz="1200" b="1" dirty="0" smtClean="0">
                <a:latin typeface="Meiryo UI" panose="020B0604030504040204" pitchFamily="50" charset="-128"/>
                <a:ea typeface="Meiryo UI" panose="020B0604030504040204" pitchFamily="50" charset="-128"/>
                <a:cs typeface="Meiryo UI"/>
              </a:rPr>
              <a:t>H28</a:t>
            </a:r>
            <a:r>
              <a:rPr lang="ja-JP" altLang="en-US" sz="1200" b="1" dirty="0" smtClean="0">
                <a:latin typeface="Meiryo UI" panose="020B0604030504040204" pitchFamily="50" charset="-128"/>
                <a:ea typeface="Meiryo UI" panose="020B0604030504040204" pitchFamily="50" charset="-128"/>
                <a:cs typeface="Meiryo UI"/>
              </a:rPr>
              <a:t>）</a:t>
            </a:r>
            <a:endParaRPr lang="en-US" altLang="ja-JP" sz="1400" b="1" dirty="0">
              <a:latin typeface="Meiryo UI" panose="020B0604030504040204" pitchFamily="50" charset="-128"/>
              <a:ea typeface="Meiryo UI" panose="020B0604030504040204" pitchFamily="50" charset="-128"/>
              <a:cs typeface="Meiryo UI"/>
            </a:endParaRPr>
          </a:p>
        </p:txBody>
      </p:sp>
      <p:cxnSp>
        <p:nvCxnSpPr>
          <p:cNvPr id="6" name="直線矢印コネクタ 5"/>
          <p:cNvCxnSpPr/>
          <p:nvPr/>
        </p:nvCxnSpPr>
        <p:spPr>
          <a:xfrm>
            <a:off x="5509452" y="4926871"/>
            <a:ext cx="0" cy="27216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778918" y="4476206"/>
            <a:ext cx="0" cy="2239762"/>
          </a:xfrm>
          <a:prstGeom prst="line">
            <a:avLst/>
          </a:prstGeom>
          <a:ln w="19050"/>
        </p:spPr>
        <p:style>
          <a:lnRef idx="1">
            <a:schemeClr val="dk1"/>
          </a:lnRef>
          <a:fillRef idx="0">
            <a:schemeClr val="dk1"/>
          </a:fillRef>
          <a:effectRef idx="0">
            <a:schemeClr val="dk1"/>
          </a:effectRef>
          <a:fontRef idx="minor">
            <a:schemeClr val="tx1"/>
          </a:fontRef>
        </p:style>
      </p:cxnSp>
      <p:cxnSp>
        <p:nvCxnSpPr>
          <p:cNvPr id="14" name="直線コネクタ 13"/>
          <p:cNvCxnSpPr/>
          <p:nvPr/>
        </p:nvCxnSpPr>
        <p:spPr>
          <a:xfrm>
            <a:off x="775395" y="4467496"/>
            <a:ext cx="252000"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60" name="直線コネクタ 59"/>
          <p:cNvCxnSpPr/>
          <p:nvPr/>
        </p:nvCxnSpPr>
        <p:spPr>
          <a:xfrm>
            <a:off x="776536" y="6734323"/>
            <a:ext cx="252000"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70" name="直線コネクタ 69"/>
          <p:cNvCxnSpPr/>
          <p:nvPr/>
        </p:nvCxnSpPr>
        <p:spPr>
          <a:xfrm>
            <a:off x="9019042" y="4467497"/>
            <a:ext cx="0" cy="2258494"/>
          </a:xfrm>
          <a:prstGeom prst="line">
            <a:avLst/>
          </a:prstGeom>
          <a:ln w="19050"/>
        </p:spPr>
        <p:style>
          <a:lnRef idx="1">
            <a:schemeClr val="dk1"/>
          </a:lnRef>
          <a:fillRef idx="0">
            <a:schemeClr val="dk1"/>
          </a:fillRef>
          <a:effectRef idx="0">
            <a:schemeClr val="dk1"/>
          </a:effectRef>
          <a:fontRef idx="minor">
            <a:schemeClr val="tx1"/>
          </a:fontRef>
        </p:style>
      </p:cxnSp>
      <p:cxnSp>
        <p:nvCxnSpPr>
          <p:cNvPr id="77" name="直線コネクタ 76"/>
          <p:cNvCxnSpPr/>
          <p:nvPr/>
        </p:nvCxnSpPr>
        <p:spPr>
          <a:xfrm flipH="1">
            <a:off x="8779331" y="4463237"/>
            <a:ext cx="252000"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78" name="直線コネクタ 77"/>
          <p:cNvCxnSpPr/>
          <p:nvPr/>
        </p:nvCxnSpPr>
        <p:spPr>
          <a:xfrm flipH="1">
            <a:off x="8769424" y="6730064"/>
            <a:ext cx="252000" cy="0"/>
          </a:xfrm>
          <a:prstGeom prst="line">
            <a:avLst/>
          </a:prstGeom>
          <a:ln w="19050"/>
        </p:spPr>
        <p:style>
          <a:lnRef idx="1">
            <a:schemeClr val="dk1"/>
          </a:lnRef>
          <a:fillRef idx="0">
            <a:schemeClr val="dk1"/>
          </a:fillRef>
          <a:effectRef idx="0">
            <a:schemeClr val="dk1"/>
          </a:effectRef>
          <a:fontRef idx="minor">
            <a:schemeClr val="tx1"/>
          </a:fontRef>
        </p:style>
      </p:cxnSp>
      <p:sp>
        <p:nvSpPr>
          <p:cNvPr id="62" name="正方形/長方形 61"/>
          <p:cNvSpPr/>
          <p:nvPr/>
        </p:nvSpPr>
        <p:spPr>
          <a:xfrm>
            <a:off x="141668" y="605460"/>
            <a:ext cx="9672033" cy="476366"/>
          </a:xfrm>
          <a:prstGeom prst="rect">
            <a:avLst/>
          </a:prstGeom>
          <a:solidFill>
            <a:schemeClr val="accent6">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Ins="72000" anchor="ctr"/>
          <a:lstStyle/>
          <a:p>
            <a:pPr indent="-457200"/>
            <a:r>
              <a:rPr lang="ja-JP" altLang="en-US" sz="1400" dirty="0" smtClean="0">
                <a:solidFill>
                  <a:schemeClr val="tx1"/>
                </a:solidFill>
                <a:latin typeface="Meiryo UI" panose="020B0604030504040204" pitchFamily="50" charset="-128"/>
                <a:ea typeface="Meiryo UI" panose="020B0604030504040204" pitchFamily="50" charset="-128"/>
              </a:rPr>
              <a:t>◆ 特別</a:t>
            </a:r>
            <a:r>
              <a:rPr lang="ja-JP" altLang="en-US" sz="1400" dirty="0">
                <a:solidFill>
                  <a:schemeClr val="tx1"/>
                </a:solidFill>
                <a:latin typeface="Meiryo UI" panose="020B0604030504040204" pitchFamily="50" charset="-128"/>
                <a:ea typeface="Meiryo UI" panose="020B0604030504040204" pitchFamily="50" charset="-128"/>
              </a:rPr>
              <a:t>区ごとに自立した新たな自治体として職員</a:t>
            </a:r>
            <a:r>
              <a:rPr lang="ja-JP" altLang="en-US" sz="1400" dirty="0" smtClean="0">
                <a:solidFill>
                  <a:schemeClr val="tx1"/>
                </a:solidFill>
                <a:latin typeface="Meiryo UI" panose="020B0604030504040204" pitchFamily="50" charset="-128"/>
                <a:ea typeface="Meiryo UI" panose="020B0604030504040204" pitchFamily="50" charset="-128"/>
              </a:rPr>
              <a:t>総数を算定</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大阪市</a:t>
            </a:r>
            <a:r>
              <a:rPr lang="ja-JP" altLang="en-US" sz="1400" dirty="0" smtClean="0">
                <a:solidFill>
                  <a:schemeClr val="tx1"/>
                </a:solidFill>
                <a:latin typeface="Meiryo UI" panose="020B0604030504040204" pitchFamily="50" charset="-128"/>
                <a:ea typeface="Meiryo UI" panose="020B0604030504040204" pitchFamily="50" charset="-128"/>
              </a:rPr>
              <a:t>の</a:t>
            </a:r>
            <a:r>
              <a:rPr lang="ja-JP" altLang="en-US" sz="1400" dirty="0">
                <a:solidFill>
                  <a:schemeClr val="tx1"/>
                </a:solidFill>
                <a:latin typeface="Meiryo UI" panose="020B0604030504040204" pitchFamily="50" charset="-128"/>
                <a:ea typeface="Meiryo UI" panose="020B0604030504040204" pitchFamily="50" charset="-128"/>
              </a:rPr>
              <a:t>特性を</a:t>
            </a:r>
            <a:r>
              <a:rPr lang="ja-JP" altLang="en-US" sz="1400" dirty="0" smtClean="0">
                <a:solidFill>
                  <a:schemeClr val="tx1"/>
                </a:solidFill>
                <a:latin typeface="Meiryo UI" panose="020B0604030504040204" pitchFamily="50" charset="-128"/>
                <a:ea typeface="Meiryo UI" panose="020B0604030504040204" pitchFamily="50" charset="-128"/>
              </a:rPr>
              <a:t>反映するため、職員総数を</a:t>
            </a:r>
            <a:r>
              <a:rPr lang="ja-JP" altLang="en-US" sz="1400" dirty="0">
                <a:solidFill>
                  <a:schemeClr val="tx1"/>
                </a:solidFill>
                <a:latin typeface="Meiryo UI" panose="020B0604030504040204" pitchFamily="50" charset="-128"/>
                <a:ea typeface="Meiryo UI" panose="020B0604030504040204" pitchFamily="50" charset="-128"/>
              </a:rPr>
              <a:t>大阪市</a:t>
            </a:r>
            <a:r>
              <a:rPr lang="ja-JP" altLang="en-US" sz="1400" dirty="0" smtClean="0">
                <a:solidFill>
                  <a:schemeClr val="tx1"/>
                </a:solidFill>
                <a:latin typeface="Meiryo UI" panose="020B0604030504040204" pitchFamily="50" charset="-128"/>
                <a:ea typeface="Meiryo UI" panose="020B0604030504040204" pitchFamily="50" charset="-128"/>
              </a:rPr>
              <a:t>の</a:t>
            </a:r>
            <a:r>
              <a:rPr lang="ja-JP" altLang="en-US" sz="1400" dirty="0">
                <a:solidFill>
                  <a:schemeClr val="tx1"/>
                </a:solidFill>
                <a:latin typeface="Meiryo UI" panose="020B0604030504040204" pitchFamily="50" charset="-128"/>
                <a:ea typeface="Meiryo UI" panose="020B0604030504040204" pitchFamily="50" charset="-128"/>
              </a:rPr>
              <a:t>組織別構成比で部局別に</a:t>
            </a:r>
            <a:r>
              <a:rPr lang="ja-JP" altLang="en-US" sz="1400" dirty="0" smtClean="0">
                <a:solidFill>
                  <a:schemeClr val="tx1"/>
                </a:solidFill>
                <a:latin typeface="Meiryo UI" panose="020B0604030504040204" pitchFamily="50" charset="-128"/>
                <a:ea typeface="Meiryo UI" panose="020B0604030504040204" pitchFamily="50" charset="-128"/>
              </a:rPr>
              <a:t>配分する考え方を提示</a:t>
            </a:r>
            <a:endParaRPr lang="en-US" altLang="ja-JP" sz="1400" b="1" dirty="0">
              <a:solidFill>
                <a:schemeClr val="tx1"/>
              </a:solidFill>
              <a:latin typeface="Meiryo UI" pitchFamily="50" charset="-128"/>
              <a:ea typeface="Meiryo UI" pitchFamily="50" charset="-128"/>
              <a:cs typeface="Meiryo UI" pitchFamily="50" charset="-128"/>
            </a:endParaRPr>
          </a:p>
        </p:txBody>
      </p:sp>
      <p:sp>
        <p:nvSpPr>
          <p:cNvPr id="113" name="L 字 112"/>
          <p:cNvSpPr/>
          <p:nvPr/>
        </p:nvSpPr>
        <p:spPr>
          <a:xfrm>
            <a:off x="7926645" y="1545465"/>
            <a:ext cx="1874253" cy="2352736"/>
          </a:xfrm>
          <a:prstGeom prst="corner">
            <a:avLst>
              <a:gd name="adj1" fmla="val 100000"/>
              <a:gd name="adj2" fmla="val 100000"/>
            </a:avLst>
          </a:prstGeom>
          <a:noFill/>
          <a:ln w="127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2" name="L 字 111"/>
          <p:cNvSpPr/>
          <p:nvPr/>
        </p:nvSpPr>
        <p:spPr>
          <a:xfrm>
            <a:off x="150088" y="1532586"/>
            <a:ext cx="7619326" cy="2364198"/>
          </a:xfrm>
          <a:prstGeom prst="corner">
            <a:avLst>
              <a:gd name="adj1" fmla="val 100000"/>
              <a:gd name="adj2" fmla="val 41256"/>
            </a:avLst>
          </a:prstGeom>
          <a:solidFill>
            <a:schemeClr val="accent6">
              <a:lumMod val="40000"/>
              <a:lumOff val="60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2" name="Rectangle 31"/>
          <p:cNvSpPr>
            <a:spLocks noChangeArrowheads="1"/>
          </p:cNvSpPr>
          <p:nvPr/>
        </p:nvSpPr>
        <p:spPr bwMode="auto">
          <a:xfrm>
            <a:off x="298238" y="1753938"/>
            <a:ext cx="1800000" cy="934739"/>
          </a:xfrm>
          <a:prstGeom prst="rect">
            <a:avLst/>
          </a:prstGeom>
          <a:solidFill>
            <a:schemeClr val="bg1"/>
          </a:solidFill>
          <a:ln w="12700">
            <a:solidFill>
              <a:schemeClr val="tx2"/>
            </a:solidFill>
            <a:miter lim="800000"/>
            <a:headEnd/>
            <a:tailEnd/>
          </a:ln>
        </p:spPr>
        <p:txBody>
          <a:bodyPr anchor="ctr"/>
          <a:lstStyle/>
          <a:p>
            <a:pPr algn="ctr"/>
            <a:r>
              <a:rPr lang="ja-JP" altLang="en-US" sz="1200" b="1" dirty="0">
                <a:latin typeface="Meiryo UI"/>
                <a:ea typeface="Meiryo UI"/>
                <a:cs typeface="Meiryo UI"/>
              </a:rPr>
              <a:t>（</a:t>
            </a:r>
            <a:r>
              <a:rPr lang="en-US" altLang="ja-JP" sz="1200" b="1" dirty="0">
                <a:latin typeface="Meiryo UI"/>
                <a:ea typeface="Meiryo UI"/>
                <a:cs typeface="Meiryo UI"/>
              </a:rPr>
              <a:t>Ⅰ</a:t>
            </a:r>
            <a:r>
              <a:rPr lang="ja-JP" altLang="en-US" sz="1200" b="1" dirty="0" smtClean="0">
                <a:latin typeface="Meiryo UI"/>
                <a:ea typeface="Meiryo UI"/>
                <a:cs typeface="Meiryo UI"/>
              </a:rPr>
              <a:t>）</a:t>
            </a:r>
            <a:endParaRPr lang="en-US" altLang="ja-JP" sz="1200" b="1" dirty="0" smtClean="0">
              <a:latin typeface="Meiryo UI"/>
              <a:ea typeface="Meiryo UI"/>
              <a:cs typeface="Meiryo UI"/>
            </a:endParaRPr>
          </a:p>
          <a:p>
            <a:pPr algn="ctr"/>
            <a:r>
              <a:rPr lang="ja-JP" altLang="en-US" sz="1200" b="1" dirty="0" smtClean="0">
                <a:latin typeface="Meiryo UI" pitchFamily="50" charset="-128"/>
                <a:ea typeface="Meiryo UI" pitchFamily="50" charset="-128"/>
                <a:cs typeface="Meiryo UI" pitchFamily="50" charset="-128"/>
              </a:rPr>
              <a:t>中核</a:t>
            </a:r>
            <a:r>
              <a:rPr lang="ja-JP" altLang="en-US" sz="1200" b="1" dirty="0">
                <a:latin typeface="Meiryo UI" pitchFamily="50" charset="-128"/>
                <a:ea typeface="Meiryo UI" pitchFamily="50" charset="-128"/>
                <a:cs typeface="Meiryo UI" pitchFamily="50" charset="-128"/>
              </a:rPr>
              <a:t>市</a:t>
            </a:r>
            <a:r>
              <a:rPr lang="ja-JP" altLang="en-US" sz="1200" b="1" dirty="0" smtClean="0">
                <a:latin typeface="Meiryo UI" pitchFamily="50" charset="-128"/>
                <a:ea typeface="Meiryo UI" pitchFamily="50" charset="-128"/>
                <a:cs typeface="Meiryo UI" pitchFamily="50" charset="-128"/>
              </a:rPr>
              <a:t>モデル部分職員数</a:t>
            </a:r>
            <a:endParaRPr lang="en-US" altLang="ja-JP" sz="1200" b="1" dirty="0" smtClean="0">
              <a:latin typeface="Meiryo UI" pitchFamily="50" charset="-128"/>
              <a:ea typeface="Meiryo UI" pitchFamily="50" charset="-128"/>
              <a:cs typeface="Meiryo UI" pitchFamily="50" charset="-128"/>
            </a:endParaRPr>
          </a:p>
          <a:p>
            <a:r>
              <a:rPr lang="ja-JP" altLang="en-US" sz="1100" dirty="0" smtClean="0">
                <a:latin typeface="Meiryo UI" pitchFamily="50" charset="-128"/>
                <a:ea typeface="Meiryo UI" pitchFamily="50" charset="-128"/>
                <a:cs typeface="Meiryo UI" pitchFamily="50" charset="-128"/>
              </a:rPr>
              <a:t>（近隣中核市６市の職員</a:t>
            </a:r>
            <a:endParaRPr lang="en-US" altLang="ja-JP" sz="1100" dirty="0" smtClean="0">
              <a:latin typeface="Meiryo UI" pitchFamily="50" charset="-128"/>
              <a:ea typeface="Meiryo UI" pitchFamily="50" charset="-128"/>
              <a:cs typeface="Meiryo UI" pitchFamily="50" charset="-128"/>
            </a:endParaRPr>
          </a:p>
          <a:p>
            <a:r>
              <a:rPr lang="ja-JP" altLang="en-US" sz="1100" dirty="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 数をベースに人口を乗じて  </a:t>
            </a:r>
            <a:endParaRPr lang="en-US" altLang="ja-JP" sz="1100" dirty="0" smtClean="0">
              <a:latin typeface="Meiryo UI" pitchFamily="50" charset="-128"/>
              <a:ea typeface="Meiryo UI" pitchFamily="50" charset="-128"/>
              <a:cs typeface="Meiryo UI" pitchFamily="50" charset="-128"/>
            </a:endParaRPr>
          </a:p>
          <a:p>
            <a:r>
              <a:rPr lang="en-US" altLang="ja-JP" sz="1100" dirty="0">
                <a:latin typeface="Meiryo UI" pitchFamily="50" charset="-128"/>
                <a:ea typeface="Meiryo UI" pitchFamily="50" charset="-128"/>
                <a:cs typeface="Meiryo UI" pitchFamily="50" charset="-128"/>
              </a:rPr>
              <a:t> </a:t>
            </a:r>
            <a:r>
              <a:rPr lang="en-US" altLang="ja-JP" sz="1100" dirty="0" smtClean="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算定）</a:t>
            </a:r>
            <a:endParaRPr lang="ja-JP" altLang="en-US" sz="1100" dirty="0">
              <a:latin typeface="Meiryo UI" pitchFamily="50" charset="-128"/>
              <a:ea typeface="Meiryo UI" pitchFamily="50" charset="-128"/>
              <a:cs typeface="Meiryo UI" pitchFamily="50" charset="-128"/>
            </a:endParaRPr>
          </a:p>
        </p:txBody>
      </p:sp>
      <p:sp>
        <p:nvSpPr>
          <p:cNvPr id="73" name="Rectangle 31"/>
          <p:cNvSpPr>
            <a:spLocks noChangeArrowheads="1"/>
          </p:cNvSpPr>
          <p:nvPr/>
        </p:nvSpPr>
        <p:spPr bwMode="auto">
          <a:xfrm>
            <a:off x="298238" y="3076909"/>
            <a:ext cx="1800000" cy="605947"/>
          </a:xfrm>
          <a:prstGeom prst="rect">
            <a:avLst/>
          </a:prstGeom>
          <a:solidFill>
            <a:schemeClr val="bg1"/>
          </a:solidFill>
          <a:ln w="15875">
            <a:solidFill>
              <a:schemeClr val="tx2"/>
            </a:solidFill>
            <a:miter lim="800000"/>
            <a:headEnd/>
            <a:tailEnd/>
          </a:ln>
        </p:spPr>
        <p:txBody>
          <a:bodyPr anchor="ctr"/>
          <a:lstStyle/>
          <a:p>
            <a:pPr algn="ctr"/>
            <a:r>
              <a:rPr lang="ja-JP" altLang="en-US" sz="1200" b="1" dirty="0" smtClean="0">
                <a:latin typeface="Meiryo UI"/>
                <a:ea typeface="Meiryo UI"/>
                <a:cs typeface="Meiryo UI"/>
              </a:rPr>
              <a:t>（</a:t>
            </a:r>
            <a:r>
              <a:rPr lang="en-US" altLang="ja-JP" sz="1200" b="1" dirty="0" smtClean="0">
                <a:latin typeface="Meiryo UI"/>
                <a:ea typeface="Meiryo UI"/>
                <a:cs typeface="Meiryo UI"/>
              </a:rPr>
              <a:t>Ⅱ</a:t>
            </a:r>
            <a:r>
              <a:rPr lang="ja-JP" altLang="en-US" sz="1200" b="1" dirty="0" smtClean="0">
                <a:latin typeface="Meiryo UI"/>
                <a:ea typeface="Meiryo UI"/>
                <a:cs typeface="Meiryo UI"/>
              </a:rPr>
              <a:t>）</a:t>
            </a:r>
            <a:endParaRPr lang="en-US" altLang="ja-JP" sz="1200" b="1" dirty="0" smtClean="0">
              <a:latin typeface="Meiryo UI"/>
              <a:ea typeface="Meiryo UI"/>
              <a:cs typeface="Meiryo UI"/>
            </a:endParaRPr>
          </a:p>
          <a:p>
            <a:pPr algn="ctr"/>
            <a:r>
              <a:rPr lang="ja-JP" altLang="en-US" sz="1200" b="1" dirty="0" smtClean="0">
                <a:latin typeface="Meiryo UI" pitchFamily="50" charset="-128"/>
                <a:ea typeface="Meiryo UI" pitchFamily="50" charset="-128"/>
                <a:cs typeface="Meiryo UI" pitchFamily="50" charset="-128"/>
              </a:rPr>
              <a:t>中核</a:t>
            </a:r>
            <a:r>
              <a:rPr lang="ja-JP" altLang="en-US" sz="1200" b="1" dirty="0">
                <a:latin typeface="Meiryo UI" pitchFamily="50" charset="-128"/>
                <a:ea typeface="Meiryo UI" pitchFamily="50" charset="-128"/>
                <a:cs typeface="Meiryo UI" pitchFamily="50" charset="-128"/>
              </a:rPr>
              <a:t>市を</a:t>
            </a:r>
            <a:r>
              <a:rPr lang="ja-JP" altLang="en-US" sz="1200" b="1" dirty="0" smtClean="0">
                <a:latin typeface="Meiryo UI" pitchFamily="50" charset="-128"/>
                <a:ea typeface="Meiryo UI" pitchFamily="50" charset="-128"/>
                <a:cs typeface="Meiryo UI" pitchFamily="50" charset="-128"/>
              </a:rPr>
              <a:t>上回る権限</a:t>
            </a:r>
            <a:endParaRPr lang="en-US" altLang="ja-JP" sz="1200" b="1" dirty="0" smtClean="0">
              <a:latin typeface="Meiryo UI" pitchFamily="50" charset="-128"/>
              <a:ea typeface="Meiryo UI" pitchFamily="50" charset="-128"/>
              <a:cs typeface="Meiryo UI" pitchFamily="50" charset="-128"/>
            </a:endParaRPr>
          </a:p>
          <a:p>
            <a:pPr algn="ctr"/>
            <a:r>
              <a:rPr lang="ja-JP" altLang="en-US" sz="1200" b="1" dirty="0" smtClean="0">
                <a:latin typeface="Meiryo UI" pitchFamily="50" charset="-128"/>
                <a:ea typeface="Meiryo UI" pitchFamily="50" charset="-128"/>
                <a:cs typeface="Meiryo UI" pitchFamily="50" charset="-128"/>
              </a:rPr>
              <a:t>・</a:t>
            </a:r>
            <a:r>
              <a:rPr lang="ja-JP" altLang="en-US" sz="1200" b="1" dirty="0">
                <a:latin typeface="Meiryo UI" pitchFamily="50" charset="-128"/>
                <a:ea typeface="Meiryo UI" pitchFamily="50" charset="-128"/>
                <a:cs typeface="Meiryo UI" pitchFamily="50" charset="-128"/>
              </a:rPr>
              <a:t>大阪市</a:t>
            </a:r>
            <a:r>
              <a:rPr lang="ja-JP" altLang="en-US" sz="1200" b="1" dirty="0" smtClean="0">
                <a:latin typeface="Meiryo UI" pitchFamily="50" charset="-128"/>
                <a:ea typeface="Meiryo UI" pitchFamily="50" charset="-128"/>
                <a:cs typeface="Meiryo UI" pitchFamily="50" charset="-128"/>
              </a:rPr>
              <a:t>の特性</a:t>
            </a:r>
            <a:endParaRPr lang="ja-JP" altLang="en-US" sz="1200" b="1" dirty="0">
              <a:latin typeface="Meiryo UI" pitchFamily="50" charset="-128"/>
              <a:ea typeface="Meiryo UI" pitchFamily="50" charset="-128"/>
              <a:cs typeface="Meiryo UI" pitchFamily="50" charset="-128"/>
            </a:endParaRPr>
          </a:p>
        </p:txBody>
      </p:sp>
      <p:sp>
        <p:nvSpPr>
          <p:cNvPr id="74" name="加算記号 73"/>
          <p:cNvSpPr/>
          <p:nvPr/>
        </p:nvSpPr>
        <p:spPr>
          <a:xfrm>
            <a:off x="1018238" y="2734587"/>
            <a:ext cx="360000" cy="339986"/>
          </a:xfrm>
          <a:prstGeom prst="mathPlus">
            <a:avLst>
              <a:gd name="adj1" fmla="val 2172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75" name="右中かっこ 74"/>
          <p:cNvSpPr/>
          <p:nvPr/>
        </p:nvSpPr>
        <p:spPr>
          <a:xfrm>
            <a:off x="2146755" y="1817652"/>
            <a:ext cx="260908" cy="1864206"/>
          </a:xfrm>
          <a:prstGeom prst="rightBrace">
            <a:avLst>
              <a:gd name="adj1" fmla="val 34131"/>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6" name="Rectangle 31"/>
          <p:cNvSpPr>
            <a:spLocks noChangeArrowheads="1"/>
          </p:cNvSpPr>
          <p:nvPr/>
        </p:nvSpPr>
        <p:spPr bwMode="auto">
          <a:xfrm>
            <a:off x="2471455" y="2042131"/>
            <a:ext cx="1269952" cy="1584015"/>
          </a:xfrm>
          <a:prstGeom prst="rect">
            <a:avLst/>
          </a:prstGeom>
          <a:solidFill>
            <a:schemeClr val="tx2"/>
          </a:solidFill>
          <a:ln w="15875">
            <a:solidFill>
              <a:schemeClr val="tx2"/>
            </a:solidFill>
            <a:miter lim="800000"/>
            <a:headEnd/>
            <a:tailEnd/>
          </a:ln>
        </p:spPr>
        <p:txBody>
          <a:bodyPr anchor="ctr"/>
          <a:lstStyle/>
          <a:p>
            <a:pPr algn="ctr"/>
            <a:r>
              <a:rPr lang="ja-JP" altLang="en-US" sz="1200" b="1" dirty="0">
                <a:solidFill>
                  <a:schemeClr val="bg1"/>
                </a:solidFill>
                <a:latin typeface="Meiryo UI"/>
                <a:ea typeface="Meiryo UI"/>
                <a:cs typeface="Meiryo UI"/>
              </a:rPr>
              <a:t>（</a:t>
            </a:r>
            <a:r>
              <a:rPr lang="en-US" altLang="ja-JP" sz="1200" b="1" dirty="0">
                <a:solidFill>
                  <a:schemeClr val="bg1"/>
                </a:solidFill>
                <a:latin typeface="Meiryo UI"/>
                <a:ea typeface="Meiryo UI"/>
                <a:cs typeface="Meiryo UI"/>
              </a:rPr>
              <a:t>Ⅲ</a:t>
            </a:r>
            <a:r>
              <a:rPr lang="ja-JP" altLang="en-US" sz="1200" b="1" dirty="0" smtClean="0">
                <a:solidFill>
                  <a:schemeClr val="bg1"/>
                </a:solidFill>
                <a:latin typeface="Meiryo UI"/>
                <a:ea typeface="Meiryo UI"/>
                <a:cs typeface="Meiryo UI"/>
              </a:rPr>
              <a:t>）</a:t>
            </a:r>
            <a:endParaRPr lang="en-US" altLang="ja-JP" sz="1200" b="1" dirty="0" smtClean="0">
              <a:solidFill>
                <a:schemeClr val="bg1"/>
              </a:solidFill>
              <a:latin typeface="Meiryo UI" pitchFamily="50" charset="-128"/>
              <a:ea typeface="Meiryo UI" pitchFamily="50" charset="-128"/>
              <a:cs typeface="Meiryo UI" pitchFamily="50" charset="-128"/>
            </a:endParaRPr>
          </a:p>
          <a:p>
            <a:pPr algn="ctr"/>
            <a:r>
              <a:rPr lang="ja-JP" altLang="en-US" sz="1200" b="1" dirty="0">
                <a:solidFill>
                  <a:schemeClr val="bg1"/>
                </a:solidFill>
                <a:latin typeface="Meiryo UI" pitchFamily="50" charset="-128"/>
                <a:ea typeface="Meiryo UI" pitchFamily="50" charset="-128"/>
                <a:cs typeface="Meiryo UI" pitchFamily="50" charset="-128"/>
              </a:rPr>
              <a:t>各</a:t>
            </a:r>
            <a:r>
              <a:rPr lang="ja-JP" altLang="en-US" sz="1200" b="1" dirty="0" smtClean="0">
                <a:solidFill>
                  <a:schemeClr val="bg1"/>
                </a:solidFill>
                <a:latin typeface="Meiryo UI" pitchFamily="50" charset="-128"/>
                <a:ea typeface="Meiryo UI" pitchFamily="50" charset="-128"/>
                <a:cs typeface="Meiryo UI" pitchFamily="50" charset="-128"/>
              </a:rPr>
              <a:t>特別</a:t>
            </a:r>
            <a:r>
              <a:rPr lang="ja-JP" altLang="en-US" sz="1200" b="1" dirty="0">
                <a:solidFill>
                  <a:schemeClr val="bg1"/>
                </a:solidFill>
                <a:latin typeface="Meiryo UI" pitchFamily="50" charset="-128"/>
                <a:ea typeface="Meiryo UI" pitchFamily="50" charset="-128"/>
                <a:cs typeface="Meiryo UI" pitchFamily="50" charset="-128"/>
              </a:rPr>
              <a:t>区</a:t>
            </a:r>
            <a:r>
              <a:rPr lang="ja-JP" altLang="en-US" sz="1200" b="1" dirty="0" smtClean="0">
                <a:solidFill>
                  <a:schemeClr val="bg1"/>
                </a:solidFill>
                <a:latin typeface="Meiryo UI" pitchFamily="50" charset="-128"/>
                <a:ea typeface="Meiryo UI" pitchFamily="50" charset="-128"/>
                <a:cs typeface="Meiryo UI" pitchFamily="50" charset="-128"/>
              </a:rPr>
              <a:t>の</a:t>
            </a:r>
            <a:endParaRPr lang="en-US" altLang="ja-JP" sz="1200" b="1" dirty="0" smtClean="0">
              <a:solidFill>
                <a:schemeClr val="bg1"/>
              </a:solidFill>
              <a:latin typeface="Meiryo UI" pitchFamily="50" charset="-128"/>
              <a:ea typeface="Meiryo UI" pitchFamily="50" charset="-128"/>
              <a:cs typeface="Meiryo UI" pitchFamily="50" charset="-128"/>
            </a:endParaRPr>
          </a:p>
          <a:p>
            <a:pPr algn="ctr"/>
            <a:r>
              <a:rPr lang="ja-JP" altLang="en-US" sz="1200" b="1" dirty="0" smtClean="0">
                <a:solidFill>
                  <a:schemeClr val="bg1"/>
                </a:solidFill>
                <a:latin typeface="Meiryo UI" pitchFamily="50" charset="-128"/>
                <a:ea typeface="Meiryo UI" pitchFamily="50" charset="-128"/>
                <a:cs typeface="Meiryo UI" pitchFamily="50" charset="-128"/>
              </a:rPr>
              <a:t>職員数</a:t>
            </a:r>
            <a:endParaRPr lang="en-US" altLang="ja-JP" sz="1200" b="1" dirty="0" smtClean="0">
              <a:solidFill>
                <a:schemeClr val="bg1"/>
              </a:solidFill>
              <a:latin typeface="Meiryo UI" pitchFamily="50" charset="-128"/>
              <a:ea typeface="Meiryo UI" pitchFamily="50" charset="-128"/>
              <a:cs typeface="Meiryo UI" pitchFamily="50" charset="-128"/>
            </a:endParaRPr>
          </a:p>
          <a:p>
            <a:pPr algn="ctr"/>
            <a:r>
              <a:rPr lang="ja-JP" altLang="en-US" sz="1200" b="1" dirty="0" smtClean="0">
                <a:solidFill>
                  <a:schemeClr val="bg1"/>
                </a:solidFill>
                <a:latin typeface="Meiryo UI" pitchFamily="50" charset="-128"/>
                <a:ea typeface="Meiryo UI" pitchFamily="50" charset="-128"/>
                <a:cs typeface="Meiryo UI" pitchFamily="50" charset="-128"/>
              </a:rPr>
              <a:t>（総数）</a:t>
            </a:r>
            <a:endParaRPr lang="en-US" altLang="ja-JP" sz="1200" b="1" dirty="0" smtClean="0">
              <a:solidFill>
                <a:schemeClr val="bg1"/>
              </a:solidFill>
              <a:latin typeface="Meiryo UI" pitchFamily="50" charset="-128"/>
              <a:ea typeface="Meiryo UI" pitchFamily="50" charset="-128"/>
              <a:cs typeface="Meiryo UI" pitchFamily="50" charset="-128"/>
            </a:endParaRPr>
          </a:p>
        </p:txBody>
      </p:sp>
      <p:grpSp>
        <p:nvGrpSpPr>
          <p:cNvPr id="92" name="グループ化 91"/>
          <p:cNvGrpSpPr/>
          <p:nvPr/>
        </p:nvGrpSpPr>
        <p:grpSpPr>
          <a:xfrm>
            <a:off x="5802679" y="1701000"/>
            <a:ext cx="2180302" cy="1889408"/>
            <a:chOff x="7180590" y="1333492"/>
            <a:chExt cx="2180302" cy="1743803"/>
          </a:xfrm>
        </p:grpSpPr>
        <p:sp>
          <p:nvSpPr>
            <p:cNvPr id="98" name="Rectangle 31"/>
            <p:cNvSpPr>
              <a:spLocks noChangeArrowheads="1"/>
            </p:cNvSpPr>
            <p:nvPr/>
          </p:nvSpPr>
          <p:spPr bwMode="auto">
            <a:xfrm>
              <a:off x="7724964" y="1637291"/>
              <a:ext cx="1260000" cy="1440004"/>
            </a:xfrm>
            <a:prstGeom prst="rect">
              <a:avLst/>
            </a:prstGeom>
            <a:solidFill>
              <a:schemeClr val="tx2"/>
            </a:solidFill>
            <a:ln w="15875">
              <a:solidFill>
                <a:schemeClr val="tx2"/>
              </a:solidFill>
              <a:miter lim="800000"/>
              <a:headEnd/>
              <a:tailEnd/>
            </a:ln>
          </p:spPr>
          <p:txBody>
            <a:bodyPr anchor="t"/>
            <a:lstStyle/>
            <a:p>
              <a:pPr algn="ctr"/>
              <a:r>
                <a:rPr lang="ja-JP" altLang="en-US" sz="1100" b="1" dirty="0" smtClean="0">
                  <a:solidFill>
                    <a:schemeClr val="bg1"/>
                  </a:solidFill>
                  <a:latin typeface="Meiryo UI" pitchFamily="50" charset="-128"/>
                  <a:ea typeface="Meiryo UI" pitchFamily="50" charset="-128"/>
                  <a:cs typeface="Meiryo UI" pitchFamily="50" charset="-128"/>
                </a:rPr>
                <a:t>危機管理室</a:t>
              </a:r>
              <a:endParaRPr lang="ja-JP" altLang="en-US" sz="1100" b="1" dirty="0">
                <a:solidFill>
                  <a:schemeClr val="bg1"/>
                </a:solidFill>
                <a:latin typeface="Meiryo UI" pitchFamily="50" charset="-128"/>
                <a:ea typeface="Meiryo UI" pitchFamily="50" charset="-128"/>
                <a:cs typeface="Meiryo UI" pitchFamily="50" charset="-128"/>
              </a:endParaRPr>
            </a:p>
          </p:txBody>
        </p:sp>
        <p:cxnSp>
          <p:nvCxnSpPr>
            <p:cNvPr id="99" name="直線コネクタ 98"/>
            <p:cNvCxnSpPr/>
            <p:nvPr/>
          </p:nvCxnSpPr>
          <p:spPr>
            <a:xfrm>
              <a:off x="7715012" y="1866991"/>
              <a:ext cx="1296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0" name="直線コネクタ 99"/>
            <p:cNvCxnSpPr/>
            <p:nvPr/>
          </p:nvCxnSpPr>
          <p:spPr>
            <a:xfrm>
              <a:off x="7715012" y="2119878"/>
              <a:ext cx="1296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4" name="Rectangle 35"/>
            <p:cNvSpPr>
              <a:spLocks noChangeArrowheads="1"/>
            </p:cNvSpPr>
            <p:nvPr/>
          </p:nvSpPr>
          <p:spPr bwMode="auto">
            <a:xfrm>
              <a:off x="7910258" y="1868071"/>
              <a:ext cx="1237067" cy="303695"/>
            </a:xfrm>
            <a:prstGeom prst="rect">
              <a:avLst/>
            </a:prstGeom>
            <a:noFill/>
            <a:ln w="9525">
              <a:noFill/>
              <a:miter lim="800000"/>
              <a:headEnd/>
              <a:tailEnd/>
            </a:ln>
          </p:spPr>
          <p:txBody>
            <a:bodyPr/>
            <a:lstStyle/>
            <a:p>
              <a:r>
                <a:rPr lang="ja-JP" altLang="en-US" sz="1100" b="1" dirty="0" smtClean="0">
                  <a:solidFill>
                    <a:schemeClr val="bg1"/>
                  </a:solidFill>
                  <a:latin typeface="Meiryo UI" panose="020B0604030504040204" pitchFamily="50" charset="-128"/>
                  <a:ea typeface="Meiryo UI" panose="020B0604030504040204" pitchFamily="50" charset="-128"/>
                </a:rPr>
                <a:t>政策企画部</a:t>
              </a:r>
              <a:endParaRPr lang="ja-JP" altLang="en-US" sz="1100" b="1" dirty="0">
                <a:solidFill>
                  <a:schemeClr val="bg1"/>
                </a:solidFill>
                <a:latin typeface="Meiryo UI" panose="020B0604030504040204" pitchFamily="50" charset="-128"/>
                <a:ea typeface="Meiryo UI" panose="020B0604030504040204" pitchFamily="50" charset="-128"/>
              </a:endParaRPr>
            </a:p>
          </p:txBody>
        </p:sp>
        <p:sp>
          <p:nvSpPr>
            <p:cNvPr id="105" name="Rectangle 35"/>
            <p:cNvSpPr>
              <a:spLocks noChangeArrowheads="1"/>
            </p:cNvSpPr>
            <p:nvPr/>
          </p:nvSpPr>
          <p:spPr bwMode="auto">
            <a:xfrm>
              <a:off x="7732565" y="2119104"/>
              <a:ext cx="1237067" cy="303695"/>
            </a:xfrm>
            <a:prstGeom prst="rect">
              <a:avLst/>
            </a:prstGeom>
            <a:noFill/>
            <a:ln w="9525">
              <a:noFill/>
              <a:miter lim="800000"/>
              <a:headEnd/>
              <a:tailEnd/>
            </a:ln>
          </p:spPr>
          <p:txBody>
            <a:bodyPr/>
            <a:lstStyle/>
            <a:p>
              <a:pPr algn="ctr"/>
              <a:r>
                <a:rPr lang="ja-JP" altLang="en-US" sz="1100" b="1" dirty="0" smtClean="0">
                  <a:solidFill>
                    <a:schemeClr val="bg1"/>
                  </a:solidFill>
                  <a:latin typeface="Meiryo UI" panose="020B0604030504040204" pitchFamily="50" charset="-128"/>
                  <a:ea typeface="Meiryo UI" panose="020B0604030504040204" pitchFamily="50" charset="-128"/>
                </a:rPr>
                <a:t>総務部</a:t>
              </a:r>
              <a:endParaRPr lang="ja-JP" altLang="en-US" sz="1100" b="1" dirty="0">
                <a:solidFill>
                  <a:schemeClr val="bg1"/>
                </a:solidFill>
                <a:latin typeface="Meiryo UI" panose="020B0604030504040204" pitchFamily="50" charset="-128"/>
                <a:ea typeface="Meiryo UI" panose="020B0604030504040204" pitchFamily="50" charset="-128"/>
              </a:endParaRPr>
            </a:p>
          </p:txBody>
        </p:sp>
        <p:cxnSp>
          <p:nvCxnSpPr>
            <p:cNvPr id="106" name="直線コネクタ 105"/>
            <p:cNvCxnSpPr/>
            <p:nvPr/>
          </p:nvCxnSpPr>
          <p:spPr>
            <a:xfrm>
              <a:off x="7724821" y="2357291"/>
              <a:ext cx="1296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7" name="Rectangle 35"/>
            <p:cNvSpPr>
              <a:spLocks noChangeArrowheads="1"/>
            </p:cNvSpPr>
            <p:nvPr/>
          </p:nvSpPr>
          <p:spPr bwMode="auto">
            <a:xfrm>
              <a:off x="8222797" y="2464147"/>
              <a:ext cx="280429" cy="515725"/>
            </a:xfrm>
            <a:prstGeom prst="rect">
              <a:avLst/>
            </a:prstGeom>
            <a:noFill/>
            <a:ln w="9525">
              <a:noFill/>
              <a:miter lim="800000"/>
              <a:headEnd/>
              <a:tailEnd/>
            </a:ln>
          </p:spPr>
          <p:txBody>
            <a:bodyPr/>
            <a:lstStyle/>
            <a:p>
              <a:r>
                <a:rPr lang="ja-JP" altLang="en-US" sz="900" b="1" dirty="0" smtClean="0">
                  <a:solidFill>
                    <a:schemeClr val="bg1"/>
                  </a:solidFill>
                  <a:latin typeface="Meiryo UI" panose="020B0604030504040204" pitchFamily="50" charset="-128"/>
                  <a:ea typeface="Meiryo UI" panose="020B0604030504040204" pitchFamily="50" charset="-128"/>
                </a:rPr>
                <a:t>・</a:t>
              </a:r>
              <a:endParaRPr lang="en-US" altLang="ja-JP" sz="900" b="1" dirty="0" smtClean="0">
                <a:solidFill>
                  <a:schemeClr val="bg1"/>
                </a:solidFill>
                <a:latin typeface="Meiryo UI" panose="020B0604030504040204" pitchFamily="50" charset="-128"/>
                <a:ea typeface="Meiryo UI" panose="020B0604030504040204" pitchFamily="50" charset="-128"/>
              </a:endParaRPr>
            </a:p>
            <a:p>
              <a:r>
                <a:rPr lang="ja-JP" altLang="en-US" sz="900" b="1" dirty="0" smtClean="0">
                  <a:solidFill>
                    <a:schemeClr val="bg1"/>
                  </a:solidFill>
                  <a:latin typeface="Meiryo UI" panose="020B0604030504040204" pitchFamily="50" charset="-128"/>
                  <a:ea typeface="Meiryo UI" panose="020B0604030504040204" pitchFamily="50" charset="-128"/>
                </a:rPr>
                <a:t>・</a:t>
              </a:r>
              <a:endParaRPr lang="en-US" altLang="ja-JP" sz="900" b="1" dirty="0" smtClean="0">
                <a:solidFill>
                  <a:schemeClr val="bg1"/>
                </a:solidFill>
                <a:latin typeface="Meiryo UI" panose="020B0604030504040204" pitchFamily="50" charset="-128"/>
                <a:ea typeface="Meiryo UI" panose="020B0604030504040204" pitchFamily="50" charset="-128"/>
              </a:endParaRPr>
            </a:p>
            <a:p>
              <a:r>
                <a:rPr lang="ja-JP" altLang="en-US" sz="900" b="1" dirty="0">
                  <a:solidFill>
                    <a:schemeClr val="bg1"/>
                  </a:solidFill>
                  <a:latin typeface="Meiryo UI" panose="020B0604030504040204" pitchFamily="50" charset="-128"/>
                  <a:ea typeface="Meiryo UI" panose="020B0604030504040204" pitchFamily="50" charset="-128"/>
                </a:rPr>
                <a:t>・</a:t>
              </a:r>
            </a:p>
          </p:txBody>
        </p:sp>
        <p:sp>
          <p:nvSpPr>
            <p:cNvPr id="108" name="Text Box 23"/>
            <p:cNvSpPr txBox="1">
              <a:spLocks noChangeArrowheads="1"/>
            </p:cNvSpPr>
            <p:nvPr/>
          </p:nvSpPr>
          <p:spPr bwMode="auto">
            <a:xfrm>
              <a:off x="7180590" y="1333492"/>
              <a:ext cx="2180302" cy="276999"/>
            </a:xfrm>
            <a:prstGeom prst="rect">
              <a:avLst/>
            </a:prstGeom>
            <a:noFill/>
            <a:ln w="9525">
              <a:noFill/>
              <a:miter lim="800000"/>
              <a:headEnd/>
              <a:tailEnd/>
            </a:ln>
          </p:spPr>
          <p:txBody>
            <a:bodyPr wrap="square" anchor="ctr">
              <a:spAutoFit/>
            </a:bodyPr>
            <a:lstStyle/>
            <a:p>
              <a:pPr algn="ctr"/>
              <a:r>
                <a:rPr lang="ja-JP" altLang="en-US" sz="1200" b="1" dirty="0" smtClean="0">
                  <a:latin typeface="Meiryo UI" panose="020B0604030504040204" pitchFamily="50" charset="-128"/>
                  <a:ea typeface="Meiryo UI" panose="020B0604030504040204" pitchFamily="50" charset="-128"/>
                  <a:cs typeface="Meiryo UI"/>
                </a:rPr>
                <a:t>（</a:t>
              </a:r>
              <a:r>
                <a:rPr lang="en-US" altLang="ja-JP" sz="1200" b="1" dirty="0">
                  <a:latin typeface="Meiryo UI" panose="020B0604030504040204" pitchFamily="50" charset="-128"/>
                  <a:ea typeface="Meiryo UI" panose="020B0604030504040204" pitchFamily="50" charset="-128"/>
                  <a:cs typeface="Meiryo UI"/>
                </a:rPr>
                <a:t>Ⅳ</a:t>
              </a:r>
              <a:r>
                <a:rPr lang="ja-JP" altLang="en-US" sz="1200" b="1" dirty="0" smtClean="0">
                  <a:latin typeface="Meiryo UI" panose="020B0604030504040204" pitchFamily="50" charset="-128"/>
                  <a:ea typeface="Meiryo UI" panose="020B0604030504040204" pitchFamily="50" charset="-128"/>
                  <a:cs typeface="Meiryo UI"/>
                </a:rPr>
                <a:t>）</a:t>
              </a:r>
              <a:r>
                <a:rPr lang="ja-JP" altLang="en-US" sz="1200" b="1" dirty="0" smtClean="0">
                  <a:latin typeface="Meiryo UI" panose="020B0604030504040204" pitchFamily="50" charset="-128"/>
                  <a:ea typeface="Meiryo UI" panose="020B0604030504040204" pitchFamily="50" charset="-128"/>
                </a:rPr>
                <a:t>部局別職員数</a:t>
              </a:r>
              <a:endParaRPr lang="en-US" altLang="ja-JP" sz="1100" b="1" dirty="0">
                <a:latin typeface="Meiryo UI" panose="020B0604030504040204" pitchFamily="50" charset="-128"/>
                <a:ea typeface="Meiryo UI" panose="020B0604030504040204" pitchFamily="50" charset="-128"/>
                <a:cs typeface="Meiryo UI"/>
              </a:endParaRPr>
            </a:p>
          </p:txBody>
        </p:sp>
      </p:grpSp>
      <p:sp>
        <p:nvSpPr>
          <p:cNvPr id="4" name="右矢印 3"/>
          <p:cNvSpPr/>
          <p:nvPr/>
        </p:nvSpPr>
        <p:spPr>
          <a:xfrm>
            <a:off x="3826630" y="2005422"/>
            <a:ext cx="2445234" cy="488982"/>
          </a:xfrm>
          <a:prstGeom prs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Meiryo UI" panose="020B0604030504040204" pitchFamily="50" charset="-128"/>
                <a:ea typeface="Meiryo UI" panose="020B0604030504040204" pitchFamily="50" charset="-128"/>
              </a:rPr>
              <a:t>部局別に</a:t>
            </a:r>
            <a:r>
              <a:rPr lang="ja-JP" altLang="en-US" b="1" dirty="0" smtClean="0">
                <a:latin typeface="Meiryo UI" panose="020B0604030504040204" pitchFamily="50" charset="-128"/>
                <a:ea typeface="Meiryo UI" panose="020B0604030504040204" pitchFamily="50" charset="-128"/>
              </a:rPr>
              <a:t>配分</a:t>
            </a:r>
            <a:endParaRPr lang="ja-JP" altLang="en-US" b="1" dirty="0">
              <a:latin typeface="Meiryo UI" panose="020B0604030504040204" pitchFamily="50" charset="-128"/>
              <a:ea typeface="Meiryo UI" panose="020B0604030504040204" pitchFamily="50" charset="-128"/>
            </a:endParaRPr>
          </a:p>
        </p:txBody>
      </p:sp>
      <p:sp>
        <p:nvSpPr>
          <p:cNvPr id="7" name="正方形/長方形 6"/>
          <p:cNvSpPr/>
          <p:nvPr/>
        </p:nvSpPr>
        <p:spPr>
          <a:xfrm>
            <a:off x="7977336" y="2166631"/>
            <a:ext cx="1823337" cy="1646605"/>
          </a:xfrm>
          <a:prstGeom prst="rect">
            <a:avLst/>
          </a:prstGeom>
        </p:spPr>
        <p:txBody>
          <a:bodyPr wrap="square">
            <a:spAutoFit/>
          </a:bodyPr>
          <a:lstStyle/>
          <a:p>
            <a:pPr marL="72000" indent="-457200"/>
            <a:endParaRPr lang="en-US" altLang="ja-JP" sz="1200" dirty="0" smtClean="0">
              <a:latin typeface="Meiryo UI" pitchFamily="50" charset="-128"/>
              <a:ea typeface="Meiryo UI" pitchFamily="50" charset="-128"/>
              <a:cs typeface="Meiryo UI" pitchFamily="50" charset="-128"/>
            </a:endParaRPr>
          </a:p>
          <a:p>
            <a:pPr marL="72000" indent="-457200">
              <a:spcAft>
                <a:spcPts val="600"/>
              </a:spcAft>
            </a:pPr>
            <a:r>
              <a:rPr lang="ja-JP" altLang="en-US" sz="1200" dirty="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特別</a:t>
            </a:r>
            <a:r>
              <a:rPr lang="ja-JP" altLang="en-US" sz="1200" dirty="0">
                <a:latin typeface="Meiryo UI" pitchFamily="50" charset="-128"/>
                <a:ea typeface="Meiryo UI" pitchFamily="50" charset="-128"/>
                <a:cs typeface="Meiryo UI" pitchFamily="50" charset="-128"/>
              </a:rPr>
              <a:t>区への移行時期</a:t>
            </a:r>
            <a:r>
              <a:rPr lang="ja-JP" altLang="en-US" sz="1200" dirty="0" smtClean="0">
                <a:latin typeface="Meiryo UI" pitchFamily="50" charset="-128"/>
                <a:ea typeface="Meiryo UI" pitchFamily="50" charset="-128"/>
                <a:cs typeface="Meiryo UI" pitchFamily="50" charset="-128"/>
              </a:rPr>
              <a:t>やその</a:t>
            </a:r>
            <a:r>
              <a:rPr lang="ja-JP" altLang="en-US" sz="1200" dirty="0">
                <a:latin typeface="Meiryo UI" pitchFamily="50" charset="-128"/>
                <a:ea typeface="Meiryo UI" pitchFamily="50" charset="-128"/>
                <a:cs typeface="Meiryo UI" pitchFamily="50" charset="-128"/>
              </a:rPr>
              <a:t>時点での事務事業の</a:t>
            </a:r>
            <a:r>
              <a:rPr lang="ja-JP" altLang="en-US" sz="1200" dirty="0" smtClean="0">
                <a:latin typeface="Meiryo UI" pitchFamily="50" charset="-128"/>
                <a:ea typeface="Meiryo UI" pitchFamily="50" charset="-128"/>
                <a:cs typeface="Meiryo UI" pitchFamily="50" charset="-128"/>
              </a:rPr>
              <a:t>状況を反映</a:t>
            </a:r>
            <a:endParaRPr lang="en-US" altLang="ja-JP" sz="1200" dirty="0" smtClean="0">
              <a:latin typeface="Meiryo UI" pitchFamily="50" charset="-128"/>
              <a:ea typeface="Meiryo UI" pitchFamily="50" charset="-128"/>
              <a:cs typeface="Meiryo UI" pitchFamily="50" charset="-128"/>
            </a:endParaRPr>
          </a:p>
          <a:p>
            <a:pPr marL="72000" indent="-457200"/>
            <a:r>
              <a:rPr lang="ja-JP" altLang="en-US" sz="1200" dirty="0" smtClean="0">
                <a:latin typeface="Meiryo UI" pitchFamily="50" charset="-128"/>
                <a:ea typeface="Meiryo UI" pitchFamily="50" charset="-128"/>
                <a:cs typeface="Meiryo UI" pitchFamily="50" charset="-128"/>
              </a:rPr>
              <a:t>・その他様々</a:t>
            </a:r>
            <a:r>
              <a:rPr lang="ja-JP" altLang="en-US" sz="1200" dirty="0">
                <a:latin typeface="Meiryo UI" pitchFamily="50" charset="-128"/>
                <a:ea typeface="Meiryo UI" pitchFamily="50" charset="-128"/>
                <a:cs typeface="Meiryo UI" pitchFamily="50" charset="-128"/>
              </a:rPr>
              <a:t>な要素を</a:t>
            </a:r>
            <a:r>
              <a:rPr lang="ja-JP" altLang="en-US" sz="1200" dirty="0" smtClean="0">
                <a:latin typeface="Meiryo UI" pitchFamily="50" charset="-128"/>
                <a:ea typeface="Meiryo UI" pitchFamily="50" charset="-128"/>
                <a:cs typeface="Meiryo UI" pitchFamily="50" charset="-128"/>
              </a:rPr>
              <a:t>考慮し、部・課・事業所の編成、職種別必要数の精査、管理職ポストの設置</a:t>
            </a:r>
            <a:endParaRPr lang="ja-JP" altLang="en-US" sz="1200" dirty="0"/>
          </a:p>
        </p:txBody>
      </p:sp>
      <p:sp>
        <p:nvSpPr>
          <p:cNvPr id="8" name="上矢印吹き出し 7"/>
          <p:cNvSpPr/>
          <p:nvPr/>
        </p:nvSpPr>
        <p:spPr>
          <a:xfrm>
            <a:off x="3857739" y="2426062"/>
            <a:ext cx="2291112" cy="764337"/>
          </a:xfrm>
          <a:prstGeom prst="upArrowCallout">
            <a:avLst>
              <a:gd name="adj1" fmla="val 24486"/>
              <a:gd name="adj2" fmla="val 26724"/>
              <a:gd name="adj3" fmla="val 8707"/>
              <a:gd name="adj4" fmla="val 79725"/>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eiryo UI" pitchFamily="50" charset="-128"/>
                <a:ea typeface="Meiryo UI" pitchFamily="50" charset="-128"/>
                <a:cs typeface="Meiryo UI" pitchFamily="50" charset="-128"/>
              </a:rPr>
              <a:t>大阪市</a:t>
            </a:r>
            <a:r>
              <a:rPr lang="ja-JP" altLang="en-US" sz="1200" dirty="0" smtClean="0">
                <a:solidFill>
                  <a:schemeClr val="tx1"/>
                </a:solidFill>
                <a:latin typeface="Meiryo UI" pitchFamily="50" charset="-128"/>
                <a:ea typeface="Meiryo UI" pitchFamily="50" charset="-128"/>
                <a:cs typeface="Meiryo UI" pitchFamily="50" charset="-128"/>
              </a:rPr>
              <a:t>の特性を反映するため、</a:t>
            </a:r>
            <a:endParaRPr lang="en-US" altLang="ja-JP" sz="1200" dirty="0" smtClean="0">
              <a:solidFill>
                <a:schemeClr val="tx1"/>
              </a:solidFill>
              <a:latin typeface="Meiryo UI" pitchFamily="50" charset="-128"/>
              <a:ea typeface="Meiryo UI" pitchFamily="50" charset="-128"/>
              <a:cs typeface="Meiryo UI" pitchFamily="50" charset="-128"/>
            </a:endParaRPr>
          </a:p>
          <a:p>
            <a:r>
              <a:rPr lang="ja-JP" altLang="en-US" sz="1200" dirty="0" smtClean="0">
                <a:solidFill>
                  <a:schemeClr val="tx1"/>
                </a:solidFill>
                <a:latin typeface="Meiryo UI" pitchFamily="50" charset="-128"/>
                <a:ea typeface="Meiryo UI" pitchFamily="50" charset="-128"/>
                <a:cs typeface="Meiryo UI" pitchFamily="50" charset="-128"/>
              </a:rPr>
              <a:t>職員総数を組織別現員数構成比で各部局に配分</a:t>
            </a:r>
            <a:endParaRPr lang="en-US" altLang="ja-JP" sz="1050" dirty="0">
              <a:solidFill>
                <a:schemeClr val="tx1"/>
              </a:solidFill>
              <a:latin typeface="Meiryo UI" pitchFamily="50" charset="-128"/>
              <a:ea typeface="Meiryo UI" pitchFamily="50" charset="-128"/>
              <a:cs typeface="Meiryo UI" pitchFamily="50" charset="-128"/>
            </a:endParaRPr>
          </a:p>
          <a:p>
            <a:endParaRPr lang="en-US" altLang="ja-JP" sz="400" dirty="0" smtClean="0">
              <a:solidFill>
                <a:schemeClr val="tx1"/>
              </a:solidFill>
              <a:latin typeface="Meiryo UI" pitchFamily="50" charset="-128"/>
              <a:ea typeface="Meiryo UI" pitchFamily="50" charset="-128"/>
              <a:cs typeface="Meiryo UI" pitchFamily="50" charset="-128"/>
            </a:endParaRPr>
          </a:p>
        </p:txBody>
      </p:sp>
      <p:sp>
        <p:nvSpPr>
          <p:cNvPr id="114" name="角丸四角形 113"/>
          <p:cNvSpPr/>
          <p:nvPr/>
        </p:nvSpPr>
        <p:spPr>
          <a:xfrm>
            <a:off x="138004" y="1196752"/>
            <a:ext cx="7612288" cy="34000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latin typeface="Meiryo UI" pitchFamily="50" charset="-128"/>
                <a:ea typeface="Meiryo UI" pitchFamily="50" charset="-128"/>
              </a:rPr>
              <a:t>特別</a:t>
            </a:r>
            <a:r>
              <a:rPr lang="ja-JP" altLang="en-US" sz="1600" b="1" dirty="0" smtClean="0">
                <a:solidFill>
                  <a:schemeClr val="tx1"/>
                </a:solidFill>
                <a:latin typeface="Meiryo UI" pitchFamily="50" charset="-128"/>
                <a:ea typeface="Meiryo UI" pitchFamily="50" charset="-128"/>
              </a:rPr>
              <a:t>区</a:t>
            </a:r>
            <a:r>
              <a:rPr lang="ja-JP" altLang="en-US" sz="1600" b="1" dirty="0">
                <a:solidFill>
                  <a:schemeClr val="tx1"/>
                </a:solidFill>
                <a:latin typeface="Meiryo UI" pitchFamily="50" charset="-128"/>
                <a:ea typeface="Meiryo UI" pitchFamily="50" charset="-128"/>
              </a:rPr>
              <a:t>素案</a:t>
            </a:r>
            <a:r>
              <a:rPr lang="ja-JP" altLang="en-US" sz="1600" b="1" dirty="0" smtClean="0">
                <a:solidFill>
                  <a:schemeClr val="tx1"/>
                </a:solidFill>
                <a:latin typeface="Meiryo UI" pitchFamily="50" charset="-128"/>
                <a:ea typeface="Meiryo UI" pitchFamily="50" charset="-128"/>
              </a:rPr>
              <a:t>におけ</a:t>
            </a:r>
            <a:r>
              <a:rPr lang="ja-JP" altLang="en-US" sz="1600" b="1" dirty="0">
                <a:solidFill>
                  <a:schemeClr val="tx1"/>
                </a:solidFill>
                <a:latin typeface="Meiryo UI" pitchFamily="50" charset="-128"/>
                <a:ea typeface="Meiryo UI" pitchFamily="50" charset="-128"/>
              </a:rPr>
              <a:t>る</a:t>
            </a:r>
            <a:r>
              <a:rPr lang="ja-JP" altLang="en-US" sz="1600" b="1" dirty="0" smtClean="0">
                <a:solidFill>
                  <a:schemeClr val="tx1"/>
                </a:solidFill>
                <a:latin typeface="Meiryo UI" pitchFamily="50" charset="-128"/>
                <a:ea typeface="Meiryo UI" pitchFamily="50" charset="-128"/>
              </a:rPr>
              <a:t>制度設計</a:t>
            </a:r>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115" name="角丸四角形 114"/>
          <p:cNvSpPr/>
          <p:nvPr/>
        </p:nvSpPr>
        <p:spPr>
          <a:xfrm>
            <a:off x="8026207" y="1197199"/>
            <a:ext cx="1671660" cy="34000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Meiryo UI" panose="020B0604030504040204" pitchFamily="50" charset="-128"/>
                <a:ea typeface="Meiryo UI" panose="020B0604030504040204" pitchFamily="50" charset="-128"/>
              </a:rPr>
              <a:t>設置準備期間</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2" name="大かっこ 1"/>
          <p:cNvSpPr/>
          <p:nvPr/>
        </p:nvSpPr>
        <p:spPr>
          <a:xfrm>
            <a:off x="8026207" y="2334188"/>
            <a:ext cx="1751329" cy="1479047"/>
          </a:xfrm>
          <a:prstGeom prst="bracketPair">
            <a:avLst>
              <a:gd name="adj" fmla="val 772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8" name="正方形/長方形 47"/>
          <p:cNvSpPr/>
          <p:nvPr/>
        </p:nvSpPr>
        <p:spPr>
          <a:xfrm>
            <a:off x="5385048" y="3877598"/>
            <a:ext cx="4520952" cy="415498"/>
          </a:xfrm>
          <a:prstGeom prst="rect">
            <a:avLst/>
          </a:prstGeom>
        </p:spPr>
        <p:txBody>
          <a:bodyPr wrap="square">
            <a:spAutoFit/>
          </a:bodyPr>
          <a:lstStyle/>
          <a:p>
            <a:r>
              <a:rPr lang="en-US" altLang="ja-JP" sz="1050" dirty="0" smtClean="0">
                <a:latin typeface="Meiryo UI" pitchFamily="50" charset="-128"/>
                <a:ea typeface="Meiryo UI" pitchFamily="50" charset="-128"/>
              </a:rPr>
              <a:t>※</a:t>
            </a:r>
            <a:r>
              <a:rPr lang="ja-JP" altLang="en-US" sz="1050" dirty="0" smtClean="0">
                <a:latin typeface="Meiryo UI" pitchFamily="50" charset="-128"/>
                <a:ea typeface="Meiryo UI" pitchFamily="50" charset="-128"/>
              </a:rPr>
              <a:t>特別区素案</a:t>
            </a:r>
            <a:r>
              <a:rPr lang="ja-JP" altLang="en-US" sz="1050" dirty="0">
                <a:latin typeface="Meiryo UI" pitchFamily="50" charset="-128"/>
                <a:ea typeface="Meiryo UI" pitchFamily="50" charset="-128"/>
              </a:rPr>
              <a:t>（</a:t>
            </a:r>
            <a:r>
              <a:rPr lang="ja-JP" altLang="en-US" sz="1050" dirty="0" smtClean="0">
                <a:latin typeface="Meiryo UI" pitchFamily="50" charset="-128"/>
                <a:ea typeface="Meiryo UI" pitchFamily="50" charset="-128"/>
              </a:rPr>
              <a:t>組織</a:t>
            </a:r>
            <a:r>
              <a:rPr lang="ja-JP" altLang="en-US" sz="1050" dirty="0">
                <a:latin typeface="Meiryo UI" pitchFamily="50" charset="-128"/>
                <a:ea typeface="Meiryo UI" pitchFamily="50" charset="-128"/>
                <a:cs typeface="Meiryo UI" pitchFamily="50" charset="-128"/>
              </a:rPr>
              <a:t>－</a:t>
            </a:r>
            <a:r>
              <a:rPr lang="en-US" altLang="ja-JP" sz="1050" dirty="0" smtClean="0">
                <a:latin typeface="Meiryo UI" pitchFamily="50" charset="-128"/>
                <a:ea typeface="Meiryo UI" pitchFamily="50" charset="-128"/>
              </a:rPr>
              <a:t>12</a:t>
            </a:r>
            <a:r>
              <a:rPr lang="ja-JP" altLang="en-US" sz="1050" dirty="0" smtClean="0">
                <a:latin typeface="Meiryo UI" pitchFamily="50" charset="-128"/>
                <a:ea typeface="Meiryo UI" pitchFamily="50" charset="-128"/>
              </a:rPr>
              <a:t>）部局別職員数は、特別区組織図（イメージ）に</a:t>
            </a:r>
            <a:endParaRPr lang="en-US" altLang="ja-JP" sz="1050" dirty="0" smtClean="0">
              <a:latin typeface="Meiryo UI" pitchFamily="50" charset="-128"/>
              <a:ea typeface="Meiryo UI" pitchFamily="50" charset="-128"/>
            </a:endParaRPr>
          </a:p>
          <a:p>
            <a:r>
              <a:rPr lang="ja-JP" altLang="en-US" sz="1050" dirty="0">
                <a:latin typeface="Meiryo UI" pitchFamily="50" charset="-128"/>
                <a:ea typeface="Meiryo UI" pitchFamily="50" charset="-128"/>
              </a:rPr>
              <a:t>　</a:t>
            </a:r>
            <a:r>
              <a:rPr lang="ja-JP" altLang="en-US" sz="1050" dirty="0" smtClean="0">
                <a:latin typeface="Meiryo UI" pitchFamily="50" charset="-128"/>
                <a:ea typeface="Meiryo UI" pitchFamily="50" charset="-128"/>
              </a:rPr>
              <a:t> 合わせて、一定の仮定条件のもと算出したもので、設置準備期間中に精査</a:t>
            </a:r>
            <a:endParaRPr lang="ja-JP" altLang="en-US" sz="1200" dirty="0"/>
          </a:p>
        </p:txBody>
      </p:sp>
      <p:sp>
        <p:nvSpPr>
          <p:cNvPr id="49" name="正方形/長方形 48"/>
          <p:cNvSpPr/>
          <p:nvPr/>
        </p:nvSpPr>
        <p:spPr>
          <a:xfrm>
            <a:off x="3898638" y="3205458"/>
            <a:ext cx="2425338" cy="600164"/>
          </a:xfrm>
          <a:prstGeom prst="rect">
            <a:avLst/>
          </a:prstGeom>
        </p:spPr>
        <p:txBody>
          <a:bodyPr wrap="square">
            <a:spAutoFit/>
          </a:bodyPr>
          <a:lstStyle/>
          <a:p>
            <a:r>
              <a:rPr lang="ja-JP" altLang="en-US" sz="1100" dirty="0" smtClean="0">
                <a:latin typeface="Meiryo UI" pitchFamily="50" charset="-128"/>
                <a:ea typeface="Meiryo UI" pitchFamily="50" charset="-128"/>
              </a:rPr>
              <a:t>＜考え方＞</a:t>
            </a:r>
          </a:p>
          <a:p>
            <a:r>
              <a:rPr lang="ja-JP" altLang="en-US" sz="1100" dirty="0">
                <a:latin typeface="Meiryo UI" pitchFamily="50" charset="-128"/>
                <a:ea typeface="Meiryo UI" pitchFamily="50" charset="-128"/>
              </a:rPr>
              <a:t>大阪市</a:t>
            </a:r>
            <a:r>
              <a:rPr lang="ja-JP" altLang="en-US" sz="1100" dirty="0" smtClean="0">
                <a:latin typeface="Meiryo UI" pitchFamily="50" charset="-128"/>
                <a:ea typeface="Meiryo UI" pitchFamily="50" charset="-128"/>
              </a:rPr>
              <a:t>の行政需要に応じて、現在の</a:t>
            </a:r>
            <a:endParaRPr lang="en-US" altLang="ja-JP" sz="1100" dirty="0" smtClean="0">
              <a:latin typeface="Meiryo UI" pitchFamily="50" charset="-128"/>
              <a:ea typeface="Meiryo UI" pitchFamily="50" charset="-128"/>
            </a:endParaRPr>
          </a:p>
          <a:p>
            <a:r>
              <a:rPr lang="ja-JP" altLang="en-US" sz="1100" dirty="0" smtClean="0">
                <a:latin typeface="Meiryo UI" pitchFamily="50" charset="-128"/>
                <a:ea typeface="Meiryo UI" pitchFamily="50" charset="-128"/>
              </a:rPr>
              <a:t>職員配置が行われている</a:t>
            </a:r>
            <a:endParaRPr lang="en-US" altLang="ja-JP" sz="1100" dirty="0" smtClean="0">
              <a:latin typeface="Meiryo UI" pitchFamily="50" charset="-128"/>
              <a:ea typeface="Meiryo UI" pitchFamily="50" charset="-128"/>
            </a:endParaRPr>
          </a:p>
        </p:txBody>
      </p:sp>
      <p:sp>
        <p:nvSpPr>
          <p:cNvPr id="59" name="右矢印 58"/>
          <p:cNvSpPr/>
          <p:nvPr/>
        </p:nvSpPr>
        <p:spPr>
          <a:xfrm>
            <a:off x="7646241" y="1994940"/>
            <a:ext cx="432000" cy="488982"/>
          </a:xfrm>
          <a:prstGeom prs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b="1"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8090026" y="1536563"/>
            <a:ext cx="1619925" cy="692497"/>
          </a:xfrm>
          <a:prstGeom prst="rect">
            <a:avLst/>
          </a:prstGeom>
          <a:noFill/>
        </p:spPr>
        <p:txBody>
          <a:bodyPr wrap="square" rtlCol="0">
            <a:spAutoFit/>
          </a:bodyPr>
          <a:lstStyle/>
          <a:p>
            <a:r>
              <a:rPr lang="ja-JP" altLang="en-US" sz="1300" dirty="0">
                <a:latin typeface="Meiryo UI" pitchFamily="50" charset="-128"/>
                <a:ea typeface="Meiryo UI" pitchFamily="50" charset="-128"/>
                <a:cs typeface="Meiryo UI" pitchFamily="50" charset="-128"/>
              </a:rPr>
              <a:t>所管各局と綿密な協議・検討を経て、</a:t>
            </a:r>
            <a:r>
              <a:rPr lang="ja-JP" altLang="en-US" sz="1300" dirty="0">
                <a:latin typeface="Meiryo UI" pitchFamily="50" charset="-128"/>
                <a:ea typeface="Meiryo UI" pitchFamily="50" charset="-128"/>
              </a:rPr>
              <a:t>実際の職員配置を</a:t>
            </a:r>
            <a:r>
              <a:rPr lang="ja-JP" altLang="en-US" sz="1300" dirty="0" smtClean="0">
                <a:latin typeface="Meiryo UI" pitchFamily="50" charset="-128"/>
                <a:ea typeface="Meiryo UI" pitchFamily="50" charset="-128"/>
              </a:rPr>
              <a:t>決定</a:t>
            </a:r>
            <a:endParaRPr lang="ja-JP" altLang="en-US" sz="1300" dirty="0"/>
          </a:p>
        </p:txBody>
      </p:sp>
      <p:sp>
        <p:nvSpPr>
          <p:cNvPr id="61" name="正方形/長方形 27"/>
          <p:cNvSpPr>
            <a:spLocks noChangeArrowheads="1"/>
          </p:cNvSpPr>
          <p:nvPr/>
        </p:nvSpPr>
        <p:spPr bwMode="auto">
          <a:xfrm>
            <a:off x="8889677" y="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 組・部局</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31" name="正方形/長方形 30"/>
          <p:cNvSpPr/>
          <p:nvPr/>
        </p:nvSpPr>
        <p:spPr>
          <a:xfrm>
            <a:off x="7298538" y="396406"/>
            <a:ext cx="2515163" cy="31168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80000" indent="-360000" algn="r"/>
            <a:r>
              <a:rPr kumimoji="1" lang="ja-JP" altLang="en-US" sz="1100" dirty="0" smtClean="0">
                <a:latin typeface="Meiryo UI" pitchFamily="50" charset="-128"/>
                <a:ea typeface="Meiryo UI" pitchFamily="50" charset="-128"/>
                <a:cs typeface="Meiryo UI" pitchFamily="50" charset="-128"/>
              </a:rPr>
              <a:t>特別区素案</a:t>
            </a:r>
            <a:r>
              <a:rPr lang="ja-JP" altLang="en-US" sz="1100" dirty="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組織－７等参照</a:t>
            </a:r>
            <a:endParaRPr kumimoji="1" lang="ja-JP" altLang="en-US" sz="11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684922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p:cNvSpPr/>
          <p:nvPr/>
        </p:nvSpPr>
        <p:spPr>
          <a:xfrm>
            <a:off x="0" y="4764"/>
            <a:ext cx="9906000" cy="424145"/>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２</a:t>
            </a:r>
            <a:r>
              <a:rPr lang="ja-JP" altLang="en-US" sz="2000" b="1" dirty="0" smtClean="0">
                <a:solidFill>
                  <a:srgbClr val="000000"/>
                </a:solidFill>
                <a:latin typeface="ＭＳ Ｐゴシック" charset="-128"/>
                <a:ea typeface="Meiryo UI"/>
                <a:cs typeface="Meiryo UI"/>
              </a:rPr>
              <a:t>　特別区素案からの変更点</a:t>
            </a:r>
            <a:endParaRPr lang="ja-JP" altLang="en-US" sz="2000" b="1" dirty="0">
              <a:solidFill>
                <a:srgbClr val="000000"/>
              </a:solidFill>
              <a:latin typeface="ＭＳ Ｐゴシック" charset="-128"/>
              <a:ea typeface="Meiryo UI"/>
              <a:cs typeface="Meiryo UI"/>
            </a:endParaRPr>
          </a:p>
        </p:txBody>
      </p:sp>
      <p:sp>
        <p:nvSpPr>
          <p:cNvPr id="48" name="正方形/長方形 47"/>
          <p:cNvSpPr/>
          <p:nvPr/>
        </p:nvSpPr>
        <p:spPr>
          <a:xfrm>
            <a:off x="120319" y="516831"/>
            <a:ext cx="9679435" cy="1819908"/>
          </a:xfrm>
          <a:prstGeom prst="rect">
            <a:avLst/>
          </a:prstGeom>
          <a:solidFill>
            <a:schemeClr val="accent6">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Ins="72000" anchor="ctr"/>
          <a:lstStyle/>
          <a:p>
            <a:pPr marL="324000" indent="-457200"/>
            <a:r>
              <a:rPr lang="en-US" altLang="ja-JP" sz="1300" dirty="0" smtClean="0">
                <a:solidFill>
                  <a:schemeClr val="tx1"/>
                </a:solidFill>
                <a:latin typeface="Meiryo UI" panose="020B0604030504040204" pitchFamily="50" charset="-128"/>
                <a:ea typeface="Meiryo UI" panose="020B0604030504040204" pitchFamily="50" charset="-128"/>
                <a:cs typeface="Meiryo UI" pitchFamily="50" charset="-128"/>
              </a:rPr>
              <a:t>【</a:t>
            </a:r>
            <a:r>
              <a:rPr lang="ja-JP" altLang="en-US" sz="1300" dirty="0" smtClean="0">
                <a:solidFill>
                  <a:schemeClr val="tx1"/>
                </a:solidFill>
                <a:latin typeface="Meiryo UI" panose="020B0604030504040204" pitchFamily="50" charset="-128"/>
                <a:ea typeface="Meiryo UI" panose="020B0604030504040204" pitchFamily="50" charset="-128"/>
                <a:cs typeface="Meiryo UI" pitchFamily="50" charset="-128"/>
              </a:rPr>
              <a:t>特別区素案</a:t>
            </a:r>
            <a:r>
              <a:rPr lang="en-US" altLang="ja-JP" sz="1300" dirty="0" smtClean="0">
                <a:solidFill>
                  <a:schemeClr val="tx1"/>
                </a:solidFill>
                <a:latin typeface="Meiryo UI" panose="020B0604030504040204" pitchFamily="50" charset="-128"/>
                <a:ea typeface="Meiryo UI" panose="020B0604030504040204" pitchFamily="50" charset="-128"/>
                <a:cs typeface="Meiryo UI" pitchFamily="50" charset="-128"/>
              </a:rPr>
              <a:t>】</a:t>
            </a:r>
            <a:endParaRPr lang="en-US" altLang="ja-JP" sz="1300" dirty="0">
              <a:solidFill>
                <a:schemeClr val="tx1"/>
              </a:solidFill>
              <a:latin typeface="Meiryo UI" panose="020B0604030504040204" pitchFamily="50" charset="-128"/>
              <a:ea typeface="Meiryo UI" panose="020B0604030504040204" pitchFamily="50" charset="-128"/>
              <a:cs typeface="Meiryo UI" pitchFamily="50" charset="-128"/>
            </a:endParaRPr>
          </a:p>
          <a:p>
            <a:pPr marL="324000" indent="-457200"/>
            <a:r>
              <a:rPr lang="ja-JP" altLang="en-US" sz="1300" dirty="0" smtClean="0">
                <a:solidFill>
                  <a:schemeClr val="tx1"/>
                </a:solidFill>
                <a:latin typeface="Meiryo UI" panose="020B0604030504040204" pitchFamily="50" charset="-128"/>
                <a:ea typeface="Meiryo UI" panose="020B0604030504040204" pitchFamily="50" charset="-128"/>
                <a:cs typeface="Meiryo UI" pitchFamily="50" charset="-128"/>
              </a:rPr>
              <a:t>　◆ 各特別区の職員総数を単純</a:t>
            </a:r>
            <a:r>
              <a:rPr lang="ja-JP" altLang="en-US" sz="1300" dirty="0">
                <a:solidFill>
                  <a:schemeClr val="tx1"/>
                </a:solidFill>
                <a:latin typeface="Meiryo UI" panose="020B0604030504040204" pitchFamily="50" charset="-128"/>
                <a:ea typeface="Meiryo UI" panose="020B0604030504040204" pitchFamily="50" charset="-128"/>
                <a:cs typeface="Meiryo UI" pitchFamily="50" charset="-128"/>
              </a:rPr>
              <a:t>に</a:t>
            </a:r>
            <a:r>
              <a:rPr lang="ja-JP" altLang="en-US" sz="1300" dirty="0" smtClean="0">
                <a:solidFill>
                  <a:schemeClr val="tx1"/>
                </a:solidFill>
                <a:latin typeface="Meiryo UI" panose="020B0604030504040204" pitchFamily="50" charset="-128"/>
                <a:ea typeface="Meiryo UI" panose="020B0604030504040204" pitchFamily="50" charset="-128"/>
              </a:rPr>
              <a:t>組織</a:t>
            </a:r>
            <a:r>
              <a:rPr lang="ja-JP" altLang="en-US" sz="1300" dirty="0">
                <a:solidFill>
                  <a:schemeClr val="tx1"/>
                </a:solidFill>
                <a:latin typeface="Meiryo UI" panose="020B0604030504040204" pitchFamily="50" charset="-128"/>
                <a:ea typeface="Meiryo UI" panose="020B0604030504040204" pitchFamily="50" charset="-128"/>
              </a:rPr>
              <a:t>別現員数</a:t>
            </a:r>
            <a:r>
              <a:rPr lang="ja-JP" altLang="en-US" sz="1300" dirty="0" smtClean="0">
                <a:solidFill>
                  <a:schemeClr val="tx1"/>
                </a:solidFill>
                <a:latin typeface="Meiryo UI" panose="020B0604030504040204" pitchFamily="50" charset="-128"/>
                <a:ea typeface="Meiryo UI" panose="020B0604030504040204" pitchFamily="50" charset="-128"/>
              </a:rPr>
              <a:t>構成比で配分した場合、特別区４区計でみると、全部署が一律に増員</a:t>
            </a:r>
            <a:endParaRPr lang="en-US" altLang="ja-JP" sz="1300" dirty="0" smtClean="0">
              <a:solidFill>
                <a:schemeClr val="tx1"/>
              </a:solidFill>
              <a:latin typeface="Meiryo UI" panose="020B0604030504040204" pitchFamily="50" charset="-128"/>
              <a:ea typeface="Meiryo UI" panose="020B0604030504040204" pitchFamily="50" charset="-128"/>
            </a:endParaRPr>
          </a:p>
          <a:p>
            <a:pPr marL="324000" indent="-457200">
              <a:spcAft>
                <a:spcPts val="600"/>
              </a:spcAft>
            </a:pPr>
            <a:r>
              <a:rPr lang="ja-JP" altLang="en-US" sz="1300" dirty="0">
                <a:solidFill>
                  <a:schemeClr val="tx1"/>
                </a:solidFill>
                <a:latin typeface="Meiryo UI" panose="020B0604030504040204" pitchFamily="50" charset="-128"/>
                <a:ea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rPr>
              <a:t>◆ このため、現在</a:t>
            </a:r>
            <a:r>
              <a:rPr lang="en-US" altLang="ja-JP" sz="1300" dirty="0" smtClean="0">
                <a:solidFill>
                  <a:schemeClr val="tx1"/>
                </a:solidFill>
                <a:latin typeface="Meiryo UI" panose="020B0604030504040204" pitchFamily="50" charset="-128"/>
                <a:ea typeface="Meiryo UI" panose="020B0604030504040204" pitchFamily="50" charset="-128"/>
              </a:rPr>
              <a:t>24</a:t>
            </a:r>
            <a:r>
              <a:rPr lang="ja-JP" altLang="en-US" sz="1300" dirty="0" smtClean="0">
                <a:solidFill>
                  <a:schemeClr val="tx1"/>
                </a:solidFill>
                <a:latin typeface="Meiryo UI" panose="020B0604030504040204" pitchFamily="50" charset="-128"/>
                <a:ea typeface="Meiryo UI" panose="020B0604030504040204" pitchFamily="50" charset="-128"/>
              </a:rPr>
              <a:t>館設置の図書館や機関の共同設置として１か所のままである部署などについて、特別区設置後も職員数が大幅に変わらないものと仮定するなど一定の条件設定を行って、算定</a:t>
            </a:r>
            <a:r>
              <a:rPr lang="ja-JP" altLang="en-US" sz="1100" dirty="0" smtClean="0">
                <a:solidFill>
                  <a:schemeClr val="tx1"/>
                </a:solidFill>
                <a:latin typeface="Meiryo UI" panose="020B0604030504040204" pitchFamily="50" charset="-128"/>
                <a:ea typeface="Meiryo UI" panose="020B0604030504040204" pitchFamily="50" charset="-128"/>
              </a:rPr>
              <a:t>（組・</a:t>
            </a:r>
            <a:r>
              <a:rPr lang="ja-JP" altLang="en-US" sz="1100" dirty="0" smtClean="0">
                <a:solidFill>
                  <a:schemeClr val="tx1"/>
                </a:solidFill>
                <a:latin typeface="Meiryo UI" panose="020B0604030504040204" pitchFamily="50" charset="-128"/>
                <a:ea typeface="Meiryo UI" panose="020B0604030504040204" pitchFamily="50" charset="-128"/>
                <a:cs typeface="Meiryo UI" pitchFamily="50" charset="-128"/>
              </a:rPr>
              <a:t>部局－６参照</a:t>
            </a:r>
            <a:r>
              <a:rPr lang="ja-JP" altLang="en-US" sz="1100" dirty="0">
                <a:solidFill>
                  <a:schemeClr val="tx1"/>
                </a:solidFill>
                <a:latin typeface="Meiryo UI" panose="020B0604030504040204" pitchFamily="50" charset="-128"/>
                <a:ea typeface="Meiryo UI" panose="020B0604030504040204" pitchFamily="50" charset="-128"/>
                <a:cs typeface="Meiryo UI" pitchFamily="50" charset="-128"/>
              </a:rPr>
              <a:t>） </a:t>
            </a:r>
            <a:endParaRPr lang="en-US" altLang="ja-JP" sz="1100" dirty="0" smtClean="0">
              <a:solidFill>
                <a:schemeClr val="tx1"/>
              </a:solidFill>
              <a:latin typeface="Meiryo UI" panose="020B0604030504040204" pitchFamily="50" charset="-128"/>
              <a:ea typeface="Meiryo UI" panose="020B0604030504040204" pitchFamily="50" charset="-128"/>
            </a:endParaRPr>
          </a:p>
          <a:p>
            <a:pPr marL="324000" indent="-457200"/>
            <a:r>
              <a:rPr lang="en-US" altLang="ja-JP" sz="1300" dirty="0" smtClean="0">
                <a:solidFill>
                  <a:schemeClr val="tx1"/>
                </a:solidFill>
                <a:latin typeface="Meiryo UI" pitchFamily="50" charset="-128"/>
                <a:ea typeface="Meiryo UI" pitchFamily="50" charset="-128"/>
                <a:cs typeface="Meiryo UI" pitchFamily="50" charset="-128"/>
              </a:rPr>
              <a:t>【</a:t>
            </a:r>
            <a:r>
              <a:rPr lang="ja-JP" altLang="en-US" sz="1300" dirty="0" smtClean="0">
                <a:solidFill>
                  <a:schemeClr val="tx1"/>
                </a:solidFill>
                <a:latin typeface="Meiryo UI" pitchFamily="50" charset="-128"/>
                <a:ea typeface="Meiryo UI" pitchFamily="50" charset="-128"/>
                <a:cs typeface="Meiryo UI" pitchFamily="50" charset="-128"/>
              </a:rPr>
              <a:t>本資料</a:t>
            </a:r>
            <a:r>
              <a:rPr lang="en-US" altLang="ja-JP" sz="1300" dirty="0" smtClean="0">
                <a:solidFill>
                  <a:schemeClr val="tx1"/>
                </a:solidFill>
                <a:latin typeface="Meiryo UI" pitchFamily="50" charset="-128"/>
                <a:ea typeface="Meiryo UI" pitchFamily="50" charset="-128"/>
                <a:cs typeface="Meiryo UI" pitchFamily="50" charset="-128"/>
              </a:rPr>
              <a:t>】</a:t>
            </a:r>
          </a:p>
          <a:p>
            <a:pPr marL="324000" indent="-457200"/>
            <a:r>
              <a:rPr lang="ja-JP" altLang="en-US" sz="1300" dirty="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 職員</a:t>
            </a:r>
            <a:r>
              <a:rPr lang="ja-JP" altLang="en-US" sz="1300" dirty="0">
                <a:solidFill>
                  <a:schemeClr val="tx1"/>
                </a:solidFill>
                <a:latin typeface="Meiryo UI" pitchFamily="50" charset="-128"/>
                <a:ea typeface="Meiryo UI" pitchFamily="50" charset="-128"/>
                <a:cs typeface="Meiryo UI" pitchFamily="50" charset="-128"/>
              </a:rPr>
              <a:t>総数及び部局別職員数算定方法の基本は</a:t>
            </a:r>
            <a:r>
              <a:rPr lang="ja-JP" altLang="en-US" sz="1300" dirty="0" smtClean="0">
                <a:solidFill>
                  <a:schemeClr val="tx1"/>
                </a:solidFill>
                <a:latin typeface="Meiryo UI" pitchFamily="50" charset="-128"/>
                <a:ea typeface="Meiryo UI" pitchFamily="50" charset="-128"/>
                <a:cs typeface="Meiryo UI" pitchFamily="50" charset="-128"/>
              </a:rPr>
              <a:t>踏襲</a:t>
            </a:r>
            <a:endParaRPr lang="en-US" altLang="ja-JP" sz="1300" dirty="0" smtClean="0">
              <a:solidFill>
                <a:schemeClr val="tx1"/>
              </a:solidFill>
              <a:latin typeface="Meiryo UI" pitchFamily="50" charset="-128"/>
              <a:ea typeface="Meiryo UI" pitchFamily="50" charset="-128"/>
              <a:cs typeface="Meiryo UI" pitchFamily="50" charset="-128"/>
            </a:endParaRPr>
          </a:p>
          <a:p>
            <a:pPr marL="324000" indent="-457200"/>
            <a:r>
              <a:rPr lang="ja-JP" altLang="en-US" sz="1300" dirty="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 現在</a:t>
            </a:r>
            <a:r>
              <a:rPr lang="ja-JP" altLang="en-US" sz="1300" dirty="0">
                <a:solidFill>
                  <a:schemeClr val="tx1"/>
                </a:solidFill>
                <a:latin typeface="Meiryo UI" pitchFamily="50" charset="-128"/>
                <a:ea typeface="Meiryo UI" pitchFamily="50" charset="-128"/>
                <a:cs typeface="Meiryo UI" pitchFamily="50" charset="-128"/>
              </a:rPr>
              <a:t>４か所以上設置の</a:t>
            </a:r>
            <a:r>
              <a:rPr lang="ja-JP" altLang="en-US" sz="1300" dirty="0" smtClean="0">
                <a:solidFill>
                  <a:schemeClr val="tx1"/>
                </a:solidFill>
                <a:latin typeface="Meiryo UI" pitchFamily="50" charset="-128"/>
                <a:ea typeface="Meiryo UI" pitchFamily="50" charset="-128"/>
                <a:cs typeface="Meiryo UI" pitchFamily="50" charset="-128"/>
              </a:rPr>
              <a:t>事業所についても</a:t>
            </a:r>
            <a:r>
              <a:rPr lang="ja-JP" altLang="en-US" sz="1300" dirty="0">
                <a:solidFill>
                  <a:schemeClr val="tx1"/>
                </a:solidFill>
                <a:latin typeface="Meiryo UI" panose="020B0604030504040204" pitchFamily="50" charset="-128"/>
                <a:ea typeface="Meiryo UI" panose="020B0604030504040204" pitchFamily="50" charset="-128"/>
              </a:rPr>
              <a:t>特別区設置後も職員数が大幅に変わらないものと仮定</a:t>
            </a:r>
            <a:r>
              <a:rPr lang="ja-JP" altLang="en-US" sz="1300" dirty="0" smtClean="0">
                <a:solidFill>
                  <a:schemeClr val="tx1"/>
                </a:solidFill>
                <a:latin typeface="Meiryo UI" panose="020B0604030504040204" pitchFamily="50" charset="-128"/>
                <a:ea typeface="Meiryo UI" panose="020B0604030504040204" pitchFamily="50" charset="-128"/>
              </a:rPr>
              <a:t>する</a:t>
            </a:r>
            <a:r>
              <a:rPr lang="ja-JP" altLang="en-US" sz="1300" dirty="0" smtClean="0">
                <a:solidFill>
                  <a:schemeClr val="tx1"/>
                </a:solidFill>
                <a:latin typeface="Meiryo UI" pitchFamily="50" charset="-128"/>
                <a:ea typeface="Meiryo UI" pitchFamily="50" charset="-128"/>
                <a:cs typeface="Meiryo UI" pitchFamily="50" charset="-128"/>
              </a:rPr>
              <a:t>と</a:t>
            </a:r>
            <a:r>
              <a:rPr lang="ja-JP" altLang="en-US" sz="1300" dirty="0">
                <a:solidFill>
                  <a:schemeClr val="tx1"/>
                </a:solidFill>
                <a:latin typeface="Meiryo UI" pitchFamily="50" charset="-128"/>
                <a:ea typeface="Meiryo UI" pitchFamily="50" charset="-128"/>
                <a:cs typeface="Meiryo UI" pitchFamily="50" charset="-128"/>
              </a:rPr>
              <a:t>ともに、現在の区役所事務のうち本庁で実施する事務の配分</a:t>
            </a:r>
            <a:r>
              <a:rPr lang="ja-JP" altLang="en-US" sz="1300" dirty="0" smtClean="0">
                <a:solidFill>
                  <a:schemeClr val="tx1"/>
                </a:solidFill>
                <a:latin typeface="Meiryo UI" pitchFamily="50" charset="-128"/>
                <a:ea typeface="Meiryo UI" pitchFamily="50" charset="-128"/>
                <a:cs typeface="Meiryo UI" pitchFamily="50" charset="-128"/>
              </a:rPr>
              <a:t>について、事務の内容を一定考慮して区分を加え</a:t>
            </a:r>
            <a:r>
              <a:rPr lang="ja-JP" altLang="en-US" sz="1300" dirty="0">
                <a:solidFill>
                  <a:schemeClr val="tx1"/>
                </a:solidFill>
                <a:latin typeface="Meiryo UI" pitchFamily="50" charset="-128"/>
                <a:ea typeface="Meiryo UI" pitchFamily="50" charset="-128"/>
                <a:cs typeface="Meiryo UI" pitchFamily="50" charset="-128"/>
              </a:rPr>
              <a:t>、</a:t>
            </a:r>
            <a:r>
              <a:rPr lang="ja-JP" altLang="en-US" sz="1300" dirty="0" smtClean="0">
                <a:solidFill>
                  <a:schemeClr val="tx1"/>
                </a:solidFill>
                <a:latin typeface="Meiryo UI" pitchFamily="50" charset="-128"/>
                <a:ea typeface="Meiryo UI" pitchFamily="50" charset="-128"/>
                <a:cs typeface="Meiryo UI" pitchFamily="50" charset="-128"/>
              </a:rPr>
              <a:t>算定</a:t>
            </a:r>
            <a:endParaRPr lang="ja-JP" altLang="en-US" sz="1300" dirty="0">
              <a:solidFill>
                <a:schemeClr val="tx1"/>
              </a:solidFill>
              <a:latin typeface="Meiryo UI" pitchFamily="50" charset="-128"/>
              <a:ea typeface="Meiryo UI" pitchFamily="50" charset="-128"/>
              <a:cs typeface="Meiryo UI" pitchFamily="50" charset="-128"/>
            </a:endParaRPr>
          </a:p>
        </p:txBody>
      </p:sp>
      <p:sp>
        <p:nvSpPr>
          <p:cNvPr id="29" name="正方形/長方形 28"/>
          <p:cNvSpPr/>
          <p:nvPr/>
        </p:nvSpPr>
        <p:spPr>
          <a:xfrm>
            <a:off x="649518" y="6587432"/>
            <a:ext cx="6700507" cy="22594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80000" indent="-360000"/>
            <a:r>
              <a:rPr lang="en-US" altLang="ja-JP" sz="1100" dirty="0" smtClean="0">
                <a:latin typeface="Meiryo UI" pitchFamily="50" charset="-128"/>
                <a:ea typeface="Meiryo UI" pitchFamily="50" charset="-128"/>
                <a:cs typeface="Meiryo UI" pitchFamily="50" charset="-128"/>
              </a:rPr>
              <a:t>※</a:t>
            </a:r>
            <a:r>
              <a:rPr kumimoji="1" lang="ja-JP" altLang="en-US" sz="1100" dirty="0" smtClean="0">
                <a:latin typeface="Meiryo UI" pitchFamily="50" charset="-128"/>
                <a:ea typeface="Meiryo UI" pitchFamily="50" charset="-128"/>
                <a:cs typeface="Meiryo UI" pitchFamily="50" charset="-128"/>
              </a:rPr>
              <a:t>児童相談所について</a:t>
            </a:r>
            <a:r>
              <a:rPr lang="ja-JP" altLang="en-US" sz="1100" dirty="0" smtClean="0">
                <a:latin typeface="Meiryo UI" pitchFamily="50" charset="-128"/>
                <a:ea typeface="Meiryo UI" pitchFamily="50" charset="-128"/>
                <a:cs typeface="Meiryo UI" pitchFamily="50" charset="-128"/>
              </a:rPr>
              <a:t>は</a:t>
            </a:r>
            <a:r>
              <a:rPr lang="ja-JP" altLang="en-US" sz="1100" dirty="0">
                <a:latin typeface="Meiryo UI" pitchFamily="50" charset="-128"/>
                <a:ea typeface="Meiryo UI" pitchFamily="50" charset="-128"/>
                <a:cs typeface="Meiryo UI" pitchFamily="50" charset="-128"/>
              </a:rPr>
              <a:t>、</a:t>
            </a:r>
            <a:r>
              <a:rPr kumimoji="1" lang="ja-JP" altLang="en-US" sz="1100" dirty="0" smtClean="0">
                <a:latin typeface="Meiryo UI" pitchFamily="50" charset="-128"/>
                <a:ea typeface="Meiryo UI" pitchFamily="50" charset="-128"/>
                <a:cs typeface="Meiryo UI" pitchFamily="50" charset="-128"/>
              </a:rPr>
              <a:t>改正児童福祉法の基準や一時保護所の設置を踏まえて、別途増員を算定</a:t>
            </a:r>
            <a:endParaRPr kumimoji="1" lang="ja-JP" altLang="en-US" sz="1100" dirty="0">
              <a:latin typeface="Meiryo UI" pitchFamily="50" charset="-128"/>
              <a:ea typeface="Meiryo UI" pitchFamily="50" charset="-128"/>
              <a:cs typeface="Meiryo UI" pitchFamily="50" charset="-128"/>
            </a:endParaRPr>
          </a:p>
        </p:txBody>
      </p:sp>
      <p:sp>
        <p:nvSpPr>
          <p:cNvPr id="30" name="角丸四角形 29"/>
          <p:cNvSpPr/>
          <p:nvPr/>
        </p:nvSpPr>
        <p:spPr>
          <a:xfrm>
            <a:off x="714076" y="3011952"/>
            <a:ext cx="1574628" cy="1986336"/>
          </a:xfrm>
          <a:prstGeom prst="roundRect">
            <a:avLst>
              <a:gd name="adj" fmla="val 0"/>
            </a:avLst>
          </a:prstGeom>
          <a:solidFill>
            <a:schemeClr val="accent1">
              <a:lumMod val="75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bg1"/>
                </a:solidFill>
                <a:latin typeface="Meiryo UI" panose="020B0604030504040204" pitchFamily="50" charset="-128"/>
                <a:ea typeface="Meiryo UI" panose="020B0604030504040204" pitchFamily="50" charset="-128"/>
              </a:rPr>
              <a:t>本庁</a:t>
            </a:r>
            <a:r>
              <a:rPr lang="ja-JP" altLang="en-US" sz="1400" b="1" dirty="0" smtClean="0">
                <a:solidFill>
                  <a:schemeClr val="bg1"/>
                </a:solidFill>
                <a:latin typeface="Meiryo UI" panose="020B0604030504040204" pitchFamily="50" charset="-128"/>
                <a:ea typeface="Meiryo UI" panose="020B0604030504040204" pitchFamily="50" charset="-128"/>
              </a:rPr>
              <a:t>・事業所</a:t>
            </a:r>
            <a:endParaRPr kumimoji="1" lang="en-US" altLang="ja-JP" sz="1400" b="1" dirty="0" smtClean="0">
              <a:solidFill>
                <a:schemeClr val="bg1"/>
              </a:solidFill>
              <a:latin typeface="Meiryo UI" panose="020B0604030504040204" pitchFamily="50" charset="-128"/>
              <a:ea typeface="Meiryo UI" panose="020B0604030504040204" pitchFamily="50" charset="-128"/>
            </a:endParaRPr>
          </a:p>
          <a:p>
            <a:r>
              <a:rPr kumimoji="1" lang="ja-JP" altLang="en-US" sz="1100" dirty="0" smtClean="0">
                <a:solidFill>
                  <a:schemeClr val="bg1"/>
                </a:solidFill>
                <a:latin typeface="Meiryo UI" panose="020B0604030504040204" pitchFamily="50" charset="-128"/>
                <a:ea typeface="Meiryo UI" panose="020B0604030504040204" pitchFamily="50" charset="-128"/>
              </a:rPr>
              <a:t>（下記以外の部・課</a:t>
            </a:r>
            <a:endParaRPr kumimoji="1" lang="en-US" altLang="ja-JP" sz="1100" dirty="0" smtClean="0">
              <a:solidFill>
                <a:schemeClr val="bg1"/>
              </a:solidFill>
              <a:latin typeface="Meiryo UI" panose="020B0604030504040204" pitchFamily="50" charset="-128"/>
              <a:ea typeface="Meiryo UI" panose="020B0604030504040204" pitchFamily="50" charset="-128"/>
            </a:endParaRPr>
          </a:p>
          <a:p>
            <a:r>
              <a:rPr lang="ja-JP" altLang="en-US" sz="1100" dirty="0">
                <a:solidFill>
                  <a:schemeClr val="bg1"/>
                </a:solidFill>
                <a:latin typeface="Meiryo UI" panose="020B0604030504040204" pitchFamily="50" charset="-128"/>
                <a:ea typeface="Meiryo UI" panose="020B0604030504040204" pitchFamily="50" charset="-128"/>
              </a:rPr>
              <a:t>　 </a:t>
            </a:r>
            <a:r>
              <a:rPr kumimoji="1" lang="ja-JP" altLang="en-US" sz="1100" dirty="0" smtClean="0">
                <a:solidFill>
                  <a:schemeClr val="bg1"/>
                </a:solidFill>
                <a:latin typeface="Meiryo UI" panose="020B0604030504040204" pitchFamily="50" charset="-128"/>
                <a:ea typeface="Meiryo UI" panose="020B0604030504040204" pitchFamily="50" charset="-128"/>
              </a:rPr>
              <a:t>・事業所）</a:t>
            </a:r>
            <a:endParaRPr kumimoji="1" lang="ja-JP" altLang="en-US" sz="1100" dirty="0">
              <a:solidFill>
                <a:schemeClr val="bg1"/>
              </a:solidFill>
              <a:latin typeface="Meiryo UI" panose="020B0604030504040204" pitchFamily="50" charset="-128"/>
              <a:ea typeface="Meiryo UI" panose="020B0604030504040204" pitchFamily="50" charset="-128"/>
            </a:endParaRPr>
          </a:p>
        </p:txBody>
      </p:sp>
      <p:sp>
        <p:nvSpPr>
          <p:cNvPr id="31" name="角丸四角形 30"/>
          <p:cNvSpPr/>
          <p:nvPr/>
        </p:nvSpPr>
        <p:spPr>
          <a:xfrm>
            <a:off x="714076" y="5040984"/>
            <a:ext cx="1574628" cy="713651"/>
          </a:xfrm>
          <a:prstGeom prst="roundRect">
            <a:avLst>
              <a:gd name="adj" fmla="val 0"/>
            </a:avLst>
          </a:prstGeom>
          <a:solidFill>
            <a:schemeClr val="tx2">
              <a:lumMod val="60000"/>
              <a:lumOff val="4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bg1"/>
                </a:solidFill>
                <a:latin typeface="Meiryo UI" panose="020B0604030504040204" pitchFamily="50" charset="-128"/>
                <a:ea typeface="Meiryo UI" panose="020B0604030504040204" pitchFamily="50" charset="-128"/>
              </a:rPr>
              <a:t>現員数と仮定した</a:t>
            </a:r>
          </a:p>
          <a:p>
            <a:r>
              <a:rPr lang="ja-JP" altLang="en-US" sz="1400" b="1" dirty="0">
                <a:solidFill>
                  <a:schemeClr val="bg1"/>
                </a:solidFill>
                <a:latin typeface="Meiryo UI" panose="020B0604030504040204" pitchFamily="50" charset="-128"/>
                <a:ea typeface="Meiryo UI" panose="020B0604030504040204" pitchFamily="50" charset="-128"/>
              </a:rPr>
              <a:t>事業所</a:t>
            </a:r>
            <a:r>
              <a:rPr lang="ja-JP" altLang="en-US" sz="1400" b="1" dirty="0" smtClean="0">
                <a:solidFill>
                  <a:schemeClr val="bg1"/>
                </a:solidFill>
                <a:latin typeface="Meiryo UI" panose="020B0604030504040204" pitchFamily="50" charset="-128"/>
                <a:ea typeface="Meiryo UI" panose="020B0604030504040204" pitchFamily="50" charset="-128"/>
              </a:rPr>
              <a:t>等</a:t>
            </a:r>
            <a:endParaRPr lang="ja-JP" altLang="en-US" sz="1400" b="1" dirty="0">
              <a:solidFill>
                <a:schemeClr val="bg1"/>
              </a:solidFill>
              <a:latin typeface="Meiryo UI" panose="020B0604030504040204" pitchFamily="50" charset="-128"/>
              <a:ea typeface="Meiryo UI" panose="020B0604030504040204" pitchFamily="50" charset="-128"/>
            </a:endParaRPr>
          </a:p>
        </p:txBody>
      </p:sp>
      <p:sp>
        <p:nvSpPr>
          <p:cNvPr id="32" name="角丸四角形 31"/>
          <p:cNvSpPr/>
          <p:nvPr/>
        </p:nvSpPr>
        <p:spPr>
          <a:xfrm>
            <a:off x="714077" y="5796433"/>
            <a:ext cx="1574627" cy="720754"/>
          </a:xfrm>
          <a:prstGeom prst="roundRect">
            <a:avLst>
              <a:gd name="adj" fmla="val 0"/>
            </a:avLst>
          </a:prstGeom>
          <a:solidFill>
            <a:schemeClr val="tx2">
              <a:lumMod val="60000"/>
              <a:lumOff val="4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bg1"/>
                </a:solidFill>
                <a:latin typeface="Meiryo UI" panose="020B0604030504040204" pitchFamily="50" charset="-128"/>
                <a:ea typeface="Meiryo UI" panose="020B0604030504040204" pitchFamily="50" charset="-128"/>
              </a:rPr>
              <a:t>地域自治区</a:t>
            </a:r>
            <a:endParaRPr kumimoji="1" lang="en-US" altLang="ja-JP" sz="1400" b="1" dirty="0" smtClean="0">
              <a:solidFill>
                <a:schemeClr val="bg1"/>
              </a:solidFill>
              <a:latin typeface="Meiryo UI" panose="020B0604030504040204" pitchFamily="50" charset="-128"/>
              <a:ea typeface="Meiryo UI" panose="020B0604030504040204" pitchFamily="50" charset="-128"/>
            </a:endParaRPr>
          </a:p>
          <a:p>
            <a:r>
              <a:rPr kumimoji="1" lang="ja-JP" altLang="en-US" sz="1400" b="1" dirty="0" smtClean="0">
                <a:solidFill>
                  <a:schemeClr val="bg1"/>
                </a:solidFill>
                <a:latin typeface="Meiryo UI" panose="020B0604030504040204" pitchFamily="50" charset="-128"/>
                <a:ea typeface="Meiryo UI" panose="020B0604030504040204" pitchFamily="50" charset="-128"/>
              </a:rPr>
              <a:t>事務所</a:t>
            </a:r>
            <a:endParaRPr kumimoji="1" lang="en-US" altLang="ja-JP" sz="1400" b="1" dirty="0" smtClean="0">
              <a:solidFill>
                <a:schemeClr val="bg1"/>
              </a:solidFill>
              <a:latin typeface="Meiryo UI" panose="020B0604030504040204" pitchFamily="50" charset="-128"/>
              <a:ea typeface="Meiryo UI" panose="020B0604030504040204" pitchFamily="50" charset="-128"/>
            </a:endParaRPr>
          </a:p>
        </p:txBody>
      </p:sp>
      <p:sp>
        <p:nvSpPr>
          <p:cNvPr id="22" name="正方形/長方形 21"/>
          <p:cNvSpPr/>
          <p:nvPr/>
        </p:nvSpPr>
        <p:spPr>
          <a:xfrm>
            <a:off x="200472" y="3710673"/>
            <a:ext cx="655221" cy="2943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180000" indent="-360000" algn="ctr"/>
            <a:r>
              <a:rPr kumimoji="1" lang="ja-JP" altLang="en-US" sz="1100" b="1" dirty="0" smtClean="0">
                <a:latin typeface="Meiryo UI" pitchFamily="50" charset="-128"/>
                <a:ea typeface="Meiryo UI" pitchFamily="50" charset="-128"/>
                <a:cs typeface="Meiryo UI" pitchFamily="50" charset="-128"/>
              </a:rPr>
              <a:t>（ア）</a:t>
            </a:r>
            <a:endParaRPr kumimoji="1" lang="ja-JP" altLang="en-US" sz="1100" b="1" dirty="0">
              <a:latin typeface="Meiryo UI" pitchFamily="50" charset="-128"/>
              <a:ea typeface="Meiryo UI" pitchFamily="50" charset="-128"/>
              <a:cs typeface="Meiryo UI" pitchFamily="50" charset="-128"/>
            </a:endParaRPr>
          </a:p>
        </p:txBody>
      </p:sp>
      <p:sp>
        <p:nvSpPr>
          <p:cNvPr id="23" name="正方形/長方形 22"/>
          <p:cNvSpPr/>
          <p:nvPr/>
        </p:nvSpPr>
        <p:spPr>
          <a:xfrm>
            <a:off x="200472" y="5154724"/>
            <a:ext cx="655221" cy="2943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180000" indent="-360000" algn="ctr"/>
            <a:r>
              <a:rPr kumimoji="1" lang="ja-JP" altLang="en-US" sz="1100" b="1" dirty="0" smtClean="0">
                <a:latin typeface="Meiryo UI" pitchFamily="50" charset="-128"/>
                <a:ea typeface="Meiryo UI" pitchFamily="50" charset="-128"/>
                <a:cs typeface="Meiryo UI" pitchFamily="50" charset="-128"/>
              </a:rPr>
              <a:t>（イ）</a:t>
            </a:r>
            <a:endParaRPr kumimoji="1" lang="ja-JP" altLang="en-US" sz="1100" b="1" dirty="0">
              <a:latin typeface="Meiryo UI" pitchFamily="50" charset="-128"/>
              <a:ea typeface="Meiryo UI" pitchFamily="50" charset="-128"/>
              <a:cs typeface="Meiryo UI" pitchFamily="50" charset="-128"/>
            </a:endParaRPr>
          </a:p>
        </p:txBody>
      </p:sp>
      <p:sp>
        <p:nvSpPr>
          <p:cNvPr id="24" name="正方形/長方形 23"/>
          <p:cNvSpPr/>
          <p:nvPr/>
        </p:nvSpPr>
        <p:spPr>
          <a:xfrm>
            <a:off x="200472" y="5979650"/>
            <a:ext cx="655221" cy="2943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180000" indent="-360000" algn="ctr"/>
            <a:r>
              <a:rPr kumimoji="1" lang="ja-JP" altLang="en-US" sz="1100" b="1" dirty="0" smtClean="0">
                <a:latin typeface="Meiryo UI" pitchFamily="50" charset="-128"/>
                <a:ea typeface="Meiryo UI" pitchFamily="50" charset="-128"/>
                <a:cs typeface="Meiryo UI" pitchFamily="50" charset="-128"/>
              </a:rPr>
              <a:t>（ウ）</a:t>
            </a:r>
            <a:endParaRPr kumimoji="1" lang="ja-JP" altLang="en-US" sz="1100" b="1" dirty="0">
              <a:latin typeface="Meiryo UI" pitchFamily="50" charset="-128"/>
              <a:ea typeface="Meiryo UI" pitchFamily="50" charset="-128"/>
              <a:cs typeface="Meiryo UI" pitchFamily="50" charset="-128"/>
            </a:endParaRPr>
          </a:p>
        </p:txBody>
      </p:sp>
      <p:sp>
        <p:nvSpPr>
          <p:cNvPr id="26" name="正方形/長方形 25"/>
          <p:cNvSpPr/>
          <p:nvPr/>
        </p:nvSpPr>
        <p:spPr>
          <a:xfrm>
            <a:off x="357188" y="2439697"/>
            <a:ext cx="2304255" cy="351091"/>
          </a:xfrm>
          <a:prstGeom prst="rect">
            <a:avLst/>
          </a:prstGeom>
          <a:noFill/>
          <a:ln w="9525">
            <a:noFill/>
          </a:ln>
        </p:spPr>
        <p:style>
          <a:lnRef idx="2">
            <a:schemeClr val="accent6"/>
          </a:lnRef>
          <a:fillRef idx="1">
            <a:schemeClr val="lt1"/>
          </a:fillRef>
          <a:effectRef idx="0">
            <a:schemeClr val="accent6"/>
          </a:effectRef>
          <a:fontRef idx="minor">
            <a:schemeClr val="dk1"/>
          </a:fontRef>
        </p:style>
        <p:txBody>
          <a:bodyPr rtlCol="0" anchor="ctr"/>
          <a:lstStyle/>
          <a:p>
            <a:pPr marL="180000" indent="-360000" algn="ctr"/>
            <a:r>
              <a:rPr lang="ja-JP" altLang="en-US" sz="1300" b="1" dirty="0" smtClean="0">
                <a:latin typeface="Meiryo UI" pitchFamily="50" charset="-128"/>
                <a:ea typeface="Meiryo UI" pitchFamily="50" charset="-128"/>
                <a:cs typeface="Meiryo UI" pitchFamily="50" charset="-128"/>
              </a:rPr>
              <a:t>＜各特別区の職員数＞</a:t>
            </a:r>
            <a:endParaRPr lang="ja-JP" altLang="en-US" sz="1300" b="1" dirty="0">
              <a:latin typeface="Meiryo UI" pitchFamily="50" charset="-128"/>
              <a:ea typeface="Meiryo UI" pitchFamily="50" charset="-128"/>
              <a:cs typeface="Meiryo UI" pitchFamily="50" charset="-128"/>
            </a:endParaRPr>
          </a:p>
        </p:txBody>
      </p:sp>
      <p:sp>
        <p:nvSpPr>
          <p:cNvPr id="27" name="正方形/長方形 26"/>
          <p:cNvSpPr/>
          <p:nvPr/>
        </p:nvSpPr>
        <p:spPr>
          <a:xfrm>
            <a:off x="2644854" y="2465864"/>
            <a:ext cx="2709834" cy="298179"/>
          </a:xfrm>
          <a:prstGeom prst="rect">
            <a:avLst/>
          </a:prstGeom>
          <a:noFill/>
          <a:ln w="9525">
            <a:noFill/>
          </a:ln>
        </p:spPr>
        <p:style>
          <a:lnRef idx="2">
            <a:schemeClr val="accent6"/>
          </a:lnRef>
          <a:fillRef idx="1">
            <a:schemeClr val="lt1"/>
          </a:fillRef>
          <a:effectRef idx="0">
            <a:schemeClr val="accent6"/>
          </a:effectRef>
          <a:fontRef idx="minor">
            <a:schemeClr val="dk1"/>
          </a:fontRef>
        </p:style>
        <p:txBody>
          <a:bodyPr rtlCol="0" anchor="ctr"/>
          <a:lstStyle/>
          <a:p>
            <a:pPr marL="180000" indent="-360000" algn="ctr"/>
            <a:r>
              <a:rPr lang="ja-JP" altLang="en-US" sz="1300" b="1" dirty="0" smtClean="0">
                <a:latin typeface="Meiryo UI" pitchFamily="50" charset="-128"/>
                <a:ea typeface="Meiryo UI" pitchFamily="50" charset="-128"/>
                <a:cs typeface="Meiryo UI" pitchFamily="50" charset="-128"/>
              </a:rPr>
              <a:t>＜職員数の配分方法＞</a:t>
            </a:r>
            <a:endParaRPr lang="ja-JP" altLang="en-US" sz="1300" b="1" dirty="0">
              <a:latin typeface="Meiryo UI" pitchFamily="50" charset="-128"/>
              <a:ea typeface="Meiryo UI" pitchFamily="50" charset="-128"/>
              <a:cs typeface="Meiryo UI" pitchFamily="50" charset="-128"/>
            </a:endParaRPr>
          </a:p>
        </p:txBody>
      </p:sp>
      <p:sp>
        <p:nvSpPr>
          <p:cNvPr id="28" name="正方形/長方形 27"/>
          <p:cNvSpPr/>
          <p:nvPr/>
        </p:nvSpPr>
        <p:spPr>
          <a:xfrm>
            <a:off x="-15552" y="3836040"/>
            <a:ext cx="446163" cy="1777592"/>
          </a:xfrm>
          <a:prstGeom prst="rect">
            <a:avLst/>
          </a:prstGeom>
          <a:noFill/>
          <a:ln w="9525">
            <a:noFill/>
          </a:ln>
        </p:spPr>
        <p:style>
          <a:lnRef idx="2">
            <a:schemeClr val="accent6"/>
          </a:lnRef>
          <a:fillRef idx="1">
            <a:schemeClr val="lt1"/>
          </a:fillRef>
          <a:effectRef idx="0">
            <a:schemeClr val="accent6"/>
          </a:effectRef>
          <a:fontRef idx="minor">
            <a:schemeClr val="dk1"/>
          </a:fontRef>
        </p:style>
        <p:txBody>
          <a:bodyPr vert="eaVert" rtlCol="0" anchor="ctr"/>
          <a:lstStyle/>
          <a:p>
            <a:pPr marL="180000" indent="-360000" algn="ctr"/>
            <a:r>
              <a:rPr lang="en-US" altLang="ja-JP" sz="1300" b="1" dirty="0">
                <a:latin typeface="Meiryo UI" pitchFamily="50" charset="-128"/>
                <a:ea typeface="Meiryo UI" pitchFamily="50" charset="-128"/>
                <a:cs typeface="Meiryo UI" pitchFamily="50" charset="-128"/>
              </a:rPr>
              <a:t>〈</a:t>
            </a:r>
            <a:r>
              <a:rPr lang="ja-JP" altLang="en-US" sz="1300" b="1" dirty="0" smtClean="0">
                <a:latin typeface="Meiryo UI" pitchFamily="50" charset="-128"/>
                <a:ea typeface="Meiryo UI" pitchFamily="50" charset="-128"/>
                <a:cs typeface="Meiryo UI" pitchFamily="50" charset="-128"/>
              </a:rPr>
              <a:t>配分における区分</a:t>
            </a:r>
            <a:r>
              <a:rPr lang="en-US" altLang="ja-JP" sz="1300" b="1" dirty="0" smtClean="0">
                <a:latin typeface="Meiryo UI" pitchFamily="50" charset="-128"/>
                <a:ea typeface="Meiryo UI" pitchFamily="50" charset="-128"/>
                <a:cs typeface="Meiryo UI" pitchFamily="50" charset="-128"/>
              </a:rPr>
              <a:t>〉</a:t>
            </a:r>
          </a:p>
        </p:txBody>
      </p:sp>
      <p:graphicFrame>
        <p:nvGraphicFramePr>
          <p:cNvPr id="3" name="表 2"/>
          <p:cNvGraphicFramePr>
            <a:graphicFrameLocks noGrp="1"/>
          </p:cNvGraphicFramePr>
          <p:nvPr>
            <p:extLst>
              <p:ext uri="{D42A27DB-BD31-4B8C-83A1-F6EECF244321}">
                <p14:modId xmlns:p14="http://schemas.microsoft.com/office/powerpoint/2010/main" val="2876647746"/>
              </p:ext>
            </p:extLst>
          </p:nvPr>
        </p:nvGraphicFramePr>
        <p:xfrm>
          <a:off x="3217985" y="2793369"/>
          <a:ext cx="6581769" cy="3708180"/>
        </p:xfrm>
        <a:graphic>
          <a:graphicData uri="http://schemas.openxmlformats.org/drawingml/2006/table">
            <a:tbl>
              <a:tblPr>
                <a:tableStyleId>{5C22544A-7EE6-4342-B048-85BDC9FD1C3A}</a:tableStyleId>
              </a:tblPr>
              <a:tblGrid>
                <a:gridCol w="332413"/>
                <a:gridCol w="1330594"/>
                <a:gridCol w="2060015"/>
                <a:gridCol w="2858747"/>
              </a:tblGrid>
              <a:tr h="296566">
                <a:tc gridSpan="2">
                  <a:txBody>
                    <a:bodyPr/>
                    <a:lstStyle/>
                    <a:p>
                      <a:endParaRPr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mpd="sng">
                      <a:noFill/>
                      <a:prstDash val="solid"/>
                    </a:lnBlToTr>
                    <a:noFill/>
                  </a:tcPr>
                </a:tc>
                <a:tc hMerge="1">
                  <a:txBody>
                    <a:bodyPr/>
                    <a:lstStyle/>
                    <a:p>
                      <a:pPr algn="l"/>
                      <a:endParaRPr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80000" indent="-360000"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特別区素案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80000" indent="-360000"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本資料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56000">
                <a:tc rowSpan="2">
                  <a:txBody>
                    <a:bodyPr/>
                    <a:lstStyle/>
                    <a:p>
                      <a:pPr algn="ctr"/>
                      <a:r>
                        <a:rPr lang="ja-JP" altLang="en-US" sz="1200" dirty="0" smtClean="0">
                          <a:solidFill>
                            <a:schemeClr val="tx1"/>
                          </a:solidFill>
                          <a:latin typeface="Meiryo UI" panose="020B0604030504040204" pitchFamily="50" charset="-128"/>
                          <a:ea typeface="Meiryo UI" panose="020B0604030504040204" pitchFamily="50" charset="-128"/>
                        </a:rPr>
                        <a:t>現本庁・事業所</a:t>
                      </a:r>
                      <a:endParaRPr lang="ja-JP" altLang="en-US" sz="1200" dirty="0"/>
                    </a:p>
                  </a:txBody>
                  <a:tcPr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200" dirty="0" smtClean="0">
                          <a:latin typeface="Meiryo UI" panose="020B0604030504040204" pitchFamily="50" charset="-128"/>
                          <a:ea typeface="Meiryo UI" panose="020B0604030504040204" pitchFamily="50" charset="-128"/>
                        </a:rPr>
                        <a:t>下記以外</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180000" indent="-360000" algn="ctr"/>
                      <a:r>
                        <a:rPr lang="ja-JP" altLang="en-US" sz="1400" dirty="0" smtClean="0">
                          <a:solidFill>
                            <a:schemeClr val="tx1"/>
                          </a:solidFill>
                          <a:latin typeface="Meiryo UI" panose="020B0604030504040204" pitchFamily="50" charset="-128"/>
                          <a:ea typeface="Meiryo UI" panose="020B0604030504040204" pitchFamily="50" charset="-128"/>
                          <a:cs typeface="Meiryo UI" pitchFamily="50" charset="-128"/>
                        </a:rPr>
                        <a:t>組織別構成比で配分</a:t>
                      </a:r>
                      <a:endParaRPr lang="en-US" altLang="ja-JP" sz="1400" dirty="0" smtClean="0">
                        <a:solidFill>
                          <a:schemeClr val="tx1"/>
                        </a:solidFill>
                        <a:latin typeface="Meiryo UI" panose="020B0604030504040204" pitchFamily="50" charset="-128"/>
                        <a:ea typeface="Meiryo UI" panose="020B0604030504040204"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5600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itchFamily="50" charset="-128"/>
                        </a:rPr>
                        <a:t>右欄の部署</a:t>
                      </a:r>
                      <a:endPar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itchFamily="50" charset="-128"/>
                        </a:rPr>
                        <a:t>（現員数のままと</a:t>
                      </a:r>
                      <a:endPar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itchFamily="50" charset="-128"/>
                        </a:rPr>
                        <a:t>　仮定して配分）</a:t>
                      </a:r>
                      <a:endPar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200" b="0" dirty="0" smtClean="0">
                          <a:solidFill>
                            <a:schemeClr val="tx1"/>
                          </a:solidFill>
                          <a:latin typeface="Meiryo UI" panose="020B0604030504040204" pitchFamily="50" charset="-128"/>
                          <a:ea typeface="Meiryo UI" panose="020B0604030504040204" pitchFamily="50" charset="-128"/>
                        </a:rPr>
                        <a:t>図書館・</a:t>
                      </a:r>
                      <a:r>
                        <a:rPr kumimoji="1" lang="ja-JP" altLang="en-US" sz="1200" b="0" dirty="0" smtClean="0">
                          <a:solidFill>
                            <a:schemeClr val="tx1"/>
                          </a:solidFill>
                          <a:latin typeface="Meiryo UI" panose="020B0604030504040204" pitchFamily="50" charset="-128"/>
                          <a:ea typeface="Meiryo UI" panose="020B0604030504040204" pitchFamily="50" charset="-128"/>
                        </a:rPr>
                        <a:t>機関の共同設置</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pPr algn="r"/>
                      <a:r>
                        <a:rPr kumimoji="1" lang="ja-JP" altLang="en-US" sz="1050" b="0" dirty="0" smtClean="0">
                          <a:solidFill>
                            <a:schemeClr val="tx1"/>
                          </a:solidFill>
                          <a:latin typeface="Meiryo UI" panose="020B0604030504040204" pitchFamily="50" charset="-128"/>
                          <a:ea typeface="Meiryo UI" panose="020B0604030504040204" pitchFamily="50" charset="-128"/>
                        </a:rPr>
                        <a:t>（監査委員事務局等）</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Meiryo UI" panose="020B0604030504040204" pitchFamily="50" charset="-128"/>
                          <a:ea typeface="Meiryo UI" panose="020B0604030504040204" pitchFamily="50" charset="-128"/>
                        </a:rPr>
                        <a:t>左記の対象部署　＋</a:t>
                      </a:r>
                      <a:endParaRPr lang="en-US" altLang="ja-JP" sz="1200" b="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HGP創英角ｺﾞｼｯｸUB" panose="020B0900000000000000" pitchFamily="50" charset="-128"/>
                          <a:ea typeface="HGP創英角ｺﾞｼｯｸUB" panose="020B0900000000000000" pitchFamily="50" charset="-128"/>
                        </a:rPr>
                        <a:t>   </a:t>
                      </a:r>
                      <a:r>
                        <a:rPr kumimoji="1" lang="ja-JP" altLang="en-US" sz="1200" b="0" u="none" kern="1200" dirty="0" smtClean="0">
                          <a:solidFill>
                            <a:schemeClr val="tx1"/>
                          </a:solidFill>
                          <a:latin typeface="Meiryo UI" panose="020B0604030504040204" pitchFamily="50" charset="-128"/>
                          <a:ea typeface="Meiryo UI" panose="020B0604030504040204" pitchFamily="50" charset="-128"/>
                          <a:cs typeface="+mn-cs"/>
                        </a:rPr>
                        <a:t>現在の市税事務所・生活衛生監視事務</a:t>
                      </a:r>
                      <a:endParaRPr kumimoji="1" lang="en-US" altLang="ja-JP" sz="1200" b="0" u="none"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u="none" kern="1200" dirty="0" smtClean="0">
                          <a:solidFill>
                            <a:schemeClr val="tx1"/>
                          </a:solidFill>
                          <a:latin typeface="Meiryo UI" panose="020B0604030504040204" pitchFamily="50" charset="-128"/>
                          <a:ea typeface="Meiryo UI" panose="020B0604030504040204" pitchFamily="50" charset="-128"/>
                          <a:cs typeface="+mn-cs"/>
                        </a:rPr>
                        <a:t>    </a:t>
                      </a:r>
                      <a:r>
                        <a:rPr kumimoji="1" lang="ja-JP" altLang="en-US" sz="1200" b="0" u="none" kern="1200" dirty="0" smtClean="0">
                          <a:solidFill>
                            <a:schemeClr val="tx1"/>
                          </a:solidFill>
                          <a:latin typeface="Meiryo UI" panose="020B0604030504040204" pitchFamily="50" charset="-128"/>
                          <a:ea typeface="Meiryo UI" panose="020B0604030504040204" pitchFamily="50" charset="-128"/>
                          <a:cs typeface="+mn-cs"/>
                        </a:rPr>
                        <a:t>所・工営所・公園事務所</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r>
              <a:tr h="631566">
                <a:tc rowSpan="3">
                  <a:txBody>
                    <a:bodyPr/>
                    <a:lstStyle/>
                    <a:p>
                      <a:pPr algn="ctr"/>
                      <a:r>
                        <a:rPr lang="ja-JP" altLang="en-US" sz="1200" dirty="0" smtClean="0">
                          <a:solidFill>
                            <a:schemeClr val="tx1"/>
                          </a:solidFill>
                          <a:latin typeface="Meiryo UI" panose="020B0604030504040204" pitchFamily="50" charset="-128"/>
                          <a:ea typeface="Meiryo UI" panose="020B0604030504040204" pitchFamily="50" charset="-128"/>
                        </a:rPr>
                        <a:t>現区役所</a:t>
                      </a:r>
                      <a:endParaRPr lang="en-US" altLang="ja-JP" sz="1200" dirty="0" smtClean="0">
                        <a:solidFill>
                          <a:schemeClr val="tx1"/>
                        </a:solidFill>
                        <a:latin typeface="Meiryo UI" panose="020B0604030504040204" pitchFamily="50" charset="-128"/>
                        <a:ea typeface="Meiryo UI" panose="020B0604030504040204" pitchFamily="50" charset="-128"/>
                      </a:endParaRPr>
                    </a:p>
                  </a:txBody>
                  <a:tcPr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algn="l"/>
                      <a:r>
                        <a:rPr lang="ja-JP" altLang="en-US" sz="1200" dirty="0" smtClean="0">
                          <a:solidFill>
                            <a:schemeClr val="tx1"/>
                          </a:solidFill>
                          <a:latin typeface="Meiryo UI" panose="020B0604030504040204" pitchFamily="50" charset="-128"/>
                          <a:ea typeface="Meiryo UI" panose="020B0604030504040204" pitchFamily="50" charset="-128"/>
                        </a:rPr>
                        <a:t>特別区の本庁で実施する事務</a:t>
                      </a:r>
                      <a:endParaRPr lang="en-US" altLang="ja-JP" sz="12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chemeClr val="tx1"/>
                          </a:solidFill>
                          <a:latin typeface="Meiryo UI" panose="020B0604030504040204" pitchFamily="50" charset="-128"/>
                          <a:ea typeface="Meiryo UI" panose="020B0604030504040204" pitchFamily="50" charset="-128"/>
                        </a:rPr>
                        <a:t>組織別構成比で配分</a:t>
                      </a:r>
                      <a:endParaRPr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200" dirty="0" smtClean="0">
                          <a:solidFill>
                            <a:schemeClr val="tx1"/>
                          </a:solidFill>
                          <a:latin typeface="Meiryo UI" panose="020B0604030504040204" pitchFamily="50" charset="-128"/>
                          <a:ea typeface="Meiryo UI" panose="020B0604030504040204" pitchFamily="50" charset="-128"/>
                        </a:rPr>
                        <a:t>ａ 福祉、子育てなど移管先を特定した事務</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現員数のままと仮定して配分</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000" dirty="0" smtClean="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（当該事務の従事人員）</a:t>
                      </a:r>
                      <a:endParaRPr lang="en-US" altLang="ja-JP" sz="1050" dirty="0" smtClean="0">
                        <a:solidFill>
                          <a:schemeClr val="tx1"/>
                        </a:solidFill>
                        <a:latin typeface="Meiryo UI" panose="020B0604030504040204" pitchFamily="50" charset="-128"/>
                        <a:ea typeface="Meiryo UI" panose="020B0604030504040204" pitchFamily="50" charset="-128"/>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noFill/>
                  </a:tcPr>
                </a:tc>
              </a:tr>
              <a:tr h="48119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r>
                        <a:rPr lang="ja-JP" altLang="en-US" sz="1200" dirty="0" smtClean="0">
                          <a:solidFill>
                            <a:schemeClr val="tx1"/>
                          </a:solidFill>
                          <a:latin typeface="Meiryo UI" panose="020B0604030504040204" pitchFamily="50" charset="-128"/>
                          <a:ea typeface="Meiryo UI" panose="020B0604030504040204" pitchFamily="50" charset="-128"/>
                        </a:rPr>
                        <a:t>ｂ 総務事務など</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組織別構成比で配分</a:t>
                      </a:r>
                      <a:endParaRPr lang="en-US" altLang="ja-JP" sz="1400" dirty="0" smtClean="0">
                        <a:solidFill>
                          <a:schemeClr val="tx1"/>
                        </a:solidFill>
                        <a:latin typeface="Meiryo UI" panose="020B0604030504040204" pitchFamily="50" charset="-128"/>
                        <a:ea typeface="Meiryo UI" panose="020B0604030504040204" pitchFamily="50" charset="-128"/>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38100" cap="flat" cmpd="sng" algn="ctr">
                      <a:solidFill>
                        <a:schemeClr val="tx1"/>
                      </a:solidFill>
                      <a:prstDash val="solid"/>
                      <a:round/>
                      <a:headEnd type="none" w="med" len="med"/>
                      <a:tailEnd type="none" w="med" len="med"/>
                    </a:lnB>
                    <a:noFill/>
                  </a:tcPr>
                </a:tc>
              </a:tr>
              <a:tr h="756000">
                <a:tc vMerge="1">
                  <a:txBody>
                    <a:bodyPr/>
                    <a:lstStyle/>
                    <a:p>
                      <a:pPr algn="ctr"/>
                      <a:endParaRPr lang="en-US" altLang="ja-JP" sz="1200" dirty="0" smtClean="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200" dirty="0" smtClean="0">
                          <a:solidFill>
                            <a:schemeClr val="tx1"/>
                          </a:solidFill>
                          <a:latin typeface="Meiryo UI" panose="020B0604030504040204" pitchFamily="50" charset="-128"/>
                          <a:ea typeface="Meiryo UI" panose="020B0604030504040204" pitchFamily="50" charset="-128"/>
                        </a:rPr>
                        <a:t>地域自治区事務所で実施する事務</a:t>
                      </a:r>
                      <a:endParaRPr lang="en-US" altLang="ja-JP" sz="12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現員数のまま</a:t>
                      </a:r>
                      <a:r>
                        <a:rPr lang="ja-JP" altLang="en-US" sz="1400" dirty="0" smtClean="0">
                          <a:solidFill>
                            <a:schemeClr val="tx1"/>
                          </a:solidFill>
                          <a:latin typeface="Meiryo UI" panose="020B0604030504040204" pitchFamily="50" charset="-128"/>
                          <a:ea typeface="Meiryo UI" panose="020B0604030504040204" pitchFamily="50" charset="-128"/>
                        </a:rPr>
                        <a:t>と仮定して配分</a:t>
                      </a:r>
                      <a:r>
                        <a:rPr lang="ja-JP" altLang="en-US" sz="1050" dirty="0" smtClean="0">
                          <a:solidFill>
                            <a:schemeClr val="tx1"/>
                          </a:solidFill>
                          <a:latin typeface="Meiryo UI" panose="020B0604030504040204" pitchFamily="50" charset="-128"/>
                          <a:ea typeface="Meiryo UI" panose="020B0604030504040204" pitchFamily="50" charset="-128"/>
                        </a:rPr>
                        <a:t>（当該事務の従事人員）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000" dirty="0" smtClean="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cxnSp>
        <p:nvCxnSpPr>
          <p:cNvPr id="33" name="直線矢印コネクタ 32"/>
          <p:cNvCxnSpPr/>
          <p:nvPr/>
        </p:nvCxnSpPr>
        <p:spPr>
          <a:xfrm flipH="1">
            <a:off x="2328410" y="6309320"/>
            <a:ext cx="1256438" cy="0"/>
          </a:xfrm>
          <a:prstGeom prst="straightConnector1">
            <a:avLst/>
          </a:prstGeom>
          <a:ln w="57150">
            <a:solidFill>
              <a:schemeClr val="accent6">
                <a:lumMod val="60000"/>
                <a:lumOff val="40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p:nvPr/>
        </p:nvCxnSpPr>
        <p:spPr>
          <a:xfrm flipH="1">
            <a:off x="2396848" y="4797152"/>
            <a:ext cx="1188000" cy="0"/>
          </a:xfrm>
          <a:prstGeom prst="straightConnector1">
            <a:avLst/>
          </a:prstGeom>
          <a:ln w="57150">
            <a:solidFill>
              <a:schemeClr val="accent6">
                <a:lumMod val="50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flipH="1">
            <a:off x="2396848" y="3234184"/>
            <a:ext cx="1188000" cy="0"/>
          </a:xfrm>
          <a:prstGeom prst="straightConnector1">
            <a:avLst/>
          </a:prstGeom>
          <a:ln w="57150">
            <a:solidFill>
              <a:schemeClr val="accent6">
                <a:lumMod val="50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2" name="グループ化 1"/>
          <p:cNvGrpSpPr/>
          <p:nvPr/>
        </p:nvGrpSpPr>
        <p:grpSpPr>
          <a:xfrm>
            <a:off x="2394819" y="4480542"/>
            <a:ext cx="1203802" cy="928578"/>
            <a:chOff x="2394819" y="4480542"/>
            <a:chExt cx="1203802" cy="928578"/>
          </a:xfrm>
        </p:grpSpPr>
        <p:cxnSp>
          <p:nvCxnSpPr>
            <p:cNvPr id="57" name="直線矢印コネクタ 56"/>
            <p:cNvCxnSpPr/>
            <p:nvPr/>
          </p:nvCxnSpPr>
          <p:spPr>
            <a:xfrm flipH="1">
              <a:off x="3022621" y="4480542"/>
              <a:ext cx="576000" cy="0"/>
            </a:xfrm>
            <a:prstGeom prst="straightConnector1">
              <a:avLst/>
            </a:prstGeom>
            <a:ln w="57150">
              <a:solidFill>
                <a:schemeClr val="accent6">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p:nvPr/>
          </p:nvCxnSpPr>
          <p:spPr>
            <a:xfrm flipH="1">
              <a:off x="2394819" y="5387480"/>
              <a:ext cx="685973" cy="0"/>
            </a:xfrm>
            <a:prstGeom prst="straightConnector1">
              <a:avLst/>
            </a:prstGeom>
            <a:ln w="57150">
              <a:solidFill>
                <a:schemeClr val="accent6">
                  <a:lumMod val="60000"/>
                  <a:lumOff val="40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flipV="1">
              <a:off x="3051651" y="4509120"/>
              <a:ext cx="0" cy="900000"/>
            </a:xfrm>
            <a:prstGeom prst="straightConnector1">
              <a:avLst/>
            </a:prstGeom>
            <a:ln w="57150">
              <a:solidFill>
                <a:schemeClr val="accent6">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25" name="正方形/長方形 27"/>
          <p:cNvSpPr>
            <a:spLocks noChangeArrowheads="1"/>
          </p:cNvSpPr>
          <p:nvPr/>
        </p:nvSpPr>
        <p:spPr bwMode="auto">
          <a:xfrm>
            <a:off x="8874125" y="659735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組・部局</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461148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4764"/>
            <a:ext cx="9906000" cy="424145"/>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３　</a:t>
            </a:r>
            <a:r>
              <a:rPr lang="ja-JP" altLang="en-US" sz="2000" b="1" dirty="0" smtClean="0">
                <a:solidFill>
                  <a:srgbClr val="000000"/>
                </a:solidFill>
                <a:latin typeface="ＭＳ Ｐゴシック" charset="-128"/>
                <a:ea typeface="Meiryo UI"/>
                <a:cs typeface="Meiryo UI"/>
              </a:rPr>
              <a:t>部局</a:t>
            </a:r>
            <a:r>
              <a:rPr lang="ja-JP" altLang="en-US" sz="2000" b="1" dirty="0">
                <a:solidFill>
                  <a:srgbClr val="000000"/>
                </a:solidFill>
                <a:latin typeface="ＭＳ Ｐゴシック" charset="-128"/>
                <a:ea typeface="Meiryo UI"/>
                <a:cs typeface="Meiryo UI"/>
              </a:rPr>
              <a:t>別職</a:t>
            </a:r>
            <a:r>
              <a:rPr lang="ja-JP" altLang="en-US" sz="2000" b="1" dirty="0" smtClean="0">
                <a:solidFill>
                  <a:srgbClr val="000000"/>
                </a:solidFill>
                <a:latin typeface="ＭＳ Ｐゴシック" charset="-128"/>
                <a:ea typeface="Meiryo UI"/>
                <a:cs typeface="Meiryo UI"/>
              </a:rPr>
              <a:t>員数の算定結果</a:t>
            </a:r>
            <a:endParaRPr lang="ja-JP" altLang="en-US" sz="1600" b="1" dirty="0">
              <a:solidFill>
                <a:srgbClr val="000000"/>
              </a:solidFill>
              <a:latin typeface="ＭＳ Ｐゴシック" charset="-128"/>
              <a:ea typeface="Meiryo UI"/>
              <a:cs typeface="Meiryo UI"/>
            </a:endParaRPr>
          </a:p>
        </p:txBody>
      </p:sp>
      <p:graphicFrame>
        <p:nvGraphicFramePr>
          <p:cNvPr id="3" name="表 2"/>
          <p:cNvGraphicFramePr>
            <a:graphicFrameLocks noGrp="1"/>
          </p:cNvGraphicFramePr>
          <p:nvPr>
            <p:extLst>
              <p:ext uri="{D42A27DB-BD31-4B8C-83A1-F6EECF244321}">
                <p14:modId xmlns:p14="http://schemas.microsoft.com/office/powerpoint/2010/main" val="1991716165"/>
              </p:ext>
            </p:extLst>
          </p:nvPr>
        </p:nvGraphicFramePr>
        <p:xfrm>
          <a:off x="1713472" y="1124744"/>
          <a:ext cx="7928321" cy="5632740"/>
        </p:xfrm>
        <a:graphic>
          <a:graphicData uri="http://schemas.openxmlformats.org/drawingml/2006/table">
            <a:tbl>
              <a:tblPr firstRow="1" bandRow="1">
                <a:tableStyleId>{5C22544A-7EE6-4342-B048-85BDC9FD1C3A}</a:tableStyleId>
              </a:tblPr>
              <a:tblGrid>
                <a:gridCol w="2132321">
                  <a:extLst>
                    <a:ext uri="{9D8B030D-6E8A-4147-A177-3AD203B41FA5}">
                      <a16:colId xmlns="" xmlns:a16="http://schemas.microsoft.com/office/drawing/2014/main" val="20000"/>
                    </a:ext>
                  </a:extLst>
                </a:gridCol>
                <a:gridCol w="900000">
                  <a:extLst>
                    <a:ext uri="{9D8B030D-6E8A-4147-A177-3AD203B41FA5}">
                      <a16:colId xmlns="" xmlns:a16="http://schemas.microsoft.com/office/drawing/2014/main" val="20001"/>
                    </a:ext>
                  </a:extLst>
                </a:gridCol>
                <a:gridCol w="900000">
                  <a:extLst>
                    <a:ext uri="{9D8B030D-6E8A-4147-A177-3AD203B41FA5}">
                      <a16:colId xmlns="" xmlns:a16="http://schemas.microsoft.com/office/drawing/2014/main" val="20002"/>
                    </a:ext>
                  </a:extLst>
                </a:gridCol>
                <a:gridCol w="900000">
                  <a:extLst>
                    <a:ext uri="{9D8B030D-6E8A-4147-A177-3AD203B41FA5}">
                      <a16:colId xmlns="" xmlns:a16="http://schemas.microsoft.com/office/drawing/2014/main" val="20003"/>
                    </a:ext>
                  </a:extLst>
                </a:gridCol>
                <a:gridCol w="900000">
                  <a:extLst>
                    <a:ext uri="{9D8B030D-6E8A-4147-A177-3AD203B41FA5}">
                      <a16:colId xmlns="" xmlns:a16="http://schemas.microsoft.com/office/drawing/2014/main" val="20004"/>
                    </a:ext>
                  </a:extLst>
                </a:gridCol>
                <a:gridCol w="900000"/>
                <a:gridCol w="360000"/>
                <a:gridCol w="936000"/>
              </a:tblGrid>
              <a:tr h="27895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部局・部門</a:t>
                      </a:r>
                      <a:endParaRPr kumimoji="1" lang="ja-JP" altLang="en-US" sz="1200" dirty="0" smtClean="0">
                        <a:solidFill>
                          <a:schemeClr val="bg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a:r>
                        <a:rPr kumimoji="1" lang="ja-JP" altLang="en-US" sz="1200" b="1" dirty="0" smtClean="0">
                          <a:solidFill>
                            <a:schemeClr val="bg1"/>
                          </a:solidFill>
                          <a:latin typeface="Meiryo UI" pitchFamily="50" charset="-128"/>
                          <a:ea typeface="Meiryo UI" pitchFamily="50" charset="-128"/>
                          <a:cs typeface="Meiryo UI" pitchFamily="50" charset="-128"/>
                        </a:rPr>
                        <a:t>特別区の職員数</a:t>
                      </a:r>
                      <a:endParaRPr kumimoji="1" lang="ja-JP" altLang="en-US" sz="1200" b="1" dirty="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1" dirty="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1" dirty="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1" dirty="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1" u="none" dirty="0" smtClean="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u="none" dirty="0" smtClean="0">
                          <a:solidFill>
                            <a:schemeClr val="bg1"/>
                          </a:solidFill>
                          <a:latin typeface="Meiryo UI" pitchFamily="50" charset="-128"/>
                          <a:ea typeface="Meiryo UI" pitchFamily="50" charset="-128"/>
                          <a:cs typeface="Meiryo UI" pitchFamily="50" charset="-128"/>
                        </a:rPr>
                        <a:t>現員数</a:t>
                      </a:r>
                      <a:endParaRPr kumimoji="1" lang="en-US" altLang="ja-JP" sz="1200" b="0" u="none" dirty="0" smtClean="0">
                        <a:solidFill>
                          <a:schemeClr val="bg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895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solidFill>
                          <a:schemeClr val="bg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1" dirty="0" smtClean="0">
                          <a:solidFill>
                            <a:schemeClr val="bg1"/>
                          </a:solidFill>
                          <a:latin typeface="Meiryo UI" pitchFamily="50" charset="-128"/>
                          <a:ea typeface="Meiryo UI" pitchFamily="50" charset="-128"/>
                          <a:cs typeface="Meiryo UI" pitchFamily="50" charset="-128"/>
                        </a:rPr>
                        <a:t>第一区</a:t>
                      </a:r>
                      <a:endParaRPr kumimoji="1" lang="ja-JP" altLang="en-US" sz="1200" b="1" dirty="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bg1"/>
                          </a:solidFill>
                          <a:latin typeface="Meiryo UI" pitchFamily="50" charset="-128"/>
                          <a:ea typeface="Meiryo UI" pitchFamily="50" charset="-128"/>
                          <a:cs typeface="Meiryo UI" pitchFamily="50" charset="-128"/>
                        </a:rPr>
                        <a:t>第二区</a:t>
                      </a:r>
                      <a:endParaRPr kumimoji="1" lang="ja-JP" altLang="en-US" sz="1200" b="1" dirty="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bg1"/>
                          </a:solidFill>
                          <a:latin typeface="Meiryo UI" pitchFamily="50" charset="-128"/>
                          <a:ea typeface="Meiryo UI" pitchFamily="50" charset="-128"/>
                          <a:cs typeface="Meiryo UI" pitchFamily="50" charset="-128"/>
                        </a:rPr>
                        <a:t>第三区</a:t>
                      </a:r>
                      <a:endParaRPr kumimoji="1" lang="ja-JP" altLang="en-US" sz="1200" b="1" dirty="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bg1"/>
                          </a:solidFill>
                          <a:latin typeface="Meiryo UI" pitchFamily="50" charset="-128"/>
                          <a:ea typeface="Meiryo UI" pitchFamily="50" charset="-128"/>
                          <a:cs typeface="Meiryo UI" pitchFamily="50" charset="-128"/>
                        </a:rPr>
                        <a:t>第四区</a:t>
                      </a:r>
                      <a:endParaRPr kumimoji="1" lang="ja-JP" altLang="en-US" sz="1200" b="1" dirty="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u="none" dirty="0" smtClean="0">
                          <a:solidFill>
                            <a:schemeClr val="bg1"/>
                          </a:solidFill>
                          <a:latin typeface="Meiryo UI" pitchFamily="50" charset="-128"/>
                          <a:ea typeface="Meiryo UI" pitchFamily="50" charset="-128"/>
                          <a:cs typeface="Meiryo UI" pitchFamily="50" charset="-128"/>
                        </a:rPr>
                        <a:t>４区計</a:t>
                      </a:r>
                      <a:endParaRPr kumimoji="1" lang="en-US" altLang="ja-JP" sz="1200" b="1" u="none" dirty="0" smtClean="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smtClean="0">
                        <a:solidFill>
                          <a:schemeClr val="bg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269006">
                <a:tc>
                  <a:txBody>
                    <a:bodyPr/>
                    <a:lstStyle/>
                    <a:p>
                      <a:pPr algn="ctr">
                        <a:lnSpc>
                          <a:spcPts val="1500"/>
                        </a:lnSpc>
                      </a:pPr>
                      <a:r>
                        <a:rPr kumimoji="1" lang="ja-JP" altLang="en-US" sz="1200" u="none" dirty="0">
                          <a:latin typeface="Meiryo UI" pitchFamily="50" charset="-128"/>
                          <a:ea typeface="Meiryo UI" pitchFamily="50" charset="-128"/>
                          <a:cs typeface="Meiryo UI" pitchFamily="50" charset="-128"/>
                        </a:rPr>
                        <a:t>危機管理室</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90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endParaRPr lang="en-US" altLang="ja-JP" sz="1200" b="0" i="0" u="none" strike="noStrike" dirty="0" smtClean="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lnSpc>
                          <a:spcPts val="1500"/>
                        </a:lnSpc>
                      </a:pP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44</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269006">
                <a:tc>
                  <a:txBody>
                    <a:bodyPr/>
                    <a:lstStyle/>
                    <a:p>
                      <a:pPr algn="ctr">
                        <a:lnSpc>
                          <a:spcPts val="1500"/>
                        </a:lnSpc>
                      </a:pPr>
                      <a:r>
                        <a:rPr kumimoji="1" lang="ja-JP" altLang="en-US" sz="1200" u="none" dirty="0">
                          <a:latin typeface="Meiryo UI" pitchFamily="50" charset="-128"/>
                          <a:ea typeface="Meiryo UI" pitchFamily="50" charset="-128"/>
                          <a:cs typeface="Meiryo UI" pitchFamily="50" charset="-128"/>
                        </a:rPr>
                        <a:t>政策企画部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170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lnSpc>
                          <a:spcPts val="1500"/>
                        </a:lnSpc>
                      </a:pP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145</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r h="269006">
                <a:tc>
                  <a:txBody>
                    <a:bodyPr/>
                    <a:lstStyle/>
                    <a:p>
                      <a:pPr algn="ctr">
                        <a:lnSpc>
                          <a:spcPts val="1500"/>
                        </a:lnSpc>
                      </a:pPr>
                      <a:r>
                        <a:rPr kumimoji="1" lang="ja-JP" altLang="en-US" sz="1200" u="none" dirty="0">
                          <a:latin typeface="Meiryo UI" pitchFamily="50" charset="-128"/>
                          <a:ea typeface="Meiryo UI" pitchFamily="50" charset="-128"/>
                          <a:cs typeface="Meiryo UI" pitchFamily="50" charset="-128"/>
                        </a:rPr>
                        <a:t>総務部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230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lnSpc>
                          <a:spcPts val="1500"/>
                        </a:lnSpc>
                      </a:pP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198</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r h="269006">
                <a:tc>
                  <a:txBody>
                    <a:bodyPr/>
                    <a:lstStyle/>
                    <a:p>
                      <a:pPr algn="ctr">
                        <a:lnSpc>
                          <a:spcPts val="1500"/>
                        </a:lnSpc>
                      </a:pPr>
                      <a:r>
                        <a:rPr kumimoji="1" lang="ja-JP" altLang="en-US" sz="1200" u="none" dirty="0">
                          <a:latin typeface="Meiryo UI" pitchFamily="50" charset="-128"/>
                          <a:ea typeface="Meiryo UI" pitchFamily="50" charset="-128"/>
                          <a:cs typeface="Meiryo UI" pitchFamily="50" charset="-128"/>
                        </a:rPr>
                        <a:t>財務部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180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220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210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190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800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lnSpc>
                          <a:spcPts val="1500"/>
                        </a:lnSpc>
                      </a:pP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749</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4"/>
                  </a:ext>
                </a:extLst>
              </a:tr>
              <a:tr h="269006">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区民部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270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lnSpc>
                          <a:spcPts val="1500"/>
                        </a:lnSpc>
                      </a:pP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163</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5"/>
                  </a:ext>
                </a:extLst>
              </a:tr>
              <a:tr h="269006">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産業文化部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240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lnSpc>
                          <a:spcPts val="1500"/>
                        </a:lnSpc>
                      </a:pPr>
                      <a:r>
                        <a:rPr lang="en-US" altLang="ja-JP" sz="1200" b="0" i="0" u="none" strike="noStrike" dirty="0" smtClean="0">
                          <a:solidFill>
                            <a:schemeClr val="tx1"/>
                          </a:solidFill>
                          <a:latin typeface="Meiryo UI" panose="020B0604030504040204" pitchFamily="50" charset="-128"/>
                          <a:ea typeface="Meiryo UI" panose="020B0604030504040204" pitchFamily="50" charset="-128"/>
                        </a:rPr>
                        <a:t>203</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6"/>
                  </a:ext>
                </a:extLst>
              </a:tr>
              <a:tr h="269006">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福祉部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140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170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170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150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630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lnSpc>
                          <a:spcPts val="1500"/>
                        </a:lnSpc>
                      </a:pPr>
                      <a:r>
                        <a:rPr lang="en-US" altLang="ja-JP" sz="1200" b="0" i="0" u="none" strike="noStrike" dirty="0" smtClean="0">
                          <a:solidFill>
                            <a:schemeClr val="tx1"/>
                          </a:solidFill>
                          <a:latin typeface="Meiryo UI" panose="020B0604030504040204" pitchFamily="50" charset="-128"/>
                          <a:ea typeface="Meiryo UI" panose="020B0604030504040204" pitchFamily="50" charset="-128"/>
                        </a:rPr>
                        <a:t>380</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7"/>
                  </a:ext>
                </a:extLst>
              </a:tr>
              <a:tr h="269006">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健康部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130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150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150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140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560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lnSpc>
                          <a:spcPts val="1500"/>
                        </a:lnSpc>
                      </a:pPr>
                      <a:r>
                        <a:rPr lang="en-US" altLang="ja-JP" sz="1200" b="0" i="0" u="none" strike="noStrike" dirty="0" smtClean="0">
                          <a:solidFill>
                            <a:schemeClr val="tx1"/>
                          </a:solidFill>
                          <a:latin typeface="Meiryo UI" panose="020B0604030504040204" pitchFamily="50" charset="-128"/>
                          <a:ea typeface="Meiryo UI" panose="020B0604030504040204" pitchFamily="50" charset="-128"/>
                        </a:rPr>
                        <a:t>449</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8"/>
                  </a:ext>
                </a:extLst>
              </a:tr>
              <a:tr h="269006">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こども部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150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180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180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170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680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lnSpc>
                          <a:spcPts val="1500"/>
                        </a:lnSpc>
                      </a:pPr>
                      <a:r>
                        <a:rPr lang="en-US" altLang="ja-JP" sz="1200" b="0" i="0" u="none" strike="noStrike" dirty="0" smtClean="0">
                          <a:solidFill>
                            <a:schemeClr val="tx1"/>
                          </a:solidFill>
                          <a:latin typeface="Meiryo UI" panose="020B0604030504040204" pitchFamily="50" charset="-128"/>
                          <a:ea typeface="Meiryo UI" panose="020B0604030504040204" pitchFamily="50" charset="-128"/>
                        </a:rPr>
                        <a:t>404</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9"/>
                  </a:ext>
                </a:extLst>
              </a:tr>
              <a:tr h="269006">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環境部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300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r" defTabSz="914400" rtl="0" eaLnBrk="1" fontAlgn="ctr" latinLnBrk="0" hangingPunct="1">
                        <a:lnSpc>
                          <a:spcPts val="1500"/>
                        </a:lnSpc>
                      </a:pPr>
                      <a:r>
                        <a:rPr kumimoji="1" lang="en-US" altLang="ja-JP" sz="1200" b="0" i="0" u="none" strike="noStrike" kern="1200" dirty="0" smtClean="0">
                          <a:solidFill>
                            <a:schemeClr val="tx1"/>
                          </a:solidFill>
                          <a:latin typeface="Meiryo UI" panose="020B0604030504040204" pitchFamily="50" charset="-128"/>
                          <a:ea typeface="Meiryo UI" panose="020B0604030504040204" pitchFamily="50" charset="-128"/>
                          <a:cs typeface="+mn-cs"/>
                        </a:rPr>
                        <a:t>250</a:t>
                      </a:r>
                      <a:endParaRPr kumimoji="1" lang="en-US" altLang="ja-JP" sz="1200" b="0" i="0" u="none" strike="noStrike" kern="1200" dirty="0">
                        <a:solidFill>
                          <a:schemeClr val="tx1"/>
                        </a:solidFill>
                        <a:latin typeface="Meiryo UI" panose="020B0604030504040204" pitchFamily="50" charset="-128"/>
                        <a:ea typeface="Meiryo UI" panose="020B0604030504040204" pitchFamily="50" charset="-128"/>
                        <a:cs typeface="+mn-cs"/>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10"/>
                  </a:ext>
                </a:extLst>
              </a:tr>
              <a:tr h="269006">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都市整備部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200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240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240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220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900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lnSpc>
                          <a:spcPts val="1500"/>
                        </a:lnSpc>
                      </a:pPr>
                      <a:r>
                        <a:rPr lang="en-US" altLang="ja-JP" sz="1200" b="0" i="0" u="none" strike="noStrike" dirty="0" smtClean="0">
                          <a:solidFill>
                            <a:schemeClr val="tx1"/>
                          </a:solidFill>
                          <a:latin typeface="Meiryo UI" panose="020B0604030504040204" pitchFamily="50" charset="-128"/>
                          <a:ea typeface="Meiryo UI" panose="020B0604030504040204" pitchFamily="50" charset="-128"/>
                        </a:rPr>
                        <a:t>732</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11"/>
                  </a:ext>
                </a:extLst>
              </a:tr>
              <a:tr h="269006">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建設部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150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180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180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160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680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lnSpc>
                          <a:spcPts val="1500"/>
                        </a:lnSpc>
                      </a:pPr>
                      <a:r>
                        <a:rPr lang="en-US" altLang="ja-JP" sz="1200" b="0" i="0" u="none" strike="noStrike" dirty="0" smtClean="0">
                          <a:solidFill>
                            <a:schemeClr val="tx1"/>
                          </a:solidFill>
                          <a:latin typeface="Meiryo UI" panose="020B0604030504040204" pitchFamily="50" charset="-128"/>
                          <a:ea typeface="Meiryo UI" panose="020B0604030504040204" pitchFamily="50" charset="-128"/>
                        </a:rPr>
                        <a:t>596</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12"/>
                  </a:ext>
                </a:extLst>
              </a:tr>
              <a:tr h="269006">
                <a:tc>
                  <a:txBody>
                    <a:bodyPr/>
                    <a:lstStyle/>
                    <a:p>
                      <a:pPr algn="ctr">
                        <a:lnSpc>
                          <a:spcPts val="1500"/>
                        </a:lnSpc>
                      </a:pPr>
                      <a:r>
                        <a:rPr kumimoji="1" lang="ja-JP" altLang="en-US" sz="1200" u="none" dirty="0">
                          <a:latin typeface="Meiryo UI" pitchFamily="50" charset="-128"/>
                          <a:ea typeface="Meiryo UI" pitchFamily="50" charset="-128"/>
                          <a:cs typeface="Meiryo UI" pitchFamily="50" charset="-128"/>
                        </a:rPr>
                        <a:t>会計室</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lnSpc>
                          <a:spcPts val="1500"/>
                        </a:lnSpc>
                      </a:pP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32</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13"/>
                  </a:ext>
                </a:extLst>
              </a:tr>
              <a:tr h="269006">
                <a:tc>
                  <a:txBody>
                    <a:bodyPr/>
                    <a:lstStyle/>
                    <a:p>
                      <a:pPr algn="ctr">
                        <a:lnSpc>
                          <a:spcPts val="1500"/>
                        </a:lnSpc>
                      </a:pPr>
                      <a:r>
                        <a:rPr kumimoji="1" lang="ja-JP" altLang="en-US" sz="1200" u="none" dirty="0">
                          <a:latin typeface="Meiryo UI" pitchFamily="50" charset="-128"/>
                          <a:ea typeface="Meiryo UI" pitchFamily="50" charset="-128"/>
                          <a:cs typeface="Meiryo UI" pitchFamily="50" charset="-128"/>
                        </a:rPr>
                        <a:t>教育委員会事務局</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160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190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190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170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720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lnSpc>
                          <a:spcPts val="1500"/>
                        </a:lnSpc>
                      </a:pP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545</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14"/>
                  </a:ext>
                </a:extLst>
              </a:tr>
              <a:tr h="269006">
                <a:tc>
                  <a:txBody>
                    <a:bodyPr/>
                    <a:lstStyle/>
                    <a:p>
                      <a:pPr algn="ctr">
                        <a:lnSpc>
                          <a:spcPts val="1500"/>
                        </a:lnSpc>
                      </a:pPr>
                      <a:r>
                        <a:rPr kumimoji="1" lang="ja-JP" altLang="en-US" sz="1200" u="none" dirty="0" smtClean="0">
                          <a:latin typeface="Meiryo UI" pitchFamily="50" charset="-128"/>
                          <a:ea typeface="Meiryo UI" pitchFamily="50" charset="-128"/>
                          <a:cs typeface="Meiryo UI" pitchFamily="50" charset="-128"/>
                        </a:rPr>
                        <a:t>その他の行政</a:t>
                      </a:r>
                      <a:r>
                        <a:rPr kumimoji="1" lang="ja-JP" altLang="en-US" sz="1200" u="none" dirty="0">
                          <a:latin typeface="Meiryo UI" pitchFamily="50" charset="-128"/>
                          <a:ea typeface="Meiryo UI" pitchFamily="50" charset="-128"/>
                          <a:cs typeface="Meiryo UI" pitchFamily="50" charset="-128"/>
                        </a:rPr>
                        <a:t>委員会事務局</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100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lnSpc>
                          <a:spcPts val="1500"/>
                        </a:lnSpc>
                      </a:pP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67</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15"/>
                  </a:ext>
                </a:extLst>
              </a:tr>
              <a:tr h="269006">
                <a:tc>
                  <a:txBody>
                    <a:bodyPr/>
                    <a:lstStyle/>
                    <a:p>
                      <a:pPr algn="ctr">
                        <a:lnSpc>
                          <a:spcPts val="1500"/>
                        </a:lnSpc>
                      </a:pPr>
                      <a:r>
                        <a:rPr kumimoji="1" lang="ja-JP" altLang="en-US" sz="1200" u="none" dirty="0">
                          <a:latin typeface="Meiryo UI" pitchFamily="50" charset="-128"/>
                          <a:ea typeface="Meiryo UI" pitchFamily="50" charset="-128"/>
                          <a:cs typeface="Meiryo UI" pitchFamily="50" charset="-128"/>
                        </a:rPr>
                        <a:t>議会事務局</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lnSpc>
                          <a:spcPts val="1500"/>
                        </a:lnSpc>
                      </a:pP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36</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16"/>
                  </a:ext>
                </a:extLst>
              </a:tr>
              <a:tr h="269006">
                <a:tc>
                  <a:txBody>
                    <a:bodyPr/>
                    <a:lstStyle/>
                    <a:p>
                      <a:pPr algn="ctr">
                        <a:lnSpc>
                          <a:spcPts val="1500"/>
                        </a:lnSpc>
                      </a:pPr>
                      <a:r>
                        <a:rPr kumimoji="1" lang="ja-JP" altLang="en-US" sz="1200" u="none" dirty="0">
                          <a:latin typeface="Meiryo UI" pitchFamily="50" charset="-128"/>
                          <a:ea typeface="Meiryo UI" pitchFamily="50" charset="-128"/>
                          <a:cs typeface="Meiryo UI" pitchFamily="50" charset="-128"/>
                        </a:rPr>
                        <a:t>地域自治区事務所</a:t>
                      </a:r>
                      <a:endParaRPr kumimoji="1" lang="en-US" altLang="ja-JP"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680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790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1,120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810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r>
                        <a:rPr lang="en-US" altLang="ja-JP" sz="1200" b="0" i="0" u="none" strike="noStrike" dirty="0">
                          <a:effectLst/>
                          <a:latin typeface="Meiryo UI" panose="020B0604030504040204" pitchFamily="50" charset="-128"/>
                          <a:ea typeface="Meiryo UI" panose="020B0604030504040204" pitchFamily="50" charset="-128"/>
                        </a:rPr>
                        <a:t>3,400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500"/>
                        </a:lnSpc>
                      </a:pP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lnSpc>
                          <a:spcPts val="1500"/>
                        </a:lnSpc>
                      </a:pPr>
                      <a:r>
                        <a:rPr lang="ja-JP" altLang="en-US" sz="800" b="0" i="0" u="none" strike="noStrike" dirty="0" smtClean="0">
                          <a:solidFill>
                            <a:srgbClr val="000000"/>
                          </a:solidFill>
                          <a:latin typeface="Meiryo UI" panose="020B0604030504040204" pitchFamily="50" charset="-128"/>
                          <a:ea typeface="Meiryo UI" panose="020B0604030504040204" pitchFamily="50" charset="-128"/>
                        </a:rPr>
                        <a:t>現区役所</a:t>
                      </a: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4,447</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17"/>
                  </a:ext>
                </a:extLst>
              </a:tr>
              <a:tr h="268998">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zh-TW" altLang="en-US" sz="1200" u="none" strike="noStrike" cap="none" normalizeH="0" baseline="0" dirty="0">
                          <a:ln>
                            <a:noFill/>
                          </a:ln>
                          <a:solidFill>
                            <a:schemeClr val="bg1"/>
                          </a:solidFill>
                          <a:effectLst/>
                          <a:latin typeface="Meiryo UI" pitchFamily="50" charset="-128"/>
                          <a:ea typeface="Meiryo UI" pitchFamily="50" charset="-128"/>
                          <a:cs typeface="Meiryo UI" pitchFamily="50" charset="-128"/>
                        </a:rPr>
                        <a:t>非技能労務</a:t>
                      </a:r>
                      <a:r>
                        <a:rPr kumimoji="1" lang="zh-TW" altLang="en-US" sz="120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rPr>
                        <a:t>職</a:t>
                      </a:r>
                      <a:r>
                        <a:rPr kumimoji="1" lang="ja-JP" altLang="en-US" sz="1200" u="none" strike="noStrike" cap="none" normalizeH="0" baseline="0" dirty="0">
                          <a:ln>
                            <a:noFill/>
                          </a:ln>
                          <a:solidFill>
                            <a:schemeClr val="bg1"/>
                          </a:solidFill>
                          <a:effectLst/>
                          <a:latin typeface="Meiryo UI" pitchFamily="50" charset="-128"/>
                          <a:ea typeface="Meiryo UI" pitchFamily="50" charset="-128"/>
                          <a:cs typeface="Meiryo UI" pitchFamily="50" charset="-128"/>
                        </a:rPr>
                        <a:t>　</a:t>
                      </a:r>
                      <a:r>
                        <a:rPr kumimoji="1" lang="ja-JP" altLang="en-US" sz="120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rPr>
                        <a:t>計</a:t>
                      </a:r>
                      <a:endParaRPr kumimoji="1" lang="en-US" altLang="ja-JP" sz="1200" b="0"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lnSpc>
                          <a:spcPts val="1500"/>
                        </a:lnSpc>
                      </a:pPr>
                      <a:r>
                        <a:rPr lang="en-US" altLang="ja-JP" sz="1200" b="0" i="0" u="none" strike="noStrike" dirty="0">
                          <a:solidFill>
                            <a:schemeClr val="bg1"/>
                          </a:solidFill>
                          <a:effectLst/>
                          <a:latin typeface="Meiryo UI" panose="020B0604030504040204" pitchFamily="50" charset="-128"/>
                          <a:ea typeface="Meiryo UI" panose="020B0604030504040204" pitchFamily="50" charset="-128"/>
                        </a:rPr>
                        <a:t>2,130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lnSpc>
                          <a:spcPts val="1500"/>
                        </a:lnSpc>
                      </a:pPr>
                      <a:r>
                        <a:rPr lang="en-US" altLang="ja-JP" sz="1200" b="0" i="0" u="none" strike="noStrike" dirty="0">
                          <a:solidFill>
                            <a:schemeClr val="bg1"/>
                          </a:solidFill>
                          <a:effectLst/>
                          <a:latin typeface="Meiryo UI" panose="020B0604030504040204" pitchFamily="50" charset="-128"/>
                          <a:ea typeface="Meiryo UI" panose="020B0604030504040204" pitchFamily="50" charset="-128"/>
                        </a:rPr>
                        <a:t>2,500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lnSpc>
                          <a:spcPts val="1500"/>
                        </a:lnSpc>
                      </a:pPr>
                      <a:r>
                        <a:rPr lang="en-US" altLang="ja-JP" sz="1200" b="0" i="0" u="none" strike="noStrike" dirty="0">
                          <a:solidFill>
                            <a:schemeClr val="bg1"/>
                          </a:solidFill>
                          <a:effectLst/>
                          <a:latin typeface="Meiryo UI" panose="020B0604030504040204" pitchFamily="50" charset="-128"/>
                          <a:ea typeface="Meiryo UI" panose="020B0604030504040204" pitchFamily="50" charset="-128"/>
                        </a:rPr>
                        <a:t>2,840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lnSpc>
                          <a:spcPts val="1500"/>
                        </a:lnSpc>
                      </a:pPr>
                      <a:r>
                        <a:rPr lang="en-US" altLang="ja-JP" sz="1200" b="0" i="0" u="none" strike="noStrike" dirty="0">
                          <a:solidFill>
                            <a:schemeClr val="bg1"/>
                          </a:solidFill>
                          <a:effectLst/>
                          <a:latin typeface="Meiryo UI" panose="020B0604030504040204" pitchFamily="50" charset="-128"/>
                          <a:ea typeface="Meiryo UI" panose="020B0604030504040204" pitchFamily="50" charset="-128"/>
                        </a:rPr>
                        <a:t>2,360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lnSpc>
                          <a:spcPts val="1500"/>
                        </a:lnSpc>
                      </a:pPr>
                      <a:r>
                        <a:rPr lang="en-US" altLang="ja-JP" sz="1200" b="0" i="0" u="none" strike="noStrike" dirty="0">
                          <a:solidFill>
                            <a:schemeClr val="bg1"/>
                          </a:solidFill>
                          <a:effectLst/>
                          <a:latin typeface="Meiryo UI" panose="020B0604030504040204" pitchFamily="50" charset="-128"/>
                          <a:ea typeface="Meiryo UI" panose="020B0604030504040204" pitchFamily="50" charset="-128"/>
                        </a:rPr>
                        <a:t>9,840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lnSpc>
                          <a:spcPts val="1500"/>
                        </a:lnSpc>
                      </a:pP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base" latinLnBrk="0" hangingPunct="1">
                        <a:lnSpc>
                          <a:spcPts val="15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rPr>
                        <a:t>9,441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 xmlns:a16="http://schemas.microsoft.com/office/drawing/2014/main" val="10018"/>
                  </a:ext>
                </a:extLst>
              </a:tr>
            </a:tbl>
          </a:graphicData>
        </a:graphic>
      </p:graphicFrame>
      <p:sp>
        <p:nvSpPr>
          <p:cNvPr id="4" name="正方形/長方形 27"/>
          <p:cNvSpPr>
            <a:spLocks noChangeArrowheads="1"/>
          </p:cNvSpPr>
          <p:nvPr/>
        </p:nvSpPr>
        <p:spPr bwMode="auto">
          <a:xfrm>
            <a:off x="8889677" y="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組・部局</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a:t>
            </a:r>
            <a:endParaRPr lang="ja-JP" altLang="en-US" sz="1100" b="1" dirty="0">
              <a:solidFill>
                <a:srgbClr val="000000"/>
              </a:solidFill>
              <a:latin typeface="Meiryo UI" pitchFamily="50" charset="-128"/>
              <a:ea typeface="Meiryo UI" pitchFamily="50" charset="-128"/>
              <a:cs typeface="Meiryo UI" pitchFamily="50" charset="-128"/>
            </a:endParaRPr>
          </a:p>
        </p:txBody>
      </p:sp>
      <p:grpSp>
        <p:nvGrpSpPr>
          <p:cNvPr id="5" name="グループ化 4"/>
          <p:cNvGrpSpPr/>
          <p:nvPr/>
        </p:nvGrpSpPr>
        <p:grpSpPr>
          <a:xfrm>
            <a:off x="235613" y="1700808"/>
            <a:ext cx="1261419" cy="1731972"/>
            <a:chOff x="163189" y="2144777"/>
            <a:chExt cx="1261419" cy="1731972"/>
          </a:xfrm>
        </p:grpSpPr>
        <p:sp>
          <p:nvSpPr>
            <p:cNvPr id="6" name="Rectangle 31"/>
            <p:cNvSpPr>
              <a:spLocks noChangeArrowheads="1"/>
            </p:cNvSpPr>
            <p:nvPr/>
          </p:nvSpPr>
          <p:spPr bwMode="auto">
            <a:xfrm>
              <a:off x="163189" y="2144777"/>
              <a:ext cx="1261419" cy="577324"/>
            </a:xfrm>
            <a:prstGeom prst="rect">
              <a:avLst/>
            </a:prstGeom>
            <a:solidFill>
              <a:schemeClr val="tx2"/>
            </a:solidFill>
            <a:ln w="22225">
              <a:solidFill>
                <a:schemeClr val="bg1"/>
              </a:solidFill>
              <a:miter lim="800000"/>
              <a:headEnd/>
              <a:tailEnd/>
            </a:ln>
          </p:spPr>
          <p:txBody>
            <a:bodyPr anchor="ctr"/>
            <a:lstStyle/>
            <a:p>
              <a:pPr algn="ctr"/>
              <a:r>
                <a:rPr lang="ja-JP" altLang="en-US" sz="1000" dirty="0" smtClean="0">
                  <a:solidFill>
                    <a:schemeClr val="bg1"/>
                  </a:solidFill>
                  <a:latin typeface="Meiryo UI" pitchFamily="50" charset="-128"/>
                  <a:ea typeface="Meiryo UI" pitchFamily="50" charset="-128"/>
                  <a:cs typeface="Meiryo UI" pitchFamily="50" charset="-128"/>
                </a:rPr>
                <a:t>（ア）</a:t>
              </a:r>
              <a:endParaRPr lang="en-US" altLang="ja-JP" sz="1000" dirty="0" smtClean="0">
                <a:solidFill>
                  <a:schemeClr val="bg1"/>
                </a:solidFill>
                <a:latin typeface="Meiryo UI" pitchFamily="50" charset="-128"/>
                <a:ea typeface="Meiryo UI" pitchFamily="50" charset="-128"/>
                <a:cs typeface="Meiryo UI" pitchFamily="50" charset="-128"/>
              </a:endParaRPr>
            </a:p>
            <a:p>
              <a:pPr algn="ctr"/>
              <a:r>
                <a:rPr lang="ja-JP" altLang="en-US" sz="1000" dirty="0" smtClean="0">
                  <a:solidFill>
                    <a:schemeClr val="bg1"/>
                  </a:solidFill>
                  <a:latin typeface="Meiryo UI" pitchFamily="50" charset="-128"/>
                  <a:ea typeface="Meiryo UI" pitchFamily="50" charset="-128"/>
                  <a:cs typeface="Meiryo UI" pitchFamily="50" charset="-128"/>
                </a:rPr>
                <a:t>本庁・事業所</a:t>
              </a:r>
              <a:endParaRPr lang="en-US" altLang="ja-JP" sz="1000" dirty="0" smtClean="0">
                <a:solidFill>
                  <a:schemeClr val="bg1"/>
                </a:solidFill>
                <a:latin typeface="Meiryo UI" pitchFamily="50" charset="-128"/>
                <a:ea typeface="Meiryo UI" pitchFamily="50" charset="-128"/>
                <a:cs typeface="Meiryo UI" pitchFamily="50" charset="-128"/>
              </a:endParaRPr>
            </a:p>
          </p:txBody>
        </p:sp>
        <p:sp>
          <p:nvSpPr>
            <p:cNvPr id="7" name="Rectangle 31"/>
            <p:cNvSpPr>
              <a:spLocks noChangeArrowheads="1"/>
            </p:cNvSpPr>
            <p:nvPr/>
          </p:nvSpPr>
          <p:spPr bwMode="auto">
            <a:xfrm>
              <a:off x="163189" y="2722101"/>
              <a:ext cx="1261419" cy="577324"/>
            </a:xfrm>
            <a:prstGeom prst="rect">
              <a:avLst/>
            </a:prstGeom>
            <a:solidFill>
              <a:schemeClr val="tx2"/>
            </a:solidFill>
            <a:ln w="22225">
              <a:solidFill>
                <a:schemeClr val="bg1"/>
              </a:solidFill>
              <a:miter lim="800000"/>
              <a:headEnd/>
              <a:tailEnd/>
            </a:ln>
          </p:spPr>
          <p:txBody>
            <a:bodyPr anchor="ctr"/>
            <a:lstStyle/>
            <a:p>
              <a:pPr algn="ctr"/>
              <a:r>
                <a:rPr lang="ja-JP" altLang="en-US" sz="1000" dirty="0" smtClean="0">
                  <a:solidFill>
                    <a:schemeClr val="bg1"/>
                  </a:solidFill>
                  <a:latin typeface="Meiryo UI" pitchFamily="50" charset="-128"/>
                  <a:ea typeface="Meiryo UI" pitchFamily="50" charset="-128"/>
                  <a:cs typeface="Meiryo UI" pitchFamily="50" charset="-128"/>
                </a:rPr>
                <a:t>（イ）</a:t>
              </a:r>
              <a:endParaRPr lang="en-US" altLang="ja-JP" sz="1000" dirty="0" smtClean="0">
                <a:solidFill>
                  <a:schemeClr val="bg1"/>
                </a:solidFill>
                <a:latin typeface="Meiryo UI" pitchFamily="50" charset="-128"/>
                <a:ea typeface="Meiryo UI" pitchFamily="50" charset="-128"/>
                <a:cs typeface="Meiryo UI" pitchFamily="50" charset="-128"/>
              </a:endParaRPr>
            </a:p>
            <a:p>
              <a:pPr algn="ctr"/>
              <a:r>
                <a:rPr lang="ja-JP" altLang="en-US" sz="1000" dirty="0" smtClean="0">
                  <a:solidFill>
                    <a:schemeClr val="bg1"/>
                  </a:solidFill>
                  <a:latin typeface="Meiryo UI" pitchFamily="50" charset="-128"/>
                  <a:ea typeface="Meiryo UI" pitchFamily="50" charset="-128"/>
                  <a:cs typeface="Meiryo UI" pitchFamily="50" charset="-128"/>
                </a:rPr>
                <a:t>現員数と仮定した</a:t>
              </a:r>
              <a:endParaRPr lang="en-US" altLang="ja-JP" sz="1000" dirty="0" smtClean="0">
                <a:solidFill>
                  <a:schemeClr val="bg1"/>
                </a:solidFill>
                <a:latin typeface="Meiryo UI" pitchFamily="50" charset="-128"/>
                <a:ea typeface="Meiryo UI" pitchFamily="50" charset="-128"/>
                <a:cs typeface="Meiryo UI" pitchFamily="50" charset="-128"/>
              </a:endParaRPr>
            </a:p>
            <a:p>
              <a:pPr algn="ctr"/>
              <a:r>
                <a:rPr lang="ja-JP" altLang="en-US" sz="1000" dirty="0" smtClean="0">
                  <a:solidFill>
                    <a:schemeClr val="bg1"/>
                  </a:solidFill>
                  <a:latin typeface="Meiryo UI" pitchFamily="50" charset="-128"/>
                  <a:ea typeface="Meiryo UI" pitchFamily="50" charset="-128"/>
                  <a:cs typeface="Meiryo UI" pitchFamily="50" charset="-128"/>
                </a:rPr>
                <a:t>事業所等</a:t>
              </a:r>
              <a:endParaRPr lang="en-US" altLang="ja-JP" sz="1000" dirty="0" smtClean="0">
                <a:solidFill>
                  <a:schemeClr val="bg1"/>
                </a:solidFill>
                <a:latin typeface="Meiryo UI" pitchFamily="50" charset="-128"/>
                <a:ea typeface="Meiryo UI" pitchFamily="50" charset="-128"/>
                <a:cs typeface="Meiryo UI" pitchFamily="50" charset="-128"/>
              </a:endParaRPr>
            </a:p>
          </p:txBody>
        </p:sp>
        <p:sp>
          <p:nvSpPr>
            <p:cNvPr id="8" name="Rectangle 31"/>
            <p:cNvSpPr>
              <a:spLocks noChangeArrowheads="1"/>
            </p:cNvSpPr>
            <p:nvPr/>
          </p:nvSpPr>
          <p:spPr bwMode="auto">
            <a:xfrm>
              <a:off x="163189" y="3299425"/>
              <a:ext cx="1261419" cy="577324"/>
            </a:xfrm>
            <a:prstGeom prst="rect">
              <a:avLst/>
            </a:prstGeom>
            <a:solidFill>
              <a:schemeClr val="tx2"/>
            </a:solidFill>
            <a:ln w="22225">
              <a:solidFill>
                <a:schemeClr val="bg1"/>
              </a:solidFill>
              <a:miter lim="800000"/>
              <a:headEnd/>
              <a:tailEnd/>
            </a:ln>
          </p:spPr>
          <p:txBody>
            <a:bodyPr anchor="ctr"/>
            <a:lstStyle/>
            <a:p>
              <a:pPr algn="ctr"/>
              <a:r>
                <a:rPr lang="ja-JP" altLang="en-US" sz="1000" dirty="0" smtClean="0">
                  <a:solidFill>
                    <a:schemeClr val="bg1"/>
                  </a:solidFill>
                  <a:latin typeface="Meiryo UI" pitchFamily="50" charset="-128"/>
                  <a:ea typeface="Meiryo UI" pitchFamily="50" charset="-128"/>
                  <a:cs typeface="Meiryo UI" pitchFamily="50" charset="-128"/>
                </a:rPr>
                <a:t>（ウ）</a:t>
              </a:r>
              <a:endParaRPr lang="en-US" altLang="ja-JP" sz="1000" dirty="0" smtClean="0">
                <a:solidFill>
                  <a:schemeClr val="bg1"/>
                </a:solidFill>
                <a:latin typeface="Meiryo UI" pitchFamily="50" charset="-128"/>
                <a:ea typeface="Meiryo UI" pitchFamily="50" charset="-128"/>
                <a:cs typeface="Meiryo UI" pitchFamily="50" charset="-128"/>
              </a:endParaRPr>
            </a:p>
            <a:p>
              <a:pPr algn="ctr"/>
              <a:r>
                <a:rPr lang="ja-JP" altLang="en-US" sz="1000" dirty="0" smtClean="0">
                  <a:solidFill>
                    <a:schemeClr val="bg1"/>
                  </a:solidFill>
                  <a:latin typeface="Meiryo UI" pitchFamily="50" charset="-128"/>
                  <a:ea typeface="Meiryo UI" pitchFamily="50" charset="-128"/>
                  <a:cs typeface="Meiryo UI" pitchFamily="50" charset="-128"/>
                </a:rPr>
                <a:t>地域自治区事務所</a:t>
              </a:r>
              <a:endParaRPr lang="en-US" altLang="ja-JP" sz="1000" dirty="0" smtClean="0">
                <a:solidFill>
                  <a:schemeClr val="bg1"/>
                </a:solidFill>
                <a:latin typeface="Meiryo UI" pitchFamily="50" charset="-128"/>
                <a:ea typeface="Meiryo UI" pitchFamily="50" charset="-128"/>
                <a:cs typeface="Meiryo UI" pitchFamily="50" charset="-128"/>
              </a:endParaRPr>
            </a:p>
          </p:txBody>
        </p:sp>
      </p:grpSp>
      <p:sp>
        <p:nvSpPr>
          <p:cNvPr id="10" name="正方形/長方形 9"/>
          <p:cNvSpPr/>
          <p:nvPr/>
        </p:nvSpPr>
        <p:spPr>
          <a:xfrm>
            <a:off x="331610" y="461914"/>
            <a:ext cx="9360000" cy="321358"/>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66700" indent="-266700">
              <a:defRPr/>
            </a:pPr>
            <a:r>
              <a:rPr lang="ja-JP" altLang="en-US" sz="1400" dirty="0" smtClean="0">
                <a:solidFill>
                  <a:schemeClr val="tx1"/>
                </a:solidFill>
                <a:latin typeface="Meiryo UI" pitchFamily="50" charset="-128"/>
                <a:ea typeface="Meiryo UI" pitchFamily="50" charset="-128"/>
                <a:cs typeface="Meiryo UI" pitchFamily="50" charset="-128"/>
              </a:rPr>
              <a:t>◆ 特別区の部局</a:t>
            </a:r>
            <a:r>
              <a:rPr lang="ja-JP" altLang="en-US" sz="1400" dirty="0">
                <a:solidFill>
                  <a:schemeClr val="tx1"/>
                </a:solidFill>
                <a:latin typeface="Meiryo UI" pitchFamily="50" charset="-128"/>
                <a:ea typeface="Meiryo UI" pitchFamily="50" charset="-128"/>
                <a:cs typeface="Meiryo UI" pitchFamily="50" charset="-128"/>
              </a:rPr>
              <a:t>別職</a:t>
            </a:r>
            <a:r>
              <a:rPr lang="ja-JP" altLang="en-US" sz="1400" dirty="0" smtClean="0">
                <a:solidFill>
                  <a:schemeClr val="tx1"/>
                </a:solidFill>
                <a:latin typeface="Meiryo UI" pitchFamily="50" charset="-128"/>
                <a:ea typeface="Meiryo UI" pitchFamily="50" charset="-128"/>
                <a:cs typeface="Meiryo UI" pitchFamily="50" charset="-128"/>
              </a:rPr>
              <a:t>員数算定結果と、特別区の部局編成に合わせて組み替えた現員数</a:t>
            </a:r>
            <a:r>
              <a:rPr lang="ja-JP" altLang="en-US" sz="1100" dirty="0" smtClean="0">
                <a:solidFill>
                  <a:schemeClr val="tx1"/>
                </a:solidFill>
                <a:latin typeface="Meiryo UI" pitchFamily="50" charset="-128"/>
                <a:ea typeface="Meiryo UI" pitchFamily="50" charset="-128"/>
                <a:cs typeface="Meiryo UI" pitchFamily="50" charset="-128"/>
              </a:rPr>
              <a:t>（組・</a:t>
            </a:r>
            <a:r>
              <a:rPr lang="ja-JP" altLang="en-US" sz="1100" dirty="0" smtClean="0">
                <a:solidFill>
                  <a:schemeClr val="dk1"/>
                </a:solidFill>
                <a:latin typeface="Meiryo UI" pitchFamily="50" charset="-128"/>
                <a:ea typeface="Meiryo UI" pitchFamily="50" charset="-128"/>
                <a:cs typeface="Meiryo UI" pitchFamily="50" charset="-128"/>
              </a:rPr>
              <a:t>部局－５参照）</a:t>
            </a:r>
            <a:r>
              <a:rPr lang="ja-JP" altLang="en-US" sz="1400" dirty="0" smtClean="0">
                <a:solidFill>
                  <a:schemeClr val="tx1"/>
                </a:solidFill>
                <a:latin typeface="Meiryo UI" pitchFamily="50" charset="-128"/>
                <a:ea typeface="Meiryo UI" pitchFamily="50" charset="-128"/>
                <a:cs typeface="Meiryo UI" pitchFamily="50" charset="-128"/>
              </a:rPr>
              <a:t>との比較</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11" name="正方形/長方形 31"/>
          <p:cNvSpPr/>
          <p:nvPr/>
        </p:nvSpPr>
        <p:spPr>
          <a:xfrm>
            <a:off x="8711069" y="908720"/>
            <a:ext cx="1066467" cy="221541"/>
          </a:xfrm>
          <a:prstGeom prst="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r>
              <a:rPr lang="ja-JP" altLang="en-US" sz="1100" dirty="0" smtClean="0">
                <a:solidFill>
                  <a:schemeClr val="tx1"/>
                </a:solidFill>
                <a:latin typeface="Meiryo UI" panose="020B0604030504040204" pitchFamily="50" charset="-128"/>
                <a:ea typeface="Meiryo UI" panose="020B0604030504040204" pitchFamily="50" charset="-128"/>
              </a:rPr>
              <a:t>（単位：人）</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1554238" y="773241"/>
            <a:ext cx="1670570" cy="45498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180000" indent="-360000"/>
            <a:r>
              <a:rPr lang="ja-JP" altLang="en-US" sz="1400" b="1" dirty="0" smtClean="0">
                <a:latin typeface="Meiryo UI" pitchFamily="50" charset="-128"/>
                <a:ea typeface="Meiryo UI" pitchFamily="50" charset="-128"/>
                <a:cs typeface="Meiryo UI" pitchFamily="50" charset="-128"/>
              </a:rPr>
              <a:t>（１）職員総数</a:t>
            </a:r>
            <a:endParaRPr kumimoji="1" lang="ja-JP" altLang="en-US" sz="1400" b="1" dirty="0">
              <a:latin typeface="Meiryo UI" pitchFamily="50" charset="-128"/>
              <a:ea typeface="Meiryo UI" pitchFamily="50" charset="-128"/>
              <a:cs typeface="Meiryo UI" pitchFamily="50" charset="-128"/>
            </a:endParaRPr>
          </a:p>
        </p:txBody>
      </p:sp>
      <p:sp>
        <p:nvSpPr>
          <p:cNvPr id="14" name="正方形/長方形 13"/>
          <p:cNvSpPr/>
          <p:nvPr/>
        </p:nvSpPr>
        <p:spPr>
          <a:xfrm>
            <a:off x="31037" y="1298397"/>
            <a:ext cx="1670570" cy="45498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180000" indent="-360000" algn="ctr"/>
            <a:r>
              <a:rPr lang="ja-JP" altLang="en-US" sz="1300" b="1" dirty="0" smtClean="0">
                <a:latin typeface="Meiryo UI" pitchFamily="50" charset="-128"/>
                <a:ea typeface="Meiryo UI" pitchFamily="50" charset="-128"/>
                <a:cs typeface="Meiryo UI" pitchFamily="50" charset="-128"/>
              </a:rPr>
              <a:t>本</a:t>
            </a:r>
            <a:r>
              <a:rPr lang="ja-JP" altLang="en-US" sz="1300" b="1" dirty="0">
                <a:latin typeface="Meiryo UI" pitchFamily="50" charset="-128"/>
                <a:ea typeface="Meiryo UI" pitchFamily="50" charset="-128"/>
                <a:cs typeface="Meiryo UI" pitchFamily="50" charset="-128"/>
              </a:rPr>
              <a:t>表</a:t>
            </a:r>
            <a:r>
              <a:rPr lang="ja-JP" altLang="en-US" sz="1300" b="1" dirty="0" smtClean="0">
                <a:latin typeface="Meiryo UI" pitchFamily="50" charset="-128"/>
                <a:ea typeface="Meiryo UI" pitchFamily="50" charset="-128"/>
                <a:cs typeface="Meiryo UI" pitchFamily="50" charset="-128"/>
              </a:rPr>
              <a:t>の対象範囲</a:t>
            </a:r>
            <a:endParaRPr lang="en-US" altLang="ja-JP" sz="1300" b="1" dirty="0" smtClean="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019211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2584456510"/>
              </p:ext>
            </p:extLst>
          </p:nvPr>
        </p:nvGraphicFramePr>
        <p:xfrm>
          <a:off x="1603727" y="914237"/>
          <a:ext cx="7741761" cy="5467312"/>
        </p:xfrm>
        <a:graphic>
          <a:graphicData uri="http://schemas.openxmlformats.org/drawingml/2006/table">
            <a:tbl>
              <a:tblPr firstRow="1" bandRow="1">
                <a:tableStyleId>{5C22544A-7EE6-4342-B048-85BDC9FD1C3A}</a:tableStyleId>
              </a:tblPr>
              <a:tblGrid>
                <a:gridCol w="1500989"/>
                <a:gridCol w="634161"/>
                <a:gridCol w="634161"/>
                <a:gridCol w="634161"/>
                <a:gridCol w="634161"/>
                <a:gridCol w="634161"/>
                <a:gridCol w="108000"/>
                <a:gridCol w="729967"/>
                <a:gridCol w="288000"/>
                <a:gridCol w="648000"/>
                <a:gridCol w="648000"/>
                <a:gridCol w="648000"/>
              </a:tblGrid>
              <a:tr h="225617">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部局・部門</a:t>
                      </a:r>
                      <a:endParaRPr kumimoji="1" lang="ja-JP" altLang="en-US" sz="1200" dirty="0" smtClean="0">
                        <a:solidFill>
                          <a:schemeClr val="bg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5">
                  <a:txBody>
                    <a:bodyPr/>
                    <a:lstStyle/>
                    <a:p>
                      <a:pPr algn="ctr"/>
                      <a:r>
                        <a:rPr kumimoji="1" lang="ja-JP" altLang="en-US" sz="1200" b="1" dirty="0" smtClean="0">
                          <a:solidFill>
                            <a:schemeClr val="bg1"/>
                          </a:solidFill>
                          <a:latin typeface="Meiryo UI" pitchFamily="50" charset="-128"/>
                          <a:ea typeface="Meiryo UI" pitchFamily="50" charset="-128"/>
                          <a:cs typeface="Meiryo UI" pitchFamily="50" charset="-128"/>
                        </a:rPr>
                        <a:t>特別区の職員数</a:t>
                      </a:r>
                      <a:endParaRPr kumimoji="1" lang="ja-JP" altLang="en-US" sz="1200" b="1" dirty="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dirty="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dirty="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dirty="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smtClean="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u="none" dirty="0" smtClean="0">
                          <a:solidFill>
                            <a:schemeClr val="bg1"/>
                          </a:solidFill>
                          <a:latin typeface="Meiryo UI" pitchFamily="50" charset="-128"/>
                          <a:ea typeface="Meiryo UI" pitchFamily="50" charset="-128"/>
                          <a:cs typeface="Meiryo UI" pitchFamily="50" charset="-128"/>
                        </a:rPr>
                        <a:t>現員数</a:t>
                      </a:r>
                      <a:endParaRPr kumimoji="1" lang="en-US" altLang="ja-JP" sz="1200" b="1" u="none" dirty="0" smtClean="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smtClean="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itchFamily="50" charset="-128"/>
                          <a:ea typeface="Meiryo UI" pitchFamily="50" charset="-128"/>
                          <a:cs typeface="Meiryo UI" pitchFamily="50" charset="-128"/>
                        </a:rPr>
                        <a:t>現員数との差の要因</a:t>
                      </a:r>
                      <a:endParaRPr kumimoji="1" lang="en-US" altLang="ja-JP" sz="1100" b="0" u="none" dirty="0" smtClean="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smtClean="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smtClean="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25617">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solidFill>
                          <a:schemeClr val="bg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1200" b="1" dirty="0" smtClean="0">
                          <a:solidFill>
                            <a:schemeClr val="bg1"/>
                          </a:solidFill>
                          <a:latin typeface="Meiryo UI" pitchFamily="50" charset="-128"/>
                          <a:ea typeface="Meiryo UI" pitchFamily="50" charset="-128"/>
                          <a:cs typeface="Meiryo UI" pitchFamily="50" charset="-128"/>
                        </a:rPr>
                        <a:t>第一区</a:t>
                      </a:r>
                      <a:endParaRPr kumimoji="1" lang="ja-JP" altLang="en-US" sz="1200" b="1" dirty="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bg1"/>
                          </a:solidFill>
                          <a:latin typeface="Meiryo UI" pitchFamily="50" charset="-128"/>
                          <a:ea typeface="Meiryo UI" pitchFamily="50" charset="-128"/>
                          <a:cs typeface="Meiryo UI" pitchFamily="50" charset="-128"/>
                        </a:rPr>
                        <a:t>第二区</a:t>
                      </a:r>
                      <a:endParaRPr kumimoji="1" lang="ja-JP" altLang="en-US" sz="1200" b="1" dirty="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bg1"/>
                          </a:solidFill>
                          <a:latin typeface="Meiryo UI" pitchFamily="50" charset="-128"/>
                          <a:ea typeface="Meiryo UI" pitchFamily="50" charset="-128"/>
                          <a:cs typeface="Meiryo UI" pitchFamily="50" charset="-128"/>
                        </a:rPr>
                        <a:t>第三区</a:t>
                      </a:r>
                      <a:endParaRPr kumimoji="1" lang="ja-JP" altLang="en-US" sz="1200" b="1" dirty="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bg1"/>
                          </a:solidFill>
                          <a:latin typeface="Meiryo UI" pitchFamily="50" charset="-128"/>
                          <a:ea typeface="Meiryo UI" pitchFamily="50" charset="-128"/>
                          <a:cs typeface="Meiryo UI" pitchFamily="50" charset="-128"/>
                        </a:rPr>
                        <a:t>第四区</a:t>
                      </a:r>
                      <a:endParaRPr kumimoji="1" lang="ja-JP" altLang="en-US" sz="1200" b="1" dirty="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u="none" dirty="0" smtClean="0">
                          <a:solidFill>
                            <a:schemeClr val="bg1"/>
                          </a:solidFill>
                          <a:latin typeface="Meiryo UI" pitchFamily="50" charset="-128"/>
                          <a:ea typeface="Meiryo UI" pitchFamily="50" charset="-128"/>
                          <a:cs typeface="Meiryo UI" pitchFamily="50" charset="-128"/>
                        </a:rPr>
                        <a:t>４区計</a:t>
                      </a:r>
                      <a:endParaRPr kumimoji="1" lang="en-US" altLang="ja-JP" sz="1200" b="1" u="none" dirty="0" smtClean="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smtClean="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u="none" dirty="0" smtClean="0">
                          <a:solidFill>
                            <a:schemeClr val="tx1"/>
                          </a:solidFill>
                          <a:latin typeface="Meiryo UI" pitchFamily="50" charset="-128"/>
                          <a:ea typeface="Meiryo UI" pitchFamily="50" charset="-128"/>
                          <a:cs typeface="Meiryo UI" pitchFamily="50" charset="-128"/>
                        </a:rPr>
                        <a:t>現区役所ａ</a:t>
                      </a:r>
                      <a:endParaRPr kumimoji="1" lang="en-US" altLang="ja-JP" sz="1000" b="0" u="none" dirty="0" smtClean="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u="none" dirty="0" smtClean="0">
                          <a:solidFill>
                            <a:schemeClr val="tx1"/>
                          </a:solidFill>
                          <a:latin typeface="Meiryo UI" pitchFamily="50" charset="-128"/>
                          <a:ea typeface="Meiryo UI" pitchFamily="50" charset="-128"/>
                          <a:cs typeface="Meiryo UI" pitchFamily="50" charset="-128"/>
                        </a:rPr>
                        <a:t>現区役所</a:t>
                      </a:r>
                      <a:r>
                        <a:rPr kumimoji="1" lang="ja-JP" altLang="en-US" sz="1000" b="0" u="none" dirty="0" err="1" smtClean="0">
                          <a:solidFill>
                            <a:schemeClr val="tx1"/>
                          </a:solidFill>
                          <a:latin typeface="Meiryo UI" pitchFamily="50" charset="-128"/>
                          <a:ea typeface="Meiryo UI" pitchFamily="50" charset="-128"/>
                          <a:cs typeface="Meiryo UI" pitchFamily="50" charset="-128"/>
                        </a:rPr>
                        <a:t>ｂ</a:t>
                      </a:r>
                      <a:endParaRPr kumimoji="1" lang="en-US" altLang="ja-JP" sz="1000" b="0" u="none" dirty="0" smtClean="0">
                        <a:solidFill>
                          <a:schemeClr val="tx1"/>
                        </a:solidFill>
                        <a:latin typeface="Meiryo UI" pitchFamily="50" charset="-128"/>
                        <a:ea typeface="Meiryo UI" pitchFamily="50" charset="-128"/>
                        <a:cs typeface="Meiryo UI" pitchFamily="50" charset="-128"/>
                      </a:endParaRPr>
                    </a:p>
                  </a:txBody>
                  <a:tcPr marL="0" marR="0" marT="45718" marB="4571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u="none" dirty="0" smtClean="0">
                          <a:solidFill>
                            <a:schemeClr val="tx1"/>
                          </a:solidFill>
                          <a:latin typeface="Meiryo UI" pitchFamily="50" charset="-128"/>
                          <a:ea typeface="Meiryo UI" pitchFamily="50" charset="-128"/>
                          <a:cs typeface="Meiryo UI" pitchFamily="50" charset="-128"/>
                        </a:rPr>
                        <a:t>左記以外</a:t>
                      </a:r>
                      <a:endParaRPr kumimoji="1" lang="en-US" altLang="ja-JP" sz="1000" b="0" u="none" dirty="0" smtClean="0">
                        <a:solidFill>
                          <a:schemeClr val="tx1"/>
                        </a:solidFill>
                        <a:latin typeface="Meiryo UI" pitchFamily="50" charset="-128"/>
                        <a:ea typeface="Meiryo UI" pitchFamily="50" charset="-128"/>
                        <a:cs typeface="Meiryo UI" pitchFamily="50" charset="-128"/>
                      </a:endParaRPr>
                    </a:p>
                  </a:txBody>
                  <a:tcPr marL="0" marR="0" marT="45718" marB="45718"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extLst>
                  <a:ext uri="{0D108BD9-81ED-4DB2-BD59-A6C34878D82A}">
                    <a16:rowId xmlns="" xmlns:a16="http://schemas.microsoft.com/office/drawing/2014/main" val="10000"/>
                  </a:ext>
                </a:extLst>
              </a:tr>
              <a:tr h="225617">
                <a:tc>
                  <a:txBody>
                    <a:bodyPr/>
                    <a:lstStyle/>
                    <a:p>
                      <a:pPr algn="ctr"/>
                      <a:r>
                        <a:rPr kumimoji="1" lang="ja-JP" altLang="en-US" sz="1200" u="none" dirty="0">
                          <a:latin typeface="Meiryo UI" pitchFamily="50" charset="-128"/>
                          <a:ea typeface="Meiryo UI" pitchFamily="50" charset="-128"/>
                          <a:cs typeface="Meiryo UI" pitchFamily="50" charset="-128"/>
                        </a:rPr>
                        <a:t>危機管理室</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20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20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20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20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effectLst/>
                          <a:latin typeface="Meiryo UI" panose="020B0604030504040204" pitchFamily="50" charset="-128"/>
                          <a:ea typeface="Meiryo UI" panose="020B0604030504040204" pitchFamily="50" charset="-128"/>
                        </a:rPr>
                        <a:t>90</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smtClean="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smtClean="0">
                          <a:effectLst/>
                          <a:latin typeface="Meiryo UI" panose="020B0604030504040204" pitchFamily="50" charset="-128"/>
                          <a:ea typeface="Meiryo UI" panose="020B0604030504040204" pitchFamily="50" charset="-128"/>
                        </a:rPr>
                        <a:t>44 </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38</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4</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3</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225617">
                <a:tc>
                  <a:txBody>
                    <a:bodyPr/>
                    <a:lstStyle/>
                    <a:p>
                      <a:pPr algn="ctr"/>
                      <a:r>
                        <a:rPr kumimoji="1" lang="ja-JP" altLang="en-US" sz="1200" u="none" dirty="0">
                          <a:latin typeface="Meiryo UI" pitchFamily="50" charset="-128"/>
                          <a:ea typeface="Meiryo UI" pitchFamily="50" charset="-128"/>
                          <a:cs typeface="Meiryo UI" pitchFamily="50" charset="-128"/>
                        </a:rPr>
                        <a:t>政策企画部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40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40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50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40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effectLst/>
                          <a:latin typeface="Meiryo UI" panose="020B0604030504040204" pitchFamily="50" charset="-128"/>
                          <a:ea typeface="Meiryo UI" panose="020B0604030504040204" pitchFamily="50" charset="-128"/>
                        </a:rPr>
                        <a:t>170</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smtClean="0">
                          <a:effectLst/>
                          <a:latin typeface="Meiryo UI" panose="020B0604030504040204" pitchFamily="50" charset="-128"/>
                          <a:ea typeface="Meiryo UI" panose="020B0604030504040204" pitchFamily="50" charset="-128"/>
                        </a:rPr>
                        <a:t>145 </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14</a:t>
                      </a:r>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11</a:t>
                      </a:r>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r h="225617">
                <a:tc>
                  <a:txBody>
                    <a:bodyPr/>
                    <a:lstStyle/>
                    <a:p>
                      <a:pPr algn="ctr"/>
                      <a:r>
                        <a:rPr kumimoji="1" lang="ja-JP" altLang="en-US" sz="1200" u="none" dirty="0">
                          <a:latin typeface="Meiryo UI" pitchFamily="50" charset="-128"/>
                          <a:ea typeface="Meiryo UI" pitchFamily="50" charset="-128"/>
                          <a:cs typeface="Meiryo UI" pitchFamily="50" charset="-128"/>
                        </a:rPr>
                        <a:t>総務部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50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60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60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60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effectLst/>
                          <a:latin typeface="Meiryo UI" panose="020B0604030504040204" pitchFamily="50" charset="-128"/>
                          <a:ea typeface="Meiryo UI" panose="020B0604030504040204" pitchFamily="50" charset="-128"/>
                        </a:rPr>
                        <a:t>230</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smtClean="0">
                          <a:effectLst/>
                          <a:latin typeface="Meiryo UI" panose="020B0604030504040204" pitchFamily="50" charset="-128"/>
                          <a:ea typeface="Meiryo UI" panose="020B0604030504040204" pitchFamily="50" charset="-128"/>
                        </a:rPr>
                        <a:t>198 </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19</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15</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3"/>
                  </a:ext>
                </a:extLst>
              </a:tr>
              <a:tr h="225617">
                <a:tc>
                  <a:txBody>
                    <a:bodyPr/>
                    <a:lstStyle/>
                    <a:p>
                      <a:pPr algn="ctr"/>
                      <a:r>
                        <a:rPr kumimoji="1" lang="ja-JP" altLang="en-US" sz="1200" u="none" dirty="0">
                          <a:latin typeface="Meiryo UI" pitchFamily="50" charset="-128"/>
                          <a:ea typeface="Meiryo UI" pitchFamily="50" charset="-128"/>
                          <a:cs typeface="Meiryo UI" pitchFamily="50" charset="-128"/>
                        </a:rPr>
                        <a:t>財務部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70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80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90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80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effectLst/>
                          <a:latin typeface="Meiryo UI" panose="020B0604030504040204" pitchFamily="50" charset="-128"/>
                          <a:ea typeface="Meiryo UI" panose="020B0604030504040204" pitchFamily="50" charset="-128"/>
                        </a:rPr>
                        <a:t>320</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smtClean="0">
                          <a:effectLst/>
                          <a:latin typeface="Meiryo UI" panose="020B0604030504040204" pitchFamily="50" charset="-128"/>
                          <a:ea typeface="Meiryo UI" panose="020B0604030504040204" pitchFamily="50" charset="-128"/>
                        </a:rPr>
                        <a:t>269 </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26</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21</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4"/>
                  </a:ext>
                </a:extLst>
              </a:tr>
              <a:tr h="22561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区民部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60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70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70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60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effectLst/>
                          <a:latin typeface="Meiryo UI" panose="020B0604030504040204" pitchFamily="50" charset="-128"/>
                          <a:ea typeface="Meiryo UI" panose="020B0604030504040204" pitchFamily="50" charset="-128"/>
                        </a:rPr>
                        <a:t>270</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smtClean="0">
                          <a:effectLst/>
                          <a:latin typeface="Meiryo UI" panose="020B0604030504040204" pitchFamily="50" charset="-128"/>
                          <a:ea typeface="Meiryo UI" panose="020B0604030504040204" pitchFamily="50" charset="-128"/>
                        </a:rPr>
                        <a:t>163 </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75</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15</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12</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5"/>
                  </a:ext>
                </a:extLst>
              </a:tr>
              <a:tr h="22561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産業文化部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50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60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60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60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effectLst/>
                          <a:latin typeface="Meiryo UI" panose="020B0604030504040204" pitchFamily="50" charset="-128"/>
                          <a:ea typeface="Meiryo UI" panose="020B0604030504040204" pitchFamily="50" charset="-128"/>
                        </a:rPr>
                        <a:t>240</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smtClean="0">
                          <a:effectLst/>
                          <a:latin typeface="Meiryo UI" panose="020B0604030504040204" pitchFamily="50" charset="-128"/>
                          <a:ea typeface="Meiryo UI" panose="020B0604030504040204" pitchFamily="50" charset="-128"/>
                        </a:rPr>
                        <a:t>203 </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1</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20</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16</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6"/>
                  </a:ext>
                </a:extLst>
              </a:tr>
              <a:tr h="22561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福祉部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130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160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160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chemeClr val="tx1"/>
                          </a:solidFill>
                          <a:latin typeface="Meiryo UI" panose="020B0604030504040204" pitchFamily="50" charset="-128"/>
                          <a:ea typeface="Meiryo UI" panose="020B0604030504040204" pitchFamily="50" charset="-128"/>
                        </a:rPr>
                        <a:t>140</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effectLst/>
                          <a:latin typeface="Meiryo UI" panose="020B0604030504040204" pitchFamily="50" charset="-128"/>
                          <a:ea typeface="Meiryo UI" panose="020B0604030504040204" pitchFamily="50" charset="-128"/>
                        </a:rPr>
                        <a:t>580</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smtClean="0">
                          <a:effectLst/>
                          <a:latin typeface="Meiryo UI" panose="020B0604030504040204" pitchFamily="50" charset="-128"/>
                          <a:ea typeface="Meiryo UI" panose="020B0604030504040204" pitchFamily="50" charset="-128"/>
                        </a:rPr>
                        <a:t>335 </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189</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32</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26</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7"/>
                  </a:ext>
                </a:extLst>
              </a:tr>
              <a:tr h="22561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健康部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110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130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130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chemeClr val="tx1"/>
                          </a:solidFill>
                          <a:latin typeface="Meiryo UI" panose="020B0604030504040204" pitchFamily="50" charset="-128"/>
                          <a:ea typeface="Meiryo UI" panose="020B0604030504040204" pitchFamily="50" charset="-128"/>
                        </a:rPr>
                        <a:t>110</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effectLst/>
                          <a:latin typeface="Meiryo UI" panose="020B0604030504040204" pitchFamily="50" charset="-128"/>
                          <a:ea typeface="Meiryo UI" panose="020B0604030504040204" pitchFamily="50" charset="-128"/>
                        </a:rPr>
                        <a:t>480</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smtClean="0">
                          <a:effectLst/>
                          <a:latin typeface="Meiryo UI" panose="020B0604030504040204" pitchFamily="50" charset="-128"/>
                          <a:ea typeface="Meiryo UI" panose="020B0604030504040204" pitchFamily="50" charset="-128"/>
                        </a:rPr>
                        <a:t>362 </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52</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35</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28</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8"/>
                  </a:ext>
                </a:extLst>
              </a:tr>
              <a:tr h="22561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こども部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150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180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180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chemeClr val="tx1"/>
                          </a:solidFill>
                          <a:latin typeface="Meiryo UI" panose="020B0604030504040204" pitchFamily="50" charset="-128"/>
                          <a:ea typeface="Meiryo UI" panose="020B0604030504040204" pitchFamily="50" charset="-128"/>
                        </a:rPr>
                        <a:t>170</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effectLst/>
                          <a:latin typeface="Meiryo UI" panose="020B0604030504040204" pitchFamily="50" charset="-128"/>
                          <a:ea typeface="Meiryo UI" panose="020B0604030504040204" pitchFamily="50" charset="-128"/>
                        </a:rPr>
                        <a:t>680</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smtClean="0">
                          <a:effectLst/>
                          <a:latin typeface="Meiryo UI" panose="020B0604030504040204" pitchFamily="50" charset="-128"/>
                          <a:ea typeface="Meiryo UI" panose="020B0604030504040204" pitchFamily="50" charset="-128"/>
                        </a:rPr>
                        <a:t>404 </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124</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23</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126</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9"/>
                  </a:ext>
                </a:extLst>
              </a:tr>
              <a:tr h="22561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環境部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70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80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80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chemeClr val="tx1"/>
                          </a:solidFill>
                          <a:latin typeface="Meiryo UI" panose="020B0604030504040204" pitchFamily="50" charset="-128"/>
                          <a:ea typeface="Meiryo UI" panose="020B0604030504040204" pitchFamily="50" charset="-128"/>
                        </a:rPr>
                        <a:t>70</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effectLst/>
                          <a:latin typeface="Meiryo UI" panose="020B0604030504040204" pitchFamily="50" charset="-128"/>
                          <a:ea typeface="Meiryo UI" panose="020B0604030504040204" pitchFamily="50" charset="-128"/>
                        </a:rPr>
                        <a:t>300</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a:effectLst/>
                          <a:latin typeface="Meiryo UI" panose="020B0604030504040204" pitchFamily="50" charset="-128"/>
                          <a:ea typeface="Meiryo UI" panose="020B0604030504040204" pitchFamily="50" charset="-128"/>
                        </a:rPr>
                        <a:t>250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4</a:t>
                      </a:r>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24</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19</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0"/>
                  </a:ext>
                </a:extLst>
              </a:tr>
              <a:tr h="22561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都市整備部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200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240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240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chemeClr val="tx1"/>
                          </a:solidFill>
                          <a:latin typeface="Meiryo UI" panose="020B0604030504040204" pitchFamily="50" charset="-128"/>
                          <a:ea typeface="Meiryo UI" panose="020B0604030504040204" pitchFamily="50" charset="-128"/>
                        </a:rPr>
                        <a:t>220</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effectLst/>
                          <a:latin typeface="Meiryo UI" panose="020B0604030504040204" pitchFamily="50" charset="-128"/>
                          <a:ea typeface="Meiryo UI" panose="020B0604030504040204" pitchFamily="50" charset="-128"/>
                        </a:rPr>
                        <a:t>900</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smtClean="0">
                          <a:effectLst/>
                          <a:latin typeface="Meiryo UI" panose="020B0604030504040204" pitchFamily="50" charset="-128"/>
                          <a:ea typeface="Meiryo UI" panose="020B0604030504040204" pitchFamily="50" charset="-128"/>
                        </a:rPr>
                        <a:t>732 </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44</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70</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56</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1"/>
                  </a:ext>
                </a:extLst>
              </a:tr>
              <a:tr h="22561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建設部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chemeClr val="tx1"/>
                          </a:solidFill>
                          <a:latin typeface="Meiryo UI" panose="020B0604030504040204" pitchFamily="50" charset="-128"/>
                          <a:ea typeface="Meiryo UI" panose="020B0604030504040204" pitchFamily="50" charset="-128"/>
                        </a:rPr>
                        <a:t>110</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chemeClr val="tx1"/>
                          </a:solidFill>
                          <a:latin typeface="Meiryo UI" panose="020B0604030504040204" pitchFamily="50" charset="-128"/>
                          <a:ea typeface="Meiryo UI" panose="020B0604030504040204" pitchFamily="50" charset="-128"/>
                        </a:rPr>
                        <a:t>130</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130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chemeClr val="tx1"/>
                          </a:solidFill>
                          <a:latin typeface="Meiryo UI" panose="020B0604030504040204" pitchFamily="50" charset="-128"/>
                          <a:ea typeface="Meiryo UI" panose="020B0604030504040204" pitchFamily="50" charset="-128"/>
                        </a:rPr>
                        <a:t>120</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effectLst/>
                          <a:latin typeface="Meiryo UI" panose="020B0604030504040204" pitchFamily="50" charset="-128"/>
                          <a:ea typeface="Meiryo UI" panose="020B0604030504040204" pitchFamily="50" charset="-128"/>
                        </a:rPr>
                        <a:t>490</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smtClean="0">
                          <a:effectLst/>
                          <a:latin typeface="Meiryo UI" panose="020B0604030504040204" pitchFamily="50" charset="-128"/>
                          <a:ea typeface="Meiryo UI" panose="020B0604030504040204" pitchFamily="50" charset="-128"/>
                        </a:rPr>
                        <a:t>402 </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18</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38</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31</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2"/>
                  </a:ext>
                </a:extLst>
              </a:tr>
              <a:tr h="225617">
                <a:tc>
                  <a:txBody>
                    <a:bodyPr/>
                    <a:lstStyle/>
                    <a:p>
                      <a:pPr algn="ctr"/>
                      <a:r>
                        <a:rPr kumimoji="1" lang="ja-JP" altLang="en-US" sz="1200" u="none" dirty="0">
                          <a:latin typeface="Meiryo UI" pitchFamily="50" charset="-128"/>
                          <a:ea typeface="Meiryo UI" pitchFamily="50" charset="-128"/>
                          <a:cs typeface="Meiryo UI" pitchFamily="50" charset="-128"/>
                        </a:rPr>
                        <a:t>会計室</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chemeClr val="tx1"/>
                          </a:solidFill>
                          <a:latin typeface="Meiryo UI" panose="020B0604030504040204" pitchFamily="50" charset="-128"/>
                          <a:ea typeface="Meiryo UI" panose="020B0604030504040204" pitchFamily="50" charset="-128"/>
                        </a:rPr>
                        <a:t>10</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chemeClr val="tx1"/>
                          </a:solidFill>
                          <a:latin typeface="Meiryo UI" panose="020B0604030504040204" pitchFamily="50" charset="-128"/>
                          <a:ea typeface="Meiryo UI" panose="020B0604030504040204" pitchFamily="50" charset="-128"/>
                        </a:rPr>
                        <a:t>10</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10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10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effectLst/>
                          <a:latin typeface="Meiryo UI" panose="020B0604030504040204" pitchFamily="50" charset="-128"/>
                          <a:ea typeface="Meiryo UI" panose="020B0604030504040204" pitchFamily="50" charset="-128"/>
                        </a:rPr>
                        <a:t>40</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smtClean="0">
                          <a:effectLst/>
                          <a:latin typeface="Meiryo UI" panose="020B0604030504040204" pitchFamily="50" charset="-128"/>
                          <a:ea typeface="Meiryo UI" panose="020B0604030504040204" pitchFamily="50" charset="-128"/>
                        </a:rPr>
                        <a:t>32 </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3</a:t>
                      </a:r>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2</a:t>
                      </a:r>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3"/>
                  </a:ext>
                </a:extLst>
              </a:tr>
              <a:tr h="225617">
                <a:tc>
                  <a:txBody>
                    <a:bodyPr/>
                    <a:lstStyle/>
                    <a:p>
                      <a:pPr algn="ctr"/>
                      <a:r>
                        <a:rPr kumimoji="1" lang="ja-JP" altLang="en-US" sz="1200" u="none" dirty="0">
                          <a:latin typeface="Meiryo UI" pitchFamily="50" charset="-128"/>
                          <a:ea typeface="Meiryo UI" pitchFamily="50" charset="-128"/>
                          <a:cs typeface="Meiryo UI" pitchFamily="50" charset="-128"/>
                        </a:rPr>
                        <a:t>教育委員会事務局</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140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160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160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140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effectLst/>
                          <a:latin typeface="Meiryo UI" panose="020B0604030504040204" pitchFamily="50" charset="-128"/>
                          <a:ea typeface="Meiryo UI" panose="020B0604030504040204" pitchFamily="50" charset="-128"/>
                        </a:rPr>
                        <a:t>600</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smtClean="0">
                          <a:effectLst/>
                          <a:latin typeface="Meiryo UI" panose="020B0604030504040204" pitchFamily="50" charset="-128"/>
                          <a:ea typeface="Meiryo UI" panose="020B0604030504040204" pitchFamily="50" charset="-128"/>
                        </a:rPr>
                        <a:t>424 </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107</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41</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32</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4"/>
                  </a:ext>
                </a:extLst>
              </a:tr>
              <a:tr h="273600">
                <a:tc>
                  <a:txBody>
                    <a:bodyPr/>
                    <a:lstStyle/>
                    <a:p>
                      <a:pPr algn="ctr"/>
                      <a:r>
                        <a:rPr kumimoji="1" lang="ja-JP" altLang="en-US" sz="1000" u="none" dirty="0" smtClean="0">
                          <a:latin typeface="Meiryo UI" pitchFamily="50" charset="-128"/>
                          <a:ea typeface="Meiryo UI" pitchFamily="50" charset="-128"/>
                          <a:cs typeface="Meiryo UI" pitchFamily="50" charset="-128"/>
                        </a:rPr>
                        <a:t>その他の行政</a:t>
                      </a:r>
                      <a:r>
                        <a:rPr kumimoji="1" lang="ja-JP" altLang="en-US" sz="1000" u="none" dirty="0">
                          <a:latin typeface="Meiryo UI" pitchFamily="50" charset="-128"/>
                          <a:ea typeface="Meiryo UI" pitchFamily="50" charset="-128"/>
                          <a:cs typeface="Meiryo UI" pitchFamily="50" charset="-128"/>
                        </a:rPr>
                        <a:t>委員会事務局</a:t>
                      </a:r>
                      <a:endParaRPr kumimoji="1" lang="ja-JP" altLang="en-US" sz="10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20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20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20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20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effectLst/>
                          <a:latin typeface="Meiryo UI" panose="020B0604030504040204" pitchFamily="50" charset="-128"/>
                          <a:ea typeface="Meiryo UI" panose="020B0604030504040204" pitchFamily="50" charset="-128"/>
                        </a:rPr>
                        <a:t>70</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smtClean="0">
                          <a:effectLst/>
                          <a:latin typeface="Meiryo UI" panose="020B0604030504040204" pitchFamily="50" charset="-128"/>
                          <a:ea typeface="Meiryo UI" panose="020B0604030504040204" pitchFamily="50" charset="-128"/>
                        </a:rPr>
                        <a:t>34 </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27</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3</a:t>
                      </a:r>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3</a:t>
                      </a:r>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5"/>
                  </a:ext>
                </a:extLst>
              </a:tr>
              <a:tr h="225617">
                <a:tc>
                  <a:txBody>
                    <a:bodyPr/>
                    <a:lstStyle/>
                    <a:p>
                      <a:pPr algn="ctr"/>
                      <a:r>
                        <a:rPr kumimoji="1" lang="ja-JP" altLang="en-US" sz="1200" u="none" dirty="0">
                          <a:latin typeface="Meiryo UI" pitchFamily="50" charset="-128"/>
                          <a:ea typeface="Meiryo UI" pitchFamily="50" charset="-128"/>
                          <a:cs typeface="Meiryo UI" pitchFamily="50" charset="-128"/>
                        </a:rPr>
                        <a:t>議会事務局</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10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10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10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10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effectLst/>
                          <a:latin typeface="Meiryo UI" panose="020B0604030504040204" pitchFamily="50" charset="-128"/>
                          <a:ea typeface="Meiryo UI" panose="020B0604030504040204" pitchFamily="50" charset="-128"/>
                        </a:rPr>
                        <a:t>40</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smtClean="0">
                          <a:effectLst/>
                          <a:latin typeface="Meiryo UI" panose="020B0604030504040204" pitchFamily="50" charset="-128"/>
                          <a:ea typeface="Meiryo UI" panose="020B0604030504040204" pitchFamily="50" charset="-128"/>
                        </a:rPr>
                        <a:t>36 </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endPar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3</a:t>
                      </a:r>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3</a:t>
                      </a:r>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6"/>
                  </a:ext>
                </a:extLst>
              </a:tr>
              <a:tr h="225617">
                <a:tc>
                  <a:txBody>
                    <a:bodyPr/>
                    <a:lstStyle/>
                    <a:p>
                      <a:pPr algn="ctr"/>
                      <a:r>
                        <a:rPr kumimoji="1" lang="ja-JP" altLang="en-US" sz="1200" u="none" dirty="0" smtClean="0">
                          <a:solidFill>
                            <a:schemeClr val="dk1"/>
                          </a:solidFill>
                          <a:latin typeface="Meiryo UI" pitchFamily="50" charset="-128"/>
                          <a:ea typeface="Meiryo UI" pitchFamily="50" charset="-128"/>
                          <a:cs typeface="Meiryo UI" pitchFamily="50" charset="-128"/>
                        </a:rPr>
                        <a:t>現区役所⇒本庁へ移管</a:t>
                      </a:r>
                      <a:endParaRPr kumimoji="1" lang="en-US" altLang="ja-JP"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1,049</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1200" b="0" i="0" u="none" strike="noStrike" dirty="0" smtClean="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ja-JP" altLang="en-US" dirty="0"/>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ja-JP" altLang="en-US"/>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ja-JP" altLang="en-US" dirty="0"/>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7"/>
                  </a:ext>
                </a:extLst>
              </a:tr>
              <a:tr h="210569">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zh-TW" altLang="en-US" sz="1200" u="none" strike="noStrike" cap="none" normalizeH="0" baseline="0" dirty="0">
                          <a:ln>
                            <a:noFill/>
                          </a:ln>
                          <a:solidFill>
                            <a:schemeClr val="bg1"/>
                          </a:solidFill>
                          <a:effectLst/>
                          <a:latin typeface="Meiryo UI" pitchFamily="50" charset="-128"/>
                          <a:ea typeface="Meiryo UI" pitchFamily="50" charset="-128"/>
                          <a:cs typeface="Meiryo UI" pitchFamily="50" charset="-128"/>
                        </a:rPr>
                        <a:t>非技能労務</a:t>
                      </a:r>
                      <a:r>
                        <a:rPr kumimoji="1" lang="zh-TW" altLang="en-US" sz="120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rPr>
                        <a:t>職</a:t>
                      </a:r>
                      <a:r>
                        <a:rPr kumimoji="1" lang="ja-JP" altLang="en-US" sz="1200" u="none" strike="noStrike" cap="none" normalizeH="0" baseline="0" dirty="0">
                          <a:ln>
                            <a:noFill/>
                          </a:ln>
                          <a:solidFill>
                            <a:schemeClr val="bg1"/>
                          </a:solidFill>
                          <a:effectLst/>
                          <a:latin typeface="Meiryo UI" pitchFamily="50" charset="-128"/>
                          <a:ea typeface="Meiryo UI" pitchFamily="50" charset="-128"/>
                          <a:cs typeface="Meiryo UI" pitchFamily="50" charset="-128"/>
                        </a:rPr>
                        <a:t>　</a:t>
                      </a:r>
                      <a:r>
                        <a:rPr kumimoji="1" lang="ja-JP" altLang="en-US" sz="120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rPr>
                        <a:t>計</a:t>
                      </a:r>
                      <a:endParaRPr kumimoji="1" lang="en-US" altLang="ja-JP" sz="1200" b="0"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200" b="0" i="0" u="none" strike="noStrike" dirty="0" smtClean="0">
                          <a:solidFill>
                            <a:schemeClr val="bg1"/>
                          </a:solidFill>
                          <a:latin typeface="Meiryo UI" panose="020B0604030504040204" pitchFamily="50" charset="-128"/>
                          <a:ea typeface="Meiryo UI" panose="020B0604030504040204" pitchFamily="50" charset="-128"/>
                        </a:rPr>
                        <a:t>1,240</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200" b="0" i="0" u="none" strike="noStrike" dirty="0" smtClean="0">
                          <a:solidFill>
                            <a:schemeClr val="bg1"/>
                          </a:solidFill>
                          <a:latin typeface="Meiryo UI" panose="020B0604030504040204" pitchFamily="50" charset="-128"/>
                          <a:ea typeface="Meiryo UI" panose="020B0604030504040204" pitchFamily="50" charset="-128"/>
                        </a:rPr>
                        <a:t>1,450</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200" b="0" i="0" u="none" strike="noStrike" dirty="0" smtClean="0">
                          <a:solidFill>
                            <a:schemeClr val="bg1"/>
                          </a:solidFill>
                          <a:latin typeface="Meiryo UI" panose="020B0604030504040204" pitchFamily="50" charset="-128"/>
                          <a:ea typeface="Meiryo UI" panose="020B0604030504040204" pitchFamily="50" charset="-128"/>
                        </a:rPr>
                        <a:t>1,470</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200" b="0" i="0" u="none" strike="noStrike" dirty="0" smtClean="0">
                          <a:solidFill>
                            <a:schemeClr val="bg1"/>
                          </a:solidFill>
                          <a:latin typeface="Meiryo UI" panose="020B0604030504040204" pitchFamily="50" charset="-128"/>
                          <a:ea typeface="Meiryo UI" panose="020B0604030504040204" pitchFamily="50" charset="-128"/>
                        </a:rPr>
                        <a:t>1,330</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rPr>
                        <a:t>5,490</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smtClean="0">
                          <a:solidFill>
                            <a:schemeClr val="bg1"/>
                          </a:solidFill>
                          <a:effectLst/>
                          <a:latin typeface="Meiryo UI" panose="020B0604030504040204" pitchFamily="50" charset="-128"/>
                          <a:ea typeface="Meiryo UI" panose="020B0604030504040204" pitchFamily="50" charset="-128"/>
                        </a:rPr>
                        <a:t>5,082</a:t>
                      </a:r>
                      <a:r>
                        <a:rPr lang="en-US" altLang="ja-JP" sz="1200" b="0" i="0" u="none" strike="noStrike" smtClean="0">
                          <a:effectLst/>
                          <a:latin typeface="Meiryo UI" panose="020B0604030504040204" pitchFamily="50" charset="-128"/>
                          <a:ea typeface="Meiryo UI" panose="020B0604030504040204" pitchFamily="50" charset="-128"/>
                        </a:rPr>
                        <a:t> </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smtClean="0">
                          <a:solidFill>
                            <a:schemeClr val="tx1"/>
                          </a:solidFill>
                          <a:latin typeface="Meiryo UI" panose="020B0604030504040204" pitchFamily="50" charset="-128"/>
                          <a:ea typeface="Meiryo UI" panose="020B0604030504040204" pitchFamily="50" charset="-128"/>
                        </a:rPr>
                        <a:t>678</a:t>
                      </a:r>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algn="r" fontAlgn="ctr"/>
                      <a:r>
                        <a:rPr lang="en-US" altLang="ja-JP" sz="1200" b="0" i="0" u="none" strike="noStrike" dirty="0" smtClean="0">
                          <a:solidFill>
                            <a:schemeClr val="tx1"/>
                          </a:solidFill>
                          <a:latin typeface="Meiryo UI" panose="020B0604030504040204" pitchFamily="50" charset="-128"/>
                          <a:ea typeface="Meiryo UI" panose="020B0604030504040204" pitchFamily="50" charset="-128"/>
                        </a:rPr>
                        <a:t>371</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algn="r" fontAlgn="ctr"/>
                      <a:r>
                        <a:rPr lang="en-US" altLang="ja-JP" sz="1200" b="0" i="0" u="none" strike="noStrike" dirty="0" smtClean="0">
                          <a:solidFill>
                            <a:schemeClr val="tx1"/>
                          </a:solidFill>
                          <a:latin typeface="Meiryo UI" panose="020B0604030504040204" pitchFamily="50" charset="-128"/>
                          <a:ea typeface="Meiryo UI" panose="020B0604030504040204" pitchFamily="50" charset="-128"/>
                        </a:rPr>
                        <a:t>403</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extLst>
                  <a:ext uri="{0D108BD9-81ED-4DB2-BD59-A6C34878D82A}">
                    <a16:rowId xmlns="" xmlns:a16="http://schemas.microsoft.com/office/drawing/2014/main" val="10018"/>
                  </a:ext>
                </a:extLst>
              </a:tr>
            </a:tbl>
          </a:graphicData>
        </a:graphic>
      </p:graphicFrame>
      <p:sp>
        <p:nvSpPr>
          <p:cNvPr id="13"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組・部局</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４</a:t>
            </a:r>
            <a:endParaRPr lang="ja-JP" altLang="en-US" sz="1100" b="1" dirty="0">
              <a:solidFill>
                <a:srgbClr val="000000"/>
              </a:solidFill>
              <a:latin typeface="Meiryo UI" pitchFamily="50" charset="-128"/>
              <a:ea typeface="Meiryo UI" pitchFamily="50" charset="-128"/>
              <a:cs typeface="Meiryo UI" pitchFamily="50" charset="-128"/>
            </a:endParaRPr>
          </a:p>
        </p:txBody>
      </p:sp>
      <p:grpSp>
        <p:nvGrpSpPr>
          <p:cNvPr id="3" name="グループ化 2"/>
          <p:cNvGrpSpPr/>
          <p:nvPr/>
        </p:nvGrpSpPr>
        <p:grpSpPr>
          <a:xfrm>
            <a:off x="6438872" y="5738773"/>
            <a:ext cx="2476466" cy="545147"/>
            <a:chOff x="5855196" y="6191922"/>
            <a:chExt cx="2476466" cy="545147"/>
          </a:xfrm>
        </p:grpSpPr>
        <p:grpSp>
          <p:nvGrpSpPr>
            <p:cNvPr id="12" name="グループ化 11"/>
            <p:cNvGrpSpPr/>
            <p:nvPr/>
          </p:nvGrpSpPr>
          <p:grpSpPr>
            <a:xfrm>
              <a:off x="5855196" y="6191922"/>
              <a:ext cx="2218213" cy="369398"/>
              <a:chOff x="5745088" y="5829814"/>
              <a:chExt cx="2218213" cy="369398"/>
            </a:xfrm>
          </p:grpSpPr>
          <p:sp>
            <p:nvSpPr>
              <p:cNvPr id="4" name="円/楕円 3"/>
              <p:cNvSpPr/>
              <p:nvPr/>
            </p:nvSpPr>
            <p:spPr>
              <a:xfrm>
                <a:off x="5745088" y="5947212"/>
                <a:ext cx="792088" cy="252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 name="グループ化 10"/>
              <p:cNvGrpSpPr/>
              <p:nvPr/>
            </p:nvGrpSpPr>
            <p:grpSpPr>
              <a:xfrm>
                <a:off x="6523301" y="5829814"/>
                <a:ext cx="1440000" cy="224769"/>
                <a:chOff x="6523301" y="5829814"/>
                <a:chExt cx="1440000" cy="224769"/>
              </a:xfrm>
            </p:grpSpPr>
            <p:sp>
              <p:nvSpPr>
                <p:cNvPr id="6" name="フリーフォーム 5"/>
                <p:cNvSpPr/>
                <p:nvPr/>
              </p:nvSpPr>
              <p:spPr>
                <a:xfrm>
                  <a:off x="6523301" y="6045838"/>
                  <a:ext cx="1440000" cy="0"/>
                </a:xfrm>
                <a:custGeom>
                  <a:avLst/>
                  <a:gdLst>
                    <a:gd name="connsiteX0" fmla="*/ 0 w 1016000"/>
                    <a:gd name="connsiteY0" fmla="*/ 0 h 12700"/>
                    <a:gd name="connsiteX1" fmla="*/ 1016000 w 1016000"/>
                    <a:gd name="connsiteY1" fmla="*/ 12700 h 12700"/>
                  </a:gdLst>
                  <a:ahLst/>
                  <a:cxnLst>
                    <a:cxn ang="0">
                      <a:pos x="connsiteX0" y="connsiteY0"/>
                    </a:cxn>
                    <a:cxn ang="0">
                      <a:pos x="connsiteX1" y="connsiteY1"/>
                    </a:cxn>
                  </a:cxnLst>
                  <a:rect l="l" t="t" r="r" b="b"/>
                  <a:pathLst>
                    <a:path w="1016000" h="12700">
                      <a:moveTo>
                        <a:pt x="0" y="0"/>
                      </a:moveTo>
                      <a:lnTo>
                        <a:pt x="1016000" y="12700"/>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矢印コネクタ 9"/>
                <p:cNvCxnSpPr/>
                <p:nvPr/>
              </p:nvCxnSpPr>
              <p:spPr>
                <a:xfrm flipV="1">
                  <a:off x="7260446" y="5829814"/>
                  <a:ext cx="0" cy="216000"/>
                </a:xfrm>
                <a:prstGeom prst="straightConnector1">
                  <a:avLst/>
                </a:prstGeom>
                <a:ln w="285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flipV="1">
                  <a:off x="7951954" y="5838583"/>
                  <a:ext cx="0" cy="216000"/>
                </a:xfrm>
                <a:prstGeom prst="straightConnector1">
                  <a:avLst/>
                </a:prstGeom>
                <a:ln w="285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grpSp>
        <p:sp>
          <p:nvSpPr>
            <p:cNvPr id="17" name="正方形/長方形 16"/>
            <p:cNvSpPr/>
            <p:nvPr/>
          </p:nvSpPr>
          <p:spPr>
            <a:xfrm>
              <a:off x="7084420" y="6357980"/>
              <a:ext cx="1247242" cy="379089"/>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t"/>
            <a:lstStyle/>
            <a:p>
              <a:pPr>
                <a:defRPr/>
              </a:pPr>
              <a:r>
                <a:rPr lang="ja-JP" altLang="en-US" sz="1100" dirty="0" smtClean="0">
                  <a:solidFill>
                    <a:schemeClr val="tx1"/>
                  </a:solidFill>
                  <a:latin typeface="Meiryo UI" pitchFamily="50" charset="-128"/>
                  <a:ea typeface="Meiryo UI" pitchFamily="50" charset="-128"/>
                  <a:cs typeface="Meiryo UI" pitchFamily="50" charset="-128"/>
                </a:rPr>
                <a:t>部局別に配分</a:t>
              </a:r>
              <a:endParaRPr lang="ja-JP" altLang="en-US" sz="1100" dirty="0">
                <a:solidFill>
                  <a:schemeClr val="tx1"/>
                </a:solidFill>
                <a:latin typeface="Meiryo UI" pitchFamily="50" charset="-128"/>
                <a:ea typeface="Meiryo UI" pitchFamily="50" charset="-128"/>
                <a:cs typeface="Meiryo UI" pitchFamily="50" charset="-128"/>
              </a:endParaRPr>
            </a:p>
          </p:txBody>
        </p:sp>
      </p:grpSp>
      <p:sp>
        <p:nvSpPr>
          <p:cNvPr id="20" name="Rectangle 31"/>
          <p:cNvSpPr>
            <a:spLocks noChangeArrowheads="1"/>
          </p:cNvSpPr>
          <p:nvPr/>
        </p:nvSpPr>
        <p:spPr bwMode="auto">
          <a:xfrm>
            <a:off x="155621" y="2059067"/>
            <a:ext cx="1261419" cy="577324"/>
          </a:xfrm>
          <a:prstGeom prst="rect">
            <a:avLst/>
          </a:prstGeom>
          <a:solidFill>
            <a:schemeClr val="bg1"/>
          </a:solidFill>
          <a:ln w="15875">
            <a:solidFill>
              <a:schemeClr val="tx2"/>
            </a:solidFill>
            <a:prstDash val="dash"/>
            <a:miter lim="800000"/>
            <a:headEnd/>
            <a:tailEnd/>
          </a:ln>
        </p:spPr>
        <p:txBody>
          <a:bodyPr anchor="ctr"/>
          <a:lstStyle/>
          <a:p>
            <a:pPr algn="ctr"/>
            <a:r>
              <a:rPr lang="ja-JP" altLang="en-US" sz="1000" dirty="0" smtClean="0">
                <a:latin typeface="Meiryo UI" pitchFamily="50" charset="-128"/>
                <a:ea typeface="Meiryo UI" pitchFamily="50" charset="-128"/>
                <a:cs typeface="Meiryo UI" pitchFamily="50" charset="-128"/>
              </a:rPr>
              <a:t>（イ）</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現員</a:t>
            </a:r>
            <a:r>
              <a:rPr lang="ja-JP" altLang="en-US" sz="1000" dirty="0">
                <a:latin typeface="Meiryo UI" pitchFamily="50" charset="-128"/>
                <a:ea typeface="Meiryo UI" pitchFamily="50" charset="-128"/>
                <a:cs typeface="Meiryo UI" pitchFamily="50" charset="-128"/>
              </a:rPr>
              <a:t>数</a:t>
            </a:r>
            <a:r>
              <a:rPr lang="ja-JP" altLang="en-US" sz="1000" dirty="0" smtClean="0">
                <a:latin typeface="Meiryo UI" pitchFamily="50" charset="-128"/>
                <a:ea typeface="Meiryo UI" pitchFamily="50" charset="-128"/>
                <a:cs typeface="Meiryo UI" pitchFamily="50" charset="-128"/>
              </a:rPr>
              <a:t>と</a:t>
            </a:r>
            <a:r>
              <a:rPr lang="ja-JP" altLang="en-US" sz="1000" dirty="0">
                <a:latin typeface="Meiryo UI" pitchFamily="50" charset="-128"/>
                <a:ea typeface="Meiryo UI" pitchFamily="50" charset="-128"/>
                <a:cs typeface="Meiryo UI" pitchFamily="50" charset="-128"/>
              </a:rPr>
              <a:t>仮定</a:t>
            </a:r>
            <a:r>
              <a:rPr lang="ja-JP" altLang="en-US" sz="1000" dirty="0" smtClean="0">
                <a:latin typeface="Meiryo UI" pitchFamily="50" charset="-128"/>
                <a:ea typeface="Meiryo UI" pitchFamily="50" charset="-128"/>
                <a:cs typeface="Meiryo UI" pitchFamily="50" charset="-128"/>
              </a:rPr>
              <a:t>した</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事業所等</a:t>
            </a:r>
            <a:endParaRPr lang="en-US" altLang="ja-JP" sz="1000" dirty="0" smtClean="0">
              <a:latin typeface="Meiryo UI" pitchFamily="50" charset="-128"/>
              <a:ea typeface="Meiryo UI" pitchFamily="50" charset="-128"/>
              <a:cs typeface="Meiryo UI" pitchFamily="50" charset="-128"/>
            </a:endParaRPr>
          </a:p>
        </p:txBody>
      </p:sp>
      <p:sp>
        <p:nvSpPr>
          <p:cNvPr id="25" name="正方形/長方形 24"/>
          <p:cNvSpPr/>
          <p:nvPr/>
        </p:nvSpPr>
        <p:spPr>
          <a:xfrm>
            <a:off x="3872880" y="6389099"/>
            <a:ext cx="5328592" cy="502347"/>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66700" indent="-266700">
              <a:defRPr/>
            </a:pPr>
            <a:r>
              <a:rPr lang="ja-JP" altLang="en-US" sz="1200" dirty="0">
                <a:solidFill>
                  <a:schemeClr val="tx1"/>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　　現区役所ａ：事業内容を考慮し、移管先部局を</a:t>
            </a:r>
            <a:r>
              <a:rPr lang="ja-JP" altLang="en-US" sz="1200" dirty="0">
                <a:solidFill>
                  <a:schemeClr val="tx1"/>
                </a:solidFill>
                <a:latin typeface="Meiryo UI" pitchFamily="50" charset="-128"/>
                <a:ea typeface="Meiryo UI" pitchFamily="50" charset="-128"/>
                <a:cs typeface="Meiryo UI" pitchFamily="50" charset="-128"/>
              </a:rPr>
              <a:t>特定</a:t>
            </a:r>
            <a:r>
              <a:rPr lang="ja-JP" altLang="en-US" sz="1200" dirty="0" smtClean="0">
                <a:solidFill>
                  <a:schemeClr val="tx1"/>
                </a:solidFill>
                <a:latin typeface="Meiryo UI" pitchFamily="50" charset="-128"/>
                <a:ea typeface="Meiryo UI" pitchFamily="50" charset="-128"/>
                <a:cs typeface="Meiryo UI" pitchFamily="50" charset="-128"/>
              </a:rPr>
              <a:t>して</a:t>
            </a:r>
            <a:r>
              <a:rPr lang="ja-JP" altLang="en-US" sz="1200" dirty="0">
                <a:solidFill>
                  <a:schemeClr val="tx1"/>
                </a:solidFill>
                <a:latin typeface="Meiryo UI" pitchFamily="50" charset="-128"/>
                <a:ea typeface="Meiryo UI" pitchFamily="50" charset="-128"/>
                <a:cs typeface="Meiryo UI" pitchFamily="50" charset="-128"/>
              </a:rPr>
              <a:t>現員数で配分</a:t>
            </a:r>
            <a:endParaRPr lang="en-US" altLang="ja-JP" sz="1200" dirty="0" smtClean="0">
              <a:solidFill>
                <a:schemeClr val="tx1"/>
              </a:solidFill>
              <a:latin typeface="Meiryo UI" pitchFamily="50" charset="-128"/>
              <a:ea typeface="Meiryo UI" pitchFamily="50" charset="-128"/>
              <a:cs typeface="Meiryo UI" pitchFamily="50" charset="-128"/>
            </a:endParaRPr>
          </a:p>
          <a:p>
            <a:pPr marL="266700" indent="-266700">
              <a:defRPr/>
            </a:pPr>
            <a:r>
              <a:rPr lang="ja-JP" altLang="en-US" sz="1200" dirty="0">
                <a:solidFill>
                  <a:schemeClr val="tx1"/>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　　現区役所ｂ：移管先部局を</a:t>
            </a:r>
            <a:r>
              <a:rPr lang="ja-JP" altLang="en-US" sz="1200" dirty="0">
                <a:solidFill>
                  <a:schemeClr val="tx1"/>
                </a:solidFill>
                <a:latin typeface="Meiryo UI" pitchFamily="50" charset="-128"/>
                <a:ea typeface="Meiryo UI" pitchFamily="50" charset="-128"/>
                <a:cs typeface="Meiryo UI" pitchFamily="50" charset="-128"/>
              </a:rPr>
              <a:t>特定</a:t>
            </a:r>
            <a:r>
              <a:rPr lang="ja-JP" altLang="en-US" sz="1200" dirty="0" smtClean="0">
                <a:solidFill>
                  <a:schemeClr val="tx1"/>
                </a:solidFill>
                <a:latin typeface="Meiryo UI" pitchFamily="50" charset="-128"/>
                <a:ea typeface="Meiryo UI" pitchFamily="50" charset="-128"/>
                <a:cs typeface="Meiryo UI" pitchFamily="50" charset="-128"/>
              </a:rPr>
              <a:t>せず、組織別構成比により配分</a:t>
            </a:r>
            <a:endParaRPr lang="ja-JP" altLang="en-US" sz="1200" dirty="0">
              <a:solidFill>
                <a:schemeClr val="tx1"/>
              </a:solidFill>
              <a:latin typeface="Meiryo UI" pitchFamily="50" charset="-128"/>
              <a:ea typeface="Meiryo UI" pitchFamily="50" charset="-128"/>
              <a:cs typeface="Meiryo UI" pitchFamily="50" charset="-128"/>
            </a:endParaRPr>
          </a:p>
        </p:txBody>
      </p:sp>
      <p:sp>
        <p:nvSpPr>
          <p:cNvPr id="2" name="大かっこ 1"/>
          <p:cNvSpPr/>
          <p:nvPr/>
        </p:nvSpPr>
        <p:spPr>
          <a:xfrm>
            <a:off x="4016896" y="6478166"/>
            <a:ext cx="4991658" cy="360305"/>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8" name="正方形/長方形 27"/>
          <p:cNvSpPr/>
          <p:nvPr/>
        </p:nvSpPr>
        <p:spPr>
          <a:xfrm>
            <a:off x="365455" y="116633"/>
            <a:ext cx="9360000" cy="450038"/>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66700" indent="-266700">
              <a:defRPr/>
            </a:pPr>
            <a:r>
              <a:rPr lang="ja-JP" altLang="en-US" sz="1400" dirty="0" smtClean="0">
                <a:solidFill>
                  <a:schemeClr val="tx1"/>
                </a:solidFill>
                <a:latin typeface="Meiryo UI" pitchFamily="50" charset="-128"/>
                <a:ea typeface="Meiryo UI" pitchFamily="50" charset="-128"/>
                <a:cs typeface="Meiryo UI" pitchFamily="50" charset="-128"/>
              </a:rPr>
              <a:t>◆ 特別区の職員数及び</a:t>
            </a:r>
            <a:r>
              <a:rPr lang="ja-JP" altLang="en-US" sz="1400" dirty="0">
                <a:solidFill>
                  <a:schemeClr val="tx1"/>
                </a:solidFill>
                <a:latin typeface="Meiryo UI" pitchFamily="50" charset="-128"/>
                <a:ea typeface="Meiryo UI" pitchFamily="50" charset="-128"/>
                <a:cs typeface="Meiryo UI" pitchFamily="50" charset="-128"/>
              </a:rPr>
              <a:t>大阪市</a:t>
            </a:r>
            <a:r>
              <a:rPr lang="ja-JP" altLang="en-US" sz="1400" dirty="0" smtClean="0">
                <a:solidFill>
                  <a:schemeClr val="tx1"/>
                </a:solidFill>
                <a:latin typeface="Meiryo UI" pitchFamily="50" charset="-128"/>
                <a:ea typeface="Meiryo UI" pitchFamily="50" charset="-128"/>
                <a:cs typeface="Meiryo UI" pitchFamily="50" charset="-128"/>
              </a:rPr>
              <a:t>の現員数のうち、現員数のままと仮定した部署</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イ</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ウ</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を除き、</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ア</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本庁・事業所について比較</a:t>
            </a:r>
            <a:endParaRPr lang="en-US" altLang="ja-JP" sz="1400" dirty="0" smtClean="0">
              <a:solidFill>
                <a:schemeClr val="tx1"/>
              </a:solidFill>
              <a:latin typeface="Meiryo UI" pitchFamily="50" charset="-128"/>
              <a:ea typeface="Meiryo UI" pitchFamily="50" charset="-128"/>
              <a:cs typeface="Meiryo UI" pitchFamily="50" charset="-128"/>
            </a:endParaRPr>
          </a:p>
          <a:p>
            <a:pPr marL="266700" indent="-266700">
              <a:defRPr/>
            </a:pPr>
            <a:r>
              <a:rPr lang="ja-JP" altLang="en-US" sz="1400" dirty="0" smtClean="0">
                <a:solidFill>
                  <a:schemeClr val="tx1"/>
                </a:solidFill>
                <a:latin typeface="Meiryo UI" pitchFamily="50" charset="-128"/>
                <a:ea typeface="Meiryo UI" pitchFamily="50" charset="-128"/>
                <a:cs typeface="Meiryo UI" pitchFamily="50" charset="-128"/>
              </a:rPr>
              <a:t>◆ 併せて、右表において、その差を要因別に整理</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9" name="正方形/長方形 31"/>
          <p:cNvSpPr/>
          <p:nvPr/>
        </p:nvSpPr>
        <p:spPr>
          <a:xfrm>
            <a:off x="8337376" y="692696"/>
            <a:ext cx="1066467" cy="221541"/>
          </a:xfrm>
          <a:prstGeom prst="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r>
              <a:rPr lang="ja-JP" altLang="en-US" sz="1100" dirty="0" smtClean="0">
                <a:solidFill>
                  <a:schemeClr val="tx1"/>
                </a:solidFill>
                <a:latin typeface="Meiryo UI" panose="020B0604030504040204" pitchFamily="50" charset="-128"/>
                <a:ea typeface="Meiryo UI" panose="020B0604030504040204" pitchFamily="50" charset="-128"/>
              </a:rPr>
              <a:t>（単位：人）</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9" name="正方形/長方形 28"/>
          <p:cNvSpPr/>
          <p:nvPr/>
        </p:nvSpPr>
        <p:spPr>
          <a:xfrm>
            <a:off x="-66843" y="1125080"/>
            <a:ext cx="1670570" cy="45498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180000" indent="-360000" algn="ctr"/>
            <a:r>
              <a:rPr lang="ja-JP" altLang="en-US" sz="1300" b="1" dirty="0" smtClean="0">
                <a:latin typeface="Meiryo UI" pitchFamily="50" charset="-128"/>
                <a:ea typeface="Meiryo UI" pitchFamily="50" charset="-128"/>
                <a:cs typeface="Meiryo UI" pitchFamily="50" charset="-128"/>
              </a:rPr>
              <a:t>本</a:t>
            </a:r>
            <a:r>
              <a:rPr lang="ja-JP" altLang="en-US" sz="1300" b="1" dirty="0">
                <a:latin typeface="Meiryo UI" pitchFamily="50" charset="-128"/>
                <a:ea typeface="Meiryo UI" pitchFamily="50" charset="-128"/>
                <a:cs typeface="Meiryo UI" pitchFamily="50" charset="-128"/>
              </a:rPr>
              <a:t>表</a:t>
            </a:r>
            <a:r>
              <a:rPr lang="ja-JP" altLang="en-US" sz="1300" b="1" dirty="0" smtClean="0">
                <a:latin typeface="Meiryo UI" pitchFamily="50" charset="-128"/>
                <a:ea typeface="Meiryo UI" pitchFamily="50" charset="-128"/>
                <a:cs typeface="Meiryo UI" pitchFamily="50" charset="-128"/>
              </a:rPr>
              <a:t>の対象範囲</a:t>
            </a:r>
            <a:endParaRPr lang="en-US" altLang="ja-JP" sz="1300" b="1" dirty="0" smtClean="0">
              <a:latin typeface="Meiryo UI" pitchFamily="50" charset="-128"/>
              <a:ea typeface="Meiryo UI" pitchFamily="50" charset="-128"/>
              <a:cs typeface="Meiryo UI" pitchFamily="50" charset="-128"/>
            </a:endParaRPr>
          </a:p>
        </p:txBody>
      </p:sp>
      <p:sp>
        <p:nvSpPr>
          <p:cNvPr id="22" name="正方形/長方形 21"/>
          <p:cNvSpPr/>
          <p:nvPr/>
        </p:nvSpPr>
        <p:spPr>
          <a:xfrm>
            <a:off x="1136576" y="547490"/>
            <a:ext cx="1670570" cy="45498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180000" indent="-360000" algn="ctr"/>
            <a:endParaRPr kumimoji="1" lang="ja-JP" altLang="en-US" sz="1400" b="1" dirty="0">
              <a:latin typeface="Meiryo UI" pitchFamily="50" charset="-128"/>
              <a:ea typeface="Meiryo UI" pitchFamily="50" charset="-128"/>
              <a:cs typeface="Meiryo UI" pitchFamily="50" charset="-128"/>
            </a:endParaRPr>
          </a:p>
        </p:txBody>
      </p:sp>
      <p:sp>
        <p:nvSpPr>
          <p:cNvPr id="23" name="正方形/長方形 22"/>
          <p:cNvSpPr/>
          <p:nvPr/>
        </p:nvSpPr>
        <p:spPr>
          <a:xfrm>
            <a:off x="1467051" y="554061"/>
            <a:ext cx="4494061" cy="45498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180000" indent="-360000"/>
            <a:r>
              <a:rPr lang="ja-JP" altLang="en-US" sz="1400" b="1" dirty="0" smtClean="0">
                <a:solidFill>
                  <a:schemeClr val="tx1"/>
                </a:solidFill>
                <a:latin typeface="Meiryo UI" pitchFamily="50" charset="-128"/>
                <a:ea typeface="Meiryo UI" pitchFamily="50" charset="-128"/>
                <a:cs typeface="Meiryo UI" pitchFamily="50" charset="-128"/>
              </a:rPr>
              <a:t>（２）現員数</a:t>
            </a:r>
            <a:r>
              <a:rPr lang="ja-JP" altLang="en-US" sz="1400" b="1" dirty="0">
                <a:solidFill>
                  <a:schemeClr val="tx1"/>
                </a:solidFill>
                <a:latin typeface="Meiryo UI" pitchFamily="50" charset="-128"/>
                <a:ea typeface="Meiryo UI" pitchFamily="50" charset="-128"/>
                <a:cs typeface="Meiryo UI" pitchFamily="50" charset="-128"/>
              </a:rPr>
              <a:t>のままと仮定した</a:t>
            </a:r>
            <a:r>
              <a:rPr lang="ja-JP" altLang="en-US" sz="1400" b="1" dirty="0" smtClean="0">
                <a:solidFill>
                  <a:schemeClr val="tx1"/>
                </a:solidFill>
                <a:latin typeface="Meiryo UI" pitchFamily="50" charset="-128"/>
                <a:ea typeface="Meiryo UI" pitchFamily="50" charset="-128"/>
                <a:cs typeface="Meiryo UI" pitchFamily="50" charset="-128"/>
              </a:rPr>
              <a:t>部署を除いた本庁</a:t>
            </a:r>
            <a:r>
              <a:rPr lang="ja-JP" altLang="en-US" sz="1400" b="1" dirty="0">
                <a:solidFill>
                  <a:schemeClr val="tx1"/>
                </a:solidFill>
                <a:latin typeface="Meiryo UI" pitchFamily="50" charset="-128"/>
                <a:ea typeface="Meiryo UI" pitchFamily="50" charset="-128"/>
                <a:cs typeface="Meiryo UI" pitchFamily="50" charset="-128"/>
              </a:rPr>
              <a:t>・事業所</a:t>
            </a:r>
            <a:endParaRPr kumimoji="1" lang="ja-JP" altLang="en-US" sz="1400" b="1" dirty="0">
              <a:latin typeface="Meiryo UI" pitchFamily="50" charset="-128"/>
              <a:ea typeface="Meiryo UI" pitchFamily="50" charset="-128"/>
              <a:cs typeface="Meiryo UI" pitchFamily="50" charset="-128"/>
            </a:endParaRPr>
          </a:p>
        </p:txBody>
      </p:sp>
      <p:sp>
        <p:nvSpPr>
          <p:cNvPr id="21" name="Rectangle 31"/>
          <p:cNvSpPr>
            <a:spLocks noChangeArrowheads="1"/>
          </p:cNvSpPr>
          <p:nvPr/>
        </p:nvSpPr>
        <p:spPr bwMode="auto">
          <a:xfrm>
            <a:off x="153998" y="2628000"/>
            <a:ext cx="1261419" cy="577324"/>
          </a:xfrm>
          <a:prstGeom prst="rect">
            <a:avLst/>
          </a:prstGeom>
          <a:solidFill>
            <a:schemeClr val="bg1"/>
          </a:solidFill>
          <a:ln w="15875">
            <a:solidFill>
              <a:schemeClr val="tx2"/>
            </a:solidFill>
            <a:prstDash val="dash"/>
            <a:miter lim="800000"/>
            <a:headEnd/>
            <a:tailEnd/>
          </a:ln>
        </p:spPr>
        <p:txBody>
          <a:bodyPr anchor="ctr"/>
          <a:lstStyle/>
          <a:p>
            <a:pPr algn="ctr"/>
            <a:r>
              <a:rPr lang="ja-JP" altLang="en-US" sz="1000" dirty="0" smtClean="0">
                <a:latin typeface="Meiryo UI" pitchFamily="50" charset="-128"/>
                <a:ea typeface="Meiryo UI" pitchFamily="50" charset="-128"/>
                <a:cs typeface="Meiryo UI" pitchFamily="50" charset="-128"/>
              </a:rPr>
              <a:t>（ウ）</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地域自治区事務所</a:t>
            </a:r>
            <a:endParaRPr lang="en-US" altLang="ja-JP" sz="1000" dirty="0" smtClean="0">
              <a:latin typeface="Meiryo UI" pitchFamily="50" charset="-128"/>
              <a:ea typeface="Meiryo UI" pitchFamily="50" charset="-128"/>
              <a:cs typeface="Meiryo UI" pitchFamily="50" charset="-128"/>
            </a:endParaRPr>
          </a:p>
        </p:txBody>
      </p:sp>
      <p:sp>
        <p:nvSpPr>
          <p:cNvPr id="16" name="Rectangle 31"/>
          <p:cNvSpPr>
            <a:spLocks noChangeArrowheads="1"/>
          </p:cNvSpPr>
          <p:nvPr/>
        </p:nvSpPr>
        <p:spPr bwMode="auto">
          <a:xfrm>
            <a:off x="153998" y="1481374"/>
            <a:ext cx="1261419" cy="577324"/>
          </a:xfrm>
          <a:prstGeom prst="rect">
            <a:avLst/>
          </a:prstGeom>
          <a:solidFill>
            <a:schemeClr val="tx2"/>
          </a:solidFill>
          <a:ln w="22225">
            <a:solidFill>
              <a:schemeClr val="tx2"/>
            </a:solidFill>
            <a:miter lim="800000"/>
            <a:headEnd/>
            <a:tailEnd/>
          </a:ln>
        </p:spPr>
        <p:txBody>
          <a:bodyPr anchor="ctr"/>
          <a:lstStyle/>
          <a:p>
            <a:pPr algn="ctr"/>
            <a:r>
              <a:rPr lang="ja-JP" altLang="en-US" sz="1000" dirty="0" smtClean="0">
                <a:solidFill>
                  <a:schemeClr val="bg1"/>
                </a:solidFill>
                <a:latin typeface="Meiryo UI" pitchFamily="50" charset="-128"/>
                <a:ea typeface="Meiryo UI" pitchFamily="50" charset="-128"/>
                <a:cs typeface="Meiryo UI" pitchFamily="50" charset="-128"/>
              </a:rPr>
              <a:t>（ア）</a:t>
            </a:r>
            <a:endParaRPr lang="en-US" altLang="ja-JP" sz="1000" dirty="0" smtClean="0">
              <a:solidFill>
                <a:schemeClr val="bg1"/>
              </a:solidFill>
              <a:latin typeface="Meiryo UI" pitchFamily="50" charset="-128"/>
              <a:ea typeface="Meiryo UI" pitchFamily="50" charset="-128"/>
              <a:cs typeface="Meiryo UI" pitchFamily="50" charset="-128"/>
            </a:endParaRPr>
          </a:p>
          <a:p>
            <a:pPr algn="ctr"/>
            <a:r>
              <a:rPr lang="ja-JP" altLang="en-US" sz="1000" dirty="0" smtClean="0">
                <a:solidFill>
                  <a:schemeClr val="bg1"/>
                </a:solidFill>
                <a:latin typeface="Meiryo UI" pitchFamily="50" charset="-128"/>
                <a:ea typeface="Meiryo UI" pitchFamily="50" charset="-128"/>
                <a:cs typeface="Meiryo UI" pitchFamily="50" charset="-128"/>
              </a:rPr>
              <a:t>本庁・事業所</a:t>
            </a:r>
            <a:endParaRPr lang="en-US" altLang="ja-JP" sz="1000" dirty="0" smtClean="0">
              <a:solidFill>
                <a:schemeClr val="bg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683053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p:cNvSpPr/>
          <p:nvPr/>
        </p:nvSpPr>
        <p:spPr>
          <a:xfrm>
            <a:off x="-77030" y="359109"/>
            <a:ext cx="4698253" cy="4241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smtClean="0">
                <a:solidFill>
                  <a:srgbClr val="000000"/>
                </a:solidFill>
                <a:latin typeface="ＭＳ Ｐゴシック" charset="-128"/>
                <a:ea typeface="Meiryo UI"/>
                <a:cs typeface="Meiryo UI"/>
              </a:rPr>
              <a:t>１　特別</a:t>
            </a:r>
            <a:r>
              <a:rPr lang="ja-JP" altLang="en-US" sz="1600" b="1" dirty="0">
                <a:solidFill>
                  <a:srgbClr val="000000"/>
                </a:solidFill>
                <a:latin typeface="ＭＳ Ｐゴシック" charset="-128"/>
                <a:ea typeface="Meiryo UI"/>
                <a:cs typeface="Meiryo UI"/>
              </a:rPr>
              <a:t>区への移管事務に従事して</a:t>
            </a:r>
            <a:r>
              <a:rPr lang="ja-JP" altLang="en-US" sz="1600" b="1" dirty="0" smtClean="0">
                <a:solidFill>
                  <a:srgbClr val="000000"/>
                </a:solidFill>
                <a:latin typeface="ＭＳ Ｐゴシック" charset="-128"/>
                <a:ea typeface="Meiryo UI"/>
                <a:cs typeface="Meiryo UI"/>
              </a:rPr>
              <a:t>いる現員数</a:t>
            </a:r>
            <a:r>
              <a:rPr lang="ja-JP" altLang="en-US" sz="2000" b="1" dirty="0" smtClean="0">
                <a:solidFill>
                  <a:srgbClr val="000000"/>
                </a:solidFill>
                <a:latin typeface="ＭＳ Ｐゴシック" charset="-128"/>
                <a:ea typeface="Meiryo UI"/>
                <a:cs typeface="Meiryo UI"/>
              </a:rPr>
              <a:t>　</a:t>
            </a:r>
            <a:r>
              <a:rPr lang="ja-JP" altLang="en-US" sz="1600" b="1" dirty="0" smtClean="0">
                <a:solidFill>
                  <a:srgbClr val="000000"/>
                </a:solidFill>
                <a:latin typeface="ＭＳ Ｐゴシック" charset="-128"/>
                <a:ea typeface="Meiryo UI"/>
                <a:cs typeface="Meiryo UI"/>
              </a:rPr>
              <a:t>　</a:t>
            </a:r>
            <a:endParaRPr lang="ja-JP" altLang="en-US" sz="1600" b="1" dirty="0">
              <a:solidFill>
                <a:srgbClr val="000000"/>
              </a:solidFill>
              <a:latin typeface="ＭＳ Ｐゴシック" charset="-128"/>
              <a:ea typeface="Meiryo UI"/>
              <a:cs typeface="Meiryo UI"/>
            </a:endParaRPr>
          </a:p>
        </p:txBody>
      </p:sp>
      <p:sp>
        <p:nvSpPr>
          <p:cNvPr id="27" name="正方形/長方形 26"/>
          <p:cNvSpPr/>
          <p:nvPr/>
        </p:nvSpPr>
        <p:spPr>
          <a:xfrm>
            <a:off x="3266184" y="4073466"/>
            <a:ext cx="1481468" cy="128751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endParaRPr lang="ja-JP" altLang="en-US" sz="1400" dirty="0">
              <a:latin typeface="Meiryo UI" pitchFamily="50" charset="-128"/>
              <a:ea typeface="Meiryo UI" pitchFamily="50" charset="-128"/>
              <a:cs typeface="Meiryo UI"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583691166"/>
              </p:ext>
            </p:extLst>
          </p:nvPr>
        </p:nvGraphicFramePr>
        <p:xfrm>
          <a:off x="560512" y="1145501"/>
          <a:ext cx="5311977" cy="5664887"/>
        </p:xfrm>
        <a:graphic>
          <a:graphicData uri="http://schemas.openxmlformats.org/drawingml/2006/table">
            <a:tbl>
              <a:tblPr firstRow="1" lastRow="1" bandRow="1">
                <a:tableStyleId>{5C22544A-7EE6-4342-B048-85BDC9FD1C3A}</a:tableStyleId>
              </a:tblPr>
              <a:tblGrid>
                <a:gridCol w="1368000"/>
                <a:gridCol w="828000"/>
                <a:gridCol w="720000"/>
                <a:gridCol w="720000"/>
                <a:gridCol w="720000"/>
                <a:gridCol w="955977"/>
              </a:tblGrid>
              <a:tr h="33683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0" u="none" dirty="0" smtClean="0">
                          <a:solidFill>
                            <a:sysClr val="windowText" lastClr="000000"/>
                          </a:solidFill>
                          <a:latin typeface="Meiryo UI" panose="020B0604030504040204" pitchFamily="50" charset="-128"/>
                          <a:ea typeface="Meiryo UI" panose="020B0604030504040204" pitchFamily="50" charset="-128"/>
                        </a:rPr>
                        <a:t>現在の部局</a:t>
                      </a:r>
                      <a:endParaRPr kumimoji="1" lang="en-US" altLang="ja-JP" sz="1100" b="0" u="none" dirty="0" smtClean="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0" u="none" dirty="0" smtClean="0">
                          <a:solidFill>
                            <a:sysClr val="windowText" lastClr="000000"/>
                          </a:solidFill>
                          <a:latin typeface="Meiryo UI" panose="020B0604030504040204" pitchFamily="50" charset="-128"/>
                          <a:ea typeface="Meiryo UI" panose="020B0604030504040204" pitchFamily="50" charset="-128"/>
                        </a:rPr>
                        <a:t>（平成</a:t>
                      </a:r>
                      <a:r>
                        <a:rPr kumimoji="1" lang="en-US" altLang="ja-JP" sz="1100" b="0" u="none" dirty="0" smtClean="0">
                          <a:solidFill>
                            <a:sysClr val="windowText" lastClr="000000"/>
                          </a:solidFill>
                          <a:latin typeface="Meiryo UI" panose="020B0604030504040204" pitchFamily="50" charset="-128"/>
                          <a:ea typeface="Meiryo UI" panose="020B0604030504040204" pitchFamily="50" charset="-128"/>
                        </a:rPr>
                        <a:t>28</a:t>
                      </a:r>
                      <a:r>
                        <a:rPr kumimoji="1" lang="ja-JP" altLang="en-US" sz="1100" b="0" u="none" dirty="0" smtClean="0">
                          <a:solidFill>
                            <a:sysClr val="windowText" lastClr="000000"/>
                          </a:solidFill>
                          <a:latin typeface="Meiryo UI" panose="020B0604030504040204" pitchFamily="50" charset="-128"/>
                          <a:ea typeface="Meiryo UI" panose="020B0604030504040204" pitchFamily="50" charset="-128"/>
                        </a:rPr>
                        <a:t>年度）</a:t>
                      </a:r>
                      <a:endParaRPr kumimoji="1" lang="en-US" altLang="ja-JP" sz="1100" b="0" u="none" dirty="0" smtClean="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0" u="none" dirty="0" smtClean="0">
                          <a:solidFill>
                            <a:sysClr val="windowText" lastClr="000000"/>
                          </a:solidFill>
                          <a:latin typeface="Meiryo UI" pitchFamily="50" charset="-128"/>
                          <a:ea typeface="Meiryo UI" pitchFamily="50" charset="-128"/>
                          <a:cs typeface="Meiryo UI" pitchFamily="50" charset="-128"/>
                        </a:rPr>
                        <a:t>①</a:t>
                      </a:r>
                      <a:endParaRPr kumimoji="1" lang="en-US" altLang="ja-JP" sz="1100" b="0" u="none" dirty="0" smtClean="0">
                        <a:solidFill>
                          <a:sysClr val="windowText" lastClr="000000"/>
                        </a:solidFill>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0" u="none" dirty="0" smtClean="0">
                          <a:solidFill>
                            <a:sysClr val="windowText" lastClr="000000"/>
                          </a:solidFill>
                          <a:latin typeface="Meiryo UI" pitchFamily="50" charset="-128"/>
                          <a:ea typeface="Meiryo UI" pitchFamily="50" charset="-128"/>
                          <a:cs typeface="Meiryo UI" pitchFamily="50" charset="-128"/>
                        </a:rPr>
                        <a:t>職員数</a:t>
                      </a:r>
                      <a:endParaRPr kumimoji="1" lang="en-US" altLang="ja-JP" sz="1100" b="0" u="none" dirty="0" smtClean="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0" u="none" dirty="0" smtClean="0">
                          <a:solidFill>
                            <a:sysClr val="windowText" lastClr="000000"/>
                          </a:solidFill>
                          <a:latin typeface="Meiryo UI" pitchFamily="50" charset="-128"/>
                          <a:ea typeface="Meiryo UI" pitchFamily="50" charset="-128"/>
                          <a:cs typeface="Meiryo UI" pitchFamily="50" charset="-128"/>
                        </a:rPr>
                        <a:t>②</a:t>
                      </a:r>
                      <a:r>
                        <a:rPr kumimoji="1" lang="ja-JP" altLang="en-US" sz="900" b="0" u="none" dirty="0" smtClean="0">
                          <a:solidFill>
                            <a:sysClr val="windowText" lastClr="000000"/>
                          </a:solidFill>
                          <a:latin typeface="Meiryo UI" pitchFamily="50" charset="-128"/>
                          <a:ea typeface="Meiryo UI" pitchFamily="50" charset="-128"/>
                          <a:cs typeface="Meiryo UI" pitchFamily="50" charset="-128"/>
                        </a:rPr>
                        <a:t>経営形態</a:t>
                      </a:r>
                      <a:endParaRPr kumimoji="1" lang="en-US" altLang="ja-JP" sz="900" b="0" u="none" dirty="0" smtClean="0">
                        <a:solidFill>
                          <a:sysClr val="windowText" lastClr="000000"/>
                        </a:solidFill>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900" b="0" u="none" dirty="0" smtClean="0">
                          <a:solidFill>
                            <a:sysClr val="windowText" lastClr="000000"/>
                          </a:solidFill>
                          <a:latin typeface="Meiryo UI" pitchFamily="50" charset="-128"/>
                          <a:ea typeface="Meiryo UI" pitchFamily="50" charset="-128"/>
                          <a:cs typeface="Meiryo UI" pitchFamily="50" charset="-128"/>
                        </a:rPr>
                        <a:t>見直し等</a:t>
                      </a:r>
                      <a:endParaRPr kumimoji="1" lang="en-US" altLang="ja-JP" sz="1100" b="0" u="none" dirty="0" smtClean="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0" u="none" dirty="0" smtClean="0">
                          <a:solidFill>
                            <a:sysClr val="windowText" lastClr="000000"/>
                          </a:solidFill>
                          <a:latin typeface="Meiryo UI" pitchFamily="50" charset="-128"/>
                          <a:ea typeface="Meiryo UI" pitchFamily="50" charset="-128"/>
                          <a:cs typeface="Meiryo UI" pitchFamily="50" charset="-128"/>
                        </a:rPr>
                        <a:t>③</a:t>
                      </a:r>
                      <a:endParaRPr kumimoji="1" lang="en-US" altLang="ja-JP" sz="1100" b="0" u="none" dirty="0" smtClean="0">
                        <a:solidFill>
                          <a:sysClr val="windowText" lastClr="000000"/>
                        </a:solidFill>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0" u="none" dirty="0" smtClean="0">
                          <a:solidFill>
                            <a:sysClr val="windowText" lastClr="000000"/>
                          </a:solidFill>
                          <a:latin typeface="Meiryo UI" pitchFamily="50" charset="-128"/>
                          <a:ea typeface="Meiryo UI" pitchFamily="50" charset="-128"/>
                          <a:cs typeface="Meiryo UI" pitchFamily="50" charset="-128"/>
                        </a:rPr>
                        <a:t>府へ移管</a:t>
                      </a:r>
                      <a:endParaRPr kumimoji="1" lang="en-US" altLang="ja-JP" sz="1100" b="0" u="none" dirty="0" smtClean="0">
                        <a:solidFill>
                          <a:sysClr val="windowText" lastClr="000000"/>
                        </a:solidFill>
                        <a:latin typeface="Meiryo UI" pitchFamily="50" charset="-128"/>
                        <a:ea typeface="Meiryo UI" pitchFamily="50" charset="-128"/>
                        <a:cs typeface="Meiryo UI" pitchFamily="50" charset="-128"/>
                      </a:endParaRPr>
                    </a:p>
                  </a:txBody>
                  <a:tcPr marL="0" marR="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0" u="none" dirty="0" smtClean="0">
                          <a:solidFill>
                            <a:sysClr val="windowText" lastClr="000000"/>
                          </a:solidFill>
                          <a:latin typeface="Meiryo UI" pitchFamily="50" charset="-128"/>
                          <a:ea typeface="Meiryo UI" pitchFamily="50" charset="-128"/>
                          <a:cs typeface="Meiryo UI" pitchFamily="50" charset="-128"/>
                        </a:rPr>
                        <a:t>④</a:t>
                      </a:r>
                      <a:endParaRPr kumimoji="1" lang="en-US" altLang="ja-JP" sz="1100" b="0" u="none" dirty="0" smtClean="0">
                        <a:solidFill>
                          <a:sysClr val="windowText" lastClr="000000"/>
                        </a:solidFill>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0" u="none" dirty="0" smtClean="0">
                          <a:solidFill>
                            <a:sysClr val="windowText" lastClr="000000"/>
                          </a:solidFill>
                          <a:latin typeface="Meiryo UI" pitchFamily="50" charset="-128"/>
                          <a:ea typeface="Meiryo UI" pitchFamily="50" charset="-128"/>
                          <a:cs typeface="Meiryo UI" pitchFamily="50" charset="-128"/>
                        </a:rPr>
                        <a:t>一組へ移管</a:t>
                      </a:r>
                      <a:endParaRPr kumimoji="1" lang="en-US" altLang="ja-JP" sz="1100" b="0" u="none" dirty="0" smtClean="0">
                        <a:solidFill>
                          <a:sysClr val="windowText" lastClr="000000"/>
                        </a:solidFill>
                        <a:latin typeface="Meiryo UI" pitchFamily="50" charset="-128"/>
                        <a:ea typeface="Meiryo UI" pitchFamily="50" charset="-128"/>
                        <a:cs typeface="Meiryo UI" pitchFamily="50" charset="-128"/>
                      </a:endParaRPr>
                    </a:p>
                  </a:txBody>
                  <a:tcPr marL="0" marR="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0" u="none" dirty="0" smtClean="0">
                          <a:solidFill>
                            <a:sysClr val="windowText" lastClr="000000"/>
                          </a:solidFill>
                          <a:latin typeface="Meiryo UI" pitchFamily="50" charset="-128"/>
                          <a:ea typeface="Meiryo UI" pitchFamily="50" charset="-128"/>
                          <a:cs typeface="Meiryo UI" pitchFamily="50" charset="-128"/>
                        </a:rPr>
                        <a:t>⑤</a:t>
                      </a:r>
                      <a:r>
                        <a:rPr kumimoji="1" lang="ja-JP" altLang="en-US" sz="800" b="0" u="none" dirty="0" smtClean="0">
                          <a:solidFill>
                            <a:sysClr val="windowText" lastClr="000000"/>
                          </a:solidFill>
                          <a:latin typeface="Meiryo UI" pitchFamily="50" charset="-128"/>
                          <a:ea typeface="Meiryo UI" pitchFamily="50" charset="-128"/>
                          <a:cs typeface="Meiryo UI" pitchFamily="50" charset="-128"/>
                        </a:rPr>
                        <a:t>＝①</a:t>
                      </a:r>
                      <a:r>
                        <a:rPr kumimoji="1" lang="en-US" altLang="ja-JP" sz="800" b="0" u="none" dirty="0" smtClean="0">
                          <a:solidFill>
                            <a:sysClr val="windowText" lastClr="000000"/>
                          </a:solidFill>
                          <a:latin typeface="Meiryo UI" pitchFamily="50" charset="-128"/>
                          <a:ea typeface="Meiryo UI" pitchFamily="50" charset="-128"/>
                          <a:cs typeface="Meiryo UI" pitchFamily="50" charset="-128"/>
                        </a:rPr>
                        <a:t>-</a:t>
                      </a:r>
                      <a:r>
                        <a:rPr kumimoji="1" lang="ja-JP" altLang="en-US" sz="800" b="0" u="none" dirty="0" smtClean="0">
                          <a:solidFill>
                            <a:sysClr val="windowText" lastClr="000000"/>
                          </a:solidFill>
                          <a:latin typeface="Meiryo UI" pitchFamily="50" charset="-128"/>
                          <a:ea typeface="Meiryo UI" pitchFamily="50" charset="-128"/>
                          <a:cs typeface="Meiryo UI" pitchFamily="50" charset="-128"/>
                        </a:rPr>
                        <a:t>②</a:t>
                      </a:r>
                      <a:r>
                        <a:rPr kumimoji="1" lang="en-US" altLang="ja-JP" sz="800" b="0" u="none" dirty="0" smtClean="0">
                          <a:solidFill>
                            <a:sysClr val="windowText" lastClr="000000"/>
                          </a:solidFill>
                          <a:latin typeface="Meiryo UI" pitchFamily="50" charset="-128"/>
                          <a:ea typeface="Meiryo UI" pitchFamily="50" charset="-128"/>
                          <a:cs typeface="Meiryo UI" pitchFamily="50" charset="-128"/>
                        </a:rPr>
                        <a:t>-</a:t>
                      </a:r>
                      <a:r>
                        <a:rPr kumimoji="1" lang="ja-JP" altLang="en-US" sz="800" b="0" u="none" dirty="0" smtClean="0">
                          <a:solidFill>
                            <a:sysClr val="windowText" lastClr="000000"/>
                          </a:solidFill>
                          <a:latin typeface="Meiryo UI" pitchFamily="50" charset="-128"/>
                          <a:ea typeface="Meiryo UI" pitchFamily="50" charset="-128"/>
                          <a:cs typeface="Meiryo UI" pitchFamily="50" charset="-128"/>
                        </a:rPr>
                        <a:t>③</a:t>
                      </a:r>
                      <a:r>
                        <a:rPr kumimoji="1" lang="en-US" altLang="ja-JP" sz="800" b="0" u="none" dirty="0" smtClean="0">
                          <a:solidFill>
                            <a:sysClr val="windowText" lastClr="000000"/>
                          </a:solidFill>
                          <a:latin typeface="Meiryo UI" pitchFamily="50" charset="-128"/>
                          <a:ea typeface="Meiryo UI" pitchFamily="50" charset="-128"/>
                          <a:cs typeface="Meiryo UI" pitchFamily="50" charset="-128"/>
                        </a:rPr>
                        <a:t>-</a:t>
                      </a:r>
                      <a:r>
                        <a:rPr kumimoji="1" lang="ja-JP" altLang="en-US" sz="800" b="0" u="none" dirty="0" smtClean="0">
                          <a:solidFill>
                            <a:sysClr val="windowText" lastClr="000000"/>
                          </a:solidFill>
                          <a:latin typeface="Meiryo UI" pitchFamily="50" charset="-128"/>
                          <a:ea typeface="Meiryo UI" pitchFamily="50" charset="-128"/>
                          <a:cs typeface="Meiryo UI" pitchFamily="50" charset="-128"/>
                        </a:rPr>
                        <a:t>④</a:t>
                      </a:r>
                      <a:endParaRPr kumimoji="1" lang="en-US" altLang="ja-JP" sz="1100" b="0" u="none" dirty="0" smtClean="0">
                        <a:solidFill>
                          <a:sysClr val="windowText" lastClr="000000"/>
                        </a:solidFill>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0" u="none" dirty="0" smtClean="0">
                          <a:solidFill>
                            <a:sysClr val="windowText" lastClr="000000"/>
                          </a:solidFill>
                          <a:latin typeface="Meiryo UI" pitchFamily="50" charset="-128"/>
                          <a:ea typeface="Meiryo UI" pitchFamily="50" charset="-128"/>
                          <a:cs typeface="Meiryo UI" pitchFamily="50" charset="-128"/>
                        </a:rPr>
                        <a:t>特別区へ移管</a:t>
                      </a:r>
                      <a:endParaRPr kumimoji="1" lang="en-US" altLang="ja-JP" sz="1100" b="0" u="none" dirty="0" smtClean="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r>
              <a:tr h="183726">
                <a:tc>
                  <a:txBody>
                    <a:bodyPr/>
                    <a:lstStyle/>
                    <a:p>
                      <a:pPr marL="72000" algn="l" fontAlgn="ctr"/>
                      <a:r>
                        <a:rPr lang="ja-JP" altLang="en-US" sz="1200" b="0" u="none" strike="noStrike" dirty="0" smtClean="0">
                          <a:solidFill>
                            <a:sysClr val="windowText" lastClr="000000"/>
                          </a:solidFill>
                          <a:effectLst/>
                          <a:latin typeface="Meiryo UI" panose="020B0604030504040204" pitchFamily="50" charset="-128"/>
                          <a:ea typeface="Meiryo UI" panose="020B0604030504040204" pitchFamily="50" charset="-128"/>
                        </a:rPr>
                        <a:t>危機管理室</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lvl="0" indent="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44</a:t>
                      </a: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44</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3726">
                <a:tc>
                  <a:txBody>
                    <a:bodyPr/>
                    <a:lstStyle/>
                    <a:p>
                      <a:pPr marL="72000" algn="l" fontAlgn="ctr"/>
                      <a:r>
                        <a:rPr lang="ja-JP" altLang="en-US" sz="1200" b="0" i="0" u="none" strike="noStrike" dirty="0" smtClean="0">
                          <a:solidFill>
                            <a:sysClr val="windowText" lastClr="000000"/>
                          </a:solidFill>
                          <a:effectLst/>
                          <a:latin typeface="Meiryo UI" panose="020B0604030504040204" pitchFamily="50" charset="-128"/>
                          <a:ea typeface="Meiryo UI" panose="020B0604030504040204" pitchFamily="50" charset="-128"/>
                        </a:rPr>
                        <a:t>副首都推進局</a:t>
                      </a:r>
                      <a:endPar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57</a:t>
                      </a: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34</a:t>
                      </a: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23</a:t>
                      </a: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3726">
                <a:tc>
                  <a:txBody>
                    <a:bodyPr/>
                    <a:lstStyle/>
                    <a:p>
                      <a:pPr marL="72000" algn="l" fontAlgn="ctr"/>
                      <a:r>
                        <a:rPr lang="ja-JP" altLang="en-US" sz="1200" b="0" i="0" u="none" strike="noStrike" dirty="0" smtClean="0">
                          <a:solidFill>
                            <a:sysClr val="windowText" lastClr="000000"/>
                          </a:solidFill>
                          <a:effectLst/>
                          <a:latin typeface="Meiryo UI" panose="020B0604030504040204" pitchFamily="50" charset="-128"/>
                          <a:ea typeface="Meiryo UI" panose="020B0604030504040204" pitchFamily="50" charset="-128"/>
                        </a:rPr>
                        <a:t>市政改革室</a:t>
                      </a:r>
                      <a:endPar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34</a:t>
                      </a: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1</a:t>
                      </a: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33</a:t>
                      </a: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3726">
                <a:tc>
                  <a:txBody>
                    <a:bodyPr/>
                    <a:lstStyle/>
                    <a:p>
                      <a:pPr marL="72000" algn="l" fontAlgn="ctr"/>
                      <a:r>
                        <a:rPr lang="ja-JP" altLang="en-US" sz="1200" b="0" u="none" strike="noStrike" dirty="0" smtClean="0">
                          <a:solidFill>
                            <a:sysClr val="windowText" lastClr="000000"/>
                          </a:solidFill>
                          <a:effectLst/>
                          <a:latin typeface="Meiryo UI" panose="020B0604030504040204" pitchFamily="50" charset="-128"/>
                          <a:ea typeface="Meiryo UI" panose="020B0604030504040204" pitchFamily="50" charset="-128"/>
                        </a:rPr>
                        <a:t>政策企画室</a:t>
                      </a:r>
                      <a:endPar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89</a:t>
                      </a: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0</a:t>
                      </a: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89</a:t>
                      </a: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3726">
                <a:tc>
                  <a:txBody>
                    <a:bodyPr/>
                    <a:lstStyle/>
                    <a:p>
                      <a:pPr marL="72000" algn="l"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ICT</a:t>
                      </a:r>
                      <a:r>
                        <a:rPr lang="ja-JP" altLang="en-US" sz="1200" b="0" i="0" u="none" strike="noStrike" dirty="0" smtClean="0">
                          <a:solidFill>
                            <a:sysClr val="windowText" lastClr="000000"/>
                          </a:solidFill>
                          <a:effectLst/>
                          <a:latin typeface="Meiryo UI" panose="020B0604030504040204" pitchFamily="50" charset="-128"/>
                          <a:ea typeface="Meiryo UI" panose="020B0604030504040204" pitchFamily="50" charset="-128"/>
                        </a:rPr>
                        <a:t>戦略室</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48</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41</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7</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3726">
                <a:tc>
                  <a:txBody>
                    <a:bodyPr/>
                    <a:lstStyle/>
                    <a:p>
                      <a:pPr marL="72000" algn="l" fontAlgn="ctr"/>
                      <a:r>
                        <a:rPr lang="ja-JP" altLang="en-US" sz="1200" b="0" i="0" u="none" strike="noStrike" dirty="0" smtClean="0">
                          <a:solidFill>
                            <a:sysClr val="windowText" lastClr="000000"/>
                          </a:solidFill>
                          <a:effectLst/>
                          <a:latin typeface="Meiryo UI" panose="020B0604030504040204" pitchFamily="50" charset="-128"/>
                          <a:ea typeface="Meiryo UI" panose="020B0604030504040204" pitchFamily="50" charset="-128"/>
                        </a:rPr>
                        <a:t>人事室</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130</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5</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14</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112</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3726">
                <a:tc>
                  <a:txBody>
                    <a:bodyPr/>
                    <a:lstStyle/>
                    <a:p>
                      <a:pPr marL="72000" algn="l" fontAlgn="ctr"/>
                      <a:r>
                        <a:rPr lang="ja-JP" altLang="en-US" sz="1200" b="0" u="none" strike="noStrike" dirty="0" smtClean="0">
                          <a:solidFill>
                            <a:sysClr val="windowText" lastClr="000000"/>
                          </a:solidFill>
                          <a:effectLst/>
                          <a:latin typeface="Meiryo UI" panose="020B0604030504040204" pitchFamily="50" charset="-128"/>
                          <a:ea typeface="Meiryo UI" panose="020B0604030504040204" pitchFamily="50" charset="-128"/>
                        </a:rPr>
                        <a:t>総務局</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83</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2</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81</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3726">
                <a:tc>
                  <a:txBody>
                    <a:bodyPr/>
                    <a:lstStyle/>
                    <a:p>
                      <a:pPr marL="72000" algn="l" fontAlgn="ctr"/>
                      <a:r>
                        <a:rPr lang="ja-JP" altLang="en-US" sz="1200" b="0" i="0" u="none" strike="noStrike" dirty="0" smtClean="0">
                          <a:solidFill>
                            <a:sysClr val="windowText" lastClr="000000"/>
                          </a:solidFill>
                          <a:effectLst/>
                          <a:latin typeface="Meiryo UI" panose="020B0604030504040204" pitchFamily="50" charset="-128"/>
                          <a:ea typeface="Meiryo UI" panose="020B0604030504040204" pitchFamily="50" charset="-128"/>
                        </a:rPr>
                        <a:t>財政局</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1,034</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405</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7</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622</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3726">
                <a:tc>
                  <a:txBody>
                    <a:bodyPr/>
                    <a:lstStyle/>
                    <a:p>
                      <a:pPr marL="72000" algn="l" fontAlgn="ctr"/>
                      <a:r>
                        <a:rPr lang="ja-JP" altLang="en-US" sz="1200" b="0" u="none" strike="noStrike" dirty="0" smtClean="0">
                          <a:solidFill>
                            <a:sysClr val="windowText" lastClr="000000"/>
                          </a:solidFill>
                          <a:effectLst/>
                          <a:latin typeface="Meiryo UI" panose="020B0604030504040204" pitchFamily="50" charset="-128"/>
                          <a:ea typeface="Meiryo UI" panose="020B0604030504040204" pitchFamily="50" charset="-128"/>
                        </a:rPr>
                        <a:t>契約管財局</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157</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6</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24</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127</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3726">
                <a:tc>
                  <a:txBody>
                    <a:bodyPr/>
                    <a:lstStyle/>
                    <a:p>
                      <a:pPr marL="72000" algn="l" fontAlgn="ctr"/>
                      <a:r>
                        <a:rPr lang="ja-JP" altLang="en-US" sz="1200" b="0" u="none" strike="noStrike" dirty="0" smtClean="0">
                          <a:solidFill>
                            <a:sysClr val="windowText" lastClr="000000"/>
                          </a:solidFill>
                          <a:effectLst/>
                          <a:latin typeface="Meiryo UI" panose="020B0604030504040204" pitchFamily="50" charset="-128"/>
                          <a:ea typeface="Meiryo UI" panose="020B0604030504040204" pitchFamily="50" charset="-128"/>
                        </a:rPr>
                        <a:t>市民局</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172</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3</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5</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164</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3726">
                <a:tc>
                  <a:txBody>
                    <a:bodyPr/>
                    <a:lstStyle/>
                    <a:p>
                      <a:pPr marL="72000" algn="l" fontAlgn="ctr"/>
                      <a:r>
                        <a:rPr lang="ja-JP" altLang="en-US" sz="1200" b="0" u="none" strike="noStrike" dirty="0" smtClean="0">
                          <a:solidFill>
                            <a:sysClr val="windowText" lastClr="000000"/>
                          </a:solidFill>
                          <a:effectLst/>
                          <a:latin typeface="Meiryo UI" panose="020B0604030504040204" pitchFamily="50" charset="-128"/>
                          <a:ea typeface="Meiryo UI" panose="020B0604030504040204" pitchFamily="50" charset="-128"/>
                        </a:rPr>
                        <a:t>経済戦略局</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756</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42</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500</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4</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210</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3726">
                <a:tc>
                  <a:txBody>
                    <a:bodyPr/>
                    <a:lstStyle/>
                    <a:p>
                      <a:pPr marL="72000" algn="l" fontAlgn="ctr"/>
                      <a:r>
                        <a:rPr lang="ja-JP" altLang="en-US" sz="1200" b="0" u="none" strike="noStrike" dirty="0" smtClean="0">
                          <a:solidFill>
                            <a:sysClr val="windowText" lastClr="000000"/>
                          </a:solidFill>
                          <a:effectLst/>
                          <a:latin typeface="Meiryo UI" panose="020B0604030504040204" pitchFamily="50" charset="-128"/>
                          <a:ea typeface="Meiryo UI" panose="020B0604030504040204" pitchFamily="50" charset="-128"/>
                        </a:rPr>
                        <a:t>福祉局</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651</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107</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25</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99</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420</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3726">
                <a:tc>
                  <a:txBody>
                    <a:bodyPr/>
                    <a:lstStyle/>
                    <a:p>
                      <a:pPr marL="72000" algn="l" fontAlgn="ctr"/>
                      <a:r>
                        <a:rPr lang="ja-JP" altLang="en-US" sz="1200" b="0" u="none" strike="noStrike" dirty="0" smtClean="0">
                          <a:solidFill>
                            <a:sysClr val="windowText" lastClr="000000"/>
                          </a:solidFill>
                          <a:effectLst/>
                          <a:latin typeface="Meiryo UI" panose="020B0604030504040204" pitchFamily="50" charset="-128"/>
                          <a:ea typeface="Meiryo UI" panose="020B0604030504040204" pitchFamily="50" charset="-128"/>
                        </a:rPr>
                        <a:t>健康局</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686</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63</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80</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14</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528</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3726">
                <a:tc>
                  <a:txBody>
                    <a:bodyPr/>
                    <a:lstStyle/>
                    <a:p>
                      <a:pPr marL="72000" algn="l" fontAlgn="ctr"/>
                      <a:r>
                        <a:rPr lang="ja-JP" altLang="en-US" sz="1200" b="0" u="none" strike="noStrike" dirty="0" smtClean="0">
                          <a:solidFill>
                            <a:sysClr val="windowText" lastClr="000000"/>
                          </a:solidFill>
                          <a:effectLst/>
                          <a:latin typeface="Meiryo UI" panose="020B0604030504040204" pitchFamily="50" charset="-128"/>
                          <a:ea typeface="Meiryo UI" panose="020B0604030504040204" pitchFamily="50" charset="-128"/>
                        </a:rPr>
                        <a:t>こども青少年局</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1,640</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1,122</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3</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66</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448</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3726">
                <a:tc>
                  <a:txBody>
                    <a:bodyPr/>
                    <a:lstStyle/>
                    <a:p>
                      <a:pPr marL="72000" algn="l" fontAlgn="ctr"/>
                      <a:r>
                        <a:rPr lang="ja-JP" altLang="en-US" sz="1200" b="0" u="none" strike="noStrike" dirty="0" smtClean="0">
                          <a:solidFill>
                            <a:sysClr val="windowText" lastClr="000000"/>
                          </a:solidFill>
                          <a:effectLst/>
                          <a:latin typeface="Meiryo UI" panose="020B0604030504040204" pitchFamily="50" charset="-128"/>
                          <a:ea typeface="Meiryo UI" panose="020B0604030504040204" pitchFamily="50" charset="-128"/>
                        </a:rPr>
                        <a:t>環境局</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2,280</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1,933</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17</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36</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294</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3726">
                <a:tc>
                  <a:txBody>
                    <a:bodyPr/>
                    <a:lstStyle/>
                    <a:p>
                      <a:pPr marL="72000" algn="l" fontAlgn="ctr"/>
                      <a:r>
                        <a:rPr lang="ja-JP" altLang="en-US" sz="1200" b="0" i="0" u="none" strike="noStrike" dirty="0" smtClean="0">
                          <a:solidFill>
                            <a:sysClr val="windowText" lastClr="000000"/>
                          </a:solidFill>
                          <a:effectLst/>
                          <a:latin typeface="Meiryo UI" panose="020B0604030504040204" pitchFamily="50" charset="-128"/>
                          <a:ea typeface="Meiryo UI" panose="020B0604030504040204" pitchFamily="50" charset="-128"/>
                        </a:rPr>
                        <a:t>都市計画局</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216</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26</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4</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186</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3726">
                <a:tc>
                  <a:txBody>
                    <a:bodyPr/>
                    <a:lstStyle/>
                    <a:p>
                      <a:pPr marL="72000" algn="l" fontAlgn="ctr"/>
                      <a:r>
                        <a:rPr lang="ja-JP" altLang="en-US" sz="1200" b="0" u="none" strike="noStrike" dirty="0" smtClean="0">
                          <a:solidFill>
                            <a:sysClr val="windowText" lastClr="000000"/>
                          </a:solidFill>
                          <a:effectLst/>
                          <a:latin typeface="Meiryo UI" panose="020B0604030504040204" pitchFamily="50" charset="-128"/>
                          <a:ea typeface="Meiryo UI" panose="020B0604030504040204" pitchFamily="50" charset="-128"/>
                        </a:rPr>
                        <a:t>都市整備局</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567</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2</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565</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3726">
                <a:tc>
                  <a:txBody>
                    <a:bodyPr/>
                    <a:lstStyle/>
                    <a:p>
                      <a:pPr marL="72000" algn="l" fontAlgn="ctr"/>
                      <a:r>
                        <a:rPr lang="ja-JP" altLang="en-US" sz="1200" b="0" i="0" u="none" strike="noStrike" dirty="0" smtClean="0">
                          <a:solidFill>
                            <a:sysClr val="windowText" lastClr="000000"/>
                          </a:solidFill>
                          <a:effectLst/>
                          <a:latin typeface="Meiryo UI" panose="020B0604030504040204" pitchFamily="50" charset="-128"/>
                          <a:ea typeface="Meiryo UI" panose="020B0604030504040204" pitchFamily="50" charset="-128"/>
                        </a:rPr>
                        <a:t>建設局</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2,824</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1,173</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295</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2</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1,354</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3726">
                <a:tc>
                  <a:txBody>
                    <a:bodyPr/>
                    <a:lstStyle/>
                    <a:p>
                      <a:pPr marL="72000" algn="l" fontAlgn="ctr"/>
                      <a:r>
                        <a:rPr lang="ja-JP" altLang="en-US" sz="1200" b="0" u="none" strike="noStrike" dirty="0" smtClean="0">
                          <a:solidFill>
                            <a:sysClr val="windowText" lastClr="000000"/>
                          </a:solidFill>
                          <a:effectLst/>
                          <a:latin typeface="Meiryo UI" panose="020B0604030504040204" pitchFamily="50" charset="-128"/>
                          <a:ea typeface="Meiryo UI" panose="020B0604030504040204" pitchFamily="50" charset="-128"/>
                        </a:rPr>
                        <a:t>港湾局</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514</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505</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9</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3726">
                <a:tc>
                  <a:txBody>
                    <a:bodyPr/>
                    <a:lstStyle/>
                    <a:p>
                      <a:pPr marL="72000" algn="l" fontAlgn="ctr"/>
                      <a:r>
                        <a:rPr lang="ja-JP" altLang="en-US" sz="1200" b="0" u="none" strike="noStrike" dirty="0" smtClean="0">
                          <a:solidFill>
                            <a:sysClr val="windowText" lastClr="000000"/>
                          </a:solidFill>
                          <a:effectLst/>
                          <a:latin typeface="Meiryo UI" panose="020B0604030504040204" pitchFamily="50" charset="-128"/>
                          <a:ea typeface="Meiryo UI" panose="020B0604030504040204" pitchFamily="50" charset="-128"/>
                        </a:rPr>
                        <a:t>会計室</a:t>
                      </a:r>
                      <a:endPar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38</a:t>
                      </a: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6</a:t>
                      </a: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32</a:t>
                      </a: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3726">
                <a:tc>
                  <a:txBody>
                    <a:bodyPr/>
                    <a:lstStyle/>
                    <a:p>
                      <a:pPr marL="72000" algn="l" fontAlgn="ctr"/>
                      <a:r>
                        <a:rPr lang="ja-JP" altLang="en-US" sz="1100" b="0" u="none" strike="noStrike" dirty="0" smtClean="0">
                          <a:solidFill>
                            <a:sysClr val="windowText" lastClr="000000"/>
                          </a:solidFill>
                          <a:effectLst/>
                          <a:latin typeface="Meiryo UI" panose="020B0604030504040204" pitchFamily="50" charset="-128"/>
                          <a:ea typeface="Meiryo UI" panose="020B0604030504040204" pitchFamily="50" charset="-128"/>
                        </a:rPr>
                        <a:t>教育委員会事務局</a:t>
                      </a:r>
                      <a:endParaRPr lang="zh-TW" altLang="en-US" sz="11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zh-TW" sz="1200" b="0" i="0" u="none" strike="noStrike" dirty="0" smtClean="0">
                          <a:solidFill>
                            <a:sysClr val="windowText" lastClr="000000"/>
                          </a:solidFill>
                          <a:effectLst/>
                          <a:latin typeface="Meiryo UI" panose="020B0604030504040204" pitchFamily="50" charset="-128"/>
                          <a:ea typeface="Meiryo UI" panose="020B0604030504040204" pitchFamily="50" charset="-128"/>
                        </a:rPr>
                        <a:t>602</a:t>
                      </a:r>
                      <a:endParaRPr lang="zh-TW"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zh-TW"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zh-TW" sz="1200" b="0" i="0" u="none" strike="noStrike" dirty="0" smtClean="0">
                          <a:solidFill>
                            <a:sysClr val="windowText" lastClr="000000"/>
                          </a:solidFill>
                          <a:effectLst/>
                          <a:latin typeface="Meiryo UI" panose="020B0604030504040204" pitchFamily="50" charset="-128"/>
                          <a:ea typeface="Meiryo UI" panose="020B0604030504040204" pitchFamily="50" charset="-128"/>
                        </a:rPr>
                        <a:t>46</a:t>
                      </a:r>
                      <a:endParaRPr lang="zh-TW"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zh-TW"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zh-TW" sz="1200" b="0" i="0" u="none" strike="noStrike" dirty="0" smtClean="0">
                          <a:solidFill>
                            <a:sysClr val="windowText" lastClr="000000"/>
                          </a:solidFill>
                          <a:effectLst/>
                          <a:latin typeface="Meiryo UI" panose="020B0604030504040204" pitchFamily="50" charset="-128"/>
                          <a:ea typeface="Meiryo UI" panose="020B0604030504040204" pitchFamily="50" charset="-128"/>
                        </a:rPr>
                        <a:t>556</a:t>
                      </a:r>
                      <a:endParaRPr lang="zh-TW"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3726">
                <a:tc>
                  <a:txBody>
                    <a:bodyPr/>
                    <a:lstStyle/>
                    <a:p>
                      <a:pPr marL="72000" algn="l" fontAlgn="ctr"/>
                      <a:r>
                        <a:rPr lang="ja-JP" altLang="en-US" sz="1100" b="0" u="none" strike="noStrike" dirty="0" smtClean="0">
                          <a:solidFill>
                            <a:sysClr val="windowText" lastClr="000000"/>
                          </a:solidFill>
                          <a:effectLst/>
                          <a:latin typeface="Meiryo UI" panose="020B0604030504040204" pitchFamily="50" charset="-128"/>
                          <a:ea typeface="Meiryo UI" panose="020B0604030504040204" pitchFamily="50" charset="-128"/>
                        </a:rPr>
                        <a:t>行政委員会事務局</a:t>
                      </a:r>
                      <a:endParaRPr lang="zh-TW" altLang="en-US" sz="11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zh-TW" sz="1200" b="0" i="0" u="none" strike="noStrike" dirty="0" smtClean="0">
                          <a:solidFill>
                            <a:sysClr val="windowText" lastClr="000000"/>
                          </a:solidFill>
                          <a:effectLst/>
                          <a:latin typeface="Meiryo UI" panose="020B0604030504040204" pitchFamily="50" charset="-128"/>
                          <a:ea typeface="Meiryo UI" panose="020B0604030504040204" pitchFamily="50" charset="-128"/>
                        </a:rPr>
                        <a:t>67</a:t>
                      </a:r>
                      <a:endParaRPr lang="zh-TW"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zh-TW"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zh-TW"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zh-TW"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zh-TW" sz="1200" b="0" i="0" u="none" strike="noStrike" dirty="0" smtClean="0">
                          <a:solidFill>
                            <a:sysClr val="windowText" lastClr="000000"/>
                          </a:solidFill>
                          <a:effectLst/>
                          <a:latin typeface="Meiryo UI" panose="020B0604030504040204" pitchFamily="50" charset="-128"/>
                          <a:ea typeface="Meiryo UI" panose="020B0604030504040204" pitchFamily="50" charset="-128"/>
                        </a:rPr>
                        <a:t>67</a:t>
                      </a:r>
                      <a:endParaRPr lang="zh-TW"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3726">
                <a:tc>
                  <a:txBody>
                    <a:bodyPr/>
                    <a:lstStyle/>
                    <a:p>
                      <a:pPr marL="72000" algn="l" fontAlgn="ctr"/>
                      <a:r>
                        <a:rPr lang="ja-JP" altLang="en-US" sz="1200" b="0" u="none" strike="noStrike" dirty="0" smtClean="0">
                          <a:solidFill>
                            <a:sysClr val="windowText" lastClr="000000"/>
                          </a:solidFill>
                          <a:effectLst/>
                          <a:latin typeface="Meiryo UI" panose="020B0604030504040204" pitchFamily="50" charset="-128"/>
                          <a:ea typeface="Meiryo UI" panose="020B0604030504040204" pitchFamily="50" charset="-128"/>
                        </a:rPr>
                        <a:t>市会事務局</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36</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36</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1179">
                <a:tc>
                  <a:txBody>
                    <a:bodyPr/>
                    <a:lstStyle/>
                    <a:p>
                      <a:pPr marL="72000" algn="l" fontAlgn="ctr"/>
                      <a:r>
                        <a:rPr lang="ja-JP" altLang="en-US" sz="1200" b="0" u="none" strike="noStrike" dirty="0" smtClean="0">
                          <a:solidFill>
                            <a:sysClr val="windowText" lastClr="000000"/>
                          </a:solidFill>
                          <a:effectLst/>
                          <a:latin typeface="Meiryo UI" panose="020B0604030504040204" pitchFamily="50" charset="-128"/>
                          <a:ea typeface="Meiryo UI" panose="020B0604030504040204" pitchFamily="50" charset="-128"/>
                        </a:rPr>
                        <a:t>各区役所</a:t>
                      </a:r>
                      <a:endParaRPr lang="en-US" altLang="ja-JP" sz="1200" b="0" u="none" strike="noStrike" dirty="0" smtClean="0">
                        <a:solidFill>
                          <a:sysClr val="windowText" lastClr="000000"/>
                        </a:solidFill>
                        <a:effectLst/>
                        <a:latin typeface="Meiryo UI" panose="020B0604030504040204" pitchFamily="50" charset="-128"/>
                        <a:ea typeface="Meiryo UI" panose="020B0604030504040204" pitchFamily="50" charset="-128"/>
                      </a:endParaRPr>
                    </a:p>
                    <a:p>
                      <a:pPr marL="72000" algn="l" fontAlgn="ctr"/>
                      <a:endPar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endParaRPr>
                    </a:p>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4,836</a:t>
                      </a:r>
                    </a:p>
                    <a:p>
                      <a:pPr marL="72000" algn="r" fontAlgn="ctr"/>
                      <a:endPar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endParaRPr>
                    </a:p>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4,836</a:t>
                      </a:r>
                    </a:p>
                    <a:p>
                      <a:pPr marL="72000" algn="r" fontAlgn="ctr"/>
                      <a:endPar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endParaRPr>
                    </a:p>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3726">
                <a:tc>
                  <a:txBody>
                    <a:bodyPr/>
                    <a:lstStyle/>
                    <a:p>
                      <a:pPr marL="72000" algn="l" fontAlgn="ctr"/>
                      <a:r>
                        <a:rPr lang="ja-JP" altLang="en-US" sz="1200" b="0" i="0" u="none" strike="noStrike" spc="-150" dirty="0" smtClean="0">
                          <a:solidFill>
                            <a:sysClr val="windowText" lastClr="000000"/>
                          </a:solidFill>
                          <a:effectLst/>
                          <a:latin typeface="Meiryo UI" panose="020B0604030504040204" pitchFamily="50" charset="-128"/>
                          <a:ea typeface="Meiryo UI" panose="020B0604030504040204" pitchFamily="50" charset="-128"/>
                        </a:rPr>
                        <a:t>交通・水道・学校園等</a:t>
                      </a:r>
                      <a:endParaRPr lang="ja-JP" altLang="en-US" sz="1200" b="0" i="0" u="none" strike="noStrike" spc="-150"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14,044</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14,044</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3726">
                <a:tc gridSpan="6">
                  <a:txBody>
                    <a:bodyPr/>
                    <a:lstStyle/>
                    <a:p>
                      <a:pPr marL="72000" algn="ct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a:t>
                      </a:r>
                      <a:r>
                        <a:rPr lang="ja-JP" altLang="en-US" sz="1200" b="0" i="0" u="none" strike="noStrike" baseline="0" dirty="0" smtClean="0">
                          <a:solidFill>
                            <a:sysClr val="windowText" lastClr="000000"/>
                          </a:solidFill>
                          <a:effectLst/>
                          <a:latin typeface="Meiryo UI" panose="020B0604030504040204" pitchFamily="50" charset="-128"/>
                          <a:ea typeface="Meiryo UI" panose="020B0604030504040204" pitchFamily="50" charset="-128"/>
                        </a:rPr>
                        <a:t> </a:t>
                      </a:r>
                      <a:r>
                        <a:rPr lang="ja-JP" altLang="en-US" sz="1200" b="0" i="0" u="none" strike="noStrike" dirty="0" smtClean="0">
                          <a:solidFill>
                            <a:sysClr val="windowText" lastClr="000000"/>
                          </a:solidFill>
                          <a:effectLst/>
                          <a:latin typeface="Meiryo UI" panose="020B0604030504040204" pitchFamily="50" charset="-128"/>
                          <a:ea typeface="Meiryo UI" panose="020B0604030504040204" pitchFamily="50" charset="-128"/>
                        </a:rPr>
                        <a:t>技 能 労 務 職 は 上</a:t>
                      </a:r>
                      <a:r>
                        <a:rPr lang="ja-JP" altLang="en-US" sz="1200" b="0" i="0" u="none" strike="noStrike" baseline="0" dirty="0" smtClean="0">
                          <a:solidFill>
                            <a:sysClr val="windowText" lastClr="000000"/>
                          </a:solidFill>
                          <a:effectLst/>
                          <a:latin typeface="Meiryo UI" panose="020B0604030504040204" pitchFamily="50" charset="-128"/>
                          <a:ea typeface="Meiryo UI" panose="020B0604030504040204" pitchFamily="50" charset="-128"/>
                        </a:rPr>
                        <a:t> </a:t>
                      </a:r>
                      <a:r>
                        <a:rPr lang="ja-JP" altLang="en-US" sz="1200" b="0" i="0" u="none" strike="noStrike" dirty="0" smtClean="0">
                          <a:solidFill>
                            <a:sysClr val="windowText" lastClr="000000"/>
                          </a:solidFill>
                          <a:effectLst/>
                          <a:latin typeface="Meiryo UI" panose="020B0604030504040204" pitchFamily="50" charset="-128"/>
                          <a:ea typeface="Meiryo UI" panose="020B0604030504040204" pitchFamily="50" charset="-128"/>
                        </a:rPr>
                        <a:t>記 に 含 む</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72000" algn="ct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72000" algn="ct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72000" algn="ct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72000" algn="ct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72000" algn="ct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183726">
                <a:tc>
                  <a:txBody>
                    <a:bodyPr/>
                    <a:lstStyle/>
                    <a:p>
                      <a:pPr marL="72000" algn="ctr" fontAlgn="ctr"/>
                      <a:r>
                        <a:rPr lang="ja-JP" altLang="en-US" sz="1200" b="0" u="none" strike="noStrike" dirty="0">
                          <a:solidFill>
                            <a:sysClr val="windowText" lastClr="000000"/>
                          </a:solidFill>
                          <a:effectLst/>
                          <a:latin typeface="Meiryo UI" panose="020B0604030504040204" pitchFamily="50" charset="-128"/>
                          <a:ea typeface="Meiryo UI" panose="020B0604030504040204" pitchFamily="50" charset="-128"/>
                        </a:rPr>
                        <a:t>計</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31,605</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18,484</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1,953</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326</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10,842</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r>
            </a:tbl>
          </a:graphicData>
        </a:graphic>
      </p:graphicFrame>
      <p:sp>
        <p:nvSpPr>
          <p:cNvPr id="38" name="正方形/長方形 37"/>
          <p:cNvSpPr/>
          <p:nvPr/>
        </p:nvSpPr>
        <p:spPr>
          <a:xfrm>
            <a:off x="560512" y="713453"/>
            <a:ext cx="5472607" cy="432047"/>
          </a:xfrm>
          <a:prstGeom prst="rect">
            <a:avLst/>
          </a:prstGeom>
          <a:noFill/>
          <a:ln w="9525">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100" dirty="0" smtClean="0">
                <a:latin typeface="Meiryo UI" pitchFamily="50" charset="-128"/>
                <a:ea typeface="Meiryo UI" pitchFamily="50" charset="-128"/>
                <a:cs typeface="Meiryo UI" pitchFamily="50" charset="-128"/>
              </a:rPr>
              <a:t>①平成</a:t>
            </a:r>
            <a:r>
              <a:rPr lang="en-US" altLang="ja-JP" sz="1100" dirty="0" smtClean="0">
                <a:latin typeface="Meiryo UI" pitchFamily="50" charset="-128"/>
                <a:ea typeface="Meiryo UI" pitchFamily="50" charset="-128"/>
                <a:cs typeface="Meiryo UI" pitchFamily="50" charset="-128"/>
              </a:rPr>
              <a:t>28</a:t>
            </a:r>
            <a:r>
              <a:rPr lang="ja-JP" altLang="en-US" sz="1100" dirty="0" smtClean="0">
                <a:latin typeface="Meiryo UI" pitchFamily="50" charset="-128"/>
                <a:ea typeface="Meiryo UI" pitchFamily="50" charset="-128"/>
                <a:cs typeface="Meiryo UI" pitchFamily="50" charset="-128"/>
              </a:rPr>
              <a:t>年度職員数から、②経営形態の見直し部門等、③大阪府への移管、④一部事務</a:t>
            </a:r>
            <a:endParaRPr lang="en-US" altLang="ja-JP" sz="1100" dirty="0" smtClean="0">
              <a:latin typeface="Meiryo UI" pitchFamily="50" charset="-128"/>
              <a:ea typeface="Meiryo UI" pitchFamily="50" charset="-128"/>
              <a:cs typeface="Meiryo UI" pitchFamily="50" charset="-128"/>
            </a:endParaRPr>
          </a:p>
          <a:p>
            <a:r>
              <a:rPr lang="ja-JP" altLang="en-US" sz="1100" dirty="0" smtClean="0">
                <a:latin typeface="Meiryo UI" pitchFamily="50" charset="-128"/>
                <a:ea typeface="Meiryo UI" pitchFamily="50" charset="-128"/>
                <a:cs typeface="Meiryo UI" pitchFamily="50" charset="-128"/>
              </a:rPr>
              <a:t>組合への移管の各職員数を除き、⑤特別区への移管事務に従事している現員数を算出</a:t>
            </a:r>
            <a:endParaRPr lang="en-US" altLang="ja-JP" sz="1100" dirty="0" smtClean="0">
              <a:latin typeface="Meiryo UI" pitchFamily="50" charset="-128"/>
              <a:ea typeface="Meiryo UI" pitchFamily="50" charset="-128"/>
              <a:cs typeface="Meiryo UI" pitchFamily="50" charset="-128"/>
            </a:endParaRPr>
          </a:p>
        </p:txBody>
      </p:sp>
      <p:sp>
        <p:nvSpPr>
          <p:cNvPr id="26" name="正方形/長方形 31"/>
          <p:cNvSpPr/>
          <p:nvPr/>
        </p:nvSpPr>
        <p:spPr>
          <a:xfrm>
            <a:off x="8779023" y="510507"/>
            <a:ext cx="1066467" cy="185117"/>
          </a:xfrm>
          <a:prstGeom prst="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r>
              <a:rPr lang="ja-JP" altLang="en-US" sz="1000" dirty="0" smtClean="0">
                <a:solidFill>
                  <a:schemeClr val="tx1"/>
                </a:solidFill>
                <a:latin typeface="Meiryo UI" panose="020B0604030504040204" pitchFamily="50" charset="-128"/>
                <a:ea typeface="Meiryo UI" panose="020B0604030504040204" pitchFamily="50" charset="-128"/>
              </a:rPr>
              <a:t>（単位：人）</a:t>
            </a:r>
            <a:endParaRPr lang="en-US" altLang="ja-JP" sz="1000" dirty="0">
              <a:solidFill>
                <a:schemeClr val="tx1"/>
              </a:solidFill>
              <a:latin typeface="Meiryo UI" panose="020B0604030504040204" pitchFamily="50" charset="-128"/>
              <a:ea typeface="Meiryo UI" panose="020B0604030504040204"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1138642073"/>
              </p:ext>
            </p:extLst>
          </p:nvPr>
        </p:nvGraphicFramePr>
        <p:xfrm>
          <a:off x="6564659" y="1145501"/>
          <a:ext cx="2780829" cy="5664896"/>
        </p:xfrm>
        <a:graphic>
          <a:graphicData uri="http://schemas.openxmlformats.org/drawingml/2006/table">
            <a:tbl>
              <a:tblPr firstRow="1" lastRow="1" bandRow="1">
                <a:tableStyleId>{5C22544A-7EE6-4342-B048-85BDC9FD1C3A}</a:tableStyleId>
              </a:tblPr>
              <a:tblGrid>
                <a:gridCol w="255633"/>
                <a:gridCol w="437196"/>
                <a:gridCol w="1260000"/>
                <a:gridCol w="828000"/>
              </a:tblGrid>
              <a:tr h="216024">
                <a:tc grid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0" u="none" dirty="0" smtClean="0">
                          <a:solidFill>
                            <a:sysClr val="windowText" lastClr="000000"/>
                          </a:solidFill>
                          <a:latin typeface="Meiryo UI" pitchFamily="50" charset="-128"/>
                          <a:ea typeface="Meiryo UI" pitchFamily="50" charset="-128"/>
                          <a:cs typeface="Meiryo UI" pitchFamily="50" charset="-128"/>
                        </a:rPr>
                        <a:t>特別区の組織イメージ</a:t>
                      </a:r>
                      <a:endParaRPr kumimoji="1" lang="en-US" altLang="ja-JP" sz="1200" b="0" u="none" dirty="0" smtClean="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0" u="none" dirty="0" smtClean="0">
                          <a:solidFill>
                            <a:sysClr val="windowText" lastClr="000000"/>
                          </a:solidFill>
                          <a:latin typeface="Meiryo UI" pitchFamily="50" charset="-128"/>
                          <a:ea typeface="Meiryo UI" pitchFamily="50" charset="-128"/>
                          <a:cs typeface="Meiryo UI" pitchFamily="50" charset="-128"/>
                        </a:rPr>
                        <a:t>⑥</a:t>
                      </a:r>
                      <a:endParaRPr kumimoji="1" lang="en-US" altLang="ja-JP" sz="1100" b="0" u="none" dirty="0" smtClean="0">
                        <a:solidFill>
                          <a:sysClr val="windowText" lastClr="000000"/>
                        </a:solidFill>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0" u="none" dirty="0" smtClean="0">
                          <a:solidFill>
                            <a:sysClr val="windowText" lastClr="000000"/>
                          </a:solidFill>
                          <a:latin typeface="Meiryo UI" pitchFamily="50" charset="-128"/>
                          <a:ea typeface="Meiryo UI" pitchFamily="50" charset="-128"/>
                          <a:cs typeface="Meiryo UI" pitchFamily="50" charset="-128"/>
                        </a:rPr>
                        <a:t>現員数</a:t>
                      </a:r>
                      <a:endParaRPr kumimoji="1" lang="en-US" altLang="ja-JP" sz="1100" b="0" u="none" dirty="0" smtClean="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r>
              <a:tr h="184511">
                <a:tc rowSpan="20">
                  <a:txBody>
                    <a:bodyPr/>
                    <a:lstStyle/>
                    <a:p>
                      <a:pPr marL="72000" algn="ctr" fontAlgn="ctr"/>
                      <a:r>
                        <a:rPr lang="ja-JP" altLang="en-US" sz="1200" b="0" i="0" u="none" strike="noStrike" dirty="0" smtClean="0">
                          <a:solidFill>
                            <a:sysClr val="windowText" lastClr="000000"/>
                          </a:solidFill>
                          <a:effectLst/>
                          <a:latin typeface="Meiryo UI" panose="020B0604030504040204" pitchFamily="50" charset="-128"/>
                          <a:ea typeface="Meiryo UI" panose="020B0604030504040204" pitchFamily="50" charset="-128"/>
                        </a:rPr>
                        <a:t>非</a:t>
                      </a:r>
                      <a:r>
                        <a:rPr lang="ja-JP" altLang="en-US" sz="1200" b="0" i="0" u="none" strike="noStrike" baseline="0" dirty="0" smtClean="0">
                          <a:solidFill>
                            <a:sysClr val="windowText" lastClr="000000"/>
                          </a:solidFill>
                          <a:effectLst/>
                          <a:latin typeface="Meiryo UI" panose="020B0604030504040204" pitchFamily="50" charset="-128"/>
                          <a:ea typeface="Meiryo UI" panose="020B0604030504040204" pitchFamily="50" charset="-128"/>
                        </a:rPr>
                        <a:t>  </a:t>
                      </a:r>
                      <a:r>
                        <a:rPr lang="ja-JP" altLang="en-US" sz="1200" b="0" i="0" u="none" strike="noStrike" dirty="0" smtClean="0">
                          <a:solidFill>
                            <a:sysClr val="windowText" lastClr="000000"/>
                          </a:solidFill>
                          <a:effectLst/>
                          <a:latin typeface="Meiryo UI" panose="020B0604030504040204" pitchFamily="50" charset="-128"/>
                          <a:ea typeface="Meiryo UI" panose="020B0604030504040204" pitchFamily="50" charset="-128"/>
                        </a:rPr>
                        <a:t>技  能  労  務  職</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72000" algn="l" fontAlgn="ctr"/>
                      <a:r>
                        <a:rPr lang="ja-JP" altLang="en-US" sz="1200" b="0" i="0" u="none" strike="noStrike" dirty="0" smtClean="0">
                          <a:solidFill>
                            <a:sysClr val="windowText" lastClr="000000"/>
                          </a:solidFill>
                          <a:effectLst/>
                          <a:latin typeface="Meiryo UI" panose="020B0604030504040204" pitchFamily="50" charset="-128"/>
                          <a:ea typeface="Meiryo UI" panose="020B0604030504040204" pitchFamily="50" charset="-128"/>
                        </a:rPr>
                        <a:t>危機管理室</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44</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48462">
                <a:tc vMerge="1">
                  <a:txBody>
                    <a:bodyPr/>
                    <a:lstStyle/>
                    <a:p>
                      <a:pPr marL="72000" algn="l" fontAlgn="ctr"/>
                      <a:endPar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72000" algn="l" fontAlgn="ctr"/>
                      <a:r>
                        <a:rPr lang="ja-JP" altLang="en-US" sz="1200" b="0" i="0" u="none" strike="noStrike" dirty="0" smtClean="0">
                          <a:solidFill>
                            <a:sysClr val="windowText" lastClr="000000"/>
                          </a:solidFill>
                          <a:effectLst/>
                          <a:latin typeface="Meiryo UI" panose="020B0604030504040204" pitchFamily="50" charset="-128"/>
                          <a:ea typeface="Meiryo UI" panose="020B0604030504040204" pitchFamily="50" charset="-128"/>
                        </a:rPr>
                        <a:t>政策企画部</a:t>
                      </a:r>
                      <a:endPar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endParaRPr>
                    </a:p>
                    <a:p>
                      <a:pPr marL="72000" algn="l" fontAlgn="ctr"/>
                      <a:endPar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endParaRPr>
                    </a:p>
                    <a:p>
                      <a:pPr marL="72000" algn="l" fontAlgn="ctr"/>
                      <a:endPar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145</a:t>
                      </a:r>
                    </a:p>
                    <a:p>
                      <a:pPr marL="72000" algn="r" fontAlgn="ctr"/>
                      <a:endPar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endParaRPr>
                    </a:p>
                    <a:p>
                      <a:pPr marL="72000" algn="r" fontAlgn="ctr"/>
                      <a:endPar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48462">
                <a:tc vMerge="1">
                  <a:txBody>
                    <a:bodyPr/>
                    <a:lstStyle/>
                    <a:p>
                      <a:endParaRPr kumimoji="1" lang="ja-JP" altLang="en-US"/>
                    </a:p>
                  </a:txBody>
                  <a:tcPr/>
                </a:tc>
                <a:tc gridSpan="2">
                  <a:txBody>
                    <a:bodyPr/>
                    <a:lstStyle/>
                    <a:p>
                      <a:pPr marL="72000" algn="l" fontAlgn="ctr"/>
                      <a:r>
                        <a:rPr lang="ja-JP" altLang="en-US" sz="1200" b="0" i="0" u="none" strike="noStrike" dirty="0" smtClean="0">
                          <a:solidFill>
                            <a:sysClr val="windowText" lastClr="000000"/>
                          </a:solidFill>
                          <a:effectLst/>
                          <a:latin typeface="Meiryo UI" panose="020B0604030504040204" pitchFamily="50" charset="-128"/>
                          <a:ea typeface="Meiryo UI" panose="020B0604030504040204" pitchFamily="50" charset="-128"/>
                        </a:rPr>
                        <a:t>総務部</a:t>
                      </a:r>
                      <a:endPar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endParaRPr>
                    </a:p>
                    <a:p>
                      <a:pPr marL="72000" algn="l" fontAlgn="ctr"/>
                      <a:endPar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endParaRPr>
                    </a:p>
                    <a:p>
                      <a:pPr marL="72000" algn="l" fontAlgn="ctr"/>
                      <a:endPar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198</a:t>
                      </a:r>
                    </a:p>
                    <a:p>
                      <a:pPr marL="72000" algn="r" fontAlgn="ctr"/>
                      <a:endPar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endParaRPr>
                    </a:p>
                    <a:p>
                      <a:pPr marL="72000" algn="r" fontAlgn="ctr"/>
                      <a:endPar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4511">
                <a:tc vMerge="1">
                  <a:txBody>
                    <a:bodyPr/>
                    <a:lstStyle/>
                    <a:p>
                      <a:pPr marL="72000" algn="l" fontAlgn="ctr"/>
                      <a:endPar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72000" algn="l" fontAlgn="ctr"/>
                      <a:r>
                        <a:rPr lang="ja-JP" altLang="en-US" sz="1200" b="0" i="0" u="none" strike="noStrike" dirty="0" smtClean="0">
                          <a:solidFill>
                            <a:sysClr val="windowText" lastClr="000000"/>
                          </a:solidFill>
                          <a:effectLst/>
                          <a:latin typeface="Meiryo UI" panose="020B0604030504040204" pitchFamily="50" charset="-128"/>
                          <a:ea typeface="Meiryo UI" panose="020B0604030504040204" pitchFamily="50" charset="-128"/>
                        </a:rPr>
                        <a:t>財務部</a:t>
                      </a:r>
                      <a:endPar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endParaRPr>
                    </a:p>
                    <a:p>
                      <a:pPr marL="72000" algn="l" fontAlgn="ctr"/>
                      <a:endPar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749</a:t>
                      </a:r>
                    </a:p>
                    <a:p>
                      <a:pPr marL="72000" algn="r" fontAlgn="ctr"/>
                      <a:endPar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4511">
                <a:tc vMerge="1">
                  <a:txBody>
                    <a:bodyPr/>
                    <a:lstStyle/>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72000" algn="l" fontAlgn="ctr"/>
                      <a:r>
                        <a:rPr lang="ja-JP" altLang="en-US" sz="1200" b="0" i="0" u="none" strike="noStrike" dirty="0" smtClean="0">
                          <a:solidFill>
                            <a:sysClr val="windowText" lastClr="000000"/>
                          </a:solidFill>
                          <a:effectLst/>
                          <a:latin typeface="Meiryo UI" panose="020B0604030504040204" pitchFamily="50" charset="-128"/>
                          <a:ea typeface="Meiryo UI" panose="020B0604030504040204" pitchFamily="50" charset="-128"/>
                        </a:rPr>
                        <a:t>区民部</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163</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4511">
                <a:tc vMerge="1">
                  <a:txBody>
                    <a:bodyPr/>
                    <a:lstStyle/>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72000" algn="l" fontAlgn="ctr"/>
                      <a:r>
                        <a:rPr lang="ja-JP" altLang="en-US" sz="1200" b="0" i="0" u="none" strike="noStrike" dirty="0" smtClean="0">
                          <a:solidFill>
                            <a:sysClr val="windowText" lastClr="000000"/>
                          </a:solidFill>
                          <a:effectLst/>
                          <a:latin typeface="Meiryo UI" panose="020B0604030504040204" pitchFamily="50" charset="-128"/>
                          <a:ea typeface="Meiryo UI" panose="020B0604030504040204" pitchFamily="50" charset="-128"/>
                        </a:rPr>
                        <a:t>産業文化部</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203</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4511">
                <a:tc vMerge="1">
                  <a:txBody>
                    <a:bodyPr/>
                    <a:lstStyle/>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72000" algn="l" fontAlgn="ctr"/>
                      <a:r>
                        <a:rPr lang="ja-JP" altLang="en-US" sz="1200" b="0" i="0" u="none" strike="noStrike" dirty="0" smtClean="0">
                          <a:solidFill>
                            <a:sysClr val="windowText" lastClr="000000"/>
                          </a:solidFill>
                          <a:effectLst/>
                          <a:latin typeface="Meiryo UI" panose="020B0604030504040204" pitchFamily="50" charset="-128"/>
                          <a:ea typeface="Meiryo UI" panose="020B0604030504040204" pitchFamily="50" charset="-128"/>
                        </a:rPr>
                        <a:t>福祉部</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380</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4511">
                <a:tc vMerge="1">
                  <a:txBody>
                    <a:bodyPr/>
                    <a:lstStyle/>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72000" algn="l" fontAlgn="ctr"/>
                      <a:r>
                        <a:rPr lang="ja-JP" altLang="en-US" sz="1200" b="0" i="0" u="none" strike="noStrike" dirty="0" smtClean="0">
                          <a:solidFill>
                            <a:sysClr val="windowText" lastClr="000000"/>
                          </a:solidFill>
                          <a:effectLst/>
                          <a:latin typeface="Meiryo UI" panose="020B0604030504040204" pitchFamily="50" charset="-128"/>
                          <a:ea typeface="Meiryo UI" panose="020B0604030504040204" pitchFamily="50" charset="-128"/>
                        </a:rPr>
                        <a:t>健康部</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449</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4511">
                <a:tc vMerge="1">
                  <a:txBody>
                    <a:bodyPr/>
                    <a:lstStyle/>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72000" algn="l" fontAlgn="ctr"/>
                      <a:r>
                        <a:rPr lang="ja-JP" altLang="en-US" sz="1200" b="0" i="0" u="none" strike="noStrike" dirty="0" smtClean="0">
                          <a:solidFill>
                            <a:sysClr val="windowText" lastClr="000000"/>
                          </a:solidFill>
                          <a:effectLst/>
                          <a:latin typeface="Meiryo UI" panose="020B0604030504040204" pitchFamily="50" charset="-128"/>
                          <a:ea typeface="Meiryo UI" panose="020B0604030504040204" pitchFamily="50" charset="-128"/>
                        </a:rPr>
                        <a:t>こども部</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404</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4511">
                <a:tc vMerge="1">
                  <a:txBody>
                    <a:bodyPr/>
                    <a:lstStyle/>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72000" algn="l" fontAlgn="ctr"/>
                      <a:r>
                        <a:rPr lang="ja-JP" altLang="en-US" sz="1200" b="0" i="0" u="none" strike="noStrike" dirty="0" smtClean="0">
                          <a:solidFill>
                            <a:sysClr val="windowText" lastClr="000000"/>
                          </a:solidFill>
                          <a:effectLst/>
                          <a:latin typeface="Meiryo UI" panose="020B0604030504040204" pitchFamily="50" charset="-128"/>
                          <a:ea typeface="Meiryo UI" panose="020B0604030504040204" pitchFamily="50" charset="-128"/>
                        </a:rPr>
                        <a:t>環境部</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250</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4511">
                <a:tc vMerge="1">
                  <a:txBody>
                    <a:bodyPr/>
                    <a:lstStyle/>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72000" algn="l" fontAlgn="ctr"/>
                      <a:r>
                        <a:rPr lang="ja-JP" altLang="en-US" sz="1200" b="0" i="0" u="none" strike="noStrike" dirty="0" smtClean="0">
                          <a:solidFill>
                            <a:sysClr val="windowText" lastClr="000000"/>
                          </a:solidFill>
                          <a:effectLst/>
                          <a:latin typeface="Meiryo UI" panose="020B0604030504040204" pitchFamily="50" charset="-128"/>
                          <a:ea typeface="Meiryo UI" panose="020B0604030504040204" pitchFamily="50" charset="-128"/>
                        </a:rPr>
                        <a:t>都市整備部</a:t>
                      </a:r>
                      <a:endPar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endParaRPr>
                    </a:p>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732</a:t>
                      </a:r>
                    </a:p>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4511">
                <a:tc vMerge="1">
                  <a:txBody>
                    <a:bodyPr/>
                    <a:lstStyle/>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72000" algn="l" fontAlgn="ctr"/>
                      <a:r>
                        <a:rPr lang="ja-JP" altLang="en-US" sz="1200" b="0" i="0" u="none" strike="noStrike" dirty="0" smtClean="0">
                          <a:solidFill>
                            <a:sysClr val="windowText" lastClr="000000"/>
                          </a:solidFill>
                          <a:effectLst/>
                          <a:latin typeface="Meiryo UI" panose="020B0604030504040204" pitchFamily="50" charset="-128"/>
                          <a:ea typeface="Meiryo UI" panose="020B0604030504040204" pitchFamily="50" charset="-128"/>
                        </a:rPr>
                        <a:t>建設部</a:t>
                      </a:r>
                      <a:endPar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endParaRPr>
                    </a:p>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596</a:t>
                      </a:r>
                    </a:p>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4511">
                <a:tc vMerge="1">
                  <a:txBody>
                    <a:bodyPr/>
                    <a:lstStyle/>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72000" algn="l" fontAlgn="ctr"/>
                      <a:r>
                        <a:rPr lang="ja-JP" altLang="en-US" sz="1200" b="0" i="0" u="none" strike="noStrike" dirty="0" smtClean="0">
                          <a:solidFill>
                            <a:sysClr val="windowText" lastClr="000000"/>
                          </a:solidFill>
                          <a:effectLst/>
                          <a:latin typeface="Meiryo UI" panose="020B0604030504040204" pitchFamily="50" charset="-128"/>
                          <a:ea typeface="Meiryo UI" panose="020B0604030504040204" pitchFamily="50" charset="-128"/>
                        </a:rPr>
                        <a:t>会計室</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32</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4511">
                <a:tc vMerge="1">
                  <a:txBody>
                    <a:bodyPr/>
                    <a:lstStyle/>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72000" algn="l" fontAlgn="ctr"/>
                      <a:r>
                        <a:rPr lang="ja-JP" altLang="en-US" sz="1200" b="0" i="0" u="none" strike="noStrike" dirty="0" smtClean="0">
                          <a:solidFill>
                            <a:sysClr val="windowText" lastClr="000000"/>
                          </a:solidFill>
                          <a:effectLst/>
                          <a:latin typeface="Meiryo UI" panose="020B0604030504040204" pitchFamily="50" charset="-128"/>
                          <a:ea typeface="Meiryo UI" panose="020B0604030504040204" pitchFamily="50" charset="-128"/>
                        </a:rPr>
                        <a:t>教育委員会事務局</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545</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4511">
                <a:tc vMerge="1">
                  <a:txBody>
                    <a:bodyPr/>
                    <a:lstStyle/>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72000" algn="l" fontAlgn="ctr"/>
                      <a:r>
                        <a:rPr lang="ja-JP" altLang="en-US" sz="1100" b="0" i="0" u="none" strike="noStrike" dirty="0" smtClean="0">
                          <a:solidFill>
                            <a:sysClr val="windowText" lastClr="000000"/>
                          </a:solidFill>
                          <a:effectLst/>
                          <a:latin typeface="Meiryo UI" panose="020B0604030504040204" pitchFamily="50" charset="-128"/>
                          <a:ea typeface="Meiryo UI" panose="020B0604030504040204" pitchFamily="50" charset="-128"/>
                        </a:rPr>
                        <a:t>その他の行政委員会事務局</a:t>
                      </a:r>
                      <a:endParaRPr lang="ja-JP" altLang="en-US" sz="11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67</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4511">
                <a:tc vMerge="1">
                  <a:txBody>
                    <a:bodyPr/>
                    <a:lstStyle/>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72000" algn="l" fontAlgn="ctr"/>
                      <a:r>
                        <a:rPr lang="ja-JP" altLang="en-US" sz="1200" b="0" i="0" u="none" strike="noStrike" dirty="0" smtClean="0">
                          <a:solidFill>
                            <a:sysClr val="windowText" lastClr="000000"/>
                          </a:solidFill>
                          <a:effectLst/>
                          <a:latin typeface="Meiryo UI" panose="020B0604030504040204" pitchFamily="50" charset="-128"/>
                          <a:ea typeface="Meiryo UI" panose="020B0604030504040204" pitchFamily="50" charset="-128"/>
                        </a:rPr>
                        <a:t>議会事務局</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36</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4511">
                <a:tc vMerge="1">
                  <a:txBody>
                    <a:bodyPr/>
                    <a:lstStyle/>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72000" algn="l" fontAlgn="ctr"/>
                      <a:r>
                        <a:rPr lang="ja-JP" altLang="en-US" sz="1200" b="0" i="0" u="none" strike="noStrike" dirty="0" smtClean="0">
                          <a:solidFill>
                            <a:sysClr val="windowText" lastClr="000000"/>
                          </a:solidFill>
                          <a:effectLst/>
                          <a:latin typeface="Meiryo UI" panose="020B0604030504040204" pitchFamily="50" charset="-128"/>
                          <a:ea typeface="Meiryo UI" panose="020B0604030504040204" pitchFamily="50" charset="-128"/>
                        </a:rPr>
                        <a:t>現区</a:t>
                      </a:r>
                      <a:endPar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endParaRPr>
                    </a:p>
                    <a:p>
                      <a:pPr marL="72000" algn="l" fontAlgn="ctr"/>
                      <a:r>
                        <a:rPr lang="ja-JP" altLang="en-US" sz="1200" b="0" i="0" u="none" strike="noStrike" dirty="0" smtClean="0">
                          <a:solidFill>
                            <a:sysClr val="windowText" lastClr="000000"/>
                          </a:solidFill>
                          <a:effectLst/>
                          <a:latin typeface="Meiryo UI" panose="020B0604030504040204" pitchFamily="50" charset="-128"/>
                          <a:ea typeface="Meiryo UI" panose="020B0604030504040204" pitchFamily="50" charset="-128"/>
                        </a:rPr>
                        <a:t>役所</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l" fontAlgn="ctr"/>
                      <a:r>
                        <a:rPr lang="ja-JP" altLang="en-US" sz="1200" b="0" i="0" u="none" strike="noStrike" dirty="0" smtClean="0">
                          <a:solidFill>
                            <a:sysClr val="windowText" lastClr="000000"/>
                          </a:solidFill>
                          <a:effectLst/>
                          <a:latin typeface="Meiryo UI" panose="020B0604030504040204" pitchFamily="50" charset="-128"/>
                          <a:ea typeface="Meiryo UI" panose="020B0604030504040204" pitchFamily="50" charset="-128"/>
                        </a:rPr>
                        <a:t>本庁へ移管</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ot"/>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1,049</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ot"/>
                      <a:round/>
                      <a:headEnd type="none" w="med" len="med"/>
                      <a:tailEnd type="none" w="med" len="med"/>
                    </a:lnB>
                    <a:noFill/>
                  </a:tcPr>
                </a:tc>
              </a:tr>
              <a:tr h="80564">
                <a:tc vMerge="1">
                  <a:txBody>
                    <a:bodyPr/>
                    <a:lstStyle/>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marL="72000" algn="l" fontAlgn="ctr"/>
                      <a:r>
                        <a:rPr lang="ja-JP" altLang="en-US" sz="1100" b="0" i="0" u="none" strike="noStrike" dirty="0" smtClean="0">
                          <a:solidFill>
                            <a:sysClr val="windowText" lastClr="000000"/>
                          </a:solidFill>
                          <a:effectLst/>
                          <a:latin typeface="Meiryo UI" panose="020B0604030504040204" pitchFamily="50" charset="-128"/>
                          <a:ea typeface="Meiryo UI" panose="020B0604030504040204" pitchFamily="50" charset="-128"/>
                        </a:rPr>
                        <a:t>地域自治区事務所</a:t>
                      </a:r>
                      <a:endParaRPr lang="ja-JP" altLang="en-US" sz="11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no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3,398</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noFill/>
                  </a:tcPr>
                </a:tc>
              </a:tr>
              <a:tr h="184511">
                <a:tc vMerge="1">
                  <a:txBody>
                    <a:bodyPr/>
                    <a:lstStyle/>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marL="72000" algn="l" fontAlgn="ctr"/>
                      <a:r>
                        <a:rPr lang="ja-JP" altLang="en-US" sz="1200" b="0" i="0" u="none" strike="noStrike" dirty="0" smtClean="0">
                          <a:solidFill>
                            <a:sysClr val="windowText" lastClr="000000"/>
                          </a:solidFill>
                          <a:effectLst/>
                          <a:latin typeface="Meiryo UI" panose="020B0604030504040204" pitchFamily="50" charset="-128"/>
                          <a:ea typeface="Meiryo UI" panose="020B0604030504040204" pitchFamily="50" charset="-128"/>
                        </a:rPr>
                        <a:t>小計</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4,447</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r>
              <a:tr h="184511">
                <a:tc vMerge="1">
                  <a:txBody>
                    <a:bodyPr/>
                    <a:lstStyle/>
                    <a:p>
                      <a:pPr marL="72000" algn="l" fontAlgn="ctr"/>
                      <a:endPar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72000" algn="l" fontAlgn="ctr"/>
                      <a:r>
                        <a:rPr lang="ja-JP" altLang="en-US" sz="1200" b="0" i="0" u="none" strike="noStrike" dirty="0" smtClean="0">
                          <a:solidFill>
                            <a:sysClr val="windowText" lastClr="000000"/>
                          </a:solidFill>
                          <a:effectLst/>
                          <a:latin typeface="Meiryo UI" panose="020B0604030504040204" pitchFamily="50" charset="-128"/>
                          <a:ea typeface="Meiryo UI" panose="020B0604030504040204" pitchFamily="50" charset="-128"/>
                        </a:rPr>
                        <a:t>中計</a:t>
                      </a:r>
                      <a:endPar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a:txBody>
                    <a:bodyPr/>
                    <a:lstStyle/>
                    <a:p>
                      <a:pPr marL="72000" algn="r" fontAlgn="ctr"/>
                      <a:r>
                        <a:rPr lang="en-US" altLang="ja-JP" sz="1200" b="0" i="0" u="none" strike="noStrike" dirty="0" smtClean="0">
                          <a:solidFill>
                            <a:sysClr val="windowText" lastClr="000000"/>
                          </a:solidFill>
                          <a:effectLst/>
                          <a:latin typeface="Meiryo UI" panose="020B0604030504040204" pitchFamily="50" charset="-128"/>
                          <a:ea typeface="Meiryo UI" panose="020B0604030504040204" pitchFamily="50" charset="-128"/>
                        </a:rPr>
                        <a:t>9,441</a:t>
                      </a: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r>
              <a:tr h="184511">
                <a:tc gridSpan="3">
                  <a:txBody>
                    <a:bodyPr/>
                    <a:lstStyle/>
                    <a:p>
                      <a:pPr marL="72000" algn="l" fontAlgn="ctr"/>
                      <a:r>
                        <a:rPr lang="ja-JP" altLang="en-US" sz="1200" b="0" i="0" u="none" strike="noStrike" dirty="0" smtClean="0">
                          <a:solidFill>
                            <a:sysClr val="windowText" lastClr="000000"/>
                          </a:solidFill>
                          <a:effectLst/>
                          <a:latin typeface="Meiryo UI" panose="020B0604030504040204" pitchFamily="50" charset="-128"/>
                          <a:ea typeface="Meiryo UI" panose="020B0604030504040204" pitchFamily="50" charset="-128"/>
                        </a:rPr>
                        <a:t>技能労務職</a:t>
                      </a:r>
                      <a:endParaRPr lang="zh-TW"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a:txBody>
                    <a:bodyPr/>
                    <a:lstStyle/>
                    <a:p>
                      <a:pPr marL="72000" algn="r" fontAlgn="ctr"/>
                      <a:r>
                        <a:rPr lang="en-US" altLang="zh-TW" sz="1200" b="0" i="0" u="none" strike="noStrike" dirty="0" smtClean="0">
                          <a:solidFill>
                            <a:sysClr val="windowText" lastClr="000000"/>
                          </a:solidFill>
                          <a:effectLst/>
                          <a:latin typeface="Meiryo UI" panose="020B0604030504040204" pitchFamily="50" charset="-128"/>
                          <a:ea typeface="Meiryo UI" panose="020B0604030504040204" pitchFamily="50" charset="-128"/>
                        </a:rPr>
                        <a:t>1,411</a:t>
                      </a:r>
                      <a:endParaRPr lang="zh-TW"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4511">
                <a:tc gridSpan="3">
                  <a:txBody>
                    <a:bodyPr/>
                    <a:lstStyle/>
                    <a:p>
                      <a:pPr marL="72000" algn="l" fontAlgn="ctr"/>
                      <a:r>
                        <a:rPr lang="ja-JP" altLang="en-US" sz="1200" b="0" i="0" u="none" strike="noStrike" dirty="0" smtClean="0">
                          <a:solidFill>
                            <a:sysClr val="windowText" lastClr="000000"/>
                          </a:solidFill>
                          <a:effectLst/>
                          <a:latin typeface="Meiryo UI" panose="020B0604030504040204" pitchFamily="50" charset="-128"/>
                          <a:ea typeface="Meiryo UI" panose="020B0604030504040204" pitchFamily="50" charset="-128"/>
                        </a:rPr>
                        <a:t>総計</a:t>
                      </a:r>
                      <a:endParaRPr lang="zh-TW"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marL="72000" algn="r" fontAlgn="ctr"/>
                      <a:r>
                        <a:rPr lang="en-US" altLang="zh-TW" sz="1200" b="0" i="0" u="none" strike="noStrike" dirty="0" smtClean="0">
                          <a:solidFill>
                            <a:sysClr val="windowText" lastClr="000000"/>
                          </a:solidFill>
                          <a:effectLst/>
                          <a:latin typeface="Meiryo UI" panose="020B0604030504040204" pitchFamily="50" charset="-128"/>
                          <a:ea typeface="Meiryo UI" panose="020B0604030504040204" pitchFamily="50" charset="-128"/>
                        </a:rPr>
                        <a:t>10,852</a:t>
                      </a:r>
                      <a:endParaRPr lang="zh-TW"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r>
            </a:tbl>
          </a:graphicData>
        </a:graphic>
      </p:graphicFrame>
      <p:sp>
        <p:nvSpPr>
          <p:cNvPr id="6" name="テキスト ボックス 5"/>
          <p:cNvSpPr txBox="1"/>
          <p:nvPr/>
        </p:nvSpPr>
        <p:spPr>
          <a:xfrm>
            <a:off x="5927204" y="2312203"/>
            <a:ext cx="492443" cy="674095"/>
          </a:xfrm>
          <a:prstGeom prst="rect">
            <a:avLst/>
          </a:prstGeom>
          <a:noFill/>
        </p:spPr>
        <p:txBody>
          <a:bodyPr vert="eaVert" wrap="square" rtlCol="0">
            <a:spAutoFit/>
          </a:bodyPr>
          <a:lstStyle/>
          <a:p>
            <a:r>
              <a:rPr kumimoji="1" lang="ja-JP" altLang="en-US" sz="2000" dirty="0" smtClean="0">
                <a:latin typeface="Meiryo UI" panose="020B0604030504040204" pitchFamily="50" charset="-128"/>
                <a:ea typeface="Meiryo UI" panose="020B0604030504040204" pitchFamily="50" charset="-128"/>
              </a:rPr>
              <a:t>組替</a:t>
            </a:r>
            <a:endParaRPr kumimoji="1" lang="ja-JP" altLang="en-US" sz="2000"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5900398" y="4176885"/>
            <a:ext cx="564770" cy="2509188"/>
          </a:xfrm>
          <a:prstGeom prst="rect">
            <a:avLst/>
          </a:prstGeom>
          <a:noFill/>
        </p:spPr>
        <p:txBody>
          <a:bodyPr vert="eaVert" wrap="square" rtlCol="0">
            <a:spAutoFit/>
          </a:bodyPr>
          <a:lstStyle/>
          <a:p>
            <a:r>
              <a:rPr kumimoji="1" lang="ja-JP" altLang="en-US" sz="1200" dirty="0" smtClean="0">
                <a:latin typeface="Meiryo UI" panose="020B0604030504040204" pitchFamily="50" charset="-128"/>
                <a:ea typeface="Meiryo UI" panose="020B0604030504040204" pitchFamily="50" charset="-128"/>
              </a:rPr>
              <a:t>技能労務職を区分</a:t>
            </a:r>
            <a:endParaRPr kumimoji="1"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大阪府からの移管（</a:t>
            </a:r>
            <a:r>
              <a:rPr lang="en-US" altLang="ja-JP" sz="1200" dirty="0" smtClean="0">
                <a:latin typeface="Meiryo UI" panose="020B0604030504040204" pitchFamily="50" charset="-128"/>
                <a:ea typeface="Meiryo UI" panose="020B0604030504040204" pitchFamily="50" charset="-128"/>
              </a:rPr>
              <a:t>10</a:t>
            </a:r>
            <a:r>
              <a:rPr lang="ja-JP" altLang="en-US" sz="1200" dirty="0" smtClean="0">
                <a:latin typeface="Meiryo UI" panose="020B0604030504040204" pitchFamily="50" charset="-128"/>
                <a:ea typeface="Meiryo UI" panose="020B0604030504040204" pitchFamily="50" charset="-128"/>
              </a:rPr>
              <a:t>人）を加算</a:t>
            </a:r>
            <a:endParaRPr kumimoji="1" lang="ja-JP" altLang="en-US" sz="1200" dirty="0">
              <a:latin typeface="Meiryo UI" panose="020B0604030504040204" pitchFamily="50" charset="-128"/>
              <a:ea typeface="Meiryo UI" panose="020B0604030504040204" pitchFamily="50" charset="-128"/>
            </a:endParaRPr>
          </a:p>
        </p:txBody>
      </p:sp>
      <p:sp>
        <p:nvSpPr>
          <p:cNvPr id="7" name="フローチャート: 抜出し 6"/>
          <p:cNvSpPr/>
          <p:nvPr/>
        </p:nvSpPr>
        <p:spPr>
          <a:xfrm rot="5400000">
            <a:off x="5745289" y="3449958"/>
            <a:ext cx="888459" cy="263267"/>
          </a:xfrm>
          <a:prstGeom prst="flowChartExtract">
            <a:avLst/>
          </a:prstGeom>
          <a:solidFill>
            <a:schemeClr val="bg1">
              <a:lumMod val="50000"/>
            </a:schemeClr>
          </a:solidFill>
          <a:ln>
            <a:solidFill>
              <a:schemeClr val="bg1">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0" name="正方形/長方形 19"/>
          <p:cNvSpPr/>
          <p:nvPr/>
        </p:nvSpPr>
        <p:spPr>
          <a:xfrm>
            <a:off x="6393160" y="713453"/>
            <a:ext cx="3066862" cy="432047"/>
          </a:xfrm>
          <a:prstGeom prst="rect">
            <a:avLst/>
          </a:prstGeom>
          <a:noFill/>
          <a:ln w="9525">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100" dirty="0" smtClean="0">
                <a:latin typeface="Meiryo UI" pitchFamily="50" charset="-128"/>
                <a:ea typeface="Meiryo UI" pitchFamily="50" charset="-128"/>
                <a:cs typeface="Meiryo UI" pitchFamily="50" charset="-128"/>
              </a:rPr>
              <a:t>⑤特別区への移管事務に従事している現員数を</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特別区の組織イメージに組替　⇒⑥</a:t>
            </a:r>
            <a:endParaRPr kumimoji="1" lang="ja-JP" altLang="en-US" sz="1100" dirty="0">
              <a:latin typeface="Meiryo UI" pitchFamily="50" charset="-128"/>
              <a:ea typeface="Meiryo UI" pitchFamily="50" charset="-128"/>
              <a:cs typeface="Meiryo UI" pitchFamily="50" charset="-128"/>
            </a:endParaRPr>
          </a:p>
        </p:txBody>
      </p:sp>
      <p:sp>
        <p:nvSpPr>
          <p:cNvPr id="17" name="正方形/長方形 16"/>
          <p:cNvSpPr/>
          <p:nvPr/>
        </p:nvSpPr>
        <p:spPr>
          <a:xfrm>
            <a:off x="0" y="4764"/>
            <a:ext cx="9906000" cy="424145"/>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charset="-128"/>
                <a:ea typeface="Meiryo UI"/>
                <a:cs typeface="Meiryo UI"/>
              </a:rPr>
              <a:t> 別添資料</a:t>
            </a:r>
            <a:endParaRPr lang="ja-JP" altLang="en-US" sz="1600" b="1" dirty="0">
              <a:solidFill>
                <a:srgbClr val="000000"/>
              </a:solidFill>
              <a:latin typeface="ＭＳ Ｐゴシック" charset="-128"/>
              <a:ea typeface="Meiryo UI"/>
              <a:cs typeface="Meiryo UI"/>
            </a:endParaRPr>
          </a:p>
        </p:txBody>
      </p:sp>
      <p:sp>
        <p:nvSpPr>
          <p:cNvPr id="21" name="正方形/長方形 27"/>
          <p:cNvSpPr>
            <a:spLocks noChangeArrowheads="1"/>
          </p:cNvSpPr>
          <p:nvPr/>
        </p:nvSpPr>
        <p:spPr bwMode="auto">
          <a:xfrm>
            <a:off x="8874125" y="5233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組・部局</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５</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5381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p:cNvSpPr/>
          <p:nvPr/>
        </p:nvSpPr>
        <p:spPr>
          <a:xfrm>
            <a:off x="-51516" y="23483"/>
            <a:ext cx="4016896" cy="4241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smtClean="0">
                <a:solidFill>
                  <a:srgbClr val="000000"/>
                </a:solidFill>
                <a:latin typeface="ＭＳ Ｐゴシック" charset="-128"/>
                <a:ea typeface="Meiryo UI"/>
                <a:cs typeface="Meiryo UI"/>
              </a:rPr>
              <a:t>２　特別区素案における部局別職員数</a:t>
            </a:r>
            <a:r>
              <a:rPr lang="ja-JP" altLang="en-US" sz="2000" b="1" dirty="0" smtClean="0">
                <a:solidFill>
                  <a:srgbClr val="000000"/>
                </a:solidFill>
                <a:latin typeface="ＭＳ Ｐゴシック" charset="-128"/>
                <a:ea typeface="Meiryo UI"/>
                <a:cs typeface="Meiryo UI"/>
              </a:rPr>
              <a:t>　</a:t>
            </a:r>
            <a:r>
              <a:rPr lang="ja-JP" altLang="en-US" sz="1600" b="1" dirty="0" smtClean="0">
                <a:solidFill>
                  <a:srgbClr val="000000"/>
                </a:solidFill>
                <a:latin typeface="ＭＳ Ｐゴシック" charset="-128"/>
                <a:ea typeface="Meiryo UI"/>
                <a:cs typeface="Meiryo UI"/>
              </a:rPr>
              <a:t>　</a:t>
            </a:r>
            <a:endParaRPr lang="ja-JP" altLang="en-US" sz="1600" b="1" dirty="0">
              <a:solidFill>
                <a:srgbClr val="000000"/>
              </a:solidFill>
              <a:latin typeface="ＭＳ Ｐゴシック" charset="-128"/>
              <a:ea typeface="Meiryo UI"/>
              <a:cs typeface="Meiryo UI"/>
            </a:endParaRPr>
          </a:p>
        </p:txBody>
      </p:sp>
      <p:sp>
        <p:nvSpPr>
          <p:cNvPr id="13"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組・部局</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６</a:t>
            </a:r>
            <a:endParaRPr lang="ja-JP" altLang="en-US" sz="1100" b="1" dirty="0">
              <a:solidFill>
                <a:srgbClr val="000000"/>
              </a:solidFill>
              <a:latin typeface="Meiryo UI" pitchFamily="50" charset="-128"/>
              <a:ea typeface="Meiryo UI" pitchFamily="50" charset="-128"/>
              <a:cs typeface="Meiryo UI"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5255" y="543755"/>
            <a:ext cx="8971042" cy="6084945"/>
          </a:xfrm>
          <a:prstGeom prst="rect">
            <a:avLst/>
          </a:prstGeom>
          <a:noFill/>
          <a:ln w="12700">
            <a:solidFill>
              <a:schemeClr val="tx1"/>
            </a:solidFill>
          </a:ln>
        </p:spPr>
      </p:pic>
    </p:spTree>
    <p:extLst>
      <p:ext uri="{BB962C8B-B14F-4D97-AF65-F5344CB8AC3E}">
        <p14:creationId xmlns:p14="http://schemas.microsoft.com/office/powerpoint/2010/main" val="386647098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38520</TotalTime>
  <Words>1608</Words>
  <PresentationFormat>A4 210 x 297 mm</PresentationFormat>
  <Paragraphs>662</Paragraphs>
  <Slides>9</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9</vt:i4>
      </vt:variant>
    </vt:vector>
  </HeadingPairs>
  <TitlesOfParts>
    <vt:vector size="18" baseType="lpstr">
      <vt:lpstr>HGP創英角ｺﾞｼｯｸUB</vt:lpstr>
      <vt:lpstr>Meiryo UI</vt:lpstr>
      <vt:lpstr>ＭＳ Ｐゴシック</vt:lpstr>
      <vt:lpstr>ＭＳ ゴシック</vt:lpstr>
      <vt:lpstr>メイリオ</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2018-08-06T10:36:47Z</cp:lastPrinted>
  <dcterms:created xsi:type="dcterms:W3CDTF">2013-07-16T06:48:23Z</dcterms:created>
  <dcterms:modified xsi:type="dcterms:W3CDTF">2018-08-20T08:08:44Z</dcterms:modified>
</cp:coreProperties>
</file>