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5"/>
  </p:notesMasterIdLst>
  <p:handoutMasterIdLst>
    <p:handoutMasterId r:id="rId26"/>
  </p:handoutMasterIdLst>
  <p:sldIdLst>
    <p:sldId id="524" r:id="rId2"/>
    <p:sldId id="572" r:id="rId3"/>
    <p:sldId id="566" r:id="rId4"/>
    <p:sldId id="569" r:id="rId5"/>
    <p:sldId id="528" r:id="rId6"/>
    <p:sldId id="581" r:id="rId7"/>
    <p:sldId id="539" r:id="rId8"/>
    <p:sldId id="582" r:id="rId9"/>
    <p:sldId id="541" r:id="rId10"/>
    <p:sldId id="583" r:id="rId11"/>
    <p:sldId id="543" r:id="rId12"/>
    <p:sldId id="584" r:id="rId13"/>
    <p:sldId id="545" r:id="rId14"/>
    <p:sldId id="530" r:id="rId15"/>
    <p:sldId id="573" r:id="rId16"/>
    <p:sldId id="574" r:id="rId17"/>
    <p:sldId id="575" r:id="rId18"/>
    <p:sldId id="585" r:id="rId19"/>
    <p:sldId id="586" r:id="rId20"/>
    <p:sldId id="578" r:id="rId21"/>
    <p:sldId id="579" r:id="rId22"/>
    <p:sldId id="587" r:id="rId23"/>
    <p:sldId id="588" r:id="rId2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99FF99"/>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8188" autoAdjust="0"/>
  </p:normalViewPr>
  <p:slideViewPr>
    <p:cSldViewPr>
      <p:cViewPr varScale="1">
        <p:scale>
          <a:sx n="74" d="100"/>
          <a:sy n="74" d="100"/>
        </p:scale>
        <p:origin x="1146"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slides/slide17.xml" Type="http://schemas.openxmlformats.org/officeDocument/2006/relationships/slide" Id="rId18"></Relationship><Relationship Target="handoutMasters/handoutMaster1.xml" Type="http://schemas.openxmlformats.org/officeDocument/2006/relationships/handoutMaster" Id="rId26"></Relationship><Relationship Target="slides/slide2.xml" Type="http://schemas.openxmlformats.org/officeDocument/2006/relationships/slide" Id="rId3"></Relationship><Relationship Target="slides/slide20.xml" Type="http://schemas.openxmlformats.org/officeDocument/2006/relationships/slide"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notesMasters/notesMaster1.xml" Type="http://schemas.openxmlformats.org/officeDocument/2006/relationships/notesMaster" Id="rId25"></Relationship><Relationship Target="slides/slide1.xml" Type="http://schemas.openxmlformats.org/officeDocument/2006/relationships/slide" Id="rId2"></Relationship><Relationship Target="slides/slide15.xml" Type="http://schemas.openxmlformats.org/officeDocument/2006/relationships/slide" Id="rId16"></Relationship><Relationship Target="slides/slide19.xml" Type="http://schemas.openxmlformats.org/officeDocument/2006/relationships/slide" Id="rId20"></Relationship><Relationship Target="theme/theme1.xml" Type="http://schemas.openxmlformats.org/officeDocument/2006/relationships/theme" Id="rId29"></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23.xml" Type="http://schemas.openxmlformats.org/officeDocument/2006/relationships/slide" Id="rId24"></Relationship><Relationship Target="slides/slide4.xml" Type="http://schemas.openxmlformats.org/officeDocument/2006/relationships/slide" Id="rId5"></Relationship><Relationship Target="slides/slide14.xml" Type="http://schemas.openxmlformats.org/officeDocument/2006/relationships/slide" Id="rId15"></Relationship><Relationship Target="slides/slide22.xml" Type="http://schemas.openxmlformats.org/officeDocument/2006/relationships/slide" Id="rId23"></Relationship><Relationship Target="viewProps.xml" Type="http://schemas.openxmlformats.org/officeDocument/2006/relationships/viewProps" Id="rId28"></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slides/slide21.xml" Type="http://schemas.openxmlformats.org/officeDocument/2006/relationships/slide" Id="rId22"></Relationship><Relationship Target="presProps.xml" Type="http://schemas.openxmlformats.org/officeDocument/2006/relationships/presProps" Id="rId27"></Relationship><Relationship Target="tableStyles.xml" Type="http://schemas.openxmlformats.org/officeDocument/2006/relationships/tableStyles" Id="rId30"></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369F41D3-9208-4FD4-BAB2-97E51865619A}" type="datetimeFigureOut">
              <a:rPr lang="ja-JP" altLang="en-US"/>
              <a:pPr>
                <a:defRPr/>
              </a:pPr>
              <a:t>2018/8/20</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459A8F-3248-4A4C-AFB7-65790D591661}" type="slidenum">
              <a:rPr lang="ja-JP" altLang="en-US"/>
              <a:pPr>
                <a:defRPr/>
              </a:pPr>
              <a:t>‹#›</a:t>
            </a:fld>
            <a:endParaRPr lang="ja-JP" altLang="en-US"/>
          </a:p>
        </p:txBody>
      </p:sp>
    </p:spTree>
    <p:extLst>
      <p:ext uri="{BB962C8B-B14F-4D97-AF65-F5344CB8AC3E}">
        <p14:creationId xmlns:p14="http://schemas.microsoft.com/office/powerpoint/2010/main" val="2652027146"/>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2FDF4268-8401-4B54-8D51-CF11B7F32A1A}" type="datetimeFigureOut">
              <a:rPr lang="ja-JP" altLang="en-US"/>
              <a:pPr>
                <a:defRPr/>
              </a:pPr>
              <a:t>2018/8/20</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pPr>
              <a:defRPr/>
            </a:pPr>
            <a:fld id="{2B637C0F-A1C7-4DD1-AF18-72ED0E82C4C9}" type="slidenum">
              <a:rPr lang="ja-JP" altLang="en-US"/>
              <a:pPr>
                <a:defRPr/>
              </a:pPr>
              <a:t>‹#›</a:t>
            </a:fld>
            <a:endParaRPr lang="en-US" altLang="ja-JP"/>
          </a:p>
        </p:txBody>
      </p:sp>
    </p:spTree>
    <p:extLst>
      <p:ext uri="{BB962C8B-B14F-4D97-AF65-F5344CB8AC3E}">
        <p14:creationId xmlns:p14="http://schemas.microsoft.com/office/powerpoint/2010/main" val="3136005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16</a:t>
            </a:fld>
            <a:endParaRPr lang="en-US" altLang="ja-JP" smtClean="0"/>
          </a:p>
        </p:txBody>
      </p:sp>
    </p:spTree>
    <p:extLst>
      <p:ext uri="{BB962C8B-B14F-4D97-AF65-F5344CB8AC3E}">
        <p14:creationId xmlns:p14="http://schemas.microsoft.com/office/powerpoint/2010/main" val="3546392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17</a:t>
            </a:fld>
            <a:endParaRPr lang="en-US" altLang="ja-JP" smtClean="0"/>
          </a:p>
        </p:txBody>
      </p:sp>
    </p:spTree>
    <p:extLst>
      <p:ext uri="{BB962C8B-B14F-4D97-AF65-F5344CB8AC3E}">
        <p14:creationId xmlns:p14="http://schemas.microsoft.com/office/powerpoint/2010/main" val="1044683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18</a:t>
            </a:fld>
            <a:endParaRPr lang="en-US" altLang="ja-JP" smtClean="0"/>
          </a:p>
        </p:txBody>
      </p:sp>
    </p:spTree>
    <p:extLst>
      <p:ext uri="{BB962C8B-B14F-4D97-AF65-F5344CB8AC3E}">
        <p14:creationId xmlns:p14="http://schemas.microsoft.com/office/powerpoint/2010/main" val="3809230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19</a:t>
            </a:fld>
            <a:endParaRPr lang="en-US" altLang="ja-JP" smtClean="0"/>
          </a:p>
        </p:txBody>
      </p:sp>
    </p:spTree>
    <p:extLst>
      <p:ext uri="{BB962C8B-B14F-4D97-AF65-F5344CB8AC3E}">
        <p14:creationId xmlns:p14="http://schemas.microsoft.com/office/powerpoint/2010/main" val="333028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20</a:t>
            </a:fld>
            <a:endParaRPr lang="en-US" altLang="ja-JP" smtClean="0"/>
          </a:p>
        </p:txBody>
      </p:sp>
    </p:spTree>
    <p:extLst>
      <p:ext uri="{BB962C8B-B14F-4D97-AF65-F5344CB8AC3E}">
        <p14:creationId xmlns:p14="http://schemas.microsoft.com/office/powerpoint/2010/main" val="2279903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21</a:t>
            </a:fld>
            <a:endParaRPr lang="en-US" altLang="ja-JP" smtClean="0"/>
          </a:p>
        </p:txBody>
      </p:sp>
    </p:spTree>
    <p:extLst>
      <p:ext uri="{BB962C8B-B14F-4D97-AF65-F5344CB8AC3E}">
        <p14:creationId xmlns:p14="http://schemas.microsoft.com/office/powerpoint/2010/main" val="2453227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276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B143017F-1EA9-451E-ADBF-793369CA8EE5}" type="slidenum">
              <a:rPr lang="ja-JP" altLang="en-US" smtClean="0"/>
              <a:pPr>
                <a:spcBef>
                  <a:spcPct val="0"/>
                </a:spcBef>
              </a:pPr>
              <a:t>22</a:t>
            </a:fld>
            <a:endParaRPr lang="en-US" altLang="ja-JP" smtClean="0"/>
          </a:p>
        </p:txBody>
      </p:sp>
    </p:spTree>
    <p:extLst>
      <p:ext uri="{BB962C8B-B14F-4D97-AF65-F5344CB8AC3E}">
        <p14:creationId xmlns:p14="http://schemas.microsoft.com/office/powerpoint/2010/main" val="4249230949"/>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AEA6B34-33BB-4C1A-8A8E-8A2BE0E45FF3}" type="datetimeFigureOut">
              <a:rPr lang="ja-JP" altLang="en-US"/>
              <a:pPr>
                <a:defRPr/>
              </a:pPr>
              <a:t>2018/8/20</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BF70702F-04AD-480C-A512-0A9F8CC13430}" type="slidenum">
              <a:rPr lang="ja-JP" altLang="en-US"/>
              <a:pPr>
                <a:defRPr/>
              </a:pPr>
              <a:t>‹#›</a:t>
            </a:fld>
            <a:endParaRPr lang="ja-JP" altLang="en-US"/>
          </a:p>
        </p:txBody>
      </p:sp>
    </p:spTree>
    <p:extLst>
      <p:ext uri="{BB962C8B-B14F-4D97-AF65-F5344CB8AC3E}">
        <p14:creationId xmlns:p14="http://schemas.microsoft.com/office/powerpoint/2010/main" val="272463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3DA3089-DB24-4F95-BB49-A854D7481DC3}" type="datetimeFigureOut">
              <a:rPr lang="ja-JP" altLang="en-US"/>
              <a:pPr>
                <a:defRPr/>
              </a:pPr>
              <a:t>2018/8/20</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A672CD87-9484-4626-B43B-82E90680A1F4}" type="slidenum">
              <a:rPr lang="ja-JP" altLang="en-US"/>
              <a:pPr>
                <a:defRPr/>
              </a:pPr>
              <a:t>‹#›</a:t>
            </a:fld>
            <a:endParaRPr lang="ja-JP" altLang="en-US"/>
          </a:p>
        </p:txBody>
      </p:sp>
    </p:spTree>
    <p:extLst>
      <p:ext uri="{BB962C8B-B14F-4D97-AF65-F5344CB8AC3E}">
        <p14:creationId xmlns:p14="http://schemas.microsoft.com/office/powerpoint/2010/main" val="3043188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DC08FDB-22E3-4C15-8286-D00AD75468C1}" type="datetimeFigureOut">
              <a:rPr lang="ja-JP" altLang="en-US"/>
              <a:pPr>
                <a:defRPr/>
              </a:pPr>
              <a:t>2018/8/20</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E396028-7F2D-4932-82E7-0AAE470A3DF2}" type="slidenum">
              <a:rPr lang="ja-JP" altLang="en-US"/>
              <a:pPr>
                <a:defRPr/>
              </a:pPr>
              <a:t>‹#›</a:t>
            </a:fld>
            <a:endParaRPr lang="ja-JP" altLang="en-US"/>
          </a:p>
        </p:txBody>
      </p:sp>
    </p:spTree>
    <p:extLst>
      <p:ext uri="{BB962C8B-B14F-4D97-AF65-F5344CB8AC3E}">
        <p14:creationId xmlns:p14="http://schemas.microsoft.com/office/powerpoint/2010/main" val="145631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295EA13E-0100-4C39-8E7A-2C45DABB2E7F}" type="datetimeFigureOut">
              <a:rPr lang="ja-JP" altLang="en-US"/>
              <a:pPr>
                <a:defRPr/>
              </a:pPr>
              <a:t>2018/8/20</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6324BB9B-7F52-4324-86E1-8A36D6161803}" type="slidenum">
              <a:rPr lang="ja-JP" altLang="en-US"/>
              <a:pPr>
                <a:defRPr/>
              </a:pPr>
              <a:t>‹#›</a:t>
            </a:fld>
            <a:endParaRPr lang="ja-JP" altLang="en-US"/>
          </a:p>
        </p:txBody>
      </p:sp>
    </p:spTree>
    <p:extLst>
      <p:ext uri="{BB962C8B-B14F-4D97-AF65-F5344CB8AC3E}">
        <p14:creationId xmlns:p14="http://schemas.microsoft.com/office/powerpoint/2010/main" val="240577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57E628B-246F-4136-981A-04CDC2FE56FC}" type="datetimeFigureOut">
              <a:rPr lang="ja-JP" altLang="en-US"/>
              <a:pPr>
                <a:defRPr/>
              </a:pPr>
              <a:t>2018/8/20</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pPr>
              <a:defRPr/>
            </a:pPr>
            <a:fld id="{232C2D61-2A74-4C68-9DA3-C848E7DD651B}" type="slidenum">
              <a:rPr lang="ja-JP" altLang="en-US"/>
              <a:pPr>
                <a:defRPr/>
              </a:pPr>
              <a:t>‹#›</a:t>
            </a:fld>
            <a:endParaRPr lang="ja-JP" altLang="en-US"/>
          </a:p>
        </p:txBody>
      </p:sp>
    </p:spTree>
    <p:extLst>
      <p:ext uri="{BB962C8B-B14F-4D97-AF65-F5344CB8AC3E}">
        <p14:creationId xmlns:p14="http://schemas.microsoft.com/office/powerpoint/2010/main" val="351339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A98B6A8-E96F-4CEA-B8A5-4EBF34B00117}" type="datetimeFigureOut">
              <a:rPr lang="ja-JP" altLang="en-US"/>
              <a:pPr>
                <a:defRPr/>
              </a:pPr>
              <a:t>2018/8/20</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23F9C161-17E4-4DAA-B8CB-9ADD5DE087A5}" type="slidenum">
              <a:rPr lang="ja-JP" altLang="en-US"/>
              <a:pPr>
                <a:defRPr/>
              </a:pPr>
              <a:t>‹#›</a:t>
            </a:fld>
            <a:endParaRPr lang="ja-JP" altLang="en-US"/>
          </a:p>
        </p:txBody>
      </p:sp>
    </p:spTree>
    <p:extLst>
      <p:ext uri="{BB962C8B-B14F-4D97-AF65-F5344CB8AC3E}">
        <p14:creationId xmlns:p14="http://schemas.microsoft.com/office/powerpoint/2010/main" val="422422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6F025C6-4D40-4D09-A68C-405999E7E1A2}" type="datetimeFigureOut">
              <a:rPr lang="ja-JP" altLang="en-US"/>
              <a:pPr>
                <a:defRPr/>
              </a:pPr>
              <a:t>2018/8/20</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pPr>
              <a:defRPr/>
            </a:pPr>
            <a:fld id="{9B65D1FB-635B-4D4A-BDC2-6D8EE2DC00F6}" type="slidenum">
              <a:rPr lang="ja-JP" altLang="en-US"/>
              <a:pPr>
                <a:defRPr/>
              </a:pPr>
              <a:t>‹#›</a:t>
            </a:fld>
            <a:endParaRPr lang="ja-JP" altLang="en-US"/>
          </a:p>
        </p:txBody>
      </p:sp>
    </p:spTree>
    <p:extLst>
      <p:ext uri="{BB962C8B-B14F-4D97-AF65-F5344CB8AC3E}">
        <p14:creationId xmlns:p14="http://schemas.microsoft.com/office/powerpoint/2010/main" val="37544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0B4AA4A-BDE6-4966-BA85-BFE8A3739CC1}" type="datetimeFigureOut">
              <a:rPr lang="ja-JP" altLang="en-US"/>
              <a:pPr>
                <a:defRPr/>
              </a:pPr>
              <a:t>2018/8/20</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pPr>
              <a:defRPr/>
            </a:pPr>
            <a:fld id="{CF588A56-F96E-4EFF-A028-3F4CA167AE2F}" type="slidenum">
              <a:rPr lang="ja-JP" altLang="en-US"/>
              <a:pPr>
                <a:defRPr/>
              </a:pPr>
              <a:t>‹#›</a:t>
            </a:fld>
            <a:endParaRPr lang="ja-JP" altLang="en-US"/>
          </a:p>
        </p:txBody>
      </p:sp>
    </p:spTree>
    <p:extLst>
      <p:ext uri="{BB962C8B-B14F-4D97-AF65-F5344CB8AC3E}">
        <p14:creationId xmlns:p14="http://schemas.microsoft.com/office/powerpoint/2010/main" val="353146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9C787E1-6843-4F19-8BD1-6FCFA4FFD046}" type="datetimeFigureOut">
              <a:rPr lang="ja-JP" altLang="en-US"/>
              <a:pPr>
                <a:defRPr/>
              </a:pPr>
              <a:t>2018/8/20</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pPr>
              <a:defRPr/>
            </a:pPr>
            <a:fld id="{ACAF66A6-AC5E-41D8-845C-6569F936B897}" type="slidenum">
              <a:rPr lang="ja-JP" altLang="en-US"/>
              <a:pPr>
                <a:defRPr/>
              </a:pPr>
              <a:t>‹#›</a:t>
            </a:fld>
            <a:endParaRPr lang="ja-JP" altLang="en-US"/>
          </a:p>
        </p:txBody>
      </p:sp>
    </p:spTree>
    <p:extLst>
      <p:ext uri="{BB962C8B-B14F-4D97-AF65-F5344CB8AC3E}">
        <p14:creationId xmlns:p14="http://schemas.microsoft.com/office/powerpoint/2010/main" val="1731228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FA54C3E-7393-4818-9129-DB7B478322D1}" type="datetimeFigureOut">
              <a:rPr lang="ja-JP" altLang="en-US"/>
              <a:pPr>
                <a:defRPr/>
              </a:pPr>
              <a:t>2018/8/20</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8E23DB2B-84B3-4740-8E0B-1DC67ADE556D}" type="slidenum">
              <a:rPr lang="ja-JP" altLang="en-US"/>
              <a:pPr>
                <a:defRPr/>
              </a:pPr>
              <a:t>‹#›</a:t>
            </a:fld>
            <a:endParaRPr lang="ja-JP" altLang="en-US"/>
          </a:p>
        </p:txBody>
      </p:sp>
    </p:spTree>
    <p:extLst>
      <p:ext uri="{BB962C8B-B14F-4D97-AF65-F5344CB8AC3E}">
        <p14:creationId xmlns:p14="http://schemas.microsoft.com/office/powerpoint/2010/main" val="311982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856EF8C-3721-498D-A517-9060E5E95C98}" type="datetimeFigureOut">
              <a:rPr lang="ja-JP" altLang="en-US"/>
              <a:pPr>
                <a:defRPr/>
              </a:pPr>
              <a:t>2018/8/20</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pPr>
              <a:defRPr/>
            </a:pPr>
            <a:fld id="{16C180AF-6175-46AC-AE11-DF497726AE5C}" type="slidenum">
              <a:rPr lang="ja-JP" altLang="en-US"/>
              <a:pPr>
                <a:defRPr/>
              </a:pPr>
              <a:t>‹#›</a:t>
            </a:fld>
            <a:endParaRPr lang="ja-JP" altLang="en-US"/>
          </a:p>
        </p:txBody>
      </p:sp>
    </p:spTree>
    <p:extLst>
      <p:ext uri="{BB962C8B-B14F-4D97-AF65-F5344CB8AC3E}">
        <p14:creationId xmlns:p14="http://schemas.microsoft.com/office/powerpoint/2010/main" val="1733878442"/>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97F83D81-A382-49EE-9D7D-11C7F037CBAF}" type="datetimeFigureOut">
              <a:rPr lang="ja-JP" altLang="en-US"/>
              <a:pPr>
                <a:defRPr/>
              </a:pPr>
              <a:t>2018/8/20</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42A7D73-7408-4814-8781-D780FF4B2E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8017" r:id="rId1"/>
    <p:sldLayoutId id="2147488018" r:id="rId2"/>
    <p:sldLayoutId id="2147488019" r:id="rId3"/>
    <p:sldLayoutId id="2147488020" r:id="rId4"/>
    <p:sldLayoutId id="2147488021" r:id="rId5"/>
    <p:sldLayoutId id="2147488022" r:id="rId6"/>
    <p:sldLayoutId id="2147488023" r:id="rId7"/>
    <p:sldLayoutId id="2147488024" r:id="rId8"/>
    <p:sldLayoutId id="2147488025" r:id="rId9"/>
    <p:sldLayoutId id="2147488026" r:id="rId10"/>
    <p:sldLayoutId id="2147488027"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14.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5.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6.xml.rels><?xml version="1.0" encoding="UTF-8" ?><Relationships xmlns="http://schemas.openxmlformats.org/package/2006/relationships"><Relationship Target="../media/image1.png" Type="http://schemas.openxmlformats.org/officeDocument/2006/relationships/image" Id="rId3"></Relationship><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 Target="../media/image3.png" Type="http://schemas.openxmlformats.org/officeDocument/2006/relationships/image" Id="rId5"></Relationship><Relationship Target="../media/image2.png" Type="http://schemas.openxmlformats.org/officeDocument/2006/relationships/image" Id="rId4"></Relationship></Relationships>
</file>

<file path=ppt/slides/_rels/slide17.xml.rels><?xml version="1.0" encoding="UTF-8" ?><Relationships xmlns="http://schemas.openxmlformats.org/package/2006/relationships"><Relationship Target="../media/image1.png" Type="http://schemas.openxmlformats.org/officeDocument/2006/relationships/image" Id="rId3"></Relationship><Relationship Target="../notesSlides/notesSlide2.xml" Type="http://schemas.openxmlformats.org/officeDocument/2006/relationships/notesSlide" Id="rId2"></Relationship><Relationship Target="../slideLayouts/slideLayout7.xml" Type="http://schemas.openxmlformats.org/officeDocument/2006/relationships/slideLayout" Id="rId1"></Relationship><Relationship Target="../media/image3.png" Type="http://schemas.openxmlformats.org/officeDocument/2006/relationships/image" Id="rId5"></Relationship><Relationship Target="../media/image4.png" Type="http://schemas.openxmlformats.org/officeDocument/2006/relationships/image" Id="rId4"></Relationship></Relationships>
</file>

<file path=ppt/slides/_rels/slide18.xml.rels><?xml version="1.0" encoding="UTF-8" ?><Relationships xmlns="http://schemas.openxmlformats.org/package/2006/relationships"><Relationship Target="../media/image5.png" Type="http://schemas.openxmlformats.org/officeDocument/2006/relationships/image" Id="rId3"></Relationship><Relationship Target="../notesSlides/notesSlide3.xml" Type="http://schemas.openxmlformats.org/officeDocument/2006/relationships/notesSlide" Id="rId2"></Relationship><Relationship Target="../slideLayouts/slideLayout7.xml" Type="http://schemas.openxmlformats.org/officeDocument/2006/relationships/slideLayout" Id="rId1"></Relationship><Relationship Target="../media/image7.png" Type="http://schemas.openxmlformats.org/officeDocument/2006/relationships/image" Id="rId5"></Relationship><Relationship Target="../media/image6.png" Type="http://schemas.openxmlformats.org/officeDocument/2006/relationships/image" Id="rId4"></Relationship></Relationships>
</file>

<file path=ppt/slides/_rels/slide19.xml.rels><?xml version="1.0" encoding="UTF-8" ?><Relationships xmlns="http://schemas.openxmlformats.org/package/2006/relationships"><Relationship Target="../media/image5.png" Type="http://schemas.openxmlformats.org/officeDocument/2006/relationships/image" Id="rId3"></Relationship><Relationship Target="../notesSlides/notesSlide4.xml" Type="http://schemas.openxmlformats.org/officeDocument/2006/relationships/notesSlide" Id="rId2"></Relationship><Relationship Target="../slideLayouts/slideLayout7.xml" Type="http://schemas.openxmlformats.org/officeDocument/2006/relationships/slideLayout" Id="rId1"></Relationship><Relationship Target="../media/image7.png" Type="http://schemas.openxmlformats.org/officeDocument/2006/relationships/image" Id="rId5"></Relationship><Relationship Target="../media/image8.png" Type="http://schemas.openxmlformats.org/officeDocument/2006/relationships/image" Id="rId4"></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20.xml.rels><?xml version="1.0" encoding="UTF-8" ?><Relationships xmlns="http://schemas.openxmlformats.org/package/2006/relationships"><Relationship Target="../media/image9.png" Type="http://schemas.openxmlformats.org/officeDocument/2006/relationships/image" Id="rId3"></Relationship><Relationship Target="../notesSlides/notesSlide5.xml" Type="http://schemas.openxmlformats.org/officeDocument/2006/relationships/notesSlide" Id="rId2"></Relationship><Relationship Target="../slideLayouts/slideLayout7.xml" Type="http://schemas.openxmlformats.org/officeDocument/2006/relationships/slideLayout" Id="rId1"></Relationship><Relationship Target="../media/image11.png" Type="http://schemas.openxmlformats.org/officeDocument/2006/relationships/image" Id="rId5"></Relationship><Relationship Target="../media/image10.png" Type="http://schemas.openxmlformats.org/officeDocument/2006/relationships/image" Id="rId4"></Relationship></Relationships>
</file>

<file path=ppt/slides/_rels/slide21.xml.rels><?xml version="1.0" encoding="UTF-8" ?><Relationships xmlns="http://schemas.openxmlformats.org/package/2006/relationships"><Relationship Target="../media/image9.png" Type="http://schemas.openxmlformats.org/officeDocument/2006/relationships/image" Id="rId3"></Relationship><Relationship Target="../notesSlides/notesSlide6.xml" Type="http://schemas.openxmlformats.org/officeDocument/2006/relationships/notesSlide" Id="rId2"></Relationship><Relationship Target="../slideLayouts/slideLayout7.xml" Type="http://schemas.openxmlformats.org/officeDocument/2006/relationships/slideLayout" Id="rId1"></Relationship><Relationship Target="../media/image11.png" Type="http://schemas.openxmlformats.org/officeDocument/2006/relationships/image" Id="rId5"></Relationship><Relationship Target="../media/image12.png" Type="http://schemas.openxmlformats.org/officeDocument/2006/relationships/image" Id="rId4"></Relationship></Relationships>
</file>

<file path=ppt/slides/_rels/slide22.xml.rels><?xml version="1.0" encoding="UTF-8" ?><Relationships xmlns="http://schemas.openxmlformats.org/package/2006/relationships"><Relationship Target="../media/image9.png" Type="http://schemas.openxmlformats.org/officeDocument/2006/relationships/image" Id="rId3"></Relationship><Relationship Target="../notesSlides/notesSlide7.xml" Type="http://schemas.openxmlformats.org/officeDocument/2006/relationships/notesSlide" Id="rId2"></Relationship><Relationship Target="../slideLayouts/slideLayout7.xml" Type="http://schemas.openxmlformats.org/officeDocument/2006/relationships/slideLayout" Id="rId1"></Relationship><Relationship Target="../media/image14.png" Type="http://schemas.openxmlformats.org/officeDocument/2006/relationships/image" Id="rId5"></Relationship><Relationship Target="../media/image13.png" Type="http://schemas.openxmlformats.org/officeDocument/2006/relationships/image" Id="rId4"></Relationship></Relationships>
</file>

<file path=ppt/slides/_rels/slide2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 端子 9"/>
          <p:cNvSpPr/>
          <p:nvPr/>
        </p:nvSpPr>
        <p:spPr>
          <a:xfrm>
            <a:off x="428625" y="2276475"/>
            <a:ext cx="9048750" cy="2160588"/>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50000"/>
              </a:lnSpc>
              <a:defRPr/>
            </a:pPr>
            <a:r>
              <a:rPr lang="ja-JP" altLang="en-US" sz="3600" b="1" dirty="0">
                <a:solidFill>
                  <a:prstClr val="black"/>
                </a:solidFill>
                <a:latin typeface="+mn-ea"/>
              </a:rPr>
              <a:t>特別区設置に伴う</a:t>
            </a:r>
            <a:r>
              <a:rPr lang="ja-JP" altLang="en-US" sz="3600" b="1" dirty="0" smtClean="0">
                <a:solidFill>
                  <a:prstClr val="black"/>
                </a:solidFill>
                <a:latin typeface="+mn-ea"/>
              </a:rPr>
              <a:t>コスト</a:t>
            </a:r>
            <a:endParaRPr lang="en-US" altLang="ja-JP" sz="3600" b="1" dirty="0" smtClean="0">
              <a:solidFill>
                <a:prstClr val="black"/>
              </a:solidFill>
              <a:latin typeface="+mn-ea"/>
            </a:endParaRPr>
          </a:p>
          <a:p>
            <a:pPr algn="ctr">
              <a:lnSpc>
                <a:spcPct val="150000"/>
              </a:lnSpc>
              <a:defRPr/>
            </a:pPr>
            <a:r>
              <a:rPr lang="ja-JP" altLang="en-US" sz="3600" b="1" dirty="0" smtClean="0">
                <a:solidFill>
                  <a:prstClr val="black"/>
                </a:solidFill>
                <a:latin typeface="+mn-ea"/>
              </a:rPr>
              <a:t>（</a:t>
            </a:r>
            <a:r>
              <a:rPr lang="ja-JP" altLang="en-US" sz="3600" b="1" dirty="0">
                <a:solidFill>
                  <a:prstClr val="black"/>
                </a:solidFill>
                <a:latin typeface="+mn-ea"/>
              </a:rPr>
              <a:t>庁舎整備に</a:t>
            </a:r>
            <a:r>
              <a:rPr lang="ja-JP" altLang="en-US" sz="3600" b="1" dirty="0" smtClean="0">
                <a:solidFill>
                  <a:prstClr val="black"/>
                </a:solidFill>
                <a:latin typeface="+mn-ea"/>
              </a:rPr>
              <a:t>関する試算）</a:t>
            </a:r>
            <a:endParaRPr lang="en-US" altLang="ja-JP" sz="3600" b="1" dirty="0">
              <a:solidFill>
                <a:schemeClr val="tx1"/>
              </a:solidFill>
              <a:latin typeface="+mn-ea"/>
            </a:endParaRPr>
          </a:p>
          <a:p>
            <a:pPr algn="ctr">
              <a:defRPr/>
            </a:pPr>
            <a:endParaRPr lang="en-US" altLang="ja-JP" sz="3600" b="1" dirty="0">
              <a:solidFill>
                <a:schemeClr val="tx1"/>
              </a:solidFill>
              <a:latin typeface="+mn-ea"/>
            </a:endParaRPr>
          </a:p>
        </p:txBody>
      </p:sp>
      <p:sp>
        <p:nvSpPr>
          <p:cNvPr id="6" name="正方形/長方形 5"/>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9" name="テキスト ボックス 8"/>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12" name="正方形/長方形 11"/>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料 </a:t>
            </a:r>
            <a:r>
              <a:rPr lang="ja-JP" altLang="en-US" sz="2400" dirty="0">
                <a:latin typeface="ＭＳ ゴシック" panose="020B0609070205080204" pitchFamily="49" charset="-128"/>
                <a:ea typeface="ＭＳ ゴシック" panose="020B0609070205080204" pitchFamily="49" charset="-128"/>
              </a:rPr>
              <a:t>３</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30877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prstClr val="black"/>
                </a:solidFill>
                <a:latin typeface="Meiryo UI" pitchFamily="50" charset="-128"/>
                <a:ea typeface="Meiryo UI" pitchFamily="50" charset="-128"/>
                <a:cs typeface="Meiryo UI" pitchFamily="50" charset="-128"/>
              </a:rPr>
              <a:t>３　</a:t>
            </a:r>
            <a:r>
              <a:rPr lang="ja-JP" altLang="en-US" sz="2000" b="1" dirty="0">
                <a:solidFill>
                  <a:prstClr val="black"/>
                </a:solidFill>
                <a:latin typeface="Meiryo UI" pitchFamily="50" charset="-128"/>
                <a:ea typeface="Meiryo UI" pitchFamily="50" charset="-128"/>
                <a:cs typeface="Meiryo UI" pitchFamily="50" charset="-128"/>
              </a:rPr>
              <a:t>積算内訳</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pitchFamily="50" charset="-128"/>
                <a:cs typeface="Meiryo UI" pitchFamily="50" charset="-128"/>
              </a:rPr>
              <a:t>　</a:t>
            </a:r>
            <a:r>
              <a:rPr lang="ja-JP" altLang="en-US" sz="2000" b="1" dirty="0">
                <a:solidFill>
                  <a:srgbClr val="000000"/>
                </a:solidFill>
                <a:latin typeface="ＭＳ Ｐゴシック" charset="-128"/>
                <a:ea typeface="Meiryo UI"/>
                <a:cs typeface="Meiryo UI"/>
              </a:rPr>
              <a:t>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b1</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官房庁舎案）</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pitchFamily="50" charset="-128"/>
                <a:cs typeface="Meiryo UI" pitchFamily="50" charset="-128"/>
              </a:rPr>
              <a:t>イニシャルコスト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７</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graphicFrame>
        <p:nvGraphicFramePr>
          <p:cNvPr id="10" name="Group 23"/>
          <p:cNvGraphicFramePr>
            <a:graphicFrameLocks noGrp="1"/>
          </p:cNvGraphicFramePr>
          <p:nvPr>
            <p:extLst/>
          </p:nvPr>
        </p:nvGraphicFramePr>
        <p:xfrm>
          <a:off x="344488" y="814788"/>
          <a:ext cx="9226550" cy="3118712"/>
        </p:xfrm>
        <a:graphic>
          <a:graphicData uri="http://schemas.openxmlformats.org/drawingml/2006/table">
            <a:tbl>
              <a:tblPr/>
              <a:tblGrid>
                <a:gridCol w="9226550"/>
              </a:tblGrid>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758712">
                <a:tc>
                  <a:txBody>
                    <a:bodyPr/>
                    <a:lstStyle/>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en-US" altLang="ja-JP" sz="1400" b="1" i="0" u="none" strike="noStrike" cap="none" spc="0" normalizeH="0" baseline="0" dirty="0" smtClean="0">
                          <a:ln>
                            <a:noFill/>
                          </a:ln>
                          <a:solidFill>
                            <a:schemeClr val="tx1"/>
                          </a:solidFill>
                          <a:effectLst/>
                          <a:latin typeface="Meiryo UI"/>
                          <a:ea typeface="Meiryo UI"/>
                          <a:cs typeface="Meiryo UI"/>
                        </a:rPr>
                        <a:t> (1)</a:t>
                      </a:r>
                      <a:r>
                        <a:rPr kumimoji="1" lang="ja-JP" altLang="en-US" sz="1400" b="1" i="0" u="none" strike="noStrike" cap="none" spc="0" normalizeH="0" baseline="0" dirty="0" smtClean="0">
                          <a:ln>
                            <a:noFill/>
                          </a:ln>
                          <a:solidFill>
                            <a:schemeClr val="tx1"/>
                          </a:solidFill>
                          <a:effectLst/>
                          <a:latin typeface="Meiryo UI"/>
                          <a:ea typeface="Meiryo UI"/>
                          <a:cs typeface="Meiryo UI"/>
                        </a:rPr>
                        <a:t> 庁舎等改修経費　　　　　</a:t>
                      </a:r>
                      <a:r>
                        <a:rPr kumimoji="1" lang="en-US" altLang="ja-JP" sz="1400" b="1" i="0" u="none" strike="noStrike" cap="none" spc="0" normalizeH="0" baseline="0" dirty="0" smtClean="0">
                          <a:ln>
                            <a:noFill/>
                          </a:ln>
                          <a:solidFill>
                            <a:schemeClr val="tx1"/>
                          </a:solidFill>
                          <a:effectLst/>
                          <a:latin typeface="Meiryo UI"/>
                          <a:ea typeface="Meiryo UI"/>
                          <a:cs typeface="Meiryo UI"/>
                        </a:rPr>
                        <a:t>7,811</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spc="0" normalizeH="0" baseline="0" dirty="0" smtClean="0">
                          <a:ln>
                            <a:noFill/>
                          </a:ln>
                          <a:solidFill>
                            <a:schemeClr val="tx1"/>
                          </a:solidFill>
                          <a:effectLst/>
                          <a:latin typeface="Meiryo UI"/>
                          <a:ea typeface="Meiryo UI"/>
                          <a:cs typeface="Meiryo UI"/>
                        </a:rPr>
                        <a:t>　① 保有庁舎等改修経費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188,913</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5,667</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② 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30,851</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2,144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ct val="0"/>
                        </a:spcAft>
                        <a:buClrTx/>
                        <a:buSzTx/>
                        <a:buFontTx/>
                        <a:buNone/>
                        <a:tabLst>
                          <a:tab pos="2695575" algn="l"/>
                        </a:tabLst>
                        <a:defRPr/>
                      </a:pPr>
                      <a:r>
                        <a:rPr kumimoji="1" lang="en-US" altLang="ja-JP" sz="1400" b="1" i="0" u="none" strike="noStrike" cap="none" normalizeH="0" baseline="0" dirty="0" smtClean="0">
                          <a:ln>
                            <a:noFill/>
                          </a:ln>
                          <a:solidFill>
                            <a:schemeClr val="tx1"/>
                          </a:solidFill>
                          <a:effectLst/>
                          <a:latin typeface="Meiryo UI"/>
                          <a:ea typeface="Meiryo UI"/>
                          <a:cs typeface="Meiryo UI"/>
                        </a:rPr>
                        <a:t> (2) </a:t>
                      </a:r>
                      <a:r>
                        <a:rPr kumimoji="1" lang="ja-JP" altLang="en-US" sz="1400" b="1" i="0" u="none" strike="noStrike" cap="none" normalizeH="0" baseline="0" dirty="0" smtClean="0">
                          <a:ln>
                            <a:noFill/>
                          </a:ln>
                          <a:solidFill>
                            <a:schemeClr val="tx1"/>
                          </a:solidFill>
                          <a:effectLst/>
                          <a:latin typeface="Meiryo UI"/>
                          <a:ea typeface="Meiryo UI"/>
                          <a:cs typeface="Meiryo UI"/>
                        </a:rPr>
                        <a:t>新庁舎建設経費</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28,547</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　① 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※3)</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※4)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57,194㎡×371,600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21,253</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② 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③ 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※5)</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6,749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ts val="0"/>
                        </a:spcAft>
                        <a:buClrTx/>
                        <a:buSzTx/>
                        <a:buFontTx/>
                        <a:buNone/>
                        <a:tabLst>
                          <a:tab pos="2695575" algn="l"/>
                        </a:tabLst>
                        <a:defRPr/>
                      </a:pPr>
                      <a:r>
                        <a:rPr kumimoji="1" lang="ja-JP" altLang="en-US" sz="1400" b="1" i="0" u="none" strike="noStrike" cap="none" normalizeH="0" baseline="0" dirty="0" smtClean="0">
                          <a:ln>
                            <a:noFill/>
                          </a:ln>
                          <a:solidFill>
                            <a:schemeClr val="tx1"/>
                          </a:solidFill>
                          <a:effectLst/>
                          <a:latin typeface="Meiryo UI"/>
                          <a:ea typeface="Meiryo UI"/>
                          <a:cs typeface="Meiryo UI"/>
                        </a:rPr>
                        <a:t> </a:t>
                      </a:r>
                      <a:r>
                        <a:rPr kumimoji="1" lang="en-US" altLang="ja-JP" sz="1400" b="1" i="0" u="none" strike="noStrike" cap="none" normalizeH="0" baseline="0" dirty="0" smtClean="0">
                          <a:ln>
                            <a:noFill/>
                          </a:ln>
                          <a:solidFill>
                            <a:schemeClr val="tx1"/>
                          </a:solidFill>
                          <a:effectLst/>
                          <a:latin typeface="Meiryo UI"/>
                          <a:ea typeface="Meiryo UI"/>
                          <a:cs typeface="Meiryo UI"/>
                        </a:rPr>
                        <a:t>(3)</a:t>
                      </a:r>
                      <a:r>
                        <a:rPr kumimoji="1" lang="ja-JP" altLang="en-US" sz="1400" b="1" i="0" u="none" strike="noStrike" cap="none" normalizeH="0" baseline="0" dirty="0" smtClean="0">
                          <a:ln>
                            <a:noFill/>
                          </a:ln>
                          <a:solidFill>
                            <a:schemeClr val="tx1"/>
                          </a:solidFill>
                          <a:effectLst/>
                          <a:latin typeface="Meiryo UI"/>
                          <a:ea typeface="Meiryo UI"/>
                          <a:cs typeface="Meiryo UI"/>
                        </a:rPr>
                        <a:t> 民間ビル賃借保証金</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1,516</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① 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1,516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66" marB="45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Line 50"/>
          <p:cNvSpPr>
            <a:spLocks noChangeShapeType="1"/>
          </p:cNvSpPr>
          <p:nvPr/>
        </p:nvSpPr>
        <p:spPr bwMode="auto">
          <a:xfrm flipV="1">
            <a:off x="427038" y="2047969"/>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Line 50"/>
          <p:cNvSpPr>
            <a:spLocks noChangeShapeType="1"/>
          </p:cNvSpPr>
          <p:nvPr/>
        </p:nvSpPr>
        <p:spPr bwMode="auto">
          <a:xfrm flipV="1">
            <a:off x="427038" y="3212976"/>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Rectangle 29"/>
          <p:cNvSpPr>
            <a:spLocks noChangeArrowheads="1"/>
          </p:cNvSpPr>
          <p:nvPr/>
        </p:nvSpPr>
        <p:spPr bwMode="auto">
          <a:xfrm>
            <a:off x="311117" y="3933056"/>
            <a:ext cx="9631363"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a:latin typeface="Meiryo UI" pitchFamily="50" charset="-128"/>
                <a:ea typeface="Meiryo UI" pitchFamily="50" charset="-128"/>
                <a:cs typeface="Meiryo UI" pitchFamily="50" charset="-128"/>
              </a:rPr>
              <a:t>※1) </a:t>
            </a:r>
            <a:r>
              <a:rPr lang="ja-JP" altLang="en-US" sz="1200" dirty="0">
                <a:latin typeface="Meiryo UI"/>
                <a:ea typeface="Meiryo UI"/>
                <a:cs typeface="Meiryo UI"/>
              </a:rPr>
              <a:t>保有庁舎等改修</a:t>
            </a:r>
            <a:r>
              <a:rPr lang="ja-JP" altLang="en-US" sz="1200" dirty="0">
                <a:latin typeface="Meiryo UI" pitchFamily="50" charset="-128"/>
                <a:ea typeface="Meiryo UI" pitchFamily="50" charset="-128"/>
                <a:cs typeface="Meiryo UI" pitchFamily="50" charset="-128"/>
              </a:rPr>
              <a:t>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年及び平成</a:t>
            </a:r>
            <a:r>
              <a:rPr lang="en-US" altLang="ja-JP" sz="1200" dirty="0">
                <a:latin typeface="Meiryo UI" pitchFamily="50" charset="-128"/>
                <a:ea typeface="Meiryo UI" pitchFamily="50" charset="-128"/>
                <a:cs typeface="Meiryo UI" pitchFamily="50" charset="-128"/>
              </a:rPr>
              <a:t>29</a:t>
            </a:r>
            <a:r>
              <a:rPr lang="ja-JP" altLang="en-US" sz="1200" dirty="0">
                <a:latin typeface="Meiryo UI" pitchFamily="50" charset="-128"/>
                <a:ea typeface="Meiryo UI" pitchFamily="50" charset="-128"/>
                <a:cs typeface="Meiryo UI" pitchFamily="50" charset="-128"/>
              </a:rPr>
              <a:t>年の大阪市本庁舎執務室改修事例より</a:t>
            </a:r>
            <a:endParaRPr lang="en-US" altLang="ja-JP" sz="1200" dirty="0">
              <a:latin typeface="Meiryo UI" pitchFamily="50" charset="-128"/>
              <a:ea typeface="Meiryo UI" pitchFamily="50" charset="-128"/>
              <a:cs typeface="Meiryo UI" pitchFamily="50" charset="-128"/>
            </a:endParaRPr>
          </a:p>
          <a:p>
            <a:pPr eaLnBrk="1" hangingPunct="1">
              <a:lnSpc>
                <a:spcPts val="1600"/>
              </a:lnSpc>
              <a:spcBef>
                <a:spcPct val="0"/>
              </a:spcBef>
              <a:buNone/>
              <a:defRPr/>
            </a:pPr>
            <a:r>
              <a:rPr lang="en-US" altLang="ja-JP" sz="1200" dirty="0" smtClean="0">
                <a:latin typeface="Meiryo UI" pitchFamily="50" charset="-128"/>
                <a:ea typeface="Meiryo UI" pitchFamily="50" charset="-128"/>
                <a:cs typeface="Meiryo UI" pitchFamily="50" charset="-128"/>
              </a:rPr>
              <a:t>※2) </a:t>
            </a:r>
            <a:r>
              <a:rPr lang="ja-JP" altLang="en-US" sz="1200" dirty="0">
                <a:latin typeface="Meiryo UI" pitchFamily="50" charset="-128"/>
                <a:ea typeface="Meiryo UI" pitchFamily="50" charset="-128"/>
                <a:cs typeface="Meiryo UI" pitchFamily="50" charset="-128"/>
              </a:rPr>
              <a:t>民間ビル改修工事単価：平成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年産業創造館改修事例</a:t>
            </a:r>
            <a:r>
              <a:rPr lang="ja-JP" altLang="en-US" sz="1200" dirty="0" smtClean="0">
                <a:latin typeface="Meiryo UI" pitchFamily="50" charset="-128"/>
                <a:ea typeface="Meiryo UI" pitchFamily="50" charset="-128"/>
                <a:cs typeface="Meiryo UI" pitchFamily="50" charset="-128"/>
              </a:rPr>
              <a:t>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a:t>
            </a:r>
            <a:r>
              <a:rPr lang="en-US" altLang="ja-JP" sz="1200" dirty="0">
                <a:latin typeface="Meiryo UI" pitchFamily="50" charset="-128"/>
                <a:ea typeface="Meiryo UI" pitchFamily="50" charset="-128"/>
                <a:cs typeface="Meiryo UI" pitchFamily="50" charset="-128"/>
              </a:rPr>
              <a:t>3</a:t>
            </a:r>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新庁舎建設単価：</a:t>
            </a:r>
            <a:r>
              <a:rPr lang="ja-JP" altLang="en-US" sz="1200" dirty="0">
                <a:latin typeface="Meiryo UI" pitchFamily="50" charset="-128"/>
                <a:ea typeface="Meiryo UI" pitchFamily="50" charset="-128"/>
                <a:cs typeface="Meiryo UI" pitchFamily="50" charset="-128"/>
              </a:rPr>
              <a:t>過去</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a:t>
            </a:r>
            <a:r>
              <a:rPr lang="ja-JP" altLang="en-US" sz="1200" dirty="0">
                <a:latin typeface="Meiryo UI" pitchFamily="50" charset="-128"/>
                <a:ea typeface="Meiryo UI" pitchFamily="50" charset="-128"/>
                <a:cs typeface="Meiryo UI" pitchFamily="50" charset="-128"/>
              </a:rPr>
              <a:t>（平成</a:t>
            </a:r>
            <a:r>
              <a:rPr lang="en-US" altLang="ja-JP" sz="1200" dirty="0">
                <a:latin typeface="Meiryo UI" pitchFamily="50" charset="-128"/>
                <a:ea typeface="Meiryo UI" pitchFamily="50" charset="-128"/>
                <a:cs typeface="Meiryo UI" pitchFamily="50" charset="-128"/>
              </a:rPr>
              <a:t>19</a:t>
            </a:r>
            <a:r>
              <a:rPr lang="ja-JP" altLang="en-US" sz="1200" dirty="0">
                <a:latin typeface="Meiryo UI" pitchFamily="50" charset="-128"/>
                <a:ea typeface="Meiryo UI" pitchFamily="50" charset="-128"/>
                <a:cs typeface="Meiryo UI" pitchFamily="50" charset="-128"/>
              </a:rPr>
              <a:t>～</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a:t>
            </a:r>
            <a:r>
              <a:rPr lang="ja-JP" altLang="en-US" sz="1200" dirty="0" smtClean="0">
                <a:latin typeface="Meiryo UI" pitchFamily="50" charset="-128"/>
                <a:ea typeface="Meiryo UI" pitchFamily="50" charset="-128"/>
                <a:cs typeface="Meiryo UI" pitchFamily="50" charset="-128"/>
              </a:rPr>
              <a:t>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敷地面積：必要延床面積を</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a:t>
            </a:r>
            <a:r>
              <a:rPr lang="ja-JP" altLang="en-US" sz="1200" dirty="0" smtClean="0">
                <a:latin typeface="Meiryo UI" pitchFamily="50" charset="-128"/>
                <a:ea typeface="Meiryo UI" pitchFamily="50" charset="-128"/>
                <a:cs typeface="Meiryo UI" pitchFamily="50" charset="-128"/>
              </a:rPr>
              <a:t>地点</a:t>
            </a:r>
            <a:r>
              <a:rPr lang="ja-JP" altLang="en-US" sz="1200" dirty="0">
                <a:latin typeface="Meiryo UI" pitchFamily="50" charset="-128"/>
                <a:ea typeface="Meiryo UI" pitchFamily="50" charset="-128"/>
                <a:cs typeface="Meiryo UI" pitchFamily="50" charset="-128"/>
              </a:rPr>
              <a:t>における指定</a:t>
            </a:r>
            <a:r>
              <a:rPr lang="ja-JP" altLang="en-US" sz="1200" dirty="0" smtClean="0">
                <a:latin typeface="Meiryo UI" pitchFamily="50" charset="-128"/>
                <a:ea typeface="Meiryo UI" pitchFamily="50" charset="-128"/>
                <a:cs typeface="Meiryo UI" pitchFamily="50" charset="-128"/>
              </a:rPr>
              <a:t>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土地単価：</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地価公示地点</a:t>
            </a:r>
            <a:r>
              <a:rPr lang="ja-JP" altLang="en-US" sz="1200" dirty="0" smtClean="0">
                <a:latin typeface="Meiryo UI" pitchFamily="50" charset="-128"/>
                <a:ea typeface="Meiryo UI" pitchFamily="50" charset="-128"/>
                <a:cs typeface="Meiryo UI" pitchFamily="50" charset="-128"/>
              </a:rPr>
              <a:t>の土地単価（平成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月</a:t>
            </a:r>
            <a:r>
              <a:rPr lang="en-US" altLang="ja-JP" sz="1200" dirty="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日時点）</a:t>
            </a:r>
            <a:endParaRPr lang="en-US" altLang="ja-JP" sz="12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46450088"/>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３　積算内訳　</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a:solidFill>
                  <a:srgbClr val="000000"/>
                </a:solidFill>
                <a:latin typeface="ＭＳ Ｐゴシック" charset="-128"/>
                <a:ea typeface="Meiryo UI"/>
                <a:cs typeface="Meiryo UI"/>
              </a:rPr>
              <a:t>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b1</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官房庁舎案）</a:t>
            </a:r>
            <a:r>
              <a:rPr lang="ja-JP" altLang="en-US" sz="2000" b="1" dirty="0">
                <a:solidFill>
                  <a:srgbClr val="000000"/>
                </a:solidFill>
                <a:latin typeface="ＭＳ Ｐゴシック" charset="-128"/>
                <a:ea typeface="Meiryo UI" pitchFamily="50" charset="-128"/>
                <a:cs typeface="Meiryo UI" pitchFamily="50" charset="-128"/>
              </a:rPr>
              <a:t>　ランニングコスト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338854" y="818567"/>
          <a:ext cx="9226800" cy="3222506"/>
        </p:xfrm>
        <a:graphic>
          <a:graphicData uri="http://schemas.openxmlformats.org/drawingml/2006/table">
            <a:tbl>
              <a:tblPr/>
              <a:tblGrid>
                <a:gridCol w="2196000"/>
                <a:gridCol w="7030800"/>
              </a:tblGrid>
              <a:tr h="360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▲６億円／年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(6)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７億円／年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652</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12"/>
          <p:cNvSpPr>
            <a:spLocks noChangeArrowheads="1"/>
          </p:cNvSpPr>
          <p:nvPr/>
        </p:nvSpPr>
        <p:spPr bwMode="auto">
          <a:xfrm>
            <a:off x="8861425" y="6570177"/>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８</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8" name="Rectangle 29"/>
          <p:cNvSpPr>
            <a:spLocks noChangeArrowheads="1"/>
          </p:cNvSpPr>
          <p:nvPr/>
        </p:nvSpPr>
        <p:spPr bwMode="auto">
          <a:xfrm>
            <a:off x="328815" y="4079419"/>
            <a:ext cx="9236589"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251852565"/>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prstClr val="black"/>
                </a:solidFill>
                <a:latin typeface="Meiryo UI" pitchFamily="50" charset="-128"/>
                <a:ea typeface="Meiryo UI" pitchFamily="50" charset="-128"/>
                <a:cs typeface="Meiryo UI" pitchFamily="50" charset="-128"/>
              </a:rPr>
              <a:t>３　</a:t>
            </a:r>
            <a:r>
              <a:rPr lang="ja-JP" altLang="en-US" sz="2000" b="1" dirty="0">
                <a:solidFill>
                  <a:prstClr val="black"/>
                </a:solidFill>
                <a:latin typeface="Meiryo UI" pitchFamily="50" charset="-128"/>
                <a:ea typeface="Meiryo UI" pitchFamily="50" charset="-128"/>
                <a:cs typeface="Meiryo UI" pitchFamily="50" charset="-128"/>
              </a:rPr>
              <a:t>積算内訳</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a:cs typeface="Meiryo UI"/>
              </a:rPr>
              <a:t>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b2</a:t>
            </a:r>
            <a:r>
              <a:rPr lang="ja-JP" altLang="en-US"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官房庁舎阿倍野建替案）</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pitchFamily="50" charset="-128"/>
                <a:cs typeface="Meiryo UI" pitchFamily="50" charset="-128"/>
              </a:rPr>
              <a:t>イニシャルコスト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９</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graphicFrame>
        <p:nvGraphicFramePr>
          <p:cNvPr id="10" name="Group 23"/>
          <p:cNvGraphicFramePr>
            <a:graphicFrameLocks noGrp="1"/>
          </p:cNvGraphicFramePr>
          <p:nvPr>
            <p:extLst/>
          </p:nvPr>
        </p:nvGraphicFramePr>
        <p:xfrm>
          <a:off x="344488" y="814789"/>
          <a:ext cx="9226550" cy="4257515"/>
        </p:xfrm>
        <a:graphic>
          <a:graphicData uri="http://schemas.openxmlformats.org/drawingml/2006/table">
            <a:tbl>
              <a:tblPr/>
              <a:tblGrid>
                <a:gridCol w="9226550"/>
              </a:tblGrid>
              <a:tr h="3756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3881824">
                <a:tc>
                  <a:txBody>
                    <a:bodyPr/>
                    <a:lstStyle/>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en-US" altLang="ja-JP" sz="1400" b="1" i="0" u="none" strike="noStrike" cap="none" spc="0" normalizeH="0" baseline="0" dirty="0" smtClean="0">
                          <a:ln>
                            <a:noFill/>
                          </a:ln>
                          <a:solidFill>
                            <a:schemeClr val="tx1"/>
                          </a:solidFill>
                          <a:effectLst/>
                          <a:latin typeface="Meiryo UI"/>
                          <a:ea typeface="Meiryo UI"/>
                          <a:cs typeface="Meiryo UI"/>
                        </a:rPr>
                        <a:t> (1)</a:t>
                      </a:r>
                      <a:r>
                        <a:rPr kumimoji="1" lang="ja-JP" altLang="en-US" sz="1400" b="1" i="0" u="none" strike="noStrike" cap="none" spc="0" normalizeH="0" baseline="0" dirty="0" smtClean="0">
                          <a:ln>
                            <a:noFill/>
                          </a:ln>
                          <a:solidFill>
                            <a:schemeClr val="tx1"/>
                          </a:solidFill>
                          <a:effectLst/>
                          <a:latin typeface="Meiryo UI"/>
                          <a:ea typeface="Meiryo UI"/>
                          <a:cs typeface="Meiryo UI"/>
                        </a:rPr>
                        <a:t> 庁舎等改修経費　　　　　</a:t>
                      </a:r>
                      <a:r>
                        <a:rPr kumimoji="1" lang="en-US" altLang="ja-JP" sz="1400" b="1" i="0" u="none" strike="noStrike" cap="none" spc="0" normalizeH="0" baseline="0" dirty="0" smtClean="0">
                          <a:ln>
                            <a:noFill/>
                          </a:ln>
                          <a:solidFill>
                            <a:schemeClr val="tx1"/>
                          </a:solidFill>
                          <a:effectLst/>
                          <a:latin typeface="Meiryo UI"/>
                          <a:ea typeface="Meiryo UI"/>
                          <a:cs typeface="Meiryo UI"/>
                        </a:rPr>
                        <a:t>7,990</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spc="0" normalizeH="0" baseline="0" dirty="0" smtClean="0">
                          <a:ln>
                            <a:noFill/>
                          </a:ln>
                          <a:solidFill>
                            <a:schemeClr val="tx1"/>
                          </a:solidFill>
                          <a:effectLst/>
                          <a:latin typeface="Meiryo UI"/>
                          <a:ea typeface="Meiryo UI"/>
                          <a:cs typeface="Meiryo UI"/>
                        </a:rPr>
                        <a:t>　① 保有庁舎等改修経費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184,391</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5,532</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② 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35,372</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2,458</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sng" strike="noStrike" cap="none" normalizeH="0" baseline="0" dirty="0" smtClean="0">
                          <a:ln>
                            <a:noFill/>
                          </a:ln>
                          <a:solidFill>
                            <a:schemeClr val="tx1"/>
                          </a:solidFill>
                          <a:effectLst/>
                          <a:latin typeface="Meiryo UI"/>
                          <a:ea typeface="Meiryo UI"/>
                          <a:cs typeface="Meiryo UI"/>
                        </a:rPr>
                        <a:t>＊現阿倍野区庁舎の建替期間中に要する暫定賃借分を含む</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ct val="0"/>
                        </a:spcAft>
                        <a:buClrTx/>
                        <a:buSzTx/>
                        <a:buFontTx/>
                        <a:buNone/>
                        <a:tabLst>
                          <a:tab pos="2695575" algn="l"/>
                        </a:tabLst>
                      </a:pPr>
                      <a:r>
                        <a:rPr kumimoji="1" lang="en-US" altLang="ja-JP" sz="1400" b="1" i="0" u="none" strike="noStrike" cap="none" normalizeH="0" baseline="0" dirty="0" smtClean="0">
                          <a:ln>
                            <a:noFill/>
                          </a:ln>
                          <a:solidFill>
                            <a:schemeClr val="tx1"/>
                          </a:solidFill>
                          <a:effectLst/>
                          <a:latin typeface="Meiryo UI"/>
                          <a:ea typeface="Meiryo UI"/>
                          <a:cs typeface="Meiryo UI"/>
                        </a:rPr>
                        <a:t> (2) </a:t>
                      </a:r>
                      <a:r>
                        <a:rPr kumimoji="1" lang="ja-JP" altLang="en-US" sz="1400" b="1" i="0" u="none" strike="noStrike" cap="none" normalizeH="0" baseline="0" dirty="0" smtClean="0">
                          <a:ln>
                            <a:noFill/>
                          </a:ln>
                          <a:solidFill>
                            <a:schemeClr val="tx1"/>
                          </a:solidFill>
                          <a:effectLst/>
                          <a:latin typeface="Meiryo UI"/>
                          <a:ea typeface="Meiryo UI"/>
                          <a:cs typeface="Meiryo UI"/>
                        </a:rPr>
                        <a:t>新庁舎建設経費</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30,549</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　① 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※3)</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※4)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64,503㎡×371,600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23,969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② 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671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③ 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※5)</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5,909</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ts val="0"/>
                        </a:spcAft>
                        <a:buClrTx/>
                        <a:buSzTx/>
                        <a:buFontTx/>
                        <a:buNone/>
                        <a:tabLst>
                          <a:tab pos="2695575" algn="l"/>
                        </a:tabLst>
                        <a:defRPr/>
                      </a:pPr>
                      <a:r>
                        <a:rPr kumimoji="1" lang="ja-JP" altLang="en-US" sz="1400" b="1" i="0" u="none" strike="noStrike" cap="none" normalizeH="0" baseline="0" dirty="0" smtClean="0">
                          <a:ln>
                            <a:noFill/>
                          </a:ln>
                          <a:solidFill>
                            <a:schemeClr val="tx1"/>
                          </a:solidFill>
                          <a:effectLst/>
                          <a:latin typeface="Meiryo UI"/>
                          <a:ea typeface="Meiryo UI"/>
                          <a:cs typeface="Meiryo UI"/>
                        </a:rPr>
                        <a:t> </a:t>
                      </a:r>
                      <a:r>
                        <a:rPr kumimoji="1" lang="en-US" altLang="ja-JP" sz="1400" b="1" i="0" u="none" strike="noStrike" cap="none" normalizeH="0" baseline="0" dirty="0" smtClean="0">
                          <a:ln>
                            <a:noFill/>
                          </a:ln>
                          <a:solidFill>
                            <a:schemeClr val="tx1"/>
                          </a:solidFill>
                          <a:effectLst/>
                          <a:latin typeface="Meiryo UI"/>
                          <a:ea typeface="Meiryo UI"/>
                          <a:cs typeface="Meiryo UI"/>
                        </a:rPr>
                        <a:t>(3)</a:t>
                      </a:r>
                      <a:r>
                        <a:rPr kumimoji="1" lang="ja-JP" altLang="en-US" sz="1400" b="1" i="0" u="none" strike="noStrike" cap="none" normalizeH="0" baseline="0" dirty="0" smtClean="0">
                          <a:ln>
                            <a:noFill/>
                          </a:ln>
                          <a:solidFill>
                            <a:schemeClr val="tx1"/>
                          </a:solidFill>
                          <a:effectLst/>
                          <a:latin typeface="Meiryo UI"/>
                          <a:ea typeface="Meiryo UI"/>
                          <a:cs typeface="Meiryo UI"/>
                        </a:rPr>
                        <a:t> 民間ビル賃借保証金</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1,808</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① 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1,808</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sng" strike="noStrike" cap="none" normalizeH="0" baseline="0" dirty="0" smtClean="0">
                          <a:ln>
                            <a:noFill/>
                          </a:ln>
                          <a:solidFill>
                            <a:schemeClr val="tx1"/>
                          </a:solidFill>
                          <a:effectLst/>
                          <a:latin typeface="Meiryo UI"/>
                          <a:ea typeface="Meiryo UI"/>
                          <a:cs typeface="Meiryo UI"/>
                        </a:rPr>
                        <a:t>＊現阿倍野区庁舎の建替期間中に要する暫定賃借分を含む</a:t>
                      </a:r>
                      <a:endParaRPr kumimoji="1" lang="en-US" altLang="ja-JP" sz="1300" b="0" i="0" u="sng"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ts val="0"/>
                        </a:spcAft>
                        <a:buClrTx/>
                        <a:buSzTx/>
                        <a:buFontTx/>
                        <a:buNone/>
                        <a:tabLst>
                          <a:tab pos="2695575" algn="l"/>
                        </a:tabLst>
                        <a:defRPr/>
                      </a:pPr>
                      <a:r>
                        <a:rPr kumimoji="1" lang="ja-JP" altLang="en-US" sz="1400" b="1" i="0" u="none" strike="noStrike" cap="none" normalizeH="0" baseline="0" dirty="0" smtClean="0">
                          <a:ln>
                            <a:noFill/>
                          </a:ln>
                          <a:solidFill>
                            <a:schemeClr val="tx1"/>
                          </a:solidFill>
                          <a:effectLst/>
                          <a:latin typeface="Meiryo UI"/>
                          <a:ea typeface="Meiryo UI"/>
                          <a:cs typeface="Meiryo UI"/>
                        </a:rPr>
                        <a:t> </a:t>
                      </a:r>
                      <a:r>
                        <a:rPr kumimoji="1" lang="en-US" altLang="ja-JP" sz="1400" b="1" i="0" u="none" strike="noStrike" cap="none" normalizeH="0" baseline="0" dirty="0" smtClean="0">
                          <a:ln>
                            <a:noFill/>
                          </a:ln>
                          <a:solidFill>
                            <a:schemeClr val="tx1"/>
                          </a:solidFill>
                          <a:effectLst/>
                          <a:latin typeface="Meiryo UI"/>
                          <a:ea typeface="Meiryo UI"/>
                          <a:cs typeface="Meiryo UI"/>
                        </a:rPr>
                        <a:t>(4)</a:t>
                      </a:r>
                      <a:r>
                        <a:rPr kumimoji="1" lang="ja-JP" altLang="en-US" sz="1400" b="1" i="0" u="none" strike="noStrike" cap="none" normalizeH="0" baseline="0" dirty="0" smtClean="0">
                          <a:ln>
                            <a:noFill/>
                          </a:ln>
                          <a:solidFill>
                            <a:schemeClr val="tx1"/>
                          </a:solidFill>
                          <a:effectLst/>
                          <a:latin typeface="Meiryo UI"/>
                          <a:ea typeface="Meiryo UI"/>
                          <a:cs typeface="Meiryo UI"/>
                        </a:rPr>
                        <a:t> 庁舎撤去費</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251</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① 庁舎撤去費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撤去庁舎延床面積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撤去単価</a:t>
                      </a:r>
                      <a:r>
                        <a:rPr kumimoji="1" lang="en-US" altLang="ja-JP" sz="1300" b="0" i="0" u="none" strike="noStrike" cap="none" normalizeH="0" baseline="30000" dirty="0" smtClean="0">
                          <a:ln>
                            <a:noFill/>
                          </a:ln>
                          <a:solidFill>
                            <a:schemeClr val="tx1"/>
                          </a:solidFill>
                          <a:effectLst/>
                          <a:latin typeface="Meiryo UI"/>
                          <a:ea typeface="Meiryo UI"/>
                          <a:cs typeface="Meiryo UI"/>
                        </a:rPr>
                        <a:t>※7)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6,459</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×38,800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200" b="0" i="0" u="none" strike="noStrike" cap="none" normalizeH="0" baseline="0" dirty="0" smtClean="0">
                          <a:ln>
                            <a:noFill/>
                          </a:ln>
                          <a:solidFill>
                            <a:schemeClr val="tx1"/>
                          </a:solidFill>
                          <a:effectLst/>
                          <a:latin typeface="Meiryo UI"/>
                          <a:ea typeface="Meiryo UI"/>
                          <a:cs typeface="Meiryo UI"/>
                        </a:rPr>
                        <a:t>251</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66" marB="45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Line 50"/>
          <p:cNvSpPr>
            <a:spLocks noChangeShapeType="1"/>
          </p:cNvSpPr>
          <p:nvPr/>
        </p:nvSpPr>
        <p:spPr bwMode="auto">
          <a:xfrm flipV="1">
            <a:off x="427038" y="2276872"/>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Line 50"/>
          <p:cNvSpPr>
            <a:spLocks noChangeShapeType="1"/>
          </p:cNvSpPr>
          <p:nvPr/>
        </p:nvSpPr>
        <p:spPr bwMode="auto">
          <a:xfrm flipV="1">
            <a:off x="427038" y="3460963"/>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 name="Line 50"/>
          <p:cNvSpPr>
            <a:spLocks noChangeShapeType="1"/>
          </p:cNvSpPr>
          <p:nvPr/>
        </p:nvSpPr>
        <p:spPr bwMode="auto">
          <a:xfrm flipV="1">
            <a:off x="427038" y="4365104"/>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 name="Rectangle 29"/>
          <p:cNvSpPr>
            <a:spLocks noChangeArrowheads="1"/>
          </p:cNvSpPr>
          <p:nvPr/>
        </p:nvSpPr>
        <p:spPr bwMode="auto">
          <a:xfrm>
            <a:off x="311117" y="5059425"/>
            <a:ext cx="9259921" cy="174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a:latin typeface="Meiryo UI" pitchFamily="50" charset="-128"/>
                <a:ea typeface="Meiryo UI" pitchFamily="50" charset="-128"/>
                <a:cs typeface="Meiryo UI" pitchFamily="50" charset="-128"/>
              </a:rPr>
              <a:t>※1</a:t>
            </a:r>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a:ea typeface="Meiryo UI"/>
                <a:cs typeface="Meiryo UI"/>
              </a:rPr>
              <a:t>保有</a:t>
            </a:r>
            <a:r>
              <a:rPr lang="ja-JP" altLang="en-US" sz="1200" dirty="0">
                <a:latin typeface="Meiryo UI"/>
                <a:ea typeface="Meiryo UI"/>
                <a:cs typeface="Meiryo UI"/>
              </a:rPr>
              <a:t>庁舎等</a:t>
            </a:r>
            <a:r>
              <a:rPr lang="ja-JP" altLang="en-US" sz="1200" dirty="0" smtClean="0">
                <a:latin typeface="Meiryo UI"/>
                <a:ea typeface="Meiryo UI"/>
                <a:cs typeface="Meiryo UI"/>
              </a:rPr>
              <a:t>改修</a:t>
            </a:r>
            <a:r>
              <a:rPr lang="ja-JP" altLang="en-US" sz="1200" dirty="0">
                <a:latin typeface="Meiryo UI" pitchFamily="50" charset="-128"/>
                <a:ea typeface="Meiryo UI" pitchFamily="50" charset="-128"/>
                <a:cs typeface="Meiryo UI" pitchFamily="50" charset="-128"/>
              </a:rPr>
              <a:t>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a:t>
            </a:r>
            <a:r>
              <a:rPr lang="ja-JP" altLang="en-US" sz="1200" dirty="0" smtClean="0">
                <a:latin typeface="Meiryo UI" pitchFamily="50" charset="-128"/>
                <a:ea typeface="Meiryo UI" pitchFamily="50" charset="-128"/>
                <a:cs typeface="Meiryo UI" pitchFamily="50" charset="-128"/>
              </a:rPr>
              <a:t>及び平成</a:t>
            </a:r>
            <a:r>
              <a:rPr lang="en-US" altLang="ja-JP" sz="1200" dirty="0" smtClean="0">
                <a:latin typeface="Meiryo UI" pitchFamily="50" charset="-128"/>
                <a:ea typeface="Meiryo UI" pitchFamily="50" charset="-128"/>
                <a:cs typeface="Meiryo UI" pitchFamily="50" charset="-128"/>
              </a:rPr>
              <a:t>29</a:t>
            </a:r>
            <a:r>
              <a:rPr lang="ja-JP" altLang="en-US" sz="1200" dirty="0">
                <a:latin typeface="Meiryo UI" pitchFamily="50" charset="-128"/>
                <a:ea typeface="Meiryo UI" pitchFamily="50" charset="-128"/>
                <a:cs typeface="Meiryo UI" pitchFamily="50" charset="-128"/>
              </a:rPr>
              <a:t>年の大阪市本庁舎執務室改修事例より</a:t>
            </a:r>
            <a:endParaRPr lang="en-US" altLang="ja-JP" sz="1200" dirty="0">
              <a:latin typeface="Meiryo UI" pitchFamily="50" charset="-128"/>
              <a:ea typeface="Meiryo UI" pitchFamily="50" charset="-128"/>
              <a:cs typeface="Meiryo UI" pitchFamily="50" charset="-128"/>
            </a:endParaRPr>
          </a:p>
          <a:p>
            <a:pPr eaLnBrk="1" hangingPunct="1">
              <a:lnSpc>
                <a:spcPts val="1600"/>
              </a:lnSpc>
              <a:spcBef>
                <a:spcPct val="0"/>
              </a:spcBef>
              <a:buNone/>
              <a:defRPr/>
            </a:pPr>
            <a:r>
              <a:rPr lang="en-US" altLang="ja-JP" sz="1200" dirty="0">
                <a:latin typeface="Meiryo UI" pitchFamily="50" charset="-128"/>
                <a:ea typeface="Meiryo UI" pitchFamily="50" charset="-128"/>
                <a:cs typeface="Meiryo UI" pitchFamily="50" charset="-128"/>
              </a:rPr>
              <a:t>※2) </a:t>
            </a:r>
            <a:r>
              <a:rPr lang="ja-JP" altLang="en-US" sz="1200" dirty="0">
                <a:latin typeface="Meiryo UI" pitchFamily="50" charset="-128"/>
                <a:ea typeface="Meiryo UI" pitchFamily="50" charset="-128"/>
                <a:cs typeface="Meiryo UI" pitchFamily="50" charset="-128"/>
              </a:rPr>
              <a:t>民間ビル改修工事単価：平成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年産業創造館改修事例より</a:t>
            </a:r>
            <a:endParaRPr lang="en-US" altLang="ja-JP" sz="1200" dirty="0">
              <a:latin typeface="Meiryo UI" pitchFamily="50" charset="-128"/>
              <a:ea typeface="Meiryo UI" pitchFamily="50" charset="-128"/>
              <a:cs typeface="Meiryo UI" pitchFamily="50" charset="-128"/>
            </a:endParaRPr>
          </a:p>
          <a:p>
            <a:pPr eaLnBrk="1" hangingPunct="1">
              <a:lnSpc>
                <a:spcPts val="1600"/>
              </a:lnSpc>
              <a:spcBef>
                <a:spcPct val="0"/>
              </a:spcBef>
              <a:buNone/>
              <a:defRPr/>
            </a:pPr>
            <a:r>
              <a:rPr lang="en-US" altLang="ja-JP" sz="1200" dirty="0">
                <a:latin typeface="Meiryo UI" pitchFamily="50" charset="-128"/>
                <a:ea typeface="Meiryo UI" pitchFamily="50" charset="-128"/>
                <a:cs typeface="Meiryo UI" pitchFamily="50" charset="-128"/>
              </a:rPr>
              <a:t>※3) </a:t>
            </a:r>
            <a:r>
              <a:rPr lang="ja-JP" altLang="en-US" sz="1200" dirty="0">
                <a:latin typeface="Meiryo UI" pitchFamily="50" charset="-128"/>
                <a:ea typeface="Meiryo UI" pitchFamily="50" charset="-128"/>
                <a:cs typeface="Meiryo UI" pitchFamily="50" charset="-128"/>
              </a:rPr>
              <a:t>必要延床面積：不足執務室面積を</a:t>
            </a:r>
            <a:r>
              <a:rPr lang="en-US" altLang="ja-JP" sz="1200" dirty="0">
                <a:latin typeface="Meiryo UI" pitchFamily="50" charset="-128"/>
                <a:ea typeface="Meiryo UI" pitchFamily="50" charset="-128"/>
                <a:cs typeface="Meiryo UI" pitchFamily="50" charset="-128"/>
              </a:rPr>
              <a:t>70%</a:t>
            </a:r>
            <a:r>
              <a:rPr lang="ja-JP" altLang="en-US" sz="1200" dirty="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a:latin typeface="Meiryo UI" pitchFamily="50" charset="-128"/>
                <a:ea typeface="Meiryo UI" pitchFamily="50" charset="-128"/>
                <a:cs typeface="Meiryo UI" pitchFamily="50" charset="-128"/>
              </a:rPr>
              <a:t>※4) </a:t>
            </a:r>
            <a:r>
              <a:rPr lang="ja-JP" altLang="en-US" sz="1200" dirty="0">
                <a:latin typeface="Meiryo UI" pitchFamily="50" charset="-128"/>
                <a:ea typeface="Meiryo UI" pitchFamily="50" charset="-128"/>
                <a:cs typeface="Meiryo UI" pitchFamily="50" charset="-128"/>
              </a:rPr>
              <a:t>新庁舎建設単価：過去</a:t>
            </a:r>
            <a:r>
              <a:rPr lang="en-US" altLang="ja-JP" sz="1200" dirty="0">
                <a:latin typeface="Meiryo UI" pitchFamily="50" charset="-128"/>
                <a:ea typeface="Meiryo UI" pitchFamily="50" charset="-128"/>
                <a:cs typeface="Meiryo UI" pitchFamily="50" charset="-128"/>
              </a:rPr>
              <a:t>10</a:t>
            </a:r>
            <a:r>
              <a:rPr lang="ja-JP" altLang="en-US" sz="1200" dirty="0">
                <a:latin typeface="Meiryo UI" pitchFamily="50" charset="-128"/>
                <a:ea typeface="Meiryo UI" pitchFamily="50" charset="-128"/>
                <a:cs typeface="Meiryo UI" pitchFamily="50" charset="-128"/>
              </a:rPr>
              <a:t>年間（平成</a:t>
            </a:r>
            <a:r>
              <a:rPr lang="en-US" altLang="ja-JP" sz="1200" dirty="0">
                <a:latin typeface="Meiryo UI" pitchFamily="50" charset="-128"/>
                <a:ea typeface="Meiryo UI" pitchFamily="50" charset="-128"/>
                <a:cs typeface="Meiryo UI" pitchFamily="50" charset="-128"/>
              </a:rPr>
              <a:t>19</a:t>
            </a:r>
            <a:r>
              <a:rPr lang="ja-JP" altLang="en-US" sz="1200" dirty="0">
                <a:latin typeface="Meiryo UI" pitchFamily="50" charset="-128"/>
                <a:ea typeface="Meiryo UI" pitchFamily="50" charset="-128"/>
                <a:cs typeface="Meiryo UI" pitchFamily="50" charset="-128"/>
              </a:rPr>
              <a:t>～</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年）の区役所建設事例（建物台帳）の平均単価</a:t>
            </a:r>
            <a:endParaRPr lang="en-US" altLang="ja-JP" sz="1200" strike="dblStrike" dirty="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敷地面積：必要延床面積を</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a:t>
            </a:r>
            <a:r>
              <a:rPr lang="ja-JP" altLang="en-US" sz="1200" dirty="0" smtClean="0">
                <a:latin typeface="Meiryo UI" pitchFamily="50" charset="-128"/>
                <a:ea typeface="Meiryo UI" pitchFamily="50" charset="-128"/>
                <a:cs typeface="Meiryo UI" pitchFamily="50" charset="-128"/>
              </a:rPr>
              <a:t>地点</a:t>
            </a:r>
            <a:r>
              <a:rPr lang="ja-JP" altLang="en-US" sz="1200" dirty="0">
                <a:latin typeface="Meiryo UI" pitchFamily="50" charset="-128"/>
                <a:ea typeface="Meiryo UI" pitchFamily="50" charset="-128"/>
                <a:cs typeface="Meiryo UI" pitchFamily="50" charset="-128"/>
              </a:rPr>
              <a:t>における指定</a:t>
            </a:r>
            <a:r>
              <a:rPr lang="ja-JP" altLang="en-US" sz="1200" dirty="0" smtClean="0">
                <a:latin typeface="Meiryo UI" pitchFamily="50" charset="-128"/>
                <a:ea typeface="Meiryo UI" pitchFamily="50" charset="-128"/>
                <a:cs typeface="Meiryo UI" pitchFamily="50" charset="-128"/>
              </a:rPr>
              <a:t>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 </a:t>
            </a:r>
            <a:r>
              <a:rPr lang="en-US" altLang="ja-JP" sz="1200" u="sng" dirty="0" smtClean="0">
                <a:latin typeface="Meiryo UI" pitchFamily="50" charset="-128"/>
                <a:ea typeface="Meiryo UI" pitchFamily="50" charset="-128"/>
                <a:cs typeface="Meiryo UI" pitchFamily="50" charset="-128"/>
              </a:rPr>
              <a:t>〔</a:t>
            </a:r>
            <a:r>
              <a:rPr lang="ja-JP" altLang="en-US" sz="1200" u="sng" dirty="0" smtClean="0">
                <a:latin typeface="Meiryo UI" pitchFamily="50" charset="-128"/>
                <a:ea typeface="Meiryo UI" pitchFamily="50" charset="-128"/>
                <a:cs typeface="Meiryo UI" pitchFamily="50" charset="-128"/>
              </a:rPr>
              <a:t>近隣新設分</a:t>
            </a:r>
            <a:r>
              <a:rPr lang="en-US" altLang="ja-JP" sz="1200" u="sng" dirty="0" smtClean="0">
                <a:latin typeface="Meiryo UI" pitchFamily="50" charset="-128"/>
                <a:ea typeface="Meiryo UI" pitchFamily="50" charset="-128"/>
                <a:cs typeface="Meiryo UI" pitchFamily="50" charset="-128"/>
              </a:rPr>
              <a:t>〕</a:t>
            </a: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土地単価：</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地価公示地点</a:t>
            </a:r>
            <a:r>
              <a:rPr lang="ja-JP" altLang="en-US" sz="1200" dirty="0" smtClean="0">
                <a:latin typeface="Meiryo UI" pitchFamily="50" charset="-128"/>
                <a:ea typeface="Meiryo UI" pitchFamily="50" charset="-128"/>
                <a:cs typeface="Meiryo UI" pitchFamily="50" charset="-128"/>
              </a:rPr>
              <a:t>の土地単価（平成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月</a:t>
            </a:r>
            <a:r>
              <a:rPr lang="en-US" altLang="ja-JP" sz="1200" dirty="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日時点）</a:t>
            </a:r>
            <a:r>
              <a:rPr lang="en-US" altLang="ja-JP" sz="1200" u="sng" dirty="0" smtClean="0">
                <a:latin typeface="Meiryo UI" pitchFamily="50" charset="-128"/>
                <a:ea typeface="Meiryo UI" pitchFamily="50" charset="-128"/>
                <a:cs typeface="Meiryo UI" pitchFamily="50" charset="-128"/>
              </a:rPr>
              <a:t>〔</a:t>
            </a:r>
            <a:r>
              <a:rPr lang="ja-JP" altLang="en-US" sz="1200" u="sng" dirty="0" smtClean="0">
                <a:latin typeface="Meiryo UI" pitchFamily="50" charset="-128"/>
                <a:ea typeface="Meiryo UI" pitchFamily="50" charset="-128"/>
                <a:cs typeface="Meiryo UI" pitchFamily="50" charset="-128"/>
              </a:rPr>
              <a:t>近隣新設分</a:t>
            </a:r>
            <a:r>
              <a:rPr lang="en-US" altLang="ja-JP" sz="1200" u="sng" dirty="0" smtClean="0">
                <a:latin typeface="Meiryo UI" pitchFamily="50" charset="-128"/>
                <a:ea typeface="Meiryo UI" pitchFamily="50" charset="-128"/>
                <a:cs typeface="Meiryo UI" pitchFamily="50" charset="-128"/>
              </a:rPr>
              <a:t>〕</a:t>
            </a:r>
          </a:p>
          <a:p>
            <a:pPr eaLnBrk="1" hangingPunct="1">
              <a:lnSpc>
                <a:spcPts val="1600"/>
              </a:lnSpc>
              <a:spcBef>
                <a:spcPct val="0"/>
              </a:spcBef>
              <a:buNone/>
              <a:defRPr/>
            </a:pPr>
            <a:r>
              <a:rPr lang="en-US" altLang="ja-JP" sz="1200" u="sng" dirty="0">
                <a:latin typeface="Meiryo UI" pitchFamily="50" charset="-128"/>
                <a:ea typeface="Meiryo UI" pitchFamily="50" charset="-128"/>
                <a:cs typeface="Meiryo UI" pitchFamily="50" charset="-128"/>
              </a:rPr>
              <a:t>※7) </a:t>
            </a:r>
            <a:r>
              <a:rPr lang="ja-JP" altLang="en-US" sz="1200" u="sng" dirty="0">
                <a:latin typeface="Meiryo UI" pitchFamily="50" charset="-128"/>
                <a:ea typeface="Meiryo UI" pitchFamily="50" charset="-128"/>
                <a:cs typeface="Meiryo UI" pitchFamily="50" charset="-128"/>
              </a:rPr>
              <a:t>庁舎撤去工事単価：平成</a:t>
            </a:r>
            <a:r>
              <a:rPr lang="en-US" altLang="ja-JP" sz="1200" u="sng" dirty="0">
                <a:latin typeface="Meiryo UI" pitchFamily="50" charset="-128"/>
                <a:ea typeface="Meiryo UI" pitchFamily="50" charset="-128"/>
                <a:cs typeface="Meiryo UI" pitchFamily="50" charset="-128"/>
              </a:rPr>
              <a:t>29</a:t>
            </a:r>
            <a:r>
              <a:rPr lang="ja-JP" altLang="en-US" sz="1200" u="sng" dirty="0">
                <a:latin typeface="Meiryo UI" pitchFamily="50" charset="-128"/>
                <a:ea typeface="Meiryo UI" pitchFamily="50" charset="-128"/>
                <a:cs typeface="Meiryo UI" pitchFamily="50" charset="-128"/>
              </a:rPr>
              <a:t>年の大阪市鉄筋コンクリート造建築物解体撤去事例</a:t>
            </a:r>
            <a:r>
              <a:rPr lang="ja-JP" altLang="en-US" sz="1200" u="sng" dirty="0" smtClean="0">
                <a:latin typeface="Meiryo UI" pitchFamily="50" charset="-128"/>
                <a:ea typeface="Meiryo UI" pitchFamily="50" charset="-128"/>
                <a:cs typeface="Meiryo UI" pitchFamily="50" charset="-128"/>
              </a:rPr>
              <a:t>より</a:t>
            </a:r>
            <a:endParaRPr lang="ja-JP" altLang="en-US" sz="1200" u="sng"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08184697"/>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３　積算内訳</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a:solidFill>
                  <a:srgbClr val="000000"/>
                </a:solidFill>
                <a:latin typeface="ＭＳ Ｐゴシック" charset="-128"/>
                <a:ea typeface="Meiryo UI"/>
                <a:cs typeface="Meiryo UI"/>
              </a:rPr>
              <a:t>パターン</a:t>
            </a:r>
            <a:r>
              <a:rPr lang="en-US" altLang="ja-JP" sz="2000" b="1" dirty="0">
                <a:solidFill>
                  <a:srgbClr val="000000"/>
                </a:solidFill>
                <a:latin typeface="Meiryo UI" panose="020B0604030504040204" pitchFamily="50" charset="-128"/>
                <a:ea typeface="Meiryo UI" panose="020B0604030504040204" pitchFamily="50" charset="-128"/>
                <a:cs typeface="Meiryo UI"/>
              </a:rPr>
              <a:t>b2</a:t>
            </a:r>
            <a:r>
              <a:rPr lang="ja-JP" altLang="en-US" sz="2000" b="1" dirty="0">
                <a:solidFill>
                  <a:srgbClr val="000000"/>
                </a:solidFill>
                <a:latin typeface="ＭＳ Ｐゴシック" charset="-128"/>
                <a:ea typeface="Meiryo UI"/>
                <a:cs typeface="Meiryo UI"/>
              </a:rPr>
              <a:t>（官房庁舎阿倍野建替案）</a:t>
            </a:r>
            <a:r>
              <a:rPr lang="ja-JP" altLang="en-US" sz="2000" b="1" dirty="0">
                <a:solidFill>
                  <a:srgbClr val="000000"/>
                </a:solidFill>
                <a:latin typeface="ＭＳ Ｐゴシック" charset="-128"/>
                <a:ea typeface="Meiryo UI" pitchFamily="50" charset="-128"/>
                <a:cs typeface="Meiryo UI" pitchFamily="50" charset="-128"/>
              </a:rPr>
              <a:t>　ランニングコスト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905965823"/>
              </p:ext>
            </p:extLst>
          </p:nvPr>
        </p:nvGraphicFramePr>
        <p:xfrm>
          <a:off x="338854" y="818567"/>
          <a:ext cx="9226800" cy="3222506"/>
        </p:xfrm>
        <a:graphic>
          <a:graphicData uri="http://schemas.openxmlformats.org/drawingml/2006/table">
            <a:tbl>
              <a:tblPr/>
              <a:tblGrid>
                <a:gridCol w="2196000"/>
                <a:gridCol w="7030800"/>
              </a:tblGrid>
              <a:tr h="360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▲６億円／年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200" b="0"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＊現阿倍野区庁舎の建替期間中に要する暫定賃借分を含む</a:t>
                      </a:r>
                      <a:endParaRPr kumimoji="1" lang="en-US" altLang="ja-JP" sz="1200" b="0" i="0" u="sng"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(6)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７億円／年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661</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12"/>
          <p:cNvSpPr>
            <a:spLocks noChangeArrowheads="1"/>
          </p:cNvSpPr>
          <p:nvPr/>
        </p:nvSpPr>
        <p:spPr bwMode="auto">
          <a:xfrm>
            <a:off x="8861425" y="6570177"/>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10" name="Rectangle 29"/>
          <p:cNvSpPr>
            <a:spLocks noChangeArrowheads="1"/>
          </p:cNvSpPr>
          <p:nvPr/>
        </p:nvSpPr>
        <p:spPr bwMode="auto">
          <a:xfrm>
            <a:off x="328815" y="4079419"/>
            <a:ext cx="9236589"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84290199"/>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857250" y="1089945"/>
            <a:ext cx="8191500" cy="603250"/>
          </a:xfrm>
          <a:noFill/>
          <a:ln>
            <a:noFill/>
          </a:ln>
        </p:spPr>
        <p:txBody>
          <a:bodyPr>
            <a:noAutofit/>
          </a:bodyPr>
          <a:lstStyle/>
          <a:p>
            <a:pPr eaLnBrk="1" hangingPunct="1">
              <a:defRPr/>
            </a:pPr>
            <a:r>
              <a:rPr lang="en-US" altLang="ja-JP" sz="2800" b="1" dirty="0" smtClean="0">
                <a:latin typeface="ＭＳ Ｐゴシック" pitchFamily="50" charset="-128"/>
                <a:ea typeface="Meiryo UI" pitchFamily="50" charset="-128"/>
                <a:cs typeface="Meiryo UI" pitchFamily="50" charset="-128"/>
              </a:rPr>
              <a:t>【</a:t>
            </a:r>
            <a:r>
              <a:rPr lang="ja-JP" altLang="en-US" sz="2800" b="1" dirty="0" smtClean="0">
                <a:latin typeface="ＭＳ Ｐゴシック" pitchFamily="50" charset="-128"/>
                <a:ea typeface="Meiryo UI" pitchFamily="50" charset="-128"/>
                <a:cs typeface="Meiryo UI" pitchFamily="50" charset="-128"/>
              </a:rPr>
              <a:t>目　次</a:t>
            </a:r>
            <a:r>
              <a:rPr lang="en-US" altLang="ja-JP" sz="2800" b="1" dirty="0" smtClean="0">
                <a:latin typeface="ＭＳ Ｐゴシック" pitchFamily="50" charset="-128"/>
                <a:ea typeface="Meiryo UI" pitchFamily="50" charset="-128"/>
                <a:cs typeface="Meiryo UI" pitchFamily="50" charset="-128"/>
              </a:rPr>
              <a:t>】</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898561619"/>
              </p:ext>
            </p:extLst>
          </p:nvPr>
        </p:nvGraphicFramePr>
        <p:xfrm>
          <a:off x="1046816" y="1636829"/>
          <a:ext cx="7812368" cy="3744000"/>
        </p:xfrm>
        <a:graphic>
          <a:graphicData uri="http://schemas.openxmlformats.org/drawingml/2006/table">
            <a:tbl>
              <a:tblPr firstRow="1" bandRow="1">
                <a:tableStyleId>{5940675A-B579-460E-94D1-54222C63F5DA}</a:tableStyleId>
              </a:tblPr>
              <a:tblGrid>
                <a:gridCol w="2088232"/>
                <a:gridCol w="4500000"/>
                <a:gridCol w="1224136"/>
              </a:tblGrid>
              <a:tr h="468000">
                <a:tc gridSpan="2">
                  <a:txBody>
                    <a:bodyPr/>
                    <a:lstStyle/>
                    <a:p>
                      <a:pPr algn="ctr"/>
                      <a:r>
                        <a:rPr kumimoji="1" lang="ja-JP" altLang="en-US" sz="1600" b="1" dirty="0" smtClean="0">
                          <a:latin typeface="Meiryo UI" pitchFamily="50" charset="-128"/>
                          <a:ea typeface="Meiryo UI" pitchFamily="50" charset="-128"/>
                          <a:cs typeface="Meiryo UI" pitchFamily="50" charset="-128"/>
                        </a:rPr>
                        <a:t>補足資料</a:t>
                      </a:r>
                      <a:r>
                        <a:rPr kumimoji="1" lang="en-US" altLang="ja-JP" sz="1600" b="1" dirty="0" smtClean="0">
                          <a:latin typeface="Meiryo UI" pitchFamily="50" charset="-128"/>
                          <a:ea typeface="Meiryo UI" pitchFamily="50" charset="-128"/>
                          <a:cs typeface="Meiryo UI" pitchFamily="50" charset="-128"/>
                        </a:rPr>
                        <a:t>Ⅰ</a:t>
                      </a:r>
                      <a:endParaRPr kumimoji="1" lang="ja-JP" altLang="en-US" sz="1600" b="1" dirty="0">
                        <a:latin typeface="Meiryo UI" pitchFamily="50" charset="-128"/>
                        <a:ea typeface="Meiryo UI" pitchFamily="50" charset="-128"/>
                        <a:cs typeface="Meiryo UI" pitchFamily="50" charset="-128"/>
                      </a:endParaRPr>
                    </a:p>
                  </a:txBody>
                  <a:tcPr marL="99050" marR="99050" marT="45706" marB="45706" anchor="ctr">
                    <a:lnR w="12700" cap="flat" cmpd="sng" algn="ctr">
                      <a:solidFill>
                        <a:schemeClr val="tx1"/>
                      </a:solidFill>
                      <a:prstDash val="solid"/>
                      <a:round/>
                      <a:headEnd type="none" w="med" len="med"/>
                      <a:tailEnd type="none" w="med" len="med"/>
                    </a:lnR>
                    <a:solidFill>
                      <a:schemeClr val="accent3">
                        <a:lumMod val="40000"/>
                        <a:lumOff val="60000"/>
                      </a:schemeClr>
                    </a:solidFill>
                  </a:tcPr>
                </a:tc>
                <a:tc hMerge="1">
                  <a:txBody>
                    <a:bodyPr/>
                    <a:lstStyle/>
                    <a:p>
                      <a:endParaRPr kumimoji="1" lang="ja-JP" altLang="en-US"/>
                    </a:p>
                  </a:txBody>
                  <a:tcPr/>
                </a:tc>
                <a:tc>
                  <a:txBody>
                    <a:bodyPr/>
                    <a:lstStyle/>
                    <a:p>
                      <a:pPr algn="ctr"/>
                      <a:r>
                        <a:rPr kumimoji="1" lang="ja-JP" altLang="en-US" sz="1400" b="1" dirty="0" smtClean="0">
                          <a:latin typeface="Meiryo UI" pitchFamily="50" charset="-128"/>
                          <a:ea typeface="Meiryo UI" pitchFamily="50" charset="-128"/>
                          <a:cs typeface="Meiryo UI" pitchFamily="50" charset="-128"/>
                        </a:rPr>
                        <a:t>ページ</a:t>
                      </a:r>
                      <a:endParaRPr kumimoji="1" lang="ja-JP" altLang="en-US" sz="1400" b="1"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solidFill>
                      <a:schemeClr val="accent3">
                        <a:lumMod val="40000"/>
                        <a:lumOff val="60000"/>
                      </a:schemeClr>
                    </a:solidFill>
                  </a:tcPr>
                </a:tc>
              </a:tr>
              <a:tr h="468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第一区</a:t>
                      </a:r>
                    </a:p>
                  </a:txBody>
                  <a:tcPr marL="108000" marR="108000" marT="45706" marB="4570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a</a:t>
                      </a:r>
                      <a:r>
                        <a:rPr kumimoji="1" lang="ja-JP" altLang="en-US" sz="1400" b="0" dirty="0" smtClean="0">
                          <a:latin typeface="Meiryo UI" pitchFamily="50" charset="-128"/>
                          <a:ea typeface="Meiryo UI" pitchFamily="50" charset="-128"/>
                          <a:cs typeface="Meiryo UI" pitchFamily="50" charset="-128"/>
                        </a:rPr>
                        <a:t>（総合庁舎案）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‐13</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4680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b</a:t>
                      </a:r>
                      <a:r>
                        <a:rPr kumimoji="1" lang="ja-JP" altLang="en-US" sz="1400" b="0" dirty="0" smtClean="0">
                          <a:latin typeface="Meiryo UI" pitchFamily="50" charset="-128"/>
                          <a:ea typeface="Meiryo UI" pitchFamily="50" charset="-128"/>
                          <a:cs typeface="Meiryo UI" pitchFamily="50" charset="-128"/>
                        </a:rPr>
                        <a:t>（官房庁舎案）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‐14</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r h="46800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第三区</a:t>
                      </a:r>
                      <a:endParaRPr kumimoji="1" lang="en-US" altLang="ja-JP" sz="1400" b="0" dirty="0" smtClean="0">
                        <a:latin typeface="Meiryo UI" pitchFamily="50" charset="-128"/>
                        <a:ea typeface="Meiryo UI" pitchFamily="50" charset="-128"/>
                        <a:cs typeface="Meiryo UI" pitchFamily="50" charset="-128"/>
                      </a:endParaRPr>
                    </a:p>
                  </a:txBody>
                  <a:tcPr marL="108000" marR="108000" marT="45706" marB="4570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a</a:t>
                      </a:r>
                      <a:r>
                        <a:rPr kumimoji="1" lang="ja-JP" altLang="en-US" sz="1400" b="0" dirty="0" smtClean="0">
                          <a:latin typeface="Meiryo UI" pitchFamily="50" charset="-128"/>
                          <a:ea typeface="Meiryo UI" pitchFamily="50" charset="-128"/>
                          <a:cs typeface="Meiryo UI" pitchFamily="50" charset="-128"/>
                        </a:rPr>
                        <a:t>（総合庁舎案）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‐15</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4680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b</a:t>
                      </a:r>
                      <a:r>
                        <a:rPr kumimoji="1" lang="ja-JP" altLang="en-US" sz="1400" b="0" dirty="0" smtClean="0">
                          <a:latin typeface="Meiryo UI" pitchFamily="50" charset="-128"/>
                          <a:ea typeface="Meiryo UI" pitchFamily="50" charset="-128"/>
                          <a:cs typeface="Meiryo UI" pitchFamily="50" charset="-128"/>
                        </a:rPr>
                        <a:t>（官房庁舎案）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‐16</a:t>
                      </a:r>
                    </a:p>
                  </a:txBody>
                  <a:tcPr marL="99050" marR="99050" marT="45706" marB="45706"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noFill/>
                  </a:tcPr>
                </a:tc>
              </a:tr>
              <a:tr h="468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第四区</a:t>
                      </a:r>
                    </a:p>
                  </a:txBody>
                  <a:tcPr marL="108000" marR="108000" marT="45706" marB="4570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a</a:t>
                      </a:r>
                      <a:r>
                        <a:rPr kumimoji="1" lang="ja-JP" altLang="en-US" sz="1400" b="0" dirty="0" smtClean="0">
                          <a:latin typeface="Meiryo UI" pitchFamily="50" charset="-128"/>
                          <a:ea typeface="Meiryo UI" pitchFamily="50" charset="-128"/>
                          <a:cs typeface="Meiryo UI" pitchFamily="50" charset="-128"/>
                        </a:rPr>
                        <a:t>（総合庁舎案）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‐17</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noFill/>
                  </a:tcPr>
                </a:tc>
              </a:tr>
              <a:tr h="46800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b1</a:t>
                      </a:r>
                      <a:r>
                        <a:rPr kumimoji="1" lang="ja-JP" altLang="en-US" sz="1400" b="0" dirty="0" smtClean="0">
                          <a:latin typeface="Meiryo UI" pitchFamily="50" charset="-128"/>
                          <a:ea typeface="Meiryo UI" pitchFamily="50" charset="-128"/>
                          <a:cs typeface="Meiryo UI" pitchFamily="50" charset="-128"/>
                        </a:rPr>
                        <a:t>（官房庁舎案）</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‐18</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4680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Meiryo UI" pitchFamily="50" charset="-128"/>
                        <a:ea typeface="Meiryo UI" pitchFamily="50" charset="-128"/>
                        <a:cs typeface="Meiryo UI" pitchFamily="50" charset="-128"/>
                      </a:endParaRPr>
                    </a:p>
                  </a:txBody>
                  <a:tcPr marL="233978" marR="99051" marT="45724" marB="45724"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パターン</a:t>
                      </a:r>
                      <a:r>
                        <a:rPr kumimoji="1" lang="en-US" altLang="ja-JP" sz="1400" b="0" dirty="0" smtClean="0">
                          <a:latin typeface="Meiryo UI" pitchFamily="50" charset="-128"/>
                          <a:ea typeface="Meiryo UI" pitchFamily="50" charset="-128"/>
                          <a:cs typeface="Meiryo UI" pitchFamily="50" charset="-128"/>
                        </a:rPr>
                        <a:t>b2</a:t>
                      </a:r>
                      <a:r>
                        <a:rPr kumimoji="1" lang="ja-JP" altLang="en-US" sz="1400" b="0" dirty="0" smtClean="0">
                          <a:latin typeface="Meiryo UI" pitchFamily="50" charset="-128"/>
                          <a:ea typeface="Meiryo UI" pitchFamily="50" charset="-128"/>
                          <a:cs typeface="Meiryo UI" pitchFamily="50" charset="-128"/>
                        </a:rPr>
                        <a:t>（官房庁舎</a:t>
                      </a: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阿倍野建替案）イメージ</a:t>
                      </a:r>
                      <a:endParaRPr kumimoji="1" lang="ja-JP" altLang="en-US" sz="1400" b="0" dirty="0" smtClean="0">
                        <a:latin typeface="Meiryo UI" pitchFamily="50" charset="-128"/>
                        <a:ea typeface="Meiryo UI" pitchFamily="50" charset="-128"/>
                        <a:cs typeface="Meiryo UI" pitchFamily="50" charset="-128"/>
                      </a:endParaRPr>
                    </a:p>
                  </a:txBody>
                  <a:tcPr marL="108000" marR="108000" marT="45706" marB="457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‐19</a:t>
                      </a:r>
                      <a:endParaRPr kumimoji="1" lang="ja-JP" altLang="en-US" sz="1400" b="0"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526920088"/>
              </p:ext>
            </p:extLst>
          </p:nvPr>
        </p:nvGraphicFramePr>
        <p:xfrm>
          <a:off x="1046816" y="5589344"/>
          <a:ext cx="7812368" cy="936000"/>
        </p:xfrm>
        <a:graphic>
          <a:graphicData uri="http://schemas.openxmlformats.org/drawingml/2006/table">
            <a:tbl>
              <a:tblPr firstRow="1" bandRow="1">
                <a:tableStyleId>{5940675A-B579-460E-94D1-54222C63F5DA}</a:tableStyleId>
              </a:tblPr>
              <a:tblGrid>
                <a:gridCol w="6588232"/>
                <a:gridCol w="1224136"/>
              </a:tblGrid>
              <a:tr h="468000">
                <a:tc>
                  <a:txBody>
                    <a:bodyPr/>
                    <a:lstStyle/>
                    <a:p>
                      <a:pPr algn="ctr"/>
                      <a:r>
                        <a:rPr kumimoji="1" lang="ja-JP" altLang="en-US" sz="1600" b="1" dirty="0" smtClean="0">
                          <a:latin typeface="Meiryo UI" pitchFamily="50" charset="-128"/>
                          <a:ea typeface="Meiryo UI" pitchFamily="50" charset="-128"/>
                          <a:cs typeface="Meiryo UI" pitchFamily="50" charset="-128"/>
                        </a:rPr>
                        <a:t>補足資料</a:t>
                      </a:r>
                      <a:r>
                        <a:rPr kumimoji="1" lang="en-US" altLang="ja-JP" sz="1600" b="1" dirty="0" smtClean="0">
                          <a:latin typeface="Meiryo UI" pitchFamily="50" charset="-128"/>
                          <a:ea typeface="Meiryo UI" pitchFamily="50" charset="-128"/>
                          <a:cs typeface="Meiryo UI" pitchFamily="50" charset="-128"/>
                        </a:rPr>
                        <a:t>Ⅱ</a:t>
                      </a:r>
                      <a:endParaRPr kumimoji="1" lang="ja-JP" altLang="en-US" sz="1600" b="1" dirty="0">
                        <a:latin typeface="Meiryo UI" pitchFamily="50" charset="-128"/>
                        <a:ea typeface="Meiryo UI" pitchFamily="50" charset="-128"/>
                        <a:cs typeface="Meiryo UI" pitchFamily="50" charset="-128"/>
                      </a:endParaRPr>
                    </a:p>
                  </a:txBody>
                  <a:tcPr marL="99050" marR="99050" marT="45706" marB="45706" anchor="ctr">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algn="ctr"/>
                      <a:r>
                        <a:rPr kumimoji="1" lang="ja-JP" altLang="en-US" sz="1400" b="1" dirty="0" smtClean="0">
                          <a:latin typeface="Meiryo UI" pitchFamily="50" charset="-128"/>
                          <a:ea typeface="Meiryo UI" pitchFamily="50" charset="-128"/>
                          <a:cs typeface="Meiryo UI" pitchFamily="50" charset="-128"/>
                        </a:rPr>
                        <a:t>ページ</a:t>
                      </a:r>
                      <a:endParaRPr kumimoji="1" lang="ja-JP" altLang="en-US" sz="1400" b="1" dirty="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solidFill>
                      <a:schemeClr val="accent3">
                        <a:lumMod val="40000"/>
                        <a:lumOff val="60000"/>
                      </a:schemeClr>
                    </a:solidFill>
                  </a:tcPr>
                </a:tc>
              </a:tr>
              <a:tr h="46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コストに影響を与える可能性のある増減要素</a:t>
                      </a:r>
                    </a:p>
                  </a:txBody>
                  <a:tcPr marL="108000" marR="108000" marT="45706" marB="45706" anchor="ctr">
                    <a:lnR w="12700" cap="flat" cmpd="sng" algn="ctr">
                      <a:solidFill>
                        <a:schemeClr val="tx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コ・庁舎</a:t>
                      </a:r>
                      <a:r>
                        <a:rPr kumimoji="1" lang="en-US" altLang="ja-JP" sz="1400" b="0" dirty="0" smtClean="0">
                          <a:latin typeface="Meiryo UI" pitchFamily="50" charset="-128"/>
                          <a:ea typeface="Meiryo UI" pitchFamily="50" charset="-128"/>
                          <a:cs typeface="Meiryo UI" pitchFamily="50" charset="-128"/>
                        </a:rPr>
                        <a:t>‐20</a:t>
                      </a:r>
                      <a:endParaRPr kumimoji="1" lang="ja-JP" altLang="en-US" sz="1400" b="0" dirty="0" smtClean="0">
                        <a:latin typeface="Meiryo UI" pitchFamily="50" charset="-128"/>
                        <a:ea typeface="Meiryo UI" pitchFamily="50" charset="-128"/>
                        <a:cs typeface="Meiryo UI" pitchFamily="50" charset="-128"/>
                      </a:endParaRPr>
                    </a:p>
                  </a:txBody>
                  <a:tcPr marL="99050" marR="99050" marT="45706" marB="45706" anchor="ctr">
                    <a:lnL w="12700" cap="flat" cmpd="sng" algn="ctr">
                      <a:solidFill>
                        <a:schemeClr val="tx1"/>
                      </a:solidFill>
                      <a:prstDash val="solid"/>
                      <a:round/>
                      <a:headEnd type="none" w="med" len="med"/>
                      <a:tailEnd type="none" w="med" len="med"/>
                    </a:lnL>
                    <a:noFill/>
                  </a:tcPr>
                </a:tc>
              </a:tr>
            </a:tbl>
          </a:graphicData>
        </a:graphic>
      </p:graphicFrame>
      <p:sp>
        <p:nvSpPr>
          <p:cNvPr id="7" name="タイトル 1"/>
          <p:cNvSpPr txBox="1">
            <a:spLocks/>
          </p:cNvSpPr>
          <p:nvPr/>
        </p:nvSpPr>
        <p:spPr bwMode="auto">
          <a:xfrm>
            <a:off x="857250" y="449486"/>
            <a:ext cx="8191500" cy="603250"/>
          </a:xfrm>
          <a:prstGeom prst="rect">
            <a:avLst/>
          </a:prstGeom>
          <a:solidFill>
            <a:schemeClr val="accent2">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sz="2800" b="1" dirty="0" smtClean="0">
                <a:latin typeface="ＭＳ Ｐゴシック" pitchFamily="50" charset="-128"/>
                <a:ea typeface="Meiryo UI" pitchFamily="50" charset="-128"/>
                <a:cs typeface="Meiryo UI" pitchFamily="50" charset="-128"/>
              </a:rPr>
              <a:t>補足資料</a:t>
            </a:r>
            <a:endParaRPr lang="ja-JP" altLang="en-US" sz="1800" b="1" dirty="0" smtClean="0">
              <a:latin typeface="ＭＳ Ｐゴシック" pitchFamily="50" charset="-128"/>
              <a:ea typeface="Meiryo UI" pitchFamily="50" charset="-128"/>
              <a:cs typeface="Meiryo UI" pitchFamily="50" charset="-128"/>
            </a:endParaRPr>
          </a:p>
        </p:txBody>
      </p:sp>
      <p:sp>
        <p:nvSpPr>
          <p:cNvPr id="10"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１１</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3107753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33000" y="908720"/>
            <a:ext cx="9000000" cy="5663060"/>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lIns="0" tIns="144000" rIns="0" bIns="108000" anchor="t" anchorCtr="0"/>
          <a:lstStyle/>
          <a:p>
            <a:pPr marL="360000" indent="-216000">
              <a:lnSpc>
                <a:spcPts val="1600"/>
              </a:lnSpc>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　♦本資料</a:t>
            </a:r>
            <a:r>
              <a:rPr lang="ja-JP" altLang="en-US" sz="1400" b="1" dirty="0">
                <a:solidFill>
                  <a:prstClr val="black"/>
                </a:solidFill>
                <a:latin typeface="Meiryo UI" panose="020B0604030504040204" pitchFamily="50" charset="-128"/>
                <a:ea typeface="Meiryo UI" panose="020B0604030504040204" pitchFamily="50" charset="-128"/>
                <a:cs typeface="Meiryo UI" pitchFamily="50" charset="-128"/>
              </a:rPr>
              <a:t>は</a:t>
            </a: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、各特別区（第二区を除く）において、総合庁舎及び官房庁舎を整備した場合の庁舎の活用状況を、</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lnSpc>
                <a:spcPts val="1600"/>
              </a:lnSpc>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　　 イメージ図として副首都推進局が作成したもの</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spcBef>
                <a:spcPts val="1500"/>
              </a:spcBef>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　♦イメージ図は、コストの試算条件</a:t>
            </a:r>
            <a:r>
              <a:rPr lang="ja-JP" altLang="en-US" sz="1400" b="1" dirty="0">
                <a:solidFill>
                  <a:prstClr val="black"/>
                </a:solidFill>
                <a:latin typeface="Meiryo UI" panose="020B0604030504040204" pitchFamily="50" charset="-128"/>
                <a:ea typeface="Meiryo UI" panose="020B0604030504040204" pitchFamily="50" charset="-128"/>
                <a:cs typeface="Meiryo UI" pitchFamily="50" charset="-128"/>
              </a:rPr>
              <a:t>（コ・庁舎</a:t>
            </a:r>
            <a:r>
              <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３）をもとに作成した粗いものであり、職員の配置箇所などについて、</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spcBef>
                <a:spcPts val="0"/>
              </a:spcBef>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itchFamily="50" charset="-128"/>
              </a:rPr>
              <a:t>今後の方針として示しているものではない</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spcBef>
                <a:spcPts val="600"/>
              </a:spcBef>
              <a:spcAft>
                <a:spcPts val="300"/>
              </a:spcAft>
              <a:defRPr/>
            </a:pPr>
            <a:endParaRPr lang="en-US" altLang="ja-JP" sz="1600"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cs typeface="Meiryo UI" pitchFamily="50" charset="-128"/>
            </a:endParaRPr>
          </a:p>
          <a:p>
            <a:pPr marL="360000" indent="-216000">
              <a:spcBef>
                <a:spcPts val="600"/>
              </a:spcBef>
              <a:spcAft>
                <a:spcPts val="300"/>
              </a:spcAft>
              <a:defRPr/>
            </a:pPr>
            <a:endParaRPr lang="en-US" altLang="ja-JP" sz="1600" b="1" dirty="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lnSpc>
                <a:spcPts val="1500"/>
              </a:lnSpc>
              <a:spcBef>
                <a:spcPts val="18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9" name="正方形/長方形 12"/>
          <p:cNvSpPr>
            <a:spLocks noChangeArrowheads="1"/>
          </p:cNvSpPr>
          <p:nvPr/>
        </p:nvSpPr>
        <p:spPr bwMode="auto">
          <a:xfrm>
            <a:off x="8848546" y="6583183"/>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１２</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11" name="タイトル 1"/>
          <p:cNvSpPr>
            <a:spLocks noGrp="1"/>
          </p:cNvSpPr>
          <p:nvPr>
            <p:ph type="ctrTitle"/>
          </p:nvPr>
        </p:nvSpPr>
        <p:spPr>
          <a:xfrm>
            <a:off x="857250" y="395743"/>
            <a:ext cx="8191500" cy="603250"/>
          </a:xfrm>
          <a:noFill/>
          <a:ln>
            <a:noFill/>
          </a:ln>
        </p:spPr>
        <p:txBody>
          <a:bodyPr>
            <a:noAutofit/>
          </a:bodyPr>
          <a:lstStyle/>
          <a:p>
            <a:pPr eaLnBrk="1" hangingPunct="1">
              <a:defRPr/>
            </a:pPr>
            <a:r>
              <a:rPr lang="en-US" altLang="ja-JP" sz="2400" b="1" dirty="0" smtClean="0">
                <a:latin typeface="ＭＳ Ｐゴシック" pitchFamily="50" charset="-128"/>
                <a:ea typeface="Meiryo UI" pitchFamily="50" charset="-128"/>
                <a:cs typeface="Meiryo UI" pitchFamily="50" charset="-128"/>
              </a:rPr>
              <a:t>【</a:t>
            </a:r>
            <a:r>
              <a:rPr lang="ja-JP" altLang="en-US" sz="2400" b="1" dirty="0" smtClean="0">
                <a:latin typeface="ＭＳ Ｐゴシック" pitchFamily="50" charset="-128"/>
                <a:ea typeface="Meiryo UI" pitchFamily="50" charset="-128"/>
                <a:cs typeface="Meiryo UI" pitchFamily="50" charset="-128"/>
              </a:rPr>
              <a:t>補足資料</a:t>
            </a:r>
            <a:r>
              <a:rPr lang="en-US" altLang="ja-JP" sz="2400" b="1" dirty="0">
                <a:latin typeface="Meiryo UI" pitchFamily="50" charset="-128"/>
                <a:ea typeface="Meiryo UI" pitchFamily="50" charset="-128"/>
                <a:cs typeface="Meiryo UI" pitchFamily="50" charset="-128"/>
              </a:rPr>
              <a:t>Ⅰ</a:t>
            </a:r>
            <a:r>
              <a:rPr lang="en-US" altLang="ja-JP" sz="2400" b="1" dirty="0" smtClean="0">
                <a:latin typeface="ＭＳ Ｐゴシック" pitchFamily="50" charset="-128"/>
                <a:ea typeface="Meiryo UI" pitchFamily="50" charset="-128"/>
                <a:cs typeface="Meiryo UI" pitchFamily="50" charset="-128"/>
              </a:rPr>
              <a:t>】</a:t>
            </a:r>
            <a:endParaRPr lang="ja-JP" altLang="en-US" sz="1600" b="1" dirty="0" smtClean="0">
              <a:latin typeface="ＭＳ Ｐゴシック" pitchFamily="50" charset="-128"/>
              <a:ea typeface="Meiryo UI" pitchFamily="50" charset="-128"/>
              <a:cs typeface="Meiryo UI" pitchFamily="50" charset="-128"/>
            </a:endParaRPr>
          </a:p>
        </p:txBody>
      </p:sp>
      <p:sp>
        <p:nvSpPr>
          <p:cNvPr id="6" name="テキスト ボックス 21"/>
          <p:cNvSpPr txBox="1">
            <a:spLocks noChangeArrowheads="1"/>
          </p:cNvSpPr>
          <p:nvPr/>
        </p:nvSpPr>
        <p:spPr bwMode="auto">
          <a:xfrm>
            <a:off x="344488" y="2257127"/>
            <a:ext cx="2376488" cy="276999"/>
          </a:xfrm>
          <a:prstGeom prst="rect">
            <a:avLst/>
          </a:prstGeom>
          <a:noFill/>
          <a:ln w="34925">
            <a:no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イメージ図の見方</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86135" y="2494776"/>
            <a:ext cx="9006985" cy="276999"/>
          </a:xfrm>
          <a:prstGeom prst="rect">
            <a:avLst/>
          </a:prstGeom>
          <a:noFill/>
        </p:spPr>
        <p:txBody>
          <a:bodyPr wrap="square" rtlCol="0">
            <a:spAutoFit/>
          </a:bodyPr>
          <a:lstStyle/>
          <a:p>
            <a:r>
              <a:rPr lang="ja-JP" altLang="en-US" sz="1200" spc="-30" dirty="0" smtClean="0">
                <a:latin typeface="Meiryo UI" panose="020B0604030504040204" pitchFamily="50" charset="-128"/>
                <a:ea typeface="Meiryo UI" panose="020B0604030504040204" pitchFamily="50" charset="-128"/>
              </a:rPr>
              <a:t>庁舎がどのように埋まるのか、未活用面積（空き庁舎）がどう生じるのかといった状況をイメージしやすくする観点から、</a:t>
            </a:r>
            <a:r>
              <a:rPr kumimoji="1" lang="ja-JP" altLang="en-US" sz="1200" spc="-30" dirty="0" smtClean="0">
                <a:latin typeface="Meiryo UI" panose="020B0604030504040204" pitchFamily="50" charset="-128"/>
                <a:ea typeface="Meiryo UI" panose="020B0604030504040204" pitchFamily="50" charset="-128"/>
              </a:rPr>
              <a:t>以下の考え方により作成した</a:t>
            </a:r>
            <a:endParaRPr kumimoji="1" lang="ja-JP" altLang="en-US" sz="1200" spc="-30" dirty="0">
              <a:latin typeface="Meiryo UI" panose="020B0604030504040204" pitchFamily="50" charset="-128"/>
              <a:ea typeface="Meiryo UI" panose="020B0604030504040204" pitchFamily="50" charset="-128"/>
            </a:endParaRPr>
          </a:p>
        </p:txBody>
      </p:sp>
      <p:sp>
        <p:nvSpPr>
          <p:cNvPr id="10" name="コンテンツ プレースホルダー 3"/>
          <p:cNvSpPr txBox="1">
            <a:spLocks/>
          </p:cNvSpPr>
          <p:nvPr/>
        </p:nvSpPr>
        <p:spPr bwMode="auto">
          <a:xfrm>
            <a:off x="1128962" y="2783178"/>
            <a:ext cx="8280000" cy="3670158"/>
          </a:xfrm>
          <a:prstGeom prst="roundRect">
            <a:avLst>
              <a:gd name="adj" fmla="val 3013"/>
            </a:avLst>
          </a:prstGeom>
          <a:noFill/>
          <a:ln w="31750" cap="flat" cmpd="sng" algn="ctr">
            <a:solidFill>
              <a:schemeClr val="tx1"/>
            </a:solidFill>
            <a:prstDash val="sysDot"/>
          </a:ln>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91440" bIns="36000" numCol="1" spcCol="0" rtlCol="0" fromWordArt="0" anchor="t" anchorCtr="0" forceAA="0" compatLnSpc="1">
            <a:prstTxWarp prst="textNoShape">
              <a:avLst/>
            </a:prstTxWarp>
            <a:noAutofit/>
          </a:bodyPr>
          <a:lstStyle>
            <a:lvl1pPr marL="0" indent="0" algn="ctr" rtl="0" eaLnBrk="0" fontAlgn="base" hangingPunct="0">
              <a:spcBef>
                <a:spcPct val="20000"/>
              </a:spcBef>
              <a:spcAft>
                <a:spcPct val="0"/>
              </a:spcAft>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lnSpc>
                <a:spcPts val="1800"/>
              </a:lnSpc>
              <a:spcBef>
                <a:spcPts val="0"/>
              </a:spcBef>
              <a:spcAft>
                <a:spcPts val="0"/>
              </a:spcAft>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（１）はじめに、現在の</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24</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行政区庁舎に、地域自治区事務所にかかる全職員を配置（</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20</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人）す</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1800"/>
              </a:lnSpc>
              <a:spcBef>
                <a:spcPts val="0"/>
              </a:spcBef>
              <a:defRPr/>
            </a:pPr>
            <a:endParaRPr lang="en-US" altLang="ja-JP" sz="1050" b="1" dirty="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1800"/>
              </a:lnSpc>
              <a:spcBef>
                <a:spcPts val="300"/>
              </a:spcBef>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（２）次に、特別区本庁舎（現行政区庁舎）に、議員定数に応じ、議会関係施設を整備（</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35</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人）する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2200"/>
              </a:lnSpc>
              <a:spcBef>
                <a:spcPts val="0"/>
              </a:spcBef>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（３）そのうえで、特別区本庁舎（現行政区庁舎）の残りの</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面積</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に対象職員</a:t>
            </a:r>
            <a:r>
              <a:rPr lang="ja-JP" altLang="en-US" sz="1200" b="1" dirty="0">
                <a:solidFill>
                  <a:prstClr val="black"/>
                </a:solidFill>
                <a:latin typeface="Meiryo UI" panose="020B0604030504040204" pitchFamily="50" charset="-128"/>
                <a:ea typeface="Meiryo UI" panose="020B0604030504040204" pitchFamily="50" charset="-128"/>
                <a:cs typeface="Meiryo UI" pitchFamily="50" charset="-128"/>
              </a:rPr>
              <a:t>（コ・庁舎</a:t>
            </a:r>
            <a:r>
              <a:rPr lang="en-US" altLang="ja-JP" sz="1200" b="1"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itchFamily="50" charset="-128"/>
              </a:rPr>
              <a:t>２）</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を配置する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2200"/>
              </a:lnSpc>
              <a:spcBef>
                <a:spcPts val="0"/>
              </a:spcBef>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（４）上記（</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３</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）で不足する面積分について、その近隣に新庁舎を建設す</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60000" indent="-216000" algn="l">
              <a:lnSpc>
                <a:spcPts val="1500"/>
              </a:lnSpc>
              <a:spcBef>
                <a:spcPts val="0"/>
              </a:spcBef>
              <a:defRPr/>
            </a:pPr>
            <a:r>
              <a:rPr lang="ja-JP" altLang="en-US" sz="11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1800"/>
              </a:lnSpc>
              <a:spcBef>
                <a:spcPts val="300"/>
              </a:spcBef>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（５）上記（４）による建設執務室面積をもとに、指定容積率等を踏まえ、新庁舎を建設する土地の面積を算出する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2200"/>
              </a:lnSpc>
              <a:spcBef>
                <a:spcPts val="0"/>
              </a:spcBef>
              <a:defRPr/>
            </a:pP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（６</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）対象職員以外の職員は、先に「他の保有庁舎等」に配置し、残る職員を特別区本庁舎以外の現行政区庁舎に配置する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358775" indent="-358775" algn="l">
              <a:lnSpc>
                <a:spcPts val="1000"/>
              </a:lnSpc>
              <a:spcBef>
                <a:spcPts val="0"/>
              </a:spcBef>
              <a:defRPr/>
            </a:pPr>
            <a:r>
              <a:rPr lang="en-US" altLang="ja-JP" sz="1200" b="1" spc="-50" dirty="0">
                <a:solidFill>
                  <a:prstClr val="black"/>
                </a:solidFill>
                <a:latin typeface="Meiryo UI" panose="020B0604030504040204" pitchFamily="50" charset="-128"/>
                <a:ea typeface="Meiryo UI" panose="020B0604030504040204" pitchFamily="50" charset="-128"/>
                <a:cs typeface="Meiryo UI" pitchFamily="50" charset="-128"/>
              </a:rPr>
              <a:t> </a:t>
            </a:r>
            <a:r>
              <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このため未活用面積（空き庁舎）が生じる場合、特別区本庁舎以外の現行政区庁舎で生じるものとして一旦は記載している</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gn="l">
              <a:lnSpc>
                <a:spcPts val="2200"/>
              </a:lnSpc>
              <a:spcBef>
                <a:spcPts val="300"/>
              </a:spcBef>
              <a:defRPr/>
            </a:pP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（７）さら</a:t>
            </a: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に</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、「課題」の欄において、「他の保有庁舎等」のうち継続賃借としている民間ビル賃借面積の縮小を図ってもなお、</a:t>
            </a:r>
            <a:endParaRPr lang="en-US" altLang="ja-JP" sz="1200" b="1" spc="-5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gn="l">
              <a:lnSpc>
                <a:spcPts val="1000"/>
              </a:lnSpc>
              <a:spcBef>
                <a:spcPts val="0"/>
              </a:spcBef>
              <a:defRPr/>
            </a:pPr>
            <a:r>
              <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200" b="1" spc="-50" dirty="0" smtClean="0">
                <a:solidFill>
                  <a:prstClr val="black"/>
                </a:solidFill>
                <a:latin typeface="Meiryo UI" panose="020B0604030504040204" pitchFamily="50" charset="-128"/>
                <a:ea typeface="Meiryo UI" panose="020B0604030504040204" pitchFamily="50" charset="-128"/>
                <a:cs typeface="Meiryo UI" pitchFamily="50" charset="-128"/>
              </a:rPr>
              <a:t>　　　 余剰が生じるか否かを記載している</a:t>
            </a:r>
            <a:endParaRPr lang="ja-JP" altLang="en-US" sz="1200" b="1" spc="-50" dirty="0">
              <a:solidFill>
                <a:prstClr val="black"/>
              </a:solidFill>
              <a:latin typeface="Meiryo UI" panose="020B0604030504040204" pitchFamily="50" charset="-128"/>
              <a:ea typeface="Meiryo UI" panose="020B0604030504040204" pitchFamily="50" charset="-128"/>
              <a:cs typeface="Meiryo UI" pitchFamily="50" charset="-128"/>
            </a:endParaRPr>
          </a:p>
          <a:p>
            <a:pPr algn="l">
              <a:lnSpc>
                <a:spcPts val="1500"/>
              </a:lnSpc>
              <a:spcBef>
                <a:spcPts val="600"/>
              </a:spcBef>
              <a:defRPr/>
            </a:pPr>
            <a:endParaRPr lang="en-US" altLang="ja-JP" sz="11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gn="l">
              <a:lnSpc>
                <a:spcPts val="1500"/>
              </a:lnSpc>
              <a:spcBef>
                <a:spcPts val="600"/>
              </a:spcBef>
              <a:defRPr/>
            </a:pPr>
            <a:r>
              <a:rPr lang="ja-JP" altLang="en-US" sz="11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cs typeface="Meiryo UI" pitchFamily="50" charset="-128"/>
              </a:rPr>
              <a:t>　　　</a:t>
            </a:r>
            <a:endParaRPr lang="en-US" altLang="ja-JP" sz="1050" b="1" spc="-100"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12" name="テキスト ボックス 11"/>
          <p:cNvSpPr txBox="1"/>
          <p:nvPr/>
        </p:nvSpPr>
        <p:spPr>
          <a:xfrm>
            <a:off x="1311609" y="5733256"/>
            <a:ext cx="7025767" cy="615553"/>
          </a:xfrm>
          <a:prstGeom prst="rect">
            <a:avLst/>
          </a:prstGeom>
          <a:noFill/>
          <a:ln>
            <a:noFill/>
            <a:prstDash val="dash"/>
          </a:ln>
        </p:spPr>
        <p:txBody>
          <a:bodyPr wrap="square" rtlCol="0">
            <a:spAutoFit/>
          </a:bodyPr>
          <a:lstStyle/>
          <a:p>
            <a:r>
              <a:rPr kumimoji="1" lang="en-US" altLang="ja-JP" sz="1100" b="1" u="sng" dirty="0" smtClean="0">
                <a:latin typeface="Meiryo UI" panose="020B0604030504040204" pitchFamily="50" charset="-128"/>
                <a:ea typeface="Meiryo UI" panose="020B0604030504040204" pitchFamily="50" charset="-128"/>
              </a:rPr>
              <a:t>※</a:t>
            </a:r>
            <a:r>
              <a:rPr kumimoji="1" lang="ja-JP" altLang="en-US" sz="1100" b="1" u="sng" dirty="0" smtClean="0">
                <a:latin typeface="Meiryo UI" panose="020B0604030504040204" pitchFamily="50" charset="-128"/>
                <a:ea typeface="Meiryo UI" panose="020B0604030504040204" pitchFamily="50" charset="-128"/>
              </a:rPr>
              <a:t>パターンｂ</a:t>
            </a:r>
            <a:r>
              <a:rPr lang="ja-JP" altLang="en-US" sz="1100" b="1" u="sng" dirty="0" smtClean="0">
                <a:latin typeface="Meiryo UI" panose="020B0604030504040204" pitchFamily="50" charset="-128"/>
                <a:ea typeface="Meiryo UI" panose="020B0604030504040204" pitchFamily="50" charset="-128"/>
              </a:rPr>
              <a:t>２</a:t>
            </a:r>
            <a:r>
              <a:rPr kumimoji="1" lang="ja-JP" altLang="en-US" sz="1100" b="1" u="sng" dirty="0" smtClean="0">
                <a:latin typeface="Meiryo UI" panose="020B0604030504040204" pitchFamily="50" charset="-128"/>
                <a:ea typeface="Meiryo UI" panose="020B0604030504040204" pitchFamily="50" charset="-128"/>
              </a:rPr>
              <a:t>について</a:t>
            </a:r>
            <a:endParaRPr kumimoji="1" lang="en-US" altLang="ja-JP" sz="1100" b="1" u="sng" dirty="0" smtClean="0">
              <a:latin typeface="Meiryo UI" panose="020B0604030504040204" pitchFamily="50" charset="-128"/>
              <a:ea typeface="Meiryo UI" panose="020B0604030504040204" pitchFamily="50" charset="-128"/>
            </a:endParaRPr>
          </a:p>
          <a:p>
            <a:pPr>
              <a:spcBef>
                <a:spcPts val="300"/>
              </a:spcBef>
            </a:pP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・現阿倍野区庁舎を建替えることにより執務室面積が増え、対象職員の全てを建替え後の庁舎</a:t>
            </a:r>
            <a:r>
              <a:rPr lang="ja-JP" altLang="en-US" sz="900" dirty="0">
                <a:solidFill>
                  <a:prstClr val="black"/>
                </a:solidFill>
                <a:latin typeface="Meiryo UI" panose="020B0604030504040204" pitchFamily="50" charset="-128"/>
                <a:ea typeface="Meiryo UI" panose="020B0604030504040204" pitchFamily="50" charset="-128"/>
                <a:cs typeface="Meiryo UI" pitchFamily="50" charset="-128"/>
              </a:rPr>
              <a:t>に</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配置可能となるため、上記（</a:t>
            </a: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4</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）以下が異なる</a:t>
            </a:r>
            <a:endPar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spcBef>
                <a:spcPts val="300"/>
              </a:spcBef>
            </a:pPr>
            <a:r>
              <a:rPr lang="ja-JP" altLang="en-US" sz="9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建替え後の庁舎</a:t>
            </a:r>
            <a:r>
              <a:rPr lang="ja-JP" altLang="en-US" sz="900" dirty="0">
                <a:solidFill>
                  <a:prstClr val="black"/>
                </a:solidFill>
                <a:latin typeface="Meiryo UI" panose="020B0604030504040204" pitchFamily="50" charset="-128"/>
                <a:ea typeface="Meiryo UI" panose="020B0604030504040204" pitchFamily="50" charset="-128"/>
                <a:cs typeface="Meiryo UI" pitchFamily="50" charset="-128"/>
              </a:rPr>
              <a:t>において残る面積に</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、特別区素案</a:t>
            </a:r>
            <a:r>
              <a:rPr lang="ja-JP" altLang="en-US" sz="900" dirty="0">
                <a:solidFill>
                  <a:prstClr val="black"/>
                </a:solidFill>
                <a:latin typeface="Meiryo UI" panose="020B0604030504040204" pitchFamily="50" charset="-128"/>
                <a:ea typeface="Meiryo UI" panose="020B0604030504040204" pitchFamily="50" charset="-128"/>
                <a:cs typeface="Meiryo UI" pitchFamily="50" charset="-128"/>
              </a:rPr>
              <a:t>の不足執務室面積の一部を整備し、さらに残る不足執務室面積分を近隣に新庁舎として建設する</a:t>
            </a:r>
            <a:endParaRPr lang="en-US" altLang="ja-JP" sz="900"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14" name="テキスト ボックス 13"/>
          <p:cNvSpPr txBox="1"/>
          <p:nvPr/>
        </p:nvSpPr>
        <p:spPr>
          <a:xfrm>
            <a:off x="1561759" y="3111066"/>
            <a:ext cx="7449693" cy="230832"/>
          </a:xfrm>
          <a:prstGeom prst="rect">
            <a:avLst/>
          </a:prstGeom>
          <a:noFill/>
          <a:ln>
            <a:noFill/>
            <a:prstDash val="dash"/>
          </a:ln>
        </p:spPr>
        <p:txBody>
          <a:bodyPr wrap="square" rtlCol="0">
            <a:spAutoFit/>
          </a:bodyPr>
          <a:lstStyle/>
          <a:p>
            <a:pPr>
              <a:spcBef>
                <a:spcPts val="300"/>
              </a:spcBef>
            </a:pP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特別区本庁舎以外の現行政区庁舎は、地域自治区事務所にかかる職員分のみを網掛け。白地が未活用面積（空き庁舎）を表しているものではない</a:t>
            </a: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a:t>
            </a:r>
          </a:p>
        </p:txBody>
      </p:sp>
      <p:sp>
        <p:nvSpPr>
          <p:cNvPr id="16" name="テキスト ボックス 15"/>
          <p:cNvSpPr txBox="1"/>
          <p:nvPr/>
        </p:nvSpPr>
        <p:spPr>
          <a:xfrm>
            <a:off x="1557140" y="4183201"/>
            <a:ext cx="7500316" cy="194925"/>
          </a:xfrm>
          <a:prstGeom prst="rect">
            <a:avLst/>
          </a:prstGeom>
          <a:noFill/>
          <a:ln>
            <a:noFill/>
            <a:prstDash val="dash"/>
          </a:ln>
        </p:spPr>
        <p:txBody>
          <a:bodyPr wrap="square" rtlCol="0">
            <a:spAutoFit/>
          </a:bodyPr>
          <a:lstStyle/>
          <a:p>
            <a:pPr>
              <a:lnSpc>
                <a:spcPts val="800"/>
              </a:lnSpc>
              <a:spcBef>
                <a:spcPts val="300"/>
              </a:spcBef>
            </a:pP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パターン</a:t>
            </a: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b</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の第一区及び第四区（</a:t>
            </a: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b1</a:t>
            </a:r>
            <a:r>
              <a:rPr lang="ja-JP" altLang="en-US" sz="900" dirty="0" smtClean="0">
                <a:solidFill>
                  <a:prstClr val="black"/>
                </a:solidFill>
                <a:latin typeface="Meiryo UI" panose="020B0604030504040204" pitchFamily="50" charset="-128"/>
                <a:ea typeface="Meiryo UI" panose="020B0604030504040204" pitchFamily="50" charset="-128"/>
                <a:cs typeface="Meiryo UI" pitchFamily="50" charset="-128"/>
              </a:rPr>
              <a:t>のみ）は、特別区素案における不足執務室面積が官房庁舎の面積を上回るため、その不足分も併せて新庁舎を建設する</a:t>
            </a:r>
            <a:r>
              <a:rPr lang="en-US" altLang="ja-JP" sz="900" dirty="0" smtClean="0">
                <a:solidFill>
                  <a:prstClr val="black"/>
                </a:solidFill>
                <a:latin typeface="Meiryo UI" panose="020B0604030504040204" pitchFamily="50" charset="-128"/>
                <a:ea typeface="Meiryo UI" panose="020B0604030504040204" pitchFamily="50" charset="-128"/>
                <a:cs typeface="Meiryo UI" pitchFamily="50" charset="-128"/>
              </a:rPr>
              <a:t>]</a:t>
            </a:r>
          </a:p>
        </p:txBody>
      </p:sp>
      <p:sp>
        <p:nvSpPr>
          <p:cNvPr id="13" name="大かっこ 12"/>
          <p:cNvSpPr/>
          <p:nvPr/>
        </p:nvSpPr>
        <p:spPr>
          <a:xfrm>
            <a:off x="1298735" y="5762263"/>
            <a:ext cx="7038641" cy="592427"/>
          </a:xfrm>
          <a:prstGeom prst="bracketPair">
            <a:avLst>
              <a:gd name="adj" fmla="val 1013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670855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rotWithShape="1">
          <a:blip r:embed="rId3"/>
          <a:srcRect l="2239" t="16345" r="3269" b="4695"/>
          <a:stretch/>
        </p:blipFill>
        <p:spPr>
          <a:xfrm>
            <a:off x="56456" y="5085183"/>
            <a:ext cx="3456384" cy="1728193"/>
          </a:xfrm>
          <a:prstGeom prst="rect">
            <a:avLst/>
          </a:prstGeom>
        </p:spPr>
      </p:pic>
      <p:sp>
        <p:nvSpPr>
          <p:cNvPr id="44" name="平行四辺形 43"/>
          <p:cNvSpPr/>
          <p:nvPr/>
        </p:nvSpPr>
        <p:spPr>
          <a:xfrm>
            <a:off x="2941638" y="3184525"/>
            <a:ext cx="1916112" cy="43656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dirty="0"/>
          </a:p>
        </p:txBody>
      </p:sp>
      <p:pic>
        <p:nvPicPr>
          <p:cNvPr id="5" name="図 4"/>
          <p:cNvPicPr>
            <a:picLocks noChangeAspect="1"/>
          </p:cNvPicPr>
          <p:nvPr/>
        </p:nvPicPr>
        <p:blipFill rotWithShape="1">
          <a:blip r:embed="rId4"/>
          <a:srcRect l="28898" t="26642" r="32948" b="12499"/>
          <a:stretch/>
        </p:blipFill>
        <p:spPr>
          <a:xfrm>
            <a:off x="3084667" y="1624149"/>
            <a:ext cx="1597991" cy="1973872"/>
          </a:xfrm>
          <a:prstGeom prst="rect">
            <a:avLst/>
          </a:prstGeom>
        </p:spPr>
      </p:pic>
      <p:sp>
        <p:nvSpPr>
          <p:cNvPr id="43" name="平行四辺形 42"/>
          <p:cNvSpPr/>
          <p:nvPr/>
        </p:nvSpPr>
        <p:spPr>
          <a:xfrm>
            <a:off x="598488" y="326548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dirty="0"/>
          </a:p>
        </p:txBody>
      </p:sp>
      <p:pic>
        <p:nvPicPr>
          <p:cNvPr id="3" name="図 2"/>
          <p:cNvPicPr>
            <a:picLocks noChangeAspect="1"/>
          </p:cNvPicPr>
          <p:nvPr/>
        </p:nvPicPr>
        <p:blipFill rotWithShape="1">
          <a:blip r:embed="rId5"/>
          <a:srcRect l="27612" t="10709" r="31456" b="20408"/>
          <a:stretch/>
        </p:blipFill>
        <p:spPr>
          <a:xfrm>
            <a:off x="946262" y="1680954"/>
            <a:ext cx="930793" cy="1935949"/>
          </a:xfrm>
          <a:prstGeom prst="rect">
            <a:avLst/>
          </a:prstGeom>
        </p:spPr>
      </p:pic>
      <p:sp>
        <p:nvSpPr>
          <p:cNvPr id="105" name="正方形/長方形 104"/>
          <p:cNvSpPr/>
          <p:nvPr/>
        </p:nvSpPr>
        <p:spPr>
          <a:xfrm>
            <a:off x="5392514" y="2699543"/>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4" name="正方形/長方形 93"/>
          <p:cNvSpPr/>
          <p:nvPr/>
        </p:nvSpPr>
        <p:spPr>
          <a:xfrm>
            <a:off x="5392514" y="661988"/>
            <a:ext cx="4469944" cy="1473199"/>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81" name="テキスト ボックス 80"/>
          <p:cNvSpPr txBox="1"/>
          <p:nvPr/>
        </p:nvSpPr>
        <p:spPr bwMode="auto">
          <a:xfrm>
            <a:off x="859061" y="2920023"/>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170</a:t>
            </a:r>
            <a:r>
              <a:rPr lang="ja-JP" altLang="en-US" sz="750" b="1" dirty="0">
                <a:latin typeface="Meiryo UI" panose="020B0604030504040204" pitchFamily="50" charset="-128"/>
                <a:ea typeface="Meiryo UI" panose="020B0604030504040204" pitchFamily="50" charset="-128"/>
              </a:rPr>
              <a:t>人</a:t>
            </a: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補足資料</a:t>
            </a:r>
            <a:r>
              <a:rPr lang="en-US" altLang="ja-JP" sz="2000" b="1" dirty="0">
                <a:solidFill>
                  <a:srgbClr val="000000"/>
                </a:solidFill>
                <a:latin typeface="Meiryo UI" panose="020B0604030504040204" pitchFamily="50" charset="-128"/>
                <a:ea typeface="Meiryo UI" panose="020B0604030504040204" pitchFamily="50" charset="-128"/>
                <a:cs typeface="Meiryo UI"/>
              </a:rPr>
              <a:t>Ⅰ</a:t>
            </a:r>
            <a:r>
              <a:rPr lang="en-US" altLang="ja-JP" sz="2000" b="1" dirty="0">
                <a:solidFill>
                  <a:srgbClr val="000000"/>
                </a:solidFill>
                <a:latin typeface="ＭＳ Ｐゴシック" charset="-128"/>
                <a:ea typeface="Meiryo UI"/>
                <a:cs typeface="Meiryo UI"/>
              </a:rPr>
              <a:t>】</a:t>
            </a:r>
            <a:r>
              <a:rPr lang="ja-JP" altLang="en-US" sz="2000" b="1" dirty="0" smtClean="0">
                <a:solidFill>
                  <a:srgbClr val="000000"/>
                </a:solidFill>
                <a:latin typeface="ＭＳ Ｐゴシック" charset="-128"/>
                <a:ea typeface="Meiryo UI"/>
                <a:cs typeface="Meiryo UI"/>
              </a:rPr>
              <a:t>　第一区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a:t>
            </a:r>
            <a:r>
              <a:rPr lang="ja-JP" altLang="en-US" sz="2000" b="1" dirty="0" smtClean="0">
                <a:solidFill>
                  <a:srgbClr val="000000"/>
                </a:solidFill>
                <a:latin typeface="ＭＳ Ｐゴシック" charset="-128"/>
                <a:ea typeface="Meiryo UI"/>
                <a:cs typeface="Meiryo UI"/>
              </a:rPr>
              <a:t>総合庁舎案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3" name="テキスト ボックス 62"/>
          <p:cNvSpPr txBox="1"/>
          <p:nvPr/>
        </p:nvSpPr>
        <p:spPr>
          <a:xfrm>
            <a:off x="528955" y="3625215"/>
            <a:ext cx="1350963"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a:latin typeface="Meiryo UI" panose="020B0604030504040204" pitchFamily="50" charset="-128"/>
                <a:ea typeface="Meiryo UI" panose="020B0604030504040204" pitchFamily="50" charset="-128"/>
              </a:rPr>
              <a:t>5,140</a:t>
            </a:r>
            <a:r>
              <a:rPr lang="ja-JP" altLang="en-US" sz="750" dirty="0">
                <a:latin typeface="Meiryo UI" panose="020B0604030504040204" pitchFamily="50" charset="-128"/>
                <a:ea typeface="Meiryo UI" panose="020B0604030504040204" pitchFamily="50" charset="-128"/>
              </a:rPr>
              <a:t>㎡</a:t>
            </a:r>
          </a:p>
        </p:txBody>
      </p:sp>
      <p:sp>
        <p:nvSpPr>
          <p:cNvPr id="64" name="テキスト ボックス 63"/>
          <p:cNvSpPr txBox="1"/>
          <p:nvPr/>
        </p:nvSpPr>
        <p:spPr>
          <a:xfrm>
            <a:off x="2583815" y="3608705"/>
            <a:ext cx="2114550"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a:latin typeface="Meiryo UI" panose="020B0604030504040204" pitchFamily="50" charset="-128"/>
                <a:ea typeface="Meiryo UI" panose="020B0604030504040204" pitchFamily="50" charset="-128"/>
              </a:rPr>
              <a:t>10,793</a:t>
            </a:r>
            <a:r>
              <a:rPr lang="ja-JP" altLang="en-US" sz="750" dirty="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51765" y="3796348"/>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2588578" y="378968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26637" name="テキスト ボックス 1"/>
          <p:cNvSpPr txBox="1">
            <a:spLocks noChangeArrowheads="1"/>
          </p:cNvSpPr>
          <p:nvPr/>
        </p:nvSpPr>
        <p:spPr bwMode="auto">
          <a:xfrm>
            <a:off x="38100" y="646113"/>
            <a:ext cx="217805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総合</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1,140</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・現淀川区庁舎</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82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en-US" altLang="ja-JP" sz="1000" dirty="0">
                <a:latin typeface="Meiryo UI" panose="020B0604030504040204" pitchFamily="50" charset="-128"/>
                <a:ea typeface="Meiryo UI" panose="020B0604030504040204" pitchFamily="50" charset="-128"/>
              </a:rPr>
              <a:t>1,058</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901832" y="1886761"/>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26662"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29,290</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（①</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en-US" altLang="ja-JP" sz="1400" dirty="0">
                <a:latin typeface="Meiryo UI" panose="020B0604030504040204" pitchFamily="50" charset="-128"/>
                <a:ea typeface="Meiryo UI" panose="020B0604030504040204" pitchFamily="50" charset="-128"/>
              </a:rPr>
              <a:t>47,952</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不足</a:t>
            </a:r>
            <a:r>
              <a:rPr lang="ja-JP" altLang="en-US" sz="1400" dirty="0">
                <a:latin typeface="Meiryo UI" panose="020B0604030504040204" pitchFamily="50" charset="-128"/>
                <a:ea typeface="Meiryo UI" panose="020B0604030504040204" pitchFamily="50" charset="-128"/>
              </a:rPr>
              <a:t>執務室面積：</a:t>
            </a:r>
            <a:r>
              <a:rPr lang="en-US" altLang="ja-JP" sz="1400" dirty="0">
                <a:latin typeface="Meiryo UI" panose="020B0604030504040204" pitchFamily="50" charset="-128"/>
                <a:ea typeface="Meiryo UI" panose="020B0604030504040204" pitchFamily="50" charset="-128"/>
              </a:rPr>
              <a:t>18,662</a:t>
            </a:r>
            <a:r>
              <a:rPr lang="ja-JP" altLang="en-US" sz="14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47,952</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29,290</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88"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smtClean="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98" name="テキスト ボックス 97"/>
          <p:cNvSpPr txBox="1"/>
          <p:nvPr/>
        </p:nvSpPr>
        <p:spPr>
          <a:xfrm>
            <a:off x="3219525" y="2490682"/>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総合庁舎職員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1,058</a:t>
            </a:r>
            <a:r>
              <a:rPr lang="ja-JP" altLang="en-US" sz="750" b="1" dirty="0">
                <a:latin typeface="Meiryo UI" panose="020B0604030504040204" pitchFamily="50" charset="-128"/>
                <a:ea typeface="Meiryo UI" panose="020B0604030504040204" pitchFamily="50" charset="-128"/>
              </a:rPr>
              <a:t>人</a:t>
            </a:r>
          </a:p>
        </p:txBody>
      </p:sp>
      <p:sp>
        <p:nvSpPr>
          <p:cNvPr id="26660" name="テキスト ボックス 1"/>
          <p:cNvSpPr txBox="1">
            <a:spLocks noChangeArrowheads="1"/>
          </p:cNvSpPr>
          <p:nvPr/>
        </p:nvSpPr>
        <p:spPr bwMode="auto">
          <a:xfrm>
            <a:off x="5465013" y="3067441"/>
            <a:ext cx="4327693" cy="315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○建設後の</a:t>
            </a:r>
            <a:r>
              <a:rPr lang="ja-JP" altLang="en-US" sz="1400" dirty="0" smtClean="0">
                <a:latin typeface="Meiryo UI" panose="020B0604030504040204" pitchFamily="50" charset="-128"/>
                <a:ea typeface="Meiryo UI" panose="020B0604030504040204" pitchFamily="50" charset="-128"/>
              </a:rPr>
              <a:t>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50,444</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50" dirty="0" smtClean="0">
                <a:solidFill>
                  <a:srgbClr val="000000"/>
                </a:solidFill>
                <a:latin typeface="Meiryo UI" panose="020B0604030504040204" pitchFamily="50" charset="-128"/>
                <a:ea typeface="Meiryo UI" panose="020B0604030504040204" pitchFamily="50" charset="-128"/>
              </a:rPr>
              <a:t>（①＋②＋③＋④＋⑤）</a:t>
            </a:r>
            <a:endParaRPr lang="en-US" altLang="ja-JP" sz="1100" spc="-180" dirty="0" smtClean="0">
              <a:latin typeface="Meiryo UI" panose="020B0604030504040204" pitchFamily="50" charset="-128"/>
              <a:ea typeface="Meiryo UI" panose="020B0604030504040204" pitchFamily="50" charset="-128"/>
            </a:endParaRPr>
          </a:p>
        </p:txBody>
      </p:sp>
      <p:sp>
        <p:nvSpPr>
          <p:cNvPr id="104" name="テキスト ボックス 1"/>
          <p:cNvSpPr txBox="1"/>
          <p:nvPr/>
        </p:nvSpPr>
        <p:spPr bwMode="auto">
          <a:xfrm>
            <a:off x="5313040" y="2556722"/>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smtClean="0">
                <a:solidFill>
                  <a:schemeClr val="bg1"/>
                </a:solidFill>
                <a:latin typeface="Meiryo UI" pitchFamily="50" charset="-128"/>
                <a:ea typeface="Meiryo UI" pitchFamily="50" charset="-128"/>
                <a:cs typeface="Meiryo UI" pitchFamily="50" charset="-128"/>
              </a:rPr>
              <a:t>総合庁舎案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13" name="大かっこ 112"/>
          <p:cNvSpPr/>
          <p:nvPr/>
        </p:nvSpPr>
        <p:spPr>
          <a:xfrm>
            <a:off x="2785716" y="1137889"/>
            <a:ext cx="2016000" cy="360040"/>
          </a:xfrm>
          <a:prstGeom prst="bracketPair">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26655" name="テキスト ボックス 163"/>
          <p:cNvSpPr txBox="1">
            <a:spLocks noChangeArrowheads="1"/>
          </p:cNvSpPr>
          <p:nvPr/>
        </p:nvSpPr>
        <p:spPr bwMode="auto">
          <a:xfrm>
            <a:off x="1480229" y="4428722"/>
            <a:ext cx="148680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活用</a:t>
            </a:r>
            <a:r>
              <a:rPr lang="ja-JP" altLang="en-US" sz="900" dirty="0" smtClean="0">
                <a:latin typeface="Meiryo UI" panose="020B0604030504040204" pitchFamily="50" charset="-128"/>
                <a:ea typeface="Meiryo UI" panose="020B0604030504040204" pitchFamily="50" charset="-128"/>
              </a:rPr>
              <a:t>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a:latin typeface="Meiryo UI" panose="020B0604030504040204" pitchFamily="50" charset="-128"/>
                <a:ea typeface="Meiryo UI" panose="020B0604030504040204" pitchFamily="50" charset="-128"/>
              </a:rPr>
              <a:t>12,000</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・執務室   　 　　</a:t>
            </a:r>
            <a:r>
              <a:rPr lang="en-US" altLang="ja-JP" sz="900" dirty="0">
                <a:latin typeface="Meiryo UI" panose="020B0604030504040204" pitchFamily="50" charset="-128"/>
                <a:ea typeface="Meiryo UI" panose="020B0604030504040204" pitchFamily="50" charset="-128"/>
              </a:rPr>
              <a:t>6,548</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45392" y="3537357"/>
            <a:ext cx="4185894" cy="2579172"/>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defRPr/>
            </a:pP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課　題</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endParaRPr>
          </a:p>
          <a:p>
            <a:pPr>
              <a:defRPr/>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執務室面積に未活用面積（空き庁舎）が発生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2,492</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50,444</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47,952</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a:solidFill>
                <a:schemeClr val="tx1"/>
              </a:solidFill>
              <a:latin typeface="Meiryo UI" panose="020B0604030504040204" pitchFamily="50" charset="-128"/>
              <a:ea typeface="Meiryo UI" panose="020B0604030504040204" pitchFamily="50" charset="-128"/>
            </a:endParaRPr>
          </a:p>
          <a:p>
            <a:pPr>
              <a:defRPr/>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u="sng" spc="-100" dirty="0" smtClean="0">
                <a:solidFill>
                  <a:schemeClr val="tx1"/>
                </a:solidFill>
                <a:latin typeface="Meiryo UI" panose="020B0604030504040204" pitchFamily="50" charset="-128"/>
                <a:ea typeface="Meiryo UI" panose="020B0604030504040204" pitchFamily="50" charset="-128"/>
              </a:rPr>
              <a:t>民間ビル賃借面積</a:t>
            </a:r>
            <a:r>
              <a:rPr lang="ja-JP" altLang="en-US" sz="1350" b="1" u="sng" spc="-100" dirty="0" smtClean="0">
                <a:solidFill>
                  <a:schemeClr val="tx1"/>
                </a:solidFill>
                <a:latin typeface="Meiryo UI" panose="020B0604030504040204" pitchFamily="50" charset="-128"/>
                <a:ea typeface="Meiryo UI" panose="020B0604030504040204" pitchFamily="50" charset="-128"/>
              </a:rPr>
              <a:t>（大阪ベイタワーイースト</a:t>
            </a:r>
            <a:r>
              <a:rPr lang="en-US" altLang="ja-JP" sz="1350" b="1" u="sng" spc="-100" dirty="0" smtClean="0">
                <a:solidFill>
                  <a:schemeClr val="tx1"/>
                </a:solidFill>
                <a:latin typeface="Meiryo UI" panose="020B0604030504040204" pitchFamily="50" charset="-128"/>
                <a:ea typeface="Meiryo UI" panose="020B0604030504040204" pitchFamily="50" charset="-128"/>
              </a:rPr>
              <a:t>:984</a:t>
            </a:r>
            <a:r>
              <a:rPr lang="ja-JP" altLang="en-US" sz="1350" b="1" u="sng" spc="-100" dirty="0" smtClean="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を</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ゼロとしても、余剰を解消できない</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余剰執務室面積：</a:t>
            </a:r>
            <a:r>
              <a:rPr lang="en-US" altLang="ja-JP" sz="1400" dirty="0" smtClean="0">
                <a:solidFill>
                  <a:schemeClr val="tx1"/>
                </a:solidFill>
                <a:latin typeface="Meiryo UI" panose="020B0604030504040204" pitchFamily="50" charset="-128"/>
                <a:ea typeface="Meiryo UI" panose="020B0604030504040204" pitchFamily="50" charset="-128"/>
              </a:rPr>
              <a:t>1,508</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2,492</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984</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400" dirty="0">
              <a:solidFill>
                <a:schemeClr val="tx1"/>
              </a:solidFill>
              <a:latin typeface="Meiryo UI" panose="020B0604030504040204" pitchFamily="50" charset="-128"/>
              <a:ea typeface="Meiryo UI" panose="020B0604030504040204" pitchFamily="50" charset="-128"/>
            </a:endParaRPr>
          </a:p>
        </p:txBody>
      </p:sp>
      <p:sp>
        <p:nvSpPr>
          <p:cNvPr id="6" name="下矢印吹き出し 5"/>
          <p:cNvSpPr/>
          <p:nvPr/>
        </p:nvSpPr>
        <p:spPr>
          <a:xfrm>
            <a:off x="480816"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a:solidFill>
                  <a:schemeClr val="tx1"/>
                </a:solidFill>
                <a:latin typeface="Meiryo UI" panose="020B0604030504040204" pitchFamily="50" charset="-128"/>
                <a:ea typeface="Meiryo UI" panose="020B0604030504040204" pitchFamily="50" charset="-128"/>
              </a:rPr>
              <a:t>5,711</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5" name="下矢印吹き出し 44"/>
          <p:cNvSpPr/>
          <p:nvPr/>
        </p:nvSpPr>
        <p:spPr>
          <a:xfrm>
            <a:off x="2720752" y="908720"/>
            <a:ext cx="2156358" cy="76834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21,154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　（</a:t>
            </a:r>
            <a:r>
              <a:rPr lang="ja-JP" altLang="en-US" sz="700" dirty="0">
                <a:solidFill>
                  <a:schemeClr val="tx1"/>
                </a:solidFill>
                <a:latin typeface="Meiryo UI" panose="020B0604030504040204" pitchFamily="50" charset="-128"/>
                <a:ea typeface="Meiryo UI" panose="020B0604030504040204" pitchFamily="50" charset="-128"/>
              </a:rPr>
              <a:t>総合庁舎必要面積）</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現淀川区庁舎面積</a:t>
            </a:r>
            <a:r>
              <a:rPr lang="ja-JP" altLang="en-US" sz="700" dirty="0">
                <a:solidFill>
                  <a:schemeClr val="tx1"/>
                </a:solidFill>
                <a:latin typeface="Meiryo UI" panose="020B0604030504040204" pitchFamily="50" charset="-128"/>
                <a:ea typeface="Meiryo UI" panose="020B0604030504040204" pitchFamily="50" charset="-128"/>
              </a:rPr>
              <a:t>）</a:t>
            </a:r>
            <a:endParaRPr lang="en-US" altLang="ja-JP" sz="700" dirty="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　＝</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1,140×20</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170×20</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19×35</a:t>
            </a:r>
            <a:r>
              <a:rPr lang="ja-JP" altLang="en-US" sz="700" dirty="0" smtClean="0">
                <a:solidFill>
                  <a:schemeClr val="tx1"/>
                </a:solidFill>
                <a:latin typeface="Meiryo UI" panose="020B0604030504040204" pitchFamily="50" charset="-128"/>
                <a:ea typeface="Meiryo UI" panose="020B0604030504040204" pitchFamily="50" charset="-128"/>
              </a:rPr>
              <a:t>）</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5,711</a:t>
            </a:r>
          </a:p>
          <a:p>
            <a:r>
              <a:rPr lang="ja-JP" altLang="en-US" sz="700" dirty="0" smtClean="0">
                <a:solidFill>
                  <a:schemeClr val="tx1"/>
                </a:solidFill>
                <a:latin typeface="Meiryo UI" panose="020B0604030504040204" pitchFamily="50" charset="-128"/>
                <a:ea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rPr>
              <a:t>26,865 </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5,711</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7" name="下矢印 6"/>
          <p:cNvSpPr/>
          <p:nvPr/>
        </p:nvSpPr>
        <p:spPr>
          <a:xfrm>
            <a:off x="6590802" y="4398475"/>
            <a:ext cx="927540" cy="195263"/>
          </a:xfrm>
          <a:prstGeom prst="downArrow">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374763" y="4423571"/>
            <a:ext cx="4003095" cy="493200"/>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４庁舎計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21,040</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0" name="大かっこ 49"/>
          <p:cNvSpPr/>
          <p:nvPr/>
        </p:nvSpPr>
        <p:spPr>
          <a:xfrm>
            <a:off x="1508086" y="4459955"/>
            <a:ext cx="2796842" cy="432000"/>
          </a:xfrm>
          <a:prstGeom prst="bracketPair">
            <a:avLst>
              <a:gd name="adj" fmla="val 11857"/>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9"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１３</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40" name="テキスト ボックス 163"/>
          <p:cNvSpPr txBox="1">
            <a:spLocks noChangeArrowheads="1"/>
          </p:cNvSpPr>
          <p:nvPr/>
        </p:nvSpPr>
        <p:spPr bwMode="auto">
          <a:xfrm>
            <a:off x="2971442" y="4420458"/>
            <a:ext cx="1808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未活用面積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smtClean="0">
                <a:latin typeface="Meiryo UI" panose="020B0604030504040204" pitchFamily="50" charset="-128"/>
                <a:ea typeface="Meiryo UI" panose="020B0604030504040204" pitchFamily="50" charset="-128"/>
              </a:rPr>
              <a:t>　・空き庁舎　　 </a:t>
            </a:r>
            <a:r>
              <a:rPr lang="en-US" altLang="ja-JP" sz="900" dirty="0" smtClean="0">
                <a:latin typeface="Meiryo UI" panose="020B0604030504040204" pitchFamily="50" charset="-128"/>
                <a:ea typeface="Meiryo UI" panose="020B0604030504040204" pitchFamily="50" charset="-128"/>
              </a:rPr>
              <a:t>2,492</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41" name="テキスト ボックス 166"/>
          <p:cNvSpPr txBox="1">
            <a:spLocks noChangeArrowheads="1"/>
          </p:cNvSpPr>
          <p:nvPr/>
        </p:nvSpPr>
        <p:spPr bwMode="auto">
          <a:xfrm>
            <a:off x="3371330" y="5208588"/>
            <a:ext cx="1734070" cy="907941"/>
          </a:xfrm>
          <a:prstGeom prst="rect">
            <a:avLst/>
          </a:prstGeom>
          <a:noFill/>
          <a:ln w="63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72000" rIns="360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工営所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1,555</a:t>
            </a:r>
            <a:r>
              <a:rPr lang="ja-JP" altLang="en-US" sz="800" dirty="0">
                <a:latin typeface="Meiryo UI" panose="020B0604030504040204" pitchFamily="50" charset="-128"/>
                <a:ea typeface="Meiryo UI" panose="020B0604030504040204" pitchFamily="50" charset="-128"/>
              </a:rPr>
              <a:t>㎡　・・・④</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・大阪ベイタワーイースト（弁天市税）</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984</a:t>
            </a:r>
            <a:r>
              <a:rPr lang="ja-JP" altLang="en-US" sz="800" dirty="0">
                <a:latin typeface="Meiryo UI" panose="020B0604030504040204" pitchFamily="50" charset="-128"/>
                <a:ea typeface="Meiryo UI" panose="020B0604030504040204" pitchFamily="50" charset="-128"/>
              </a:rPr>
              <a:t>㎡　・・・⑤</a:t>
            </a:r>
            <a:endParaRPr lang="en-US" altLang="ja-JP" sz="800" dirty="0">
              <a:latin typeface="Meiryo UI" panose="020B0604030504040204" pitchFamily="50" charset="-128"/>
              <a:ea typeface="Meiryo UI" panose="020B0604030504040204" pitchFamily="50" charset="-128"/>
            </a:endParaRPr>
          </a:p>
        </p:txBody>
      </p:sp>
      <p:sp>
        <p:nvSpPr>
          <p:cNvPr id="42" name="二等辺三角形 41"/>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bwMode="auto">
          <a:xfrm>
            <a:off x="851299" y="2179002"/>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総合</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82</a:t>
            </a:r>
            <a:r>
              <a:rPr lang="ja-JP" altLang="en-US" sz="750" b="1" dirty="0">
                <a:latin typeface="Meiryo UI" panose="020B0604030504040204" pitchFamily="50" charset="-128"/>
                <a:ea typeface="Meiryo UI" panose="020B0604030504040204" pitchFamily="50" charset="-128"/>
              </a:rPr>
              <a:t>人</a:t>
            </a:r>
          </a:p>
        </p:txBody>
      </p:sp>
      <p:sp>
        <p:nvSpPr>
          <p:cNvPr id="70" name="テキスト ボックス 80"/>
          <p:cNvSpPr txBox="1"/>
          <p:nvPr/>
        </p:nvSpPr>
        <p:spPr bwMode="auto">
          <a:xfrm>
            <a:off x="200835" y="6123514"/>
            <a:ext cx="890581" cy="30083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110</a:t>
            </a:r>
            <a:r>
              <a:rPr lang="ja-JP" altLang="en-US" sz="750" b="1" dirty="0">
                <a:latin typeface="Meiryo UI" panose="020B0604030504040204" pitchFamily="50" charset="-128"/>
                <a:ea typeface="Meiryo UI" panose="020B0604030504040204" pitchFamily="50" charset="-128"/>
              </a:rPr>
              <a:t>人</a:t>
            </a:r>
          </a:p>
        </p:txBody>
      </p:sp>
      <p:sp>
        <p:nvSpPr>
          <p:cNvPr id="71" name="テキスト ボックス 80"/>
          <p:cNvSpPr txBox="1"/>
          <p:nvPr/>
        </p:nvSpPr>
        <p:spPr bwMode="auto">
          <a:xfrm>
            <a:off x="933240" y="6062271"/>
            <a:ext cx="890581" cy="300808"/>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130</a:t>
            </a:r>
            <a:r>
              <a:rPr lang="ja-JP" altLang="en-US" sz="750" b="1" dirty="0">
                <a:latin typeface="Meiryo UI" panose="020B0604030504040204" pitchFamily="50" charset="-128"/>
                <a:ea typeface="Meiryo UI" panose="020B0604030504040204" pitchFamily="50" charset="-128"/>
              </a:rPr>
              <a:t>人</a:t>
            </a:r>
          </a:p>
        </p:txBody>
      </p:sp>
      <p:sp>
        <p:nvSpPr>
          <p:cNvPr id="72" name="テキスト ボックス 80"/>
          <p:cNvSpPr txBox="1"/>
          <p:nvPr/>
        </p:nvSpPr>
        <p:spPr bwMode="auto">
          <a:xfrm>
            <a:off x="1681919" y="6062271"/>
            <a:ext cx="890581" cy="300808"/>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130</a:t>
            </a:r>
            <a:r>
              <a:rPr lang="ja-JP" altLang="en-US" sz="750" b="1" dirty="0">
                <a:latin typeface="Meiryo UI" panose="020B0604030504040204" pitchFamily="50" charset="-128"/>
                <a:ea typeface="Meiryo UI" panose="020B0604030504040204" pitchFamily="50" charset="-128"/>
              </a:rPr>
              <a:t>人</a:t>
            </a:r>
          </a:p>
        </p:txBody>
      </p:sp>
      <p:sp>
        <p:nvSpPr>
          <p:cNvPr id="74" name="テキスト ボックス 80"/>
          <p:cNvSpPr txBox="1"/>
          <p:nvPr/>
        </p:nvSpPr>
        <p:spPr bwMode="auto">
          <a:xfrm>
            <a:off x="2410899" y="5883291"/>
            <a:ext cx="890581" cy="30082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2</a:t>
            </a:r>
            <a:r>
              <a:rPr lang="en-US" altLang="ja-JP" sz="750" b="1" dirty="0" smtClean="0">
                <a:latin typeface="Meiryo UI" panose="020B0604030504040204" pitchFamily="50" charset="-128"/>
                <a:ea typeface="Meiryo UI" panose="020B0604030504040204" pitchFamily="50" charset="-128"/>
              </a:rPr>
              <a:t>30</a:t>
            </a:r>
            <a:r>
              <a:rPr lang="ja-JP" altLang="en-US" sz="750" b="1" dirty="0">
                <a:latin typeface="Meiryo UI" panose="020B0604030504040204" pitchFamily="50" charset="-128"/>
                <a:ea typeface="Meiryo UI" panose="020B0604030504040204" pitchFamily="50" charset="-128"/>
              </a:rPr>
              <a:t>人</a:t>
            </a:r>
          </a:p>
        </p:txBody>
      </p:sp>
      <p:sp>
        <p:nvSpPr>
          <p:cNvPr id="46" name="テキスト ボックス 45"/>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49" name="左中かっこ 48"/>
          <p:cNvSpPr/>
          <p:nvPr/>
        </p:nvSpPr>
        <p:spPr>
          <a:xfrm rot="5400000">
            <a:off x="1745411" y="3657326"/>
            <a:ext cx="107993" cy="279032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dirty="0"/>
          </a:p>
        </p:txBody>
      </p:sp>
    </p:spTree>
    <p:extLst>
      <p:ext uri="{BB962C8B-B14F-4D97-AF65-F5344CB8AC3E}">
        <p14:creationId xmlns:p14="http://schemas.microsoft.com/office/powerpoint/2010/main" val="1005692587"/>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図 69"/>
          <p:cNvPicPr>
            <a:picLocks noChangeAspect="1"/>
          </p:cNvPicPr>
          <p:nvPr/>
        </p:nvPicPr>
        <p:blipFill rotWithShape="1">
          <a:blip r:embed="rId3"/>
          <a:srcRect l="2239" t="16345" r="3269" b="4695"/>
          <a:stretch/>
        </p:blipFill>
        <p:spPr>
          <a:xfrm>
            <a:off x="56456" y="5085183"/>
            <a:ext cx="3456384" cy="1728193"/>
          </a:xfrm>
          <a:prstGeom prst="rect">
            <a:avLst/>
          </a:prstGeom>
        </p:spPr>
      </p:pic>
      <p:sp>
        <p:nvSpPr>
          <p:cNvPr id="45" name="平行四辺形 44"/>
          <p:cNvSpPr/>
          <p:nvPr/>
        </p:nvSpPr>
        <p:spPr>
          <a:xfrm>
            <a:off x="2999854" y="3238872"/>
            <a:ext cx="1800225" cy="3857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pic>
        <p:nvPicPr>
          <p:cNvPr id="2" name="図 1"/>
          <p:cNvPicPr>
            <a:picLocks noChangeAspect="1"/>
          </p:cNvPicPr>
          <p:nvPr/>
        </p:nvPicPr>
        <p:blipFill rotWithShape="1">
          <a:blip r:embed="rId4"/>
          <a:srcRect l="27968" t="20635" r="31570" b="10894"/>
          <a:stretch/>
        </p:blipFill>
        <p:spPr>
          <a:xfrm>
            <a:off x="3161426" y="1656153"/>
            <a:ext cx="1512168" cy="2016224"/>
          </a:xfrm>
          <a:prstGeom prst="rect">
            <a:avLst/>
          </a:prstGeom>
        </p:spPr>
      </p:pic>
      <p:sp>
        <p:nvSpPr>
          <p:cNvPr id="43" name="平行四辺形 42"/>
          <p:cNvSpPr/>
          <p:nvPr/>
        </p:nvSpPr>
        <p:spPr>
          <a:xfrm>
            <a:off x="598488" y="3265488"/>
            <a:ext cx="1595437" cy="360362"/>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31"/>
          </a:p>
        </p:txBody>
      </p:sp>
      <p:pic>
        <p:nvPicPr>
          <p:cNvPr id="47" name="図 46"/>
          <p:cNvPicPr>
            <a:picLocks noChangeAspect="1"/>
          </p:cNvPicPr>
          <p:nvPr/>
        </p:nvPicPr>
        <p:blipFill rotWithShape="1">
          <a:blip r:embed="rId5"/>
          <a:srcRect l="27612" t="10709" r="31456" b="20408"/>
          <a:stretch/>
        </p:blipFill>
        <p:spPr>
          <a:xfrm>
            <a:off x="946262" y="1680954"/>
            <a:ext cx="930793" cy="1935949"/>
          </a:xfrm>
          <a:prstGeom prst="rect">
            <a:avLst/>
          </a:prstGeom>
        </p:spPr>
      </p:pic>
      <p:sp>
        <p:nvSpPr>
          <p:cNvPr id="59" name="下矢印吹き出し 58"/>
          <p:cNvSpPr/>
          <p:nvPr/>
        </p:nvSpPr>
        <p:spPr>
          <a:xfrm>
            <a:off x="480816"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a:solidFill>
                  <a:schemeClr val="tx1"/>
                </a:solidFill>
                <a:latin typeface="Meiryo UI" panose="020B0604030504040204" pitchFamily="50" charset="-128"/>
                <a:ea typeface="Meiryo UI" panose="020B0604030504040204" pitchFamily="50" charset="-128"/>
              </a:rPr>
              <a:t>5,711</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3271416" y="1953022"/>
            <a:ext cx="890588"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158</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3380854" y="2780928"/>
            <a:ext cx="693737" cy="213264"/>
          </a:xfrm>
          <a:prstGeom prst="rect">
            <a:avLst/>
          </a:prstGeom>
          <a:noFill/>
        </p:spPr>
        <p:txBody>
          <a:bodyPr>
            <a:spAutoFit/>
          </a:bodyPr>
          <a:lstStyle/>
          <a:p>
            <a:pPr algn="ctr">
              <a:defRPr/>
            </a:pPr>
            <a:r>
              <a:rPr lang="ja-JP" altLang="en-US" sz="786" b="1" dirty="0" smtClean="0">
                <a:ea typeface="Meiryo UI" panose="020B0604030504040204" pitchFamily="50" charset="-128"/>
              </a:rPr>
              <a:t>執務室</a:t>
            </a:r>
            <a:endParaRPr lang="ja-JP" altLang="en-US" sz="786" b="1" dirty="0">
              <a:ea typeface="Meiryo UI" panose="020B0604030504040204" pitchFamily="50" charset="-128"/>
            </a:endParaRP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第一区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a:t>
            </a:r>
            <a:r>
              <a:rPr lang="ja-JP" altLang="en-US" sz="2000" b="1" dirty="0" smtClean="0">
                <a:solidFill>
                  <a:srgbClr val="000000"/>
                </a:solidFill>
                <a:latin typeface="ＭＳ Ｐゴシック" charset="-128"/>
                <a:ea typeface="Meiryo UI"/>
                <a:cs typeface="Meiryo UI"/>
              </a:rPr>
              <a:t>官房庁舎案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3" name="テキスト ボックス 62"/>
          <p:cNvSpPr txBox="1"/>
          <p:nvPr/>
        </p:nvSpPr>
        <p:spPr>
          <a:xfrm>
            <a:off x="528955" y="3625215"/>
            <a:ext cx="1350963"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a:latin typeface="Meiryo UI" panose="020B0604030504040204" pitchFamily="50" charset="-128"/>
                <a:ea typeface="Meiryo UI" panose="020B0604030504040204" pitchFamily="50" charset="-128"/>
              </a:rPr>
              <a:t>5,140</a:t>
            </a:r>
            <a:r>
              <a:rPr lang="ja-JP" altLang="en-US" sz="750" dirty="0">
                <a:latin typeface="Meiryo UI" panose="020B0604030504040204" pitchFamily="50" charset="-128"/>
                <a:ea typeface="Meiryo UI" panose="020B0604030504040204" pitchFamily="50" charset="-128"/>
              </a:rPr>
              <a:t>㎡</a:t>
            </a:r>
          </a:p>
        </p:txBody>
      </p:sp>
      <p:sp>
        <p:nvSpPr>
          <p:cNvPr id="26637" name="テキスト ボックス 1"/>
          <p:cNvSpPr txBox="1">
            <a:spLocks noChangeArrowheads="1"/>
          </p:cNvSpPr>
          <p:nvPr/>
        </p:nvSpPr>
        <p:spPr bwMode="auto">
          <a:xfrm>
            <a:off x="38100" y="646113"/>
            <a:ext cx="217805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官房</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240</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・現淀川区庁舎</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82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158</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658" name="テキスト ボックス 166"/>
          <p:cNvSpPr txBox="1">
            <a:spLocks noChangeArrowheads="1"/>
          </p:cNvSpPr>
          <p:nvPr/>
        </p:nvSpPr>
        <p:spPr bwMode="auto">
          <a:xfrm>
            <a:off x="3371330" y="5208588"/>
            <a:ext cx="1734070" cy="907941"/>
          </a:xfrm>
          <a:prstGeom prst="rect">
            <a:avLst/>
          </a:prstGeom>
          <a:noFill/>
          <a:ln w="63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72000" rIns="360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工営所　　</a:t>
            </a:r>
            <a:r>
              <a:rPr lang="en-US" altLang="ja-JP" sz="800" dirty="0" smtClean="0">
                <a:latin typeface="Meiryo UI" panose="020B0604030504040204" pitchFamily="50" charset="-128"/>
                <a:ea typeface="Meiryo UI" panose="020B0604030504040204" pitchFamily="50" charset="-128"/>
              </a:rPr>
              <a:t>1,555</a:t>
            </a:r>
            <a:r>
              <a:rPr lang="ja-JP" altLang="en-US" sz="800" dirty="0">
                <a:latin typeface="Meiryo UI" panose="020B0604030504040204" pitchFamily="50" charset="-128"/>
                <a:ea typeface="Meiryo UI" panose="020B0604030504040204" pitchFamily="50" charset="-128"/>
              </a:rPr>
              <a:t>㎡　・・・④</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・大阪ベイタワーイースト（弁天市税）</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984</a:t>
            </a:r>
            <a:r>
              <a:rPr lang="ja-JP" altLang="en-US" sz="800" dirty="0">
                <a:latin typeface="Meiryo UI" panose="020B0604030504040204" pitchFamily="50" charset="-128"/>
                <a:ea typeface="Meiryo UI" panose="020B0604030504040204" pitchFamily="50" charset="-128"/>
              </a:rPr>
              <a:t>㎡　・・・⑤</a:t>
            </a:r>
            <a:endParaRPr lang="en-US" altLang="ja-JP" sz="800" dirty="0">
              <a:latin typeface="Meiryo UI" panose="020B0604030504040204" pitchFamily="50" charset="-128"/>
              <a:ea typeface="Meiryo UI" panose="020B0604030504040204" pitchFamily="50" charset="-128"/>
            </a:endParaRPr>
          </a:p>
        </p:txBody>
      </p:sp>
      <p:sp>
        <p:nvSpPr>
          <p:cNvPr id="53" name="テキスト ボックス 1"/>
          <p:cNvSpPr txBox="1">
            <a:spLocks noChangeArrowheads="1"/>
          </p:cNvSpPr>
          <p:nvPr/>
        </p:nvSpPr>
        <p:spPr bwMode="auto">
          <a:xfrm>
            <a:off x="5465013" y="3068960"/>
            <a:ext cx="4614708" cy="32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建設後の執務室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47,952</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smtClean="0">
                <a:solidFill>
                  <a:srgbClr val="000000"/>
                </a:solidFill>
                <a:latin typeface="Meiryo UI" panose="020B0604030504040204" pitchFamily="50" charset="-128"/>
                <a:ea typeface="Meiryo UI" panose="020B0604030504040204" pitchFamily="50" charset="-128"/>
              </a:rPr>
              <a:t>（①</a:t>
            </a:r>
            <a:r>
              <a:rPr lang="ja-JP" altLang="en-US" sz="1100" spc="-180" dirty="0">
                <a:solidFill>
                  <a:srgbClr val="000000"/>
                </a:solidFill>
                <a:latin typeface="Meiryo UI" panose="020B0604030504040204" pitchFamily="50" charset="-128"/>
                <a:ea typeface="Meiryo UI" panose="020B0604030504040204" pitchFamily="50" charset="-128"/>
              </a:rPr>
              <a:t>＋②＋③＋④＋⑤</a:t>
            </a:r>
            <a:r>
              <a:rPr lang="ja-JP" altLang="en-US" sz="1100" spc="-180" dirty="0" smtClean="0">
                <a:solidFill>
                  <a:srgbClr val="000000"/>
                </a:solidFill>
                <a:latin typeface="Meiryo UI" panose="020B0604030504040204" pitchFamily="50" charset="-128"/>
                <a:ea typeface="Meiryo UI" panose="020B0604030504040204" pitchFamily="50" charset="-128"/>
              </a:rPr>
              <a:t>）</a:t>
            </a:r>
            <a:endParaRPr lang="en-US" altLang="ja-JP" sz="1100" spc="-180" dirty="0">
              <a:solidFill>
                <a:srgbClr val="000000"/>
              </a:solidFill>
              <a:latin typeface="Meiryo UI" panose="020B0604030504040204" pitchFamily="50" charset="-128"/>
              <a:ea typeface="Meiryo UI" panose="020B0604030504040204" pitchFamily="50" charset="-128"/>
            </a:endParaRPr>
          </a:p>
        </p:txBody>
      </p:sp>
      <p:sp>
        <p:nvSpPr>
          <p:cNvPr id="55" name="正方形/長方形 54"/>
          <p:cNvSpPr/>
          <p:nvPr/>
        </p:nvSpPr>
        <p:spPr>
          <a:xfrm>
            <a:off x="5392514" y="2704610"/>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正方形/長方形 41"/>
          <p:cNvSpPr/>
          <p:nvPr/>
        </p:nvSpPr>
        <p:spPr>
          <a:xfrm>
            <a:off x="5392514" y="661988"/>
            <a:ext cx="4469944" cy="1473199"/>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7"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29,290</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（①</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en-US" altLang="ja-JP" sz="1400" dirty="0">
                <a:latin typeface="Meiryo UI" panose="020B0604030504040204" pitchFamily="50" charset="-128"/>
                <a:ea typeface="Meiryo UI" panose="020B0604030504040204" pitchFamily="50" charset="-128"/>
              </a:rPr>
              <a:t>47,952</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不足</a:t>
            </a:r>
            <a:r>
              <a:rPr lang="ja-JP" altLang="en-US" sz="1400" dirty="0">
                <a:latin typeface="Meiryo UI" panose="020B0604030504040204" pitchFamily="50" charset="-128"/>
                <a:ea typeface="Meiryo UI" panose="020B0604030504040204" pitchFamily="50" charset="-128"/>
              </a:rPr>
              <a:t>執務室面積：</a:t>
            </a:r>
            <a:r>
              <a:rPr lang="en-US" altLang="ja-JP" sz="1400" dirty="0">
                <a:latin typeface="Meiryo UI" panose="020B0604030504040204" pitchFamily="50" charset="-128"/>
                <a:ea typeface="Meiryo UI" panose="020B0604030504040204" pitchFamily="50" charset="-128"/>
              </a:rPr>
              <a:t>18,662</a:t>
            </a:r>
            <a:r>
              <a:rPr lang="ja-JP" altLang="en-US" sz="14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47,952</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29,290</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66" name="正方形/長方形 65"/>
          <p:cNvSpPr/>
          <p:nvPr/>
        </p:nvSpPr>
        <p:spPr>
          <a:xfrm>
            <a:off x="5528162" y="3590479"/>
            <a:ext cx="4216003" cy="63060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執務室面積に</a:t>
            </a:r>
            <a:r>
              <a:rPr lang="ja-JP" altLang="en-US" sz="1400" u="sng" dirty="0">
                <a:solidFill>
                  <a:schemeClr val="tx1"/>
                </a:solidFill>
                <a:latin typeface="Meiryo UI" panose="020B0604030504040204" pitchFamily="50" charset="-128"/>
                <a:ea typeface="Meiryo UI" panose="020B0604030504040204" pitchFamily="50" charset="-128"/>
              </a:rPr>
              <a:t>未活用</a:t>
            </a:r>
            <a:r>
              <a:rPr lang="ja-JP" altLang="en-US" sz="1400" u="sng" dirty="0" smtClean="0">
                <a:solidFill>
                  <a:schemeClr val="tx1"/>
                </a:solidFill>
                <a:latin typeface="Meiryo UI" panose="020B0604030504040204" pitchFamily="50" charset="-128"/>
                <a:ea typeface="Meiryo UI" panose="020B0604030504040204" pitchFamily="50" charset="-128"/>
              </a:rPr>
              <a:t>面積（空き庁舎）は発生しない</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47,952</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47,952</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4" name="テキスト ボックス 1"/>
          <p:cNvSpPr txBox="1"/>
          <p:nvPr/>
        </p:nvSpPr>
        <p:spPr bwMode="auto">
          <a:xfrm>
            <a:off x="5313040" y="2556722"/>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a:solidFill>
                  <a:schemeClr val="bg1"/>
                </a:solidFill>
                <a:latin typeface="Meiryo UI" pitchFamily="50" charset="-128"/>
                <a:ea typeface="Meiryo UI" pitchFamily="50" charset="-128"/>
                <a:cs typeface="Meiryo UI" pitchFamily="50" charset="-128"/>
              </a:rPr>
              <a:t>官房</a:t>
            </a:r>
            <a:r>
              <a:rPr lang="ja-JP" altLang="en-US" sz="1286" b="1" dirty="0" smtClean="0">
                <a:solidFill>
                  <a:schemeClr val="bg1"/>
                </a:solidFill>
                <a:latin typeface="Meiryo UI" pitchFamily="50" charset="-128"/>
                <a:ea typeface="Meiryo UI" pitchFamily="50" charset="-128"/>
                <a:cs typeface="Meiryo UI" pitchFamily="50" charset="-128"/>
              </a:rPr>
              <a:t>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41"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46" name="正方形/長方形 12"/>
          <p:cNvSpPr>
            <a:spLocks noChangeArrowheads="1"/>
          </p:cNvSpPr>
          <p:nvPr/>
        </p:nvSpPr>
        <p:spPr bwMode="auto">
          <a:xfrm>
            <a:off x="8828363" y="6562314"/>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１４</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1" name="大かっこ 50"/>
          <p:cNvSpPr/>
          <p:nvPr/>
        </p:nvSpPr>
        <p:spPr>
          <a:xfrm>
            <a:off x="1498561" y="4459131"/>
            <a:ext cx="1518528" cy="432000"/>
          </a:xfrm>
          <a:prstGeom prst="bracketPair">
            <a:avLst>
              <a:gd name="adj" fmla="val 1137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8" name="二等辺三角形 37"/>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bwMode="auto">
          <a:xfrm>
            <a:off x="859061" y="2920023"/>
            <a:ext cx="890587" cy="323851"/>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170</a:t>
            </a:r>
            <a:r>
              <a:rPr lang="ja-JP" altLang="en-US" sz="750" b="1" dirty="0">
                <a:latin typeface="Meiryo UI" panose="020B0604030504040204" pitchFamily="50" charset="-128"/>
                <a:ea typeface="Meiryo UI" panose="020B0604030504040204" pitchFamily="50" charset="-128"/>
              </a:rPr>
              <a:t>人</a:t>
            </a:r>
          </a:p>
        </p:txBody>
      </p:sp>
      <p:sp>
        <p:nvSpPr>
          <p:cNvPr id="40" name="テキスト ボックス 39"/>
          <p:cNvSpPr txBox="1"/>
          <p:nvPr/>
        </p:nvSpPr>
        <p:spPr>
          <a:xfrm>
            <a:off x="901832" y="1886761"/>
            <a:ext cx="890588" cy="207749"/>
          </a:xfrm>
          <a:prstGeom prst="rect">
            <a:avLst/>
          </a:prstGeom>
          <a:noFill/>
        </p:spPr>
        <p:txBody>
          <a:bodyPr>
            <a:spAutoFit/>
          </a:bodyPr>
          <a:lstStyle/>
          <a:p>
            <a:pPr>
              <a:defRPr/>
            </a:pPr>
            <a:r>
              <a:rPr lang="ja-JP" altLang="en-US" sz="750" b="1" dirty="0" smtClean="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19</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6" name="テキスト ボックス 55"/>
          <p:cNvSpPr txBox="1"/>
          <p:nvPr/>
        </p:nvSpPr>
        <p:spPr bwMode="auto">
          <a:xfrm>
            <a:off x="851299" y="2179002"/>
            <a:ext cx="890586" cy="323165"/>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82</a:t>
            </a:r>
            <a:r>
              <a:rPr lang="ja-JP" altLang="en-US" sz="750" b="1" dirty="0">
                <a:latin typeface="Meiryo UI" panose="020B0604030504040204" pitchFamily="50" charset="-128"/>
                <a:ea typeface="Meiryo UI" panose="020B0604030504040204" pitchFamily="50" charset="-128"/>
              </a:rPr>
              <a:t>人</a:t>
            </a:r>
          </a:p>
        </p:txBody>
      </p:sp>
      <p:sp>
        <p:nvSpPr>
          <p:cNvPr id="58" name="テキスト ボックス 57"/>
          <p:cNvSpPr txBox="1"/>
          <p:nvPr/>
        </p:nvSpPr>
        <p:spPr>
          <a:xfrm>
            <a:off x="151765" y="3796348"/>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現淀川区庁舎</a:t>
            </a:r>
            <a:endParaRPr lang="ja-JP" altLang="en-US" sz="786" b="1" u="sng"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2588578" y="378968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64" name="テキスト ボックス 80"/>
          <p:cNvSpPr txBox="1"/>
          <p:nvPr/>
        </p:nvSpPr>
        <p:spPr bwMode="auto">
          <a:xfrm>
            <a:off x="200835" y="6123514"/>
            <a:ext cx="890581" cy="300830"/>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110</a:t>
            </a:r>
            <a:r>
              <a:rPr lang="ja-JP" altLang="en-US" sz="750" b="1" dirty="0">
                <a:latin typeface="Meiryo UI" panose="020B0604030504040204" pitchFamily="50" charset="-128"/>
                <a:ea typeface="Meiryo UI" panose="020B0604030504040204" pitchFamily="50" charset="-128"/>
              </a:rPr>
              <a:t>人</a:t>
            </a:r>
          </a:p>
        </p:txBody>
      </p:sp>
      <p:sp>
        <p:nvSpPr>
          <p:cNvPr id="65" name="テキスト ボックス 80"/>
          <p:cNvSpPr txBox="1"/>
          <p:nvPr/>
        </p:nvSpPr>
        <p:spPr bwMode="auto">
          <a:xfrm>
            <a:off x="933240" y="6062271"/>
            <a:ext cx="890581" cy="300808"/>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130</a:t>
            </a:r>
            <a:r>
              <a:rPr lang="ja-JP" altLang="en-US" sz="750" b="1" dirty="0">
                <a:latin typeface="Meiryo UI" panose="020B0604030504040204" pitchFamily="50" charset="-128"/>
                <a:ea typeface="Meiryo UI" panose="020B0604030504040204" pitchFamily="50" charset="-128"/>
              </a:rPr>
              <a:t>人</a:t>
            </a:r>
          </a:p>
        </p:txBody>
      </p:sp>
      <p:sp>
        <p:nvSpPr>
          <p:cNvPr id="67" name="テキスト ボックス 80"/>
          <p:cNvSpPr txBox="1"/>
          <p:nvPr/>
        </p:nvSpPr>
        <p:spPr bwMode="auto">
          <a:xfrm>
            <a:off x="1681919" y="6062271"/>
            <a:ext cx="890581" cy="300808"/>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130</a:t>
            </a:r>
            <a:r>
              <a:rPr lang="ja-JP" altLang="en-US" sz="750" b="1" dirty="0">
                <a:latin typeface="Meiryo UI" panose="020B0604030504040204" pitchFamily="50" charset="-128"/>
                <a:ea typeface="Meiryo UI" panose="020B0604030504040204" pitchFamily="50" charset="-128"/>
              </a:rPr>
              <a:t>人</a:t>
            </a:r>
          </a:p>
        </p:txBody>
      </p:sp>
      <p:sp>
        <p:nvSpPr>
          <p:cNvPr id="68" name="テキスト ボックス 80"/>
          <p:cNvSpPr txBox="1"/>
          <p:nvPr/>
        </p:nvSpPr>
        <p:spPr bwMode="auto">
          <a:xfrm>
            <a:off x="2410899" y="5883291"/>
            <a:ext cx="890581" cy="300829"/>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a:latin typeface="Meiryo UI" panose="020B0604030504040204" pitchFamily="50" charset="-128"/>
                <a:ea typeface="Meiryo UI" panose="020B0604030504040204" pitchFamily="50" charset="-128"/>
              </a:rPr>
              <a:t>2</a:t>
            </a:r>
            <a:r>
              <a:rPr lang="en-US" altLang="ja-JP" sz="750" b="1" dirty="0" smtClean="0">
                <a:latin typeface="Meiryo UI" panose="020B0604030504040204" pitchFamily="50" charset="-128"/>
                <a:ea typeface="Meiryo UI" panose="020B0604030504040204" pitchFamily="50" charset="-128"/>
              </a:rPr>
              <a:t>30</a:t>
            </a:r>
            <a:r>
              <a:rPr lang="ja-JP" altLang="en-US" sz="750" b="1" dirty="0">
                <a:latin typeface="Meiryo UI" panose="020B0604030504040204" pitchFamily="50" charset="-128"/>
                <a:ea typeface="Meiryo UI" panose="020B0604030504040204" pitchFamily="50" charset="-128"/>
              </a:rPr>
              <a:t>人</a:t>
            </a:r>
          </a:p>
        </p:txBody>
      </p:sp>
      <p:sp>
        <p:nvSpPr>
          <p:cNvPr id="62"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50" name="正方形/長方形 49"/>
          <p:cNvSpPr/>
          <p:nvPr/>
        </p:nvSpPr>
        <p:spPr>
          <a:xfrm>
            <a:off x="374763" y="4423571"/>
            <a:ext cx="2838493" cy="491618"/>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４庁舎計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21,040</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4" name="テキスト ボックス 163"/>
          <p:cNvSpPr txBox="1">
            <a:spLocks noChangeArrowheads="1"/>
          </p:cNvSpPr>
          <p:nvPr/>
        </p:nvSpPr>
        <p:spPr bwMode="auto">
          <a:xfrm>
            <a:off x="1480229" y="4423812"/>
            <a:ext cx="180896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a:latin typeface="Meiryo UI" panose="020B0604030504040204" pitchFamily="50" charset="-128"/>
                <a:ea typeface="Meiryo UI" panose="020B0604030504040204" pitchFamily="50" charset="-128"/>
              </a:rPr>
              <a:t>12,000</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・執務室  　　　　　</a:t>
            </a:r>
            <a:r>
              <a:rPr lang="en-US" altLang="ja-JP" sz="900" dirty="0" smtClean="0">
                <a:latin typeface="Meiryo UI" panose="020B0604030504040204" pitchFamily="50" charset="-128"/>
                <a:ea typeface="Meiryo UI" panose="020B0604030504040204" pitchFamily="50" charset="-128"/>
              </a:rPr>
              <a:t>9,040</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60" name="下矢印吹き出し 59"/>
          <p:cNvSpPr/>
          <p:nvPr/>
        </p:nvSpPr>
        <p:spPr>
          <a:xfrm>
            <a:off x="2774180" y="932459"/>
            <a:ext cx="2156358" cy="76834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18,662</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a:t>
            </a:r>
            <a:r>
              <a:rPr lang="ja-JP" altLang="en-US" sz="700" dirty="0" smtClean="0">
                <a:solidFill>
                  <a:schemeClr val="tx1"/>
                </a:solidFill>
                <a:latin typeface="Meiryo UI" panose="020B0604030504040204" pitchFamily="50" charset="-128"/>
                <a:ea typeface="Meiryo UI" panose="020B0604030504040204" pitchFamily="50" charset="-128"/>
              </a:rPr>
              <a:t>　　特別区素案</a:t>
            </a:r>
            <a:r>
              <a:rPr lang="ja-JP" altLang="en-US" sz="700" dirty="0">
                <a:solidFill>
                  <a:schemeClr val="tx1"/>
                </a:solidFill>
                <a:latin typeface="Meiryo UI" panose="020B0604030504040204" pitchFamily="50" charset="-128"/>
                <a:ea typeface="Meiryo UI" panose="020B0604030504040204" pitchFamily="50" charset="-128"/>
              </a:rPr>
              <a:t>における不足執務室面積が</a:t>
            </a:r>
            <a:r>
              <a:rPr lang="ja-JP" altLang="en-US" sz="700" dirty="0" smtClean="0">
                <a:solidFill>
                  <a:schemeClr val="tx1"/>
                </a:solidFill>
                <a:latin typeface="Meiryo UI" panose="020B0604030504040204" pitchFamily="50" charset="-128"/>
                <a:ea typeface="Meiryo UI" panose="020B0604030504040204" pitchFamily="50" charset="-128"/>
              </a:rPr>
              <a:t>、</a:t>
            </a:r>
            <a:endParaRPr lang="en-US" altLang="ja-JP" sz="700" dirty="0" smtClean="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　　　官房庁舎の必要執務室面積を上回るため、</a:t>
            </a:r>
            <a:endParaRPr lang="en-US" altLang="ja-JP" sz="700" dirty="0" smtClean="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　　　不足執務室面積分も一体的に新庁舎として整備</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113" name="大かっこ 112"/>
          <p:cNvSpPr/>
          <p:nvPr/>
        </p:nvSpPr>
        <p:spPr>
          <a:xfrm>
            <a:off x="2950198" y="1162875"/>
            <a:ext cx="1917077" cy="34683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1" name="左中かっこ 70"/>
          <p:cNvSpPr/>
          <p:nvPr/>
        </p:nvSpPr>
        <p:spPr>
          <a:xfrm rot="5400000">
            <a:off x="1745411" y="3657326"/>
            <a:ext cx="107993" cy="279032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dirty="0"/>
          </a:p>
        </p:txBody>
      </p:sp>
      <p:sp>
        <p:nvSpPr>
          <p:cNvPr id="52" name="テキスト ボックス 112"/>
          <p:cNvSpPr txBox="1"/>
          <p:nvPr/>
        </p:nvSpPr>
        <p:spPr>
          <a:xfrm>
            <a:off x="2635499" y="3606387"/>
            <a:ext cx="2029469" cy="207762"/>
          </a:xfrm>
          <a:prstGeom prst="rect">
            <a:avLst/>
          </a:prstGeom>
          <a:noFill/>
        </p:spPr>
        <p:txBody>
          <a:bodyPr vert="horz"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a:latin typeface="Meiryo UI" panose="020B0604030504040204" pitchFamily="50" charset="-128"/>
                <a:ea typeface="Meiryo UI" panose="020B0604030504040204" pitchFamily="50" charset="-128"/>
              </a:rPr>
              <a:t>9,521</a:t>
            </a:r>
            <a:r>
              <a:rPr lang="ja-JP" altLang="en-US"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1155477"/>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rotWithShape="1">
          <a:blip r:embed="rId3"/>
          <a:srcRect l="2438" t="3473" r="1622" b="4250"/>
          <a:stretch/>
        </p:blipFill>
        <p:spPr>
          <a:xfrm>
            <a:off x="56455" y="5013176"/>
            <a:ext cx="3240361" cy="1800200"/>
          </a:xfrm>
          <a:prstGeom prst="rect">
            <a:avLst/>
          </a:prstGeom>
        </p:spPr>
      </p:pic>
      <p:sp>
        <p:nvSpPr>
          <p:cNvPr id="51" name="平行四辺形 50"/>
          <p:cNvSpPr/>
          <p:nvPr/>
        </p:nvSpPr>
        <p:spPr>
          <a:xfrm>
            <a:off x="2992695" y="3226690"/>
            <a:ext cx="2057143" cy="514286"/>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131"/>
          </a:p>
        </p:txBody>
      </p:sp>
      <p:pic>
        <p:nvPicPr>
          <p:cNvPr id="6" name="図 5"/>
          <p:cNvPicPr>
            <a:picLocks noChangeAspect="1"/>
          </p:cNvPicPr>
          <p:nvPr/>
        </p:nvPicPr>
        <p:blipFill rotWithShape="1">
          <a:blip r:embed="rId4"/>
          <a:srcRect l="27857" t="22483" r="30787" b="11654"/>
          <a:stretch/>
        </p:blipFill>
        <p:spPr>
          <a:xfrm>
            <a:off x="3109412" y="1535005"/>
            <a:ext cx="1800200" cy="2160240"/>
          </a:xfrm>
          <a:prstGeom prst="rect">
            <a:avLst/>
          </a:prstGeom>
        </p:spPr>
      </p:pic>
      <p:sp>
        <p:nvSpPr>
          <p:cNvPr id="48" name="平行四辺形 47"/>
          <p:cNvSpPr/>
          <p:nvPr/>
        </p:nvSpPr>
        <p:spPr>
          <a:xfrm>
            <a:off x="745778" y="3397237"/>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5" name="図 4"/>
          <p:cNvPicPr>
            <a:picLocks noChangeAspect="1"/>
          </p:cNvPicPr>
          <p:nvPr/>
        </p:nvPicPr>
        <p:blipFill rotWithShape="1">
          <a:blip r:embed="rId5"/>
          <a:srcRect l="25793" t="19847" r="31075" b="18588"/>
          <a:stretch/>
        </p:blipFill>
        <p:spPr>
          <a:xfrm>
            <a:off x="816158" y="1743409"/>
            <a:ext cx="936104" cy="1944216"/>
          </a:xfrm>
          <a:prstGeom prst="rect">
            <a:avLst/>
          </a:prstGeom>
        </p:spPr>
      </p:pic>
      <p:cxnSp>
        <p:nvCxnSpPr>
          <p:cNvPr id="78" name="直線コネクタ 77"/>
          <p:cNvCxnSpPr/>
          <p:nvPr/>
        </p:nvCxnSpPr>
        <p:spPr>
          <a:xfrm>
            <a:off x="4648200" y="4775200"/>
            <a:ext cx="835" cy="3819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3" name="下矢印吹き出し 42"/>
          <p:cNvSpPr/>
          <p:nvPr/>
        </p:nvSpPr>
        <p:spPr>
          <a:xfrm>
            <a:off x="2843188" y="764704"/>
            <a:ext cx="2156358" cy="76834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26,140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（総合庁舎必要面積）</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現西成区庁舎面積</a:t>
            </a:r>
            <a:r>
              <a:rPr lang="ja-JP" altLang="en-US" sz="700" dirty="0">
                <a:solidFill>
                  <a:schemeClr val="tx1"/>
                </a:solidFill>
                <a:latin typeface="Meiryo UI" panose="020B0604030504040204" pitchFamily="50" charset="-128"/>
                <a:ea typeface="Meiryo UI" panose="020B0604030504040204" pitchFamily="50" charset="-128"/>
              </a:rPr>
              <a:t>）</a:t>
            </a:r>
          </a:p>
          <a:p>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1,360×20</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320×20</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23×35</a:t>
            </a:r>
            <a:r>
              <a:rPr lang="ja-JP" altLang="en-US" sz="700" dirty="0" smtClean="0">
                <a:solidFill>
                  <a:schemeClr val="tx1"/>
                </a:solidFill>
                <a:latin typeface="Meiryo UI" panose="020B0604030504040204" pitchFamily="50" charset="-128"/>
                <a:ea typeface="Meiryo UI" panose="020B0604030504040204" pitchFamily="50" charset="-128"/>
              </a:rPr>
              <a:t>）</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8,265</a:t>
            </a:r>
          </a:p>
          <a:p>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34,405 </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rPr>
              <a:t>8,265</a:t>
            </a: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第三区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a:t>
            </a:r>
            <a:r>
              <a:rPr lang="ja-JP" altLang="en-US" sz="2000" b="1" dirty="0" smtClean="0">
                <a:solidFill>
                  <a:srgbClr val="000000"/>
                </a:solidFill>
                <a:latin typeface="ＭＳ Ｐゴシック" charset="-128"/>
                <a:ea typeface="Meiryo UI"/>
                <a:cs typeface="Meiryo UI"/>
              </a:rPr>
              <a:t>総合</a:t>
            </a:r>
            <a:r>
              <a:rPr lang="ja-JP" altLang="en-US" sz="2000" b="1" dirty="0">
                <a:solidFill>
                  <a:srgbClr val="000000"/>
                </a:solidFill>
                <a:latin typeface="ＭＳ Ｐゴシック" charset="-128"/>
                <a:ea typeface="Meiryo UI"/>
                <a:cs typeface="Meiryo UI"/>
              </a:rPr>
              <a:t>庁舎</a:t>
            </a:r>
            <a:r>
              <a:rPr lang="ja-JP" altLang="en-US" sz="2000" b="1" dirty="0" smtClean="0">
                <a:solidFill>
                  <a:srgbClr val="000000"/>
                </a:solidFill>
                <a:latin typeface="ＭＳ Ｐゴシック" charset="-128"/>
                <a:ea typeface="Meiryo UI"/>
                <a:cs typeface="Meiryo UI"/>
              </a:rPr>
              <a:t>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3" name="テキスト ボックス 62"/>
          <p:cNvSpPr txBox="1"/>
          <p:nvPr/>
        </p:nvSpPr>
        <p:spPr>
          <a:xfrm>
            <a:off x="456506" y="3660705"/>
            <a:ext cx="1350963" cy="207749"/>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3,794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2629218" y="3706812"/>
            <a:ext cx="2114550"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17,782</a:t>
            </a:r>
            <a:r>
              <a:rPr lang="ja-JP" altLang="en-US"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56456" y="3826828"/>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2611438" y="385826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26637" name="テキスト ボックス 1"/>
          <p:cNvSpPr txBox="1">
            <a:spLocks noChangeArrowheads="1"/>
          </p:cNvSpPr>
          <p:nvPr/>
        </p:nvSpPr>
        <p:spPr bwMode="auto">
          <a:xfrm>
            <a:off x="38100" y="646113"/>
            <a:ext cx="217805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総合</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1,360</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・現西成区庁舎</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53</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en-US" altLang="ja-JP" sz="1000" dirty="0" smtClean="0">
                <a:latin typeface="Meiryo UI" panose="020B0604030504040204" pitchFamily="50" charset="-128"/>
                <a:ea typeface="Meiryo UI" panose="020B0604030504040204" pitchFamily="50" charset="-128"/>
              </a:rPr>
              <a:t>1,307</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825039" y="1944688"/>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3321065" y="2606675"/>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総合庁舎職員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1,307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13" name="大かっこ 112"/>
          <p:cNvSpPr/>
          <p:nvPr/>
        </p:nvSpPr>
        <p:spPr>
          <a:xfrm>
            <a:off x="2876152" y="980891"/>
            <a:ext cx="2016000" cy="36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 name="テキスト ボックス 48"/>
          <p:cNvSpPr txBox="1"/>
          <p:nvPr/>
        </p:nvSpPr>
        <p:spPr bwMode="auto">
          <a:xfrm>
            <a:off x="738115" y="2720251"/>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a:t>
            </a:r>
            <a:r>
              <a:rPr lang="en-US" altLang="ja-JP" sz="750" b="1" dirty="0">
                <a:latin typeface="Meiryo UI" panose="020B0604030504040204" pitchFamily="50" charset="-128"/>
                <a:ea typeface="Meiryo UI" panose="020B0604030504040204" pitchFamily="50" charset="-128"/>
              </a:rPr>
              <a:t>2</a:t>
            </a:r>
            <a:r>
              <a:rPr lang="en-US" altLang="ja-JP" sz="750" b="1" dirty="0" smtClean="0">
                <a:latin typeface="Meiryo UI" panose="020B0604030504040204" pitchFamily="50" charset="-128"/>
                <a:ea typeface="Meiryo UI" panose="020B0604030504040204" pitchFamily="50" charset="-128"/>
              </a:rPr>
              <a:t>0</a:t>
            </a:r>
            <a:r>
              <a:rPr lang="ja-JP" altLang="en-US" sz="750" b="1" dirty="0">
                <a:latin typeface="Meiryo UI" panose="020B0604030504040204" pitchFamily="50" charset="-128"/>
                <a:ea typeface="Meiryo UI" panose="020B0604030504040204" pitchFamily="50" charset="-128"/>
              </a:rPr>
              <a:t>人</a:t>
            </a:r>
          </a:p>
        </p:txBody>
      </p:sp>
      <p:sp>
        <p:nvSpPr>
          <p:cNvPr id="50" name="テキスト ボックス 49"/>
          <p:cNvSpPr txBox="1"/>
          <p:nvPr/>
        </p:nvSpPr>
        <p:spPr bwMode="auto">
          <a:xfrm>
            <a:off x="823047" y="2081282"/>
            <a:ext cx="763804" cy="323850"/>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総合庁舎職員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53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3"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64,365</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①＋①</a:t>
            </a:r>
            <a:r>
              <a:rPr lang="en-US" altLang="ja-JP" sz="1000" dirty="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63,249</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余剰</a:t>
            </a:r>
            <a:r>
              <a:rPr lang="ja-JP" altLang="en-US" sz="1400" dirty="0" smtClean="0">
                <a:latin typeface="Meiryo UI" panose="020B0604030504040204" pitchFamily="50" charset="-128"/>
                <a:ea typeface="Meiryo UI" panose="020B0604030504040204" pitchFamily="50" charset="-128"/>
              </a:rPr>
              <a:t>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1,116</a:t>
            </a: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64,365</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63,249</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55" name="正方形/長方形 54"/>
          <p:cNvSpPr/>
          <p:nvPr/>
        </p:nvSpPr>
        <p:spPr>
          <a:xfrm>
            <a:off x="5392514" y="661988"/>
            <a:ext cx="4469944" cy="147161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7" name="テキスト ボックス 1"/>
          <p:cNvSpPr txBox="1">
            <a:spLocks noChangeArrowheads="1"/>
          </p:cNvSpPr>
          <p:nvPr/>
        </p:nvSpPr>
        <p:spPr bwMode="auto">
          <a:xfrm>
            <a:off x="5465013" y="3059936"/>
            <a:ext cx="4476918" cy="61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建設後の執務室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90,505</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a:solidFill>
                  <a:srgbClr val="000000"/>
                </a:solidFill>
                <a:latin typeface="Meiryo UI" panose="020B0604030504040204" pitchFamily="50" charset="-128"/>
                <a:ea typeface="Meiryo UI" panose="020B0604030504040204" pitchFamily="50" charset="-128"/>
              </a:rPr>
              <a:t>（①</a:t>
            </a:r>
            <a:r>
              <a:rPr lang="ja-JP" altLang="en-US" sz="1100" dirty="0">
                <a:solidFill>
                  <a:srgbClr val="000000"/>
                </a:solidFill>
                <a:latin typeface="Meiryo UI" panose="020B0604030504040204" pitchFamily="50" charset="-128"/>
                <a:ea typeface="Meiryo UI" panose="020B0604030504040204" pitchFamily="50" charset="-128"/>
              </a:rPr>
              <a:t>＋①</a:t>
            </a:r>
            <a:r>
              <a:rPr lang="en-US" altLang="ja-JP" sz="1100" dirty="0">
                <a:solidFill>
                  <a:srgbClr val="000000"/>
                </a:solidFill>
                <a:latin typeface="Meiryo UI" panose="020B0604030504040204" pitchFamily="50" charset="-128"/>
                <a:ea typeface="Meiryo UI" panose="020B0604030504040204" pitchFamily="50" charset="-128"/>
              </a:rPr>
              <a:t>’</a:t>
            </a:r>
            <a:r>
              <a:rPr lang="ja-JP" altLang="en-US" sz="1100" spc="-180" dirty="0">
                <a:solidFill>
                  <a:srgbClr val="000000"/>
                </a:solidFill>
                <a:latin typeface="Meiryo UI" panose="020B0604030504040204" pitchFamily="50" charset="-128"/>
                <a:ea typeface="Meiryo UI" panose="020B0604030504040204" pitchFamily="50" charset="-128"/>
              </a:rPr>
              <a:t>＋②＋③＋④＋⑤）</a:t>
            </a:r>
            <a:endParaRPr lang="en-US" altLang="ja-JP" sz="1200" spc="-180" dirty="0">
              <a:solidFill>
                <a:srgbClr val="000000"/>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5392514" y="2695472"/>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下矢印吹き出し 41"/>
          <p:cNvSpPr/>
          <p:nvPr/>
        </p:nvSpPr>
        <p:spPr>
          <a:xfrm>
            <a:off x="355027"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smtClean="0">
                <a:solidFill>
                  <a:schemeClr val="tx1"/>
                </a:solidFill>
                <a:latin typeface="Meiryo UI" panose="020B0604030504040204" pitchFamily="50" charset="-128"/>
                <a:ea typeface="Meiryo UI" panose="020B0604030504040204" pitchFamily="50" charset="-128"/>
              </a:rPr>
              <a:t>8,265</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5521893" y="3526766"/>
            <a:ext cx="4225760" cy="291383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defRPr/>
            </a:pPr>
            <a:endParaRPr lang="en-US" altLang="ja-JP" sz="1400" b="1" dirty="0" smtClean="0">
              <a:solidFill>
                <a:schemeClr val="tx1"/>
              </a:solidFill>
              <a:latin typeface="Meiryo UI" panose="020B0604030504040204" pitchFamily="50" charset="-128"/>
              <a:ea typeface="Meiryo UI" panose="020B0604030504040204" pitchFamily="50" charset="-128"/>
            </a:endParaRPr>
          </a:p>
          <a:p>
            <a:pPr>
              <a:spcBef>
                <a:spcPts val="0"/>
              </a:spcBef>
              <a:defRPr/>
            </a:pP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課題</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執務室面積に未活用面積（空き庁舎）が発生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27,256</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90,505</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63,249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a:solidFill>
                <a:schemeClr val="tx1"/>
              </a:solidFill>
              <a:latin typeface="Meiryo UI" panose="020B0604030504040204" pitchFamily="50" charset="-128"/>
              <a:ea typeface="Meiryo UI" panose="020B0604030504040204" pitchFamily="50" charset="-128"/>
            </a:endParaRPr>
          </a:p>
          <a:p>
            <a:pPr>
              <a:spcBef>
                <a:spcPts val="0"/>
              </a:spcBef>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民間ビル賃借面積</a:t>
            </a:r>
            <a:r>
              <a:rPr lang="en-US" altLang="ja-JP" sz="1400" b="1" u="sng" dirty="0" smtClean="0">
                <a:solidFill>
                  <a:schemeClr val="tx1"/>
                </a:solidFill>
                <a:latin typeface="Meiryo UI" panose="020B0604030504040204" pitchFamily="50" charset="-128"/>
                <a:ea typeface="Meiryo UI" panose="020B0604030504040204" pitchFamily="50" charset="-128"/>
              </a:rPr>
              <a:t>(ATC</a:t>
            </a:r>
            <a:r>
              <a:rPr lang="ja-JP" altLang="en-US" sz="1400" b="1" u="sng" dirty="0" smtClean="0">
                <a:solidFill>
                  <a:schemeClr val="tx1"/>
                </a:solidFill>
                <a:latin typeface="Meiryo UI" panose="020B0604030504040204" pitchFamily="50" charset="-128"/>
                <a:ea typeface="Meiryo UI" panose="020B0604030504040204" pitchFamily="50" charset="-128"/>
              </a:rPr>
              <a:t>等</a:t>
            </a:r>
            <a:r>
              <a:rPr lang="en-US" altLang="ja-JP" sz="1400" b="1" u="sng" dirty="0" smtClean="0">
                <a:solidFill>
                  <a:schemeClr val="tx1"/>
                </a:solidFill>
                <a:latin typeface="Meiryo UI" panose="020B0604030504040204" pitchFamily="50" charset="-128"/>
                <a:ea typeface="Meiryo UI" panose="020B0604030504040204" pitchFamily="50" charset="-128"/>
              </a:rPr>
              <a:t>:18,437</a:t>
            </a:r>
            <a:r>
              <a:rPr lang="ja-JP" altLang="en-US" sz="1400" b="1" u="sng" dirty="0" smtClean="0">
                <a:solidFill>
                  <a:schemeClr val="tx1"/>
                </a:solidFill>
                <a:latin typeface="Meiryo UI" panose="020B0604030504040204" pitchFamily="50" charset="-128"/>
                <a:ea typeface="Meiryo UI" panose="020B0604030504040204" pitchFamily="50" charset="-128"/>
              </a:rPr>
              <a:t>㎡</a:t>
            </a:r>
            <a:r>
              <a:rPr lang="en-US" altLang="ja-JP" sz="1400" b="1" u="sng" dirty="0" smtClean="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を</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a:spcBef>
                <a:spcPts val="0"/>
              </a:spcBef>
              <a:defRPr/>
            </a:pP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ゼロとしても、余剰を解消できない</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余剰執務室面積：</a:t>
            </a:r>
            <a:r>
              <a:rPr lang="en-US" altLang="ja-JP" sz="1400" dirty="0" smtClean="0">
                <a:solidFill>
                  <a:schemeClr val="tx1"/>
                </a:solidFill>
                <a:latin typeface="Meiryo UI" panose="020B0604030504040204" pitchFamily="50" charset="-128"/>
                <a:ea typeface="Meiryo UI" panose="020B0604030504040204" pitchFamily="50" charset="-128"/>
              </a:rPr>
              <a:t>8,819</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27,256</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18,437</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400" dirty="0">
              <a:solidFill>
                <a:schemeClr val="tx1"/>
              </a:solidFill>
              <a:latin typeface="Meiryo UI" panose="020B0604030504040204" pitchFamily="50" charset="-128"/>
              <a:ea typeface="Meiryo UI" panose="020B0604030504040204" pitchFamily="50" charset="-128"/>
            </a:endParaRPr>
          </a:p>
          <a:p>
            <a:pPr>
              <a:defRPr/>
            </a:pPr>
            <a:endParaRPr lang="en-US" altLang="ja-JP" sz="1600" dirty="0">
              <a:solidFill>
                <a:schemeClr val="tx1"/>
              </a:solidFill>
              <a:latin typeface="Meiryo UI" panose="020B0604030504040204" pitchFamily="50" charset="-128"/>
              <a:ea typeface="Meiryo UI" panose="020B0604030504040204" pitchFamily="50" charset="-128"/>
            </a:endParaRPr>
          </a:p>
          <a:p>
            <a:pPr>
              <a:defRPr/>
            </a:pPr>
            <a:r>
              <a:rPr lang="ja-JP" altLang="en-US" sz="1200" b="1" dirty="0" smtClean="0">
                <a:solidFill>
                  <a:schemeClr val="tx1"/>
                </a:solidFill>
                <a:latin typeface="Meiryo UI" panose="020B0604030504040204" pitchFamily="50" charset="-128"/>
                <a:ea typeface="Meiryo UI" panose="020B0604030504040204" pitchFamily="50" charset="-128"/>
              </a:rPr>
              <a:t>　</a:t>
            </a:r>
            <a:r>
              <a:rPr lang="en-US" altLang="ja-JP" sz="1250" dirty="0" smtClean="0">
                <a:solidFill>
                  <a:schemeClr val="tx1"/>
                </a:solidFill>
                <a:latin typeface="Meiryo UI" panose="020B0604030504040204" pitchFamily="50" charset="-128"/>
                <a:ea typeface="Meiryo UI" panose="020B0604030504040204" pitchFamily="50" charset="-128"/>
              </a:rPr>
              <a:t>※</a:t>
            </a:r>
            <a:r>
              <a:rPr lang="ja-JP" altLang="en-US" sz="1250" dirty="0" smtClean="0">
                <a:solidFill>
                  <a:schemeClr val="tx1"/>
                </a:solidFill>
                <a:latin typeface="Meiryo UI" panose="020B0604030504040204" pitchFamily="50" charset="-128"/>
                <a:ea typeface="Meiryo UI" panose="020B0604030504040204" pitchFamily="50" charset="-128"/>
              </a:rPr>
              <a:t>賃借中の民間ビルを解約することによる財務リスクへ</a:t>
            </a:r>
            <a:r>
              <a:rPr lang="ja-JP" altLang="en-US" sz="1250" dirty="0">
                <a:solidFill>
                  <a:schemeClr val="tx1"/>
                </a:solidFill>
                <a:latin typeface="Meiryo UI" panose="020B0604030504040204" pitchFamily="50" charset="-128"/>
                <a:ea typeface="Meiryo UI" panose="020B0604030504040204" pitchFamily="50" charset="-128"/>
              </a:rPr>
              <a:t>の</a:t>
            </a:r>
            <a:r>
              <a:rPr lang="ja-JP" altLang="en-US" sz="1250" dirty="0" smtClean="0">
                <a:solidFill>
                  <a:schemeClr val="tx1"/>
                </a:solidFill>
                <a:latin typeface="Meiryo UI" panose="020B0604030504040204" pitchFamily="50" charset="-128"/>
                <a:ea typeface="Meiryo UI" panose="020B0604030504040204" pitchFamily="50" charset="-128"/>
              </a:rPr>
              <a:t>影響</a:t>
            </a:r>
            <a:endParaRPr lang="en-US" altLang="ja-JP" sz="1250" dirty="0">
              <a:solidFill>
                <a:schemeClr val="tx1"/>
              </a:solidFill>
              <a:latin typeface="Meiryo UI" panose="020B0604030504040204" pitchFamily="50" charset="-128"/>
              <a:ea typeface="Meiryo UI" panose="020B0604030504040204" pitchFamily="50" charset="-128"/>
            </a:endParaRPr>
          </a:p>
          <a:p>
            <a:pPr>
              <a:defRPr/>
            </a:pPr>
            <a:endParaRPr lang="en-US" altLang="ja-JP" sz="125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250" dirty="0" smtClean="0">
              <a:solidFill>
                <a:schemeClr val="tx1"/>
              </a:solidFill>
              <a:latin typeface="Meiryo UI" panose="020B0604030504040204" pitchFamily="50" charset="-128"/>
              <a:ea typeface="Meiryo UI" panose="020B0604030504040204" pitchFamily="50" charset="-128"/>
            </a:endParaRPr>
          </a:p>
        </p:txBody>
      </p:sp>
      <p:sp>
        <p:nvSpPr>
          <p:cNvPr id="56"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60" name="テキスト ボックス 1"/>
          <p:cNvSpPr txBox="1"/>
          <p:nvPr/>
        </p:nvSpPr>
        <p:spPr bwMode="auto">
          <a:xfrm>
            <a:off x="5313040" y="2540924"/>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smtClean="0">
                <a:solidFill>
                  <a:schemeClr val="bg1"/>
                </a:solidFill>
                <a:latin typeface="Meiryo UI" pitchFamily="50" charset="-128"/>
                <a:ea typeface="Meiryo UI" pitchFamily="50" charset="-128"/>
                <a:cs typeface="Meiryo UI" pitchFamily="50" charset="-128"/>
              </a:rPr>
              <a:t>総合庁舎案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40" name="正方形/長方形 12"/>
          <p:cNvSpPr>
            <a:spLocks noChangeArrowheads="1"/>
          </p:cNvSpPr>
          <p:nvPr/>
        </p:nvSpPr>
        <p:spPr bwMode="auto">
          <a:xfrm>
            <a:off x="8846966" y="24220"/>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１５</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44" name="テキスト ボックス 1"/>
          <p:cNvSpPr txBox="1">
            <a:spLocks noChangeArrowheads="1"/>
          </p:cNvSpPr>
          <p:nvPr/>
        </p:nvSpPr>
        <p:spPr bwMode="auto">
          <a:xfrm>
            <a:off x="6420548" y="716578"/>
            <a:ext cx="3580323" cy="31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solidFill>
                  <a:srgbClr val="000000"/>
                </a:solidFill>
                <a:latin typeface="Meiryo UI" panose="020B0604030504040204" pitchFamily="50" charset="-128"/>
                <a:ea typeface="Meiryo UI" panose="020B0604030504040204" pitchFamily="50" charset="-128"/>
              </a:rPr>
              <a:t>※</a:t>
            </a:r>
            <a:r>
              <a:rPr lang="ja-JP" altLang="en-US" sz="900" dirty="0" smtClean="0">
                <a:solidFill>
                  <a:srgbClr val="000000"/>
                </a:solidFill>
                <a:latin typeface="Meiryo UI" panose="020B0604030504040204" pitchFamily="50" charset="-128"/>
                <a:ea typeface="Meiryo UI" panose="020B0604030504040204" pitchFamily="50" charset="-128"/>
              </a:rPr>
              <a:t>左記にあわせ、現西成区役所分館面積を特別区素案の</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保有庁舎等執務室面積に加算。ただし、コスト試算に影響は生じない</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159392" y="4423571"/>
            <a:ext cx="3641479" cy="491618"/>
          </a:xfrm>
          <a:prstGeom prst="rect">
            <a:avLst/>
          </a:prstGeom>
          <a:no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６庁舎計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33,928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68" name="テキスト ボックス 80"/>
          <p:cNvSpPr txBox="1"/>
          <p:nvPr/>
        </p:nvSpPr>
        <p:spPr bwMode="auto">
          <a:xfrm>
            <a:off x="-96519" y="6184908"/>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a:latin typeface="Meiryo UI" panose="020B0604030504040204" pitchFamily="50" charset="-128"/>
                <a:ea typeface="Meiryo UI" panose="020B0604030504040204" pitchFamily="50" charset="-128"/>
              </a:rPr>
              <a:t>人</a:t>
            </a:r>
          </a:p>
        </p:txBody>
      </p:sp>
      <p:sp>
        <p:nvSpPr>
          <p:cNvPr id="70" name="テキスト ボックス 80"/>
          <p:cNvSpPr txBox="1"/>
          <p:nvPr/>
        </p:nvSpPr>
        <p:spPr bwMode="auto">
          <a:xfrm>
            <a:off x="945208" y="616727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a:latin typeface="Meiryo UI" panose="020B0604030504040204" pitchFamily="50" charset="-128"/>
                <a:ea typeface="Meiryo UI" panose="020B0604030504040204" pitchFamily="50" charset="-128"/>
              </a:rPr>
              <a:t>人</a:t>
            </a:r>
          </a:p>
        </p:txBody>
      </p:sp>
      <p:sp>
        <p:nvSpPr>
          <p:cNvPr id="71" name="テキスト ボックス 80"/>
          <p:cNvSpPr txBox="1"/>
          <p:nvPr/>
        </p:nvSpPr>
        <p:spPr bwMode="auto">
          <a:xfrm>
            <a:off x="447206" y="620217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100</a:t>
            </a:r>
            <a:r>
              <a:rPr lang="ja-JP" altLang="en-US" sz="750" b="1" dirty="0">
                <a:latin typeface="Meiryo UI" panose="020B0604030504040204" pitchFamily="50" charset="-128"/>
                <a:ea typeface="Meiryo UI" panose="020B0604030504040204" pitchFamily="50" charset="-128"/>
              </a:rPr>
              <a:t>人</a:t>
            </a:r>
          </a:p>
        </p:txBody>
      </p:sp>
      <p:sp>
        <p:nvSpPr>
          <p:cNvPr id="72" name="テキスト ボックス 80"/>
          <p:cNvSpPr txBox="1"/>
          <p:nvPr/>
        </p:nvSpPr>
        <p:spPr bwMode="auto">
          <a:xfrm>
            <a:off x="1450602" y="611744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150</a:t>
            </a:r>
            <a:r>
              <a:rPr lang="ja-JP" altLang="en-US" sz="750" b="1" dirty="0">
                <a:latin typeface="Meiryo UI" panose="020B0604030504040204" pitchFamily="50" charset="-128"/>
                <a:ea typeface="Meiryo UI" panose="020B0604030504040204" pitchFamily="50" charset="-128"/>
              </a:rPr>
              <a:t>人</a:t>
            </a:r>
          </a:p>
        </p:txBody>
      </p:sp>
      <p:sp>
        <p:nvSpPr>
          <p:cNvPr id="74" name="テキスト ボックス 80"/>
          <p:cNvSpPr txBox="1"/>
          <p:nvPr/>
        </p:nvSpPr>
        <p:spPr bwMode="auto">
          <a:xfrm>
            <a:off x="1960870" y="6072601"/>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170</a:t>
            </a:r>
            <a:r>
              <a:rPr lang="ja-JP" altLang="en-US" sz="750" b="1" dirty="0">
                <a:latin typeface="Meiryo UI" panose="020B0604030504040204" pitchFamily="50" charset="-128"/>
                <a:ea typeface="Meiryo UI" panose="020B0604030504040204" pitchFamily="50" charset="-128"/>
              </a:rPr>
              <a:t>人</a:t>
            </a:r>
          </a:p>
        </p:txBody>
      </p:sp>
      <p:sp>
        <p:nvSpPr>
          <p:cNvPr id="75" name="テキスト ボックス 80"/>
          <p:cNvSpPr txBox="1"/>
          <p:nvPr/>
        </p:nvSpPr>
        <p:spPr bwMode="auto">
          <a:xfrm>
            <a:off x="2470722" y="60118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200</a:t>
            </a:r>
            <a:r>
              <a:rPr lang="ja-JP" altLang="en-US" sz="750" b="1" dirty="0">
                <a:latin typeface="Meiryo UI" panose="020B0604030504040204" pitchFamily="50" charset="-128"/>
                <a:ea typeface="Meiryo UI" panose="020B0604030504040204" pitchFamily="50" charset="-128"/>
              </a:rPr>
              <a:t>人</a:t>
            </a:r>
          </a:p>
        </p:txBody>
      </p:sp>
      <p:sp>
        <p:nvSpPr>
          <p:cNvPr id="52" name="テキスト ボックス 1"/>
          <p:cNvSpPr txBox="1">
            <a:spLocks noChangeArrowheads="1"/>
          </p:cNvSpPr>
          <p:nvPr/>
        </p:nvSpPr>
        <p:spPr bwMode="auto">
          <a:xfrm>
            <a:off x="1637825" y="2755662"/>
            <a:ext cx="1520516" cy="34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smtClean="0">
                <a:solidFill>
                  <a:srgbClr val="000000"/>
                </a:solidFill>
                <a:latin typeface="Meiryo UI" panose="020B0604030504040204" pitchFamily="50" charset="-128"/>
                <a:ea typeface="Meiryo UI" panose="020B0604030504040204" pitchFamily="50" charset="-128"/>
              </a:rPr>
              <a:t>※</a:t>
            </a:r>
            <a:r>
              <a:rPr lang="ja-JP" altLang="en-US" sz="700" dirty="0" smtClean="0">
                <a:solidFill>
                  <a:srgbClr val="000000"/>
                </a:solidFill>
                <a:latin typeface="Meiryo UI" panose="020B0604030504040204" pitchFamily="50" charset="-128"/>
                <a:ea typeface="Meiryo UI" panose="020B0604030504040204" pitchFamily="50" charset="-128"/>
              </a:rPr>
              <a:t>現西成区役所分館に</a:t>
            </a:r>
            <a:endParaRPr lang="en-US" altLang="ja-JP" sz="700" dirty="0" smtClean="0">
              <a:solidFill>
                <a:srgbClr val="000000"/>
              </a:solidFill>
              <a:latin typeface="Meiryo UI" panose="020B0604030504040204" pitchFamily="50" charset="-128"/>
              <a:ea typeface="Meiryo UI" panose="020B0604030504040204" pitchFamily="50" charset="-128"/>
            </a:endParaRPr>
          </a:p>
          <a:p>
            <a:r>
              <a:rPr lang="ja-JP" altLang="en-US" sz="700" dirty="0" smtClean="0">
                <a:solidFill>
                  <a:srgbClr val="000000"/>
                </a:solidFill>
                <a:latin typeface="Meiryo UI" panose="020B0604030504040204" pitchFamily="50" charset="-128"/>
                <a:ea typeface="Meiryo UI" panose="020B0604030504040204" pitchFamily="50" charset="-128"/>
              </a:rPr>
              <a:t>　 地域</a:t>
            </a:r>
            <a:r>
              <a:rPr lang="ja-JP" altLang="en-US" sz="700" dirty="0">
                <a:solidFill>
                  <a:srgbClr val="000000"/>
                </a:solidFill>
                <a:latin typeface="Meiryo UI" panose="020B0604030504040204" pitchFamily="50" charset="-128"/>
                <a:ea typeface="Meiryo UI" panose="020B0604030504040204" pitchFamily="50" charset="-128"/>
              </a:rPr>
              <a:t>自治</a:t>
            </a:r>
            <a:r>
              <a:rPr lang="ja-JP" altLang="en-US" sz="700" dirty="0" smtClean="0">
                <a:solidFill>
                  <a:srgbClr val="000000"/>
                </a:solidFill>
                <a:latin typeface="Meiryo UI" panose="020B0604030504040204" pitchFamily="50" charset="-128"/>
                <a:ea typeface="Meiryo UI" panose="020B0604030504040204" pitchFamily="50" charset="-128"/>
              </a:rPr>
              <a:t>区事務所職員</a:t>
            </a:r>
            <a:r>
              <a:rPr lang="en-US" altLang="ja-JP" sz="700" dirty="0" smtClean="0">
                <a:solidFill>
                  <a:srgbClr val="000000"/>
                </a:solidFill>
                <a:latin typeface="Meiryo UI" panose="020B0604030504040204" pitchFamily="50" charset="-128"/>
                <a:ea typeface="Meiryo UI" panose="020B0604030504040204" pitchFamily="50" charset="-128"/>
              </a:rPr>
              <a:t>50</a:t>
            </a:r>
            <a:r>
              <a:rPr lang="ja-JP" altLang="en-US" sz="700" dirty="0" smtClean="0">
                <a:solidFill>
                  <a:srgbClr val="000000"/>
                </a:solidFill>
                <a:latin typeface="Meiryo UI" panose="020B0604030504040204" pitchFamily="50" charset="-128"/>
                <a:ea typeface="Meiryo UI" panose="020B0604030504040204" pitchFamily="50" charset="-128"/>
              </a:rPr>
              <a:t>人を配置</a:t>
            </a:r>
            <a:endParaRPr lang="en-US" altLang="ja-JP" sz="700" dirty="0" smtClean="0">
              <a:solidFill>
                <a:srgbClr val="000000"/>
              </a:solidFill>
              <a:latin typeface="Meiryo UI" panose="020B0604030504040204" pitchFamily="50" charset="-128"/>
              <a:ea typeface="Meiryo UI" panose="020B0604030504040204" pitchFamily="50" charset="-128"/>
            </a:endParaRPr>
          </a:p>
          <a:p>
            <a:r>
              <a:rPr lang="ja-JP" altLang="en-US" sz="700" dirty="0" smtClean="0">
                <a:solidFill>
                  <a:srgbClr val="000000"/>
                </a:solidFill>
                <a:latin typeface="Meiryo UI" panose="020B0604030504040204" pitchFamily="50" charset="-128"/>
                <a:ea typeface="Meiryo UI" panose="020B0604030504040204" pitchFamily="50" charset="-128"/>
              </a:rPr>
              <a:t>　（執務室面積</a:t>
            </a:r>
            <a:r>
              <a:rPr lang="en-US" altLang="ja-JP" sz="700" dirty="0" smtClean="0">
                <a:solidFill>
                  <a:srgbClr val="000000"/>
                </a:solidFill>
                <a:latin typeface="Meiryo UI" panose="020B0604030504040204" pitchFamily="50" charset="-128"/>
                <a:ea typeface="Meiryo UI" panose="020B0604030504040204" pitchFamily="50" charset="-128"/>
              </a:rPr>
              <a:t>1,000</a:t>
            </a:r>
            <a:r>
              <a:rPr lang="ja-JP" altLang="en-US" sz="700" dirty="0" smtClean="0">
                <a:solidFill>
                  <a:srgbClr val="000000"/>
                </a:solidFill>
                <a:latin typeface="Meiryo UI" panose="020B0604030504040204" pitchFamily="50" charset="-128"/>
                <a:ea typeface="Meiryo UI" panose="020B0604030504040204" pitchFamily="50" charset="-128"/>
              </a:rPr>
              <a:t>㎡ ・・・①</a:t>
            </a:r>
            <a:r>
              <a:rPr lang="en-US" altLang="ja-JP" sz="700" dirty="0" smtClean="0">
                <a:solidFill>
                  <a:srgbClr val="000000"/>
                </a:solidFill>
                <a:latin typeface="Meiryo UI" panose="020B0604030504040204" pitchFamily="50" charset="-128"/>
                <a:ea typeface="Meiryo UI" panose="020B0604030504040204" pitchFamily="50" charset="-128"/>
              </a:rPr>
              <a:t>’</a:t>
            </a:r>
            <a:r>
              <a:rPr lang="ja-JP" altLang="en-US" sz="700" dirty="0" smtClean="0">
                <a:solidFill>
                  <a:srgbClr val="000000"/>
                </a:solidFill>
                <a:latin typeface="Meiryo UI" panose="020B0604030504040204" pitchFamily="50" charset="-128"/>
                <a:ea typeface="Meiryo UI" panose="020B0604030504040204" pitchFamily="50" charset="-128"/>
              </a:rPr>
              <a:t>）</a:t>
            </a:r>
            <a:endParaRPr lang="en-US" altLang="ja-JP" sz="700" dirty="0">
              <a:solidFill>
                <a:srgbClr val="000000"/>
              </a:solidFill>
              <a:latin typeface="Meiryo UI" panose="020B0604030504040204" pitchFamily="50" charset="-128"/>
              <a:ea typeface="Meiryo UI" panose="020B0604030504040204" pitchFamily="50" charset="-128"/>
            </a:endParaRPr>
          </a:p>
        </p:txBody>
      </p:sp>
      <p:sp>
        <p:nvSpPr>
          <p:cNvPr id="58" name="大かっこ 57"/>
          <p:cNvSpPr/>
          <p:nvPr/>
        </p:nvSpPr>
        <p:spPr>
          <a:xfrm>
            <a:off x="6438349" y="715234"/>
            <a:ext cx="3381926" cy="288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4" name="テキスト ボックス 163"/>
          <p:cNvSpPr txBox="1">
            <a:spLocks noChangeArrowheads="1"/>
          </p:cNvSpPr>
          <p:nvPr/>
        </p:nvSpPr>
        <p:spPr bwMode="auto">
          <a:xfrm>
            <a:off x="1097374" y="4499828"/>
            <a:ext cx="14868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活用</a:t>
            </a:r>
            <a:r>
              <a:rPr lang="ja-JP" altLang="en-US" sz="900" dirty="0" smtClean="0">
                <a:latin typeface="Meiryo UI" panose="020B0604030504040204" pitchFamily="50" charset="-128"/>
                <a:ea typeface="Meiryo UI" panose="020B0604030504040204" pitchFamily="50" charset="-128"/>
              </a:rPr>
              <a:t>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a:t>
            </a:r>
            <a:r>
              <a:rPr lang="ja-JP" altLang="en-US" sz="900" dirty="0" smtClean="0">
                <a:latin typeface="Meiryo UI" panose="020B0604030504040204" pitchFamily="50" charset="-128"/>
                <a:ea typeface="Meiryo UI" panose="020B0604030504040204" pitchFamily="50" charset="-128"/>
              </a:rPr>
              <a:t>区 </a:t>
            </a:r>
            <a:r>
              <a:rPr lang="en-US" altLang="ja-JP" sz="900" dirty="0" smtClean="0">
                <a:latin typeface="Meiryo UI" panose="020B0604030504040204" pitchFamily="50" charset="-128"/>
                <a:ea typeface="Meiryo UI" panose="020B0604030504040204" pitchFamily="50" charset="-128"/>
              </a:rPr>
              <a:t>17,200</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65" name="大かっこ 64"/>
          <p:cNvSpPr/>
          <p:nvPr/>
        </p:nvSpPr>
        <p:spPr>
          <a:xfrm>
            <a:off x="1157515" y="4498055"/>
            <a:ext cx="2547710" cy="360000"/>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6" name="テキスト ボックス 163"/>
          <p:cNvSpPr txBox="1">
            <a:spLocks noChangeArrowheads="1"/>
          </p:cNvSpPr>
          <p:nvPr/>
        </p:nvSpPr>
        <p:spPr bwMode="auto">
          <a:xfrm>
            <a:off x="2440167" y="4491564"/>
            <a:ext cx="13607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未活用面積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smtClean="0">
                <a:latin typeface="Meiryo UI" panose="020B0604030504040204" pitchFamily="50" charset="-128"/>
                <a:ea typeface="Meiryo UI" panose="020B0604030504040204" pitchFamily="50" charset="-128"/>
              </a:rPr>
              <a:t>　・空き庁舎 </a:t>
            </a:r>
            <a:r>
              <a:rPr lang="en-US" altLang="ja-JP" sz="900" dirty="0" smtClean="0">
                <a:latin typeface="Meiryo UI" panose="020B0604030504040204" pitchFamily="50" charset="-128"/>
                <a:ea typeface="Meiryo UI" panose="020B0604030504040204" pitchFamily="50" charset="-128"/>
              </a:rPr>
              <a:t>16,728</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3" name="二等辺三角形 2"/>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3676650" y="4724400"/>
            <a:ext cx="756000" cy="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0" name="テキスト ボックス 163"/>
          <p:cNvSpPr txBox="1">
            <a:spLocks noChangeArrowheads="1"/>
          </p:cNvSpPr>
          <p:nvPr/>
        </p:nvSpPr>
        <p:spPr bwMode="auto">
          <a:xfrm>
            <a:off x="4306290" y="4581073"/>
            <a:ext cx="718718" cy="264336"/>
          </a:xfrm>
          <a:prstGeom prst="rect">
            <a:avLst/>
          </a:prstGeom>
          <a:solidFill>
            <a:schemeClr val="bg1"/>
          </a:solidFill>
          <a:ln w="9525" cmpd="sng">
            <a:solidFill>
              <a:schemeClr val="tx1"/>
            </a:solidFill>
            <a:prstDash val="solid"/>
            <a:miter lim="800000"/>
            <a:headEnd/>
            <a:tailEnd/>
          </a:ln>
          <a:extLst/>
        </p:spPr>
        <p:txBody>
          <a:bodyPr wrap="square" lIns="36000" rIns="36000" anchor="ctr" anchorCtr="1">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b="1" dirty="0">
                <a:latin typeface="Meiryo UI" panose="020B0604030504040204" pitchFamily="50" charset="-128"/>
                <a:ea typeface="Meiryo UI" panose="020B0604030504040204" pitchFamily="50" charset="-128"/>
              </a:rPr>
              <a:t>27</a:t>
            </a:r>
            <a:r>
              <a:rPr lang="en-US" altLang="ja-JP" sz="1000" b="1" dirty="0" smtClean="0">
                <a:latin typeface="Meiryo UI" panose="020B0604030504040204" pitchFamily="50" charset="-128"/>
                <a:ea typeface="Meiryo UI" panose="020B0604030504040204" pitchFamily="50" charset="-128"/>
              </a:rPr>
              <a:t>,256</a:t>
            </a:r>
            <a:r>
              <a:rPr lang="ja-JP" altLang="en-US" sz="1000" b="1" dirty="0" smtClean="0">
                <a:latin typeface="Meiryo UI" panose="020B0604030504040204" pitchFamily="50" charset="-128"/>
                <a:ea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endParaRPr>
          </a:p>
        </p:txBody>
      </p:sp>
      <p:sp>
        <p:nvSpPr>
          <p:cNvPr id="67" name="テキスト ボックス 166"/>
          <p:cNvSpPr txBox="1">
            <a:spLocks noChangeArrowheads="1"/>
          </p:cNvSpPr>
          <p:nvPr/>
        </p:nvSpPr>
        <p:spPr bwMode="auto">
          <a:xfrm>
            <a:off x="3260557" y="5337352"/>
            <a:ext cx="1838359" cy="1257643"/>
          </a:xfrm>
          <a:prstGeom prst="rect">
            <a:avLst/>
          </a:prstGeom>
          <a:noFill/>
          <a:ln w="63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smtClean="0">
                <a:latin typeface="Meiryo UI" panose="020B0604030504040204" pitchFamily="50" charset="-128"/>
                <a:ea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smtClean="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2,735</a:t>
            </a:r>
            <a:r>
              <a:rPr lang="ja-JP" altLang="en-US" sz="800" b="1" u="sng" dirty="0" smtClean="0">
                <a:latin typeface="Meiryo UI" panose="020B0604030504040204" pitchFamily="50" charset="-128"/>
                <a:ea typeface="Meiryo UI" panose="020B0604030504040204" pitchFamily="50" charset="-128"/>
              </a:rPr>
              <a:t>㎡・・・④</a:t>
            </a:r>
            <a:endParaRPr lang="en-US" altLang="ja-JP" sz="800" b="1" u="sng"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・工営所　　　　　　　　　　　　　 </a:t>
            </a:r>
            <a:r>
              <a:rPr lang="en-US" altLang="ja-JP" sz="800" dirty="0" smtClean="0">
                <a:latin typeface="Meiryo UI" panose="020B0604030504040204" pitchFamily="50" charset="-128"/>
                <a:ea typeface="Meiryo UI" panose="020B0604030504040204" pitchFamily="50" charset="-128"/>
              </a:rPr>
              <a:t>1,288</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・産業創造館（</a:t>
            </a:r>
            <a:r>
              <a:rPr lang="ja-JP" altLang="en-US" sz="800" dirty="0" smtClean="0">
                <a:latin typeface="Meiryo UI" panose="020B0604030504040204" pitchFamily="50" charset="-128"/>
                <a:ea typeface="Meiryo UI" panose="020B0604030504040204" pitchFamily="50" charset="-128"/>
              </a:rPr>
              <a:t>契約</a:t>
            </a:r>
            <a:r>
              <a:rPr lang="ja-JP" altLang="en-US" sz="800" dirty="0">
                <a:latin typeface="Meiryo UI" panose="020B0604030504040204" pitchFamily="50" charset="-128"/>
                <a:ea typeface="Meiryo UI" panose="020B0604030504040204" pitchFamily="50" charset="-128"/>
              </a:rPr>
              <a:t>管財局）</a:t>
            </a:r>
            <a:r>
              <a:rPr lang="en-US" altLang="ja-JP" sz="800" dirty="0" smtClean="0">
                <a:latin typeface="Meiryo UI" panose="020B0604030504040204" pitchFamily="50" charset="-128"/>
                <a:ea typeface="Meiryo UI" panose="020B0604030504040204" pitchFamily="50" charset="-128"/>
              </a:rPr>
              <a:t>1,447</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18,437</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・・⑤</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ATC</a:t>
            </a:r>
            <a:r>
              <a:rPr lang="ja-JP" altLang="en-US" sz="800" dirty="0" smtClean="0">
                <a:latin typeface="Meiryo UI" panose="020B0604030504040204" pitchFamily="50" charset="-128"/>
                <a:ea typeface="Meiryo UI" panose="020B0604030504040204" pitchFamily="50" charset="-128"/>
              </a:rPr>
              <a:t>（経済戦略局等） 　 </a:t>
            </a:r>
            <a:r>
              <a:rPr lang="en-US" altLang="ja-JP" sz="800" dirty="0" smtClean="0">
                <a:latin typeface="Meiryo UI" panose="020B0604030504040204" pitchFamily="50" charset="-128"/>
                <a:ea typeface="Meiryo UI" panose="020B0604030504040204" pitchFamily="50" charset="-128"/>
              </a:rPr>
              <a:t>15,493</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OCAT</a:t>
            </a:r>
            <a:r>
              <a:rPr lang="ja-JP" altLang="en-US" sz="800" dirty="0" smtClean="0">
                <a:latin typeface="Meiryo UI" panose="020B0604030504040204" pitchFamily="50" charset="-128"/>
                <a:ea typeface="Meiryo UI" panose="020B0604030504040204" pitchFamily="50" charset="-128"/>
              </a:rPr>
              <a:t>（なんば市税）　　　　</a:t>
            </a:r>
            <a:r>
              <a:rPr lang="en-US" altLang="ja-JP" sz="800" dirty="0" smtClean="0">
                <a:latin typeface="Meiryo UI" panose="020B0604030504040204" pitchFamily="50" charset="-128"/>
                <a:ea typeface="Meiryo UI" panose="020B0604030504040204" pitchFamily="50" charset="-128"/>
              </a:rPr>
              <a:t>1,228</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・船場センタービル（船場法人市税）</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1,716</a:t>
            </a:r>
            <a:r>
              <a:rPr lang="ja-JP" altLang="en-US" sz="800" dirty="0" smtClean="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p:txBody>
      </p:sp>
      <p:sp>
        <p:nvSpPr>
          <p:cNvPr id="79" name="下矢印 78"/>
          <p:cNvSpPr/>
          <p:nvPr/>
        </p:nvSpPr>
        <p:spPr>
          <a:xfrm>
            <a:off x="6559151" y="4424502"/>
            <a:ext cx="927540" cy="195263"/>
          </a:xfrm>
          <a:prstGeom prst="downArrow">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大かっこ 80"/>
          <p:cNvSpPr/>
          <p:nvPr/>
        </p:nvSpPr>
        <p:spPr>
          <a:xfrm>
            <a:off x="4306290" y="5147707"/>
            <a:ext cx="743548" cy="360000"/>
          </a:xfrm>
          <a:prstGeom prst="bracketPair">
            <a:avLst>
              <a:gd name="adj" fmla="val 11375"/>
            </a:avLst>
          </a:prstGeom>
          <a:solidFill>
            <a:schemeClr val="bg1"/>
          </a:solidFill>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2" name="テキスト ボックス 163"/>
          <p:cNvSpPr txBox="1">
            <a:spLocks noChangeArrowheads="1"/>
          </p:cNvSpPr>
          <p:nvPr/>
        </p:nvSpPr>
        <p:spPr bwMode="auto">
          <a:xfrm>
            <a:off x="4366260" y="5087362"/>
            <a:ext cx="732399" cy="491618"/>
          </a:xfrm>
          <a:prstGeom prst="rect">
            <a:avLst/>
          </a:prstGeom>
          <a:noFill/>
          <a:ln w="9525">
            <a:noFill/>
            <a:prstDash val="dash"/>
            <a:miter lim="800000"/>
            <a:headEnd/>
            <a:tailEnd/>
          </a:ln>
          <a:extLst/>
        </p:spPr>
        <p:txBody>
          <a:bodyPr wrap="square" lIns="0" r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未活用面積</a:t>
            </a:r>
            <a:r>
              <a:rPr lang="en-US" altLang="ja-JP" sz="800" dirty="0" smtClean="0">
                <a:latin typeface="Meiryo UI" panose="020B0604030504040204" pitchFamily="50" charset="-128"/>
                <a:ea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rPr>
              <a:t>　・空</a:t>
            </a:r>
            <a:r>
              <a:rPr lang="ja-JP" altLang="en-US" sz="800" dirty="0">
                <a:latin typeface="Meiryo UI" panose="020B0604030504040204" pitchFamily="50" charset="-128"/>
                <a:ea typeface="Meiryo UI" panose="020B0604030504040204" pitchFamily="50" charset="-128"/>
              </a:rPr>
              <a:t>き</a:t>
            </a:r>
            <a:r>
              <a:rPr lang="ja-JP" altLang="en-US" sz="800" dirty="0" smtClean="0">
                <a:latin typeface="Meiryo UI" panose="020B0604030504040204" pitchFamily="50" charset="-128"/>
                <a:ea typeface="Meiryo UI" panose="020B0604030504040204" pitchFamily="50" charset="-128"/>
              </a:rPr>
              <a:t>庁舎</a:t>
            </a:r>
            <a:endParaRPr lang="en-US" altLang="ja-JP" sz="8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10,528</a:t>
            </a:r>
            <a:r>
              <a:rPr lang="ja-JP" altLang="en-US" sz="9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p:txBody>
      </p:sp>
      <p:sp>
        <p:nvSpPr>
          <p:cNvPr id="82"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61" name="左中かっこ 60"/>
          <p:cNvSpPr/>
          <p:nvPr/>
        </p:nvSpPr>
        <p:spPr>
          <a:xfrm rot="5400000">
            <a:off x="1620593" y="3526856"/>
            <a:ext cx="101383" cy="298453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Tree>
    <p:extLst>
      <p:ext uri="{BB962C8B-B14F-4D97-AF65-F5344CB8AC3E}">
        <p14:creationId xmlns:p14="http://schemas.microsoft.com/office/powerpoint/2010/main" val="44881696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p:cNvPicPr>
            <a:picLocks noChangeAspect="1"/>
          </p:cNvPicPr>
          <p:nvPr/>
        </p:nvPicPr>
        <p:blipFill rotWithShape="1">
          <a:blip r:embed="rId3"/>
          <a:srcRect l="2438" t="3473" r="1622" b="4250"/>
          <a:stretch/>
        </p:blipFill>
        <p:spPr>
          <a:xfrm>
            <a:off x="56455" y="5013176"/>
            <a:ext cx="3240361" cy="1800200"/>
          </a:xfrm>
          <a:prstGeom prst="rect">
            <a:avLst/>
          </a:prstGeom>
        </p:spPr>
      </p:pic>
      <p:sp>
        <p:nvSpPr>
          <p:cNvPr id="53" name="左中かっこ 52"/>
          <p:cNvSpPr/>
          <p:nvPr/>
        </p:nvSpPr>
        <p:spPr>
          <a:xfrm rot="5400000">
            <a:off x="1620593" y="3526856"/>
            <a:ext cx="101383" cy="298453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42" name="平行四辺形 41"/>
          <p:cNvSpPr/>
          <p:nvPr/>
        </p:nvSpPr>
        <p:spPr>
          <a:xfrm>
            <a:off x="3306487" y="3390072"/>
            <a:ext cx="1054286"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2" name="図 1"/>
          <p:cNvPicPr>
            <a:picLocks noChangeAspect="1"/>
          </p:cNvPicPr>
          <p:nvPr/>
        </p:nvPicPr>
        <p:blipFill rotWithShape="1">
          <a:blip r:embed="rId4"/>
          <a:srcRect l="27784" t="18913" r="29445" b="12831"/>
          <a:stretch/>
        </p:blipFill>
        <p:spPr>
          <a:xfrm>
            <a:off x="3368824" y="1988839"/>
            <a:ext cx="936104" cy="1656185"/>
          </a:xfrm>
          <a:prstGeom prst="rect">
            <a:avLst/>
          </a:prstGeom>
        </p:spPr>
      </p:pic>
      <p:sp>
        <p:nvSpPr>
          <p:cNvPr id="48" name="平行四辺形 47"/>
          <p:cNvSpPr/>
          <p:nvPr/>
        </p:nvSpPr>
        <p:spPr>
          <a:xfrm>
            <a:off x="745778" y="3397237"/>
            <a:ext cx="1105714" cy="257143"/>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49" name="図 48"/>
          <p:cNvPicPr>
            <a:picLocks noChangeAspect="1"/>
          </p:cNvPicPr>
          <p:nvPr/>
        </p:nvPicPr>
        <p:blipFill rotWithShape="1">
          <a:blip r:embed="rId5"/>
          <a:srcRect l="25793" t="19847" r="31075" b="18588"/>
          <a:stretch/>
        </p:blipFill>
        <p:spPr>
          <a:xfrm>
            <a:off x="816158" y="1743409"/>
            <a:ext cx="936104" cy="1944216"/>
          </a:xfrm>
          <a:prstGeom prst="rect">
            <a:avLst/>
          </a:prstGeom>
        </p:spPr>
      </p:pic>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第三区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a:t>
            </a:r>
            <a:r>
              <a:rPr lang="ja-JP" altLang="en-US" sz="2000" b="1" dirty="0" smtClean="0">
                <a:solidFill>
                  <a:srgbClr val="000000"/>
                </a:solidFill>
                <a:latin typeface="ＭＳ Ｐゴシック" charset="-128"/>
                <a:ea typeface="Meiryo UI"/>
                <a:cs typeface="Meiryo UI"/>
              </a:rPr>
              <a:t>官房</a:t>
            </a:r>
            <a:r>
              <a:rPr lang="ja-JP" altLang="en-US" sz="2000" b="1" dirty="0">
                <a:solidFill>
                  <a:srgbClr val="000000"/>
                </a:solidFill>
                <a:latin typeface="ＭＳ Ｐゴシック" charset="-128"/>
                <a:ea typeface="Meiryo UI"/>
                <a:cs typeface="Meiryo UI"/>
              </a:rPr>
              <a:t>庁舎</a:t>
            </a:r>
            <a:r>
              <a:rPr lang="ja-JP" altLang="en-US" sz="2000" b="1" dirty="0" smtClean="0">
                <a:solidFill>
                  <a:srgbClr val="000000"/>
                </a:solidFill>
                <a:latin typeface="ＭＳ Ｐゴシック" charset="-128"/>
                <a:ea typeface="Meiryo UI"/>
                <a:cs typeface="Meiryo UI"/>
              </a:rPr>
              <a:t>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4" name="テキスト ボックス 63"/>
          <p:cNvSpPr txBox="1"/>
          <p:nvPr/>
        </p:nvSpPr>
        <p:spPr>
          <a:xfrm>
            <a:off x="2598738" y="3653804"/>
            <a:ext cx="2114550"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3,225</a:t>
            </a:r>
            <a:r>
              <a:rPr lang="ja-JP" altLang="en-US" sz="750" dirty="0" smtClean="0">
                <a:latin typeface="Meiryo UI" panose="020B0604030504040204" pitchFamily="50" charset="-128"/>
                <a:ea typeface="Meiryo UI" panose="020B0604030504040204" pitchFamily="50" charset="-128"/>
              </a:rPr>
              <a:t>㎡</a:t>
            </a:r>
            <a:endParaRPr lang="en-US" altLang="ja-JP" sz="750" dirty="0">
              <a:latin typeface="Meiryo UI" panose="020B0604030504040204" pitchFamily="50" charset="-128"/>
              <a:ea typeface="Meiryo UI" panose="020B0604030504040204" pitchFamily="50" charset="-128"/>
            </a:endParaRPr>
          </a:p>
        </p:txBody>
      </p:sp>
      <p:sp>
        <p:nvSpPr>
          <p:cNvPr id="26637" name="テキスト ボックス 1"/>
          <p:cNvSpPr txBox="1">
            <a:spLocks noChangeArrowheads="1"/>
          </p:cNvSpPr>
          <p:nvPr/>
        </p:nvSpPr>
        <p:spPr bwMode="auto">
          <a:xfrm>
            <a:off x="38100" y="646113"/>
            <a:ext cx="217805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官房</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a:t>
            </a:r>
            <a:endParaRPr lang="en-US" altLang="ja-JP" sz="105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290</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・現西成区庁舎</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53</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237</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3270325" y="2708920"/>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237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64,365</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①＋①</a:t>
            </a:r>
            <a:r>
              <a:rPr lang="en-US" altLang="ja-JP" sz="1000" dirty="0">
                <a:solidFill>
                  <a:srgbClr val="000000"/>
                </a:solidFill>
                <a:latin typeface="Meiryo UI" panose="020B0604030504040204" pitchFamily="50" charset="-128"/>
                <a:ea typeface="Meiryo UI" panose="020B0604030504040204" pitchFamily="50" charset="-128"/>
              </a:rPr>
              <a:t>’</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63,249</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余剰</a:t>
            </a:r>
            <a:r>
              <a:rPr lang="ja-JP" altLang="en-US" sz="1400" dirty="0" smtClean="0">
                <a:latin typeface="Meiryo UI" panose="020B0604030504040204" pitchFamily="50" charset="-128"/>
                <a:ea typeface="Meiryo UI" panose="020B0604030504040204" pitchFamily="50" charset="-128"/>
              </a:rPr>
              <a:t>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1,116</a:t>
            </a: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64,365</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63,249</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392514" y="661988"/>
            <a:ext cx="4469944" cy="147161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5" name="テキスト ボックス 1"/>
          <p:cNvSpPr txBox="1">
            <a:spLocks noChangeArrowheads="1"/>
          </p:cNvSpPr>
          <p:nvPr/>
        </p:nvSpPr>
        <p:spPr bwMode="auto">
          <a:xfrm>
            <a:off x="5465013" y="3072393"/>
            <a:ext cx="4423695" cy="54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建設後の執務室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69,105</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a:solidFill>
                  <a:srgbClr val="000000"/>
                </a:solidFill>
                <a:latin typeface="Meiryo UI" panose="020B0604030504040204" pitchFamily="50" charset="-128"/>
                <a:ea typeface="Meiryo UI" panose="020B0604030504040204" pitchFamily="50" charset="-128"/>
              </a:rPr>
              <a:t>（①</a:t>
            </a:r>
            <a:r>
              <a:rPr lang="ja-JP" altLang="en-US" sz="1100" dirty="0">
                <a:solidFill>
                  <a:srgbClr val="000000"/>
                </a:solidFill>
                <a:latin typeface="Meiryo UI" panose="020B0604030504040204" pitchFamily="50" charset="-128"/>
                <a:ea typeface="Meiryo UI" panose="020B0604030504040204" pitchFamily="50" charset="-128"/>
              </a:rPr>
              <a:t>＋①</a:t>
            </a:r>
            <a:r>
              <a:rPr lang="en-US" altLang="ja-JP" sz="1100" dirty="0">
                <a:solidFill>
                  <a:srgbClr val="000000"/>
                </a:solidFill>
                <a:latin typeface="Meiryo UI" panose="020B0604030504040204" pitchFamily="50" charset="-128"/>
                <a:ea typeface="Meiryo UI" panose="020B0604030504040204" pitchFamily="50" charset="-128"/>
              </a:rPr>
              <a:t>’</a:t>
            </a:r>
            <a:r>
              <a:rPr lang="ja-JP" altLang="en-US" sz="1100" spc="-180" dirty="0">
                <a:solidFill>
                  <a:srgbClr val="000000"/>
                </a:solidFill>
                <a:latin typeface="Meiryo UI" panose="020B0604030504040204" pitchFamily="50" charset="-128"/>
                <a:ea typeface="Meiryo UI" panose="020B0604030504040204" pitchFamily="50" charset="-128"/>
              </a:rPr>
              <a:t>＋②＋③＋④＋⑤）</a:t>
            </a:r>
            <a:endParaRPr lang="en-US" altLang="ja-JP" sz="1400" spc="-180" dirty="0">
              <a:solidFill>
                <a:srgbClr val="000000"/>
              </a:solidFill>
              <a:latin typeface="Meiryo UI" panose="020B0604030504040204" pitchFamily="50" charset="-128"/>
              <a:ea typeface="Meiryo UI" panose="020B0604030504040204" pitchFamily="50" charset="-128"/>
            </a:endParaRPr>
          </a:p>
        </p:txBody>
      </p:sp>
      <p:sp>
        <p:nvSpPr>
          <p:cNvPr id="67" name="正方形/長方形 66"/>
          <p:cNvSpPr/>
          <p:nvPr/>
        </p:nvSpPr>
        <p:spPr>
          <a:xfrm>
            <a:off x="5392514" y="2696041"/>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p:nvPr/>
        </p:nvSpPr>
        <p:spPr>
          <a:xfrm>
            <a:off x="5521893" y="3538046"/>
            <a:ext cx="4222272" cy="2857720"/>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課題</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a:t>
            </a:r>
            <a:r>
              <a:rPr lang="ja-JP" altLang="en-US" sz="1400" u="sng" dirty="0">
                <a:solidFill>
                  <a:schemeClr val="tx1"/>
                </a:solidFill>
                <a:latin typeface="Meiryo UI" panose="020B0604030504040204" pitchFamily="50" charset="-128"/>
                <a:ea typeface="Meiryo UI" panose="020B0604030504040204" pitchFamily="50" charset="-128"/>
              </a:rPr>
              <a:t>に未活用</a:t>
            </a:r>
            <a:r>
              <a:rPr lang="ja-JP" altLang="en-US" sz="1400" u="sng" dirty="0" smtClean="0">
                <a:solidFill>
                  <a:schemeClr val="tx1"/>
                </a:solidFill>
                <a:latin typeface="Meiryo UI" panose="020B0604030504040204" pitchFamily="50" charset="-128"/>
                <a:ea typeface="Meiryo UI" panose="020B0604030504040204" pitchFamily="50" charset="-128"/>
              </a:rPr>
              <a:t>面積（空き庁舎）が発生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5,856</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69,105</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63,249</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民間</a:t>
            </a:r>
            <a:r>
              <a:rPr lang="ja-JP" altLang="en-US" sz="1400" u="sng" dirty="0">
                <a:solidFill>
                  <a:schemeClr val="tx1"/>
                </a:solidFill>
                <a:latin typeface="Meiryo UI" panose="020B0604030504040204" pitchFamily="50" charset="-128"/>
                <a:ea typeface="Meiryo UI" panose="020B0604030504040204" pitchFamily="50" charset="-128"/>
              </a:rPr>
              <a:t>ビル</a:t>
            </a:r>
            <a:r>
              <a:rPr lang="ja-JP" altLang="en-US" sz="1400" u="sng" dirty="0" smtClean="0">
                <a:solidFill>
                  <a:schemeClr val="tx1"/>
                </a:solidFill>
                <a:latin typeface="Meiryo UI" panose="020B0604030504040204" pitchFamily="50" charset="-128"/>
                <a:ea typeface="Meiryo UI" panose="020B0604030504040204" pitchFamily="50" charset="-128"/>
              </a:rPr>
              <a:t>賃借面積の一部（</a:t>
            </a:r>
            <a:r>
              <a:rPr lang="en-US" altLang="ja-JP" sz="1400" u="sng" dirty="0">
                <a:solidFill>
                  <a:schemeClr val="tx1"/>
                </a:solidFill>
                <a:latin typeface="Meiryo UI" panose="020B0604030504040204" pitchFamily="50" charset="-128"/>
                <a:ea typeface="Meiryo UI" panose="020B0604030504040204" pitchFamily="50" charset="-128"/>
              </a:rPr>
              <a:t>ATC</a:t>
            </a:r>
            <a:r>
              <a:rPr lang="ja-JP" altLang="en-US" sz="1400" u="sng" dirty="0" smtClean="0">
                <a:solidFill>
                  <a:schemeClr val="tx1"/>
                </a:solidFill>
                <a:latin typeface="Meiryo UI" panose="020B0604030504040204" pitchFamily="50" charset="-128"/>
                <a:ea typeface="Meiryo UI" panose="020B0604030504040204" pitchFamily="50" charset="-128"/>
              </a:rPr>
              <a:t>等</a:t>
            </a:r>
            <a:r>
              <a:rPr lang="en-US" altLang="ja-JP" sz="1400" u="sng" dirty="0" smtClean="0">
                <a:solidFill>
                  <a:schemeClr val="tx1"/>
                </a:solidFill>
                <a:latin typeface="Meiryo UI" panose="020B0604030504040204" pitchFamily="50" charset="-128"/>
                <a:ea typeface="Meiryo UI" panose="020B0604030504040204" pitchFamily="50" charset="-128"/>
              </a:rPr>
              <a:t>:5,856㎡</a:t>
            </a:r>
            <a:r>
              <a:rPr lang="ja-JP" altLang="en-US" sz="1400" u="sng" dirty="0" smtClean="0">
                <a:solidFill>
                  <a:schemeClr val="tx1"/>
                </a:solidFill>
                <a:latin typeface="Meiryo UI" panose="020B0604030504040204" pitchFamily="50" charset="-128"/>
                <a:ea typeface="Meiryo UI" panose="020B0604030504040204" pitchFamily="50" charset="-128"/>
              </a:rPr>
              <a:t>）を</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縮小することで、余剰</a:t>
            </a:r>
            <a:r>
              <a:rPr lang="ja-JP" altLang="en-US" sz="1400" u="sng" dirty="0">
                <a:solidFill>
                  <a:schemeClr val="tx1"/>
                </a:solidFill>
                <a:latin typeface="Meiryo UI" panose="020B0604030504040204" pitchFamily="50" charset="-128"/>
                <a:ea typeface="Meiryo UI" panose="020B0604030504040204" pitchFamily="50" charset="-128"/>
              </a:rPr>
              <a:t>が</a:t>
            </a:r>
            <a:r>
              <a:rPr lang="ja-JP" altLang="en-US" sz="1400" u="sng" dirty="0" smtClean="0">
                <a:solidFill>
                  <a:schemeClr val="tx1"/>
                </a:solidFill>
                <a:latin typeface="Meiryo UI" panose="020B0604030504040204" pitchFamily="50" charset="-128"/>
                <a:ea typeface="Meiryo UI" panose="020B0604030504040204" pitchFamily="50" charset="-128"/>
              </a:rPr>
              <a:t>解消</a:t>
            </a:r>
            <a:endParaRPr lang="ja-JP" altLang="en-US" sz="1400" u="sng" dirty="0">
              <a:solidFill>
                <a:schemeClr val="tx1"/>
              </a:solidFill>
              <a:latin typeface="Meiryo UI" panose="020B0604030504040204" pitchFamily="50" charset="-128"/>
              <a:ea typeface="Meiryo UI" panose="020B0604030504040204" pitchFamily="50" charset="-128"/>
            </a:endParaRPr>
          </a:p>
          <a:p>
            <a:pPr>
              <a:defRPr/>
            </a:pPr>
            <a:endParaRPr lang="ja-JP" altLang="en-US" sz="1400" dirty="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余剰</a:t>
            </a:r>
            <a:r>
              <a:rPr lang="ja-JP" altLang="en-US" sz="1400" dirty="0">
                <a:solidFill>
                  <a:schemeClr val="tx1"/>
                </a:solidFill>
                <a:latin typeface="Meiryo UI" panose="020B0604030504040204" pitchFamily="50" charset="-128"/>
                <a:ea typeface="Meiryo UI" panose="020B0604030504040204" pitchFamily="50" charset="-128"/>
              </a:rPr>
              <a:t>執務室面積</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5,856</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5,856</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600" b="1" dirty="0">
              <a:solidFill>
                <a:schemeClr val="tx1"/>
              </a:solidFill>
              <a:latin typeface="Meiryo UI" panose="020B0604030504040204" pitchFamily="50" charset="-128"/>
              <a:ea typeface="Meiryo UI" panose="020B0604030504040204" pitchFamily="50" charset="-128"/>
            </a:endParaRPr>
          </a:p>
          <a:p>
            <a:pPr>
              <a:defRPr/>
            </a:pPr>
            <a:r>
              <a:rPr lang="ja-JP" altLang="en-US" sz="1250" b="1" dirty="0">
                <a:solidFill>
                  <a:schemeClr val="tx1"/>
                </a:solidFill>
                <a:latin typeface="Meiryo UI" panose="020B0604030504040204" pitchFamily="50" charset="-128"/>
                <a:ea typeface="Meiryo UI" panose="020B0604030504040204" pitchFamily="50" charset="-128"/>
              </a:rPr>
              <a:t>　</a:t>
            </a:r>
            <a:r>
              <a:rPr lang="en-US" altLang="ja-JP" sz="1250" dirty="0">
                <a:solidFill>
                  <a:schemeClr val="tx1"/>
                </a:solidFill>
                <a:latin typeface="Meiryo UI" panose="020B0604030504040204" pitchFamily="50" charset="-128"/>
                <a:ea typeface="Meiryo UI" panose="020B0604030504040204" pitchFamily="50" charset="-128"/>
              </a:rPr>
              <a:t>※</a:t>
            </a:r>
            <a:r>
              <a:rPr lang="ja-JP" altLang="en-US" sz="1250" dirty="0">
                <a:solidFill>
                  <a:schemeClr val="tx1"/>
                </a:solidFill>
                <a:latin typeface="Meiryo UI" panose="020B0604030504040204" pitchFamily="50" charset="-128"/>
                <a:ea typeface="Meiryo UI" panose="020B0604030504040204" pitchFamily="50" charset="-128"/>
              </a:rPr>
              <a:t>賃借中の民間ビルを解約することによる財務リスクへの影響</a:t>
            </a:r>
            <a:endParaRPr lang="en-US" altLang="ja-JP" sz="1250" b="1"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74" name="下矢印吹き出し 73"/>
          <p:cNvSpPr/>
          <p:nvPr/>
        </p:nvSpPr>
        <p:spPr>
          <a:xfrm>
            <a:off x="2731638" y="1248955"/>
            <a:ext cx="2156358" cy="76834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a:solidFill>
                  <a:schemeClr val="tx1"/>
                </a:solidFill>
                <a:latin typeface="Meiryo UI" panose="020B0604030504040204" pitchFamily="50" charset="-128"/>
                <a:ea typeface="Meiryo UI" panose="020B0604030504040204" pitchFamily="50" charset="-128"/>
              </a:rPr>
              <a:t>4</a:t>
            </a:r>
            <a:r>
              <a:rPr lang="en-US" altLang="ja-JP" sz="900" dirty="0" smtClean="0">
                <a:solidFill>
                  <a:schemeClr val="tx1"/>
                </a:solidFill>
                <a:latin typeface="Meiryo UI" panose="020B0604030504040204" pitchFamily="50" charset="-128"/>
                <a:ea typeface="Meiryo UI" panose="020B0604030504040204" pitchFamily="50" charset="-128"/>
              </a:rPr>
              <a:t>,740</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a:t>
            </a:r>
            <a:r>
              <a:rPr lang="ja-JP" altLang="en-US" sz="700" dirty="0">
                <a:solidFill>
                  <a:schemeClr val="tx1"/>
                </a:solidFill>
                <a:latin typeface="Meiryo UI" panose="020B0604030504040204" pitchFamily="50" charset="-128"/>
                <a:ea typeface="Meiryo UI" panose="020B0604030504040204" pitchFamily="50" charset="-128"/>
              </a:rPr>
              <a:t>官房</a:t>
            </a:r>
            <a:r>
              <a:rPr lang="ja-JP" altLang="en-US" sz="700" dirty="0" smtClean="0">
                <a:solidFill>
                  <a:schemeClr val="tx1"/>
                </a:solidFill>
                <a:latin typeface="Meiryo UI" panose="020B0604030504040204" pitchFamily="50" charset="-128"/>
                <a:ea typeface="Meiryo UI" panose="020B0604030504040204" pitchFamily="50" charset="-128"/>
              </a:rPr>
              <a:t>庁舎</a:t>
            </a:r>
            <a:r>
              <a:rPr lang="ja-JP" altLang="en-US" sz="700" dirty="0">
                <a:solidFill>
                  <a:schemeClr val="tx1"/>
                </a:solidFill>
                <a:latin typeface="Meiryo UI" panose="020B0604030504040204" pitchFamily="50" charset="-128"/>
                <a:ea typeface="Meiryo UI" panose="020B0604030504040204" pitchFamily="50" charset="-128"/>
              </a:rPr>
              <a:t>必要面積）</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現西成区庁舎面積</a:t>
            </a:r>
            <a:r>
              <a:rPr lang="ja-JP" altLang="en-US" sz="700" dirty="0">
                <a:solidFill>
                  <a:schemeClr val="tx1"/>
                </a:solidFill>
                <a:latin typeface="Meiryo UI" panose="020B0604030504040204" pitchFamily="50" charset="-128"/>
                <a:ea typeface="Meiryo UI" panose="020B0604030504040204" pitchFamily="50" charset="-128"/>
              </a:rPr>
              <a:t>）</a:t>
            </a:r>
          </a:p>
          <a:p>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290×20</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320×20</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23×35</a:t>
            </a:r>
            <a:r>
              <a:rPr lang="ja-JP" altLang="en-US" sz="700" dirty="0" smtClean="0">
                <a:solidFill>
                  <a:schemeClr val="tx1"/>
                </a:solidFill>
                <a:latin typeface="Meiryo UI" panose="020B0604030504040204" pitchFamily="50" charset="-128"/>
                <a:ea typeface="Meiryo UI" panose="020B0604030504040204" pitchFamily="50" charset="-128"/>
              </a:rPr>
              <a:t>）</a:t>
            </a:r>
            <a:r>
              <a:rPr lang="ja-JP" altLang="en-US" sz="700" dirty="0">
                <a:solidFill>
                  <a:schemeClr val="tx1"/>
                </a:solidFill>
                <a:latin typeface="Meiryo UI" panose="020B0604030504040204" pitchFamily="50" charset="-128"/>
                <a:ea typeface="Meiryo UI" panose="020B0604030504040204" pitchFamily="50" charset="-128"/>
              </a:rPr>
              <a:t>－</a:t>
            </a:r>
            <a:r>
              <a:rPr lang="en-US" altLang="ja-JP" sz="700" dirty="0">
                <a:solidFill>
                  <a:schemeClr val="tx1"/>
                </a:solidFill>
                <a:latin typeface="Meiryo UI" panose="020B0604030504040204" pitchFamily="50" charset="-128"/>
                <a:ea typeface="Meiryo UI" panose="020B0604030504040204" pitchFamily="50" charset="-128"/>
              </a:rPr>
              <a:t>8,265</a:t>
            </a:r>
          </a:p>
          <a:p>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13,005 </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 </a:t>
            </a:r>
            <a:r>
              <a:rPr lang="en-US" altLang="ja-JP" sz="700" dirty="0">
                <a:solidFill>
                  <a:schemeClr val="tx1"/>
                </a:solidFill>
                <a:latin typeface="Meiryo UI" panose="020B0604030504040204" pitchFamily="50" charset="-128"/>
                <a:ea typeface="Meiryo UI" panose="020B0604030504040204" pitchFamily="50" charset="-128"/>
              </a:rPr>
              <a:t>8,265</a:t>
            </a:r>
          </a:p>
        </p:txBody>
      </p:sp>
      <p:sp>
        <p:nvSpPr>
          <p:cNvPr id="75" name="大かっこ 74"/>
          <p:cNvSpPr/>
          <p:nvPr/>
        </p:nvSpPr>
        <p:spPr>
          <a:xfrm>
            <a:off x="2764602" y="1454256"/>
            <a:ext cx="2016000" cy="36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6" name="下矢印吹き出し 75"/>
          <p:cNvSpPr/>
          <p:nvPr/>
        </p:nvSpPr>
        <p:spPr>
          <a:xfrm>
            <a:off x="355027"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smtClean="0">
                <a:solidFill>
                  <a:schemeClr val="tx1"/>
                </a:solidFill>
                <a:latin typeface="Meiryo UI" panose="020B0604030504040204" pitchFamily="50" charset="-128"/>
                <a:ea typeface="Meiryo UI" panose="020B0604030504040204" pitchFamily="50" charset="-128"/>
              </a:rPr>
              <a:t>8,265</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6"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57" name="テキスト ボックス 1"/>
          <p:cNvSpPr txBox="1"/>
          <p:nvPr/>
        </p:nvSpPr>
        <p:spPr bwMode="auto">
          <a:xfrm>
            <a:off x="5313040" y="2538577"/>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a:solidFill>
                  <a:schemeClr val="bg1"/>
                </a:solidFill>
                <a:latin typeface="Meiryo UI" pitchFamily="50" charset="-128"/>
                <a:ea typeface="Meiryo UI" pitchFamily="50" charset="-128"/>
                <a:cs typeface="Meiryo UI" pitchFamily="50" charset="-128"/>
              </a:rPr>
              <a:t>官房</a:t>
            </a:r>
            <a:r>
              <a:rPr lang="ja-JP" altLang="en-US" sz="1286" b="1" dirty="0" smtClean="0">
                <a:solidFill>
                  <a:schemeClr val="bg1"/>
                </a:solidFill>
                <a:latin typeface="Meiryo UI" pitchFamily="50" charset="-128"/>
                <a:ea typeface="Meiryo UI" pitchFamily="50" charset="-128"/>
                <a:cs typeface="Meiryo UI" pitchFamily="50" charset="-128"/>
              </a:rPr>
              <a:t>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41" name="正方形/長方形 12"/>
          <p:cNvSpPr>
            <a:spLocks noChangeArrowheads="1"/>
          </p:cNvSpPr>
          <p:nvPr/>
        </p:nvSpPr>
        <p:spPr bwMode="auto">
          <a:xfrm>
            <a:off x="8768664" y="6530902"/>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１６</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61" name="正方形/長方形 60"/>
          <p:cNvSpPr/>
          <p:nvPr/>
        </p:nvSpPr>
        <p:spPr>
          <a:xfrm>
            <a:off x="158944" y="4423571"/>
            <a:ext cx="4001968" cy="491618"/>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６庁舎計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a:solidFill>
                  <a:schemeClr val="tx1"/>
                </a:solidFill>
                <a:latin typeface="Meiryo UI" panose="020B0604030504040204" pitchFamily="50" charset="-128"/>
                <a:ea typeface="Meiryo UI" panose="020B0604030504040204" pitchFamily="50" charset="-128"/>
              </a:rPr>
              <a:t>33,928</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71" name="テキスト ボックス 80"/>
          <p:cNvSpPr txBox="1"/>
          <p:nvPr/>
        </p:nvSpPr>
        <p:spPr bwMode="auto">
          <a:xfrm>
            <a:off x="-96519" y="6184908"/>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a:latin typeface="Meiryo UI" panose="020B0604030504040204" pitchFamily="50" charset="-128"/>
                <a:ea typeface="Meiryo UI" panose="020B0604030504040204" pitchFamily="50" charset="-128"/>
              </a:rPr>
              <a:t>人</a:t>
            </a:r>
          </a:p>
        </p:txBody>
      </p:sp>
      <p:sp>
        <p:nvSpPr>
          <p:cNvPr id="78" name="テキスト ボックス 80"/>
          <p:cNvSpPr txBox="1"/>
          <p:nvPr/>
        </p:nvSpPr>
        <p:spPr bwMode="auto">
          <a:xfrm>
            <a:off x="945208" y="6167273"/>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a:latin typeface="Meiryo UI" panose="020B0604030504040204" pitchFamily="50" charset="-128"/>
                <a:ea typeface="Meiryo UI" panose="020B0604030504040204" pitchFamily="50" charset="-128"/>
              </a:rPr>
              <a:t>人</a:t>
            </a:r>
          </a:p>
        </p:txBody>
      </p:sp>
      <p:sp>
        <p:nvSpPr>
          <p:cNvPr id="79" name="テキスト ボックス 80"/>
          <p:cNvSpPr txBox="1"/>
          <p:nvPr/>
        </p:nvSpPr>
        <p:spPr bwMode="auto">
          <a:xfrm>
            <a:off x="447206" y="6202179"/>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100</a:t>
            </a:r>
            <a:r>
              <a:rPr lang="ja-JP" altLang="en-US" sz="750" b="1" dirty="0">
                <a:latin typeface="Meiryo UI" panose="020B0604030504040204" pitchFamily="50" charset="-128"/>
                <a:ea typeface="Meiryo UI" panose="020B0604030504040204" pitchFamily="50" charset="-128"/>
              </a:rPr>
              <a:t>人</a:t>
            </a:r>
          </a:p>
        </p:txBody>
      </p:sp>
      <p:sp>
        <p:nvSpPr>
          <p:cNvPr id="80" name="テキスト ボックス 80"/>
          <p:cNvSpPr txBox="1"/>
          <p:nvPr/>
        </p:nvSpPr>
        <p:spPr bwMode="auto">
          <a:xfrm>
            <a:off x="1450602" y="611744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150</a:t>
            </a:r>
            <a:r>
              <a:rPr lang="ja-JP" altLang="en-US" sz="750" b="1" dirty="0">
                <a:latin typeface="Meiryo UI" panose="020B0604030504040204" pitchFamily="50" charset="-128"/>
                <a:ea typeface="Meiryo UI" panose="020B0604030504040204" pitchFamily="50" charset="-128"/>
              </a:rPr>
              <a:t>人</a:t>
            </a:r>
          </a:p>
        </p:txBody>
      </p:sp>
      <p:sp>
        <p:nvSpPr>
          <p:cNvPr id="81" name="テキスト ボックス 80"/>
          <p:cNvSpPr txBox="1"/>
          <p:nvPr/>
        </p:nvSpPr>
        <p:spPr bwMode="auto">
          <a:xfrm>
            <a:off x="1960870" y="6072601"/>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170</a:t>
            </a:r>
            <a:r>
              <a:rPr lang="ja-JP" altLang="en-US" sz="750" b="1" dirty="0">
                <a:latin typeface="Meiryo UI" panose="020B0604030504040204" pitchFamily="50" charset="-128"/>
                <a:ea typeface="Meiryo UI" panose="020B0604030504040204" pitchFamily="50" charset="-128"/>
              </a:rPr>
              <a:t>人</a:t>
            </a:r>
          </a:p>
        </p:txBody>
      </p:sp>
      <p:sp>
        <p:nvSpPr>
          <p:cNvPr id="82" name="テキスト ボックス 80"/>
          <p:cNvSpPr txBox="1"/>
          <p:nvPr/>
        </p:nvSpPr>
        <p:spPr bwMode="auto">
          <a:xfrm>
            <a:off x="2470722" y="6011810"/>
            <a:ext cx="890581" cy="323165"/>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200</a:t>
            </a:r>
            <a:r>
              <a:rPr lang="ja-JP" altLang="en-US" sz="750" b="1" dirty="0">
                <a:latin typeface="Meiryo UI" panose="020B0604030504040204" pitchFamily="50" charset="-128"/>
                <a:ea typeface="Meiryo UI" panose="020B0604030504040204" pitchFamily="50" charset="-128"/>
              </a:rPr>
              <a:t>人</a:t>
            </a:r>
          </a:p>
        </p:txBody>
      </p:sp>
      <p:sp>
        <p:nvSpPr>
          <p:cNvPr id="54" name="テキスト ボックス 163"/>
          <p:cNvSpPr txBox="1">
            <a:spLocks noChangeArrowheads="1"/>
          </p:cNvSpPr>
          <p:nvPr/>
        </p:nvSpPr>
        <p:spPr bwMode="auto">
          <a:xfrm>
            <a:off x="1272031" y="4416801"/>
            <a:ext cx="148680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活用</a:t>
            </a:r>
            <a:r>
              <a:rPr lang="ja-JP" altLang="en-US" sz="900" dirty="0" smtClean="0">
                <a:latin typeface="Meiryo UI" panose="020B0604030504040204" pitchFamily="50" charset="-128"/>
                <a:ea typeface="Meiryo UI" panose="020B0604030504040204" pitchFamily="50" charset="-128"/>
              </a:rPr>
              <a:t>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smtClean="0">
                <a:latin typeface="Meiryo UI" panose="020B0604030504040204" pitchFamily="50" charset="-128"/>
                <a:ea typeface="Meiryo UI" panose="020B0604030504040204" pitchFamily="50" charset="-128"/>
              </a:rPr>
              <a:t>17,200</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・執務室　　　　</a:t>
            </a:r>
            <a:r>
              <a:rPr lang="en-US" altLang="ja-JP" sz="900" dirty="0" smtClean="0">
                <a:latin typeface="Meiryo UI" panose="020B0604030504040204" pitchFamily="50" charset="-128"/>
                <a:ea typeface="Meiryo UI" panose="020B0604030504040204" pitchFamily="50" charset="-128"/>
              </a:rPr>
              <a:t>10,872</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59" name="テキスト ボックス 163"/>
          <p:cNvSpPr txBox="1">
            <a:spLocks noChangeArrowheads="1"/>
          </p:cNvSpPr>
          <p:nvPr/>
        </p:nvSpPr>
        <p:spPr bwMode="auto">
          <a:xfrm>
            <a:off x="2763244" y="4408537"/>
            <a:ext cx="1417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未活用面積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smtClean="0">
                <a:latin typeface="Meiryo UI" panose="020B0604030504040204" pitchFamily="50" charset="-128"/>
                <a:ea typeface="Meiryo UI" panose="020B0604030504040204" pitchFamily="50" charset="-128"/>
              </a:rPr>
              <a:t>　・空き庁舎　　 </a:t>
            </a:r>
            <a:r>
              <a:rPr lang="en-US" altLang="ja-JP" sz="900" dirty="0" smtClean="0">
                <a:latin typeface="Meiryo UI" panose="020B0604030504040204" pitchFamily="50" charset="-128"/>
                <a:ea typeface="Meiryo UI" panose="020B0604030504040204" pitchFamily="50" charset="-128"/>
              </a:rPr>
              <a:t>5,856</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66" name="テキスト ボックス 166"/>
          <p:cNvSpPr txBox="1">
            <a:spLocks noChangeArrowheads="1"/>
          </p:cNvSpPr>
          <p:nvPr/>
        </p:nvSpPr>
        <p:spPr bwMode="auto">
          <a:xfrm>
            <a:off x="3260557" y="5337352"/>
            <a:ext cx="1838359" cy="1257643"/>
          </a:xfrm>
          <a:prstGeom prst="rect">
            <a:avLst/>
          </a:prstGeom>
          <a:noFill/>
          <a:ln w="635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800" b="1" dirty="0">
                <a:latin typeface="Meiryo UI" panose="020B0604030504040204" pitchFamily="50" charset="-128"/>
                <a:ea typeface="Meiryo UI" panose="020B0604030504040204" pitchFamily="50" charset="-128"/>
              </a:rPr>
              <a:t> </a:t>
            </a:r>
            <a:r>
              <a:rPr lang="en-US" altLang="ja-JP" sz="800" b="1"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smtClean="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2,735</a:t>
            </a:r>
            <a:r>
              <a:rPr lang="ja-JP" altLang="en-US" sz="800" b="1" u="sng" dirty="0" smtClean="0">
                <a:latin typeface="Meiryo UI" panose="020B0604030504040204" pitchFamily="50" charset="-128"/>
                <a:ea typeface="Meiryo UI" panose="020B0604030504040204" pitchFamily="50" charset="-128"/>
              </a:rPr>
              <a:t>㎡・・・④</a:t>
            </a:r>
            <a:endParaRPr lang="en-US" altLang="ja-JP" sz="800" b="1" u="sng"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・工営所　　　　　　　　　　　　　 </a:t>
            </a:r>
            <a:r>
              <a:rPr lang="en-US" altLang="ja-JP" sz="800" dirty="0" smtClean="0">
                <a:latin typeface="Meiryo UI" panose="020B0604030504040204" pitchFamily="50" charset="-128"/>
                <a:ea typeface="Meiryo UI" panose="020B0604030504040204" pitchFamily="50" charset="-128"/>
              </a:rPr>
              <a:t>1,288</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・産業</a:t>
            </a:r>
            <a:r>
              <a:rPr lang="ja-JP" altLang="en-US" sz="800" dirty="0">
                <a:latin typeface="Meiryo UI" panose="020B0604030504040204" pitchFamily="50" charset="-128"/>
                <a:ea typeface="Meiryo UI" panose="020B0604030504040204" pitchFamily="50" charset="-128"/>
              </a:rPr>
              <a:t>創造館</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契約管財局</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1,447</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18,437</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・・⑤</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ATC</a:t>
            </a:r>
            <a:r>
              <a:rPr lang="ja-JP" altLang="en-US" sz="800" dirty="0" smtClean="0">
                <a:latin typeface="Meiryo UI" panose="020B0604030504040204" pitchFamily="50" charset="-128"/>
                <a:ea typeface="Meiryo UI" panose="020B0604030504040204" pitchFamily="50" charset="-128"/>
              </a:rPr>
              <a:t>（経済戦略局</a:t>
            </a:r>
            <a:r>
              <a:rPr lang="ja-JP" altLang="en-US" sz="800" dirty="0">
                <a:latin typeface="Meiryo UI" panose="020B0604030504040204" pitchFamily="50" charset="-128"/>
                <a:ea typeface="Meiryo UI" panose="020B0604030504040204" pitchFamily="50" charset="-128"/>
              </a:rPr>
              <a:t>等</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15,493</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OCAT</a:t>
            </a:r>
            <a:r>
              <a:rPr lang="ja-JP" altLang="en-US" sz="800" dirty="0" smtClean="0">
                <a:latin typeface="Meiryo UI" panose="020B0604030504040204" pitchFamily="50" charset="-128"/>
                <a:ea typeface="Meiryo UI" panose="020B0604030504040204" pitchFamily="50" charset="-128"/>
              </a:rPr>
              <a:t>（なんば市税）　　　　</a:t>
            </a:r>
            <a:r>
              <a:rPr lang="en-US" altLang="ja-JP" sz="800" dirty="0" smtClean="0">
                <a:latin typeface="Meiryo UI" panose="020B0604030504040204" pitchFamily="50" charset="-128"/>
                <a:ea typeface="Meiryo UI" panose="020B0604030504040204" pitchFamily="50" charset="-128"/>
              </a:rPr>
              <a:t>1,228</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・船場センタービル（船場法人市税）</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1,716</a:t>
            </a:r>
            <a:r>
              <a:rPr lang="ja-JP" altLang="en-US" sz="800" dirty="0" smtClean="0">
                <a:latin typeface="Meiryo UI" panose="020B0604030504040204" pitchFamily="50" charset="-128"/>
                <a:ea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endParaRPr>
          </a:p>
        </p:txBody>
      </p:sp>
      <p:sp>
        <p:nvSpPr>
          <p:cNvPr id="72" name="大かっこ 71"/>
          <p:cNvSpPr/>
          <p:nvPr/>
        </p:nvSpPr>
        <p:spPr>
          <a:xfrm>
            <a:off x="1299888" y="4469480"/>
            <a:ext cx="2789016" cy="39600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5" name="下矢印 54"/>
          <p:cNvSpPr/>
          <p:nvPr/>
        </p:nvSpPr>
        <p:spPr>
          <a:xfrm>
            <a:off x="6559151" y="4437381"/>
            <a:ext cx="927540" cy="195263"/>
          </a:xfrm>
          <a:prstGeom prst="downArrow">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56456" y="3826828"/>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現西成区庁舎</a:t>
            </a:r>
            <a:endParaRPr lang="ja-JP" altLang="en-US" sz="786" b="1" u="sng"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25039" y="1944688"/>
            <a:ext cx="890588" cy="207749"/>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4" name="テキスト ボックス 83"/>
          <p:cNvSpPr txBox="1"/>
          <p:nvPr/>
        </p:nvSpPr>
        <p:spPr bwMode="auto">
          <a:xfrm>
            <a:off x="738115" y="2720251"/>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3</a:t>
            </a:r>
            <a:r>
              <a:rPr lang="en-US" altLang="ja-JP" sz="750" b="1" dirty="0">
                <a:latin typeface="Meiryo UI" panose="020B0604030504040204" pitchFamily="50" charset="-128"/>
                <a:ea typeface="Meiryo UI" panose="020B0604030504040204" pitchFamily="50" charset="-128"/>
              </a:rPr>
              <a:t>2</a:t>
            </a:r>
            <a:r>
              <a:rPr lang="en-US" altLang="ja-JP" sz="750" b="1" dirty="0" smtClean="0">
                <a:latin typeface="Meiryo UI" panose="020B0604030504040204" pitchFamily="50" charset="-128"/>
                <a:ea typeface="Meiryo UI" panose="020B0604030504040204" pitchFamily="50" charset="-128"/>
              </a:rPr>
              <a:t>0</a:t>
            </a:r>
            <a:r>
              <a:rPr lang="ja-JP" altLang="en-US" sz="750" b="1" dirty="0">
                <a:latin typeface="Meiryo UI" panose="020B0604030504040204" pitchFamily="50" charset="-128"/>
                <a:ea typeface="Meiryo UI" panose="020B0604030504040204" pitchFamily="50" charset="-128"/>
              </a:rPr>
              <a:t>人</a:t>
            </a:r>
          </a:p>
        </p:txBody>
      </p:sp>
      <p:sp>
        <p:nvSpPr>
          <p:cNvPr id="85" name="テキスト ボックス 84"/>
          <p:cNvSpPr txBox="1"/>
          <p:nvPr/>
        </p:nvSpPr>
        <p:spPr bwMode="auto">
          <a:xfrm>
            <a:off x="823047" y="2081282"/>
            <a:ext cx="763804" cy="323165"/>
          </a:xfrm>
          <a:prstGeom prst="rect">
            <a:avLst/>
          </a:prstGeom>
          <a:noFill/>
        </p:spPr>
        <p:txBody>
          <a:bodyPr wrap="square">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53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456506" y="3660705"/>
            <a:ext cx="1350963" cy="207963"/>
          </a:xfrm>
          <a:prstGeom prst="rect">
            <a:avLst/>
          </a:prstGeom>
          <a:noFill/>
        </p:spPr>
        <p:txBody>
          <a:bodyPr>
            <a:spAutoFit/>
          </a:bodyPr>
          <a:lstStyle/>
          <a:p>
            <a:pPr algn="ctr">
              <a:defRPr/>
            </a:pP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3,794</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2611438" y="385826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63" name="テキスト ボックス 1"/>
          <p:cNvSpPr txBox="1">
            <a:spLocks noChangeArrowheads="1"/>
          </p:cNvSpPr>
          <p:nvPr/>
        </p:nvSpPr>
        <p:spPr bwMode="auto">
          <a:xfrm>
            <a:off x="6420548" y="716578"/>
            <a:ext cx="3580323" cy="31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solidFill>
                  <a:srgbClr val="000000"/>
                </a:solidFill>
                <a:latin typeface="Meiryo UI" panose="020B0604030504040204" pitchFamily="50" charset="-128"/>
                <a:ea typeface="Meiryo UI" panose="020B0604030504040204" pitchFamily="50" charset="-128"/>
              </a:rPr>
              <a:t>※</a:t>
            </a:r>
            <a:r>
              <a:rPr lang="ja-JP" altLang="en-US" sz="900" dirty="0" smtClean="0">
                <a:solidFill>
                  <a:srgbClr val="000000"/>
                </a:solidFill>
                <a:latin typeface="Meiryo UI" panose="020B0604030504040204" pitchFamily="50" charset="-128"/>
                <a:ea typeface="Meiryo UI" panose="020B0604030504040204" pitchFamily="50" charset="-128"/>
              </a:rPr>
              <a:t>左記にあわせ、現西成区役所分館面積を</a:t>
            </a:r>
            <a:r>
              <a:rPr lang="ja-JP" altLang="en-US" sz="900" dirty="0">
                <a:solidFill>
                  <a:srgbClr val="000000"/>
                </a:solidFill>
                <a:latin typeface="Meiryo UI" panose="020B0604030504040204" pitchFamily="50" charset="-128"/>
                <a:ea typeface="Meiryo UI" panose="020B0604030504040204" pitchFamily="50" charset="-128"/>
              </a:rPr>
              <a:t>特別区</a:t>
            </a:r>
            <a:r>
              <a:rPr lang="ja-JP" altLang="en-US" sz="900" dirty="0" smtClean="0">
                <a:solidFill>
                  <a:srgbClr val="000000"/>
                </a:solidFill>
                <a:latin typeface="Meiryo UI" panose="020B0604030504040204" pitchFamily="50" charset="-128"/>
                <a:ea typeface="Meiryo UI" panose="020B0604030504040204" pitchFamily="50" charset="-128"/>
              </a:rPr>
              <a:t>素案の</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保有庁舎等執務室面積に加算。ただし、コスト試算に影響は生じない</a:t>
            </a:r>
            <a:endParaRPr lang="en-US" altLang="ja-JP" sz="900" dirty="0">
              <a:solidFill>
                <a:srgbClr val="000000"/>
              </a:solidFill>
              <a:latin typeface="Meiryo UI" panose="020B0604030504040204" pitchFamily="50" charset="-128"/>
              <a:ea typeface="Meiryo UI" panose="020B0604030504040204" pitchFamily="50" charset="-128"/>
            </a:endParaRPr>
          </a:p>
        </p:txBody>
      </p:sp>
      <p:sp>
        <p:nvSpPr>
          <p:cNvPr id="69" name="大かっこ 68"/>
          <p:cNvSpPr/>
          <p:nvPr/>
        </p:nvSpPr>
        <p:spPr>
          <a:xfrm>
            <a:off x="6438900" y="715234"/>
            <a:ext cx="3374338" cy="288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50" name="テキスト ボックス 1"/>
          <p:cNvSpPr txBox="1">
            <a:spLocks noChangeArrowheads="1"/>
          </p:cNvSpPr>
          <p:nvPr/>
        </p:nvSpPr>
        <p:spPr bwMode="auto">
          <a:xfrm>
            <a:off x="1637825" y="2755662"/>
            <a:ext cx="1520516" cy="343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smtClean="0">
                <a:solidFill>
                  <a:srgbClr val="000000"/>
                </a:solidFill>
                <a:latin typeface="Meiryo UI" panose="020B0604030504040204" pitchFamily="50" charset="-128"/>
                <a:ea typeface="Meiryo UI" panose="020B0604030504040204" pitchFamily="50" charset="-128"/>
              </a:rPr>
              <a:t>※</a:t>
            </a:r>
            <a:r>
              <a:rPr lang="ja-JP" altLang="en-US" sz="700" dirty="0" smtClean="0">
                <a:solidFill>
                  <a:srgbClr val="000000"/>
                </a:solidFill>
                <a:latin typeface="Meiryo UI" panose="020B0604030504040204" pitchFamily="50" charset="-128"/>
                <a:ea typeface="Meiryo UI" panose="020B0604030504040204" pitchFamily="50" charset="-128"/>
              </a:rPr>
              <a:t>現西成区役所分館に</a:t>
            </a:r>
            <a:endParaRPr lang="en-US" altLang="ja-JP" sz="700" dirty="0" smtClean="0">
              <a:solidFill>
                <a:srgbClr val="000000"/>
              </a:solidFill>
              <a:latin typeface="Meiryo UI" panose="020B0604030504040204" pitchFamily="50" charset="-128"/>
              <a:ea typeface="Meiryo UI" panose="020B0604030504040204" pitchFamily="50" charset="-128"/>
            </a:endParaRPr>
          </a:p>
          <a:p>
            <a:r>
              <a:rPr lang="ja-JP" altLang="en-US" sz="700" dirty="0" smtClean="0">
                <a:solidFill>
                  <a:srgbClr val="000000"/>
                </a:solidFill>
                <a:latin typeface="Meiryo UI" panose="020B0604030504040204" pitchFamily="50" charset="-128"/>
                <a:ea typeface="Meiryo UI" panose="020B0604030504040204" pitchFamily="50" charset="-128"/>
              </a:rPr>
              <a:t>　 地域</a:t>
            </a:r>
            <a:r>
              <a:rPr lang="ja-JP" altLang="en-US" sz="700" dirty="0">
                <a:solidFill>
                  <a:srgbClr val="000000"/>
                </a:solidFill>
                <a:latin typeface="Meiryo UI" panose="020B0604030504040204" pitchFamily="50" charset="-128"/>
                <a:ea typeface="Meiryo UI" panose="020B0604030504040204" pitchFamily="50" charset="-128"/>
              </a:rPr>
              <a:t>自治</a:t>
            </a:r>
            <a:r>
              <a:rPr lang="ja-JP" altLang="en-US" sz="700" dirty="0" smtClean="0">
                <a:solidFill>
                  <a:srgbClr val="000000"/>
                </a:solidFill>
                <a:latin typeface="Meiryo UI" panose="020B0604030504040204" pitchFamily="50" charset="-128"/>
                <a:ea typeface="Meiryo UI" panose="020B0604030504040204" pitchFamily="50" charset="-128"/>
              </a:rPr>
              <a:t>区事務所職員</a:t>
            </a:r>
            <a:r>
              <a:rPr lang="en-US" altLang="ja-JP" sz="700" dirty="0" smtClean="0">
                <a:solidFill>
                  <a:srgbClr val="000000"/>
                </a:solidFill>
                <a:latin typeface="Meiryo UI" panose="020B0604030504040204" pitchFamily="50" charset="-128"/>
                <a:ea typeface="Meiryo UI" panose="020B0604030504040204" pitchFamily="50" charset="-128"/>
              </a:rPr>
              <a:t>50</a:t>
            </a:r>
            <a:r>
              <a:rPr lang="ja-JP" altLang="en-US" sz="700" dirty="0" smtClean="0">
                <a:solidFill>
                  <a:srgbClr val="000000"/>
                </a:solidFill>
                <a:latin typeface="Meiryo UI" panose="020B0604030504040204" pitchFamily="50" charset="-128"/>
                <a:ea typeface="Meiryo UI" panose="020B0604030504040204" pitchFamily="50" charset="-128"/>
              </a:rPr>
              <a:t>人を配置</a:t>
            </a:r>
            <a:endParaRPr lang="en-US" altLang="ja-JP" sz="700" dirty="0" smtClean="0">
              <a:solidFill>
                <a:srgbClr val="000000"/>
              </a:solidFill>
              <a:latin typeface="Meiryo UI" panose="020B0604030504040204" pitchFamily="50" charset="-128"/>
              <a:ea typeface="Meiryo UI" panose="020B0604030504040204" pitchFamily="50" charset="-128"/>
            </a:endParaRPr>
          </a:p>
          <a:p>
            <a:r>
              <a:rPr lang="ja-JP" altLang="en-US" sz="700" dirty="0" smtClean="0">
                <a:solidFill>
                  <a:srgbClr val="000000"/>
                </a:solidFill>
                <a:latin typeface="Meiryo UI" panose="020B0604030504040204" pitchFamily="50" charset="-128"/>
                <a:ea typeface="Meiryo UI" panose="020B0604030504040204" pitchFamily="50" charset="-128"/>
              </a:rPr>
              <a:t>　（執務室面積</a:t>
            </a:r>
            <a:r>
              <a:rPr lang="en-US" altLang="ja-JP" sz="700" dirty="0" smtClean="0">
                <a:solidFill>
                  <a:srgbClr val="000000"/>
                </a:solidFill>
                <a:latin typeface="Meiryo UI" panose="020B0604030504040204" pitchFamily="50" charset="-128"/>
                <a:ea typeface="Meiryo UI" panose="020B0604030504040204" pitchFamily="50" charset="-128"/>
              </a:rPr>
              <a:t>1,000</a:t>
            </a:r>
            <a:r>
              <a:rPr lang="ja-JP" altLang="en-US" sz="700" dirty="0" smtClean="0">
                <a:solidFill>
                  <a:srgbClr val="000000"/>
                </a:solidFill>
                <a:latin typeface="Meiryo UI" panose="020B0604030504040204" pitchFamily="50" charset="-128"/>
                <a:ea typeface="Meiryo UI" panose="020B0604030504040204" pitchFamily="50" charset="-128"/>
              </a:rPr>
              <a:t>㎡ ・・・①</a:t>
            </a:r>
            <a:r>
              <a:rPr lang="en-US" altLang="ja-JP" sz="700" dirty="0" smtClean="0">
                <a:solidFill>
                  <a:srgbClr val="000000"/>
                </a:solidFill>
                <a:latin typeface="Meiryo UI" panose="020B0604030504040204" pitchFamily="50" charset="-128"/>
                <a:ea typeface="Meiryo UI" panose="020B0604030504040204" pitchFamily="50" charset="-128"/>
              </a:rPr>
              <a:t>’</a:t>
            </a:r>
            <a:r>
              <a:rPr lang="ja-JP" altLang="en-US" sz="700" dirty="0" smtClean="0">
                <a:solidFill>
                  <a:srgbClr val="000000"/>
                </a:solidFill>
                <a:latin typeface="Meiryo UI" panose="020B0604030504040204" pitchFamily="50" charset="-128"/>
                <a:ea typeface="Meiryo UI" panose="020B0604030504040204" pitchFamily="50" charset="-128"/>
              </a:rPr>
              <a:t>）</a:t>
            </a:r>
            <a:endParaRPr lang="en-US" altLang="ja-JP" sz="7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803041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3717032"/>
            <a:ext cx="8640960" cy="2304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spcBef>
                <a:spcPts val="0"/>
              </a:spcBef>
              <a:spcAft>
                <a:spcPts val="0"/>
              </a:spcAft>
              <a:defRPr/>
            </a:pP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smtClean="0">
                <a:solidFill>
                  <a:schemeClr val="tx1"/>
                </a:solidFill>
                <a:latin typeface="Meiryo UI" pitchFamily="50" charset="-128"/>
                <a:ea typeface="Meiryo UI" pitchFamily="50" charset="-128"/>
                <a:cs typeface="Meiryo UI" pitchFamily="50" charset="-128"/>
              </a:rPr>
              <a:t>】</a:t>
            </a:r>
          </a:p>
          <a:p>
            <a:pPr marL="288000" indent="-288000">
              <a:lnSpc>
                <a:spcPts val="2200"/>
              </a:lnSpc>
              <a:spcBef>
                <a:spcPts val="1200"/>
              </a:spcBef>
              <a:spcAft>
                <a:spcPts val="0"/>
              </a:spcAft>
              <a:buFont typeface="Wingdings" panose="05000000000000000000" pitchFamily="2" charset="2"/>
              <a:buChar char="u"/>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本資料</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は、大都市制度（特別区設置）協議会における質疑を受け、</a:t>
            </a:r>
            <a:r>
              <a:rPr lang="ja-JP" altLang="en-US" sz="1600" b="1" u="sng" dirty="0">
                <a:solidFill>
                  <a:prstClr val="black"/>
                </a:solidFill>
                <a:latin typeface="Meiryo UI" panose="020B0604030504040204" pitchFamily="50" charset="-128"/>
                <a:ea typeface="Meiryo UI" panose="020B0604030504040204" pitchFamily="50" charset="-128"/>
                <a:cs typeface="Meiryo UI" pitchFamily="50" charset="-128"/>
              </a:rPr>
              <a:t>「庁舎のあり方」に</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itchFamily="50" charset="-128"/>
              </a:rPr>
              <a:t>関する</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itchFamily="50" charset="-128"/>
              </a:rPr>
              <a:t>議論</a:t>
            </a:r>
            <a:r>
              <a:rPr lang="ja-JP" altLang="en-US" sz="1600" b="1" u="sng" dirty="0">
                <a:solidFill>
                  <a:prstClr val="black"/>
                </a:solidFill>
                <a:latin typeface="Meiryo UI" panose="020B0604030504040204" pitchFamily="50" charset="-128"/>
                <a:ea typeface="Meiryo UI" panose="020B0604030504040204" pitchFamily="50" charset="-128"/>
                <a:cs typeface="Meiryo UI" pitchFamily="50" charset="-128"/>
              </a:rPr>
              <a:t>を深めるための参考資料</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として副首都推進局</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で作成したもの</a:t>
            </a:r>
            <a:endParaRPr lang="en-US" altLang="ja-JP" sz="1600" dirty="0">
              <a:solidFill>
                <a:prstClr val="black"/>
              </a:solidFill>
              <a:latin typeface="Meiryo UI" panose="020B0604030504040204" pitchFamily="50" charset="-128"/>
              <a:ea typeface="Meiryo UI" panose="020B0604030504040204" pitchFamily="50" charset="-128"/>
              <a:cs typeface="Meiryo UI" pitchFamily="50" charset="-128"/>
            </a:endParaRPr>
          </a:p>
          <a:p>
            <a:pPr marL="288000" indent="-288000">
              <a:lnSpc>
                <a:spcPts val="2200"/>
              </a:lnSpc>
              <a:spcBef>
                <a:spcPts val="1800"/>
              </a:spcBef>
              <a:spcAft>
                <a:spcPts val="0"/>
              </a:spcAft>
              <a:buFont typeface="Wingdings" panose="05000000000000000000" pitchFamily="2" charset="2"/>
              <a:buChar char="u"/>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本資料</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では、</a:t>
            </a:r>
            <a:r>
              <a:rPr lang="ja-JP" altLang="en-US" sz="1600" b="1" u="sng" dirty="0">
                <a:solidFill>
                  <a:prstClr val="black"/>
                </a:solidFill>
                <a:latin typeface="Meiryo UI" panose="020B0604030504040204" pitchFamily="50" charset="-128"/>
                <a:ea typeface="Meiryo UI" panose="020B0604030504040204" pitchFamily="50" charset="-128"/>
                <a:cs typeface="Meiryo UI" pitchFamily="50" charset="-128"/>
              </a:rPr>
              <a:t>特別区</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itchFamily="50" charset="-128"/>
              </a:rPr>
              <a:t>素案でお示しした考え方を踏襲</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しつつ、</a:t>
            </a:r>
            <a:r>
              <a:rPr lang="ja-JP" altLang="en-US" sz="1600" b="1" u="sng" dirty="0">
                <a:solidFill>
                  <a:prstClr val="black"/>
                </a:solidFill>
                <a:latin typeface="Meiryo UI" panose="020B0604030504040204" pitchFamily="50" charset="-128"/>
                <a:ea typeface="Meiryo UI" panose="020B0604030504040204" pitchFamily="50" charset="-128"/>
                <a:cs typeface="Meiryo UI" pitchFamily="50" charset="-128"/>
              </a:rPr>
              <a:t>さらに庁舎整備に</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itchFamily="50" charset="-128"/>
              </a:rPr>
              <a:t>関する複数パターン</a:t>
            </a:r>
            <a:endParaRPr lang="en-US" altLang="ja-JP" sz="1600" b="1" u="sng"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lnSpc>
                <a:spcPts val="2200"/>
              </a:lnSpc>
              <a:spcBef>
                <a:spcPts val="0"/>
              </a:spcBef>
              <a:spcAft>
                <a:spcPts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itchFamily="50" charset="-128"/>
              </a:rPr>
              <a:t>について</a:t>
            </a:r>
            <a:r>
              <a:rPr lang="ja-JP" altLang="en-US" sz="1600" dirty="0">
                <a:solidFill>
                  <a:prstClr val="black"/>
                </a:solidFill>
                <a:latin typeface="Meiryo UI" panose="020B0604030504040204" pitchFamily="50" charset="-128"/>
                <a:ea typeface="Meiryo UI" panose="020B0604030504040204" pitchFamily="50" charset="-128"/>
                <a:cs typeface="Meiryo UI" pitchFamily="50" charset="-128"/>
              </a:rPr>
              <a:t>、一定の仮定を置きコストを試算</a:t>
            </a:r>
            <a:endParaRPr lang="en-US" altLang="ja-JP" sz="1600" dirty="0">
              <a:solidFill>
                <a:prstClr val="black"/>
              </a:solidFill>
              <a:latin typeface="Meiryo UI" panose="020B0604030504040204" pitchFamily="50" charset="-128"/>
              <a:ea typeface="Meiryo UI" panose="020B0604030504040204" pitchFamily="50" charset="-128"/>
              <a:cs typeface="Meiryo UI" pitchFamily="50" charset="-128"/>
            </a:endParaRPr>
          </a:p>
        </p:txBody>
      </p:sp>
    </p:spTree>
    <p:extLst>
      <p:ext uri="{BB962C8B-B14F-4D97-AF65-F5344CB8AC3E}">
        <p14:creationId xmlns:p14="http://schemas.microsoft.com/office/powerpoint/2010/main" val="4293924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3"/>
          <a:srcRect l="3937" t="13234" r="1573" b="4053"/>
          <a:stretch/>
        </p:blipFill>
        <p:spPr>
          <a:xfrm>
            <a:off x="33575" y="5024257"/>
            <a:ext cx="3456384" cy="1800200"/>
          </a:xfrm>
          <a:prstGeom prst="rect">
            <a:avLst/>
          </a:prstGeom>
        </p:spPr>
      </p:pic>
      <p:sp>
        <p:nvSpPr>
          <p:cNvPr id="47" name="平行四辺形 46"/>
          <p:cNvSpPr/>
          <p:nvPr/>
        </p:nvSpPr>
        <p:spPr>
          <a:xfrm>
            <a:off x="2764402" y="3270418"/>
            <a:ext cx="2268000" cy="504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3" name="図 2"/>
          <p:cNvPicPr>
            <a:picLocks noChangeAspect="1"/>
          </p:cNvPicPr>
          <p:nvPr/>
        </p:nvPicPr>
        <p:blipFill rotWithShape="1">
          <a:blip r:embed="rId4"/>
          <a:srcRect l="25789" t="22160" r="27791" b="11359"/>
          <a:stretch/>
        </p:blipFill>
        <p:spPr>
          <a:xfrm>
            <a:off x="2951441" y="1659384"/>
            <a:ext cx="1944216" cy="2160241"/>
          </a:xfrm>
          <a:prstGeom prst="rect">
            <a:avLst/>
          </a:prstGeom>
        </p:spPr>
      </p:pic>
      <p:sp>
        <p:nvSpPr>
          <p:cNvPr id="45" name="平行四辺形 44"/>
          <p:cNvSpPr/>
          <p:nvPr/>
        </p:nvSpPr>
        <p:spPr>
          <a:xfrm>
            <a:off x="578265" y="3287596"/>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2" name="図 1"/>
          <p:cNvPicPr>
            <a:picLocks noChangeAspect="1"/>
          </p:cNvPicPr>
          <p:nvPr/>
        </p:nvPicPr>
        <p:blipFill rotWithShape="1">
          <a:blip r:embed="rId5"/>
          <a:srcRect l="27068" t="13599" r="29800" b="17236"/>
          <a:stretch/>
        </p:blipFill>
        <p:spPr>
          <a:xfrm>
            <a:off x="949651" y="1811664"/>
            <a:ext cx="936104" cy="1872208"/>
          </a:xfrm>
          <a:prstGeom prst="rect">
            <a:avLst/>
          </a:prstGeom>
        </p:spPr>
      </p:pic>
      <p:sp>
        <p:nvSpPr>
          <p:cNvPr id="50" name="テキスト ボックス 49"/>
          <p:cNvSpPr txBox="1"/>
          <p:nvPr/>
        </p:nvSpPr>
        <p:spPr>
          <a:xfrm>
            <a:off x="474866" y="3664347"/>
            <a:ext cx="1352165"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4,959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2482340" y="3741945"/>
            <a:ext cx="2113284"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11,862</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第四区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a:t>
            </a:r>
            <a:r>
              <a:rPr lang="en-US" altLang="ja-JP" sz="2000" b="1" dirty="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ＭＳ Ｐゴシック" charset="-128"/>
                <a:ea typeface="Meiryo UI"/>
                <a:cs typeface="Meiryo UI"/>
              </a:rPr>
              <a:t>総合</a:t>
            </a:r>
            <a:r>
              <a:rPr lang="ja-JP" altLang="en-US" sz="2000" b="1" dirty="0">
                <a:solidFill>
                  <a:srgbClr val="000000"/>
                </a:solidFill>
                <a:latin typeface="ＭＳ Ｐゴシック" charset="-128"/>
                <a:ea typeface="Meiryo UI"/>
                <a:cs typeface="Meiryo UI"/>
              </a:rPr>
              <a:t>庁舎</a:t>
            </a:r>
            <a:r>
              <a:rPr lang="ja-JP" altLang="en-US" sz="2000" b="1" dirty="0" smtClean="0">
                <a:solidFill>
                  <a:srgbClr val="000000"/>
                </a:solidFill>
                <a:latin typeface="ＭＳ Ｐゴシック" charset="-128"/>
                <a:ea typeface="Meiryo UI"/>
                <a:cs typeface="Meiryo UI"/>
              </a:rPr>
              <a:t>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9" name="テキスト ボックス 68"/>
          <p:cNvSpPr txBox="1"/>
          <p:nvPr/>
        </p:nvSpPr>
        <p:spPr>
          <a:xfrm>
            <a:off x="79873" y="382858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2547498" y="388486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26637" name="テキスト ボックス 1"/>
          <p:cNvSpPr txBox="1">
            <a:spLocks noChangeArrowheads="1"/>
          </p:cNvSpPr>
          <p:nvPr/>
        </p:nvSpPr>
        <p:spPr bwMode="auto">
          <a:xfrm>
            <a:off x="38100" y="648154"/>
            <a:ext cx="217800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総合</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1,230</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・現阿倍野区庁舎</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67</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en-US" altLang="ja-JP" sz="1000" dirty="0" smtClean="0">
                <a:latin typeface="Meiryo UI" panose="020B0604030504040204" pitchFamily="50" charset="-128"/>
                <a:ea typeface="Meiryo UI" panose="020B0604030504040204" pitchFamily="50" charset="-128"/>
              </a:rPr>
              <a:t>1,163</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938287" y="2078311"/>
            <a:ext cx="890588" cy="207962"/>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26662"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40,597</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（①</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52,786</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○不足執務室面積：</a:t>
            </a:r>
            <a:r>
              <a:rPr lang="en-US" altLang="ja-JP" sz="1400" dirty="0" smtClean="0">
                <a:latin typeface="Meiryo UI" panose="020B0604030504040204" pitchFamily="50" charset="-128"/>
                <a:ea typeface="Meiryo UI" panose="020B0604030504040204" pitchFamily="50" charset="-128"/>
              </a:rPr>
              <a:t>12,189</a:t>
            </a: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52,786</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40,597</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3219855" y="2702202"/>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総合庁舎職員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1,163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94" name="正方形/長方形 93"/>
          <p:cNvSpPr/>
          <p:nvPr/>
        </p:nvSpPr>
        <p:spPr>
          <a:xfrm>
            <a:off x="5392514" y="661988"/>
            <a:ext cx="4469944" cy="147161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6660" name="テキスト ボックス 1"/>
          <p:cNvSpPr txBox="1">
            <a:spLocks noChangeArrowheads="1"/>
          </p:cNvSpPr>
          <p:nvPr/>
        </p:nvSpPr>
        <p:spPr bwMode="auto">
          <a:xfrm>
            <a:off x="5465013" y="3075694"/>
            <a:ext cx="4476918" cy="49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建設後の執務室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63,846</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smtClean="0">
                <a:solidFill>
                  <a:srgbClr val="000000"/>
                </a:solidFill>
                <a:latin typeface="Meiryo UI" panose="020B0604030504040204" pitchFamily="50" charset="-128"/>
                <a:ea typeface="Meiryo UI" panose="020B0604030504040204" pitchFamily="50" charset="-128"/>
              </a:rPr>
              <a:t>（①</a:t>
            </a:r>
            <a:r>
              <a:rPr lang="ja-JP" altLang="en-US" sz="1100" spc="-180" dirty="0">
                <a:solidFill>
                  <a:srgbClr val="000000"/>
                </a:solidFill>
                <a:latin typeface="Meiryo UI" panose="020B0604030504040204" pitchFamily="50" charset="-128"/>
                <a:ea typeface="Meiryo UI" panose="020B0604030504040204" pitchFamily="50" charset="-128"/>
              </a:rPr>
              <a:t>＋②＋③＋④＋⑤</a:t>
            </a:r>
            <a:r>
              <a:rPr lang="ja-JP" altLang="en-US" sz="1100" spc="-180" dirty="0" smtClean="0">
                <a:solidFill>
                  <a:srgbClr val="000000"/>
                </a:solidFill>
                <a:latin typeface="Meiryo UI" panose="020B0604030504040204" pitchFamily="50" charset="-128"/>
                <a:ea typeface="Meiryo UI" panose="020B0604030504040204" pitchFamily="50" charset="-128"/>
              </a:rPr>
              <a:t>）</a:t>
            </a:r>
            <a:endParaRPr lang="en-US" altLang="ja-JP" sz="1200" spc="-180" dirty="0">
              <a:solidFill>
                <a:srgbClr val="000000"/>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5392514" y="2699134"/>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4" name="テキスト ボックス 53"/>
          <p:cNvSpPr txBox="1"/>
          <p:nvPr/>
        </p:nvSpPr>
        <p:spPr bwMode="auto">
          <a:xfrm>
            <a:off x="835745" y="3026052"/>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auto">
          <a:xfrm>
            <a:off x="843398" y="2393434"/>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総合庁舎職員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2" name="下矢印吹き出し 41"/>
          <p:cNvSpPr/>
          <p:nvPr/>
        </p:nvSpPr>
        <p:spPr>
          <a:xfrm>
            <a:off x="2843188" y="980728"/>
            <a:ext cx="2156358" cy="76834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23,249</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a:t>
            </a:r>
            <a:r>
              <a:rPr lang="ja-JP" altLang="en-US" sz="700" dirty="0">
                <a:solidFill>
                  <a:schemeClr val="tx1"/>
                </a:solidFill>
                <a:latin typeface="Meiryo UI" panose="020B0604030504040204" pitchFamily="50" charset="-128"/>
                <a:ea typeface="Meiryo UI" panose="020B0604030504040204" pitchFamily="50" charset="-128"/>
              </a:rPr>
              <a:t>総合</a:t>
            </a:r>
            <a:r>
              <a:rPr lang="ja-JP" altLang="en-US" sz="700" dirty="0" smtClean="0">
                <a:solidFill>
                  <a:schemeClr val="tx1"/>
                </a:solidFill>
                <a:latin typeface="Meiryo UI" panose="020B0604030504040204" pitchFamily="50" charset="-128"/>
                <a:ea typeface="Meiryo UI" panose="020B0604030504040204" pitchFamily="50" charset="-128"/>
              </a:rPr>
              <a:t>庁舎</a:t>
            </a:r>
            <a:r>
              <a:rPr lang="ja-JP" altLang="en-US" sz="700" dirty="0">
                <a:solidFill>
                  <a:schemeClr val="tx1"/>
                </a:solidFill>
                <a:latin typeface="Meiryo UI" panose="020B0604030504040204" pitchFamily="50" charset="-128"/>
                <a:ea typeface="Meiryo UI" panose="020B0604030504040204" pitchFamily="50" charset="-128"/>
              </a:rPr>
              <a:t>必要面積）</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現阿倍野区庁舎面積</a:t>
            </a:r>
            <a:r>
              <a:rPr lang="ja-JP" altLang="en-US" sz="700" dirty="0">
                <a:solidFill>
                  <a:schemeClr val="tx1"/>
                </a:solidFill>
                <a:latin typeface="Meiryo UI" panose="020B0604030504040204" pitchFamily="50" charset="-128"/>
                <a:ea typeface="Meiryo UI" panose="020B0604030504040204" pitchFamily="50" charset="-128"/>
              </a:rPr>
              <a:t>）</a:t>
            </a:r>
          </a:p>
          <a:p>
            <a:r>
              <a:rPr lang="ja-JP" altLang="en-US" sz="700" dirty="0">
                <a:solidFill>
                  <a:schemeClr val="tx1"/>
                </a:solidFill>
                <a:latin typeface="Meiryo UI" panose="020B0604030504040204" pitchFamily="50" charset="-128"/>
                <a:ea typeface="Meiryo UI" panose="020B0604030504040204" pitchFamily="50" charset="-128"/>
              </a:rPr>
              <a:t>＝</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1,230×20</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120×20</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22×35</a:t>
            </a:r>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4,521</a:t>
            </a:r>
            <a:endParaRPr lang="en-US" altLang="ja-JP" sz="700" dirty="0">
              <a:solidFill>
                <a:schemeClr val="tx1"/>
              </a:solidFill>
              <a:latin typeface="Meiryo UI" panose="020B0604030504040204" pitchFamily="50" charset="-128"/>
              <a:ea typeface="Meiryo UI" panose="020B0604030504040204" pitchFamily="50" charset="-128"/>
            </a:endParaRPr>
          </a:p>
          <a:p>
            <a:r>
              <a:rPr lang="ja-JP" altLang="en-US" sz="700" dirty="0" smtClean="0">
                <a:solidFill>
                  <a:schemeClr val="tx1"/>
                </a:solidFill>
                <a:latin typeface="Meiryo UI" panose="020B0604030504040204" pitchFamily="50" charset="-128"/>
                <a:ea typeface="Meiryo UI" panose="020B0604030504040204" pitchFamily="50" charset="-128"/>
              </a:rPr>
              <a:t>＝</a:t>
            </a:r>
            <a:r>
              <a:rPr lang="en-US" altLang="ja-JP" sz="700" dirty="0" smtClean="0">
                <a:solidFill>
                  <a:schemeClr val="tx1"/>
                </a:solidFill>
                <a:latin typeface="Meiryo UI" panose="020B0604030504040204" pitchFamily="50" charset="-128"/>
                <a:ea typeface="Meiryo UI" panose="020B0604030504040204" pitchFamily="50" charset="-128"/>
              </a:rPr>
              <a:t>27,770 </a:t>
            </a:r>
            <a:r>
              <a:rPr lang="ja-JP" altLang="en-US" sz="700" dirty="0" err="1">
                <a:solidFill>
                  <a:schemeClr val="tx1"/>
                </a:solidFill>
                <a:latin typeface="Meiryo UI" panose="020B0604030504040204" pitchFamily="50" charset="-128"/>
                <a:ea typeface="Meiryo UI" panose="020B0604030504040204" pitchFamily="50" charset="-128"/>
              </a:rPr>
              <a:t>ー</a:t>
            </a:r>
            <a:r>
              <a:rPr lang="ja-JP" altLang="en-US" sz="700" dirty="0">
                <a:solidFill>
                  <a:schemeClr val="tx1"/>
                </a:solidFill>
                <a:latin typeface="Meiryo UI" panose="020B0604030504040204" pitchFamily="50" charset="-128"/>
                <a:ea typeface="Meiryo UI" panose="020B0604030504040204" pitchFamily="50" charset="-128"/>
              </a:rPr>
              <a:t> </a:t>
            </a:r>
            <a:r>
              <a:rPr lang="en-US" altLang="ja-JP" sz="700" dirty="0" smtClean="0">
                <a:solidFill>
                  <a:schemeClr val="tx1"/>
                </a:solidFill>
                <a:latin typeface="Meiryo UI" panose="020B0604030504040204" pitchFamily="50" charset="-128"/>
                <a:ea typeface="Meiryo UI" panose="020B0604030504040204" pitchFamily="50" charset="-128"/>
              </a:rPr>
              <a:t>4,521</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43" name="大かっこ 42"/>
          <p:cNvSpPr/>
          <p:nvPr/>
        </p:nvSpPr>
        <p:spPr>
          <a:xfrm>
            <a:off x="2876152" y="1207801"/>
            <a:ext cx="2016000" cy="360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4" name="下矢印吹き出し 43"/>
          <p:cNvSpPr/>
          <p:nvPr/>
        </p:nvSpPr>
        <p:spPr>
          <a:xfrm>
            <a:off x="480816"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smtClean="0">
                <a:solidFill>
                  <a:schemeClr val="tx1"/>
                </a:solidFill>
                <a:latin typeface="Meiryo UI" panose="020B0604030504040204" pitchFamily="50" charset="-128"/>
                <a:ea typeface="Meiryo UI" panose="020B0604030504040204" pitchFamily="50" charset="-128"/>
              </a:rPr>
              <a:t>4,521</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5521893" y="3489832"/>
            <a:ext cx="4222272" cy="2656214"/>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課　題</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a:t>
            </a:r>
            <a:r>
              <a:rPr lang="ja-JP" altLang="en-US" sz="1400" u="sng" dirty="0">
                <a:solidFill>
                  <a:schemeClr val="tx1"/>
                </a:solidFill>
                <a:latin typeface="Meiryo UI" panose="020B0604030504040204" pitchFamily="50" charset="-128"/>
                <a:ea typeface="Meiryo UI" panose="020B0604030504040204" pitchFamily="50" charset="-128"/>
              </a:rPr>
              <a:t>に未活用</a:t>
            </a:r>
            <a:r>
              <a:rPr lang="ja-JP" altLang="en-US" sz="1400" u="sng" dirty="0" smtClean="0">
                <a:solidFill>
                  <a:schemeClr val="tx1"/>
                </a:solidFill>
                <a:latin typeface="Meiryo UI" panose="020B0604030504040204" pitchFamily="50" charset="-128"/>
                <a:ea typeface="Meiryo UI" panose="020B0604030504040204" pitchFamily="50" charset="-128"/>
              </a:rPr>
              <a:t>面積（空き庁舎）が発生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11,060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63,846</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52,786</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a:solidFill>
                <a:schemeClr val="tx1"/>
              </a:solidFill>
              <a:latin typeface="Meiryo UI" panose="020B0604030504040204" pitchFamily="50" charset="-128"/>
              <a:ea typeface="Meiryo UI" panose="020B0604030504040204" pitchFamily="50" charset="-128"/>
            </a:endParaRPr>
          </a:p>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民間ビル賃借面積</a:t>
            </a:r>
            <a:r>
              <a:rPr lang="en-US" altLang="ja-JP" sz="1400" b="1" u="sng" dirty="0" smtClean="0">
                <a:solidFill>
                  <a:schemeClr val="tx1"/>
                </a:solidFill>
                <a:latin typeface="Meiryo UI" panose="020B0604030504040204" pitchFamily="50" charset="-128"/>
                <a:ea typeface="Meiryo UI" panose="020B0604030504040204" pitchFamily="50" charset="-128"/>
              </a:rPr>
              <a:t>(</a:t>
            </a:r>
            <a:r>
              <a:rPr lang="ja-JP" altLang="en-US" sz="1400" b="1" u="sng" dirty="0">
                <a:solidFill>
                  <a:schemeClr val="tx1"/>
                </a:solidFill>
                <a:latin typeface="Meiryo UI" panose="020B0604030504040204" pitchFamily="50" charset="-128"/>
                <a:ea typeface="Meiryo UI" panose="020B0604030504040204" pitchFamily="50" charset="-128"/>
              </a:rPr>
              <a:t>ﾒﾃﾞｨｯｸｽ</a:t>
            </a:r>
            <a:r>
              <a:rPr lang="ja-JP" altLang="en-US" sz="1400" b="1" u="sng" dirty="0" smtClean="0">
                <a:solidFill>
                  <a:schemeClr val="tx1"/>
                </a:solidFill>
                <a:latin typeface="Meiryo UI" panose="020B0604030504040204" pitchFamily="50" charset="-128"/>
                <a:ea typeface="Meiryo UI" panose="020B0604030504040204" pitchFamily="50" charset="-128"/>
              </a:rPr>
              <a:t>等：</a:t>
            </a:r>
            <a:r>
              <a:rPr lang="en-US" altLang="ja-JP" sz="1400" b="1" u="sng" dirty="0" smtClean="0">
                <a:solidFill>
                  <a:schemeClr val="tx1"/>
                </a:solidFill>
                <a:latin typeface="Meiryo UI" panose="020B0604030504040204" pitchFamily="50" charset="-128"/>
                <a:ea typeface="Meiryo UI" panose="020B0604030504040204" pitchFamily="50" charset="-128"/>
              </a:rPr>
              <a:t>6,510</a:t>
            </a:r>
            <a:r>
              <a:rPr lang="ja-JP" altLang="en-US" sz="1400" b="1" u="sng" dirty="0" smtClean="0">
                <a:solidFill>
                  <a:schemeClr val="tx1"/>
                </a:solidFill>
                <a:latin typeface="Meiryo UI" panose="020B0604030504040204" pitchFamily="50" charset="-128"/>
                <a:ea typeface="Meiryo UI" panose="020B0604030504040204" pitchFamily="50" charset="-128"/>
              </a:rPr>
              <a:t>㎡</a:t>
            </a:r>
            <a:r>
              <a:rPr lang="en-US" altLang="ja-JP" sz="1400" b="1" u="sng" dirty="0" smtClean="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を</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u="sng" dirty="0" smtClean="0">
                <a:solidFill>
                  <a:schemeClr val="tx1"/>
                </a:solidFill>
                <a:latin typeface="Meiryo UI" panose="020B0604030504040204" pitchFamily="50" charset="-128"/>
                <a:ea typeface="Meiryo UI" panose="020B0604030504040204" pitchFamily="50" charset="-128"/>
              </a:rPr>
              <a:t>ゼロとしても、余剰を解消できない</a:t>
            </a:r>
            <a:endParaRPr lang="en-US" altLang="ja-JP" sz="1400" b="1" dirty="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余剰執務室面積：</a:t>
            </a:r>
            <a:r>
              <a:rPr lang="en-US" altLang="ja-JP" sz="1400" dirty="0" smtClean="0">
                <a:solidFill>
                  <a:schemeClr val="tx1"/>
                </a:solidFill>
                <a:latin typeface="Meiryo UI" panose="020B0604030504040204" pitchFamily="50" charset="-128"/>
                <a:ea typeface="Meiryo UI" panose="020B0604030504040204" pitchFamily="50" charset="-128"/>
              </a:rPr>
              <a:t>4,550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11,060</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6,510</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1200" dirty="0" smtClean="0">
              <a:solidFill>
                <a:schemeClr val="tx1"/>
              </a:solidFill>
              <a:latin typeface="Meiryo UI" panose="020B0604030504040204" pitchFamily="50" charset="-128"/>
              <a:ea typeface="Meiryo UI" panose="020B0604030504040204" pitchFamily="50" charset="-128"/>
            </a:endParaRPr>
          </a:p>
          <a:p>
            <a:pPr>
              <a:defRPr/>
            </a:pPr>
            <a:endParaRPr lang="en-US" altLang="ja-JP" sz="400" dirty="0">
              <a:solidFill>
                <a:schemeClr val="tx1"/>
              </a:solidFill>
              <a:latin typeface="Meiryo UI" panose="020B0604030504040204" pitchFamily="50" charset="-128"/>
              <a:ea typeface="Meiryo UI" panose="020B0604030504040204" pitchFamily="50" charset="-128"/>
            </a:endParaRPr>
          </a:p>
        </p:txBody>
      </p:sp>
      <p:sp>
        <p:nvSpPr>
          <p:cNvPr id="53" name="下矢印 52"/>
          <p:cNvSpPr/>
          <p:nvPr/>
        </p:nvSpPr>
        <p:spPr>
          <a:xfrm>
            <a:off x="6559151" y="4372986"/>
            <a:ext cx="927540" cy="195263"/>
          </a:xfrm>
          <a:prstGeom prst="downArrow">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60" name="テキスト ボックス 1"/>
          <p:cNvSpPr txBox="1"/>
          <p:nvPr/>
        </p:nvSpPr>
        <p:spPr bwMode="auto">
          <a:xfrm>
            <a:off x="5313040" y="2551456"/>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smtClean="0">
                <a:solidFill>
                  <a:schemeClr val="bg1"/>
                </a:solidFill>
                <a:latin typeface="Meiryo UI" pitchFamily="50" charset="-128"/>
                <a:ea typeface="Meiryo UI" pitchFamily="50" charset="-128"/>
                <a:cs typeface="Meiryo UI" pitchFamily="50" charset="-128"/>
              </a:rPr>
              <a:t>総合庁舎案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40" name="正方形/長方形 12"/>
          <p:cNvSpPr>
            <a:spLocks noChangeArrowheads="1"/>
          </p:cNvSpPr>
          <p:nvPr/>
        </p:nvSpPr>
        <p:spPr bwMode="auto">
          <a:xfrm>
            <a:off x="8858585" y="18120"/>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１７</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6" name="テキスト ボックス 166"/>
          <p:cNvSpPr txBox="1">
            <a:spLocks noChangeArrowheads="1"/>
          </p:cNvSpPr>
          <p:nvPr/>
        </p:nvSpPr>
        <p:spPr bwMode="auto">
          <a:xfrm>
            <a:off x="3256558" y="5208588"/>
            <a:ext cx="1868793" cy="1277273"/>
          </a:xfrm>
          <a:prstGeom prst="rect">
            <a:avLst/>
          </a:prstGeom>
          <a:solidFill>
            <a:schemeClr val="bg1"/>
          </a:solidFill>
          <a:ln w="6350">
            <a:solidFill>
              <a:schemeClr val="tx1"/>
            </a:solidFill>
            <a:prstDash val="dash"/>
            <a:miter lim="800000"/>
            <a:headEnd/>
            <a:tailEnd/>
          </a:ln>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1,890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・・④</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工営所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1,362</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・ﾒﾃﾞｨｯｸｽ（あべの市税）　</a:t>
            </a:r>
            <a:r>
              <a:rPr lang="en-US" altLang="ja-JP" sz="800" dirty="0" smtClean="0">
                <a:latin typeface="Meiryo UI" panose="020B0604030504040204" pitchFamily="50" charset="-128"/>
                <a:ea typeface="Meiryo UI" panose="020B0604030504040204" pitchFamily="50" charset="-128"/>
              </a:rPr>
              <a:t>528</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6,510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・・⑤</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・ﾒﾃﾞｨｯｸｽ（保健所）　　</a:t>
            </a:r>
            <a:r>
              <a:rPr lang="en-US" altLang="ja-JP" sz="800" dirty="0" smtClean="0">
                <a:latin typeface="Meiryo UI" panose="020B0604030504040204" pitchFamily="50" charset="-128"/>
                <a:ea typeface="Meiryo UI" panose="020B0604030504040204" pitchFamily="50" charset="-128"/>
              </a:rPr>
              <a:t>2,189</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（あべの市税）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994</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・ﾙｼｱｽ（環境局）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2,637</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・ﾍﾞﾙﾀ（都市整備局）　　　</a:t>
            </a:r>
            <a:r>
              <a:rPr lang="en-US" altLang="ja-JP" sz="800" dirty="0" smtClean="0">
                <a:latin typeface="Meiryo UI" panose="020B0604030504040204" pitchFamily="50" charset="-128"/>
                <a:ea typeface="Meiryo UI" panose="020B0604030504040204" pitchFamily="50" charset="-128"/>
              </a:rPr>
              <a:t>690</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p:txBody>
      </p:sp>
      <p:sp>
        <p:nvSpPr>
          <p:cNvPr id="63" name="正方形/長方形 62"/>
          <p:cNvSpPr/>
          <p:nvPr/>
        </p:nvSpPr>
        <p:spPr>
          <a:xfrm>
            <a:off x="272479" y="4423571"/>
            <a:ext cx="4029197" cy="491618"/>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４庁舎計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27,676</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37" name="テキスト ボックス 163"/>
          <p:cNvSpPr txBox="1">
            <a:spLocks noChangeArrowheads="1"/>
          </p:cNvSpPr>
          <p:nvPr/>
        </p:nvSpPr>
        <p:spPr bwMode="auto">
          <a:xfrm>
            <a:off x="1389781" y="4416801"/>
            <a:ext cx="148680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活用</a:t>
            </a:r>
            <a:r>
              <a:rPr lang="ja-JP" altLang="en-US" sz="900" dirty="0" smtClean="0">
                <a:latin typeface="Meiryo UI" panose="020B0604030504040204" pitchFamily="50" charset="-128"/>
                <a:ea typeface="Meiryo UI" panose="020B0604030504040204" pitchFamily="50" charset="-128"/>
              </a:rPr>
              <a:t>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smtClean="0">
                <a:latin typeface="Meiryo UI" panose="020B0604030504040204" pitchFamily="50" charset="-128"/>
                <a:ea typeface="Meiryo UI" panose="020B0604030504040204" pitchFamily="50" charset="-128"/>
              </a:rPr>
              <a:t>15,400</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・執務室　　　　  </a:t>
            </a:r>
            <a:r>
              <a:rPr lang="en-US" altLang="ja-JP" sz="900" dirty="0" smtClean="0">
                <a:latin typeface="Meiryo UI" panose="020B0604030504040204" pitchFamily="50" charset="-128"/>
                <a:ea typeface="Meiryo UI" panose="020B0604030504040204" pitchFamily="50" charset="-128"/>
              </a:rPr>
              <a:t>1,216</a:t>
            </a:r>
            <a:r>
              <a:rPr lang="ja-JP" altLang="en-US" sz="900" dirty="0" smtClean="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38" name="大かっこ 37"/>
          <p:cNvSpPr/>
          <p:nvPr/>
        </p:nvSpPr>
        <p:spPr>
          <a:xfrm>
            <a:off x="1405803" y="4469480"/>
            <a:ext cx="2869853" cy="39600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9" name="テキスト ボックス 163"/>
          <p:cNvSpPr txBox="1">
            <a:spLocks noChangeArrowheads="1"/>
          </p:cNvSpPr>
          <p:nvPr/>
        </p:nvSpPr>
        <p:spPr bwMode="auto">
          <a:xfrm>
            <a:off x="2880994" y="4408537"/>
            <a:ext cx="14206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未活用面積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smtClean="0">
                <a:latin typeface="Meiryo UI" panose="020B0604030504040204" pitchFamily="50" charset="-128"/>
                <a:ea typeface="Meiryo UI" panose="020B0604030504040204" pitchFamily="50" charset="-128"/>
              </a:rPr>
              <a:t>　・空き庁舎　　</a:t>
            </a:r>
            <a:r>
              <a:rPr lang="en-US" altLang="ja-JP" sz="900" dirty="0" smtClean="0">
                <a:latin typeface="Meiryo UI" panose="020B0604030504040204" pitchFamily="50" charset="-128"/>
                <a:ea typeface="Meiryo UI" panose="020B0604030504040204" pitchFamily="50" charset="-128"/>
              </a:rPr>
              <a:t>11,060</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57" name="二等辺三角形 56"/>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58" name="左中かっこ 57"/>
          <p:cNvSpPr/>
          <p:nvPr/>
        </p:nvSpPr>
        <p:spPr>
          <a:xfrm rot="5400000">
            <a:off x="1647054" y="3612600"/>
            <a:ext cx="107358" cy="279032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64" name="テキスト ボックス 80"/>
          <p:cNvSpPr txBox="1"/>
          <p:nvPr/>
        </p:nvSpPr>
        <p:spPr bwMode="auto">
          <a:xfrm>
            <a:off x="81079" y="617904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100</a:t>
            </a:r>
            <a:r>
              <a:rPr lang="ja-JP" altLang="en-US" sz="750" b="1" dirty="0">
                <a:latin typeface="Meiryo UI" panose="020B0604030504040204" pitchFamily="50" charset="-128"/>
                <a:ea typeface="Meiryo UI" panose="020B0604030504040204" pitchFamily="50" charset="-128"/>
              </a:rPr>
              <a:t>人</a:t>
            </a:r>
          </a:p>
        </p:txBody>
      </p:sp>
      <p:sp>
        <p:nvSpPr>
          <p:cNvPr id="65" name="テキスト ボックス 80"/>
          <p:cNvSpPr txBox="1"/>
          <p:nvPr/>
        </p:nvSpPr>
        <p:spPr bwMode="auto">
          <a:xfrm>
            <a:off x="836034" y="6023748"/>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210</a:t>
            </a:r>
            <a:r>
              <a:rPr lang="ja-JP" altLang="en-US" sz="750" b="1" dirty="0">
                <a:latin typeface="Meiryo UI" panose="020B0604030504040204" pitchFamily="50" charset="-128"/>
                <a:ea typeface="Meiryo UI" panose="020B0604030504040204" pitchFamily="50" charset="-128"/>
              </a:rPr>
              <a:t>人</a:t>
            </a:r>
          </a:p>
        </p:txBody>
      </p:sp>
      <p:sp>
        <p:nvSpPr>
          <p:cNvPr id="66" name="テキスト ボックス 80"/>
          <p:cNvSpPr txBox="1"/>
          <p:nvPr/>
        </p:nvSpPr>
        <p:spPr bwMode="auto">
          <a:xfrm>
            <a:off x="1579800" y="605557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190</a:t>
            </a:r>
            <a:r>
              <a:rPr lang="ja-JP" altLang="en-US" sz="750" b="1" dirty="0">
                <a:latin typeface="Meiryo UI" panose="020B0604030504040204" pitchFamily="50" charset="-128"/>
                <a:ea typeface="Meiryo UI" panose="020B0604030504040204" pitchFamily="50" charset="-128"/>
              </a:rPr>
              <a:t>人</a:t>
            </a:r>
          </a:p>
        </p:txBody>
      </p:sp>
      <p:sp>
        <p:nvSpPr>
          <p:cNvPr id="67" name="テキスト ボックス 80"/>
          <p:cNvSpPr txBox="1"/>
          <p:nvPr/>
        </p:nvSpPr>
        <p:spPr bwMode="auto">
          <a:xfrm>
            <a:off x="2308830" y="5938314"/>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270</a:t>
            </a:r>
            <a:r>
              <a:rPr lang="ja-JP" altLang="en-US" sz="750" b="1" dirty="0">
                <a:latin typeface="Meiryo UI" panose="020B0604030504040204" pitchFamily="50" charset="-128"/>
                <a:ea typeface="Meiryo UI" panose="020B0604030504040204" pitchFamily="50" charset="-128"/>
              </a:rPr>
              <a:t>人</a:t>
            </a:r>
          </a:p>
        </p:txBody>
      </p:sp>
    </p:spTree>
    <p:extLst>
      <p:ext uri="{BB962C8B-B14F-4D97-AF65-F5344CB8AC3E}">
        <p14:creationId xmlns:p14="http://schemas.microsoft.com/office/powerpoint/2010/main" val="385804487"/>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図 49"/>
          <p:cNvPicPr>
            <a:picLocks noChangeAspect="1"/>
          </p:cNvPicPr>
          <p:nvPr/>
        </p:nvPicPr>
        <p:blipFill rotWithShape="1">
          <a:blip r:embed="rId3"/>
          <a:srcRect l="3937" t="13234" r="1573" b="4053"/>
          <a:stretch/>
        </p:blipFill>
        <p:spPr>
          <a:xfrm>
            <a:off x="33575" y="5024257"/>
            <a:ext cx="3456384" cy="1800200"/>
          </a:xfrm>
          <a:prstGeom prst="rect">
            <a:avLst/>
          </a:prstGeom>
        </p:spPr>
      </p:pic>
      <p:sp>
        <p:nvSpPr>
          <p:cNvPr id="42" name="平行四辺形 41"/>
          <p:cNvSpPr/>
          <p:nvPr/>
        </p:nvSpPr>
        <p:spPr>
          <a:xfrm>
            <a:off x="2903540" y="3287050"/>
            <a:ext cx="1800000" cy="396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2" name="図 1"/>
          <p:cNvPicPr>
            <a:picLocks noChangeAspect="1"/>
          </p:cNvPicPr>
          <p:nvPr/>
        </p:nvPicPr>
        <p:blipFill rotWithShape="1">
          <a:blip r:embed="rId4"/>
          <a:srcRect l="14518" t="25926" r="17988" b="13982"/>
          <a:stretch/>
        </p:blipFill>
        <p:spPr>
          <a:xfrm>
            <a:off x="3008784" y="1628801"/>
            <a:ext cx="1584176" cy="2088232"/>
          </a:xfrm>
          <a:prstGeom prst="rect">
            <a:avLst/>
          </a:prstGeom>
        </p:spPr>
      </p:pic>
      <p:sp>
        <p:nvSpPr>
          <p:cNvPr id="45" name="平行四辺形 44"/>
          <p:cNvSpPr/>
          <p:nvPr/>
        </p:nvSpPr>
        <p:spPr>
          <a:xfrm>
            <a:off x="578265" y="3287596"/>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39" name="図 38"/>
          <p:cNvPicPr>
            <a:picLocks noChangeAspect="1"/>
          </p:cNvPicPr>
          <p:nvPr/>
        </p:nvPicPr>
        <p:blipFill rotWithShape="1">
          <a:blip r:embed="rId5"/>
          <a:srcRect l="27068" t="13599" r="29800" b="17236"/>
          <a:stretch/>
        </p:blipFill>
        <p:spPr>
          <a:xfrm>
            <a:off x="949651" y="1811664"/>
            <a:ext cx="936104" cy="1872208"/>
          </a:xfrm>
          <a:prstGeom prst="rect">
            <a:avLst/>
          </a:prstGeom>
        </p:spPr>
      </p:pic>
      <p:sp>
        <p:nvSpPr>
          <p:cNvPr id="51" name="テキスト ボックス 50"/>
          <p:cNvSpPr txBox="1"/>
          <p:nvPr/>
        </p:nvSpPr>
        <p:spPr>
          <a:xfrm>
            <a:off x="2460677" y="3690925"/>
            <a:ext cx="2113284"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6,219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第四区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b1</a:t>
            </a:r>
            <a:r>
              <a:rPr lang="en-US" altLang="ja-JP" sz="2000" b="1" dirty="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ＭＳ Ｐゴシック" charset="-128"/>
                <a:ea typeface="Meiryo UI"/>
                <a:cs typeface="Meiryo UI"/>
              </a:rPr>
              <a:t>官房</a:t>
            </a:r>
            <a:r>
              <a:rPr lang="ja-JP" altLang="en-US" sz="2000" b="1" dirty="0">
                <a:solidFill>
                  <a:srgbClr val="000000"/>
                </a:solidFill>
                <a:latin typeface="ＭＳ Ｐゴシック" charset="-128"/>
                <a:ea typeface="Meiryo UI"/>
                <a:cs typeface="Meiryo UI"/>
              </a:rPr>
              <a:t>庁舎</a:t>
            </a:r>
            <a:r>
              <a:rPr lang="ja-JP" altLang="en-US" sz="2000" b="1" dirty="0" smtClean="0">
                <a:solidFill>
                  <a:srgbClr val="000000"/>
                </a:solidFill>
                <a:latin typeface="ＭＳ Ｐゴシック" charset="-128"/>
                <a:ea typeface="Meiryo UI"/>
                <a:cs typeface="Meiryo UI"/>
              </a:rPr>
              <a:t>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26637" name="テキスト ボックス 1"/>
          <p:cNvSpPr txBox="1">
            <a:spLocks noChangeArrowheads="1"/>
          </p:cNvSpPr>
          <p:nvPr/>
        </p:nvSpPr>
        <p:spPr bwMode="auto">
          <a:xfrm>
            <a:off x="38100" y="646113"/>
            <a:ext cx="2178050" cy="74930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官房</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a:t>
            </a:r>
            <a:endParaRPr lang="en-US" altLang="ja-JP" sz="105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250</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・現阿倍野区庁舎</a:t>
            </a: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67</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・近隣に新設　   </a:t>
            </a: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183</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3161323" y="2070997"/>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183</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26660" name="テキスト ボックス 1"/>
          <p:cNvSpPr txBox="1">
            <a:spLocks noChangeArrowheads="1"/>
          </p:cNvSpPr>
          <p:nvPr/>
        </p:nvSpPr>
        <p:spPr bwMode="auto">
          <a:xfrm>
            <a:off x="5465013" y="3078042"/>
            <a:ext cx="4476918" cy="736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建設後の執務室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a:solidFill>
                  <a:srgbClr val="000000"/>
                </a:solidFill>
                <a:latin typeface="Meiryo UI" panose="020B0604030504040204" pitchFamily="50" charset="-128"/>
                <a:ea typeface="Meiryo UI" panose="020B0604030504040204" pitchFamily="50" charset="-128"/>
              </a:rPr>
              <a:t>52,786</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smtClean="0">
                <a:solidFill>
                  <a:srgbClr val="000000"/>
                </a:solidFill>
                <a:latin typeface="Meiryo UI" panose="020B0604030504040204" pitchFamily="50" charset="-128"/>
                <a:ea typeface="Meiryo UI" panose="020B0604030504040204" pitchFamily="50" charset="-128"/>
              </a:rPr>
              <a:t>（①</a:t>
            </a:r>
            <a:r>
              <a:rPr lang="ja-JP" altLang="en-US" sz="1100" spc="-180" dirty="0">
                <a:solidFill>
                  <a:srgbClr val="000000"/>
                </a:solidFill>
                <a:latin typeface="Meiryo UI" panose="020B0604030504040204" pitchFamily="50" charset="-128"/>
                <a:ea typeface="Meiryo UI" panose="020B0604030504040204" pitchFamily="50" charset="-128"/>
              </a:rPr>
              <a:t>＋②＋③＋④＋⑤</a:t>
            </a:r>
            <a:r>
              <a:rPr lang="ja-JP" altLang="en-US" sz="1100" spc="-180" dirty="0" smtClean="0">
                <a:solidFill>
                  <a:srgbClr val="000000"/>
                </a:solidFill>
                <a:latin typeface="Meiryo UI" panose="020B0604030504040204" pitchFamily="50" charset="-128"/>
                <a:ea typeface="Meiryo UI" panose="020B0604030504040204" pitchFamily="50" charset="-128"/>
              </a:rPr>
              <a:t>）</a:t>
            </a:r>
            <a:endParaRPr lang="en-US" altLang="ja-JP" sz="1200" spc="-180" dirty="0">
              <a:solidFill>
                <a:srgbClr val="000000"/>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5392514" y="2704610"/>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1" name="左大かっこ 100"/>
          <p:cNvSpPr/>
          <p:nvPr/>
        </p:nvSpPr>
        <p:spPr>
          <a:xfrm>
            <a:off x="314325" y="1030288"/>
            <a:ext cx="36513" cy="2873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4" name="テキスト ボックス 53"/>
          <p:cNvSpPr txBox="1"/>
          <p:nvPr/>
        </p:nvSpPr>
        <p:spPr bwMode="auto">
          <a:xfrm>
            <a:off x="835745" y="3026052"/>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auto">
          <a:xfrm>
            <a:off x="843398" y="2393434"/>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67</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3232046" y="2953992"/>
            <a:ext cx="693737" cy="213264"/>
          </a:xfrm>
          <a:prstGeom prst="rect">
            <a:avLst/>
          </a:prstGeom>
          <a:noFill/>
        </p:spPr>
        <p:txBody>
          <a:bodyPr>
            <a:spAutoFit/>
          </a:bodyPr>
          <a:lstStyle/>
          <a:p>
            <a:pPr algn="ctr">
              <a:defRPr/>
            </a:pPr>
            <a:r>
              <a:rPr lang="ja-JP" altLang="en-US" sz="786" b="1" dirty="0" smtClean="0">
                <a:ea typeface="Meiryo UI" panose="020B0604030504040204" pitchFamily="50" charset="-128"/>
              </a:rPr>
              <a:t>執務室</a:t>
            </a:r>
            <a:endParaRPr lang="ja-JP" altLang="en-US" sz="786" b="1" dirty="0">
              <a:ea typeface="Meiryo UI" panose="020B0604030504040204" pitchFamily="50" charset="-128"/>
            </a:endParaRPr>
          </a:p>
        </p:txBody>
      </p:sp>
      <p:sp>
        <p:nvSpPr>
          <p:cNvPr id="41" name="テキスト ボックス 40"/>
          <p:cNvSpPr txBox="1"/>
          <p:nvPr/>
        </p:nvSpPr>
        <p:spPr>
          <a:xfrm>
            <a:off x="938287" y="2078311"/>
            <a:ext cx="890588" cy="207962"/>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5490949" y="3577600"/>
            <a:ext cx="4273072" cy="63060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a:t>
            </a:r>
            <a:r>
              <a:rPr lang="ja-JP" altLang="en-US" sz="1400" u="sng" dirty="0">
                <a:solidFill>
                  <a:schemeClr val="tx1"/>
                </a:solidFill>
                <a:latin typeface="Meiryo UI" panose="020B0604030504040204" pitchFamily="50" charset="-128"/>
                <a:ea typeface="Meiryo UI" panose="020B0604030504040204" pitchFamily="50" charset="-128"/>
              </a:rPr>
              <a:t>に未活用</a:t>
            </a:r>
            <a:r>
              <a:rPr lang="ja-JP" altLang="en-US" sz="1400" u="sng" dirty="0" smtClean="0">
                <a:solidFill>
                  <a:schemeClr val="tx1"/>
                </a:solidFill>
                <a:latin typeface="Meiryo UI" panose="020B0604030504040204" pitchFamily="50" charset="-128"/>
                <a:ea typeface="Meiryo UI" panose="020B0604030504040204" pitchFamily="50" charset="-128"/>
              </a:rPr>
              <a:t>面積（空き庁舎）は発生しない</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52,786</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52,786</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57" name="テキスト ボックス 1"/>
          <p:cNvSpPr txBox="1">
            <a:spLocks noChangeArrowheads="1"/>
          </p:cNvSpPr>
          <p:nvPr/>
        </p:nvSpPr>
        <p:spPr bwMode="auto">
          <a:xfrm>
            <a:off x="5384658" y="1016824"/>
            <a:ext cx="4464398"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a:t>
            </a:r>
            <a:r>
              <a:rPr lang="ja-JP" altLang="en-US" sz="1400" dirty="0" smtClean="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40,597</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rPr>
              <a:t>（①</a:t>
            </a:r>
            <a:r>
              <a:rPr lang="ja-JP" altLang="en-US" sz="10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52,786</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○不足執務室面積：</a:t>
            </a:r>
            <a:r>
              <a:rPr lang="en-US" altLang="ja-JP" sz="1400" dirty="0" smtClean="0">
                <a:latin typeface="Meiryo UI" panose="020B0604030504040204" pitchFamily="50" charset="-128"/>
                <a:ea typeface="Meiryo UI" panose="020B0604030504040204" pitchFamily="50" charset="-128"/>
              </a:rPr>
              <a:t>12,189</a:t>
            </a: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52,786</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40,597</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59" name="正方形/長方形 58"/>
          <p:cNvSpPr/>
          <p:nvPr/>
        </p:nvSpPr>
        <p:spPr>
          <a:xfrm>
            <a:off x="5392514" y="661988"/>
            <a:ext cx="4469944" cy="147161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0" name="下矢印吹き出し 59"/>
          <p:cNvSpPr/>
          <p:nvPr/>
        </p:nvSpPr>
        <p:spPr>
          <a:xfrm>
            <a:off x="480816" y="1431847"/>
            <a:ext cx="1800299" cy="41124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執務室面積　</a:t>
            </a:r>
            <a:r>
              <a:rPr lang="en-US" altLang="ja-JP" sz="900" dirty="0" smtClean="0">
                <a:solidFill>
                  <a:schemeClr val="tx1"/>
                </a:solidFill>
                <a:latin typeface="Meiryo UI" panose="020B0604030504040204" pitchFamily="50" charset="-128"/>
                <a:ea typeface="Meiryo UI" panose="020B0604030504040204" pitchFamily="50" charset="-128"/>
              </a:rPr>
              <a:t>4,521</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38" name="正方形/長方形 12"/>
          <p:cNvSpPr>
            <a:spLocks noChangeArrowheads="1"/>
          </p:cNvSpPr>
          <p:nvPr/>
        </p:nvSpPr>
        <p:spPr bwMode="auto">
          <a:xfrm>
            <a:off x="8835667" y="657585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１８</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49"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64" name="テキスト ボックス 1"/>
          <p:cNvSpPr txBox="1"/>
          <p:nvPr/>
        </p:nvSpPr>
        <p:spPr bwMode="auto">
          <a:xfrm>
            <a:off x="5313040" y="2556722"/>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a:solidFill>
                  <a:schemeClr val="bg1"/>
                </a:solidFill>
                <a:latin typeface="Meiryo UI" pitchFamily="50" charset="-128"/>
                <a:ea typeface="Meiryo UI" pitchFamily="50" charset="-128"/>
                <a:cs typeface="Meiryo UI" pitchFamily="50" charset="-128"/>
              </a:rPr>
              <a:t>官房</a:t>
            </a:r>
            <a:r>
              <a:rPr lang="ja-JP" altLang="en-US" sz="1286" b="1" dirty="0" smtClean="0">
                <a:solidFill>
                  <a:schemeClr val="bg1"/>
                </a:solidFill>
                <a:latin typeface="Meiryo UI" pitchFamily="50" charset="-128"/>
                <a:ea typeface="Meiryo UI" pitchFamily="50" charset="-128"/>
                <a:cs typeface="Meiryo UI" pitchFamily="50" charset="-128"/>
              </a:rPr>
              <a:t>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61" name="正方形/長方形 60"/>
          <p:cNvSpPr/>
          <p:nvPr/>
        </p:nvSpPr>
        <p:spPr>
          <a:xfrm>
            <a:off x="272480" y="4423571"/>
            <a:ext cx="2778037" cy="491618"/>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４庁舎計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27,676</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44" name="テキスト ボックス 163"/>
          <p:cNvSpPr txBox="1">
            <a:spLocks noChangeArrowheads="1"/>
          </p:cNvSpPr>
          <p:nvPr/>
        </p:nvSpPr>
        <p:spPr bwMode="auto">
          <a:xfrm>
            <a:off x="1377946" y="4410299"/>
            <a:ext cx="195981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a:latin typeface="Meiryo UI" panose="020B0604030504040204" pitchFamily="50" charset="-128"/>
                <a:ea typeface="Meiryo UI" panose="020B0604030504040204" pitchFamily="50" charset="-128"/>
              </a:rPr>
              <a:t>15,400</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・執務室   　　　　</a:t>
            </a:r>
            <a:r>
              <a:rPr lang="en-US" altLang="ja-JP" sz="900" dirty="0" smtClean="0">
                <a:latin typeface="Meiryo UI" panose="020B0604030504040204" pitchFamily="50" charset="-128"/>
                <a:ea typeface="Meiryo UI" panose="020B0604030504040204" pitchFamily="50" charset="-128"/>
              </a:rPr>
              <a:t>12,276</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47" name="テキスト ボックス 166"/>
          <p:cNvSpPr txBox="1">
            <a:spLocks noChangeArrowheads="1"/>
          </p:cNvSpPr>
          <p:nvPr/>
        </p:nvSpPr>
        <p:spPr bwMode="auto">
          <a:xfrm>
            <a:off x="3256558" y="5208588"/>
            <a:ext cx="1868793" cy="1277273"/>
          </a:xfrm>
          <a:prstGeom prst="rect">
            <a:avLst/>
          </a:prstGeom>
          <a:solidFill>
            <a:schemeClr val="bg1"/>
          </a:solidFill>
          <a:ln w="6350">
            <a:solidFill>
              <a:schemeClr val="tx1"/>
            </a:solidFill>
            <a:prstDash val="dash"/>
            <a:miter lim="800000"/>
            <a:headEnd/>
            <a:tailEnd/>
          </a:ln>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1,890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・・④</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工営所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1,362</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・ﾒﾃﾞｨｯｸｽ（あべの市税）　</a:t>
            </a:r>
            <a:r>
              <a:rPr lang="en-US" altLang="ja-JP" sz="800" dirty="0" smtClean="0">
                <a:latin typeface="Meiryo UI" panose="020B0604030504040204" pitchFamily="50" charset="-128"/>
                <a:ea typeface="Meiryo UI" panose="020B0604030504040204" pitchFamily="50" charset="-128"/>
              </a:rPr>
              <a:t>528</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6,510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・・⑤</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・ﾒﾃﾞｨｯｸｽ（保健所）　　</a:t>
            </a:r>
            <a:r>
              <a:rPr lang="en-US" altLang="ja-JP" sz="800" dirty="0" smtClean="0">
                <a:latin typeface="Meiryo UI" panose="020B0604030504040204" pitchFamily="50" charset="-128"/>
                <a:ea typeface="Meiryo UI" panose="020B0604030504040204" pitchFamily="50" charset="-128"/>
              </a:rPr>
              <a:t>2,189</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（あべの市税）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994</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・ﾙｼｱｽ（環境局）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2,637</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・ﾍﾞﾙﾀ（都市整備局）　　　</a:t>
            </a:r>
            <a:r>
              <a:rPr lang="en-US" altLang="ja-JP" sz="800" dirty="0" smtClean="0">
                <a:latin typeface="Meiryo UI" panose="020B0604030504040204" pitchFamily="50" charset="-128"/>
                <a:ea typeface="Meiryo UI" panose="020B0604030504040204" pitchFamily="50" charset="-128"/>
              </a:rPr>
              <a:t>690</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p:txBody>
      </p:sp>
      <p:sp>
        <p:nvSpPr>
          <p:cNvPr id="48" name="二等辺三角形 47"/>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74866" y="3664347"/>
            <a:ext cx="1352165"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4,959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79873" y="3828580"/>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a:t>
            </a:r>
            <a:endParaRPr lang="ja-JP" altLang="en-US" sz="786" b="1" u="sng" dirty="0">
              <a:latin typeface="Meiryo UI" panose="020B0604030504040204" pitchFamily="50" charset="-128"/>
              <a:ea typeface="Meiryo UI" panose="020B0604030504040204" pitchFamily="50" charset="-128"/>
            </a:endParaRPr>
          </a:p>
        </p:txBody>
      </p:sp>
      <p:sp>
        <p:nvSpPr>
          <p:cNvPr id="66" name="大かっこ 65"/>
          <p:cNvSpPr/>
          <p:nvPr/>
        </p:nvSpPr>
        <p:spPr>
          <a:xfrm>
            <a:off x="1405803" y="4450431"/>
            <a:ext cx="1572706" cy="43200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7" name="テキスト ボックス 66"/>
          <p:cNvSpPr txBox="1"/>
          <p:nvPr/>
        </p:nvSpPr>
        <p:spPr>
          <a:xfrm>
            <a:off x="2547498" y="388486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65"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63" name="下矢印吹き出し 62"/>
          <p:cNvSpPr/>
          <p:nvPr/>
        </p:nvSpPr>
        <p:spPr>
          <a:xfrm>
            <a:off x="2747938" y="1047453"/>
            <a:ext cx="2156358" cy="688479"/>
          </a:xfrm>
          <a:prstGeom prst="downArrowCallout">
            <a:avLst>
              <a:gd name="adj1" fmla="val 11109"/>
              <a:gd name="adj2" fmla="val 14196"/>
              <a:gd name="adj3" fmla="val 13424"/>
              <a:gd name="adj4" fmla="val 81183"/>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12,189</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endParaRPr lang="en-US" altLang="ja-JP" sz="300" dirty="0" smtClean="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特別区</a:t>
            </a:r>
            <a:r>
              <a:rPr lang="ja-JP" altLang="en-US" sz="700" dirty="0" smtClean="0">
                <a:solidFill>
                  <a:schemeClr val="tx1"/>
                </a:solidFill>
                <a:latin typeface="Meiryo UI" panose="020B0604030504040204" pitchFamily="50" charset="-128"/>
                <a:ea typeface="Meiryo UI" panose="020B0604030504040204" pitchFamily="50" charset="-128"/>
              </a:rPr>
              <a:t>素案</a:t>
            </a:r>
            <a:r>
              <a:rPr lang="ja-JP" altLang="en-US" sz="700" dirty="0">
                <a:solidFill>
                  <a:schemeClr val="tx1"/>
                </a:solidFill>
                <a:latin typeface="Meiryo UI" panose="020B0604030504040204" pitchFamily="50" charset="-128"/>
                <a:ea typeface="Meiryo UI" panose="020B0604030504040204" pitchFamily="50" charset="-128"/>
              </a:rPr>
              <a:t>における不足執務室面積が、</a:t>
            </a:r>
            <a:endParaRPr lang="en-US" altLang="ja-JP" sz="7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官房庁舎の必要執務室面積を上回るため、</a:t>
            </a:r>
            <a:endParaRPr lang="en-US" altLang="ja-JP" sz="7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　　　</a:t>
            </a:r>
            <a:r>
              <a:rPr lang="ja-JP" altLang="en-US" sz="700" dirty="0" smtClean="0">
                <a:solidFill>
                  <a:schemeClr val="tx1"/>
                </a:solidFill>
                <a:latin typeface="Meiryo UI" panose="020B0604030504040204" pitchFamily="50" charset="-128"/>
                <a:ea typeface="Meiryo UI" panose="020B0604030504040204" pitchFamily="50" charset="-128"/>
              </a:rPr>
              <a:t>不足執務室面積分も一体的に新庁舎として整備</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62" name="大かっこ 61"/>
          <p:cNvSpPr/>
          <p:nvPr/>
        </p:nvSpPr>
        <p:spPr>
          <a:xfrm>
            <a:off x="2917661" y="1266825"/>
            <a:ext cx="1930474" cy="30440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9" name="左中かっこ 68"/>
          <p:cNvSpPr/>
          <p:nvPr/>
        </p:nvSpPr>
        <p:spPr>
          <a:xfrm rot="5400000">
            <a:off x="1647054" y="3612600"/>
            <a:ext cx="107358" cy="279032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70" name="テキスト ボックス 80"/>
          <p:cNvSpPr txBox="1"/>
          <p:nvPr/>
        </p:nvSpPr>
        <p:spPr bwMode="auto">
          <a:xfrm>
            <a:off x="81079" y="617904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100</a:t>
            </a:r>
            <a:r>
              <a:rPr lang="ja-JP" altLang="en-US" sz="750" b="1" dirty="0">
                <a:latin typeface="Meiryo UI" panose="020B0604030504040204" pitchFamily="50" charset="-128"/>
                <a:ea typeface="Meiryo UI" panose="020B0604030504040204" pitchFamily="50" charset="-128"/>
              </a:rPr>
              <a:t>人</a:t>
            </a:r>
          </a:p>
        </p:txBody>
      </p:sp>
      <p:sp>
        <p:nvSpPr>
          <p:cNvPr id="71" name="テキスト ボックス 80"/>
          <p:cNvSpPr txBox="1"/>
          <p:nvPr/>
        </p:nvSpPr>
        <p:spPr bwMode="auto">
          <a:xfrm>
            <a:off x="836034" y="6023748"/>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210</a:t>
            </a:r>
            <a:r>
              <a:rPr lang="ja-JP" altLang="en-US" sz="750" b="1" dirty="0">
                <a:latin typeface="Meiryo UI" panose="020B0604030504040204" pitchFamily="50" charset="-128"/>
                <a:ea typeface="Meiryo UI" panose="020B0604030504040204" pitchFamily="50" charset="-128"/>
              </a:rPr>
              <a:t>人</a:t>
            </a:r>
          </a:p>
        </p:txBody>
      </p:sp>
      <p:sp>
        <p:nvSpPr>
          <p:cNvPr id="72" name="テキスト ボックス 80"/>
          <p:cNvSpPr txBox="1"/>
          <p:nvPr/>
        </p:nvSpPr>
        <p:spPr bwMode="auto">
          <a:xfrm>
            <a:off x="1579800" y="605557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190</a:t>
            </a:r>
            <a:r>
              <a:rPr lang="ja-JP" altLang="en-US" sz="750" b="1" dirty="0">
                <a:latin typeface="Meiryo UI" panose="020B0604030504040204" pitchFamily="50" charset="-128"/>
                <a:ea typeface="Meiryo UI" panose="020B0604030504040204" pitchFamily="50" charset="-128"/>
              </a:rPr>
              <a:t>人</a:t>
            </a:r>
          </a:p>
        </p:txBody>
      </p:sp>
      <p:sp>
        <p:nvSpPr>
          <p:cNvPr id="73" name="テキスト ボックス 80"/>
          <p:cNvSpPr txBox="1"/>
          <p:nvPr/>
        </p:nvSpPr>
        <p:spPr bwMode="auto">
          <a:xfrm>
            <a:off x="2308830" y="5938314"/>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270</a:t>
            </a:r>
            <a:r>
              <a:rPr lang="ja-JP" altLang="en-US" sz="750" b="1" dirty="0">
                <a:latin typeface="Meiryo UI" panose="020B0604030504040204" pitchFamily="50" charset="-128"/>
                <a:ea typeface="Meiryo UI" panose="020B0604030504040204" pitchFamily="50" charset="-128"/>
              </a:rPr>
              <a:t>人</a:t>
            </a:r>
          </a:p>
        </p:txBody>
      </p:sp>
    </p:spTree>
    <p:extLst>
      <p:ext uri="{BB962C8B-B14F-4D97-AF65-F5344CB8AC3E}">
        <p14:creationId xmlns:p14="http://schemas.microsoft.com/office/powerpoint/2010/main" val="960263866"/>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図 49"/>
          <p:cNvPicPr>
            <a:picLocks noChangeAspect="1"/>
          </p:cNvPicPr>
          <p:nvPr/>
        </p:nvPicPr>
        <p:blipFill rotWithShape="1">
          <a:blip r:embed="rId3"/>
          <a:srcRect l="3937" t="13234" r="1573" b="4053"/>
          <a:stretch/>
        </p:blipFill>
        <p:spPr>
          <a:xfrm>
            <a:off x="33575" y="5024257"/>
            <a:ext cx="3456384" cy="1800200"/>
          </a:xfrm>
          <a:prstGeom prst="rect">
            <a:avLst/>
          </a:prstGeom>
        </p:spPr>
      </p:pic>
      <p:sp>
        <p:nvSpPr>
          <p:cNvPr id="45" name="平行四辺形 44"/>
          <p:cNvSpPr/>
          <p:nvPr/>
        </p:nvSpPr>
        <p:spPr>
          <a:xfrm>
            <a:off x="578265" y="3287596"/>
            <a:ext cx="1594286"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5" name="図 4"/>
          <p:cNvPicPr>
            <a:picLocks noChangeAspect="1"/>
          </p:cNvPicPr>
          <p:nvPr/>
        </p:nvPicPr>
        <p:blipFill rotWithShape="1">
          <a:blip r:embed="rId4"/>
          <a:srcRect l="18818" t="21033" r="21461" b="23734"/>
          <a:stretch/>
        </p:blipFill>
        <p:spPr>
          <a:xfrm>
            <a:off x="761990" y="1732766"/>
            <a:ext cx="1296144" cy="1872209"/>
          </a:xfrm>
          <a:prstGeom prst="rect">
            <a:avLst/>
          </a:prstGeom>
        </p:spPr>
      </p:pic>
      <p:sp>
        <p:nvSpPr>
          <p:cNvPr id="48" name="平行四辺形 47"/>
          <p:cNvSpPr/>
          <p:nvPr/>
        </p:nvSpPr>
        <p:spPr>
          <a:xfrm>
            <a:off x="3044431" y="3252385"/>
            <a:ext cx="1491429" cy="360000"/>
          </a:xfrm>
          <a:prstGeom prst="parallelogram">
            <a:avLst>
              <a:gd name="adj" fmla="val 129853"/>
            </a:avLst>
          </a:prstGeom>
          <a:noFill/>
          <a:ln w="3175">
            <a:solidFill>
              <a:schemeClr val="tx1">
                <a:alpha val="9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3" name="図 2"/>
          <p:cNvPicPr>
            <a:picLocks noChangeAspect="1"/>
          </p:cNvPicPr>
          <p:nvPr/>
        </p:nvPicPr>
        <p:blipFill rotWithShape="1">
          <a:blip r:embed="rId5"/>
          <a:srcRect l="24694" t="28098" r="26451" b="13814"/>
          <a:stretch/>
        </p:blipFill>
        <p:spPr>
          <a:xfrm>
            <a:off x="3191276" y="1681190"/>
            <a:ext cx="1224137" cy="1944216"/>
          </a:xfrm>
          <a:prstGeom prst="rect">
            <a:avLst/>
          </a:prstGeom>
        </p:spPr>
      </p:pic>
      <p:sp>
        <p:nvSpPr>
          <p:cNvPr id="51" name="テキスト ボックス 50"/>
          <p:cNvSpPr txBox="1"/>
          <p:nvPr/>
        </p:nvSpPr>
        <p:spPr>
          <a:xfrm>
            <a:off x="2487098" y="3618520"/>
            <a:ext cx="2113284"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必要敷地面積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4,187</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4" name="正方形/長方形 3"/>
          <p:cNvSpPr/>
          <p:nvPr/>
        </p:nvSpPr>
        <p:spPr>
          <a:xfrm>
            <a:off x="13252" y="-3175"/>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補足資料</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Ⅰ</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第四区　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b2</a:t>
            </a:r>
            <a:r>
              <a:rPr lang="en-US" altLang="ja-JP" sz="2000" b="1" dirty="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ＭＳ Ｐゴシック" charset="-128"/>
                <a:ea typeface="Meiryo UI"/>
                <a:cs typeface="Meiryo UI"/>
              </a:rPr>
              <a:t>官房庁舎阿倍野</a:t>
            </a:r>
            <a:r>
              <a:rPr lang="ja-JP" altLang="en-US" sz="2000" b="1" dirty="0">
                <a:solidFill>
                  <a:srgbClr val="000000"/>
                </a:solidFill>
                <a:latin typeface="ＭＳ Ｐゴシック" charset="-128"/>
                <a:ea typeface="Meiryo UI"/>
                <a:cs typeface="Meiryo UI"/>
              </a:rPr>
              <a:t>建</a:t>
            </a:r>
            <a:r>
              <a:rPr lang="ja-JP" altLang="en-US" sz="2000" b="1" dirty="0" smtClean="0">
                <a:solidFill>
                  <a:srgbClr val="000000"/>
                </a:solidFill>
                <a:latin typeface="ＭＳ Ｐゴシック" charset="-128"/>
                <a:ea typeface="Meiryo UI"/>
                <a:cs typeface="Meiryo UI"/>
              </a:rPr>
              <a:t>替案</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イメージ</a:t>
            </a:r>
            <a:endParaRPr lang="ja-JP" altLang="en-US" sz="2000" b="1" dirty="0">
              <a:solidFill>
                <a:srgbClr val="000000"/>
              </a:solidFill>
              <a:latin typeface="Meiryo UI" panose="020B0604030504040204" pitchFamily="50" charset="-128"/>
              <a:ea typeface="Meiryo UI" panose="020B0604030504040204" pitchFamily="50" charset="-128"/>
              <a:cs typeface="Meiryo UI"/>
            </a:endParaRPr>
          </a:p>
        </p:txBody>
      </p:sp>
      <p:sp>
        <p:nvSpPr>
          <p:cNvPr id="69" name="テキスト ボックス 68"/>
          <p:cNvSpPr txBox="1"/>
          <p:nvPr/>
        </p:nvSpPr>
        <p:spPr>
          <a:xfrm>
            <a:off x="75565" y="3815328"/>
            <a:ext cx="2119313" cy="246062"/>
          </a:xfrm>
          <a:prstGeom prst="rect">
            <a:avLst/>
          </a:prstGeom>
          <a:noFill/>
        </p:spPr>
        <p:txBody>
          <a:bodyPr>
            <a:spAutoFit/>
          </a:bodyPr>
          <a:lstStyle/>
          <a:p>
            <a:pPr algn="ctr">
              <a:defRPr/>
            </a:pPr>
            <a:r>
              <a:rPr lang="ja-JP" altLang="en-US" sz="1000" b="1" u="sng" dirty="0" smtClean="0">
                <a:latin typeface="Meiryo UI" panose="020B0604030504040204" pitchFamily="50" charset="-128"/>
                <a:ea typeface="Meiryo UI" panose="020B0604030504040204" pitchFamily="50" charset="-128"/>
              </a:rPr>
              <a:t>現阿倍野区庁舎建替後</a:t>
            </a:r>
            <a:endParaRPr lang="ja-JP" altLang="en-US" sz="786" b="1" u="sng" dirty="0">
              <a:latin typeface="Meiryo UI" panose="020B0604030504040204" pitchFamily="50" charset="-128"/>
              <a:ea typeface="Meiryo UI" panose="020B0604030504040204" pitchFamily="50" charset="-128"/>
            </a:endParaRPr>
          </a:p>
        </p:txBody>
      </p:sp>
      <p:sp>
        <p:nvSpPr>
          <p:cNvPr id="26637" name="テキスト ボックス 1"/>
          <p:cNvSpPr txBox="1">
            <a:spLocks noChangeArrowheads="1"/>
          </p:cNvSpPr>
          <p:nvPr/>
        </p:nvSpPr>
        <p:spPr bwMode="auto">
          <a:xfrm>
            <a:off x="38100" y="646113"/>
            <a:ext cx="2178050" cy="606550"/>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官房</a:t>
            </a:r>
            <a:r>
              <a:rPr lang="ja-JP" altLang="en-US" sz="1200" b="1" dirty="0" smtClean="0">
                <a:latin typeface="Meiryo UI" panose="020B0604030504040204" pitchFamily="50" charset="-128"/>
                <a:ea typeface="Meiryo UI" panose="020B0604030504040204" pitchFamily="50" charset="-128"/>
              </a:rPr>
              <a:t>庁舎対象職員</a:t>
            </a:r>
            <a:r>
              <a:rPr lang="en-US" altLang="ja-JP" sz="12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　</a:t>
            </a:r>
            <a:endParaRPr lang="en-US" altLang="ja-JP" sz="11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現阿倍野区庁舎建替後</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250</a:t>
            </a:r>
            <a:r>
              <a:rPr lang="ja-JP" altLang="en-US" sz="1000" dirty="0" smtClean="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p:txBody>
      </p:sp>
      <p:sp>
        <p:nvSpPr>
          <p:cNvPr id="107" name="正方形/長方形 106"/>
          <p:cNvSpPr/>
          <p:nvPr/>
        </p:nvSpPr>
        <p:spPr>
          <a:xfrm>
            <a:off x="38100" y="644525"/>
            <a:ext cx="5137150" cy="34861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5" name="正方形/長方形 134"/>
          <p:cNvSpPr/>
          <p:nvPr/>
        </p:nvSpPr>
        <p:spPr>
          <a:xfrm>
            <a:off x="38100" y="4132263"/>
            <a:ext cx="5137150" cy="27003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4" name="テキスト ボックス 53"/>
          <p:cNvSpPr txBox="1"/>
          <p:nvPr/>
        </p:nvSpPr>
        <p:spPr bwMode="auto">
          <a:xfrm>
            <a:off x="855961" y="3179217"/>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120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auto">
          <a:xfrm>
            <a:off x="825037" y="2485311"/>
            <a:ext cx="890587" cy="323850"/>
          </a:xfrm>
          <a:prstGeom prst="rect">
            <a:avLst/>
          </a:prstGeom>
          <a:noFill/>
        </p:spPr>
        <p:txBody>
          <a:bodyPr>
            <a:spAutoFit/>
          </a:bodyPr>
          <a:lstStyle/>
          <a:p>
            <a:pPr algn="ctr">
              <a:defRPr/>
            </a:pPr>
            <a:r>
              <a:rPr lang="ja-JP" altLang="en-US" sz="750" b="1" dirty="0">
                <a:latin typeface="Meiryo UI" panose="020B0604030504040204" pitchFamily="50" charset="-128"/>
                <a:ea typeface="Meiryo UI" panose="020B0604030504040204" pitchFamily="50" charset="-128"/>
              </a:rPr>
              <a:t>官房</a:t>
            </a:r>
            <a:r>
              <a:rPr lang="ja-JP" altLang="en-US" sz="750" b="1" dirty="0" smtClean="0">
                <a:latin typeface="Meiryo UI" panose="020B0604030504040204" pitchFamily="50" charset="-128"/>
                <a:ea typeface="Meiryo UI" panose="020B0604030504040204" pitchFamily="50" charset="-128"/>
              </a:rPr>
              <a:t>庁舎</a:t>
            </a:r>
            <a:r>
              <a:rPr lang="ja-JP" altLang="en-US" sz="750" b="1" dirty="0">
                <a:latin typeface="Meiryo UI" panose="020B0604030504040204" pitchFamily="50" charset="-128"/>
                <a:ea typeface="Meiryo UI" panose="020B0604030504040204" pitchFamily="50" charset="-128"/>
              </a:rPr>
              <a:t>職員</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250</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3259530" y="2685023"/>
            <a:ext cx="693737" cy="213264"/>
          </a:xfrm>
          <a:prstGeom prst="rect">
            <a:avLst/>
          </a:prstGeom>
          <a:noFill/>
        </p:spPr>
        <p:txBody>
          <a:bodyPr>
            <a:spAutoFit/>
          </a:bodyPr>
          <a:lstStyle/>
          <a:p>
            <a:pPr algn="ctr">
              <a:defRPr/>
            </a:pPr>
            <a:r>
              <a:rPr lang="ja-JP" altLang="en-US" sz="786" b="1" dirty="0" smtClean="0">
                <a:ea typeface="Meiryo UI" panose="020B0604030504040204" pitchFamily="50" charset="-128"/>
              </a:rPr>
              <a:t>執務室</a:t>
            </a:r>
            <a:endParaRPr lang="ja-JP" altLang="en-US" sz="786" b="1" dirty="0">
              <a:ea typeface="Meiryo UI" panose="020B0604030504040204" pitchFamily="50" charset="-128"/>
            </a:endParaRPr>
          </a:p>
        </p:txBody>
      </p:sp>
      <p:sp>
        <p:nvSpPr>
          <p:cNvPr id="57" name="テキスト ボックス 56"/>
          <p:cNvSpPr txBox="1"/>
          <p:nvPr/>
        </p:nvSpPr>
        <p:spPr>
          <a:xfrm>
            <a:off x="191265" y="2819332"/>
            <a:ext cx="693737" cy="213264"/>
          </a:xfrm>
          <a:prstGeom prst="rect">
            <a:avLst/>
          </a:prstGeom>
          <a:noFill/>
        </p:spPr>
        <p:txBody>
          <a:bodyPr>
            <a:spAutoFit/>
          </a:bodyPr>
          <a:lstStyle/>
          <a:p>
            <a:pPr algn="ctr">
              <a:defRPr/>
            </a:pPr>
            <a:r>
              <a:rPr lang="ja-JP" altLang="en-US" sz="786" b="1" dirty="0" smtClean="0">
                <a:ea typeface="Meiryo UI" panose="020B0604030504040204" pitchFamily="50" charset="-128"/>
              </a:rPr>
              <a:t>執務室</a:t>
            </a:r>
            <a:endParaRPr lang="ja-JP" altLang="en-US" sz="786" b="1" dirty="0">
              <a:ea typeface="Meiryo UI" panose="020B0604030504040204" pitchFamily="50" charset="-128"/>
            </a:endParaRPr>
          </a:p>
        </p:txBody>
      </p:sp>
      <p:sp>
        <p:nvSpPr>
          <p:cNvPr id="39" name="テキスト ボックス 38"/>
          <p:cNvSpPr txBox="1"/>
          <p:nvPr/>
        </p:nvSpPr>
        <p:spPr>
          <a:xfrm>
            <a:off x="874787" y="1982490"/>
            <a:ext cx="890588" cy="207962"/>
          </a:xfrm>
          <a:prstGeom prst="rect">
            <a:avLst/>
          </a:prstGeom>
          <a:noFill/>
        </p:spPr>
        <p:txBody>
          <a:bodyPr>
            <a:spAutoFit/>
          </a:bodyPr>
          <a:lstStyle/>
          <a:p>
            <a:pPr>
              <a:defRPr/>
            </a:pPr>
            <a:r>
              <a:rPr lang="ja-JP" altLang="en-US" sz="750" b="1" dirty="0">
                <a:latin typeface="Meiryo UI" panose="020B0604030504040204" pitchFamily="50" charset="-128"/>
                <a:ea typeface="Meiryo UI" panose="020B0604030504040204" pitchFamily="50" charset="-128"/>
              </a:rPr>
              <a:t>議員定数　</a:t>
            </a:r>
            <a:r>
              <a:rPr lang="en-US" altLang="ja-JP" sz="750" b="1" dirty="0" smtClean="0">
                <a:latin typeface="Meiryo UI" panose="020B0604030504040204" pitchFamily="50" charset="-128"/>
                <a:ea typeface="Meiryo UI" panose="020B0604030504040204" pitchFamily="50" charset="-128"/>
              </a:rPr>
              <a:t>22</a:t>
            </a:r>
            <a:r>
              <a:rPr lang="ja-JP" altLang="en-US" sz="750" b="1" dirty="0" smtClean="0">
                <a:latin typeface="Meiryo UI" panose="020B0604030504040204" pitchFamily="50" charset="-128"/>
                <a:ea typeface="Meiryo UI" panose="020B0604030504040204" pitchFamily="50" charset="-128"/>
              </a:rPr>
              <a:t>人</a:t>
            </a:r>
            <a:endParaRPr lang="ja-JP" altLang="en-US" sz="750" b="1" dirty="0">
              <a:latin typeface="Meiryo UI" panose="020B0604030504040204" pitchFamily="50" charset="-128"/>
              <a:ea typeface="Meiryo UI" panose="020B0604030504040204" pitchFamily="50" charset="-128"/>
            </a:endParaRPr>
          </a:p>
        </p:txBody>
      </p:sp>
      <p:sp>
        <p:nvSpPr>
          <p:cNvPr id="42" name="テキスト ボックス 1"/>
          <p:cNvSpPr txBox="1">
            <a:spLocks noChangeArrowheads="1"/>
          </p:cNvSpPr>
          <p:nvPr/>
        </p:nvSpPr>
        <p:spPr bwMode="auto">
          <a:xfrm>
            <a:off x="5392514" y="1016824"/>
            <a:ext cx="4456542" cy="82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smtClean="0">
                <a:latin typeface="Meiryo UI" panose="020B0604030504040204" pitchFamily="50" charset="-128"/>
                <a:ea typeface="Meiryo UI" panose="020B0604030504040204" pitchFamily="50" charset="-128"/>
              </a:rPr>
              <a:t>○保有</a:t>
            </a:r>
            <a:r>
              <a:rPr lang="ja-JP" altLang="en-US" sz="1400" dirty="0">
                <a:latin typeface="Meiryo UI" panose="020B0604030504040204" pitchFamily="50" charset="-128"/>
                <a:ea typeface="Meiryo UI" panose="020B0604030504040204" pitchFamily="50" charset="-128"/>
              </a:rPr>
              <a:t>庁舎等執務室</a:t>
            </a:r>
            <a:r>
              <a:rPr lang="ja-JP" altLang="en-US" sz="1400" dirty="0" smtClean="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40,597</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 </a:t>
            </a:r>
            <a:r>
              <a:rPr lang="ja-JP" altLang="en-US" sz="1000" spc="-100" dirty="0" smtClean="0">
                <a:solidFill>
                  <a:srgbClr val="000000"/>
                </a:solidFill>
                <a:latin typeface="Meiryo UI" panose="020B0604030504040204" pitchFamily="50" charset="-128"/>
                <a:ea typeface="Meiryo UI" panose="020B0604030504040204" pitchFamily="50" charset="-128"/>
              </a:rPr>
              <a:t>（①</a:t>
            </a:r>
            <a:r>
              <a:rPr lang="ja-JP" altLang="en-US" sz="1000" spc="-100" dirty="0">
                <a:solidFill>
                  <a:srgbClr val="000000"/>
                </a:solidFill>
                <a:latin typeface="Meiryo UI" panose="020B0604030504040204" pitchFamily="50" charset="-128"/>
                <a:ea typeface="Meiryo UI" panose="020B0604030504040204" pitchFamily="50" charset="-128"/>
              </a:rPr>
              <a:t>‘＋③＋④＋⑤</a:t>
            </a:r>
            <a:r>
              <a:rPr lang="ja-JP" altLang="en-US" sz="1000" spc="-100" dirty="0" smtClean="0">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rPr>
              <a:t>　　　　　　　　　　　</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a:solidFill>
                  <a:srgbClr val="000000"/>
                </a:solidFill>
                <a:latin typeface="Meiryo UI" panose="020B0604030504040204" pitchFamily="50" charset="-128"/>
                <a:ea typeface="Meiryo UI" panose="020B0604030504040204" pitchFamily="50" charset="-128"/>
              </a:rPr>
              <a:t>○執務室必要面積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52,786</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○不足執務室面積：</a:t>
            </a:r>
            <a:r>
              <a:rPr lang="en-US" altLang="ja-JP" sz="1400" dirty="0" smtClean="0">
                <a:latin typeface="Meiryo UI" panose="020B0604030504040204" pitchFamily="50" charset="-128"/>
                <a:ea typeface="Meiryo UI" panose="020B0604030504040204" pitchFamily="50" charset="-128"/>
              </a:rPr>
              <a:t>12,189</a:t>
            </a:r>
            <a:r>
              <a:rPr lang="ja-JP" altLang="en-US" sz="14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52,786</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40,597</a:t>
            </a:r>
            <a:r>
              <a:rPr lang="ja-JP"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46" name="正方形/長方形 45"/>
          <p:cNvSpPr/>
          <p:nvPr/>
        </p:nvSpPr>
        <p:spPr>
          <a:xfrm>
            <a:off x="5392514" y="661988"/>
            <a:ext cx="4469944" cy="1471612"/>
          </a:xfrm>
          <a:prstGeom prst="rect">
            <a:avLst/>
          </a:prstGeom>
          <a:noFill/>
          <a:ln w="127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9" name="下矢印吹き出し 58"/>
          <p:cNvSpPr/>
          <p:nvPr/>
        </p:nvSpPr>
        <p:spPr>
          <a:xfrm>
            <a:off x="480815" y="1420395"/>
            <a:ext cx="1872000" cy="471581"/>
          </a:xfrm>
          <a:prstGeom prst="downArrowCallou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rPr>
              <a:t>建設執務室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8,504</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①</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a:solidFill>
                  <a:schemeClr val="tx1"/>
                </a:solidFill>
                <a:latin typeface="Meiryo UI" panose="020B0604030504040204" pitchFamily="50" charset="-128"/>
                <a:ea typeface="Meiryo UI" panose="020B0604030504040204" pitchFamily="50" charset="-128"/>
              </a:rPr>
              <a:t>（建</a:t>
            </a:r>
            <a:r>
              <a:rPr lang="ja-JP" altLang="en-US" sz="900" dirty="0" smtClean="0">
                <a:solidFill>
                  <a:schemeClr val="tx1"/>
                </a:solidFill>
                <a:latin typeface="Meiryo UI" panose="020B0604030504040204" pitchFamily="50" charset="-128"/>
                <a:ea typeface="Meiryo UI" panose="020B0604030504040204" pitchFamily="50" charset="-128"/>
              </a:rPr>
              <a:t>替前</a:t>
            </a:r>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4,521</a:t>
            </a:r>
            <a:r>
              <a:rPr lang="ja-JP" altLang="en-US" sz="900" dirty="0">
                <a:solidFill>
                  <a:schemeClr val="tx1"/>
                </a:solidFill>
                <a:latin typeface="Meiryo UI" panose="020B0604030504040204" pitchFamily="50" charset="-128"/>
                <a:ea typeface="Meiryo UI" panose="020B0604030504040204" pitchFamily="50" charset="-128"/>
              </a:rPr>
              <a:t>㎡　・・・①‘</a:t>
            </a:r>
            <a:r>
              <a:rPr lang="ja-JP" altLang="en-US" sz="900" dirty="0" smtClean="0">
                <a:solidFill>
                  <a:schemeClr val="tx1"/>
                </a:solidFill>
                <a:latin typeface="Meiryo UI" panose="020B0604030504040204" pitchFamily="50" charset="-128"/>
                <a:ea typeface="Meiryo UI" panose="020B0604030504040204" pitchFamily="50" charset="-128"/>
              </a:rPr>
              <a:t>）</a:t>
            </a:r>
            <a:endParaRPr lang="ja-JP" altLang="en-US" sz="800" dirty="0">
              <a:solidFill>
                <a:schemeClr val="tx1"/>
              </a:solidFill>
              <a:latin typeface="Meiryo UI" panose="020B0604030504040204" pitchFamily="50" charset="-128"/>
              <a:ea typeface="Meiryo UI" panose="020B0604030504040204" pitchFamily="50" charset="-128"/>
            </a:endParaRPr>
          </a:p>
        </p:txBody>
      </p:sp>
      <p:sp>
        <p:nvSpPr>
          <p:cNvPr id="61" name="下矢印吹き出し 60"/>
          <p:cNvSpPr/>
          <p:nvPr/>
        </p:nvSpPr>
        <p:spPr>
          <a:xfrm>
            <a:off x="2681263" y="1441133"/>
            <a:ext cx="2156358" cy="340519"/>
          </a:xfrm>
          <a:prstGeom prst="downArrowCallout">
            <a:avLst>
              <a:gd name="adj1" fmla="val 29011"/>
              <a:gd name="adj2" fmla="val 32098"/>
              <a:gd name="adj3" fmla="val 13424"/>
              <a:gd name="adj4" fmla="val 6775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建設</a:t>
            </a:r>
            <a:r>
              <a:rPr lang="ja-JP" altLang="en-US" sz="900" dirty="0" smtClean="0">
                <a:solidFill>
                  <a:schemeClr val="tx1"/>
                </a:solidFill>
                <a:latin typeface="Meiryo UI" panose="020B0604030504040204" pitchFamily="50" charset="-128"/>
                <a:ea typeface="Meiryo UI" panose="020B0604030504040204" pitchFamily="50" charset="-128"/>
              </a:rPr>
              <a:t>執務室</a:t>
            </a:r>
            <a:r>
              <a:rPr lang="ja-JP" altLang="en-US" sz="900" dirty="0">
                <a:solidFill>
                  <a:schemeClr val="tx1"/>
                </a:solidFill>
                <a:latin typeface="Meiryo UI" panose="020B0604030504040204" pitchFamily="50" charset="-128"/>
                <a:ea typeface="Meiryo UI" panose="020B0604030504040204" pitchFamily="50" charset="-128"/>
              </a:rPr>
              <a:t>面積　</a:t>
            </a:r>
            <a:r>
              <a:rPr lang="en-US" altLang="ja-JP" sz="900" dirty="0" smtClean="0">
                <a:solidFill>
                  <a:schemeClr val="tx1"/>
                </a:solidFill>
                <a:latin typeface="Meiryo UI" panose="020B0604030504040204" pitchFamily="50" charset="-128"/>
                <a:ea typeface="Meiryo UI" panose="020B0604030504040204" pitchFamily="50" charset="-128"/>
              </a:rPr>
              <a:t>8,206</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・②</a:t>
            </a:r>
            <a:endParaRPr lang="en-US" altLang="ja-JP" sz="900" dirty="0" smtClean="0">
              <a:solidFill>
                <a:schemeClr val="tx1"/>
              </a:solidFill>
              <a:latin typeface="Meiryo UI" panose="020B0604030504040204" pitchFamily="50" charset="-128"/>
              <a:ea typeface="Meiryo UI" panose="020B0604030504040204" pitchFamily="50" charset="-128"/>
            </a:endParaRPr>
          </a:p>
        </p:txBody>
      </p:sp>
      <p:sp>
        <p:nvSpPr>
          <p:cNvPr id="36" name="正方形/長方形 12"/>
          <p:cNvSpPr>
            <a:spLocks noChangeArrowheads="1"/>
          </p:cNvSpPr>
          <p:nvPr/>
        </p:nvSpPr>
        <p:spPr bwMode="auto">
          <a:xfrm>
            <a:off x="8828176" y="31745"/>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１９</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58" name="テキスト ボックス 1"/>
          <p:cNvSpPr txBox="1"/>
          <p:nvPr/>
        </p:nvSpPr>
        <p:spPr bwMode="auto">
          <a:xfrm>
            <a:off x="5313040" y="578495"/>
            <a:ext cx="1081088" cy="280987"/>
          </a:xfrm>
          <a:prstGeom prst="rect">
            <a:avLst/>
          </a:prstGeom>
          <a:solidFill>
            <a:schemeClr val="accent2">
              <a:lumMod val="40000"/>
              <a:lumOff val="60000"/>
            </a:schemeClr>
          </a:solidFill>
          <a:ln w="12700">
            <a:solidFill>
              <a:schemeClr val="bg1">
                <a:lumMod val="50000"/>
              </a:schemeClr>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dirty="0">
                <a:latin typeface="Meiryo UI" pitchFamily="50" charset="-128"/>
                <a:ea typeface="Meiryo UI" pitchFamily="50" charset="-128"/>
                <a:cs typeface="Meiryo UI" pitchFamily="50" charset="-128"/>
              </a:rPr>
              <a:t>特別区素案</a:t>
            </a:r>
            <a:endParaRPr lang="en-US" altLang="ja-JP" sz="1286" dirty="0">
              <a:latin typeface="Meiryo UI" pitchFamily="50" charset="-128"/>
              <a:ea typeface="Meiryo UI" pitchFamily="50" charset="-128"/>
              <a:cs typeface="Meiryo UI" pitchFamily="50" charset="-128"/>
            </a:endParaRPr>
          </a:p>
        </p:txBody>
      </p:sp>
      <p:sp>
        <p:nvSpPr>
          <p:cNvPr id="67" name="正方形/長方形 66"/>
          <p:cNvSpPr/>
          <p:nvPr/>
        </p:nvSpPr>
        <p:spPr>
          <a:xfrm>
            <a:off x="272480" y="4423571"/>
            <a:ext cx="2778037" cy="491618"/>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執務室</a:t>
            </a:r>
            <a:r>
              <a:rPr lang="ja-JP" altLang="en-US" sz="900" dirty="0" smtClean="0">
                <a:solidFill>
                  <a:schemeClr val="tx1"/>
                </a:solidFill>
                <a:latin typeface="Meiryo UI" panose="020B0604030504040204" pitchFamily="50" charset="-128"/>
                <a:ea typeface="Meiryo UI" panose="020B0604030504040204" pitchFamily="50" charset="-128"/>
              </a:rPr>
              <a:t>面積</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４庁舎計</a:t>
            </a:r>
            <a:endParaRPr lang="en-US" altLang="ja-JP" sz="900" dirty="0">
              <a:solidFill>
                <a:schemeClr val="tx1"/>
              </a:solidFill>
              <a:latin typeface="Meiryo UI" panose="020B0604030504040204" pitchFamily="50" charset="-128"/>
              <a:ea typeface="Meiryo UI" panose="020B0604030504040204" pitchFamily="50" charset="-128"/>
            </a:endParaRPr>
          </a:p>
          <a:p>
            <a:r>
              <a:rPr lang="en-US" altLang="ja-JP" sz="900" dirty="0" smtClean="0">
                <a:solidFill>
                  <a:schemeClr val="tx1"/>
                </a:solidFill>
                <a:latin typeface="Meiryo UI" panose="020B0604030504040204" pitchFamily="50" charset="-128"/>
                <a:ea typeface="Meiryo UI" panose="020B0604030504040204" pitchFamily="50" charset="-128"/>
              </a:rPr>
              <a:t>27,676</a:t>
            </a:r>
            <a:r>
              <a:rPr lang="ja-JP" altLang="en-US" sz="900" dirty="0" smtClean="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③</a:t>
            </a: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35" name="テキスト ボックス 1"/>
          <p:cNvSpPr txBox="1">
            <a:spLocks noChangeArrowheads="1"/>
          </p:cNvSpPr>
          <p:nvPr/>
        </p:nvSpPr>
        <p:spPr bwMode="auto">
          <a:xfrm>
            <a:off x="5465013" y="3025732"/>
            <a:ext cx="4476918" cy="313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762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solidFill>
                  <a:srgbClr val="000000"/>
                </a:solidFill>
                <a:latin typeface="Meiryo UI" panose="020B0604030504040204" pitchFamily="50" charset="-128"/>
                <a:ea typeface="Meiryo UI" panose="020B0604030504040204" pitchFamily="50" charset="-128"/>
              </a:rPr>
              <a:t>現阿倍野区庁舎建替後</a:t>
            </a:r>
            <a:r>
              <a:rPr lang="en-US" altLang="ja-JP" sz="1400" dirty="0" smtClean="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44,580</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dirty="0" smtClean="0">
                <a:solidFill>
                  <a:srgbClr val="000000"/>
                </a:solidFill>
                <a:latin typeface="Meiryo UI" panose="020B0604030504040204" pitchFamily="50" charset="-128"/>
                <a:ea typeface="Meiryo UI" panose="020B0604030504040204" pitchFamily="50" charset="-128"/>
              </a:rPr>
              <a:t>（①＋</a:t>
            </a:r>
            <a:r>
              <a:rPr lang="ja-JP" altLang="en-US" sz="1100" dirty="0">
                <a:solidFill>
                  <a:srgbClr val="000000"/>
                </a:solidFill>
                <a:latin typeface="Meiryo UI" panose="020B0604030504040204" pitchFamily="50" charset="-128"/>
                <a:ea typeface="Meiryo UI" panose="020B0604030504040204" pitchFamily="50" charset="-128"/>
              </a:rPr>
              <a:t>③＋④＋⑤）</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○近隣に新設する執務室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8,206</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52,786</a:t>
            </a:r>
            <a:r>
              <a:rPr lang="ja-JP" altLang="en-US"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44,580</a:t>
            </a:r>
            <a:r>
              <a:rPr lang="ja-JP" altLang="en-US" sz="12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endParaRPr lang="en-US" altLang="ja-JP" sz="1400" dirty="0">
              <a:solidFill>
                <a:srgbClr val="000000"/>
              </a:solidFill>
              <a:latin typeface="Meiryo UI" panose="020B0604030504040204" pitchFamily="50" charset="-128"/>
              <a:ea typeface="Meiryo UI" panose="020B0604030504040204" pitchFamily="50" charset="-128"/>
            </a:endParaRPr>
          </a:p>
          <a:p>
            <a:r>
              <a:rPr lang="en-US" altLang="ja-JP" sz="1400" dirty="0" smtClean="0">
                <a:solidFill>
                  <a:srgbClr val="000000"/>
                </a:solidFill>
                <a:latin typeface="Meiryo UI" panose="020B0604030504040204" pitchFamily="50" charset="-128"/>
                <a:ea typeface="Meiryo UI" panose="020B0604030504040204" pitchFamily="50" charset="-128"/>
              </a:rPr>
              <a:t> </a:t>
            </a:r>
            <a:r>
              <a:rPr lang="en-US" altLang="ja-JP" sz="1100" dirty="0" smtClean="0">
                <a:solidFill>
                  <a:srgbClr val="000000"/>
                </a:solidFill>
                <a:latin typeface="Meiryo UI" panose="020B0604030504040204" pitchFamily="50" charset="-128"/>
                <a:ea typeface="Meiryo UI" panose="020B0604030504040204" pitchFamily="50" charset="-128"/>
              </a:rPr>
              <a:t>※</a:t>
            </a:r>
            <a:r>
              <a:rPr lang="ja-JP" altLang="en-US" sz="1100" dirty="0" smtClean="0">
                <a:solidFill>
                  <a:srgbClr val="000000"/>
                </a:solidFill>
                <a:latin typeface="Meiryo UI" panose="020B0604030504040204" pitchFamily="50" charset="-128"/>
                <a:ea typeface="Meiryo UI" panose="020B0604030504040204" pitchFamily="50" charset="-128"/>
              </a:rPr>
              <a:t>現阿倍野区庁舎の建替期間中は、近隣に現阿倍野区庁舎の</a:t>
            </a:r>
            <a:endParaRPr lang="en-US" altLang="ja-JP" sz="1100" dirty="0" smtClean="0">
              <a:solidFill>
                <a:srgbClr val="000000"/>
              </a:solidFill>
              <a:latin typeface="Meiryo UI" panose="020B0604030504040204" pitchFamily="50" charset="-128"/>
              <a:ea typeface="Meiryo UI" panose="020B0604030504040204" pitchFamily="50" charset="-128"/>
            </a:endParaRPr>
          </a:p>
          <a:p>
            <a:r>
              <a:rPr lang="ja-JP" altLang="en-US" sz="1100" dirty="0">
                <a:solidFill>
                  <a:srgbClr val="000000"/>
                </a:solidFill>
                <a:latin typeface="Meiryo UI" panose="020B0604030504040204" pitchFamily="50" charset="-128"/>
                <a:ea typeface="Meiryo UI" panose="020B0604030504040204" pitchFamily="50" charset="-128"/>
              </a:rPr>
              <a:t>　</a:t>
            </a:r>
            <a:r>
              <a:rPr lang="ja-JP" altLang="en-US" sz="1100" dirty="0" smtClean="0">
                <a:solidFill>
                  <a:srgbClr val="000000"/>
                </a:solidFill>
                <a:latin typeface="Meiryo UI" panose="020B0604030504040204" pitchFamily="50" charset="-128"/>
                <a:ea typeface="Meiryo UI" panose="020B0604030504040204" pitchFamily="50" charset="-128"/>
              </a:rPr>
              <a:t>　執務室面積分の民間ビルを暫定賃借するものとする</a:t>
            </a:r>
            <a:endParaRPr lang="en-US" altLang="ja-JP" sz="1400" dirty="0" smtClean="0">
              <a:solidFill>
                <a:srgbClr val="000000"/>
              </a:solidFill>
              <a:latin typeface="Meiryo UI" panose="020B0604030504040204" pitchFamily="50" charset="-128"/>
              <a:ea typeface="Meiryo UI" panose="020B0604030504040204" pitchFamily="50" charset="-128"/>
            </a:endParaRPr>
          </a:p>
          <a:p>
            <a:endParaRPr lang="en-US" altLang="ja-JP" sz="1400" dirty="0" smtClean="0">
              <a:solidFill>
                <a:srgbClr val="000000"/>
              </a:solidFill>
              <a:latin typeface="Meiryo UI" panose="020B0604030504040204" pitchFamily="50" charset="-128"/>
              <a:ea typeface="Meiryo UI" panose="020B0604030504040204" pitchFamily="50" charset="-128"/>
            </a:endParaRPr>
          </a:p>
          <a:p>
            <a:endParaRPr lang="en-US" altLang="ja-JP" sz="1400" dirty="0" smtClean="0">
              <a:solidFill>
                <a:srgbClr val="000000"/>
              </a:solidFill>
              <a:latin typeface="Meiryo UI" panose="020B0604030504040204" pitchFamily="50" charset="-128"/>
              <a:ea typeface="Meiryo UI" panose="020B0604030504040204" pitchFamily="50" charset="-128"/>
            </a:endParaRPr>
          </a:p>
          <a:p>
            <a:r>
              <a:rPr lang="en-US" altLang="ja-JP"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solidFill>
                  <a:srgbClr val="000000"/>
                </a:solidFill>
                <a:latin typeface="Meiryo UI" panose="020B0604030504040204" pitchFamily="50" charset="-128"/>
                <a:ea typeface="Meiryo UI" panose="020B0604030504040204" pitchFamily="50" charset="-128"/>
              </a:rPr>
              <a:t>新設する庁舎建設後</a:t>
            </a:r>
            <a:r>
              <a:rPr lang="en-US" altLang="ja-JP" sz="1400" dirty="0" smtClean="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執務室</a:t>
            </a:r>
            <a:r>
              <a:rPr lang="ja-JP" altLang="en-US" sz="1400" dirty="0">
                <a:latin typeface="Meiryo UI" panose="020B0604030504040204" pitchFamily="50" charset="-128"/>
                <a:ea typeface="Meiryo UI" panose="020B0604030504040204" pitchFamily="50" charset="-128"/>
              </a:rPr>
              <a:t>面積</a:t>
            </a:r>
            <a:r>
              <a:rPr lang="ja-JP" altLang="en-US" sz="1400" dirty="0" smtClean="0">
                <a:solidFill>
                  <a:srgbClr val="000000"/>
                </a:solidFill>
                <a:latin typeface="Meiryo UI" panose="020B0604030504040204" pitchFamily="50" charset="-128"/>
                <a:ea typeface="Meiryo UI" panose="020B0604030504040204" pitchFamily="50" charset="-128"/>
              </a:rPr>
              <a:t>：</a:t>
            </a:r>
            <a:r>
              <a:rPr lang="en-US" altLang="ja-JP" sz="1400" dirty="0" smtClean="0">
                <a:solidFill>
                  <a:srgbClr val="000000"/>
                </a:solidFill>
                <a:latin typeface="Meiryo UI" panose="020B0604030504040204" pitchFamily="50" charset="-128"/>
                <a:ea typeface="Meiryo UI" panose="020B0604030504040204" pitchFamily="50" charset="-128"/>
              </a:rPr>
              <a:t>52,786</a:t>
            </a:r>
            <a:r>
              <a:rPr lang="ja-JP" altLang="en-US" sz="1400" dirty="0" smtClean="0">
                <a:solidFill>
                  <a:srgbClr val="000000"/>
                </a:solidFill>
                <a:latin typeface="Meiryo UI" panose="020B0604030504040204" pitchFamily="50" charset="-128"/>
                <a:ea typeface="Meiryo UI" panose="020B0604030504040204" pitchFamily="50" charset="-128"/>
              </a:rPr>
              <a:t>㎡</a:t>
            </a:r>
            <a:r>
              <a:rPr lang="ja-JP" altLang="en-US" sz="1100" spc="-180" dirty="0" smtClean="0">
                <a:solidFill>
                  <a:srgbClr val="000000"/>
                </a:solidFill>
                <a:latin typeface="Meiryo UI" panose="020B0604030504040204" pitchFamily="50" charset="-128"/>
                <a:ea typeface="Meiryo UI" panose="020B0604030504040204" pitchFamily="50" charset="-128"/>
              </a:rPr>
              <a:t>（①</a:t>
            </a:r>
            <a:r>
              <a:rPr lang="ja-JP" altLang="en-US" sz="1100" spc="-180" dirty="0">
                <a:solidFill>
                  <a:srgbClr val="000000"/>
                </a:solidFill>
                <a:latin typeface="Meiryo UI" panose="020B0604030504040204" pitchFamily="50" charset="-128"/>
                <a:ea typeface="Meiryo UI" panose="020B0604030504040204" pitchFamily="50" charset="-128"/>
              </a:rPr>
              <a:t>＋②＋③＋④＋⑤</a:t>
            </a:r>
            <a:r>
              <a:rPr lang="ja-JP" altLang="en-US" sz="1100" spc="-180" dirty="0" smtClean="0">
                <a:solidFill>
                  <a:srgbClr val="000000"/>
                </a:solidFill>
                <a:latin typeface="Meiryo UI" panose="020B0604030504040204" pitchFamily="50" charset="-128"/>
                <a:ea typeface="Meiryo UI" panose="020B0604030504040204" pitchFamily="50" charset="-128"/>
              </a:rPr>
              <a:t>）</a:t>
            </a:r>
            <a:endParaRPr lang="en-US" altLang="ja-JP" sz="1400" spc="-180" dirty="0">
              <a:solidFill>
                <a:srgbClr val="000000"/>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5392514" y="2693868"/>
            <a:ext cx="4469943" cy="4140000"/>
          </a:xfrm>
          <a:prstGeom prst="rect">
            <a:avLst/>
          </a:prstGeom>
          <a:noFill/>
          <a:ln w="285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正方形/長方形 39"/>
          <p:cNvSpPr/>
          <p:nvPr/>
        </p:nvSpPr>
        <p:spPr>
          <a:xfrm>
            <a:off x="5516529" y="5452044"/>
            <a:ext cx="4240515" cy="630609"/>
          </a:xfrm>
          <a:prstGeom prst="rect">
            <a:avLst/>
          </a:prstGeom>
          <a:solidFill>
            <a:schemeClr val="accent3">
              <a:lumMod val="60000"/>
              <a:lumOff val="40000"/>
            </a:schemeClr>
          </a:solidFill>
          <a:ln w="31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執務室面積に</a:t>
            </a:r>
            <a:r>
              <a:rPr lang="ja-JP" altLang="en-US" sz="1400" u="sng" dirty="0">
                <a:solidFill>
                  <a:schemeClr val="tx1"/>
                </a:solidFill>
                <a:latin typeface="Meiryo UI" panose="020B0604030504040204" pitchFamily="50" charset="-128"/>
                <a:ea typeface="Meiryo UI" panose="020B0604030504040204" pitchFamily="50" charset="-128"/>
              </a:rPr>
              <a:t>未活用</a:t>
            </a:r>
            <a:r>
              <a:rPr lang="ja-JP" altLang="en-US" sz="1400" u="sng" dirty="0" smtClean="0">
                <a:solidFill>
                  <a:schemeClr val="tx1"/>
                </a:solidFill>
                <a:latin typeface="Meiryo UI" panose="020B0604030504040204" pitchFamily="50" charset="-128"/>
                <a:ea typeface="Meiryo UI" panose="020B0604030504040204" pitchFamily="50" charset="-128"/>
              </a:rPr>
              <a:t>面積（空き庁舎）は発生しない</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0</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52,786</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52,786</a:t>
            </a:r>
            <a:r>
              <a:rPr lang="ja-JP" altLang="en-US" sz="1200" dirty="0" smtClean="0">
                <a:solidFill>
                  <a:schemeClr val="tx1"/>
                </a:solidFill>
                <a:latin typeface="Meiryo UI" panose="020B0604030504040204" pitchFamily="50" charset="-128"/>
                <a:ea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1" name="テキスト ボックス 1"/>
          <p:cNvSpPr txBox="1"/>
          <p:nvPr/>
        </p:nvSpPr>
        <p:spPr bwMode="auto">
          <a:xfrm>
            <a:off x="5313040" y="2530964"/>
            <a:ext cx="1079500" cy="280988"/>
          </a:xfrm>
          <a:prstGeom prst="rect">
            <a:avLst/>
          </a:prstGeom>
          <a:solidFill>
            <a:schemeClr val="tx1"/>
          </a:solidFill>
          <a:ln w="12700">
            <a:solidFill>
              <a:schemeClr val="tx1"/>
            </a:solidFill>
          </a:ln>
        </p:spPr>
        <p:txBody>
          <a:bodyPr lIns="0" tIns="0" rIns="0" bIns="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1286" b="1" dirty="0">
                <a:solidFill>
                  <a:schemeClr val="bg1"/>
                </a:solidFill>
                <a:latin typeface="Meiryo UI" pitchFamily="50" charset="-128"/>
                <a:ea typeface="Meiryo UI" pitchFamily="50" charset="-128"/>
                <a:cs typeface="Meiryo UI" pitchFamily="50" charset="-128"/>
              </a:rPr>
              <a:t>官房</a:t>
            </a:r>
            <a:r>
              <a:rPr lang="ja-JP" altLang="en-US" sz="1286" b="1" dirty="0" smtClean="0">
                <a:solidFill>
                  <a:schemeClr val="bg1"/>
                </a:solidFill>
                <a:latin typeface="Meiryo UI" pitchFamily="50" charset="-128"/>
                <a:ea typeface="Meiryo UI" pitchFamily="50" charset="-128"/>
                <a:cs typeface="Meiryo UI" pitchFamily="50" charset="-128"/>
              </a:rPr>
              <a:t>庁舎案</a:t>
            </a:r>
            <a:endParaRPr lang="en-US" altLang="ja-JP" sz="1286" b="1" dirty="0">
              <a:solidFill>
                <a:schemeClr val="bg1"/>
              </a:solidFill>
              <a:latin typeface="Meiryo UI" pitchFamily="50" charset="-128"/>
              <a:ea typeface="Meiryo UI" pitchFamily="50" charset="-128"/>
              <a:cs typeface="Meiryo UI" pitchFamily="50" charset="-128"/>
            </a:endParaRPr>
          </a:p>
        </p:txBody>
      </p:sp>
      <p:sp>
        <p:nvSpPr>
          <p:cNvPr id="60" name="テキスト ボックス 163"/>
          <p:cNvSpPr txBox="1">
            <a:spLocks noChangeArrowheads="1"/>
          </p:cNvSpPr>
          <p:nvPr/>
        </p:nvSpPr>
        <p:spPr bwMode="auto">
          <a:xfrm>
            <a:off x="1377946" y="4410299"/>
            <a:ext cx="195981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活用面積</a:t>
            </a:r>
            <a:r>
              <a:rPr lang="en-US" altLang="ja-JP" sz="900" dirty="0" smtClean="0">
                <a:latin typeface="Meiryo UI" panose="020B0604030504040204" pitchFamily="50" charset="-128"/>
                <a:ea typeface="Meiryo UI" panose="020B0604030504040204" pitchFamily="50" charset="-128"/>
              </a:rPr>
              <a:t>】</a:t>
            </a:r>
          </a:p>
          <a:p>
            <a:r>
              <a:rPr lang="ja-JP" altLang="en-US" sz="900" dirty="0">
                <a:latin typeface="Meiryo UI" panose="020B0604030504040204" pitchFamily="50" charset="-128"/>
                <a:ea typeface="Meiryo UI" panose="020B0604030504040204" pitchFamily="50" charset="-128"/>
              </a:rPr>
              <a:t>　・地域自治区　 　</a:t>
            </a:r>
            <a:r>
              <a:rPr lang="en-US" altLang="ja-JP" sz="900" dirty="0">
                <a:latin typeface="Meiryo UI" panose="020B0604030504040204" pitchFamily="50" charset="-128"/>
                <a:ea typeface="Meiryo UI" panose="020B0604030504040204" pitchFamily="50" charset="-128"/>
              </a:rPr>
              <a:t>15,400</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・執務室   　　　　</a:t>
            </a:r>
            <a:r>
              <a:rPr lang="en-US" altLang="ja-JP" sz="900" dirty="0" smtClean="0">
                <a:latin typeface="Meiryo UI" panose="020B0604030504040204" pitchFamily="50" charset="-128"/>
                <a:ea typeface="Meiryo UI" panose="020B0604030504040204" pitchFamily="50" charset="-128"/>
              </a:rPr>
              <a:t>12,276</a:t>
            </a:r>
            <a:r>
              <a:rPr lang="ja-JP" altLang="en-US" sz="9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43" name="テキスト ボックス 166"/>
          <p:cNvSpPr txBox="1">
            <a:spLocks noChangeArrowheads="1"/>
          </p:cNvSpPr>
          <p:nvPr/>
        </p:nvSpPr>
        <p:spPr bwMode="auto">
          <a:xfrm>
            <a:off x="3256558" y="5208588"/>
            <a:ext cx="1868793" cy="1277273"/>
          </a:xfrm>
          <a:prstGeom prst="rect">
            <a:avLst/>
          </a:prstGeom>
          <a:solidFill>
            <a:schemeClr val="bg1"/>
          </a:solidFill>
          <a:ln w="6350">
            <a:solidFill>
              <a:schemeClr val="tx1"/>
            </a:solidFill>
            <a:prstDash val="dash"/>
            <a:miter lim="800000"/>
            <a:headEnd/>
            <a:tailEnd/>
          </a:ln>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800" b="1"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他の保有庁舎等</a:t>
            </a:r>
            <a:endParaRPr lang="en-US" altLang="ja-JP" sz="800" b="1" dirty="0">
              <a:latin typeface="Meiryo UI" panose="020B0604030504040204" pitchFamily="50" charset="-128"/>
              <a:ea typeface="Meiryo UI" panose="020B0604030504040204" pitchFamily="50" charset="-128"/>
            </a:endParaRPr>
          </a:p>
          <a:p>
            <a:pPr>
              <a:spcBef>
                <a:spcPts val="600"/>
              </a:spcBef>
            </a:pPr>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保有庁舎</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1,890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・・④</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工営所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1,362</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・ﾒﾃﾞｨｯｸｽ（あべの市税）　</a:t>
            </a:r>
            <a:r>
              <a:rPr lang="en-US" altLang="ja-JP" sz="800" dirty="0" smtClean="0">
                <a:latin typeface="Meiryo UI" panose="020B0604030504040204" pitchFamily="50" charset="-128"/>
                <a:ea typeface="Meiryo UI" panose="020B0604030504040204" pitchFamily="50" charset="-128"/>
              </a:rPr>
              <a:t>528</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民間</a:t>
            </a:r>
            <a:r>
              <a:rPr lang="ja-JP" altLang="en-US" sz="800" b="1" u="sng" dirty="0">
                <a:latin typeface="Meiryo UI" panose="020B0604030504040204" pitchFamily="50" charset="-128"/>
                <a:ea typeface="Meiryo UI" panose="020B0604030504040204" pitchFamily="50" charset="-128"/>
              </a:rPr>
              <a:t>ビル</a:t>
            </a:r>
            <a:r>
              <a:rPr lang="ja-JP" altLang="en-US" sz="800" b="1" u="sng" dirty="0" smtClean="0">
                <a:latin typeface="Meiryo UI" panose="020B0604030504040204" pitchFamily="50" charset="-128"/>
                <a:ea typeface="Meiryo UI" panose="020B0604030504040204" pitchFamily="50" charset="-128"/>
              </a:rPr>
              <a:t>賃借</a:t>
            </a:r>
            <a:r>
              <a:rPr lang="en-US" altLang="ja-JP" sz="800" b="1" u="sng" dirty="0" smtClean="0">
                <a:latin typeface="Meiryo UI" panose="020B0604030504040204" pitchFamily="50" charset="-128"/>
                <a:ea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rPr>
              <a:t>　</a:t>
            </a:r>
            <a:r>
              <a:rPr lang="en-US" altLang="ja-JP" sz="800" b="1" u="sng" dirty="0" smtClean="0">
                <a:latin typeface="Meiryo UI" panose="020B0604030504040204" pitchFamily="50" charset="-128"/>
                <a:ea typeface="Meiryo UI" panose="020B0604030504040204" pitchFamily="50" charset="-128"/>
              </a:rPr>
              <a:t>6,510</a:t>
            </a:r>
            <a:r>
              <a:rPr lang="ja-JP" altLang="en-US" sz="800" b="1" u="sng" dirty="0" smtClean="0">
                <a:latin typeface="Meiryo UI" panose="020B0604030504040204" pitchFamily="50" charset="-128"/>
                <a:ea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rPr>
              <a:t>・・⑤</a:t>
            </a:r>
            <a:endParaRPr lang="en-US" altLang="ja-JP" sz="800" b="1" u="sng"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・ﾒﾃﾞｨｯｸｽ（保健所）　　</a:t>
            </a:r>
            <a:r>
              <a:rPr lang="en-US" altLang="ja-JP" sz="800" dirty="0" smtClean="0">
                <a:latin typeface="Meiryo UI" panose="020B0604030504040204" pitchFamily="50" charset="-128"/>
                <a:ea typeface="Meiryo UI" panose="020B0604030504040204" pitchFamily="50" charset="-128"/>
              </a:rPr>
              <a:t>2,189</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（あべの市税）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994</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・ﾙｼｱｽ（環境局）　　　 </a:t>
            </a:r>
            <a:r>
              <a:rPr lang="ja-JP" altLang="en-US" sz="8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2,637</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・ﾍﾞﾙﾀ（都市整備局）　　　</a:t>
            </a:r>
            <a:r>
              <a:rPr lang="en-US" altLang="ja-JP" sz="800" dirty="0" smtClean="0">
                <a:latin typeface="Meiryo UI" panose="020B0604030504040204" pitchFamily="50" charset="-128"/>
                <a:ea typeface="Meiryo UI" panose="020B0604030504040204" pitchFamily="50" charset="-128"/>
              </a:rPr>
              <a:t>690</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p:txBody>
      </p:sp>
      <p:sp>
        <p:nvSpPr>
          <p:cNvPr id="44" name="大かっこ 43"/>
          <p:cNvSpPr/>
          <p:nvPr/>
        </p:nvSpPr>
        <p:spPr>
          <a:xfrm>
            <a:off x="1405803" y="4450431"/>
            <a:ext cx="1572706" cy="432000"/>
          </a:xfrm>
          <a:prstGeom prst="bracketPair">
            <a:avLst>
              <a:gd name="adj" fmla="val 11856"/>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9" name="二等辺三角形 48"/>
          <p:cNvSpPr/>
          <p:nvPr/>
        </p:nvSpPr>
        <p:spPr>
          <a:xfrm flipV="1">
            <a:off x="6696430" y="2323923"/>
            <a:ext cx="1859216" cy="1484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フリーフォーム 1"/>
          <p:cNvSpPr/>
          <p:nvPr/>
        </p:nvSpPr>
        <p:spPr>
          <a:xfrm>
            <a:off x="370855" y="2983935"/>
            <a:ext cx="463550" cy="120650"/>
          </a:xfrm>
          <a:custGeom>
            <a:avLst/>
            <a:gdLst>
              <a:gd name="connsiteX0" fmla="*/ 0 w 463550"/>
              <a:gd name="connsiteY0" fmla="*/ 0 h 120650"/>
              <a:gd name="connsiteX1" fmla="*/ 368300 w 463550"/>
              <a:gd name="connsiteY1" fmla="*/ 0 h 120650"/>
              <a:gd name="connsiteX2" fmla="*/ 463550 w 463550"/>
              <a:gd name="connsiteY2" fmla="*/ 120650 h 120650"/>
            </a:gdLst>
            <a:ahLst/>
            <a:cxnLst>
              <a:cxn ang="0">
                <a:pos x="connsiteX0" y="connsiteY0"/>
              </a:cxn>
              <a:cxn ang="0">
                <a:pos x="connsiteX1" y="connsiteY1"/>
              </a:cxn>
              <a:cxn ang="0">
                <a:pos x="connsiteX2" y="connsiteY2"/>
              </a:cxn>
            </a:cxnLst>
            <a:rect l="l" t="t" r="r" b="b"/>
            <a:pathLst>
              <a:path w="463550" h="120650">
                <a:moveTo>
                  <a:pt x="0" y="0"/>
                </a:moveTo>
                <a:lnTo>
                  <a:pt x="368300" y="0"/>
                </a:lnTo>
                <a:lnTo>
                  <a:pt x="463550" y="120650"/>
                </a:lnTo>
              </a:path>
            </a:pathLst>
          </a:custGeom>
          <a:noFill/>
          <a:ln w="3175">
            <a:solidFill>
              <a:schemeClr val="tx1"/>
            </a:solidFill>
            <a:headEnd type="none"/>
            <a:tailEnd type="arrow"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74866" y="3664347"/>
            <a:ext cx="1352165" cy="207749"/>
          </a:xfrm>
          <a:prstGeom prst="rect">
            <a:avLst/>
          </a:prstGeom>
          <a:noFill/>
        </p:spPr>
        <p:txBody>
          <a:bodyPr vert="horz" wrap="square" rtlCol="0">
            <a:spAutoFit/>
          </a:bodyPr>
          <a:lstStyle/>
          <a:p>
            <a:pPr algn="ctr"/>
            <a:r>
              <a:rPr lang="ja-JP" altLang="en-US" sz="750" dirty="0" smtClean="0">
                <a:latin typeface="Meiryo UI" panose="020B0604030504040204" pitchFamily="50" charset="-128"/>
                <a:ea typeface="Meiryo UI" panose="020B0604030504040204" pitchFamily="50" charset="-128"/>
              </a:rPr>
              <a:t>敷地面積</a:t>
            </a:r>
            <a:r>
              <a:rPr lang="ja-JP" altLang="en-US" sz="750" dirty="0">
                <a:latin typeface="Meiryo UI" panose="020B0604030504040204" pitchFamily="50" charset="-128"/>
                <a:ea typeface="Meiryo UI" panose="020B0604030504040204" pitchFamily="50" charset="-128"/>
              </a:rPr>
              <a:t>　</a:t>
            </a:r>
            <a:r>
              <a:rPr lang="en-US" altLang="ja-JP" sz="750" dirty="0" smtClean="0">
                <a:latin typeface="Meiryo UI" panose="020B0604030504040204" pitchFamily="50" charset="-128"/>
                <a:ea typeface="Meiryo UI" panose="020B0604030504040204" pitchFamily="50" charset="-128"/>
              </a:rPr>
              <a:t>4,959</a:t>
            </a:r>
            <a:r>
              <a:rPr lang="ja-JP" altLang="en-US" sz="750" dirty="0" smtClean="0">
                <a:latin typeface="Meiryo UI" panose="020B0604030504040204" pitchFamily="50" charset="-128"/>
                <a:ea typeface="Meiryo UI" panose="020B0604030504040204" pitchFamily="50" charset="-128"/>
              </a:rPr>
              <a:t>㎡</a:t>
            </a:r>
            <a:endParaRPr lang="ja-JP" altLang="en-US" sz="75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2547498" y="3884860"/>
            <a:ext cx="2120900" cy="246063"/>
          </a:xfrm>
          <a:prstGeom prst="rect">
            <a:avLst/>
          </a:prstGeom>
          <a:noFill/>
        </p:spPr>
        <p:txBody>
          <a:bodyPr>
            <a:spAutoFit/>
          </a:bodyPr>
          <a:lstStyle/>
          <a:p>
            <a:pPr algn="ctr">
              <a:defRPr/>
            </a:pPr>
            <a:r>
              <a:rPr lang="ja-JP" altLang="en-US" sz="1000" b="1" u="sng" dirty="0">
                <a:latin typeface="Meiryo UI" panose="020B0604030504040204" pitchFamily="50" charset="-128"/>
                <a:ea typeface="Meiryo UI" panose="020B0604030504040204" pitchFamily="50" charset="-128"/>
              </a:rPr>
              <a:t>近隣に新設</a:t>
            </a:r>
            <a:endParaRPr lang="ja-JP" altLang="en-US" sz="786" b="1" u="sng" dirty="0">
              <a:latin typeface="Meiryo UI" panose="020B0604030504040204" pitchFamily="50" charset="-128"/>
              <a:ea typeface="Meiryo UI" panose="020B0604030504040204" pitchFamily="50" charset="-128"/>
            </a:endParaRPr>
          </a:p>
        </p:txBody>
      </p:sp>
      <p:sp>
        <p:nvSpPr>
          <p:cNvPr id="56" name="テキスト ボックス 1"/>
          <p:cNvSpPr txBox="1">
            <a:spLocks noChangeArrowheads="1"/>
          </p:cNvSpPr>
          <p:nvPr/>
        </p:nvSpPr>
        <p:spPr bwMode="auto">
          <a:xfrm>
            <a:off x="38097" y="4135438"/>
            <a:ext cx="2988000" cy="249237"/>
          </a:xfrm>
          <a:prstGeom prst="rect">
            <a:avLst/>
          </a:prstGeom>
          <a:solidFill>
            <a:schemeClr val="accent2">
              <a:lumMod val="40000"/>
              <a:lumOff val="60000"/>
            </a:schemeClr>
          </a:solidFill>
          <a:ln w="9525">
            <a:solidFill>
              <a:schemeClr val="tx1"/>
            </a:solidFill>
            <a:miter lim="800000"/>
            <a:headEnd/>
            <a:tailEnd/>
          </a:ln>
          <a:extLst/>
        </p:spPr>
        <p:txBody>
          <a:bodyPr anchor="ctr"/>
          <a:lstStyle/>
          <a:p>
            <a:r>
              <a:rPr lang="ja-JP" altLang="en-US" sz="1200" b="1" dirty="0" smtClean="0">
                <a:latin typeface="Meiryo UI" panose="020B0604030504040204" pitchFamily="50" charset="-128"/>
                <a:ea typeface="Meiryo UI" panose="020B0604030504040204" pitchFamily="50" charset="-128"/>
              </a:rPr>
              <a:t>現行政区庁舎等のイメージ</a:t>
            </a:r>
            <a:endParaRPr lang="en-US" altLang="ja-JP" sz="1200" b="1"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1807096" y="4151881"/>
            <a:ext cx="1494384" cy="230832"/>
          </a:xfrm>
          <a:prstGeom prst="rect">
            <a:avLst/>
          </a:prstGeom>
          <a:noFill/>
        </p:spPr>
        <p:txBody>
          <a:bodyPr wrap="square">
            <a:spAutoFit/>
          </a:bodyPr>
          <a:lstStyle/>
          <a:p>
            <a:pPr>
              <a:defRPr/>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特別区本庁舎を除く</a:t>
            </a:r>
            <a:endParaRPr lang="en-US" altLang="ja-JP" sz="900" dirty="0">
              <a:latin typeface="Meiryo UI" panose="020B0604030504040204" pitchFamily="50" charset="-128"/>
              <a:ea typeface="Meiryo UI" panose="020B0604030504040204" pitchFamily="50" charset="-128"/>
            </a:endParaRPr>
          </a:p>
        </p:txBody>
      </p:sp>
      <p:sp>
        <p:nvSpPr>
          <p:cNvPr id="66" name="左中かっこ 65"/>
          <p:cNvSpPr/>
          <p:nvPr/>
        </p:nvSpPr>
        <p:spPr>
          <a:xfrm rot="5400000">
            <a:off x="1647054" y="3612600"/>
            <a:ext cx="107358" cy="279032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p>
        </p:txBody>
      </p:sp>
      <p:sp>
        <p:nvSpPr>
          <p:cNvPr id="68" name="テキスト ボックス 80"/>
          <p:cNvSpPr txBox="1"/>
          <p:nvPr/>
        </p:nvSpPr>
        <p:spPr bwMode="auto">
          <a:xfrm>
            <a:off x="81079" y="617904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100</a:t>
            </a:r>
            <a:r>
              <a:rPr lang="ja-JP" altLang="en-US" sz="750" b="1" dirty="0">
                <a:latin typeface="Meiryo UI" panose="020B0604030504040204" pitchFamily="50" charset="-128"/>
                <a:ea typeface="Meiryo UI" panose="020B0604030504040204" pitchFamily="50" charset="-128"/>
              </a:rPr>
              <a:t>人</a:t>
            </a:r>
          </a:p>
        </p:txBody>
      </p:sp>
      <p:sp>
        <p:nvSpPr>
          <p:cNvPr id="70" name="テキスト ボックス 80"/>
          <p:cNvSpPr txBox="1"/>
          <p:nvPr/>
        </p:nvSpPr>
        <p:spPr bwMode="auto">
          <a:xfrm>
            <a:off x="836034" y="6023748"/>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210</a:t>
            </a:r>
            <a:r>
              <a:rPr lang="ja-JP" altLang="en-US" sz="750" b="1" dirty="0">
                <a:latin typeface="Meiryo UI" panose="020B0604030504040204" pitchFamily="50" charset="-128"/>
                <a:ea typeface="Meiryo UI" panose="020B0604030504040204" pitchFamily="50" charset="-128"/>
              </a:rPr>
              <a:t>人</a:t>
            </a:r>
          </a:p>
        </p:txBody>
      </p:sp>
      <p:sp>
        <p:nvSpPr>
          <p:cNvPr id="71" name="テキスト ボックス 80"/>
          <p:cNvSpPr txBox="1"/>
          <p:nvPr/>
        </p:nvSpPr>
        <p:spPr bwMode="auto">
          <a:xfrm>
            <a:off x="1579800" y="6055579"/>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190</a:t>
            </a:r>
            <a:r>
              <a:rPr lang="ja-JP" altLang="en-US" sz="750" b="1" dirty="0">
                <a:latin typeface="Meiryo UI" panose="020B0604030504040204" pitchFamily="50" charset="-128"/>
                <a:ea typeface="Meiryo UI" panose="020B0604030504040204" pitchFamily="50" charset="-128"/>
              </a:rPr>
              <a:t>人</a:t>
            </a:r>
          </a:p>
        </p:txBody>
      </p:sp>
      <p:sp>
        <p:nvSpPr>
          <p:cNvPr id="72" name="テキスト ボックス 80"/>
          <p:cNvSpPr txBox="1"/>
          <p:nvPr/>
        </p:nvSpPr>
        <p:spPr bwMode="auto">
          <a:xfrm>
            <a:off x="2308830" y="5938314"/>
            <a:ext cx="890581" cy="323164"/>
          </a:xfrm>
          <a:prstGeom prst="rect">
            <a:avLst/>
          </a:prstGeom>
          <a:noFill/>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ja-JP" altLang="en-US" sz="750" b="1" dirty="0">
                <a:latin typeface="Meiryo UI" panose="020B0604030504040204" pitchFamily="50" charset="-128"/>
                <a:ea typeface="Meiryo UI" panose="020B0604030504040204" pitchFamily="50" charset="-128"/>
              </a:rPr>
              <a:t>地域自治区</a:t>
            </a:r>
            <a:endParaRPr lang="en-US" altLang="ja-JP" sz="750" b="1" dirty="0">
              <a:latin typeface="Meiryo UI" panose="020B0604030504040204" pitchFamily="50" charset="-128"/>
              <a:ea typeface="Meiryo UI" panose="020B0604030504040204" pitchFamily="50" charset="-128"/>
            </a:endParaRPr>
          </a:p>
          <a:p>
            <a:pPr algn="ctr">
              <a:defRPr/>
            </a:pPr>
            <a:r>
              <a:rPr lang="en-US" altLang="ja-JP" sz="750" b="1" dirty="0" smtClean="0">
                <a:latin typeface="Meiryo UI" panose="020B0604030504040204" pitchFamily="50" charset="-128"/>
                <a:ea typeface="Meiryo UI" panose="020B0604030504040204" pitchFamily="50" charset="-128"/>
              </a:rPr>
              <a:t>270</a:t>
            </a:r>
            <a:r>
              <a:rPr lang="ja-JP" altLang="en-US" sz="750" b="1" dirty="0">
                <a:latin typeface="Meiryo UI" panose="020B0604030504040204" pitchFamily="50" charset="-128"/>
                <a:ea typeface="Meiryo UI" panose="020B0604030504040204" pitchFamily="50" charset="-128"/>
              </a:rPr>
              <a:t>人</a:t>
            </a:r>
          </a:p>
        </p:txBody>
      </p:sp>
    </p:spTree>
    <p:extLst>
      <p:ext uri="{BB962C8B-B14F-4D97-AF65-F5344CB8AC3E}">
        <p14:creationId xmlns:p14="http://schemas.microsoft.com/office/powerpoint/2010/main" val="1345305767"/>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193183" y="785610"/>
            <a:ext cx="9584353" cy="5731099"/>
          </a:xfrm>
          <a:prstGeom prst="roundRect">
            <a:avLst>
              <a:gd name="adj" fmla="val 2077"/>
            </a:avLst>
          </a:prstGeom>
          <a:solidFill>
            <a:schemeClr val="accent2">
              <a:lumMod val="20000"/>
              <a:lumOff val="80000"/>
            </a:schemeClr>
          </a:solidFill>
          <a:ln w="12700" algn="ctr">
            <a:noFill/>
            <a:prstDash val="sysDot"/>
            <a:round/>
            <a:headEnd/>
            <a:tailEnd/>
          </a:ln>
          <a:scene3d>
            <a:camera prst="orthographicFront"/>
            <a:lightRig rig="threePt" dir="t"/>
          </a:scene3d>
          <a:sp3d>
            <a:bevelT w="19050"/>
            <a:bevelB w="101600" h="88900"/>
          </a:sp3d>
        </p:spPr>
        <p:txBody>
          <a:bodyPr lIns="72000" tIns="72000" rIns="72000" bIns="72000"/>
          <a:lstStyle/>
          <a:p>
            <a:pPr marL="628650" indent="-628650" eaLnBrk="1" hangingPunct="1">
              <a:spcBef>
                <a:spcPts val="30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6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b="1" dirty="0" smtClean="0">
                <a:solidFill>
                  <a:prstClr val="black"/>
                </a:solidFill>
                <a:latin typeface="ＭＳ Ｐゴシック" pitchFamily="50" charset="-128"/>
                <a:ea typeface="Meiryo UI" pitchFamily="50" charset="-128"/>
                <a:cs typeface="Meiryo UI" pitchFamily="50" charset="-128"/>
              </a:rPr>
              <a:t>  </a:t>
            </a:r>
            <a:endParaRPr lang="en-US" altLang="ja-JP"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4200"/>
              </a:spcBef>
              <a:spcAft>
                <a:spcPts val="300"/>
              </a:spcAft>
              <a:defRPr/>
            </a:pPr>
            <a:r>
              <a:rPr lang="ja-JP" altLang="en-US" sz="1600" b="1" dirty="0" smtClean="0">
                <a:solidFill>
                  <a:prstClr val="black"/>
                </a:solidFill>
                <a:latin typeface="ＭＳ Ｐゴシック" pitchFamily="50" charset="-128"/>
                <a:ea typeface="Meiryo UI" pitchFamily="50" charset="-128"/>
                <a:cs typeface="Meiryo UI" pitchFamily="50" charset="-128"/>
              </a:rPr>
              <a:t>　</a:t>
            </a:r>
            <a:r>
              <a:rPr lang="ja-JP" altLang="en-US" sz="1600" b="1" u="sng" dirty="0" smtClean="0">
                <a:solidFill>
                  <a:prstClr val="black"/>
                </a:solidFill>
                <a:latin typeface="ＭＳ Ｐゴシック" pitchFamily="50" charset="-128"/>
                <a:ea typeface="Meiryo UI" pitchFamily="50" charset="-128"/>
                <a:cs typeface="Meiryo UI" pitchFamily="50" charset="-128"/>
              </a:rPr>
              <a:t>１　主な減少要素</a:t>
            </a:r>
            <a:endParaRPr lang="en-US" altLang="ja-JP" sz="16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spcAft>
                <a:spcPts val="0"/>
              </a:spcAft>
              <a:defRPr/>
            </a:pPr>
            <a:r>
              <a:rPr lang="en-US" altLang="ja-JP" sz="1600" b="1" dirty="0" smtClean="0">
                <a:solidFill>
                  <a:prstClr val="black"/>
                </a:solidFill>
                <a:latin typeface="ＭＳ Ｐゴシック" pitchFamily="50" charset="-128"/>
                <a:ea typeface="Meiryo UI" pitchFamily="50" charset="-128"/>
                <a:cs typeface="Meiryo UI" pitchFamily="50" charset="-128"/>
              </a:rPr>
              <a:t>    </a:t>
            </a:r>
            <a:r>
              <a:rPr lang="ja-JP" altLang="en-US" sz="1400" b="1" dirty="0" smtClean="0">
                <a:solidFill>
                  <a:prstClr val="black"/>
                </a:solidFill>
                <a:latin typeface="ＭＳ Ｐゴシック" pitchFamily="50" charset="-128"/>
                <a:ea typeface="Meiryo UI" pitchFamily="50" charset="-128"/>
                <a:cs typeface="Meiryo UI" pitchFamily="50" charset="-128"/>
              </a:rPr>
              <a:t>◆ 「保有庁舎等執務室面積」の増等  </a:t>
            </a:r>
            <a:r>
              <a:rPr lang="en-US" altLang="ja-JP" sz="1400" b="1" dirty="0" smtClean="0">
                <a:solidFill>
                  <a:prstClr val="black"/>
                </a:solidFill>
                <a:latin typeface="ＭＳ Ｐゴシック" pitchFamily="50" charset="-128"/>
                <a:ea typeface="Meiryo UI" pitchFamily="50" charset="-128"/>
                <a:cs typeface="Meiryo UI" pitchFamily="50" charset="-128"/>
              </a:rPr>
              <a:t>《</a:t>
            </a:r>
            <a:r>
              <a:rPr lang="ja-JP" altLang="en-US" sz="1400" b="1" dirty="0" smtClean="0">
                <a:solidFill>
                  <a:prstClr val="black"/>
                </a:solidFill>
                <a:latin typeface="ＭＳ Ｐゴシック" pitchFamily="50" charset="-128"/>
                <a:ea typeface="Meiryo UI" pitchFamily="50" charset="-128"/>
                <a:cs typeface="Meiryo UI" pitchFamily="50" charset="-128"/>
              </a:rPr>
              <a:t>計 約</a:t>
            </a:r>
            <a:r>
              <a:rPr lang="en-US" altLang="ja-JP" sz="1400" b="1" dirty="0" smtClean="0">
                <a:solidFill>
                  <a:prstClr val="black"/>
                </a:solidFill>
                <a:latin typeface="ＭＳ Ｐゴシック" pitchFamily="50" charset="-128"/>
                <a:ea typeface="Meiryo UI" pitchFamily="50" charset="-128"/>
                <a:cs typeface="Meiryo UI" pitchFamily="50" charset="-128"/>
              </a:rPr>
              <a:t>6,000</a:t>
            </a:r>
            <a:r>
              <a:rPr lang="ja-JP" altLang="en-US" sz="1400" b="1" dirty="0" smtClean="0">
                <a:solidFill>
                  <a:prstClr val="black"/>
                </a:solidFill>
                <a:latin typeface="ＭＳ Ｐゴシック" pitchFamily="50" charset="-128"/>
                <a:ea typeface="Meiryo UI" pitchFamily="50" charset="-128"/>
                <a:cs typeface="Meiryo UI" pitchFamily="50" charset="-128"/>
              </a:rPr>
              <a:t>㎡</a:t>
            </a:r>
            <a:r>
              <a:rPr lang="en-US" altLang="ja-JP" sz="1400" b="1" dirty="0" smtClean="0">
                <a:solidFill>
                  <a:prstClr val="black"/>
                </a:solidFill>
                <a:latin typeface="ＭＳ Ｐゴシック" pitchFamily="50" charset="-128"/>
                <a:ea typeface="Meiryo UI" pitchFamily="50" charset="-128"/>
                <a:cs typeface="Meiryo UI" pitchFamily="50" charset="-128"/>
              </a:rPr>
              <a:t>》</a:t>
            </a:r>
            <a:endParaRPr lang="en-US" altLang="ja-JP" sz="16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spcAft>
                <a:spcPts val="0"/>
              </a:spcAft>
              <a:defRPr/>
            </a:pPr>
            <a:r>
              <a:rPr lang="ja-JP" altLang="en-US"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0"/>
              </a:spcBef>
              <a:spcAft>
                <a:spcPts val="0"/>
              </a:spcAft>
              <a:defRPr/>
            </a:pPr>
            <a:endParaRPr lang="en-US" altLang="ja-JP" sz="16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2000"/>
              </a:lnSpc>
              <a:spcBef>
                <a:spcPts val="2400"/>
              </a:spcBef>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lnSpc>
                <a:spcPts val="2000"/>
              </a:lnSpc>
              <a:spcBef>
                <a:spcPts val="12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r>
              <a:rPr lang="ja-JP" altLang="en-US" sz="1600" b="1" u="sng" dirty="0" smtClean="0">
                <a:solidFill>
                  <a:prstClr val="black"/>
                </a:solidFill>
                <a:latin typeface="ＭＳ Ｐゴシック" pitchFamily="50" charset="-128"/>
                <a:ea typeface="Meiryo UI" pitchFamily="50" charset="-128"/>
                <a:cs typeface="Meiryo UI" pitchFamily="50" charset="-128"/>
              </a:rPr>
              <a:t>２　主な増加要素</a:t>
            </a:r>
            <a:endParaRPr lang="en-US" altLang="ja-JP" sz="14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lnSpc>
                <a:spcPts val="2000"/>
              </a:lnSpc>
              <a:spcBef>
                <a:spcPts val="0"/>
              </a:spcBef>
              <a:spcAft>
                <a:spcPts val="0"/>
              </a:spcAft>
              <a:defRPr/>
            </a:pPr>
            <a:r>
              <a:rPr lang="en-US" altLang="ja-JP" sz="1600" b="1" dirty="0" smtClean="0">
                <a:solidFill>
                  <a:prstClr val="black"/>
                </a:solidFill>
                <a:latin typeface="ＭＳ Ｐゴシック" pitchFamily="50" charset="-128"/>
                <a:ea typeface="Meiryo UI" pitchFamily="50" charset="-128"/>
                <a:cs typeface="Meiryo UI" pitchFamily="50" charset="-128"/>
              </a:rPr>
              <a:t>   </a:t>
            </a:r>
            <a:r>
              <a:rPr lang="ja-JP" altLang="en-US" sz="1600" b="1" dirty="0" smtClean="0">
                <a:solidFill>
                  <a:prstClr val="black"/>
                </a:solidFill>
                <a:latin typeface="ＭＳ Ｐゴシック" pitchFamily="50" charset="-128"/>
                <a:ea typeface="Meiryo UI" pitchFamily="50" charset="-128"/>
                <a:cs typeface="Meiryo UI" pitchFamily="50" charset="-128"/>
              </a:rPr>
              <a:t> </a:t>
            </a:r>
            <a:r>
              <a:rPr lang="ja-JP" altLang="en-US" sz="1400" b="1" dirty="0" smtClean="0">
                <a:solidFill>
                  <a:prstClr val="black"/>
                </a:solidFill>
                <a:latin typeface="ＭＳ Ｐゴシック" pitchFamily="50" charset="-128"/>
                <a:ea typeface="Meiryo UI" pitchFamily="50" charset="-128"/>
                <a:cs typeface="Meiryo UI" pitchFamily="50" charset="-128"/>
              </a:rPr>
              <a:t>◆ 「保有庁舎等執務室面積」の減  </a:t>
            </a:r>
            <a:r>
              <a:rPr lang="en-US" altLang="ja-JP" sz="1400" b="1" dirty="0" smtClean="0">
                <a:solidFill>
                  <a:prstClr val="black"/>
                </a:solidFill>
                <a:latin typeface="ＭＳ Ｐゴシック" pitchFamily="50" charset="-128"/>
                <a:ea typeface="Meiryo UI" pitchFamily="50" charset="-128"/>
                <a:cs typeface="Meiryo UI" pitchFamily="50" charset="-128"/>
              </a:rPr>
              <a:t>《</a:t>
            </a:r>
            <a:r>
              <a:rPr lang="ja-JP" altLang="en-US" sz="1400" b="1" dirty="0" smtClean="0">
                <a:solidFill>
                  <a:prstClr val="black"/>
                </a:solidFill>
                <a:latin typeface="ＭＳ Ｐゴシック" pitchFamily="50" charset="-128"/>
                <a:ea typeface="Meiryo UI" pitchFamily="50" charset="-128"/>
                <a:cs typeface="Meiryo UI" pitchFamily="50" charset="-128"/>
              </a:rPr>
              <a:t>計 約</a:t>
            </a:r>
            <a:r>
              <a:rPr lang="en-US" altLang="ja-JP" sz="1400" b="1" dirty="0" smtClean="0">
                <a:solidFill>
                  <a:prstClr val="black"/>
                </a:solidFill>
                <a:latin typeface="ＭＳ Ｐゴシック" pitchFamily="50" charset="-128"/>
                <a:ea typeface="Meiryo UI" pitchFamily="50" charset="-128"/>
                <a:cs typeface="Meiryo UI" pitchFamily="50" charset="-128"/>
              </a:rPr>
              <a:t>1,700</a:t>
            </a:r>
            <a:r>
              <a:rPr lang="ja-JP" altLang="en-US" sz="1400" b="1" dirty="0" smtClean="0">
                <a:solidFill>
                  <a:prstClr val="black"/>
                </a:solidFill>
                <a:latin typeface="ＭＳ Ｐゴシック" pitchFamily="50" charset="-128"/>
                <a:ea typeface="Meiryo UI" pitchFamily="50" charset="-128"/>
                <a:cs typeface="Meiryo UI" pitchFamily="50" charset="-128"/>
              </a:rPr>
              <a:t>㎡</a:t>
            </a:r>
            <a:r>
              <a:rPr lang="en-US" altLang="ja-JP" sz="1400" b="1" dirty="0" smtClean="0">
                <a:solidFill>
                  <a:prstClr val="black"/>
                </a:solidFill>
                <a:latin typeface="ＭＳ Ｐゴシック" pitchFamily="50" charset="-128"/>
                <a:ea typeface="Meiryo UI" pitchFamily="50" charset="-128"/>
                <a:cs typeface="Meiryo UI" pitchFamily="50" charset="-128"/>
              </a:rPr>
              <a:t>》</a:t>
            </a:r>
          </a:p>
          <a:p>
            <a:pPr marL="628650" indent="-628650" eaLnBrk="1" hangingPunct="1">
              <a:lnSpc>
                <a:spcPts val="2000"/>
              </a:lnSpc>
              <a:spcBef>
                <a:spcPts val="1800"/>
              </a:spcBef>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42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補足</a:t>
            </a:r>
            <a:r>
              <a:rPr lang="ja-JP" altLang="en-US" sz="2000" b="1" dirty="0" smtClean="0">
                <a:solidFill>
                  <a:srgbClr val="000000"/>
                </a:solidFill>
                <a:latin typeface="ＭＳ Ｐゴシック" charset="-128"/>
                <a:ea typeface="Meiryo UI"/>
                <a:cs typeface="Meiryo UI"/>
              </a:rPr>
              <a:t>資料</a:t>
            </a:r>
            <a:r>
              <a:rPr lang="en-US" altLang="ja-JP" sz="2000" b="1" dirty="0">
                <a:solidFill>
                  <a:srgbClr val="000000"/>
                </a:solidFill>
                <a:latin typeface="Meiryo UI" panose="020B0604030504040204" pitchFamily="50" charset="-128"/>
                <a:ea typeface="Meiryo UI" panose="020B0604030504040204" pitchFamily="50" charset="-128"/>
                <a:cs typeface="Meiryo UI"/>
              </a:rPr>
              <a:t>Ⅱ</a:t>
            </a:r>
            <a:r>
              <a:rPr lang="en-US" altLang="ja-JP" sz="2000" b="1" dirty="0" smtClean="0">
                <a:solidFill>
                  <a:srgbClr val="000000"/>
                </a:solidFill>
                <a:latin typeface="ＭＳ Ｐゴシック" charset="-128"/>
                <a:ea typeface="Meiryo UI"/>
                <a:cs typeface="Meiryo UI"/>
              </a:rPr>
              <a:t>】</a:t>
            </a:r>
            <a:r>
              <a:rPr lang="ja-JP" altLang="en-US" sz="2000" b="1" dirty="0">
                <a:solidFill>
                  <a:srgbClr val="000000"/>
                </a:solidFill>
                <a:latin typeface="ＭＳ Ｐゴシック" charset="-128"/>
                <a:ea typeface="Meiryo UI"/>
                <a:cs typeface="Meiryo UI"/>
              </a:rPr>
              <a:t>　コストに影響を与える可能性のある増減要素</a:t>
            </a:r>
            <a:r>
              <a:rPr lang="en-US" altLang="ja-JP" b="1" dirty="0" smtClean="0">
                <a:solidFill>
                  <a:srgbClr val="000000"/>
                </a:solidFill>
                <a:latin typeface="ＭＳ Ｐゴシック" charset="-128"/>
                <a:ea typeface="Meiryo UI"/>
                <a:cs typeface="Meiryo UI"/>
              </a:rPr>
              <a:t>〈</a:t>
            </a:r>
            <a:r>
              <a:rPr lang="ja-JP" altLang="en-US" b="1" dirty="0" smtClean="0">
                <a:solidFill>
                  <a:srgbClr val="000000"/>
                </a:solidFill>
                <a:latin typeface="ＭＳ Ｐゴシック" charset="-128"/>
                <a:ea typeface="Meiryo UI"/>
                <a:cs typeface="Meiryo UI"/>
              </a:rPr>
              <a:t>特別区素案</a:t>
            </a:r>
            <a:r>
              <a:rPr lang="ja-JP" altLang="en-US" b="1" dirty="0">
                <a:solidFill>
                  <a:srgbClr val="000000"/>
                </a:solidFill>
                <a:latin typeface="ＭＳ Ｐゴシック" charset="-128"/>
                <a:ea typeface="Meiryo UI"/>
                <a:cs typeface="Meiryo UI"/>
              </a:rPr>
              <a:t>及び試算には未反映</a:t>
            </a:r>
            <a:r>
              <a:rPr lang="en-US" altLang="ja-JP" b="1" dirty="0">
                <a:solidFill>
                  <a:srgbClr val="000000"/>
                </a:solidFill>
                <a:latin typeface="ＭＳ Ｐゴシック" charset="-128"/>
                <a:ea typeface="Meiryo UI"/>
                <a:cs typeface="Meiryo UI"/>
              </a:rPr>
              <a:t>〉</a:t>
            </a:r>
            <a:endParaRPr lang="ja-JP" altLang="en-US" b="1" dirty="0">
              <a:solidFill>
                <a:srgbClr val="000000"/>
              </a:solidFill>
              <a:latin typeface="ＭＳ Ｐゴシック" charset="-128"/>
              <a:ea typeface="Meiryo UI"/>
              <a:cs typeface="Meiryo UI"/>
            </a:endParaRPr>
          </a:p>
        </p:txBody>
      </p:sp>
      <p:sp>
        <p:nvSpPr>
          <p:cNvPr id="23" name="テキスト ボックス 22"/>
          <p:cNvSpPr txBox="1"/>
          <p:nvPr/>
        </p:nvSpPr>
        <p:spPr>
          <a:xfrm>
            <a:off x="660109" y="3424983"/>
            <a:ext cx="4117975" cy="1015663"/>
          </a:xfrm>
          <a:prstGeom prst="rect">
            <a:avLst/>
          </a:prstGeom>
          <a:solidFill>
            <a:schemeClr val="tx2">
              <a:lumMod val="40000"/>
              <a:lumOff val="60000"/>
              <a:alpha val="50000"/>
            </a:schemeClr>
          </a:solidFill>
          <a:ln>
            <a:solidFill>
              <a:schemeClr val="tx1"/>
            </a:solidFill>
          </a:ln>
        </p:spPr>
        <p:txBody>
          <a:bodyPr wrap="square">
            <a:spAutoFit/>
          </a:bodyPr>
          <a:lstStyle/>
          <a:p>
            <a:pPr>
              <a:lnSpc>
                <a:spcPts val="1800"/>
              </a:lnSpc>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①図書館</a:t>
            </a:r>
            <a:endParaRPr lang="en-US" altLang="ja-JP" sz="1400" dirty="0" smtClean="0">
              <a:latin typeface="Meiryo UI" panose="020B0604030504040204" pitchFamily="50" charset="-128"/>
              <a:ea typeface="Meiryo UI" panose="020B0604030504040204" pitchFamily="50" charset="-128"/>
            </a:endParaRPr>
          </a:p>
          <a:p>
            <a:pPr>
              <a:lnSpc>
                <a:spcPts val="1800"/>
              </a:lnSpc>
              <a:defRPr/>
            </a:pPr>
            <a:r>
              <a:rPr lang="ja-JP" altLang="en-US" sz="1400" dirty="0">
                <a:latin typeface="Meiryo UI" panose="020B0604030504040204" pitchFamily="50" charset="-128"/>
                <a:ea typeface="Meiryo UI" panose="020B0604030504040204" pitchFamily="50" charset="-128"/>
              </a:rPr>
              <a:t>　②</a:t>
            </a:r>
            <a:r>
              <a:rPr lang="ja-JP" altLang="en-US" sz="1400" dirty="0" smtClean="0">
                <a:latin typeface="Meiryo UI" panose="020B0604030504040204" pitchFamily="50" charset="-128"/>
                <a:ea typeface="Meiryo UI" panose="020B0604030504040204" pitchFamily="50" charset="-128"/>
              </a:rPr>
              <a:t>心身障が</a:t>
            </a:r>
            <a:r>
              <a:rPr lang="ja-JP" altLang="en-US" sz="1400" dirty="0" err="1" smtClean="0">
                <a:latin typeface="Meiryo UI" panose="020B0604030504040204" pitchFamily="50" charset="-128"/>
                <a:ea typeface="Meiryo UI" panose="020B0604030504040204" pitchFamily="50" charset="-128"/>
              </a:rPr>
              <a:t>い</a:t>
            </a:r>
            <a:r>
              <a:rPr lang="ja-JP" altLang="en-US" sz="1400" dirty="0" smtClean="0">
                <a:latin typeface="Meiryo UI" panose="020B0604030504040204" pitchFamily="50" charset="-128"/>
                <a:ea typeface="Meiryo UI" panose="020B0604030504040204" pitchFamily="50" charset="-128"/>
              </a:rPr>
              <a:t>者リハビリテーションセンター</a:t>
            </a:r>
            <a:endParaRPr lang="en-US" altLang="ja-JP" sz="1400" dirty="0" smtClean="0">
              <a:latin typeface="Meiryo UI" panose="020B0604030504040204" pitchFamily="50" charset="-128"/>
              <a:ea typeface="Meiryo UI" panose="020B0604030504040204" pitchFamily="50" charset="-128"/>
            </a:endParaRPr>
          </a:p>
          <a:p>
            <a:pPr>
              <a:lnSpc>
                <a:spcPts val="1800"/>
              </a:lnSpc>
              <a:defRPr/>
            </a:pPr>
            <a:r>
              <a:rPr lang="ja-JP" altLang="en-US" sz="1400" dirty="0">
                <a:latin typeface="Meiryo UI" panose="020B0604030504040204" pitchFamily="50" charset="-128"/>
                <a:ea typeface="Meiryo UI" panose="020B0604030504040204" pitchFamily="50" charset="-128"/>
              </a:rPr>
              <a:t>　③</a:t>
            </a:r>
            <a:r>
              <a:rPr lang="ja-JP" altLang="en-US" sz="1400" dirty="0" smtClean="0">
                <a:latin typeface="Meiryo UI" panose="020B0604030504040204" pitchFamily="50" charset="-128"/>
                <a:ea typeface="Meiryo UI" panose="020B0604030504040204" pitchFamily="50" charset="-128"/>
              </a:rPr>
              <a:t>こども相談センター（相談部門）</a:t>
            </a:r>
            <a:endParaRPr lang="en-US" altLang="ja-JP" sz="1400" dirty="0" smtClean="0">
              <a:latin typeface="Meiryo UI" panose="020B0604030504040204" pitchFamily="50" charset="-128"/>
              <a:ea typeface="Meiryo UI" panose="020B0604030504040204" pitchFamily="50" charset="-128"/>
            </a:endParaRPr>
          </a:p>
          <a:p>
            <a:pPr>
              <a:lnSpc>
                <a:spcPts val="1800"/>
              </a:lnSpc>
              <a:defRPr/>
            </a:pPr>
            <a:r>
              <a:rPr lang="ja-JP" altLang="en-US" sz="1400" dirty="0" smtClean="0">
                <a:latin typeface="Meiryo UI" panose="020B0604030504040204" pitchFamily="50" charset="-128"/>
                <a:ea typeface="Meiryo UI" panose="020B0604030504040204" pitchFamily="50" charset="-128"/>
              </a:rPr>
              <a:t>　④公園</a:t>
            </a:r>
            <a:r>
              <a:rPr lang="ja-JP" altLang="en-US" sz="1400" dirty="0">
                <a:latin typeface="Meiryo UI" panose="020B0604030504040204" pitchFamily="50" charset="-128"/>
                <a:ea typeface="Meiryo UI" panose="020B0604030504040204" pitchFamily="50" charset="-128"/>
              </a:rPr>
              <a:t>事務所（特別区に移管されるもの</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662633" y="5238548"/>
            <a:ext cx="4115451" cy="553998"/>
          </a:xfrm>
          <a:prstGeom prst="rect">
            <a:avLst/>
          </a:prstGeom>
          <a:solidFill>
            <a:schemeClr val="tx2">
              <a:lumMod val="40000"/>
              <a:lumOff val="60000"/>
              <a:alpha val="50000"/>
            </a:schemeClr>
          </a:solidFill>
          <a:ln>
            <a:solidFill>
              <a:schemeClr val="tx1"/>
            </a:solidFill>
          </a:ln>
        </p:spPr>
        <p:txBody>
          <a:bodyPr wrap="square">
            <a:spAutoFit/>
          </a:bodyPr>
          <a:lstStyle/>
          <a:p>
            <a:pPr>
              <a:lnSpc>
                <a:spcPts val="1800"/>
              </a:lnSpc>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①も</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区役</a:t>
            </a:r>
            <a:r>
              <a:rPr lang="ja-JP" altLang="en-US" sz="1400" dirty="0">
                <a:latin typeface="Meiryo UI" panose="020B0604030504040204" pitchFamily="50" charset="-128"/>
                <a:ea typeface="Meiryo UI" panose="020B0604030504040204" pitchFamily="50" charset="-128"/>
              </a:rPr>
              <a:t>所出張所</a:t>
            </a:r>
            <a:endParaRPr lang="en-US" altLang="ja-JP" sz="1400" dirty="0">
              <a:latin typeface="Meiryo UI" panose="020B0604030504040204" pitchFamily="50" charset="-128"/>
              <a:ea typeface="Meiryo UI" panose="020B0604030504040204" pitchFamily="50" charset="-128"/>
            </a:endParaRPr>
          </a:p>
          <a:p>
            <a:pPr>
              <a:lnSpc>
                <a:spcPts val="1800"/>
              </a:lnSpc>
              <a:defRPr/>
            </a:pPr>
            <a:r>
              <a:rPr lang="ja-JP" altLang="en-US" sz="1400" dirty="0">
                <a:latin typeface="Meiryo UI" panose="020B0604030504040204" pitchFamily="50" charset="-128"/>
                <a:ea typeface="Meiryo UI" panose="020B0604030504040204" pitchFamily="50" charset="-128"/>
              </a:rPr>
              <a:t>　②区役所庁舎内保育施設</a:t>
            </a:r>
            <a:endParaRPr lang="en-US" altLang="ja-JP" sz="1400" dirty="0">
              <a:latin typeface="Meiryo UI" panose="020B0604030504040204" pitchFamily="50" charset="-128"/>
              <a:ea typeface="Meiryo UI" panose="020B0604030504040204" pitchFamily="50" charset="-128"/>
            </a:endParaRPr>
          </a:p>
        </p:txBody>
      </p:sp>
      <p:sp>
        <p:nvSpPr>
          <p:cNvPr id="2" name="二等辺三角形 1"/>
          <p:cNvSpPr/>
          <p:nvPr/>
        </p:nvSpPr>
        <p:spPr>
          <a:xfrm rot="5400000">
            <a:off x="4010783" y="4453722"/>
            <a:ext cx="2345506" cy="288029"/>
          </a:xfrm>
          <a:prstGeom prst="triangle">
            <a:avLst>
              <a:gd name="adj" fmla="val 4967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5616" name="テキスト ボックス 5"/>
          <p:cNvSpPr txBox="1">
            <a:spLocks noChangeArrowheads="1"/>
          </p:cNvSpPr>
          <p:nvPr/>
        </p:nvSpPr>
        <p:spPr bwMode="auto">
          <a:xfrm>
            <a:off x="519495" y="6020883"/>
            <a:ext cx="55278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200"/>
              </a:lnSpc>
              <a:spcBef>
                <a:spcPct val="0"/>
              </a:spcBef>
              <a:buFontTx/>
              <a:buNone/>
            </a:pPr>
            <a:r>
              <a:rPr lang="en-US" altLang="ja-JP" sz="1200" dirty="0" smtClean="0">
                <a:latin typeface="Arial" panose="020B0604020202020204" pitchFamily="34" charset="0"/>
              </a:rPr>
              <a:t> ※</a:t>
            </a:r>
            <a:r>
              <a:rPr lang="ja-JP" altLang="en-US" sz="1200" dirty="0" smtClean="0">
                <a:latin typeface="Arial" panose="020B0604020202020204" pitchFamily="34" charset="0"/>
              </a:rPr>
              <a:t>上記</a:t>
            </a:r>
            <a:r>
              <a:rPr lang="en-US" altLang="ja-JP" sz="1200" dirty="0" smtClean="0">
                <a:latin typeface="Arial" panose="020B0604020202020204" pitchFamily="34" charset="0"/>
              </a:rPr>
              <a:t>1</a:t>
            </a:r>
            <a:r>
              <a:rPr lang="ja-JP" altLang="en-US" sz="1200" dirty="0" err="1" smtClean="0">
                <a:latin typeface="Arial" panose="020B0604020202020204" pitchFamily="34" charset="0"/>
              </a:rPr>
              <a:t>、</a:t>
            </a:r>
            <a:r>
              <a:rPr lang="en-US" altLang="ja-JP" sz="1200" dirty="0" smtClean="0">
                <a:latin typeface="Arial" panose="020B0604020202020204" pitchFamily="34" charset="0"/>
              </a:rPr>
              <a:t>2</a:t>
            </a:r>
            <a:r>
              <a:rPr lang="ja-JP" altLang="en-US" sz="1200" dirty="0" smtClean="0">
                <a:latin typeface="Arial" panose="020B0604020202020204" pitchFamily="34" charset="0"/>
              </a:rPr>
              <a:t>の要素を仮に新庁舎建設単価を用いて概算した場合、</a:t>
            </a:r>
            <a:endParaRPr lang="en-US" altLang="ja-JP" sz="1200" dirty="0" smtClean="0">
              <a:latin typeface="Arial" panose="020B0604020202020204" pitchFamily="34" charset="0"/>
            </a:endParaRPr>
          </a:p>
          <a:p>
            <a:pPr>
              <a:lnSpc>
                <a:spcPts val="1200"/>
              </a:lnSpc>
              <a:spcBef>
                <a:spcPct val="0"/>
              </a:spcBef>
              <a:buFontTx/>
              <a:buNone/>
            </a:pPr>
            <a:r>
              <a:rPr lang="ja-JP" altLang="en-US" sz="1200" dirty="0">
                <a:latin typeface="Arial" panose="020B0604020202020204" pitchFamily="34" charset="0"/>
              </a:rPr>
              <a:t>　</a:t>
            </a:r>
            <a:r>
              <a:rPr lang="ja-JP" altLang="en-US" sz="1200" dirty="0" smtClean="0">
                <a:latin typeface="Arial" panose="020B0604020202020204" pitchFamily="34" charset="0"/>
              </a:rPr>
              <a:t>　</a:t>
            </a:r>
            <a:r>
              <a:rPr lang="en-US" altLang="ja-JP" sz="1200" dirty="0">
                <a:latin typeface="Arial" panose="020B0604020202020204" pitchFamily="34" charset="0"/>
              </a:rPr>
              <a:t>20</a:t>
            </a:r>
            <a:r>
              <a:rPr lang="ja-JP" altLang="en-US" sz="1200" dirty="0" smtClean="0">
                <a:latin typeface="Arial" panose="020B0604020202020204" pitchFamily="34" charset="0"/>
              </a:rPr>
              <a:t>億円規模のコスト減とな</a:t>
            </a:r>
            <a:r>
              <a:rPr lang="ja-JP" altLang="en-US" sz="1200" dirty="0">
                <a:latin typeface="Arial" panose="020B0604020202020204" pitchFamily="34" charset="0"/>
              </a:rPr>
              <a:t>る</a:t>
            </a:r>
            <a:endParaRPr lang="en-US" altLang="ja-JP" sz="1200" dirty="0" smtClean="0">
              <a:latin typeface="Arial" panose="020B0604020202020204" pitchFamily="34" charset="0"/>
            </a:endParaRPr>
          </a:p>
        </p:txBody>
      </p:sp>
      <p:sp>
        <p:nvSpPr>
          <p:cNvPr id="9" name="テキスト ボックス 8"/>
          <p:cNvSpPr txBox="1"/>
          <p:nvPr/>
        </p:nvSpPr>
        <p:spPr>
          <a:xfrm>
            <a:off x="360609" y="972687"/>
            <a:ext cx="9285668" cy="1829695"/>
          </a:xfrm>
          <a:prstGeom prst="rect">
            <a:avLst/>
          </a:prstGeom>
          <a:solidFill>
            <a:schemeClr val="tx2">
              <a:lumMod val="20000"/>
              <a:lumOff val="80000"/>
            </a:schemeClr>
          </a:solidFill>
          <a:ln w="12700">
            <a:noFill/>
          </a:ln>
        </p:spPr>
        <p:txBody>
          <a:bodyPr wrap="square" tIns="180000" rIns="72000" bIns="108000" rtlCol="0">
            <a:spAutoFit/>
          </a:bodyPr>
          <a:lstStyle/>
          <a:p>
            <a:pPr>
              <a:lnSpc>
                <a:spcPts val="1600"/>
              </a:lnSpc>
              <a:spcBef>
                <a:spcPts val="1200"/>
              </a:spcBef>
            </a:pP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コスト試算に用いている「</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保有庁舎等執務室面積」は、副首都推進局において</a:t>
            </a:r>
            <a:r>
              <a:rPr kumimoji="1"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把握している範囲で算出している</a:t>
            </a:r>
            <a:endParaRPr kumimoji="1" lang="en-US" altLang="ja-JP" sz="1400" dirty="0" smtClean="0">
              <a:latin typeface="Meiryo UI" panose="020B0604030504040204" pitchFamily="50" charset="-128"/>
              <a:ea typeface="Meiryo UI" panose="020B0604030504040204" pitchFamily="50" charset="-128"/>
              <a:cs typeface="Arial Unicode MS" panose="020B0604020202020204" pitchFamily="50" charset="-128"/>
            </a:endParaRPr>
          </a:p>
          <a:p>
            <a:pPr>
              <a:lnSpc>
                <a:spcPts val="1600"/>
              </a:lnSpc>
              <a:spcBef>
                <a:spcPts val="0"/>
              </a:spcBef>
            </a:pP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　</a:t>
            </a:r>
            <a:r>
              <a:rPr kumimoji="1"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施設の延床面積</a:t>
            </a:r>
            <a:r>
              <a:rPr lang="en-US" altLang="ja-JP" sz="1400" dirty="0" smtClean="0">
                <a:latin typeface="Meiryo UI" panose="020B0604030504040204" pitchFamily="50" charset="-128"/>
                <a:ea typeface="Meiryo UI" panose="020B0604030504040204" pitchFamily="50" charset="-128"/>
                <a:cs typeface="Arial Unicode MS" panose="020B0604020202020204" pitchFamily="50" charset="-128"/>
              </a:rPr>
              <a:t>×0.7</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a:t>
            </a:r>
            <a:endParaRPr kumimoji="1" lang="en-US" altLang="ja-JP" sz="1400" dirty="0" smtClean="0">
              <a:latin typeface="Meiryo UI" panose="020B0604030504040204" pitchFamily="50" charset="-128"/>
              <a:ea typeface="Meiryo UI" panose="020B0604030504040204" pitchFamily="50" charset="-128"/>
              <a:cs typeface="Arial Unicode MS" panose="020B0604020202020204" pitchFamily="50" charset="-128"/>
            </a:endParaRPr>
          </a:p>
          <a:p>
            <a:pPr>
              <a:lnSpc>
                <a:spcPts val="1600"/>
              </a:lnSpc>
              <a:spcBef>
                <a:spcPts val="1200"/>
              </a:spcBef>
            </a:pP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○延床面積を把握しているものであっても、図書館など、使用形態が通常の執務室と異なる施設等については、単純計算に</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は</a:t>
            </a:r>
            <a:endParaRPr lang="en-US" altLang="ja-JP" sz="1400" dirty="0">
              <a:latin typeface="Meiryo UI" panose="020B0604030504040204" pitchFamily="50" charset="-128"/>
              <a:ea typeface="Meiryo UI" panose="020B0604030504040204" pitchFamily="50" charset="-128"/>
              <a:cs typeface="Arial Unicode MS" panose="020B0604020202020204" pitchFamily="50" charset="-128"/>
            </a:endParaRPr>
          </a:p>
          <a:p>
            <a:pPr>
              <a:lnSpc>
                <a:spcPts val="1600"/>
              </a:lnSpc>
              <a:spcBef>
                <a:spcPts val="0"/>
              </a:spcBef>
            </a:pP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　 なじまないものと考え、コスト試算が過少になることを避けるため、</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「保有庁舎等執務室面積</a:t>
            </a: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」から除外している　</a:t>
            </a:r>
            <a:endParaRPr kumimoji="1" lang="en-US" altLang="ja-JP" sz="1400" dirty="0" smtClean="0">
              <a:latin typeface="Meiryo UI" panose="020B0604030504040204" pitchFamily="50" charset="-128"/>
              <a:ea typeface="Meiryo UI" panose="020B0604030504040204" pitchFamily="50" charset="-128"/>
              <a:cs typeface="Arial Unicode MS" panose="020B0604020202020204" pitchFamily="50" charset="-128"/>
            </a:endParaRPr>
          </a:p>
          <a:p>
            <a:pPr>
              <a:lnSpc>
                <a:spcPts val="1600"/>
              </a:lnSpc>
              <a:spcBef>
                <a:spcPts val="1200"/>
              </a:spcBef>
            </a:pP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このため、特別区素案における試算及び今回のパターン試算のいずれについても、今後、「保有庁舎等執務室面積」等の</a:t>
            </a:r>
            <a:endParaRPr lang="en-US" altLang="ja-JP" sz="1400" dirty="0" smtClean="0">
              <a:latin typeface="Meiryo UI" panose="020B0604030504040204" pitchFamily="50" charset="-128"/>
              <a:ea typeface="Meiryo UI" panose="020B0604030504040204" pitchFamily="50" charset="-128"/>
              <a:cs typeface="Arial Unicode MS" panose="020B0604020202020204" pitchFamily="50" charset="-128"/>
            </a:endParaRPr>
          </a:p>
          <a:p>
            <a:pPr>
              <a:lnSpc>
                <a:spcPts val="1600"/>
              </a:lnSpc>
              <a:spcBef>
                <a:spcPts val="0"/>
              </a:spcBef>
            </a:pPr>
            <a:r>
              <a:rPr kumimoji="1" lang="ja-JP" altLang="en-US" sz="1400" dirty="0">
                <a:latin typeface="Meiryo UI" panose="020B0604030504040204" pitchFamily="50" charset="-128"/>
                <a:ea typeface="Meiryo UI" panose="020B0604030504040204" pitchFamily="50" charset="-128"/>
                <a:cs typeface="Arial Unicode MS" panose="020B0604020202020204" pitchFamily="50" charset="-128"/>
              </a:rPr>
              <a:t>　</a:t>
            </a:r>
            <a:r>
              <a:rPr lang="ja-JP" altLang="en-US" sz="1400" dirty="0">
                <a:latin typeface="Meiryo UI" panose="020B0604030504040204" pitchFamily="50" charset="-128"/>
                <a:ea typeface="Meiryo UI" panose="020B0604030504040204" pitchFamily="50" charset="-128"/>
                <a:cs typeface="Arial Unicode MS" panose="020B0604020202020204" pitchFamily="50" charset="-128"/>
              </a:rPr>
              <a:t> </a:t>
            </a:r>
            <a:r>
              <a:rPr kumimoji="1"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精査を進めた場合には、</a:t>
            </a:r>
            <a:r>
              <a:rPr lang="ja-JP" altLang="en-US" sz="1400" dirty="0" smtClean="0">
                <a:latin typeface="Meiryo UI" panose="020B0604030504040204" pitchFamily="50" charset="-128"/>
                <a:ea typeface="Meiryo UI" panose="020B0604030504040204" pitchFamily="50" charset="-128"/>
                <a:cs typeface="Arial Unicode MS" panose="020B0604020202020204" pitchFamily="50" charset="-128"/>
              </a:rPr>
              <a:t>試算結果は変動し得る前提</a:t>
            </a:r>
            <a:endParaRPr kumimoji="1" lang="en-US" altLang="ja-JP" sz="1400" dirty="0" smtClean="0">
              <a:latin typeface="Meiryo UI" panose="020B0604030504040204" pitchFamily="50" charset="-128"/>
              <a:ea typeface="Meiryo UI" panose="020B0604030504040204" pitchFamily="50" charset="-128"/>
              <a:cs typeface="Arial Unicode MS" panose="020B0604020202020204" pitchFamily="50" charset="-128"/>
            </a:endParaRPr>
          </a:p>
        </p:txBody>
      </p:sp>
      <p:sp>
        <p:nvSpPr>
          <p:cNvPr id="13" name="テキスト ボックス 12"/>
          <p:cNvSpPr txBox="1"/>
          <p:nvPr/>
        </p:nvSpPr>
        <p:spPr>
          <a:xfrm>
            <a:off x="5528296" y="3447857"/>
            <a:ext cx="4028902" cy="2275527"/>
          </a:xfrm>
          <a:prstGeom prst="rect">
            <a:avLst/>
          </a:prstGeom>
          <a:solidFill>
            <a:schemeClr val="tx2">
              <a:lumMod val="20000"/>
              <a:lumOff val="80000"/>
            </a:schemeClr>
          </a:solidFill>
          <a:ln w="38100" cmpd="dbl">
            <a:noFill/>
          </a:ln>
        </p:spPr>
        <p:txBody>
          <a:bodyPr wrap="square" bIns="252000">
            <a:spAutoFit/>
          </a:bodyPr>
          <a:lstStyle/>
          <a:p>
            <a:pPr>
              <a:lnSpc>
                <a:spcPts val="2000"/>
              </a:lnSpc>
              <a:spcBef>
                <a:spcPts val="1200"/>
              </a:spcBef>
              <a:defRPr/>
            </a:pPr>
            <a:endParaRPr lang="en-US" altLang="ja-JP" sz="1600" dirty="0" smtClean="0">
              <a:latin typeface="Meiryo UI" panose="020B0604030504040204" pitchFamily="50" charset="-128"/>
              <a:ea typeface="Meiryo UI" panose="020B0604030504040204" pitchFamily="50" charset="-128"/>
            </a:endParaRPr>
          </a:p>
          <a:p>
            <a:pPr indent="53975">
              <a:lnSpc>
                <a:spcPts val="2000"/>
              </a:lnSpc>
              <a:spcBef>
                <a:spcPts val="1200"/>
              </a:spcBef>
              <a:defRPr/>
            </a:pPr>
            <a:endParaRPr lang="en-US" altLang="ja-JP" sz="1600" dirty="0" smtClean="0">
              <a:latin typeface="Meiryo UI" panose="020B0604030504040204" pitchFamily="50" charset="-128"/>
              <a:ea typeface="Meiryo UI" panose="020B0604030504040204" pitchFamily="50" charset="-128"/>
            </a:endParaRPr>
          </a:p>
          <a:p>
            <a:pPr indent="53975">
              <a:lnSpc>
                <a:spcPts val="1800"/>
              </a:lnSpc>
              <a:spcBef>
                <a:spcPts val="1200"/>
              </a:spcBef>
              <a:defRPr/>
            </a:pPr>
            <a:r>
              <a:rPr lang="ja-JP" altLang="en-US" sz="1500" dirty="0" smtClean="0">
                <a:latin typeface="Meiryo UI" panose="020B0604030504040204" pitchFamily="50" charset="-128"/>
                <a:ea typeface="Meiryo UI" panose="020B0604030504040204" pitchFamily="50" charset="-128"/>
              </a:rPr>
              <a:t>◆各局</a:t>
            </a:r>
            <a:r>
              <a:rPr lang="ja-JP" altLang="en-US" sz="1500" dirty="0">
                <a:latin typeface="Meiryo UI" panose="020B0604030504040204" pitchFamily="50" charset="-128"/>
                <a:ea typeface="Meiryo UI" panose="020B0604030504040204" pitchFamily="50" charset="-128"/>
              </a:rPr>
              <a:t>との綿密な協議</a:t>
            </a:r>
            <a:r>
              <a:rPr lang="ja-JP" altLang="en-US" sz="1500" dirty="0" smtClean="0">
                <a:latin typeface="Meiryo UI" panose="020B0604030504040204" pitchFamily="50" charset="-128"/>
                <a:ea typeface="Meiryo UI" panose="020B0604030504040204" pitchFamily="50" charset="-128"/>
              </a:rPr>
              <a:t>・調整により施設等を把握</a:t>
            </a:r>
            <a:endParaRPr lang="en-US" altLang="ja-JP" sz="1500" dirty="0" smtClean="0">
              <a:latin typeface="Meiryo UI" panose="020B0604030504040204" pitchFamily="50" charset="-128"/>
              <a:ea typeface="Meiryo UI" panose="020B0604030504040204" pitchFamily="50" charset="-128"/>
            </a:endParaRPr>
          </a:p>
          <a:p>
            <a:pPr indent="53975">
              <a:lnSpc>
                <a:spcPts val="1800"/>
              </a:lnSpc>
              <a:spcBef>
                <a:spcPts val="1800"/>
              </a:spcBef>
              <a:defRPr/>
            </a:pPr>
            <a:r>
              <a:rPr lang="ja-JP" altLang="en-US" sz="1500" dirty="0" smtClean="0">
                <a:latin typeface="Meiryo UI" panose="020B0604030504040204" pitchFamily="50" charset="-128"/>
                <a:ea typeface="Meiryo UI" panose="020B0604030504040204" pitchFamily="50" charset="-128"/>
              </a:rPr>
              <a:t>◆現地</a:t>
            </a:r>
            <a:r>
              <a:rPr lang="ja-JP" altLang="en-US" sz="1500" dirty="0">
                <a:latin typeface="Meiryo UI" panose="020B0604030504040204" pitchFamily="50" charset="-128"/>
                <a:ea typeface="Meiryo UI" panose="020B0604030504040204" pitchFamily="50" charset="-128"/>
              </a:rPr>
              <a:t>確認等による実際の</a:t>
            </a:r>
            <a:r>
              <a:rPr lang="ja-JP" altLang="en-US" sz="1500" dirty="0" smtClean="0">
                <a:latin typeface="Meiryo UI" panose="020B0604030504040204" pitchFamily="50" charset="-128"/>
                <a:ea typeface="Meiryo UI" panose="020B0604030504040204" pitchFamily="50" charset="-128"/>
              </a:rPr>
              <a:t>使用状況を調査</a:t>
            </a:r>
            <a:endParaRPr lang="en-US" altLang="ja-JP" sz="1500" dirty="0" smtClean="0">
              <a:latin typeface="Meiryo UI" panose="020B0604030504040204" pitchFamily="50" charset="-128"/>
              <a:ea typeface="Meiryo UI" panose="020B0604030504040204" pitchFamily="50" charset="-128"/>
            </a:endParaRPr>
          </a:p>
          <a:p>
            <a:pPr indent="53975">
              <a:lnSpc>
                <a:spcPts val="1800"/>
              </a:lnSpc>
              <a:spcBef>
                <a:spcPts val="1800"/>
              </a:spcBef>
              <a:defRPr/>
            </a:pPr>
            <a:r>
              <a:rPr lang="ja-JP" altLang="en-US" sz="1500" dirty="0" smtClean="0">
                <a:latin typeface="Meiryo UI" panose="020B0604030504040204" pitchFamily="50" charset="-128"/>
                <a:ea typeface="Meiryo UI" panose="020B0604030504040204" pitchFamily="50" charset="-128"/>
              </a:rPr>
              <a:t>◆庁舎への部局等の配置案について検討</a:t>
            </a:r>
            <a:endParaRPr lang="en-US" altLang="ja-JP" sz="1500" dirty="0" smtClean="0">
              <a:latin typeface="Meiryo UI" panose="020B0604030504040204" pitchFamily="50" charset="-128"/>
              <a:ea typeface="Meiryo UI" panose="020B0604030504040204" pitchFamily="50" charset="-128"/>
            </a:endParaRPr>
          </a:p>
        </p:txBody>
      </p:sp>
      <p:sp>
        <p:nvSpPr>
          <p:cNvPr id="3" name="正方形/長方形 2"/>
          <p:cNvSpPr/>
          <p:nvPr/>
        </p:nvSpPr>
        <p:spPr>
          <a:xfrm>
            <a:off x="5966696" y="3704575"/>
            <a:ext cx="3087329" cy="398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defRPr/>
            </a:pPr>
            <a:r>
              <a:rPr lang="ja-JP" altLang="en-US" dirty="0" smtClean="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設置準備期間中に精査</a:t>
            </a:r>
            <a:endParaRPr lang="en-US" altLang="ja-JP" dirty="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15" name="正方形/長方形 12"/>
          <p:cNvSpPr>
            <a:spLocks noChangeArrowheads="1"/>
          </p:cNvSpPr>
          <p:nvPr/>
        </p:nvSpPr>
        <p:spPr bwMode="auto">
          <a:xfrm>
            <a:off x="8835667" y="6575858"/>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２０</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273008146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68313" y="744212"/>
            <a:ext cx="8915400" cy="657225"/>
          </a:xfrm>
        </p:spPr>
        <p:txBody>
          <a:bodyPr/>
          <a:lstStyle/>
          <a:p>
            <a:pPr eaLnBrk="1" hangingPunct="1"/>
            <a:r>
              <a:rPr lang="ja-JP" altLang="en-US" sz="3200" dirty="0" smtClean="0"/>
              <a:t>目　　次</a:t>
            </a:r>
          </a:p>
        </p:txBody>
      </p:sp>
      <p:sp>
        <p:nvSpPr>
          <p:cNvPr id="7" name="正方形/長方形 6"/>
          <p:cNvSpPr/>
          <p:nvPr/>
        </p:nvSpPr>
        <p:spPr>
          <a:xfrm>
            <a:off x="728663" y="1628800"/>
            <a:ext cx="8394700" cy="2784889"/>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1800"/>
              </a:spcAft>
              <a:defRPr/>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１　基本的な考え方</a:t>
            </a:r>
            <a:endParaRPr lang="en-US" altLang="ja-JP" sz="2000" dirty="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２　</a:t>
            </a:r>
            <a:r>
              <a:rPr lang="ja-JP" altLang="en-US" sz="2000" dirty="0" smtClean="0">
                <a:solidFill>
                  <a:prstClr val="black"/>
                </a:solidFill>
                <a:latin typeface="Meiryo UI" pitchFamily="50" charset="-128"/>
                <a:ea typeface="Meiryo UI" pitchFamily="50" charset="-128"/>
                <a:cs typeface="Meiryo UI" pitchFamily="50" charset="-128"/>
              </a:rPr>
              <a:t>コストの試算（総括表）</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smtClean="0">
                <a:solidFill>
                  <a:prstClr val="black"/>
                </a:solidFill>
                <a:latin typeface="Meiryo UI" pitchFamily="50" charset="-128"/>
                <a:ea typeface="Meiryo UI" pitchFamily="50" charset="-128"/>
                <a:cs typeface="Meiryo UI" pitchFamily="50" charset="-128"/>
              </a:rPr>
              <a:t> ３　</a:t>
            </a:r>
            <a:r>
              <a:rPr lang="ja-JP" altLang="en-US" sz="2000" dirty="0">
                <a:solidFill>
                  <a:prstClr val="black"/>
                </a:solidFill>
                <a:latin typeface="Meiryo UI" pitchFamily="50" charset="-128"/>
                <a:ea typeface="Meiryo UI" pitchFamily="50" charset="-128"/>
                <a:cs typeface="Meiryo UI" pitchFamily="50" charset="-128"/>
              </a:rPr>
              <a:t>積算</a:t>
            </a:r>
            <a:r>
              <a:rPr lang="ja-JP" altLang="en-US" sz="2000" dirty="0" smtClean="0">
                <a:solidFill>
                  <a:prstClr val="black"/>
                </a:solidFill>
                <a:latin typeface="Meiryo UI" pitchFamily="50" charset="-128"/>
                <a:ea typeface="Meiryo UI" pitchFamily="50" charset="-128"/>
                <a:cs typeface="Meiryo UI" pitchFamily="50" charset="-128"/>
              </a:rPr>
              <a:t>内訳</a:t>
            </a:r>
            <a:endParaRPr lang="en-US" altLang="ja-JP" sz="2000" dirty="0" smtClean="0">
              <a:solidFill>
                <a:prstClr val="black"/>
              </a:solidFill>
              <a:latin typeface="Meiryo UI" pitchFamily="50" charset="-128"/>
              <a:ea typeface="Meiryo UI" pitchFamily="50" charset="-128"/>
              <a:cs typeface="Meiryo UI" pitchFamily="50" charset="-128"/>
            </a:endParaRPr>
          </a:p>
          <a:p>
            <a:pPr eaLnBrk="1" fontAlgn="auto" hangingPunct="1">
              <a:spcBef>
                <a:spcPts val="0"/>
              </a:spcBef>
              <a:spcAft>
                <a:spcPts val="1800"/>
              </a:spcAft>
              <a:defRPr/>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補足資料</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2936875" y="1903953"/>
            <a:ext cx="6030913" cy="649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コ・庁舎</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2936875" y="2440025"/>
            <a:ext cx="6030913"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コ・庁舎</a:t>
            </a: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1" name="正方形/長方形 10"/>
          <p:cNvSpPr/>
          <p:nvPr/>
        </p:nvSpPr>
        <p:spPr>
          <a:xfrm>
            <a:off x="730250" y="4714786"/>
            <a:ext cx="8399463" cy="180002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defRPr/>
            </a:pPr>
            <a:r>
              <a:rPr lang="ja-JP" altLang="en-US" sz="1300" b="1" dirty="0"/>
              <a:t>　</a:t>
            </a:r>
            <a:r>
              <a:rPr lang="en-US" altLang="ja-JP" sz="1300" b="1" dirty="0"/>
              <a:t>※</a:t>
            </a:r>
            <a:r>
              <a:rPr lang="ja-JP" altLang="en-US" sz="1300" b="1" dirty="0">
                <a:latin typeface="Meiryo UI" pitchFamily="50" charset="-128"/>
                <a:ea typeface="Meiryo UI" pitchFamily="50" charset="-128"/>
                <a:cs typeface="Meiryo UI" pitchFamily="50" charset="-128"/>
              </a:rPr>
              <a:t>コストの試算に</a:t>
            </a:r>
            <a:r>
              <a:rPr lang="ja-JP" altLang="en-US" sz="1300" b="1" dirty="0" smtClean="0">
                <a:latin typeface="Meiryo UI" pitchFamily="50" charset="-128"/>
                <a:ea typeface="Meiryo UI" pitchFamily="50" charset="-128"/>
                <a:cs typeface="Meiryo UI" pitchFamily="50" charset="-128"/>
              </a:rPr>
              <a:t>あたって</a:t>
            </a:r>
            <a:endParaRPr lang="en-US" altLang="ja-JP" sz="1300" b="1" dirty="0">
              <a:latin typeface="Meiryo UI" pitchFamily="50" charset="-128"/>
              <a:ea typeface="Meiryo UI" pitchFamily="50" charset="-128"/>
              <a:cs typeface="Meiryo UI" pitchFamily="50" charset="-128"/>
            </a:endParaRPr>
          </a:p>
          <a:p>
            <a:pPr eaLnBrk="1" hangingPunct="1">
              <a:defRPr/>
            </a:pPr>
            <a:r>
              <a:rPr lang="ja-JP" altLang="en-US" sz="1300" dirty="0">
                <a:solidFill>
                  <a:srgbClr val="FF0000"/>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・本資料における「特別区素案」は、第</a:t>
            </a:r>
            <a:r>
              <a:rPr lang="en-US" altLang="ja-JP" sz="1300" dirty="0" smtClean="0">
                <a:solidFill>
                  <a:schemeClr val="tx1"/>
                </a:solidFill>
                <a:latin typeface="Meiryo UI" pitchFamily="50" charset="-128"/>
                <a:ea typeface="Meiryo UI" pitchFamily="50" charset="-128"/>
                <a:cs typeface="Meiryo UI" pitchFamily="50" charset="-128"/>
              </a:rPr>
              <a:t>9</a:t>
            </a:r>
            <a:r>
              <a:rPr lang="ja-JP" altLang="en-US" sz="1300" dirty="0" smtClean="0">
                <a:solidFill>
                  <a:schemeClr val="tx1"/>
                </a:solidFill>
                <a:latin typeface="Meiryo UI" pitchFamily="50" charset="-128"/>
                <a:ea typeface="Meiryo UI" pitchFamily="50" charset="-128"/>
                <a:cs typeface="Meiryo UI" pitchFamily="50" charset="-128"/>
              </a:rPr>
              <a:t>回大都市制度（特別区設置）協議会で提出した「試案Ｂ（４区Ｂ案）」</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修正版を指す</a:t>
            </a:r>
            <a:endParaRPr lang="en-US" altLang="ja-JP" sz="1300" dirty="0" smtClean="0">
              <a:solidFill>
                <a:schemeClr val="tx1"/>
              </a:solidFill>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・本資料では、試案Ｂ（４区Ｂ案）における庁舎整備コストを試算</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各項目とも、その試算過程において一定の条件を設定して試算したものであり</a:t>
            </a:r>
            <a:r>
              <a:rPr lang="ja-JP" altLang="en-US" sz="1300" dirty="0" smtClean="0">
                <a:latin typeface="Meiryo UI" pitchFamily="50" charset="-128"/>
                <a:ea typeface="Meiryo UI" pitchFamily="50" charset="-128"/>
                <a:cs typeface="Meiryo UI" pitchFamily="50" charset="-128"/>
              </a:rPr>
              <a:t>、特別区設置</a:t>
            </a:r>
            <a:r>
              <a:rPr lang="ja-JP" altLang="en-US" sz="1300" dirty="0">
                <a:latin typeface="Meiryo UI" pitchFamily="50" charset="-128"/>
                <a:ea typeface="Meiryo UI" pitchFamily="50" charset="-128"/>
                <a:cs typeface="Meiryo UI" pitchFamily="50" charset="-128"/>
              </a:rPr>
              <a:t>の時期</a:t>
            </a:r>
            <a:r>
              <a:rPr lang="ja-JP" altLang="en-US" sz="1300" dirty="0" smtClean="0">
                <a:latin typeface="Meiryo UI" pitchFamily="50" charset="-128"/>
                <a:ea typeface="Meiryo UI" pitchFamily="50" charset="-128"/>
                <a:cs typeface="Meiryo UI" pitchFamily="50" charset="-128"/>
              </a:rPr>
              <a:t>や今後の</a:t>
            </a:r>
            <a:endParaRPr lang="en-US" altLang="ja-JP" sz="1300" dirty="0" smtClean="0">
              <a:latin typeface="Meiryo UI" pitchFamily="50" charset="-128"/>
              <a:ea typeface="Meiryo UI" pitchFamily="50" charset="-128"/>
              <a:cs typeface="Meiryo UI" pitchFamily="50" charset="-128"/>
            </a:endParaRPr>
          </a:p>
          <a:p>
            <a:pPr eaLnBrk="1" hangingPunct="1">
              <a:defRPr/>
            </a:pPr>
            <a:r>
              <a:rPr lang="ja-JP" altLang="en-US" sz="1300" dirty="0" smtClean="0">
                <a:latin typeface="Meiryo UI" pitchFamily="50" charset="-128"/>
                <a:ea typeface="Meiryo UI" pitchFamily="50" charset="-128"/>
                <a:cs typeface="Meiryo UI" pitchFamily="50" charset="-128"/>
              </a:rPr>
              <a:t>　　　社会</a:t>
            </a:r>
            <a:r>
              <a:rPr lang="ja-JP" altLang="en-US" sz="1300" dirty="0">
                <a:latin typeface="Meiryo UI" pitchFamily="50" charset="-128"/>
                <a:ea typeface="Meiryo UI" pitchFamily="50" charset="-128"/>
                <a:cs typeface="Meiryo UI" pitchFamily="50" charset="-128"/>
              </a:rPr>
              <a:t>経済情勢</a:t>
            </a:r>
            <a:r>
              <a:rPr lang="ja-JP" altLang="en-US" sz="1300" dirty="0" smtClean="0">
                <a:latin typeface="Meiryo UI" pitchFamily="50" charset="-128"/>
                <a:ea typeface="Meiryo UI" pitchFamily="50" charset="-128"/>
                <a:cs typeface="Meiryo UI" pitchFamily="50" charset="-128"/>
              </a:rPr>
              <a:t>の変動</a:t>
            </a:r>
            <a:r>
              <a:rPr lang="ja-JP" altLang="en-US" sz="1300" dirty="0">
                <a:latin typeface="Meiryo UI" pitchFamily="50" charset="-128"/>
                <a:ea typeface="Meiryo UI" pitchFamily="50" charset="-128"/>
                <a:cs typeface="Meiryo UI" pitchFamily="50" charset="-128"/>
              </a:rPr>
              <a:t>等により、実際のコストについては変動が生じる可能性がある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latin typeface="Meiryo UI" pitchFamily="50" charset="-128"/>
                <a:ea typeface="Meiryo UI" pitchFamily="50" charset="-128"/>
                <a:cs typeface="Meiryo UI" pitchFamily="50" charset="-128"/>
              </a:rPr>
              <a:t>　　 ・各項目の数値は、端数処理の関係上、内訳と合計が一致しない場合がある</a:t>
            </a:r>
            <a:endParaRPr lang="en-US" altLang="ja-JP" sz="1300" dirty="0">
              <a:latin typeface="Meiryo UI" pitchFamily="50" charset="-128"/>
              <a:ea typeface="Meiryo UI" pitchFamily="50" charset="-128"/>
              <a:cs typeface="Meiryo UI" pitchFamily="50" charset="-128"/>
            </a:endParaRPr>
          </a:p>
          <a:p>
            <a:pPr eaLnBrk="1" hangingPunct="1">
              <a:defRPr/>
            </a:pPr>
            <a:r>
              <a:rPr lang="ja-JP" altLang="en-US" sz="1300" dirty="0">
                <a:solidFill>
                  <a:schemeClr val="tx1"/>
                </a:solidFill>
                <a:latin typeface="Meiryo UI" pitchFamily="50" charset="-128"/>
                <a:ea typeface="Meiryo UI" pitchFamily="50" charset="-128"/>
                <a:cs typeface="Meiryo UI" pitchFamily="50" charset="-128"/>
              </a:rPr>
              <a:t>　　 ・消費税率については</a:t>
            </a:r>
            <a:r>
              <a:rPr lang="en-US" altLang="ja-JP" sz="1300" dirty="0">
                <a:solidFill>
                  <a:schemeClr val="tx1"/>
                </a:solidFill>
                <a:latin typeface="Meiryo UI" pitchFamily="50" charset="-128"/>
                <a:ea typeface="Meiryo UI" pitchFamily="50" charset="-128"/>
                <a:cs typeface="Meiryo UI" pitchFamily="50" charset="-128"/>
              </a:rPr>
              <a:t>10</a:t>
            </a:r>
            <a:r>
              <a:rPr lang="ja-JP" altLang="en-US" sz="1300" dirty="0">
                <a:solidFill>
                  <a:schemeClr val="tx1"/>
                </a:solidFill>
                <a:latin typeface="Meiryo UI" pitchFamily="50" charset="-128"/>
                <a:ea typeface="Meiryo UI" pitchFamily="50" charset="-128"/>
                <a:cs typeface="Meiryo UI" pitchFamily="50" charset="-128"/>
              </a:rPr>
              <a:t>％として試算</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2648744" y="2974509"/>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コ・庁舎</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 ５</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2622986" y="3508993"/>
            <a:ext cx="6319887"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　コ・庁舎</a:t>
            </a:r>
            <a:r>
              <a:rPr lang="en-US" altLang="ja-JP" sz="2000" dirty="0" smtClean="0">
                <a:solidFill>
                  <a:prstClr val="black"/>
                </a:solidFill>
                <a:latin typeface="Meiryo UI" pitchFamily="50" charset="-128"/>
                <a:ea typeface="Meiryo UI" pitchFamily="50" charset="-128"/>
                <a:cs typeface="Meiryo UI" pitchFamily="50" charset="-128"/>
              </a:rPr>
              <a:t>-</a:t>
            </a:r>
            <a:r>
              <a:rPr lang="en-US" altLang="ja-JP" sz="2000" dirty="0">
                <a:solidFill>
                  <a:prstClr val="black"/>
                </a:solidFill>
                <a:latin typeface="Meiryo UI" pitchFamily="50" charset="-128"/>
                <a:ea typeface="Meiryo UI" pitchFamily="50" charset="-128"/>
                <a:cs typeface="Meiryo UI" pitchFamily="50" charset="-128"/>
              </a:rPr>
              <a:t>11</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74074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236476" y="696158"/>
            <a:ext cx="9433048" cy="5973202"/>
          </a:xfrm>
          <a:prstGeom prst="roundRect">
            <a:avLst>
              <a:gd name="adj" fmla="val 2077"/>
            </a:avLst>
          </a:prstGeom>
          <a:solidFill>
            <a:schemeClr val="accent2">
              <a:lumMod val="20000"/>
              <a:lumOff val="80000"/>
            </a:schemeClr>
          </a:solidFill>
          <a:ln w="317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Aft>
                <a:spcPts val="300"/>
              </a:spcAft>
              <a:defRPr/>
            </a:pPr>
            <a:r>
              <a:rPr lang="ja-JP" altLang="en-US" b="1" dirty="0">
                <a:solidFill>
                  <a:prstClr val="black"/>
                </a:solidFill>
                <a:latin typeface="ＭＳ Ｐゴシック" pitchFamily="50" charset="-128"/>
                <a:ea typeface="Meiryo UI" pitchFamily="50" charset="-128"/>
                <a:cs typeface="Meiryo UI" pitchFamily="50" charset="-128"/>
              </a:rPr>
              <a:t>（１</a:t>
            </a:r>
            <a:r>
              <a:rPr lang="ja-JP" altLang="en-US" b="1" dirty="0" smtClean="0">
                <a:solidFill>
                  <a:prstClr val="black"/>
                </a:solidFill>
                <a:latin typeface="ＭＳ Ｐゴシック" pitchFamily="50" charset="-128"/>
                <a:ea typeface="Meiryo UI" pitchFamily="50" charset="-128"/>
                <a:cs typeface="Meiryo UI" pitchFamily="50" charset="-128"/>
              </a:rPr>
              <a:t>）特別区素案における考え方</a:t>
            </a:r>
            <a:endParaRPr lang="en-US" altLang="ja-JP"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18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lnSpc>
                <a:spcPts val="1600"/>
              </a:lnSpc>
              <a:spcAft>
                <a:spcPts val="300"/>
              </a:spcAft>
              <a:defRPr/>
            </a:pPr>
            <a:r>
              <a:rPr lang="ja-JP" altLang="en-US" b="1" dirty="0" smtClean="0">
                <a:solidFill>
                  <a:prstClr val="black"/>
                </a:solidFill>
                <a:latin typeface="ＭＳ Ｐゴシック" pitchFamily="50" charset="-128"/>
                <a:ea typeface="Meiryo UI" pitchFamily="50" charset="-128"/>
                <a:cs typeface="Meiryo UI" pitchFamily="50" charset="-128"/>
              </a:rPr>
              <a:t>（２）今般の試算による考え方</a:t>
            </a: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smtClean="0">
                <a:solidFill>
                  <a:prstClr val="black"/>
                </a:solidFill>
                <a:latin typeface="ＭＳ Ｐゴシック" pitchFamily="50" charset="-128"/>
                <a:ea typeface="Meiryo UI" pitchFamily="50" charset="-128"/>
                <a:cs typeface="Meiryo UI" pitchFamily="50" charset="-128"/>
              </a:rPr>
              <a:t>　　　　　　　　　</a:t>
            </a: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574675" eaLnBrk="1" hangingPunct="1">
              <a:lnSpc>
                <a:spcPts val="1800"/>
              </a:lnSpc>
              <a:spcAft>
                <a:spcPts val="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smtClean="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sp>
        <p:nvSpPr>
          <p:cNvPr id="21" name="正方形/長方形 20"/>
          <p:cNvSpPr/>
          <p:nvPr/>
        </p:nvSpPr>
        <p:spPr>
          <a:xfrm>
            <a:off x="632244" y="1069187"/>
            <a:ext cx="8951911" cy="1441740"/>
          </a:xfrm>
          <a:prstGeom prst="rect">
            <a:avLst/>
          </a:prstGeom>
          <a:solidFill>
            <a:srgbClr val="FFFFCC"/>
          </a:solidFill>
          <a:ln w="19050">
            <a:solidFill>
              <a:schemeClr val="tx1"/>
            </a:solidFill>
          </a:ln>
        </p:spPr>
        <p:style>
          <a:lnRef idx="2">
            <a:schemeClr val="accent6"/>
          </a:lnRef>
          <a:fillRef idx="1">
            <a:schemeClr val="lt1"/>
          </a:fillRef>
          <a:effectRef idx="0">
            <a:schemeClr val="accent6"/>
          </a:effectRef>
          <a:fontRef idx="minor">
            <a:schemeClr val="dk1"/>
          </a:fontRef>
        </p:style>
        <p:txBody>
          <a:bodyPr tIns="72000" bIns="216000" anchor="t" anchorCtr="0"/>
          <a:lstStyle/>
          <a:p>
            <a:pPr marL="628650" indent="-628650" eaLnBrk="1" hangingPunct="1">
              <a:spcBef>
                <a:spcPts val="600"/>
              </a:spcBef>
              <a:spcAft>
                <a:spcPts val="0"/>
              </a:spcAft>
              <a:defRPr/>
            </a:pPr>
            <a:r>
              <a:rPr lang="ja-JP" altLang="en-US" sz="1500" b="1" dirty="0" smtClean="0">
                <a:solidFill>
                  <a:prstClr val="black"/>
                </a:solidFill>
                <a:latin typeface="Meiryo UI" panose="020B0604030504040204" pitchFamily="50" charset="-128"/>
                <a:ea typeface="Meiryo UI" panose="020B0604030504040204" pitchFamily="50" charset="-128"/>
                <a:cs typeface="Meiryo UI" pitchFamily="50" charset="-128"/>
              </a:rPr>
              <a:t>◆特別区素案ではコスト抑制の観点を重視</a:t>
            </a:r>
            <a:endParaRPr lang="en-US" altLang="ja-JP" sz="1500" b="1"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1300"/>
              </a:lnSpc>
              <a:spcBef>
                <a:spcPts val="30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既存庁舎の活用を前提</a:t>
            </a:r>
            <a:endParaRPr lang="en-US" altLang="ja-JP" sz="14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1300"/>
              </a:lnSpc>
              <a:spcBef>
                <a:spcPts val="60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 ○不足執務室面積が生じる場合は、建設案及び賃借案の２案についてコストを試算</a:t>
            </a:r>
            <a:endParaRPr lang="en-US" altLang="ja-JP" sz="14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1300"/>
              </a:lnSpc>
              <a:spcBef>
                <a:spcPts val="60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 ○具体的な整備にあたっては、新庁舎の建設や民間ビルの賃借を柔軟に組み合わせる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1300"/>
              </a:lnSpc>
              <a:spcBef>
                <a:spcPts val="60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 ○特別区本庁舎は、</a:t>
            </a:r>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現在</a:t>
            </a:r>
            <a:r>
              <a:rPr lang="ja-JP" altLang="en-US" sz="1400" dirty="0" smtClean="0">
                <a:solidFill>
                  <a:schemeClr val="tx1"/>
                </a:solidFill>
                <a:latin typeface="Meiryo UI" panose="020B0604030504040204" pitchFamily="50" charset="-128"/>
                <a:ea typeface="Meiryo UI" panose="020B0604030504040204" pitchFamily="50" charset="-128"/>
                <a:cs typeface="Meiryo UI" pitchFamily="50" charset="-128"/>
              </a:rPr>
              <a:t>の大阪市本庁舎及び</a:t>
            </a:r>
            <a:r>
              <a:rPr lang="en-US" altLang="ja-JP" sz="1400" dirty="0" smtClean="0">
                <a:solidFill>
                  <a:schemeClr val="tx1"/>
                </a:solidFill>
                <a:latin typeface="Meiryo UI" panose="020B0604030504040204" pitchFamily="50" charset="-128"/>
                <a:ea typeface="Meiryo UI" panose="020B0604030504040204" pitchFamily="50" charset="-128"/>
                <a:cs typeface="Meiryo UI" pitchFamily="50" charset="-128"/>
              </a:rPr>
              <a:t>24</a:t>
            </a:r>
            <a:r>
              <a:rPr lang="ja-JP" altLang="en-US" sz="1400" dirty="0" smtClean="0">
                <a:solidFill>
                  <a:schemeClr val="tx1"/>
                </a:solidFill>
                <a:latin typeface="Meiryo UI" panose="020B0604030504040204" pitchFamily="50" charset="-128"/>
                <a:ea typeface="Meiryo UI" panose="020B0604030504040204" pitchFamily="50" charset="-128"/>
                <a:cs typeface="Meiryo UI" pitchFamily="50" charset="-128"/>
              </a:rPr>
              <a:t>行政区庁舎から</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選定した結果、</a:t>
            </a:r>
            <a:endParaRPr lang="en-US" altLang="ja-JP" sz="14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lnSpc>
                <a:spcPts val="15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 　 第一区</a:t>
            </a:r>
            <a:r>
              <a:rPr lang="en-US" altLang="ja-JP" sz="14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淀川区役所、</a:t>
            </a: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第二区</a:t>
            </a:r>
            <a:r>
              <a:rPr lang="en-US" altLang="ja-JP" sz="14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大阪市本庁舎、第三区</a:t>
            </a:r>
            <a:r>
              <a:rPr lang="en-US" altLang="ja-JP" sz="14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西成区役所、第四区</a:t>
            </a:r>
            <a:r>
              <a:rPr lang="en-US" altLang="ja-JP" sz="14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itchFamily="50" charset="-128"/>
              </a:rPr>
              <a:t>阿倍野区役所とする</a:t>
            </a:r>
            <a:endPar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24" name="正方形/長方形 12"/>
          <p:cNvSpPr>
            <a:spLocks noChangeArrowheads="1"/>
          </p:cNvSpPr>
          <p:nvPr/>
        </p:nvSpPr>
        <p:spPr bwMode="auto">
          <a:xfrm>
            <a:off x="8835667" y="16248"/>
            <a:ext cx="10445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100" b="1" dirty="0" smtClean="0">
              <a:solidFill>
                <a:srgbClr val="000000"/>
              </a:solidFill>
              <a:latin typeface="ＭＳ Ｐゴシック" panose="020B0600070205080204" pitchFamily="50" charset="-128"/>
              <a:ea typeface="Meiryo UI" panose="020B0604030504040204" pitchFamily="50" charset="-128"/>
            </a:endParaRPr>
          </a:p>
        </p:txBody>
      </p:sp>
      <p:sp>
        <p:nvSpPr>
          <p:cNvPr id="5" name="テキスト ボックス 4"/>
          <p:cNvSpPr txBox="1"/>
          <p:nvPr/>
        </p:nvSpPr>
        <p:spPr>
          <a:xfrm>
            <a:off x="618510" y="2925320"/>
            <a:ext cx="8965645" cy="3600024"/>
          </a:xfrm>
          <a:prstGeom prst="rect">
            <a:avLst/>
          </a:prstGeom>
          <a:solidFill>
            <a:srgbClr val="FFFFCC"/>
          </a:solidFill>
          <a:ln>
            <a:solidFill>
              <a:schemeClr val="tx1"/>
            </a:solidFill>
            <a:prstDash val="dash"/>
          </a:ln>
        </p:spPr>
        <p:txBody>
          <a:bodyPr wrap="square" rtlCol="0">
            <a:noAutofit/>
          </a:bodyPr>
          <a:lstStyle/>
          <a:p>
            <a:endParaRPr kumimoji="1" lang="ja-JP" altLang="en-US" dirty="0"/>
          </a:p>
        </p:txBody>
      </p:sp>
      <p:sp>
        <p:nvSpPr>
          <p:cNvPr id="11" name="テキスト ボックス 10"/>
          <p:cNvSpPr txBox="1"/>
          <p:nvPr/>
        </p:nvSpPr>
        <p:spPr>
          <a:xfrm>
            <a:off x="2119956" y="3182855"/>
            <a:ext cx="7363601" cy="1037958"/>
          </a:xfrm>
          <a:prstGeom prst="rect">
            <a:avLst/>
          </a:prstGeom>
          <a:solidFill>
            <a:srgbClr val="FFFFCC"/>
          </a:solidFill>
          <a:ln>
            <a:noFill/>
            <a:prstDash val="sysDash"/>
          </a:ln>
        </p:spPr>
        <p:txBody>
          <a:bodyPr wrap="square" tIns="108000" bIns="36000" rtlCol="0">
            <a:spAutoFit/>
          </a:bodyPr>
          <a:lstStyle/>
          <a:p>
            <a:endParaRPr lang="en-US" altLang="ja-JP" sz="1300" b="1" spc="-100" dirty="0" smtClean="0">
              <a:latin typeface="Meiryo UI" panose="020B0604030504040204" pitchFamily="50" charset="-128"/>
              <a:ea typeface="Meiryo UI" panose="020B0604030504040204" pitchFamily="50" charset="-128"/>
            </a:endParaRPr>
          </a:p>
          <a:p>
            <a:pPr>
              <a:lnSpc>
                <a:spcPts val="1800"/>
              </a:lnSpc>
              <a:spcBef>
                <a:spcPts val="0"/>
              </a:spcBef>
              <a:defRPr/>
            </a:pPr>
            <a:r>
              <a:rPr lang="en-US" altLang="ja-JP" sz="1600" b="1" spc="-100" dirty="0" smtClean="0">
                <a:latin typeface="Meiryo UI" panose="020B0604030504040204" pitchFamily="50" charset="-128"/>
                <a:ea typeface="Meiryo UI" panose="020B0604030504040204" pitchFamily="50" charset="-128"/>
              </a:rPr>
              <a:t>   </a:t>
            </a:r>
            <a:r>
              <a:rPr lang="ja-JP" altLang="en-US" sz="1600" b="1" spc="-1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・一定</a:t>
            </a:r>
            <a:r>
              <a:rPr lang="ja-JP" altLang="en-US" sz="1200" dirty="0">
                <a:latin typeface="Meiryo UI" panose="020B0604030504040204" pitchFamily="50" charset="-128"/>
                <a:ea typeface="Meiryo UI" panose="020B0604030504040204" pitchFamily="50" charset="-128"/>
              </a:rPr>
              <a:t>の仮定を置いたうえ</a:t>
            </a:r>
            <a:r>
              <a:rPr lang="ja-JP" altLang="en-US" sz="1200" dirty="0" smtClean="0">
                <a:latin typeface="Meiryo UI" panose="020B0604030504040204" pitchFamily="50" charset="-128"/>
                <a:ea typeface="Meiryo UI" panose="020B0604030504040204" pitchFamily="50" charset="-128"/>
              </a:rPr>
              <a:t>で、総合</a:t>
            </a:r>
            <a:r>
              <a:rPr lang="ja-JP" altLang="en-US" sz="1200" dirty="0">
                <a:latin typeface="Meiryo UI" panose="020B0604030504040204" pitchFamily="50" charset="-128"/>
                <a:ea typeface="Meiryo UI" panose="020B0604030504040204" pitchFamily="50" charset="-128"/>
              </a:rPr>
              <a:t>庁舎を建設した場合のコスト試算を行う</a:t>
            </a:r>
            <a:r>
              <a:rPr lang="ja-JP" altLang="en-US" sz="1200" dirty="0" smtClean="0">
                <a:latin typeface="Meiryo UI" panose="020B0604030504040204" pitchFamily="50" charset="-128"/>
                <a:ea typeface="Meiryo UI" panose="020B0604030504040204" pitchFamily="50" charset="-128"/>
              </a:rPr>
              <a:t>べきである</a:t>
            </a:r>
            <a:endParaRPr lang="en-US" altLang="ja-JP" sz="1200" dirty="0">
              <a:latin typeface="Meiryo UI" panose="020B0604030504040204" pitchFamily="50" charset="-128"/>
              <a:ea typeface="Meiryo UI" panose="020B0604030504040204" pitchFamily="50" charset="-128"/>
            </a:endParaRPr>
          </a:p>
          <a:p>
            <a:pPr>
              <a:lnSpc>
                <a:spcPts val="1800"/>
              </a:lnSpc>
              <a:spcBef>
                <a:spcPts val="300"/>
              </a:spcBef>
              <a:defRPr/>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特別</a:t>
            </a:r>
            <a:r>
              <a:rPr lang="ja-JP" altLang="en-US" sz="1200" dirty="0">
                <a:latin typeface="Meiryo UI" panose="020B0604030504040204" pitchFamily="50" charset="-128"/>
                <a:ea typeface="Meiryo UI" panose="020B0604030504040204" pitchFamily="50" charset="-128"/>
              </a:rPr>
              <a:t>区の本庁舎に（いわゆる官房</a:t>
            </a:r>
            <a:r>
              <a:rPr lang="ja-JP" altLang="en-US" sz="1200" dirty="0" smtClean="0">
                <a:latin typeface="Meiryo UI" panose="020B0604030504040204" pitchFamily="50" charset="-128"/>
                <a:ea typeface="Meiryo UI" panose="020B0604030504040204" pitchFamily="50" charset="-128"/>
              </a:rPr>
              <a:t>組織である）</a:t>
            </a:r>
            <a:r>
              <a:rPr lang="ja-JP" altLang="en-US" sz="1200" dirty="0">
                <a:latin typeface="Meiryo UI" panose="020B0604030504040204" pitchFamily="50" charset="-128"/>
                <a:ea typeface="Meiryo UI" panose="020B0604030504040204" pitchFamily="50" charset="-128"/>
              </a:rPr>
              <a:t>危機</a:t>
            </a:r>
            <a:r>
              <a:rPr lang="ja-JP" altLang="en-US" sz="1200" dirty="0" smtClean="0">
                <a:latin typeface="Meiryo UI" panose="020B0604030504040204" pitchFamily="50" charset="-128"/>
                <a:ea typeface="Meiryo UI" panose="020B0604030504040204" pitchFamily="50" charset="-128"/>
              </a:rPr>
              <a:t>管理室や政策企画部、総務部、財務部に加え、</a:t>
            </a:r>
            <a:endParaRPr lang="en-US" altLang="ja-JP" sz="1200" dirty="0" smtClean="0">
              <a:latin typeface="Meiryo UI" panose="020B0604030504040204" pitchFamily="50" charset="-128"/>
              <a:ea typeface="Meiryo UI" panose="020B0604030504040204" pitchFamily="50" charset="-128"/>
            </a:endParaRPr>
          </a:p>
          <a:p>
            <a:pPr>
              <a:lnSpc>
                <a:spcPts val="1500"/>
              </a:lnSpc>
              <a:spcBef>
                <a:spcPts val="0"/>
              </a:spcBef>
              <a:defRPr/>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議会事務局と地域</a:t>
            </a:r>
            <a:r>
              <a:rPr lang="ja-JP" altLang="en-US" sz="1200" dirty="0">
                <a:latin typeface="Meiryo UI" panose="020B0604030504040204" pitchFamily="50" charset="-128"/>
                <a:ea typeface="Meiryo UI" panose="020B0604030504040204" pitchFamily="50" charset="-128"/>
              </a:rPr>
              <a:t>自治区事務所の</a:t>
            </a:r>
            <a:r>
              <a:rPr lang="ja-JP" altLang="en-US" sz="1200" dirty="0" smtClean="0">
                <a:latin typeface="Meiryo UI" panose="020B0604030504040204" pitchFamily="50" charset="-128"/>
                <a:ea typeface="Meiryo UI" panose="020B0604030504040204" pitchFamily="50" charset="-128"/>
              </a:rPr>
              <a:t>職員を配置するとした場合、当該本庁舎に収まるのか</a:t>
            </a:r>
            <a:endParaRPr kumimoji="1" lang="en-US" altLang="ja-JP" sz="1200" b="1" spc="-100" dirty="0">
              <a:latin typeface="Meiryo UI" panose="020B0604030504040204" pitchFamily="50" charset="-128"/>
              <a:ea typeface="Meiryo UI" panose="020B0604030504040204" pitchFamily="50" charset="-128"/>
            </a:endParaRPr>
          </a:p>
        </p:txBody>
      </p:sp>
      <p:sp>
        <p:nvSpPr>
          <p:cNvPr id="20" name="左大かっこ 19"/>
          <p:cNvSpPr/>
          <p:nvPr/>
        </p:nvSpPr>
        <p:spPr>
          <a:xfrm>
            <a:off x="3877641" y="5411154"/>
            <a:ext cx="67859" cy="432048"/>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Ins="0" rtlCol="0" anchor="ctr"/>
          <a:lstStyle/>
          <a:p>
            <a:pPr algn="ctr"/>
            <a:endParaRPr kumimoji="1" lang="ja-JP" altLang="en-US"/>
          </a:p>
        </p:txBody>
      </p:sp>
      <p:sp>
        <p:nvSpPr>
          <p:cNvPr id="22" name="テキスト ボックス 21"/>
          <p:cNvSpPr txBox="1"/>
          <p:nvPr/>
        </p:nvSpPr>
        <p:spPr>
          <a:xfrm>
            <a:off x="939020" y="4883860"/>
            <a:ext cx="2103631" cy="338554"/>
          </a:xfrm>
          <a:prstGeom prst="rect">
            <a:avLst/>
          </a:prstGeom>
          <a:solidFill>
            <a:srgbClr val="0070C0"/>
          </a:solidFill>
        </p:spPr>
        <p:txBody>
          <a:bodyPr wrap="square" lIns="0" rIns="0" rtlCol="0">
            <a:spAutoFit/>
          </a:bodyPr>
          <a:lstStyle/>
          <a:p>
            <a:pPr algn="ctr"/>
            <a:r>
              <a:rPr kumimoji="1" lang="ja-JP" altLang="en-US" sz="1600" b="1" dirty="0" smtClean="0">
                <a:solidFill>
                  <a:schemeClr val="bg1"/>
                </a:solidFill>
              </a:rPr>
              <a:t>◆パターン</a:t>
            </a:r>
            <a:r>
              <a:rPr lang="en-US" altLang="ja-JP" sz="1600" b="1" dirty="0">
                <a:solidFill>
                  <a:schemeClr val="bg1"/>
                </a:solidFill>
              </a:rPr>
              <a:t>a</a:t>
            </a:r>
            <a:r>
              <a:rPr kumimoji="1" lang="ja-JP" altLang="en-US" sz="1600" b="1" dirty="0" smtClean="0">
                <a:solidFill>
                  <a:schemeClr val="bg1"/>
                </a:solidFill>
              </a:rPr>
              <a:t>：</a:t>
            </a:r>
            <a:r>
              <a:rPr lang="ja-JP" altLang="en-US" sz="1600" b="1" dirty="0" smtClean="0">
                <a:solidFill>
                  <a:schemeClr val="bg1"/>
                </a:solidFill>
              </a:rPr>
              <a:t>総合庁舎</a:t>
            </a:r>
            <a:endParaRPr kumimoji="1" lang="ja-JP" altLang="en-US" sz="1600" b="1" dirty="0">
              <a:solidFill>
                <a:schemeClr val="bg1"/>
              </a:solidFill>
            </a:endParaRPr>
          </a:p>
        </p:txBody>
      </p:sp>
      <p:sp>
        <p:nvSpPr>
          <p:cNvPr id="23" name="テキスト ボックス 22"/>
          <p:cNvSpPr txBox="1"/>
          <p:nvPr/>
        </p:nvSpPr>
        <p:spPr>
          <a:xfrm>
            <a:off x="943649" y="5462407"/>
            <a:ext cx="2103631" cy="338554"/>
          </a:xfrm>
          <a:prstGeom prst="rect">
            <a:avLst/>
          </a:prstGeom>
          <a:solidFill>
            <a:srgbClr val="0070C0"/>
          </a:solidFill>
        </p:spPr>
        <p:txBody>
          <a:bodyPr wrap="square" lIns="0" rIns="0" rtlCol="0">
            <a:spAutoFit/>
          </a:bodyPr>
          <a:lstStyle/>
          <a:p>
            <a:pPr algn="ctr"/>
            <a:r>
              <a:rPr kumimoji="1" lang="ja-JP" altLang="en-US" sz="1600" b="1" dirty="0" smtClean="0">
                <a:solidFill>
                  <a:schemeClr val="bg1"/>
                </a:solidFill>
              </a:rPr>
              <a:t>◆パターン</a:t>
            </a:r>
            <a:r>
              <a:rPr kumimoji="1" lang="en-US" altLang="ja-JP" sz="1600" b="1" dirty="0" smtClean="0">
                <a:solidFill>
                  <a:schemeClr val="bg1"/>
                </a:solidFill>
              </a:rPr>
              <a:t>b</a:t>
            </a:r>
            <a:r>
              <a:rPr kumimoji="1" lang="ja-JP" altLang="en-US" sz="1600" b="1" dirty="0" smtClean="0">
                <a:solidFill>
                  <a:schemeClr val="bg1"/>
                </a:solidFill>
              </a:rPr>
              <a:t>：</a:t>
            </a:r>
            <a:r>
              <a:rPr lang="ja-JP" altLang="en-US" sz="1600" b="1" dirty="0" smtClean="0">
                <a:solidFill>
                  <a:schemeClr val="bg1"/>
                </a:solidFill>
              </a:rPr>
              <a:t>官房庁舎</a:t>
            </a:r>
            <a:endParaRPr kumimoji="1" lang="ja-JP" altLang="en-US" sz="1600" b="1" dirty="0">
              <a:solidFill>
                <a:schemeClr val="bg1"/>
              </a:solidFill>
            </a:endParaRPr>
          </a:p>
        </p:txBody>
      </p:sp>
      <p:sp>
        <p:nvSpPr>
          <p:cNvPr id="25" name="テキスト ボックス 24"/>
          <p:cNvSpPr txBox="1"/>
          <p:nvPr/>
        </p:nvSpPr>
        <p:spPr>
          <a:xfrm>
            <a:off x="3120184" y="5231375"/>
            <a:ext cx="861417" cy="369332"/>
          </a:xfrm>
          <a:prstGeom prst="rect">
            <a:avLst/>
          </a:prstGeom>
          <a:noFill/>
        </p:spPr>
        <p:txBody>
          <a:bodyPr wrap="square" rIns="0" rtlCol="0">
            <a:spAutoFit/>
          </a:bodyPr>
          <a:lstStyle/>
          <a:p>
            <a:r>
              <a:rPr lang="en-US" altLang="ja-JP" sz="900" dirty="0">
                <a:latin typeface="Meiryo UI" panose="020B0604030504040204" pitchFamily="50" charset="-128"/>
                <a:ea typeface="Meiryo UI" panose="020B0604030504040204" pitchFamily="50" charset="-128"/>
              </a:rPr>
              <a:t>b</a:t>
            </a:r>
            <a:r>
              <a:rPr kumimoji="1" lang="ja-JP" altLang="en-US" sz="900" dirty="0" smtClean="0">
                <a:latin typeface="Meiryo UI" panose="020B0604030504040204" pitchFamily="50" charset="-128"/>
                <a:ea typeface="Meiryo UI" panose="020B0604030504040204" pitchFamily="50" charset="-128"/>
              </a:rPr>
              <a:t>は２通りの</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ケースを設定</a:t>
            </a:r>
            <a:endParaRPr kumimoji="1" lang="ja-JP" altLang="en-US" sz="9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3858388" y="5327096"/>
            <a:ext cx="5857244" cy="600164"/>
          </a:xfrm>
          <a:prstGeom prst="rect">
            <a:avLst/>
          </a:prstGeom>
          <a:noFill/>
        </p:spPr>
        <p:txBody>
          <a:bodyPr wrap="square" rIns="0" rtlCol="0">
            <a:spAutoFit/>
          </a:bodyPr>
          <a:lstStyle/>
          <a:p>
            <a:pPr>
              <a:spcBef>
                <a:spcPts val="600"/>
              </a:spcBef>
            </a:pPr>
            <a:r>
              <a:rPr lang="ja-JP" altLang="en-US" sz="1400" dirty="0" smtClean="0">
                <a:latin typeface="Meiryo UI" panose="020B0604030504040204" pitchFamily="50" charset="-128"/>
                <a:ea typeface="Meiryo UI" panose="020B0604030504040204" pitchFamily="50" charset="-128"/>
              </a:rPr>
              <a:t>・</a:t>
            </a:r>
            <a:r>
              <a:rPr lang="en-US" altLang="ja-JP" sz="1400" u="sng" dirty="0">
                <a:latin typeface="Meiryo UI" panose="020B0604030504040204" pitchFamily="50" charset="-128"/>
                <a:ea typeface="Meiryo UI" panose="020B0604030504040204" pitchFamily="50" charset="-128"/>
              </a:rPr>
              <a:t>b1</a:t>
            </a:r>
            <a:r>
              <a:rPr lang="ja-JP" altLang="en-US" sz="1400" u="sng" dirty="0">
                <a:latin typeface="Meiryo UI" panose="020B0604030504040204" pitchFamily="50" charset="-128"/>
                <a:ea typeface="Meiryo UI" panose="020B0604030504040204" pitchFamily="50" charset="-128"/>
              </a:rPr>
              <a:t>⇒新庁舎は</a:t>
            </a:r>
            <a:r>
              <a:rPr lang="ja-JP" altLang="en-US" sz="1400" u="sng" dirty="0" smtClean="0">
                <a:latin typeface="Meiryo UI" panose="020B0604030504040204" pitchFamily="50" charset="-128"/>
                <a:ea typeface="Meiryo UI" panose="020B0604030504040204" pitchFamily="50" charset="-128"/>
              </a:rPr>
              <a:t>すべて</a:t>
            </a:r>
            <a:r>
              <a:rPr lang="ja-JP" altLang="en-US" sz="1400" u="sng" dirty="0">
                <a:latin typeface="Meiryo UI" panose="020B0604030504040204" pitchFamily="50" charset="-128"/>
                <a:ea typeface="Meiryo UI" panose="020B0604030504040204" pitchFamily="50" charset="-128"/>
              </a:rPr>
              <a:t>特別区本庁舎</a:t>
            </a:r>
            <a:r>
              <a:rPr lang="ja-JP" altLang="en-US" sz="1400" u="sng" dirty="0" smtClean="0">
                <a:latin typeface="Meiryo UI" panose="020B0604030504040204" pitchFamily="50" charset="-128"/>
                <a:ea typeface="Meiryo UI" panose="020B0604030504040204" pitchFamily="50" charset="-128"/>
              </a:rPr>
              <a:t>の</a:t>
            </a:r>
            <a:r>
              <a:rPr lang="ja-JP" altLang="en-US" sz="1400" u="sng" dirty="0">
                <a:latin typeface="Meiryo UI" panose="020B0604030504040204" pitchFamily="50" charset="-128"/>
                <a:ea typeface="Meiryo UI" panose="020B0604030504040204" pitchFamily="50" charset="-128"/>
              </a:rPr>
              <a:t>近隣に建設</a:t>
            </a:r>
            <a:r>
              <a:rPr lang="ja-JP" altLang="en-US" sz="1200" dirty="0">
                <a:latin typeface="Meiryo UI" panose="020B0604030504040204" pitchFamily="50" charset="-128"/>
                <a:ea typeface="Meiryo UI" panose="020B0604030504040204" pitchFamily="50" charset="-128"/>
              </a:rPr>
              <a:t>（特別区本庁舎の建替えなし</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spcBef>
                <a:spcPts val="600"/>
              </a:spcBef>
            </a:pPr>
            <a:r>
              <a:rPr lang="ja-JP" altLang="en-US" sz="1400" dirty="0" smtClean="0">
                <a:latin typeface="Meiryo UI" panose="020B0604030504040204" pitchFamily="50" charset="-128"/>
                <a:ea typeface="Meiryo UI" panose="020B0604030504040204" pitchFamily="50" charset="-128"/>
              </a:rPr>
              <a:t>・</a:t>
            </a:r>
            <a:r>
              <a:rPr lang="en-US" altLang="ja-JP" sz="1400" u="sng" dirty="0">
                <a:latin typeface="Meiryo UI" panose="020B0604030504040204" pitchFamily="50" charset="-128"/>
                <a:ea typeface="Meiryo UI" panose="020B0604030504040204" pitchFamily="50" charset="-128"/>
              </a:rPr>
              <a:t>b2</a:t>
            </a:r>
            <a:r>
              <a:rPr lang="ja-JP" altLang="en-US" sz="1400" u="sng" dirty="0">
                <a:latin typeface="Meiryo UI" panose="020B0604030504040204" pitchFamily="50" charset="-128"/>
                <a:ea typeface="Meiryo UI" panose="020B0604030504040204" pitchFamily="50" charset="-128"/>
              </a:rPr>
              <a:t>⇒第四区</a:t>
            </a:r>
            <a:r>
              <a:rPr lang="ja-JP" altLang="en-US" sz="1400" u="sng" dirty="0" smtClean="0">
                <a:latin typeface="Meiryo UI" panose="020B0604030504040204" pitchFamily="50" charset="-128"/>
                <a:ea typeface="Meiryo UI" panose="020B0604030504040204" pitchFamily="50" charset="-128"/>
              </a:rPr>
              <a:t>のみ</a:t>
            </a:r>
            <a:r>
              <a:rPr lang="ja-JP" altLang="en-US" sz="1400" u="sng" dirty="0">
                <a:latin typeface="Meiryo UI" panose="020B0604030504040204" pitchFamily="50" charset="-128"/>
                <a:ea typeface="Meiryo UI" panose="020B0604030504040204" pitchFamily="50" charset="-128"/>
              </a:rPr>
              <a:t>特別区本庁舎</a:t>
            </a:r>
            <a:r>
              <a:rPr lang="ja-JP" altLang="en-US" sz="1400" u="sng" dirty="0" smtClean="0">
                <a:latin typeface="Meiryo UI" panose="020B0604030504040204" pitchFamily="50" charset="-128"/>
                <a:ea typeface="Meiryo UI" panose="020B0604030504040204" pitchFamily="50" charset="-128"/>
              </a:rPr>
              <a:t>を建替え</a:t>
            </a:r>
            <a:r>
              <a:rPr lang="ja-JP" altLang="en-US" sz="1200" dirty="0" smtClean="0">
                <a:latin typeface="Meiryo UI" panose="020B0604030504040204" pitchFamily="50" charset="-128"/>
                <a:ea typeface="Meiryo UI" panose="020B0604030504040204" pitchFamily="50" charset="-128"/>
              </a:rPr>
              <a:t>（他の区については</a:t>
            </a:r>
            <a:r>
              <a:rPr lang="en-US" altLang="ja-JP" sz="1200" dirty="0" smtClean="0">
                <a:latin typeface="Meiryo UI" panose="020B0604030504040204" pitchFamily="50" charset="-128"/>
                <a:ea typeface="Meiryo UI" panose="020B0604030504040204" pitchFamily="50" charset="-128"/>
              </a:rPr>
              <a:t>b1</a:t>
            </a:r>
            <a:r>
              <a:rPr lang="ja-JP" altLang="en-US" sz="1200" dirty="0" smtClean="0">
                <a:latin typeface="Meiryo UI" panose="020B0604030504040204" pitchFamily="50" charset="-128"/>
                <a:ea typeface="Meiryo UI" panose="020B0604030504040204" pitchFamily="50" charset="-128"/>
              </a:rPr>
              <a:t>と同様）</a:t>
            </a:r>
            <a:endParaRPr lang="en-US" altLang="ja-JP" sz="1200" dirty="0" smtClean="0">
              <a:latin typeface="Meiryo UI" panose="020B0604030504040204" pitchFamily="50" charset="-128"/>
              <a:ea typeface="Meiryo UI" panose="020B0604030504040204" pitchFamily="50" charset="-128"/>
            </a:endParaRPr>
          </a:p>
        </p:txBody>
      </p:sp>
      <p:sp>
        <p:nvSpPr>
          <p:cNvPr id="2" name="右矢印 1"/>
          <p:cNvSpPr/>
          <p:nvPr/>
        </p:nvSpPr>
        <p:spPr>
          <a:xfrm>
            <a:off x="3251660" y="5565883"/>
            <a:ext cx="429483" cy="1765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endParaRPr kumimoji="1" lang="ja-JP" altLang="en-US"/>
          </a:p>
        </p:txBody>
      </p:sp>
      <p:sp>
        <p:nvSpPr>
          <p:cNvPr id="15" name="テキスト ボックス 14"/>
          <p:cNvSpPr txBox="1"/>
          <p:nvPr/>
        </p:nvSpPr>
        <p:spPr>
          <a:xfrm>
            <a:off x="807732" y="4597126"/>
            <a:ext cx="8776423" cy="292388"/>
          </a:xfrm>
          <a:prstGeom prst="rect">
            <a:avLst/>
          </a:prstGeom>
          <a:noFill/>
        </p:spPr>
        <p:txBody>
          <a:bodyPr wrap="square" rtlCol="0">
            <a:spAutoFit/>
          </a:bodyPr>
          <a:lstStyle/>
          <a:p>
            <a:r>
              <a:rPr lang="ja-JP" altLang="en-US" sz="1300" spc="-30" dirty="0" smtClean="0">
                <a:latin typeface="Meiryo UI" panose="020B0604030504040204" pitchFamily="50" charset="-128"/>
                <a:ea typeface="Meiryo UI" panose="020B0604030504040204" pitchFamily="50" charset="-128"/>
              </a:rPr>
              <a:t>指摘のあった「総合庁舎」及び「官房庁舎」（官房組織等を有する庁舎）について試算</a:t>
            </a:r>
            <a:endParaRPr kumimoji="1" lang="ja-JP" altLang="en-US" sz="1300" spc="-3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506742" y="5902031"/>
            <a:ext cx="6077413" cy="553998"/>
          </a:xfrm>
          <a:prstGeom prst="rect">
            <a:avLst/>
          </a:prstGeom>
          <a:noFill/>
        </p:spPr>
        <p:txBody>
          <a:bodyPr wrap="square" rtlCol="0">
            <a:spAutoFit/>
          </a:bodyPr>
          <a:lstStyle/>
          <a:p>
            <a:pPr>
              <a:lnSpc>
                <a:spcPts val="1200"/>
              </a:lnSpc>
              <a:spcBef>
                <a:spcPts val="0"/>
              </a:spcBef>
            </a:pPr>
            <a:r>
              <a:rPr lang="ja-JP" altLang="en-US" sz="2800" dirty="0">
                <a:latin typeface="Meiryo UI" panose="020B0604030504040204" pitchFamily="50" charset="-128"/>
                <a:ea typeface="Meiryo UI" panose="020B0604030504040204" pitchFamily="50" charset="-128"/>
              </a:rPr>
              <a:t>　</a:t>
            </a:r>
            <a:r>
              <a:rPr lang="en-US" altLang="ja-JP" sz="1100" spc="-70" dirty="0" smtClean="0">
                <a:latin typeface="Meiryo UI" panose="020B0604030504040204" pitchFamily="50" charset="-128"/>
                <a:ea typeface="Meiryo UI" panose="020B0604030504040204" pitchFamily="50" charset="-128"/>
              </a:rPr>
              <a:t>※</a:t>
            </a:r>
            <a:r>
              <a:rPr lang="ja-JP" altLang="en-US" sz="1100" spc="-70" dirty="0">
                <a:latin typeface="Meiryo UI" panose="020B0604030504040204" pitchFamily="50" charset="-128"/>
                <a:ea typeface="Meiryo UI" panose="020B0604030504040204" pitchFamily="50" charset="-128"/>
              </a:rPr>
              <a:t>特別</a:t>
            </a:r>
            <a:r>
              <a:rPr lang="ja-JP" altLang="en-US" sz="1100" spc="-70" dirty="0" smtClean="0">
                <a:latin typeface="Meiryo UI" panose="020B0604030504040204" pitchFamily="50" charset="-128"/>
                <a:ea typeface="Meiryo UI" panose="020B0604030504040204" pitchFamily="50" charset="-128"/>
              </a:rPr>
              <a:t>区本庁舎（淀川・西成・阿倍野）について、仮に、現地建替えを行うとした場合、指定容積率を</a:t>
            </a:r>
            <a:endParaRPr lang="en-US" altLang="ja-JP" sz="1100" spc="-70" dirty="0" smtClean="0">
              <a:latin typeface="Meiryo UI" panose="020B0604030504040204" pitchFamily="50" charset="-128"/>
              <a:ea typeface="Meiryo UI" panose="020B0604030504040204" pitchFamily="50" charset="-128"/>
            </a:endParaRPr>
          </a:p>
          <a:p>
            <a:pPr>
              <a:lnSpc>
                <a:spcPts val="1200"/>
              </a:lnSpc>
              <a:spcBef>
                <a:spcPts val="0"/>
              </a:spcBef>
            </a:pPr>
            <a:r>
              <a:rPr lang="ja-JP" altLang="en-US" sz="1100" spc="-70" dirty="0" smtClean="0">
                <a:latin typeface="Meiryo UI" panose="020B0604030504040204" pitchFamily="50" charset="-128"/>
                <a:ea typeface="Meiryo UI" panose="020B0604030504040204" pitchFamily="50" charset="-128"/>
              </a:rPr>
              <a:t>　　　　 加味すると、阿倍野区のみ建替え後の庁舎で対象職員</a:t>
            </a:r>
            <a:r>
              <a:rPr lang="ja-JP" altLang="en-US" sz="1100" spc="-70" dirty="0">
                <a:latin typeface="Meiryo UI" panose="020B0604030504040204" pitchFamily="50" charset="-128"/>
                <a:ea typeface="Meiryo UI" panose="020B0604030504040204" pitchFamily="50" charset="-128"/>
              </a:rPr>
              <a:t>（コ・庁舎</a:t>
            </a:r>
            <a:r>
              <a:rPr lang="en-US" altLang="ja-JP" sz="1100" spc="-70" dirty="0" smtClean="0">
                <a:latin typeface="Meiryo UI" panose="020B0604030504040204" pitchFamily="50" charset="-128"/>
                <a:ea typeface="Meiryo UI" panose="020B0604030504040204" pitchFamily="50" charset="-128"/>
              </a:rPr>
              <a:t>-</a:t>
            </a:r>
            <a:r>
              <a:rPr lang="ja-JP" altLang="en-US" sz="1100" spc="-70" dirty="0" smtClean="0">
                <a:latin typeface="Meiryo UI" panose="020B0604030504040204" pitchFamily="50" charset="-128"/>
                <a:ea typeface="Meiryo UI" panose="020B0604030504040204" pitchFamily="50" charset="-128"/>
              </a:rPr>
              <a:t>２）</a:t>
            </a:r>
            <a:r>
              <a:rPr lang="ja-JP" altLang="en-US" sz="1100" spc="-70" dirty="0">
                <a:latin typeface="Meiryo UI" panose="020B0604030504040204" pitchFamily="50" charset="-128"/>
                <a:ea typeface="Meiryo UI" panose="020B0604030504040204" pitchFamily="50" charset="-128"/>
              </a:rPr>
              <a:t>の</a:t>
            </a:r>
            <a:r>
              <a:rPr lang="ja-JP" altLang="en-US" sz="1100" spc="-70" dirty="0" smtClean="0">
                <a:latin typeface="Meiryo UI" panose="020B0604030504040204" pitchFamily="50" charset="-128"/>
                <a:ea typeface="Meiryo UI" panose="020B0604030504040204" pitchFamily="50" charset="-128"/>
              </a:rPr>
              <a:t>収容が可能となるため、</a:t>
            </a:r>
            <a:endParaRPr lang="en-US" altLang="ja-JP" sz="1100" spc="-70" dirty="0" smtClean="0">
              <a:latin typeface="Meiryo UI" panose="020B0604030504040204" pitchFamily="50" charset="-128"/>
              <a:ea typeface="Meiryo UI" panose="020B0604030504040204" pitchFamily="50" charset="-128"/>
            </a:endParaRPr>
          </a:p>
          <a:p>
            <a:pPr>
              <a:lnSpc>
                <a:spcPts val="1200"/>
              </a:lnSpc>
              <a:spcBef>
                <a:spcPts val="0"/>
              </a:spcBef>
            </a:pPr>
            <a:r>
              <a:rPr lang="ja-JP" altLang="en-US" sz="1100" spc="-70" dirty="0">
                <a:latin typeface="Meiryo UI" panose="020B0604030504040204" pitchFamily="50" charset="-128"/>
                <a:ea typeface="Meiryo UI" panose="020B0604030504040204" pitchFamily="50" charset="-128"/>
              </a:rPr>
              <a:t>　</a:t>
            </a:r>
            <a:r>
              <a:rPr lang="ja-JP" altLang="en-US" sz="1100" spc="-70" dirty="0" smtClean="0">
                <a:latin typeface="Meiryo UI" panose="020B0604030504040204" pitchFamily="50" charset="-128"/>
                <a:ea typeface="Meiryo UI" panose="020B0604030504040204" pitchFamily="50" charset="-128"/>
              </a:rPr>
              <a:t>　　　 その場合の試算も行う</a:t>
            </a:r>
            <a:endParaRPr lang="en-US" altLang="ja-JP" sz="1100" u="sng" spc="-70" dirty="0" smtClean="0">
              <a:latin typeface="Meiryo UI" panose="020B0604030504040204" pitchFamily="50" charset="-128"/>
              <a:ea typeface="Meiryo UI" panose="020B0604030504040204" pitchFamily="50" charset="-128"/>
            </a:endParaRPr>
          </a:p>
        </p:txBody>
      </p:sp>
      <p:sp>
        <p:nvSpPr>
          <p:cNvPr id="3" name="角丸四角形 2"/>
          <p:cNvSpPr/>
          <p:nvPr/>
        </p:nvSpPr>
        <p:spPr>
          <a:xfrm>
            <a:off x="939020" y="3442734"/>
            <a:ext cx="1349684" cy="83472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協議会に</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おけるこれまでの主な指摘</a:t>
            </a:r>
            <a:endParaRPr kumimoji="1" lang="ja-JP" altLang="en-US" sz="1200" b="1" dirty="0">
              <a:latin typeface="Meiryo UI" panose="020B0604030504040204" pitchFamily="50" charset="-128"/>
              <a:ea typeface="Meiryo UI" panose="020B0604030504040204" pitchFamily="50" charset="-128"/>
            </a:endParaRPr>
          </a:p>
        </p:txBody>
      </p:sp>
      <p:sp>
        <p:nvSpPr>
          <p:cNvPr id="4" name="左大かっこ 3"/>
          <p:cNvSpPr/>
          <p:nvPr/>
        </p:nvSpPr>
        <p:spPr>
          <a:xfrm>
            <a:off x="2432720" y="3493518"/>
            <a:ext cx="72008" cy="71776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二等辺三角形 33"/>
          <p:cNvSpPr/>
          <p:nvPr/>
        </p:nvSpPr>
        <p:spPr>
          <a:xfrm flipV="1">
            <a:off x="1063979" y="4381801"/>
            <a:ext cx="1101051" cy="20178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18510" y="2959121"/>
            <a:ext cx="9347679" cy="323165"/>
          </a:xfrm>
          <a:prstGeom prst="rect">
            <a:avLst/>
          </a:prstGeom>
          <a:noFill/>
        </p:spPr>
        <p:txBody>
          <a:bodyPr wrap="square" rtlCol="0">
            <a:spAutoFit/>
          </a:bodyPr>
          <a:lstStyle/>
          <a:p>
            <a:r>
              <a:rPr lang="ja-JP" altLang="en-US" sz="1500" b="1" spc="-80" dirty="0" smtClean="0">
                <a:latin typeface="Meiryo UI" panose="020B0604030504040204" pitchFamily="50" charset="-128"/>
                <a:ea typeface="Meiryo UI" panose="020B0604030504040204" pitchFamily="50" charset="-128"/>
              </a:rPr>
              <a:t>◆特別区素案の考え方を踏襲しつつ、「庁舎のあり方」に関する議論を深めるため、一定の仮定を置きコストの試算を行う</a:t>
            </a:r>
            <a:endParaRPr kumimoji="1" lang="ja-JP" altLang="en-US" sz="1500" b="1" spc="-80" dirty="0">
              <a:latin typeface="Meiryo UI" panose="020B0604030504040204" pitchFamily="50" charset="-128"/>
              <a:ea typeface="Meiryo UI" panose="020B0604030504040204" pitchFamily="50" charset="-128"/>
            </a:endParaRPr>
          </a:p>
        </p:txBody>
      </p:sp>
      <p:sp>
        <p:nvSpPr>
          <p:cNvPr id="27" name="右矢印 26"/>
          <p:cNvSpPr/>
          <p:nvPr/>
        </p:nvSpPr>
        <p:spPr>
          <a:xfrm>
            <a:off x="3250566" y="4956809"/>
            <a:ext cx="429483" cy="1765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endParaRPr kumimoji="1" lang="ja-JP" altLang="en-US"/>
          </a:p>
        </p:txBody>
      </p:sp>
      <p:sp>
        <p:nvSpPr>
          <p:cNvPr id="28" name="テキスト ボックス 27"/>
          <p:cNvSpPr txBox="1"/>
          <p:nvPr/>
        </p:nvSpPr>
        <p:spPr>
          <a:xfrm>
            <a:off x="3645567" y="4884801"/>
            <a:ext cx="5837990" cy="307777"/>
          </a:xfrm>
          <a:prstGeom prst="rect">
            <a:avLst/>
          </a:prstGeom>
          <a:noFill/>
        </p:spPr>
        <p:txBody>
          <a:bodyPr wrap="square" rIns="0" rtlCol="0">
            <a:spAutoFit/>
          </a:bodyPr>
          <a:lstStyle/>
          <a:p>
            <a:pPr>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rPr>
              <a:t>新庁舎</a:t>
            </a:r>
            <a:r>
              <a:rPr lang="ja-JP" altLang="en-US" sz="1400" u="sng" dirty="0">
                <a:latin typeface="Meiryo UI" panose="020B0604030504040204" pitchFamily="50" charset="-128"/>
                <a:ea typeface="Meiryo UI" panose="020B0604030504040204" pitchFamily="50" charset="-128"/>
              </a:rPr>
              <a:t>は</a:t>
            </a:r>
            <a:r>
              <a:rPr lang="ja-JP" altLang="en-US" sz="1400" u="sng" dirty="0" smtClean="0">
                <a:latin typeface="Meiryo UI" panose="020B0604030504040204" pitchFamily="50" charset="-128"/>
                <a:ea typeface="Meiryo UI" panose="020B0604030504040204" pitchFamily="50" charset="-128"/>
              </a:rPr>
              <a:t>すべて</a:t>
            </a:r>
            <a:r>
              <a:rPr lang="ja-JP" altLang="en-US" sz="1400" u="sng" dirty="0">
                <a:latin typeface="Meiryo UI" panose="020B0604030504040204" pitchFamily="50" charset="-128"/>
                <a:ea typeface="Meiryo UI" panose="020B0604030504040204" pitchFamily="50" charset="-128"/>
              </a:rPr>
              <a:t>特別区本庁舎</a:t>
            </a:r>
            <a:r>
              <a:rPr lang="ja-JP" altLang="en-US" sz="1400" u="sng" dirty="0" smtClean="0">
                <a:latin typeface="Meiryo UI" panose="020B0604030504040204" pitchFamily="50" charset="-128"/>
                <a:ea typeface="Meiryo UI" panose="020B0604030504040204" pitchFamily="50" charset="-128"/>
              </a:rPr>
              <a:t>の</a:t>
            </a:r>
            <a:r>
              <a:rPr lang="ja-JP" altLang="en-US" sz="1400" u="sng" dirty="0">
                <a:latin typeface="Meiryo UI" panose="020B0604030504040204" pitchFamily="50" charset="-128"/>
                <a:ea typeface="Meiryo UI" panose="020B0604030504040204" pitchFamily="50" charset="-128"/>
              </a:rPr>
              <a:t>近隣に建設</a:t>
            </a:r>
            <a:r>
              <a:rPr lang="ja-JP" altLang="en-US" sz="1200" dirty="0" smtClean="0">
                <a:latin typeface="Meiryo UI" panose="020B0604030504040204" pitchFamily="50" charset="-128"/>
                <a:ea typeface="Meiryo UI" panose="020B0604030504040204" pitchFamily="50" charset="-128"/>
              </a:rPr>
              <a:t>（特別区本庁舎</a:t>
            </a:r>
            <a:r>
              <a:rPr lang="ja-JP" altLang="en-US" sz="1200" dirty="0">
                <a:latin typeface="Meiryo UI" panose="020B0604030504040204" pitchFamily="50" charset="-128"/>
                <a:ea typeface="Meiryo UI" panose="020B0604030504040204" pitchFamily="50" charset="-128"/>
              </a:rPr>
              <a:t>の建替えなし</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7338449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200472" y="295480"/>
            <a:ext cx="9433048" cy="6244378"/>
          </a:xfrm>
          <a:prstGeom prst="roundRect">
            <a:avLst>
              <a:gd name="adj" fmla="val 2077"/>
            </a:avLst>
          </a:prstGeom>
          <a:solidFill>
            <a:schemeClr val="accent2">
              <a:lumMod val="20000"/>
              <a:lumOff val="80000"/>
            </a:schemeClr>
          </a:solidFill>
          <a:ln w="9525" algn="ctr">
            <a:solidFill>
              <a:schemeClr val="tx1"/>
            </a:solidFill>
            <a:prstDash val="sysDot"/>
            <a:round/>
            <a:headEnd/>
            <a:tailEnd/>
          </a:ln>
          <a:scene3d>
            <a:camera prst="orthographicFront"/>
            <a:lightRig rig="threePt" dir="t"/>
          </a:scene3d>
          <a:sp3d>
            <a:bevelT w="19050"/>
          </a:sp3d>
        </p:spPr>
        <p:txBody>
          <a:bodyPr lIns="72000" tIns="72000" rIns="72000" bIns="72000"/>
          <a:lstStyle/>
          <a:p>
            <a:pPr marL="628650" indent="-628650" eaLnBrk="1" hangingPunct="1">
              <a:spcBef>
                <a:spcPts val="0"/>
              </a:spcBef>
              <a:spcAft>
                <a:spcPts val="0"/>
              </a:spcAft>
              <a:defRPr/>
            </a:pPr>
            <a:r>
              <a:rPr lang="ja-JP" altLang="en-US" b="1" dirty="0" smtClean="0">
                <a:solidFill>
                  <a:prstClr val="black"/>
                </a:solidFill>
                <a:latin typeface="ＭＳ Ｐゴシック" pitchFamily="50" charset="-128"/>
                <a:ea typeface="Meiryo UI" pitchFamily="50" charset="-128"/>
                <a:cs typeface="Meiryo UI" pitchFamily="50" charset="-128"/>
              </a:rPr>
              <a:t>（３）</a:t>
            </a:r>
            <a:r>
              <a:rPr lang="ja-JP" altLang="en-US" b="1" dirty="0">
                <a:solidFill>
                  <a:prstClr val="black"/>
                </a:solidFill>
                <a:latin typeface="ＭＳ Ｐゴシック" pitchFamily="50" charset="-128"/>
                <a:ea typeface="Meiryo UI" pitchFamily="50" charset="-128"/>
                <a:cs typeface="Meiryo UI" pitchFamily="50" charset="-128"/>
              </a:rPr>
              <a:t>対象職員の</a:t>
            </a:r>
            <a:r>
              <a:rPr lang="ja-JP" altLang="en-US" b="1" dirty="0" smtClean="0">
                <a:solidFill>
                  <a:prstClr val="black"/>
                </a:solidFill>
                <a:latin typeface="ＭＳ Ｐゴシック" pitchFamily="50" charset="-128"/>
                <a:ea typeface="Meiryo UI" pitchFamily="50" charset="-128"/>
                <a:cs typeface="Meiryo UI" pitchFamily="50" charset="-128"/>
              </a:rPr>
              <a:t>考え方</a:t>
            </a:r>
            <a:r>
              <a:rPr lang="ja-JP" altLang="en-US" b="1" dirty="0">
                <a:solidFill>
                  <a:prstClr val="black"/>
                </a:solidFill>
                <a:latin typeface="ＭＳ Ｐゴシック" pitchFamily="50" charset="-128"/>
                <a:ea typeface="Meiryo UI" pitchFamily="50" charset="-128"/>
                <a:cs typeface="Meiryo UI" pitchFamily="50" charset="-128"/>
              </a:rPr>
              <a:t>　　 </a:t>
            </a: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19463" name="テキスト ボックス 2"/>
          <p:cNvSpPr txBox="1">
            <a:spLocks noChangeArrowheads="1"/>
          </p:cNvSpPr>
          <p:nvPr/>
        </p:nvSpPr>
        <p:spPr bwMode="auto">
          <a:xfrm>
            <a:off x="5029435" y="1857101"/>
            <a:ext cx="4419887"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dirty="0" smtClean="0">
                <a:latin typeface="Arial" panose="020B0604020202020204" pitchFamily="34" charset="0"/>
              </a:rPr>
              <a:t>◆対象職員の範囲</a:t>
            </a:r>
            <a:endParaRPr lang="en-US" altLang="ja-JP" sz="1400" b="1" dirty="0">
              <a:latin typeface="Arial" panose="020B0604020202020204" pitchFamily="34" charset="0"/>
            </a:endParaRPr>
          </a:p>
          <a:p>
            <a:pPr>
              <a:spcBef>
                <a:spcPct val="0"/>
              </a:spcBef>
              <a:buFontTx/>
              <a:buNone/>
            </a:pPr>
            <a:r>
              <a:rPr lang="ja-JP" altLang="en-US" sz="1200" dirty="0">
                <a:latin typeface="Arial" panose="020B0604020202020204" pitchFamily="34" charset="0"/>
                <a:ea typeface="Meiryo UI" panose="020B0604030504040204" pitchFamily="50" charset="-128"/>
              </a:rPr>
              <a:t>　</a:t>
            </a:r>
            <a:r>
              <a:rPr lang="ja-JP" altLang="en-US" sz="1200" dirty="0" smtClean="0">
                <a:latin typeface="Arial" panose="020B0604020202020204" pitchFamily="34" charset="0"/>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協議会での</a:t>
            </a:r>
            <a:r>
              <a:rPr lang="ja-JP" altLang="en-US" sz="1200" dirty="0">
                <a:latin typeface="Meiryo UI" panose="020B0604030504040204" pitchFamily="50" charset="-128"/>
                <a:ea typeface="Meiryo UI" panose="020B0604030504040204" pitchFamily="50" charset="-128"/>
              </a:rPr>
              <a:t>指摘</a:t>
            </a:r>
            <a:r>
              <a:rPr lang="ja-JP" altLang="en-US" sz="1200" dirty="0" smtClean="0">
                <a:latin typeface="Meiryo UI" panose="020B0604030504040204" pitchFamily="50" charset="-128"/>
                <a:ea typeface="Meiryo UI" panose="020B0604030504040204" pitchFamily="50" charset="-128"/>
              </a:rPr>
              <a:t>を踏まえ、特別区素案「組織</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」における</a:t>
            </a:r>
            <a:endParaRPr lang="en-US" altLang="ja-JP" sz="1200" dirty="0" smtClean="0">
              <a:latin typeface="Meiryo UI" panose="020B0604030504040204" pitchFamily="50" charset="-128"/>
              <a:ea typeface="Meiryo UI" panose="020B0604030504040204" pitchFamily="50" charset="-128"/>
            </a:endParaRPr>
          </a:p>
          <a:p>
            <a:pPr>
              <a:lnSpc>
                <a:spcPts val="15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部局別職員数のうち、危機管理室・政策</a:t>
            </a:r>
            <a:r>
              <a:rPr lang="ja-JP" altLang="en-US" sz="1200" dirty="0">
                <a:latin typeface="Meiryo UI" panose="020B0604030504040204" pitchFamily="50" charset="-128"/>
                <a:ea typeface="Meiryo UI" panose="020B0604030504040204" pitchFamily="50" charset="-128"/>
              </a:rPr>
              <a:t>企画部・総務部</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ts val="15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財務部・議会事務局の職員を対象範囲として設定</a:t>
            </a:r>
            <a:endParaRPr lang="en-US" altLang="ja-JP" sz="1200" dirty="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525139125"/>
              </p:ext>
            </p:extLst>
          </p:nvPr>
        </p:nvGraphicFramePr>
        <p:xfrm>
          <a:off x="743177" y="5512968"/>
          <a:ext cx="4079874" cy="538881"/>
        </p:xfrm>
        <a:graphic>
          <a:graphicData uri="http://schemas.openxmlformats.org/drawingml/2006/table">
            <a:tbl>
              <a:tblPr firstRow="1" bandRow="1">
                <a:tableStyleId>{5C22544A-7EE6-4342-B048-85BDC9FD1C3A}</a:tableStyleId>
              </a:tblPr>
              <a:tblGrid>
                <a:gridCol w="1359958"/>
                <a:gridCol w="1359958"/>
                <a:gridCol w="1359958"/>
              </a:tblGrid>
              <a:tr h="241200">
                <a:tc>
                  <a:txBody>
                    <a:bodyPr/>
                    <a:lstStyle/>
                    <a:p>
                      <a:pPr algn="ctr"/>
                      <a:r>
                        <a:rPr kumimoji="1" lang="ja-JP" altLang="en-US" sz="1400" dirty="0" smtClean="0"/>
                        <a:t>第一区</a:t>
                      </a:r>
                      <a:endParaRPr kumimoji="1" lang="ja-JP" altLang="en-US" sz="1400" dirty="0"/>
                    </a:p>
                  </a:txBody>
                  <a:tcPr marL="91468" marR="9146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第三区</a:t>
                      </a:r>
                      <a:endParaRPr kumimoji="1" lang="ja-JP" altLang="en-US" sz="1400" dirty="0"/>
                    </a:p>
                  </a:txBody>
                  <a:tcPr marL="91468" marR="9146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第四区</a:t>
                      </a:r>
                      <a:endParaRPr kumimoji="1" lang="ja-JP" altLang="en-US" sz="1400" dirty="0"/>
                    </a:p>
                  </a:txBody>
                  <a:tcPr marL="91468" marR="9146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681">
                <a:tc>
                  <a:txBody>
                    <a:bodyPr/>
                    <a:lstStyle/>
                    <a:p>
                      <a:pPr algn="ctr"/>
                      <a:r>
                        <a:rPr kumimoji="1" lang="en-US" altLang="ja-JP" sz="1800" dirty="0" smtClean="0"/>
                        <a:t>1,140</a:t>
                      </a:r>
                      <a:r>
                        <a:rPr kumimoji="1" lang="ja-JP" altLang="en-US" sz="1800" dirty="0" smtClean="0"/>
                        <a:t>人</a:t>
                      </a:r>
                      <a:endParaRPr kumimoji="1" lang="ja-JP" altLang="en-US" sz="1800" dirty="0"/>
                    </a:p>
                  </a:txBody>
                  <a:tcPr marL="91468" marR="914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dirty="0" smtClean="0"/>
                        <a:t>1,360</a:t>
                      </a:r>
                      <a:r>
                        <a:rPr kumimoji="1" lang="ja-JP" altLang="en-US" sz="1800" dirty="0" smtClean="0"/>
                        <a:t>人</a:t>
                      </a:r>
                      <a:endParaRPr kumimoji="1" lang="ja-JP" altLang="en-US" sz="1800" dirty="0"/>
                    </a:p>
                  </a:txBody>
                  <a:tcPr marL="91468" marR="914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800" dirty="0" smtClean="0"/>
                        <a:t>1,230</a:t>
                      </a:r>
                      <a:r>
                        <a:rPr kumimoji="1" lang="ja-JP" altLang="en-US" sz="1800" dirty="0" smtClean="0"/>
                        <a:t>人</a:t>
                      </a:r>
                      <a:endParaRPr kumimoji="1" lang="ja-JP" altLang="en-US" sz="1800" dirty="0"/>
                    </a:p>
                  </a:txBody>
                  <a:tcPr marL="91468" marR="914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1656384682"/>
              </p:ext>
            </p:extLst>
          </p:nvPr>
        </p:nvGraphicFramePr>
        <p:xfrm>
          <a:off x="5195888" y="5512789"/>
          <a:ext cx="4078800" cy="541524"/>
        </p:xfrm>
        <a:graphic>
          <a:graphicData uri="http://schemas.openxmlformats.org/drawingml/2006/table">
            <a:tbl>
              <a:tblPr firstRow="1" bandRow="1">
                <a:tableStyleId>{5C22544A-7EE6-4342-B048-85BDC9FD1C3A}</a:tableStyleId>
              </a:tblPr>
              <a:tblGrid>
                <a:gridCol w="1359600"/>
                <a:gridCol w="1359600"/>
                <a:gridCol w="1359600"/>
              </a:tblGrid>
              <a:tr h="242724">
                <a:tc>
                  <a:txBody>
                    <a:bodyPr/>
                    <a:lstStyle/>
                    <a:p>
                      <a:pPr algn="ctr"/>
                      <a:r>
                        <a:rPr kumimoji="1" lang="ja-JP" altLang="en-US" sz="1400" dirty="0" smtClean="0"/>
                        <a:t>第一区</a:t>
                      </a:r>
                      <a:endParaRPr kumimoji="1" lang="ja-JP" altLang="en-US" sz="1400" dirty="0"/>
                    </a:p>
                  </a:txBody>
                  <a:tcPr marL="91444" marR="91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第三区</a:t>
                      </a:r>
                      <a:endParaRPr kumimoji="1" lang="ja-JP" altLang="en-US" sz="1400" dirty="0"/>
                    </a:p>
                  </a:txBody>
                  <a:tcPr marL="91444" marR="91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第四区</a:t>
                      </a:r>
                      <a:endParaRPr kumimoji="1" lang="ja-JP" altLang="en-US" sz="1400" dirty="0"/>
                    </a:p>
                  </a:txBody>
                  <a:tcPr marL="91444" marR="914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800">
                <a:tc>
                  <a:txBody>
                    <a:bodyPr/>
                    <a:lstStyle/>
                    <a:p>
                      <a:pPr algn="ctr"/>
                      <a:r>
                        <a:rPr kumimoji="1" lang="en-US" altLang="ja-JP" dirty="0" smtClean="0"/>
                        <a:t>240</a:t>
                      </a:r>
                      <a:r>
                        <a:rPr kumimoji="1" lang="ja-JP" altLang="en-US" dirty="0" smtClean="0"/>
                        <a:t>人</a:t>
                      </a:r>
                      <a:endParaRPr kumimoji="1" lang="ja-JP" altLang="en-US" dirty="0"/>
                    </a:p>
                  </a:txBody>
                  <a:tcPr marL="91444" marR="914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290</a:t>
                      </a:r>
                      <a:r>
                        <a:rPr kumimoji="1" lang="ja-JP" altLang="en-US" dirty="0" smtClean="0"/>
                        <a:t>人</a:t>
                      </a:r>
                      <a:endParaRPr kumimoji="1" lang="ja-JP" altLang="en-US" dirty="0"/>
                    </a:p>
                  </a:txBody>
                  <a:tcPr marL="91444" marR="914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smtClean="0"/>
                        <a:t>250</a:t>
                      </a:r>
                      <a:r>
                        <a:rPr kumimoji="1" lang="ja-JP" altLang="en-US" dirty="0" smtClean="0"/>
                        <a:t>人</a:t>
                      </a:r>
                      <a:endParaRPr kumimoji="1" lang="ja-JP" altLang="en-US" dirty="0"/>
                    </a:p>
                  </a:txBody>
                  <a:tcPr marL="91444" marR="914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正方形/長方形 6"/>
          <p:cNvSpPr/>
          <p:nvPr/>
        </p:nvSpPr>
        <p:spPr>
          <a:xfrm>
            <a:off x="560388" y="1638202"/>
            <a:ext cx="4392612" cy="45271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a:xfrm>
            <a:off x="5019675" y="1638201"/>
            <a:ext cx="4392000" cy="45271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99" name="テキスト ボックス 12"/>
          <p:cNvSpPr txBox="1">
            <a:spLocks noChangeArrowheads="1"/>
          </p:cNvSpPr>
          <p:nvPr/>
        </p:nvSpPr>
        <p:spPr bwMode="auto">
          <a:xfrm>
            <a:off x="6041745" y="1432938"/>
            <a:ext cx="2376487" cy="400110"/>
          </a:xfrm>
          <a:prstGeom prst="rect">
            <a:avLst/>
          </a:prstGeom>
          <a:solidFill>
            <a:schemeClr val="tx1"/>
          </a:solidFill>
          <a:ln w="349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000" b="1" dirty="0">
                <a:solidFill>
                  <a:schemeClr val="bg1"/>
                </a:solidFill>
                <a:latin typeface="Arial" panose="020B0604020202020204" pitchFamily="34" charset="0"/>
              </a:rPr>
              <a:t>b</a:t>
            </a:r>
            <a:r>
              <a:rPr lang="en-US" altLang="ja-JP" sz="1800" b="1" dirty="0">
                <a:solidFill>
                  <a:schemeClr val="bg1"/>
                </a:solidFill>
                <a:latin typeface="Arial" panose="020B0604020202020204" pitchFamily="34" charset="0"/>
              </a:rPr>
              <a:t>:</a:t>
            </a:r>
            <a:r>
              <a:rPr lang="ja-JP" altLang="en-US" sz="1800" b="1" dirty="0">
                <a:solidFill>
                  <a:schemeClr val="bg1"/>
                </a:solidFill>
                <a:latin typeface="Arial" panose="020B0604020202020204" pitchFamily="34" charset="0"/>
              </a:rPr>
              <a:t>官房庁舎</a:t>
            </a:r>
          </a:p>
        </p:txBody>
      </p:sp>
      <p:sp>
        <p:nvSpPr>
          <p:cNvPr id="19496" name="テキスト ボックス 19"/>
          <p:cNvSpPr txBox="1">
            <a:spLocks noChangeArrowheads="1"/>
          </p:cNvSpPr>
          <p:nvPr/>
        </p:nvSpPr>
        <p:spPr bwMode="auto">
          <a:xfrm>
            <a:off x="467084" y="1828072"/>
            <a:ext cx="4514944" cy="980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360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dirty="0" smtClean="0">
                <a:latin typeface="Arial" panose="020B0604020202020204" pitchFamily="34" charset="0"/>
              </a:rPr>
              <a:t>  </a:t>
            </a:r>
            <a:r>
              <a:rPr lang="ja-JP" altLang="en-US" sz="1400" b="1" dirty="0">
                <a:latin typeface="Arial" panose="020B0604020202020204" pitchFamily="34" charset="0"/>
              </a:rPr>
              <a:t>◆対象職員の範囲</a:t>
            </a:r>
            <a:endParaRPr lang="en-US" altLang="ja-JP" sz="1400" b="1" dirty="0">
              <a:latin typeface="Arial" panose="020B0604020202020204" pitchFamily="34" charset="0"/>
            </a:endParaRPr>
          </a:p>
          <a:p>
            <a:pPr>
              <a:lnSpc>
                <a:spcPts val="1300"/>
              </a:lnSpc>
              <a:spcBef>
                <a:spcPct val="0"/>
              </a:spcBef>
              <a:buFontTx/>
              <a:buNone/>
            </a:pPr>
            <a:r>
              <a:rPr lang="ja-JP" altLang="en-US" sz="1200" dirty="0" smtClean="0">
                <a:latin typeface="Meiryo UI" panose="020B0604030504040204" pitchFamily="50" charset="-128"/>
                <a:ea typeface="Meiryo UI" panose="020B0604030504040204" pitchFamily="50" charset="-128"/>
              </a:rPr>
              <a:t>　　 　特別区素案</a:t>
            </a:r>
            <a:r>
              <a:rPr lang="ja-JP" altLang="en-US" sz="1200" dirty="0">
                <a:latin typeface="Meiryo UI" panose="020B0604030504040204" pitchFamily="50" charset="-128"/>
                <a:ea typeface="Meiryo UI" panose="020B0604030504040204" pitchFamily="50" charset="-128"/>
              </a:rPr>
              <a:t>「組織</a:t>
            </a:r>
            <a:r>
              <a:rPr lang="en-US" altLang="ja-JP" sz="1200" dirty="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」における各</a:t>
            </a:r>
            <a:r>
              <a:rPr lang="ja-JP" altLang="en-US" sz="1200" dirty="0">
                <a:latin typeface="Meiryo UI" panose="020B0604030504040204" pitchFamily="50" charset="-128"/>
                <a:ea typeface="Meiryo UI" panose="020B0604030504040204" pitchFamily="50" charset="-128"/>
              </a:rPr>
              <a:t>特別区</a:t>
            </a:r>
            <a:r>
              <a:rPr lang="ja-JP" altLang="en-US" sz="1200" dirty="0" smtClean="0">
                <a:latin typeface="Meiryo UI" panose="020B0604030504040204" pitchFamily="50" charset="-128"/>
                <a:ea typeface="Meiryo UI" panose="020B0604030504040204" pitchFamily="50" charset="-128"/>
              </a:rPr>
              <a:t>の職員総数から、</a:t>
            </a:r>
            <a:endParaRPr lang="en-US" altLang="ja-JP" sz="1200" dirty="0" smtClean="0">
              <a:latin typeface="Meiryo UI" panose="020B0604030504040204" pitchFamily="50" charset="-128"/>
              <a:ea typeface="Meiryo UI" panose="020B0604030504040204" pitchFamily="50" charset="-128"/>
            </a:endParaRPr>
          </a:p>
          <a:p>
            <a:pPr>
              <a:lnSpc>
                <a:spcPts val="13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地域自治</a:t>
            </a:r>
            <a:r>
              <a:rPr lang="ja-JP" altLang="en-US" sz="1200" dirty="0" smtClean="0">
                <a:latin typeface="Meiryo UI" panose="020B0604030504040204" pitchFamily="50" charset="-128"/>
                <a:ea typeface="Meiryo UI" panose="020B0604030504040204" pitchFamily="50" charset="-128"/>
              </a:rPr>
              <a:t>区事務所等の職員数を除いたものを対象範囲</a:t>
            </a:r>
            <a:endParaRPr lang="en-US" altLang="ja-JP" sz="1200" dirty="0" smtClean="0">
              <a:latin typeface="Meiryo UI" panose="020B0604030504040204" pitchFamily="50" charset="-128"/>
              <a:ea typeface="Meiryo UI" panose="020B0604030504040204" pitchFamily="50" charset="-128"/>
            </a:endParaRPr>
          </a:p>
          <a:p>
            <a:pPr>
              <a:lnSpc>
                <a:spcPts val="1300"/>
              </a:lnSpc>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として設定</a:t>
            </a:r>
            <a:endParaRPr lang="en-US" altLang="ja-JP" sz="1200" dirty="0" smtClean="0">
              <a:latin typeface="Meiryo UI" panose="020B0604030504040204" pitchFamily="50" charset="-128"/>
              <a:ea typeface="Meiryo UI" panose="020B0604030504040204" pitchFamily="50" charset="-128"/>
            </a:endParaRPr>
          </a:p>
        </p:txBody>
      </p:sp>
      <p:sp>
        <p:nvSpPr>
          <p:cNvPr id="19498" name="テキスト ボックス 21"/>
          <p:cNvSpPr txBox="1">
            <a:spLocks noChangeArrowheads="1"/>
          </p:cNvSpPr>
          <p:nvPr/>
        </p:nvSpPr>
        <p:spPr bwMode="auto">
          <a:xfrm>
            <a:off x="1612900" y="1438534"/>
            <a:ext cx="2376488" cy="400110"/>
          </a:xfrm>
          <a:prstGeom prst="rect">
            <a:avLst/>
          </a:prstGeom>
          <a:solidFill>
            <a:schemeClr val="tx1"/>
          </a:solidFill>
          <a:ln w="34925">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en-US" altLang="ja-JP" sz="2000" b="1" dirty="0">
                <a:solidFill>
                  <a:schemeClr val="bg1"/>
                </a:solidFill>
                <a:latin typeface="Arial" panose="020B0604020202020204" pitchFamily="34" charset="0"/>
              </a:rPr>
              <a:t>a</a:t>
            </a:r>
            <a:r>
              <a:rPr lang="en-US" altLang="ja-JP" sz="1800" b="1" dirty="0">
                <a:solidFill>
                  <a:schemeClr val="bg1"/>
                </a:solidFill>
                <a:latin typeface="Arial" panose="020B0604020202020204" pitchFamily="34" charset="0"/>
              </a:rPr>
              <a:t>:</a:t>
            </a:r>
            <a:r>
              <a:rPr lang="ja-JP" altLang="en-US" sz="1800" b="1" dirty="0">
                <a:solidFill>
                  <a:schemeClr val="bg1"/>
                </a:solidFill>
                <a:latin typeface="Arial" panose="020B0604020202020204" pitchFamily="34" charset="0"/>
              </a:rPr>
              <a:t>総合庁舎</a:t>
            </a:r>
          </a:p>
        </p:txBody>
      </p:sp>
      <p:sp>
        <p:nvSpPr>
          <p:cNvPr id="19500" name="テキスト ボックス 32"/>
          <p:cNvSpPr txBox="1">
            <a:spLocks noChangeArrowheads="1"/>
          </p:cNvSpPr>
          <p:nvPr/>
        </p:nvSpPr>
        <p:spPr bwMode="auto">
          <a:xfrm>
            <a:off x="465138" y="5246612"/>
            <a:ext cx="4392613"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500"/>
              </a:lnSpc>
              <a:spcBef>
                <a:spcPct val="0"/>
              </a:spcBef>
              <a:buFontTx/>
              <a:buNone/>
            </a:pPr>
            <a:r>
              <a:rPr lang="ja-JP" altLang="en-US" sz="1400" dirty="0" smtClean="0">
                <a:latin typeface="Arial" panose="020B0604020202020204" pitchFamily="34" charset="0"/>
              </a:rPr>
              <a:t>  </a:t>
            </a:r>
            <a:r>
              <a:rPr lang="ja-JP" altLang="en-US" sz="1400" b="1" dirty="0">
                <a:latin typeface="Arial" panose="020B0604020202020204" pitchFamily="34" charset="0"/>
              </a:rPr>
              <a:t>◆対象職</a:t>
            </a:r>
            <a:r>
              <a:rPr lang="ja-JP" altLang="en-US" sz="1400" b="1" dirty="0" smtClean="0">
                <a:latin typeface="Arial" panose="020B0604020202020204" pitchFamily="34" charset="0"/>
              </a:rPr>
              <a:t>員数</a:t>
            </a:r>
            <a:endParaRPr lang="en-US" altLang="ja-JP" sz="1400" dirty="0">
              <a:latin typeface="Arial" panose="020B0604020202020204" pitchFamily="34" charset="0"/>
            </a:endParaRPr>
          </a:p>
        </p:txBody>
      </p:sp>
      <p:grpSp>
        <p:nvGrpSpPr>
          <p:cNvPr id="6" name="グループ化 5"/>
          <p:cNvGrpSpPr/>
          <p:nvPr/>
        </p:nvGrpSpPr>
        <p:grpSpPr>
          <a:xfrm>
            <a:off x="724527" y="2936013"/>
            <a:ext cx="4079875" cy="1498460"/>
            <a:chOff x="768069" y="3228086"/>
            <a:chExt cx="4079875" cy="1498460"/>
          </a:xfrm>
        </p:grpSpPr>
        <p:sp>
          <p:nvSpPr>
            <p:cNvPr id="21" name="角丸四角形 20"/>
            <p:cNvSpPr/>
            <p:nvPr/>
          </p:nvSpPr>
          <p:spPr>
            <a:xfrm>
              <a:off x="768069" y="3228086"/>
              <a:ext cx="4079875" cy="1498460"/>
            </a:xfrm>
            <a:prstGeom prst="roundRect">
              <a:avLst>
                <a:gd name="adj" fmla="val 12793"/>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600" dirty="0">
                  <a:solidFill>
                    <a:schemeClr val="tx1"/>
                  </a:solidFill>
                </a:rPr>
                <a:t>【</a:t>
              </a:r>
              <a:r>
                <a:rPr lang="ja-JP" altLang="en-US" sz="1600" b="1" dirty="0">
                  <a:solidFill>
                    <a:schemeClr val="tx1"/>
                  </a:solidFill>
                  <a:latin typeface="Meiryo UI" panose="020B0604030504040204" pitchFamily="50" charset="-128"/>
                  <a:ea typeface="Meiryo UI" panose="020B0604030504040204" pitchFamily="50" charset="-128"/>
                </a:rPr>
                <a:t>①特別区職員総数</a:t>
              </a:r>
              <a:r>
                <a:rPr lang="en-US" altLang="ja-JP" sz="1600" dirty="0">
                  <a:solidFill>
                    <a:schemeClr val="tx1"/>
                  </a:solidFill>
                </a:rPr>
                <a:t>】</a:t>
              </a:r>
              <a:endParaRPr lang="ja-JP" altLang="en-US" sz="1600" dirty="0">
                <a:solidFill>
                  <a:schemeClr val="tx1"/>
                </a:solidFill>
              </a:endParaRPr>
            </a:p>
          </p:txBody>
        </p:sp>
        <p:grpSp>
          <p:nvGrpSpPr>
            <p:cNvPr id="8" name="グループ化 7"/>
            <p:cNvGrpSpPr/>
            <p:nvPr/>
          </p:nvGrpSpPr>
          <p:grpSpPr>
            <a:xfrm>
              <a:off x="874302" y="3646491"/>
              <a:ext cx="3874612" cy="972165"/>
              <a:chOff x="874302" y="4341913"/>
              <a:chExt cx="3874612" cy="972165"/>
            </a:xfrm>
          </p:grpSpPr>
          <p:sp>
            <p:nvSpPr>
              <p:cNvPr id="27" name="円/楕円 26"/>
              <p:cNvSpPr/>
              <p:nvPr/>
            </p:nvSpPr>
            <p:spPr>
              <a:xfrm>
                <a:off x="874302" y="4880690"/>
                <a:ext cx="1260000" cy="433388"/>
              </a:xfrm>
              <a:prstGeom prst="ellipse">
                <a:avLst/>
              </a:prstGeom>
              <a:solidFill>
                <a:schemeClr val="bg1"/>
              </a:solidFill>
            </p:spPr>
            <p:style>
              <a:lnRef idx="2">
                <a:schemeClr val="accent1">
                  <a:shade val="50000"/>
                </a:schemeClr>
              </a:lnRef>
              <a:fillRef idx="1003">
                <a:schemeClr val="lt2"/>
              </a:fillRef>
              <a:effectRef idx="0">
                <a:schemeClr val="accent1"/>
              </a:effectRef>
              <a:fontRef idx="minor">
                <a:schemeClr val="lt1"/>
              </a:fontRef>
            </p:style>
            <p:txBody>
              <a:bodyPr lIns="72000" tIns="36000" rIns="72000" bIns="36000" anchor="ctr"/>
              <a:lstStyle/>
              <a:p>
                <a:pPr>
                  <a:defRPr/>
                </a:pPr>
                <a:r>
                  <a:rPr lang="ja-JP" altLang="en-US" sz="1200" spc="-280" dirty="0">
                    <a:solidFill>
                      <a:schemeClr val="tx1"/>
                    </a:solidFill>
                  </a:rPr>
                  <a:t>②地域自治</a:t>
                </a:r>
                <a:r>
                  <a:rPr lang="ja-JP" altLang="en-US" sz="1200" spc="-280" dirty="0" smtClean="0">
                    <a:solidFill>
                      <a:schemeClr val="tx1"/>
                    </a:solidFill>
                  </a:rPr>
                  <a:t>区</a:t>
                </a:r>
                <a:endParaRPr lang="en-US" altLang="ja-JP" sz="1200" spc="-280" dirty="0" smtClean="0">
                  <a:solidFill>
                    <a:schemeClr val="tx1"/>
                  </a:solidFill>
                </a:endParaRPr>
              </a:p>
              <a:p>
                <a:pPr algn="ctr">
                  <a:defRPr/>
                </a:pPr>
                <a:r>
                  <a:rPr lang="ja-JP" altLang="en-US" sz="1200" spc="-280" dirty="0" smtClean="0">
                    <a:solidFill>
                      <a:schemeClr val="tx1"/>
                    </a:solidFill>
                  </a:rPr>
                  <a:t>事務</a:t>
                </a:r>
                <a:r>
                  <a:rPr lang="ja-JP" altLang="en-US" sz="1200" spc="-280" dirty="0">
                    <a:solidFill>
                      <a:schemeClr val="tx1"/>
                    </a:solidFill>
                  </a:rPr>
                  <a:t>所</a:t>
                </a:r>
                <a:endParaRPr lang="en-US" altLang="ja-JP" sz="1200" spc="-280" dirty="0">
                  <a:solidFill>
                    <a:schemeClr val="tx1"/>
                  </a:solidFill>
                </a:endParaRPr>
              </a:p>
            </p:txBody>
          </p:sp>
          <p:sp>
            <p:nvSpPr>
              <p:cNvPr id="2" name="右中かっこ 1"/>
              <p:cNvSpPr/>
              <p:nvPr/>
            </p:nvSpPr>
            <p:spPr>
              <a:xfrm rot="16200000">
                <a:off x="2648451" y="2850238"/>
                <a:ext cx="320849" cy="3869148"/>
              </a:xfrm>
              <a:prstGeom prst="rightBrace">
                <a:avLst>
                  <a:gd name="adj1" fmla="val 8333"/>
                  <a:gd name="adj2" fmla="val 5027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5" name="円/楕円 34"/>
              <p:cNvSpPr/>
              <p:nvPr/>
            </p:nvSpPr>
            <p:spPr>
              <a:xfrm>
                <a:off x="2163608" y="4877873"/>
                <a:ext cx="1296000" cy="433388"/>
              </a:xfrm>
              <a:prstGeom prst="ellipse">
                <a:avLst/>
              </a:prstGeom>
              <a:solidFill>
                <a:schemeClr val="bg1"/>
              </a:solidFill>
            </p:spPr>
            <p:style>
              <a:lnRef idx="2">
                <a:schemeClr val="accent1">
                  <a:shade val="50000"/>
                </a:schemeClr>
              </a:lnRef>
              <a:fillRef idx="1003">
                <a:schemeClr val="lt2"/>
              </a:fillRef>
              <a:effectRef idx="0">
                <a:schemeClr val="accent1"/>
              </a:effectRef>
              <a:fontRef idx="minor">
                <a:schemeClr val="lt1"/>
              </a:fontRef>
            </p:style>
            <p:txBody>
              <a:bodyPr lIns="72000" tIns="36000" rIns="72000" bIns="36000" anchor="ctr"/>
              <a:lstStyle/>
              <a:p>
                <a:pPr algn="ctr">
                  <a:defRPr/>
                </a:pPr>
                <a:r>
                  <a:rPr lang="ja-JP" altLang="en-US" sz="1200" spc="-100" dirty="0">
                    <a:solidFill>
                      <a:schemeClr val="tx1"/>
                    </a:solidFill>
                  </a:rPr>
                  <a:t>③こども</a:t>
                </a:r>
                <a:r>
                  <a:rPr lang="ja-JP" altLang="en-US" sz="1200" spc="-100" dirty="0" smtClean="0">
                    <a:solidFill>
                      <a:schemeClr val="tx1"/>
                    </a:solidFill>
                  </a:rPr>
                  <a:t>相談</a:t>
                </a:r>
                <a:endParaRPr lang="en-US" altLang="ja-JP" sz="1200" spc="-100" dirty="0" smtClean="0">
                  <a:solidFill>
                    <a:schemeClr val="tx1"/>
                  </a:solidFill>
                </a:endParaRPr>
              </a:p>
              <a:p>
                <a:pPr algn="ctr">
                  <a:defRPr/>
                </a:pPr>
                <a:r>
                  <a:rPr lang="ja-JP" altLang="en-US" sz="1200" spc="-100" dirty="0">
                    <a:solidFill>
                      <a:schemeClr val="tx1"/>
                    </a:solidFill>
                  </a:rPr>
                  <a:t>センタ</a:t>
                </a:r>
                <a:r>
                  <a:rPr lang="ja-JP" altLang="en-US" sz="1200" spc="-100" dirty="0" smtClean="0">
                    <a:solidFill>
                      <a:schemeClr val="tx1"/>
                    </a:solidFill>
                  </a:rPr>
                  <a:t>ー</a:t>
                </a:r>
                <a:endParaRPr lang="en-US" altLang="ja-JP" sz="1200" spc="-100" dirty="0" smtClean="0">
                  <a:solidFill>
                    <a:schemeClr val="tx1"/>
                  </a:solidFill>
                </a:endParaRPr>
              </a:p>
            </p:txBody>
          </p:sp>
          <p:sp>
            <p:nvSpPr>
              <p:cNvPr id="36" name="円/楕円 35"/>
              <p:cNvSpPr/>
              <p:nvPr/>
            </p:nvSpPr>
            <p:spPr>
              <a:xfrm>
                <a:off x="3488914" y="4880075"/>
                <a:ext cx="1260000" cy="431800"/>
              </a:xfrm>
              <a:prstGeom prst="ellipse">
                <a:avLst/>
              </a:prstGeom>
              <a:solidFill>
                <a:schemeClr val="bg1"/>
              </a:solidFill>
            </p:spPr>
            <p:style>
              <a:lnRef idx="2">
                <a:schemeClr val="accent1">
                  <a:shade val="50000"/>
                </a:schemeClr>
              </a:lnRef>
              <a:fillRef idx="1003">
                <a:schemeClr val="lt2"/>
              </a:fillRef>
              <a:effectRef idx="0">
                <a:schemeClr val="accent1"/>
              </a:effectRef>
              <a:fontRef idx="minor">
                <a:schemeClr val="lt1"/>
              </a:fontRef>
            </p:style>
            <p:txBody>
              <a:bodyPr lIns="72000" tIns="36000" rIns="72000" bIns="36000" anchor="ctr"/>
              <a:lstStyle/>
              <a:p>
                <a:pPr algn="ctr">
                  <a:defRPr/>
                </a:pPr>
                <a:r>
                  <a:rPr lang="ja-JP" altLang="en-US" sz="1200" spc="-200" dirty="0">
                    <a:solidFill>
                      <a:schemeClr val="tx1"/>
                    </a:solidFill>
                  </a:rPr>
                  <a:t>④その他</a:t>
                </a:r>
                <a:endParaRPr lang="en-US" altLang="ja-JP" sz="1200" spc="-200" dirty="0">
                  <a:solidFill>
                    <a:schemeClr val="tx1"/>
                  </a:solidFill>
                </a:endParaRPr>
              </a:p>
              <a:p>
                <a:pPr algn="ctr">
                  <a:defRPr/>
                </a:pPr>
                <a:r>
                  <a:rPr lang="ja-JP" altLang="en-US" sz="1200" spc="-200" dirty="0">
                    <a:solidFill>
                      <a:schemeClr val="tx1"/>
                    </a:solidFill>
                  </a:rPr>
                  <a:t>　事業所等</a:t>
                </a:r>
                <a:endParaRPr lang="en-US" altLang="ja-JP" sz="1200" spc="-200" dirty="0">
                  <a:solidFill>
                    <a:schemeClr val="tx1"/>
                  </a:solidFill>
                </a:endParaRPr>
              </a:p>
            </p:txBody>
          </p:sp>
          <p:sp>
            <p:nvSpPr>
              <p:cNvPr id="4" name="正方形/長方形 3"/>
              <p:cNvSpPr/>
              <p:nvPr/>
            </p:nvSpPr>
            <p:spPr>
              <a:xfrm>
                <a:off x="1821607" y="4341913"/>
                <a:ext cx="2043471" cy="282474"/>
              </a:xfrm>
              <a:prstGeom prst="rect">
                <a:avLst/>
              </a:prstGeom>
              <a:solidFill>
                <a:schemeClr val="bg1"/>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solidFill>
                      <a:schemeClr val="tx1"/>
                    </a:solidFill>
                  </a:rPr>
                  <a:t>総数から除く</a:t>
                </a:r>
                <a:endParaRPr lang="ja-JP" altLang="en-US" sz="1200" dirty="0">
                  <a:solidFill>
                    <a:schemeClr val="tx1"/>
                  </a:solidFill>
                </a:endParaRPr>
              </a:p>
            </p:txBody>
          </p:sp>
        </p:grpSp>
      </p:grpSp>
      <p:sp>
        <p:nvSpPr>
          <p:cNvPr id="19504" name="テキスト ボックス 36"/>
          <p:cNvSpPr txBox="1">
            <a:spLocks noChangeArrowheads="1"/>
          </p:cNvSpPr>
          <p:nvPr/>
        </p:nvSpPr>
        <p:spPr bwMode="auto">
          <a:xfrm>
            <a:off x="4919629" y="5229200"/>
            <a:ext cx="43926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dirty="0" smtClean="0">
                <a:latin typeface="Arial" panose="020B0604020202020204" pitchFamily="34" charset="0"/>
              </a:rPr>
              <a:t>  </a:t>
            </a:r>
            <a:r>
              <a:rPr lang="ja-JP" altLang="en-US" sz="1400" dirty="0">
                <a:latin typeface="Arial" panose="020B0604020202020204" pitchFamily="34" charset="0"/>
              </a:rPr>
              <a:t>◆</a:t>
            </a:r>
            <a:r>
              <a:rPr lang="ja-JP" altLang="en-US" sz="1400" b="1" dirty="0">
                <a:latin typeface="Arial" panose="020B0604020202020204" pitchFamily="34" charset="0"/>
              </a:rPr>
              <a:t>対象職</a:t>
            </a:r>
            <a:r>
              <a:rPr lang="ja-JP" altLang="en-US" sz="1400" b="1" dirty="0" smtClean="0">
                <a:latin typeface="Arial" panose="020B0604020202020204" pitchFamily="34" charset="0"/>
              </a:rPr>
              <a:t>員数</a:t>
            </a:r>
            <a:r>
              <a:rPr lang="ja-JP" altLang="en-US" sz="1400" dirty="0" smtClean="0">
                <a:latin typeface="Arial" panose="020B0604020202020204" pitchFamily="34" charset="0"/>
              </a:rPr>
              <a:t>　　　  </a:t>
            </a:r>
            <a:endParaRPr lang="en-US" altLang="ja-JP" sz="1400" dirty="0">
              <a:latin typeface="Arial" panose="020B0604020202020204" pitchFamily="34" charset="0"/>
            </a:endParaRPr>
          </a:p>
        </p:txBody>
      </p:sp>
      <p:sp>
        <p:nvSpPr>
          <p:cNvPr id="22" name="正方形/長方形 21"/>
          <p:cNvSpPr/>
          <p:nvPr/>
        </p:nvSpPr>
        <p:spPr>
          <a:xfrm>
            <a:off x="728663" y="4439325"/>
            <a:ext cx="4269470" cy="8795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200"/>
              </a:lnSpc>
              <a:spcAft>
                <a:spcPts val="0"/>
              </a:spcAft>
              <a:defRPr/>
            </a:pPr>
            <a:r>
              <a:rPr lang="en-US" altLang="ja-JP" sz="1200" dirty="0" smtClean="0">
                <a:solidFill>
                  <a:schemeClr val="tx1"/>
                </a:solidFill>
              </a:rPr>
              <a:t>※</a:t>
            </a:r>
            <a:r>
              <a:rPr lang="ja-JP" altLang="en-US" sz="1200" dirty="0" smtClean="0">
                <a:solidFill>
                  <a:schemeClr val="tx1"/>
                </a:solidFill>
              </a:rPr>
              <a:t>①</a:t>
            </a:r>
            <a:r>
              <a:rPr lang="ja-JP" altLang="en-US" sz="1200" dirty="0">
                <a:solidFill>
                  <a:schemeClr val="tx1"/>
                </a:solidFill>
              </a:rPr>
              <a:t>②③</a:t>
            </a:r>
            <a:r>
              <a:rPr lang="ja-JP" altLang="en-US" sz="1200" dirty="0" smtClean="0">
                <a:solidFill>
                  <a:schemeClr val="tx1"/>
                </a:solidFill>
              </a:rPr>
              <a:t>は特別区素案ベース</a:t>
            </a:r>
            <a:endParaRPr lang="en-US" altLang="ja-JP" sz="1200" dirty="0" smtClean="0">
              <a:solidFill>
                <a:schemeClr val="tx1"/>
              </a:solidFill>
            </a:endParaRPr>
          </a:p>
          <a:p>
            <a:pPr>
              <a:lnSpc>
                <a:spcPts val="1200"/>
              </a:lnSpc>
              <a:spcAft>
                <a:spcPts val="0"/>
              </a:spcAft>
              <a:defRPr/>
            </a:pPr>
            <a:r>
              <a:rPr lang="en-US" altLang="ja-JP" sz="1200" dirty="0">
                <a:solidFill>
                  <a:schemeClr val="tx1"/>
                </a:solidFill>
              </a:rPr>
              <a:t>※</a:t>
            </a:r>
            <a:r>
              <a:rPr lang="ja-JP" altLang="en-US" sz="1200" dirty="0" smtClean="0">
                <a:solidFill>
                  <a:schemeClr val="tx1"/>
                </a:solidFill>
              </a:rPr>
              <a:t>④は</a:t>
            </a:r>
            <a:r>
              <a:rPr lang="ja-JP" altLang="en-US" sz="1200" dirty="0">
                <a:solidFill>
                  <a:schemeClr val="tx1"/>
                </a:solidFill>
              </a:rPr>
              <a:t>大阪市機構図</a:t>
            </a:r>
            <a:r>
              <a:rPr lang="ja-JP" altLang="en-US" sz="1200" dirty="0" smtClean="0">
                <a:solidFill>
                  <a:schemeClr val="tx1"/>
                </a:solidFill>
              </a:rPr>
              <a:t>（</a:t>
            </a:r>
            <a:r>
              <a:rPr lang="en-US" altLang="ja-JP" sz="1200" dirty="0" smtClean="0">
                <a:solidFill>
                  <a:schemeClr val="tx1"/>
                </a:solidFill>
              </a:rPr>
              <a:t>H28</a:t>
            </a:r>
            <a:r>
              <a:rPr lang="ja-JP" altLang="en-US" sz="1200" dirty="0" smtClean="0">
                <a:solidFill>
                  <a:schemeClr val="tx1"/>
                </a:solidFill>
              </a:rPr>
              <a:t>）か</a:t>
            </a:r>
            <a:r>
              <a:rPr lang="ja-JP" altLang="en-US" sz="1200" dirty="0">
                <a:solidFill>
                  <a:schemeClr val="tx1"/>
                </a:solidFill>
              </a:rPr>
              <a:t>ら</a:t>
            </a:r>
            <a:r>
              <a:rPr lang="ja-JP" altLang="en-US" sz="1200" dirty="0" smtClean="0">
                <a:solidFill>
                  <a:schemeClr val="tx1"/>
                </a:solidFill>
              </a:rPr>
              <a:t>主な事業所</a:t>
            </a:r>
            <a:r>
              <a:rPr lang="ja-JP" altLang="en-US" sz="1200" dirty="0">
                <a:solidFill>
                  <a:schemeClr val="tx1"/>
                </a:solidFill>
              </a:rPr>
              <a:t>等を</a:t>
            </a:r>
            <a:r>
              <a:rPr lang="ja-JP" altLang="en-US" sz="1200" dirty="0" smtClean="0">
                <a:solidFill>
                  <a:schemeClr val="tx1"/>
                </a:solidFill>
              </a:rPr>
              <a:t>抽出し、</a:t>
            </a:r>
            <a:endParaRPr lang="en-US" altLang="ja-JP" sz="1200" dirty="0" smtClean="0">
              <a:solidFill>
                <a:schemeClr val="tx1"/>
              </a:solidFill>
            </a:endParaRPr>
          </a:p>
          <a:p>
            <a:pPr>
              <a:lnSpc>
                <a:spcPts val="1200"/>
              </a:lnSpc>
              <a:spcAft>
                <a:spcPts val="0"/>
              </a:spcAft>
              <a:defRPr/>
            </a:pPr>
            <a:r>
              <a:rPr lang="ja-JP" altLang="en-US" sz="1200" dirty="0">
                <a:solidFill>
                  <a:schemeClr val="tx1"/>
                </a:solidFill>
              </a:rPr>
              <a:t>　</a:t>
            </a:r>
            <a:r>
              <a:rPr lang="ja-JP" altLang="en-US" sz="1200" dirty="0" smtClean="0">
                <a:solidFill>
                  <a:schemeClr val="tx1"/>
                </a:solidFill>
              </a:rPr>
              <a:t> それらにおける</a:t>
            </a:r>
            <a:r>
              <a:rPr lang="en-US" altLang="ja-JP" sz="1200" dirty="0" smtClean="0">
                <a:solidFill>
                  <a:schemeClr val="tx1"/>
                </a:solidFill>
              </a:rPr>
              <a:t>H28</a:t>
            </a:r>
            <a:r>
              <a:rPr lang="ja-JP" altLang="en-US" sz="1200" dirty="0">
                <a:solidFill>
                  <a:schemeClr val="tx1"/>
                </a:solidFill>
              </a:rPr>
              <a:t>の</a:t>
            </a:r>
            <a:r>
              <a:rPr lang="ja-JP" altLang="en-US" sz="1200" dirty="0" smtClean="0">
                <a:solidFill>
                  <a:schemeClr val="tx1"/>
                </a:solidFill>
              </a:rPr>
              <a:t>現員数から、大阪府及び一部事務組合</a:t>
            </a:r>
            <a:endParaRPr lang="en-US" altLang="ja-JP" sz="1200" dirty="0" smtClean="0">
              <a:solidFill>
                <a:schemeClr val="tx1"/>
              </a:solidFill>
            </a:endParaRPr>
          </a:p>
          <a:p>
            <a:pPr>
              <a:lnSpc>
                <a:spcPts val="1200"/>
              </a:lnSpc>
              <a:spcAft>
                <a:spcPts val="0"/>
              </a:spcAft>
              <a:defRPr/>
            </a:pPr>
            <a:r>
              <a:rPr lang="ja-JP" altLang="en-US" sz="1200" dirty="0">
                <a:solidFill>
                  <a:schemeClr val="tx1"/>
                </a:solidFill>
              </a:rPr>
              <a:t>　</a:t>
            </a:r>
            <a:r>
              <a:rPr lang="ja-JP" altLang="en-US" sz="1200" dirty="0" smtClean="0">
                <a:solidFill>
                  <a:schemeClr val="tx1"/>
                </a:solidFill>
              </a:rPr>
              <a:t> へ</a:t>
            </a:r>
            <a:r>
              <a:rPr lang="ja-JP" altLang="en-US" sz="1200" dirty="0">
                <a:solidFill>
                  <a:schemeClr val="tx1"/>
                </a:solidFill>
              </a:rPr>
              <a:t>移管される職員数を</a:t>
            </a:r>
            <a:r>
              <a:rPr lang="ja-JP" altLang="en-US" sz="1200" dirty="0" smtClean="0">
                <a:solidFill>
                  <a:schemeClr val="tx1"/>
                </a:solidFill>
              </a:rPr>
              <a:t>除いて算出</a:t>
            </a:r>
            <a:endParaRPr lang="en-US" altLang="ja-JP" sz="1200" dirty="0" smtClean="0">
              <a:solidFill>
                <a:schemeClr val="tx1"/>
              </a:solidFill>
            </a:endParaRPr>
          </a:p>
          <a:p>
            <a:pPr>
              <a:lnSpc>
                <a:spcPts val="1200"/>
              </a:lnSpc>
              <a:spcAft>
                <a:spcPts val="0"/>
              </a:spcAft>
              <a:defRPr/>
            </a:pPr>
            <a:r>
              <a:rPr lang="en-US" altLang="ja-JP" sz="1200" dirty="0" smtClean="0">
                <a:solidFill>
                  <a:schemeClr val="tx1"/>
                </a:solidFill>
              </a:rPr>
              <a:t>※</a:t>
            </a:r>
            <a:r>
              <a:rPr lang="ja-JP" altLang="en-US" sz="1200" dirty="0">
                <a:solidFill>
                  <a:schemeClr val="tx1"/>
                </a:solidFill>
              </a:rPr>
              <a:t>技能労務職</a:t>
            </a:r>
            <a:r>
              <a:rPr lang="ja-JP" altLang="en-US" sz="1200" dirty="0" smtClean="0">
                <a:solidFill>
                  <a:schemeClr val="tx1"/>
                </a:solidFill>
              </a:rPr>
              <a:t>は</a:t>
            </a:r>
            <a:r>
              <a:rPr lang="en-US" altLang="ja-JP" sz="1200" dirty="0" smtClean="0">
                <a:solidFill>
                  <a:schemeClr val="tx1"/>
                </a:solidFill>
              </a:rPr>
              <a:t>H34</a:t>
            </a:r>
            <a:r>
              <a:rPr lang="ja-JP" altLang="en-US" sz="1200" dirty="0" smtClean="0">
                <a:solidFill>
                  <a:schemeClr val="tx1"/>
                </a:solidFill>
              </a:rPr>
              <a:t>当初までの退職不補充も加味して算出</a:t>
            </a:r>
            <a:endParaRPr lang="en-US" altLang="ja-JP" sz="12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67019326"/>
              </p:ext>
            </p:extLst>
          </p:nvPr>
        </p:nvGraphicFramePr>
        <p:xfrm>
          <a:off x="5195888" y="2950779"/>
          <a:ext cx="4040188" cy="1872000"/>
        </p:xfrm>
        <a:graphic>
          <a:graphicData uri="http://schemas.openxmlformats.org/drawingml/2006/table">
            <a:tbl>
              <a:tblPr firstRow="1" bandRow="1">
                <a:tableStyleId>{5940675A-B579-460E-94D1-54222C63F5DA}</a:tableStyleId>
              </a:tblPr>
              <a:tblGrid>
                <a:gridCol w="1010047"/>
                <a:gridCol w="1010047"/>
                <a:gridCol w="1010047"/>
                <a:gridCol w="1010047"/>
              </a:tblGrid>
              <a:tr h="468000">
                <a:tc>
                  <a:txBody>
                    <a:bodyPr/>
                    <a:lstStyle/>
                    <a:p>
                      <a:r>
                        <a:rPr kumimoji="1" lang="ja-JP" altLang="en-US" sz="1300" dirty="0" smtClean="0">
                          <a:solidFill>
                            <a:schemeClr val="bg1"/>
                          </a:solidFill>
                        </a:rPr>
                        <a:t>危機管理室</a:t>
                      </a:r>
                      <a:endParaRPr kumimoji="1" lang="ja-JP" altLang="en-US" sz="1300" dirty="0">
                        <a:solidFill>
                          <a:schemeClr val="bg1"/>
                        </a:solidFill>
                      </a:endParaRPr>
                    </a:p>
                  </a:txBody>
                  <a:tcPr marL="91428" marR="9142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kumimoji="1" lang="ja-JP" altLang="en-US" sz="1400" dirty="0" smtClean="0"/>
                        <a:t>区民部</a:t>
                      </a:r>
                      <a:endParaRPr kumimoji="1" lang="ja-JP" altLang="en-US" sz="1400" dirty="0"/>
                    </a:p>
                  </a:txBody>
                  <a:tcPr marL="91428" marR="91428" marT="0" marB="0" anchor="ctr" anchorCtr="1">
                    <a:lnL w="12700" cap="flat" cmpd="sng" algn="ctr">
                      <a:solidFill>
                        <a:schemeClr val="tx1"/>
                      </a:solidFill>
                      <a:prstDash val="solid"/>
                      <a:round/>
                      <a:headEnd type="none" w="med" len="med"/>
                      <a:tailEnd type="none" w="med" len="med"/>
                    </a:lnL>
                    <a:solidFill>
                      <a:schemeClr val="bg1"/>
                    </a:solidFill>
                  </a:tcPr>
                </a:tc>
                <a:tc>
                  <a:txBody>
                    <a:bodyPr/>
                    <a:lstStyle/>
                    <a:p>
                      <a:r>
                        <a:rPr kumimoji="1" lang="ja-JP" altLang="en-US" sz="1400" dirty="0" smtClean="0"/>
                        <a:t>こども部</a:t>
                      </a:r>
                      <a:endParaRPr kumimoji="1" lang="ja-JP" altLang="en-US" sz="1400" dirty="0"/>
                    </a:p>
                  </a:txBody>
                  <a:tcPr marL="91428" marR="91428" marT="0" marB="0" anchor="ctr" anchorCtr="1">
                    <a:solidFill>
                      <a:schemeClr val="bg1"/>
                    </a:solidFill>
                  </a:tcPr>
                </a:tc>
                <a:tc>
                  <a:txBody>
                    <a:bodyPr/>
                    <a:lstStyle/>
                    <a:p>
                      <a:r>
                        <a:rPr kumimoji="1" lang="ja-JP" altLang="en-US" sz="1400" dirty="0" smtClean="0"/>
                        <a:t>会計室</a:t>
                      </a:r>
                      <a:endParaRPr kumimoji="1" lang="ja-JP" altLang="en-US" sz="1400" dirty="0"/>
                    </a:p>
                  </a:txBody>
                  <a:tcPr marL="91428" marR="91428" marT="0" marB="0" anchor="ctr" anchorCtr="1">
                    <a:solidFill>
                      <a:schemeClr val="bg1"/>
                    </a:solidFill>
                  </a:tcPr>
                </a:tc>
              </a:tr>
              <a:tr h="468000">
                <a:tc>
                  <a:txBody>
                    <a:bodyPr/>
                    <a:lstStyle/>
                    <a:p>
                      <a:r>
                        <a:rPr kumimoji="1" lang="ja-JP" altLang="en-US" sz="1300" dirty="0" smtClean="0">
                          <a:solidFill>
                            <a:schemeClr val="bg1"/>
                          </a:solidFill>
                        </a:rPr>
                        <a:t>政策企画部</a:t>
                      </a:r>
                      <a:endParaRPr kumimoji="1" lang="ja-JP" altLang="en-US" sz="1300" dirty="0">
                        <a:solidFill>
                          <a:schemeClr val="bg1"/>
                        </a:solidFill>
                      </a:endParaRPr>
                    </a:p>
                  </a:txBody>
                  <a:tcPr marL="91428" marR="9142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kumimoji="1" lang="ja-JP" altLang="en-US" sz="1300" dirty="0" smtClean="0"/>
                        <a:t>産業文化部</a:t>
                      </a:r>
                      <a:endParaRPr kumimoji="1" lang="ja-JP" altLang="en-US" sz="1300" dirty="0"/>
                    </a:p>
                  </a:txBody>
                  <a:tcPr marL="91428" marR="91428" marT="0" marB="0" anchor="ctr" anchorCtr="1">
                    <a:lnL w="12700" cap="flat" cmpd="sng" algn="ctr">
                      <a:solidFill>
                        <a:schemeClr val="tx1"/>
                      </a:solidFill>
                      <a:prstDash val="solid"/>
                      <a:round/>
                      <a:headEnd type="none" w="med" len="med"/>
                      <a:tailEnd type="none" w="med" len="med"/>
                    </a:lnL>
                    <a:solidFill>
                      <a:schemeClr val="bg1"/>
                    </a:solidFill>
                  </a:tcPr>
                </a:tc>
                <a:tc>
                  <a:txBody>
                    <a:bodyPr/>
                    <a:lstStyle/>
                    <a:p>
                      <a:r>
                        <a:rPr kumimoji="1" lang="ja-JP" altLang="en-US" sz="1400" dirty="0" smtClean="0"/>
                        <a:t>環境部</a:t>
                      </a:r>
                      <a:endParaRPr kumimoji="1" lang="ja-JP" altLang="en-US" sz="1400" dirty="0"/>
                    </a:p>
                  </a:txBody>
                  <a:tcPr marL="91428" marR="91428" marT="0" marB="0" anchor="ctr" anchorCtr="1">
                    <a:solidFill>
                      <a:schemeClr val="bg1"/>
                    </a:solidFill>
                  </a:tcPr>
                </a:tc>
                <a:tc>
                  <a:txBody>
                    <a:bodyPr/>
                    <a:lstStyle/>
                    <a:p>
                      <a:pPr algn="ctr"/>
                      <a:r>
                        <a:rPr kumimoji="1" lang="ja-JP" altLang="en-US" sz="1200" dirty="0" smtClean="0"/>
                        <a:t>教育委員会</a:t>
                      </a:r>
                      <a:endParaRPr kumimoji="1" lang="en-US" altLang="ja-JP" sz="1200" dirty="0" smtClean="0"/>
                    </a:p>
                    <a:p>
                      <a:pPr algn="ctr"/>
                      <a:r>
                        <a:rPr kumimoji="1" lang="ja-JP" altLang="en-US" sz="1200" dirty="0" smtClean="0"/>
                        <a:t>事務局</a:t>
                      </a:r>
                      <a:endParaRPr kumimoji="1" lang="ja-JP" altLang="en-US" sz="1200" dirty="0"/>
                    </a:p>
                  </a:txBody>
                  <a:tcPr marL="91428" marR="91428" marT="0" marB="0" anchor="ctr" anchorCtr="1">
                    <a:solidFill>
                      <a:schemeClr val="bg1"/>
                    </a:solidFill>
                  </a:tcPr>
                </a:tc>
              </a:tr>
              <a:tr h="468000">
                <a:tc>
                  <a:txBody>
                    <a:bodyPr/>
                    <a:lstStyle/>
                    <a:p>
                      <a:r>
                        <a:rPr kumimoji="1" lang="ja-JP" altLang="en-US" sz="1400" dirty="0" smtClean="0">
                          <a:solidFill>
                            <a:schemeClr val="bg1"/>
                          </a:solidFill>
                        </a:rPr>
                        <a:t>総務部</a:t>
                      </a:r>
                      <a:endParaRPr kumimoji="1" lang="ja-JP" altLang="en-US" sz="1400" dirty="0">
                        <a:solidFill>
                          <a:schemeClr val="bg1"/>
                        </a:solidFill>
                      </a:endParaRPr>
                    </a:p>
                  </a:txBody>
                  <a:tcPr marL="91428" marR="9142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kumimoji="1" lang="ja-JP" altLang="en-US" sz="1400" dirty="0" smtClean="0"/>
                        <a:t>福祉部</a:t>
                      </a:r>
                      <a:endParaRPr kumimoji="1" lang="ja-JP" altLang="en-US" sz="1400" dirty="0"/>
                    </a:p>
                  </a:txBody>
                  <a:tcPr marL="91428" marR="91428" marT="0" marB="0" anchor="ctr" anchorCtr="1">
                    <a:lnL w="12700" cap="flat" cmpd="sng" algn="ctr">
                      <a:solidFill>
                        <a:schemeClr val="tx1"/>
                      </a:solidFill>
                      <a:prstDash val="solid"/>
                      <a:round/>
                      <a:headEnd type="none" w="med" len="med"/>
                      <a:tailEnd type="none" w="med" len="med"/>
                    </a:lnL>
                    <a:solidFill>
                      <a:schemeClr val="bg1"/>
                    </a:solidFill>
                  </a:tcPr>
                </a:tc>
                <a:tc>
                  <a:txBody>
                    <a:bodyPr/>
                    <a:lstStyle/>
                    <a:p>
                      <a:r>
                        <a:rPr kumimoji="1" lang="ja-JP" altLang="en-US" sz="1300" dirty="0" smtClean="0"/>
                        <a:t>都市整備部</a:t>
                      </a:r>
                      <a:endParaRPr kumimoji="1" lang="ja-JP" altLang="en-US" sz="1300" dirty="0"/>
                    </a:p>
                  </a:txBody>
                  <a:tcPr marL="91428" marR="91428" marT="0" marB="0" anchor="ctr" anchorCtr="1">
                    <a:solidFill>
                      <a:schemeClr val="bg1"/>
                    </a:solidFill>
                  </a:tcPr>
                </a:tc>
                <a:tc>
                  <a:txBody>
                    <a:bodyPr/>
                    <a:lstStyle/>
                    <a:p>
                      <a:pPr algn="ctr">
                        <a:lnSpc>
                          <a:spcPts val="1000"/>
                        </a:lnSpc>
                      </a:pPr>
                      <a:r>
                        <a:rPr kumimoji="1" lang="ja-JP" altLang="en-US" sz="1150" dirty="0" smtClean="0"/>
                        <a:t>その他の</a:t>
                      </a:r>
                      <a:endParaRPr kumimoji="1" lang="en-US" altLang="ja-JP" sz="1150" dirty="0" smtClean="0"/>
                    </a:p>
                    <a:p>
                      <a:pPr algn="ctr">
                        <a:lnSpc>
                          <a:spcPts val="1000"/>
                        </a:lnSpc>
                      </a:pPr>
                      <a:r>
                        <a:rPr kumimoji="1" lang="ja-JP" altLang="en-US" sz="1150" dirty="0" smtClean="0"/>
                        <a:t>行政委員会</a:t>
                      </a:r>
                      <a:endParaRPr kumimoji="1" lang="en-US" altLang="ja-JP" sz="1150" dirty="0" smtClean="0"/>
                    </a:p>
                    <a:p>
                      <a:pPr algn="ctr">
                        <a:lnSpc>
                          <a:spcPts val="1000"/>
                        </a:lnSpc>
                      </a:pPr>
                      <a:r>
                        <a:rPr kumimoji="1" lang="ja-JP" altLang="en-US" sz="1150" dirty="0" smtClean="0"/>
                        <a:t>事務局</a:t>
                      </a:r>
                      <a:endParaRPr kumimoji="1" lang="ja-JP" altLang="en-US" sz="1150" dirty="0"/>
                    </a:p>
                  </a:txBody>
                  <a:tcPr marL="91428" marR="91428" marT="0" marB="0" anchor="ctr" anchorCtr="1">
                    <a:lnB w="38100" cap="flat" cmpd="sng" algn="ctr">
                      <a:solidFill>
                        <a:schemeClr val="tx1"/>
                      </a:solidFill>
                      <a:prstDash val="solid"/>
                      <a:round/>
                      <a:headEnd type="none" w="med" len="med"/>
                      <a:tailEnd type="none" w="med" len="med"/>
                    </a:lnB>
                    <a:solidFill>
                      <a:schemeClr val="bg1"/>
                    </a:solidFill>
                  </a:tcPr>
                </a:tc>
              </a:tr>
              <a:tr h="468000">
                <a:tc>
                  <a:txBody>
                    <a:bodyPr/>
                    <a:lstStyle/>
                    <a:p>
                      <a:r>
                        <a:rPr kumimoji="1" lang="ja-JP" altLang="en-US" sz="1400" dirty="0" smtClean="0">
                          <a:solidFill>
                            <a:schemeClr val="bg1"/>
                          </a:solidFill>
                        </a:rPr>
                        <a:t>財務部</a:t>
                      </a:r>
                      <a:r>
                        <a:rPr kumimoji="1" lang="ja-JP" altLang="en-US" sz="1100" dirty="0" smtClean="0">
                          <a:solidFill>
                            <a:schemeClr val="bg1"/>
                          </a:solidFill>
                        </a:rPr>
                        <a:t>（</a:t>
                      </a:r>
                      <a:r>
                        <a:rPr kumimoji="1" lang="en-US" altLang="ja-JP" sz="1100" dirty="0" smtClean="0">
                          <a:solidFill>
                            <a:schemeClr val="bg1"/>
                          </a:solidFill>
                        </a:rPr>
                        <a:t>※</a:t>
                      </a:r>
                      <a:r>
                        <a:rPr kumimoji="1" lang="ja-JP" altLang="en-US" sz="1100" dirty="0" smtClean="0">
                          <a:solidFill>
                            <a:schemeClr val="bg1"/>
                          </a:solidFill>
                        </a:rPr>
                        <a:t>）</a:t>
                      </a:r>
                      <a:endParaRPr kumimoji="1" lang="ja-JP" altLang="en-US" sz="1200" dirty="0">
                        <a:solidFill>
                          <a:schemeClr val="bg1"/>
                        </a:solidFill>
                      </a:endParaRPr>
                    </a:p>
                  </a:txBody>
                  <a:tcPr marL="91428" marR="91428"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kumimoji="1" lang="ja-JP" altLang="en-US" sz="1400" dirty="0" smtClean="0"/>
                        <a:t>健康部</a:t>
                      </a:r>
                      <a:endParaRPr kumimoji="1" lang="ja-JP" altLang="en-US" sz="1400" dirty="0"/>
                    </a:p>
                  </a:txBody>
                  <a:tcPr marL="91428" marR="91428" marT="0" marB="0" anchor="ctr" anchorCtr="1">
                    <a:lnL w="12700" cap="flat" cmpd="sng" algn="ctr">
                      <a:solidFill>
                        <a:schemeClr val="tx1"/>
                      </a:solidFill>
                      <a:prstDash val="solid"/>
                      <a:round/>
                      <a:headEnd type="none" w="med" len="med"/>
                      <a:tailEnd type="none" w="med" len="med"/>
                    </a:lnL>
                    <a:solidFill>
                      <a:schemeClr val="bg1"/>
                    </a:solidFill>
                  </a:tcPr>
                </a:tc>
                <a:tc>
                  <a:txBody>
                    <a:bodyPr/>
                    <a:lstStyle/>
                    <a:p>
                      <a:r>
                        <a:rPr kumimoji="1" lang="ja-JP" altLang="en-US" sz="1400" dirty="0" smtClean="0"/>
                        <a:t>建設部</a:t>
                      </a:r>
                      <a:endParaRPr kumimoji="1" lang="ja-JP" altLang="en-US" sz="1400" dirty="0"/>
                    </a:p>
                  </a:txBody>
                  <a:tcPr marL="91428" marR="91428" marT="0" marB="0" anchor="ctr" anchorCtr="1">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dirty="0" smtClean="0">
                          <a:solidFill>
                            <a:schemeClr val="bg1"/>
                          </a:solidFill>
                        </a:rPr>
                        <a:t>議会事務局</a:t>
                      </a:r>
                      <a:endParaRPr kumimoji="1" lang="ja-JP" altLang="en-US" sz="1300" dirty="0">
                        <a:solidFill>
                          <a:schemeClr val="bg1"/>
                        </a:solidFill>
                      </a:endParaRPr>
                    </a:p>
                  </a:txBody>
                  <a:tcPr marL="91428" marR="91428" marT="0" marB="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2">
                        <a:lumMod val="50000"/>
                      </a:schemeClr>
                    </a:solidFill>
                  </a:tcPr>
                </a:tc>
              </a:tr>
            </a:tbl>
          </a:graphicData>
        </a:graphic>
      </p:graphicFrame>
      <p:sp>
        <p:nvSpPr>
          <p:cNvPr id="47" name="正方形/長方形 46"/>
          <p:cNvSpPr/>
          <p:nvPr/>
        </p:nvSpPr>
        <p:spPr>
          <a:xfrm>
            <a:off x="5113116" y="4849293"/>
            <a:ext cx="4387557" cy="405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200"/>
              </a:lnSpc>
              <a:defRPr/>
            </a:pPr>
            <a:r>
              <a:rPr lang="en-US" altLang="ja-JP" sz="1200" dirty="0">
                <a:solidFill>
                  <a:schemeClr val="tx1"/>
                </a:solidFill>
              </a:rPr>
              <a:t>※</a:t>
            </a:r>
            <a:r>
              <a:rPr lang="ja-JP" altLang="en-US" sz="1200" dirty="0" smtClean="0">
                <a:solidFill>
                  <a:schemeClr val="tx1"/>
                </a:solidFill>
              </a:rPr>
              <a:t>財務部については</a:t>
            </a:r>
            <a:r>
              <a:rPr lang="ja-JP" altLang="en-US" sz="1200" dirty="0">
                <a:solidFill>
                  <a:schemeClr val="tx1"/>
                </a:solidFill>
              </a:rPr>
              <a:t>、</a:t>
            </a:r>
            <a:r>
              <a:rPr lang="en-US" altLang="ja-JP" sz="1200" dirty="0">
                <a:solidFill>
                  <a:schemeClr val="tx1"/>
                </a:solidFill>
              </a:rPr>
              <a:t>H28</a:t>
            </a:r>
            <a:r>
              <a:rPr lang="ja-JP" altLang="en-US" sz="1200" dirty="0">
                <a:solidFill>
                  <a:schemeClr val="tx1"/>
                </a:solidFill>
              </a:rPr>
              <a:t>の現員数をもと</a:t>
            </a:r>
            <a:r>
              <a:rPr lang="ja-JP" altLang="en-US" sz="1200" dirty="0" smtClean="0">
                <a:solidFill>
                  <a:schemeClr val="tx1"/>
                </a:solidFill>
              </a:rPr>
              <a:t>に算出した市税事務所</a:t>
            </a:r>
            <a:endParaRPr lang="en-US" altLang="ja-JP" sz="1200" dirty="0" smtClean="0">
              <a:solidFill>
                <a:schemeClr val="tx1"/>
              </a:solidFill>
            </a:endParaRPr>
          </a:p>
          <a:p>
            <a:pPr>
              <a:lnSpc>
                <a:spcPts val="1200"/>
              </a:lnSpc>
              <a:defRPr/>
            </a:pPr>
            <a:r>
              <a:rPr lang="en-US" altLang="ja-JP" sz="1200" dirty="0">
                <a:solidFill>
                  <a:schemeClr val="tx1"/>
                </a:solidFill>
              </a:rPr>
              <a:t> </a:t>
            </a:r>
            <a:r>
              <a:rPr lang="ja-JP" altLang="en-US" sz="1200" dirty="0" smtClean="0">
                <a:solidFill>
                  <a:schemeClr val="tx1"/>
                </a:solidFill>
              </a:rPr>
              <a:t>　の職</a:t>
            </a:r>
            <a:r>
              <a:rPr lang="ja-JP" altLang="en-US" sz="1200" dirty="0">
                <a:solidFill>
                  <a:schemeClr val="tx1"/>
                </a:solidFill>
              </a:rPr>
              <a:t>員数</a:t>
            </a:r>
            <a:r>
              <a:rPr lang="ja-JP" altLang="en-US" sz="1200" dirty="0" smtClean="0">
                <a:solidFill>
                  <a:schemeClr val="tx1"/>
                </a:solidFill>
              </a:rPr>
              <a:t>を除く</a:t>
            </a:r>
            <a:endParaRPr lang="en-US" altLang="ja-JP" sz="1200" dirty="0">
              <a:solidFill>
                <a:schemeClr val="tx1"/>
              </a:solidFill>
            </a:endParaRPr>
          </a:p>
        </p:txBody>
      </p:sp>
      <p:sp>
        <p:nvSpPr>
          <p:cNvPr id="9" name="角丸四角形 8"/>
          <p:cNvSpPr/>
          <p:nvPr/>
        </p:nvSpPr>
        <p:spPr>
          <a:xfrm>
            <a:off x="560388" y="819463"/>
            <a:ext cx="8863011" cy="455636"/>
          </a:xfrm>
          <a:prstGeom prst="roundRect">
            <a:avLst/>
          </a:prstGeom>
          <a:solidFill>
            <a:srgbClr val="FFFFC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spc="-50" dirty="0" smtClean="0">
                <a:solidFill>
                  <a:schemeClr val="tx1"/>
                </a:solidFill>
              </a:rPr>
              <a:t>試算</a:t>
            </a:r>
            <a:r>
              <a:rPr lang="ja-JP" altLang="en-US" sz="1500" spc="-50" dirty="0">
                <a:solidFill>
                  <a:schemeClr val="tx1"/>
                </a:solidFill>
              </a:rPr>
              <a:t>にあたり、 「</a:t>
            </a:r>
            <a:r>
              <a:rPr lang="ja-JP" altLang="en-US" sz="1500" spc="-50" dirty="0" smtClean="0">
                <a:solidFill>
                  <a:schemeClr val="tx1"/>
                </a:solidFill>
              </a:rPr>
              <a:t>総合庁舎」及び「官房庁舎」それぞ</a:t>
            </a:r>
            <a:r>
              <a:rPr lang="ja-JP" altLang="en-US" sz="1500" spc="-50" dirty="0">
                <a:solidFill>
                  <a:schemeClr val="tx1"/>
                </a:solidFill>
              </a:rPr>
              <a:t>れ</a:t>
            </a:r>
            <a:r>
              <a:rPr lang="ja-JP" altLang="en-US" sz="1500" spc="-50" dirty="0" smtClean="0">
                <a:solidFill>
                  <a:schemeClr val="tx1"/>
                </a:solidFill>
              </a:rPr>
              <a:t>について、特別区本庁舎（近隣に建設する新庁舎を含む）</a:t>
            </a:r>
            <a:endParaRPr lang="en-US" altLang="ja-JP" sz="1500" spc="-50" dirty="0" smtClean="0">
              <a:solidFill>
                <a:schemeClr val="tx1"/>
              </a:solidFill>
            </a:endParaRPr>
          </a:p>
          <a:p>
            <a:r>
              <a:rPr lang="ja-JP" altLang="en-US" sz="1500" spc="-50" dirty="0" err="1" smtClean="0">
                <a:solidFill>
                  <a:schemeClr val="tx1"/>
                </a:solidFill>
              </a:rPr>
              <a:t>への</a:t>
            </a:r>
            <a:r>
              <a:rPr lang="ja-JP" altLang="en-US" sz="1500" spc="-50" dirty="0" smtClean="0">
                <a:solidFill>
                  <a:schemeClr val="tx1"/>
                </a:solidFill>
              </a:rPr>
              <a:t>配置対象となる職員を下記のとおり仮定した</a:t>
            </a:r>
            <a:endParaRPr kumimoji="1" lang="ja-JP" altLang="en-US" sz="1500" spc="-50" dirty="0">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562447219"/>
              </p:ext>
            </p:extLst>
          </p:nvPr>
        </p:nvGraphicFramePr>
        <p:xfrm>
          <a:off x="5205413" y="2936013"/>
          <a:ext cx="984374" cy="1908000"/>
        </p:xfrm>
        <a:graphic>
          <a:graphicData uri="http://schemas.openxmlformats.org/drawingml/2006/table">
            <a:tbl>
              <a:tblPr/>
              <a:tblGrid>
                <a:gridCol w="984374"/>
              </a:tblGrid>
              <a:tr h="1908000">
                <a:tc>
                  <a:txBody>
                    <a:bodyPr/>
                    <a:lstStyle/>
                    <a:p>
                      <a:endParaRPr kumimoji="1" lang="ja-JP" altLang="en-US" sz="1800" dirty="0"/>
                    </a:p>
                  </a:txBody>
                  <a:tcPr marL="91449" marR="91449">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tr>
            </a:tbl>
          </a:graphicData>
        </a:graphic>
      </p:graphicFrame>
      <p:sp>
        <p:nvSpPr>
          <p:cNvPr id="28" name="正方形/長方形 12"/>
          <p:cNvSpPr>
            <a:spLocks noChangeArrowheads="1"/>
          </p:cNvSpPr>
          <p:nvPr/>
        </p:nvSpPr>
        <p:spPr bwMode="auto">
          <a:xfrm>
            <a:off x="8829172" y="6577035"/>
            <a:ext cx="10445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２</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29" name="テキスト ボックス 32"/>
          <p:cNvSpPr txBox="1">
            <a:spLocks noChangeArrowheads="1"/>
          </p:cNvSpPr>
          <p:nvPr/>
        </p:nvSpPr>
        <p:spPr bwMode="auto">
          <a:xfrm>
            <a:off x="750806" y="2687832"/>
            <a:ext cx="2142160" cy="28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500"/>
              </a:lnSpc>
              <a:spcBef>
                <a:spcPct val="0"/>
              </a:spcBef>
              <a:buFontTx/>
              <a:buNone/>
            </a:pPr>
            <a:r>
              <a:rPr lang="ja-JP" altLang="en-US" sz="1150" b="1" dirty="0" smtClean="0">
                <a:latin typeface="Arial" panose="020B0604020202020204" pitchFamily="34" charset="0"/>
              </a:rPr>
              <a:t>対象</a:t>
            </a:r>
            <a:r>
              <a:rPr lang="ja-JP" altLang="en-US" sz="1150" b="1" dirty="0">
                <a:latin typeface="Arial" panose="020B0604020202020204" pitchFamily="34" charset="0"/>
              </a:rPr>
              <a:t>職</a:t>
            </a:r>
            <a:r>
              <a:rPr lang="ja-JP" altLang="en-US" sz="1150" b="1" dirty="0" smtClean="0">
                <a:latin typeface="Arial" panose="020B0604020202020204" pitchFamily="34" charset="0"/>
              </a:rPr>
              <a:t>員数 </a:t>
            </a:r>
            <a:r>
              <a:rPr lang="en-US" altLang="ja-JP" sz="1150" dirty="0" smtClean="0">
                <a:latin typeface="Arial" panose="020B0604020202020204" pitchFamily="34" charset="0"/>
              </a:rPr>
              <a:t>= </a:t>
            </a:r>
            <a:r>
              <a:rPr lang="ja-JP" altLang="en-US" sz="1150" dirty="0" smtClean="0">
                <a:latin typeface="Arial" panose="020B0604020202020204" pitchFamily="34" charset="0"/>
              </a:rPr>
              <a:t>①</a:t>
            </a:r>
            <a:r>
              <a:rPr lang="ja-JP" altLang="en-US" sz="1150" dirty="0">
                <a:latin typeface="Arial" panose="020B0604020202020204" pitchFamily="34" charset="0"/>
              </a:rPr>
              <a:t>－②－③－</a:t>
            </a:r>
            <a:r>
              <a:rPr lang="ja-JP" altLang="en-US" sz="1150" dirty="0" smtClean="0">
                <a:latin typeface="Arial" panose="020B0604020202020204" pitchFamily="34" charset="0"/>
              </a:rPr>
              <a:t>④</a:t>
            </a:r>
            <a:endParaRPr lang="en-US" altLang="ja-JP" sz="1150" dirty="0">
              <a:latin typeface="Arial" panose="020B0604020202020204" pitchFamily="34" charset="0"/>
            </a:endParaRPr>
          </a:p>
        </p:txBody>
      </p:sp>
      <p:sp>
        <p:nvSpPr>
          <p:cNvPr id="33" name="テキスト ボックス 32"/>
          <p:cNvSpPr txBox="1">
            <a:spLocks noChangeArrowheads="1"/>
          </p:cNvSpPr>
          <p:nvPr/>
        </p:nvSpPr>
        <p:spPr bwMode="auto">
          <a:xfrm>
            <a:off x="5035842" y="2700887"/>
            <a:ext cx="2142160" cy="26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500"/>
              </a:lnSpc>
              <a:spcBef>
                <a:spcPct val="0"/>
              </a:spcBef>
              <a:buFontTx/>
              <a:buNone/>
            </a:pPr>
            <a:r>
              <a:rPr lang="ja-JP" altLang="en-US" sz="1150" b="1" dirty="0" smtClean="0">
                <a:latin typeface="Meiryo UI" panose="020B0604030504040204" pitchFamily="50" charset="-128"/>
                <a:ea typeface="Meiryo UI" panose="020B0604030504040204" pitchFamily="50" charset="-128"/>
              </a:rPr>
              <a:t>（特別区の組織イメ</a:t>
            </a:r>
            <a:r>
              <a:rPr lang="en-US" altLang="ja-JP" sz="1150" b="1" dirty="0" smtClean="0">
                <a:latin typeface="Meiryo UI" panose="020B0604030504040204" pitchFamily="50" charset="-128"/>
                <a:ea typeface="Meiryo UI" panose="020B0604030504040204" pitchFamily="50" charset="-128"/>
              </a:rPr>
              <a:t>―</a:t>
            </a:r>
            <a:r>
              <a:rPr lang="ja-JP" altLang="en-US" sz="1150" b="1" dirty="0" smtClean="0">
                <a:latin typeface="Meiryo UI" panose="020B0604030504040204" pitchFamily="50" charset="-128"/>
                <a:ea typeface="Meiryo UI" panose="020B0604030504040204" pitchFamily="50" charset="-128"/>
              </a:rPr>
              <a:t>ジ）</a:t>
            </a:r>
            <a:endParaRPr lang="en-US" altLang="ja-JP" sz="11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1889860"/>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a:spLocks noChangeArrowheads="1"/>
          </p:cNvSpPr>
          <p:nvPr/>
        </p:nvSpPr>
        <p:spPr bwMode="auto">
          <a:xfrm>
            <a:off x="200472" y="631064"/>
            <a:ext cx="9433048" cy="6104586"/>
          </a:xfrm>
          <a:prstGeom prst="roundRect">
            <a:avLst>
              <a:gd name="adj" fmla="val 2077"/>
            </a:avLst>
          </a:prstGeom>
          <a:solidFill>
            <a:schemeClr val="accent2">
              <a:lumMod val="20000"/>
              <a:lumOff val="80000"/>
            </a:schemeClr>
          </a:solidFill>
          <a:ln w="12700" algn="ctr">
            <a:noFill/>
            <a:prstDash val="sysDot"/>
            <a:round/>
            <a:headEnd/>
            <a:tailEnd/>
          </a:ln>
          <a:scene3d>
            <a:camera prst="orthographicFront"/>
            <a:lightRig rig="threePt" dir="t"/>
          </a:scene3d>
          <a:sp3d>
            <a:bevelT w="19050"/>
          </a:sp3d>
        </p:spPr>
        <p:txBody>
          <a:bodyPr lIns="72000" tIns="36000" rIns="72000" bIns="72000"/>
          <a:lstStyle/>
          <a:p>
            <a:pPr marL="628650" indent="-628650" eaLnBrk="1" hangingPunct="1">
              <a:spcBef>
                <a:spcPts val="1800"/>
              </a:spcBef>
              <a:spcAft>
                <a:spcPts val="300"/>
              </a:spcAft>
              <a:defRPr/>
            </a:pPr>
            <a:r>
              <a:rPr lang="ja-JP" altLang="en-US" b="1" dirty="0" smtClean="0">
                <a:solidFill>
                  <a:prstClr val="black"/>
                </a:solidFill>
                <a:latin typeface="ＭＳ Ｐゴシック" pitchFamily="50" charset="-128"/>
                <a:ea typeface="Meiryo UI" pitchFamily="50" charset="-128"/>
                <a:cs typeface="Meiryo UI" pitchFamily="50" charset="-128"/>
              </a:rPr>
              <a:t>（４）試算</a:t>
            </a:r>
            <a:r>
              <a:rPr lang="ja-JP" altLang="en-US" b="1" dirty="0">
                <a:solidFill>
                  <a:prstClr val="black"/>
                </a:solidFill>
                <a:latin typeface="ＭＳ Ｐゴシック" pitchFamily="50" charset="-128"/>
                <a:ea typeface="Meiryo UI" pitchFamily="50" charset="-128"/>
                <a:cs typeface="Meiryo UI" pitchFamily="50" charset="-128"/>
              </a:rPr>
              <a:t>条件</a:t>
            </a:r>
            <a:endParaRPr lang="en-US" altLang="ja-JP"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1800"/>
              </a:spcBef>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Bef>
                <a:spcPts val="3000"/>
              </a:spcBef>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r>
              <a:rPr lang="ja-JP" altLang="en-US" sz="2000" b="1" dirty="0">
                <a:solidFill>
                  <a:prstClr val="black"/>
                </a:solidFill>
                <a:latin typeface="ＭＳ Ｐゴシック" pitchFamily="50" charset="-128"/>
                <a:ea typeface="Meiryo UI" pitchFamily="50" charset="-128"/>
                <a:cs typeface="Meiryo UI" pitchFamily="50" charset="-128"/>
              </a:rPr>
              <a:t>　　　</a:t>
            </a: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a:p>
            <a:pPr marL="628650" indent="-628650" eaLnBrk="1" hangingPunct="1">
              <a:spcAft>
                <a:spcPts val="300"/>
              </a:spcAft>
              <a:defRPr/>
            </a:pPr>
            <a:endParaRPr lang="en-US" altLang="ja-JP" sz="2000" b="1" dirty="0">
              <a:solidFill>
                <a:prstClr val="black"/>
              </a:solidFill>
              <a:latin typeface="ＭＳ Ｐゴシック" pitchFamily="50" charset="-128"/>
              <a:ea typeface="Meiryo UI" pitchFamily="50" charset="-128"/>
              <a:cs typeface="Meiryo UI" pitchFamily="50" charset="-128"/>
            </a:endParaRPr>
          </a:p>
        </p:txBody>
      </p:sp>
      <p:sp>
        <p:nvSpPr>
          <p:cNvPr id="57" name="正方形/長方形 5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srgbClr val="000000"/>
                </a:solidFill>
                <a:latin typeface="ＭＳ Ｐゴシック" charset="-128"/>
                <a:ea typeface="Meiryo UI"/>
                <a:cs typeface="Meiryo UI"/>
              </a:rPr>
              <a:t>１　基本的な考え方</a:t>
            </a:r>
            <a:endParaRPr lang="ja-JP" altLang="en-US" sz="1400" b="1" dirty="0">
              <a:solidFill>
                <a:srgbClr val="000000"/>
              </a:solidFill>
              <a:latin typeface="ＭＳ Ｐゴシック" charset="-128"/>
              <a:ea typeface="Meiryo UI"/>
              <a:cs typeface="Meiryo UI"/>
            </a:endParaRPr>
          </a:p>
        </p:txBody>
      </p:sp>
      <p:graphicFrame>
        <p:nvGraphicFramePr>
          <p:cNvPr id="6" name="表 5"/>
          <p:cNvGraphicFramePr>
            <a:graphicFrameLocks noGrp="1"/>
          </p:cNvGraphicFramePr>
          <p:nvPr>
            <p:extLst/>
          </p:nvPr>
        </p:nvGraphicFramePr>
        <p:xfrm>
          <a:off x="416496" y="1601850"/>
          <a:ext cx="9073008" cy="4988696"/>
        </p:xfrm>
        <a:graphic>
          <a:graphicData uri="http://schemas.openxmlformats.org/drawingml/2006/table">
            <a:tbl>
              <a:tblPr firstRow="1" bandRow="1">
                <a:tableStyleId>{5C22544A-7EE6-4342-B048-85BDC9FD1C3A}</a:tableStyleId>
              </a:tblPr>
              <a:tblGrid>
                <a:gridCol w="1944216"/>
                <a:gridCol w="4752528"/>
                <a:gridCol w="2376264"/>
              </a:tblGrid>
              <a:tr h="324000">
                <a:tc>
                  <a:txBody>
                    <a:bodyPr/>
                    <a:lstStyle/>
                    <a:p>
                      <a:pPr algn="ctr"/>
                      <a:r>
                        <a:rPr kumimoji="1" lang="ja-JP" altLang="en-US" sz="1600" dirty="0" smtClean="0"/>
                        <a:t>項　　目</a:t>
                      </a:r>
                      <a:endParaRPr kumimoji="1" lang="ja-JP" altLang="en-US" sz="1600" b="0" dirty="0">
                        <a:solidFill>
                          <a:schemeClr val="tx1"/>
                        </a:solidFill>
                      </a:endParaRP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試　算　条　件</a:t>
                      </a:r>
                      <a:endParaRPr kumimoji="1" lang="en-US" altLang="ja-JP" sz="1600" b="0" dirty="0" smtClean="0">
                        <a:solidFill>
                          <a:schemeClr val="tx1"/>
                        </a:solidFill>
                      </a:endParaRPr>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lt1"/>
                          </a:solidFill>
                        </a:rPr>
                        <a:t>備　　考</a:t>
                      </a:r>
                      <a:endParaRPr kumimoji="1" lang="en-US" altLang="ja-JP" sz="1600" b="0" dirty="0" smtClean="0">
                        <a:solidFill>
                          <a:schemeClr val="tx1"/>
                        </a:solidFill>
                      </a:endParaRP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8000">
                <a:tc>
                  <a:txBody>
                    <a:bodyPr/>
                    <a:lstStyle/>
                    <a:p>
                      <a:r>
                        <a:rPr kumimoji="1" lang="ja-JP" altLang="en-US" sz="1300" b="0" dirty="0" smtClean="0">
                          <a:solidFill>
                            <a:schemeClr val="tx1"/>
                          </a:solidFill>
                        </a:rPr>
                        <a:t>特別区本庁舎の位置</a:t>
                      </a:r>
                      <a:endParaRPr kumimoji="1" lang="ja-JP" altLang="en-US" sz="1300" b="0" dirty="0">
                        <a:solidFill>
                          <a:schemeClr val="tx1"/>
                        </a:solidFill>
                      </a:endParaRPr>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400"/>
                        </a:lnSpc>
                      </a:pPr>
                      <a:r>
                        <a:rPr kumimoji="1" lang="ja-JP" altLang="en-US" sz="1200" b="0" spc="0" dirty="0" smtClean="0">
                          <a:solidFill>
                            <a:schemeClr val="tx1"/>
                          </a:solidFill>
                        </a:rPr>
                        <a:t>・特別区</a:t>
                      </a:r>
                      <a:r>
                        <a:rPr kumimoji="1" lang="ja-JP" altLang="en-US" sz="1200" b="0" spc="0" baseline="0" dirty="0" smtClean="0">
                          <a:solidFill>
                            <a:schemeClr val="tx1"/>
                          </a:solidFill>
                        </a:rPr>
                        <a:t>素案と同様</a:t>
                      </a:r>
                      <a:endParaRPr kumimoji="1" lang="en-US" altLang="ja-JP" sz="1200" b="0" spc="0" baseline="0" dirty="0" smtClean="0">
                        <a:solidFill>
                          <a:schemeClr val="tx1"/>
                        </a:solidFill>
                      </a:endParaRPr>
                    </a:p>
                    <a:p>
                      <a:pPr>
                        <a:lnSpc>
                          <a:spcPts val="1400"/>
                        </a:lnSpc>
                      </a:pPr>
                      <a:r>
                        <a:rPr kumimoji="1" lang="ja-JP" altLang="en-US" sz="1200" b="0" spc="0" baseline="0" dirty="0" smtClean="0">
                          <a:solidFill>
                            <a:schemeClr val="tx1"/>
                          </a:solidFill>
                        </a:rPr>
                        <a:t>　</a:t>
                      </a:r>
                      <a:r>
                        <a:rPr kumimoji="1" lang="en-US" altLang="ja-JP" sz="1200" b="0" spc="0" dirty="0" smtClean="0">
                          <a:solidFill>
                            <a:schemeClr val="tx1"/>
                          </a:solidFill>
                        </a:rPr>
                        <a:t>【</a:t>
                      </a:r>
                      <a:r>
                        <a:rPr kumimoji="1" lang="ja-JP" altLang="en-US" sz="1200" b="0" spc="0" baseline="0" dirty="0" smtClean="0">
                          <a:solidFill>
                            <a:schemeClr val="tx1"/>
                          </a:solidFill>
                        </a:rPr>
                        <a:t>第一区：淀川区役所、第三区：西成区役所、第四区：阿倍野区役所</a:t>
                      </a:r>
                      <a:r>
                        <a:rPr kumimoji="1" lang="en-US" altLang="ja-JP" sz="1200" b="0" spc="0" dirty="0" smtClean="0">
                          <a:solidFill>
                            <a:schemeClr val="tx1"/>
                          </a:solidFill>
                        </a:rPr>
                        <a:t>】</a:t>
                      </a:r>
                    </a:p>
                    <a:p>
                      <a:pPr>
                        <a:lnSpc>
                          <a:spcPts val="1400"/>
                        </a:lnSpc>
                        <a:spcBef>
                          <a:spcPts val="300"/>
                        </a:spcBef>
                        <a:spcAft>
                          <a:spcPts val="0"/>
                        </a:spcAft>
                      </a:pPr>
                      <a:r>
                        <a:rPr kumimoji="1" lang="ja-JP" altLang="en-US" sz="1200" b="0" dirty="0" smtClean="0">
                          <a:solidFill>
                            <a:schemeClr val="tx1"/>
                          </a:solidFill>
                        </a:rPr>
                        <a:t>・</a:t>
                      </a:r>
                      <a:r>
                        <a:rPr kumimoji="1" lang="ja-JP" altLang="en-US" sz="1200" dirty="0" smtClean="0">
                          <a:latin typeface="+mn-ea"/>
                          <a:ea typeface="+mn-ea"/>
                        </a:rPr>
                        <a:t>パターンａ・</a:t>
                      </a:r>
                      <a:r>
                        <a:rPr kumimoji="1" lang="ja-JP" altLang="en-US" sz="1200" dirty="0" err="1" smtClean="0">
                          <a:latin typeface="+mn-ea"/>
                          <a:ea typeface="+mn-ea"/>
                        </a:rPr>
                        <a:t>ｂ</a:t>
                      </a:r>
                      <a:r>
                        <a:rPr kumimoji="1" lang="ja-JP" altLang="en-US" sz="1200" dirty="0" smtClean="0">
                          <a:latin typeface="+mn-ea"/>
                          <a:ea typeface="+mn-ea"/>
                        </a:rPr>
                        <a:t>の</a:t>
                      </a:r>
                      <a:r>
                        <a:rPr kumimoji="1" lang="ja-JP" altLang="en-US" sz="1200" b="0" dirty="0" smtClean="0">
                          <a:solidFill>
                            <a:schemeClr val="tx1"/>
                          </a:solidFill>
                        </a:rPr>
                        <a:t>対象職員を特別区本庁舎（現行政区庁舎）に配置する</a:t>
                      </a:r>
                      <a:endParaRPr kumimoji="1" lang="en-US" altLang="ja-JP" sz="1200" b="0" dirty="0" smtClean="0">
                        <a:solidFill>
                          <a:schemeClr val="tx1"/>
                        </a:solidFill>
                      </a:endParaRPr>
                    </a:p>
                    <a:p>
                      <a:pPr>
                        <a:lnSpc>
                          <a:spcPts val="1400"/>
                        </a:lnSpc>
                        <a:spcBef>
                          <a:spcPts val="0"/>
                        </a:spcBef>
                        <a:spcAft>
                          <a:spcPts val="0"/>
                        </a:spcAft>
                      </a:pPr>
                      <a:r>
                        <a:rPr kumimoji="1" lang="ja-JP" altLang="en-US" sz="1200" b="0" baseline="0" dirty="0" smtClean="0">
                          <a:solidFill>
                            <a:schemeClr val="tx1"/>
                          </a:solidFill>
                        </a:rPr>
                        <a:t>  </a:t>
                      </a:r>
                      <a:r>
                        <a:rPr kumimoji="1" lang="ja-JP" altLang="en-US" sz="1200" b="0" dirty="0" smtClean="0">
                          <a:solidFill>
                            <a:schemeClr val="tx1"/>
                          </a:solidFill>
                        </a:rPr>
                        <a:t>としたうえで、なお不足する面積分について、</a:t>
                      </a:r>
                      <a:r>
                        <a:rPr kumimoji="1" lang="ja-JP" altLang="en-US" sz="1200" b="0" baseline="0" dirty="0" smtClean="0">
                          <a:solidFill>
                            <a:schemeClr val="tx1"/>
                          </a:solidFill>
                        </a:rPr>
                        <a:t> </a:t>
                      </a:r>
                      <a:r>
                        <a:rPr kumimoji="1" lang="ja-JP" altLang="en-US" sz="1200" b="0" dirty="0" smtClean="0">
                          <a:solidFill>
                            <a:schemeClr val="tx1"/>
                          </a:solidFill>
                        </a:rPr>
                        <a:t>その近隣に新庁舎を建設</a:t>
                      </a:r>
                      <a:endParaRPr kumimoji="1" lang="en-US" altLang="ja-JP" sz="1200" b="0" dirty="0" smtClean="0">
                        <a:solidFill>
                          <a:schemeClr val="tx1"/>
                        </a:solidFill>
                      </a:endParaRPr>
                    </a:p>
                  </a:txBody>
                  <a:tcPr marL="72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・第二区は大阪市本庁舎を活用</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b="0" baseline="0" dirty="0" smtClean="0">
                          <a:solidFill>
                            <a:schemeClr val="tx1"/>
                          </a:solidFill>
                          <a:latin typeface="Meiryo UI" panose="020B0604030504040204" pitchFamily="50" charset="-128"/>
                          <a:ea typeface="Meiryo UI" panose="020B0604030504040204" pitchFamily="50" charset="-128"/>
                        </a:rPr>
                        <a:t>・現時点では具体的な土地を前提として</a:t>
                      </a:r>
                      <a:endParaRPr kumimoji="1" lang="en-US" altLang="ja-JP" sz="1050" b="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b="0" baseline="0" dirty="0" smtClean="0">
                          <a:solidFill>
                            <a:schemeClr val="tx1"/>
                          </a:solidFill>
                          <a:latin typeface="Meiryo UI" panose="020B0604030504040204" pitchFamily="50" charset="-128"/>
                          <a:ea typeface="Meiryo UI" panose="020B0604030504040204" pitchFamily="50" charset="-128"/>
                        </a:rPr>
                        <a:t>　いない</a:t>
                      </a:r>
                      <a:endParaRPr kumimoji="1" lang="en-US" altLang="ja-JP" sz="1050" b="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b="0" baseline="0" dirty="0" smtClean="0">
                          <a:solidFill>
                            <a:schemeClr val="tx1"/>
                          </a:solidFill>
                          <a:latin typeface="Meiryo UI" panose="020B0604030504040204" pitchFamily="50" charset="-128"/>
                          <a:ea typeface="Meiryo UI" panose="020B0604030504040204" pitchFamily="50" charset="-128"/>
                        </a:rPr>
                        <a:t>・パターン</a:t>
                      </a:r>
                      <a:r>
                        <a:rPr kumimoji="1" lang="ja-JP" altLang="en-US" sz="1050" b="0" baseline="0" dirty="0" err="1" smtClean="0">
                          <a:solidFill>
                            <a:schemeClr val="tx1"/>
                          </a:solidFill>
                          <a:latin typeface="Meiryo UI" panose="020B0604030504040204" pitchFamily="50" charset="-128"/>
                          <a:ea typeface="Meiryo UI" panose="020B0604030504040204" pitchFamily="50" charset="-128"/>
                        </a:rPr>
                        <a:t>ｂ</a:t>
                      </a:r>
                      <a:r>
                        <a:rPr kumimoji="1" lang="en-US" altLang="ja-JP" sz="1050" b="0" baseline="0" dirty="0" smtClean="0">
                          <a:solidFill>
                            <a:schemeClr val="tx1"/>
                          </a:solidFill>
                          <a:latin typeface="Meiryo UI" panose="020B0604030504040204" pitchFamily="50" charset="-128"/>
                          <a:ea typeface="Meiryo UI" panose="020B0604030504040204" pitchFamily="50" charset="-128"/>
                        </a:rPr>
                        <a:t>2</a:t>
                      </a:r>
                      <a:r>
                        <a:rPr kumimoji="1" lang="ja-JP" altLang="en-US" sz="1050" b="0" baseline="0" dirty="0" smtClean="0">
                          <a:solidFill>
                            <a:schemeClr val="tx1"/>
                          </a:solidFill>
                          <a:latin typeface="Meiryo UI" panose="020B0604030504040204" pitchFamily="50" charset="-128"/>
                          <a:ea typeface="Meiryo UI" panose="020B0604030504040204" pitchFamily="50" charset="-128"/>
                        </a:rPr>
                        <a:t>の第四区のみ建替え後の</a:t>
                      </a:r>
                      <a:endParaRPr kumimoji="1" lang="en-US" altLang="ja-JP" sz="1050" b="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b="0" baseline="0" dirty="0" smtClean="0">
                          <a:solidFill>
                            <a:schemeClr val="tx1"/>
                          </a:solidFill>
                          <a:latin typeface="Meiryo UI" panose="020B0604030504040204" pitchFamily="50" charset="-128"/>
                          <a:ea typeface="Meiryo UI" panose="020B0604030504040204" pitchFamily="50" charset="-128"/>
                        </a:rPr>
                        <a:t>　特別区本庁舎に配置</a:t>
                      </a:r>
                      <a:endParaRPr kumimoji="1" lang="en-US" altLang="ja-JP" sz="1100" b="0" baseline="0" dirty="0" smtClean="0">
                        <a:solidFill>
                          <a:schemeClr val="tx1"/>
                        </a:solidFill>
                        <a:latin typeface="Meiryo UI" panose="020B0604030504040204" pitchFamily="50" charset="-128"/>
                        <a:ea typeface="Meiryo UI" panose="020B0604030504040204" pitchFamily="50" charset="-128"/>
                      </a:endParaRP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000">
                <a:tc>
                  <a:txBody>
                    <a:bodyPr/>
                    <a:lstStyle/>
                    <a:p>
                      <a:r>
                        <a:rPr kumimoji="1" lang="ja-JP" altLang="en-US" sz="1300" dirty="0" smtClean="0"/>
                        <a:t>土地単価</a:t>
                      </a:r>
                      <a:endParaRPr kumimoji="1" lang="ja-JP" altLang="en-US" sz="1300" b="0" dirty="0">
                        <a:solidFill>
                          <a:schemeClr val="tx1"/>
                        </a:solidFill>
                      </a:endParaRPr>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・特別区本庁舎直近の地価公示地点のもの</a:t>
                      </a:r>
                      <a:r>
                        <a:rPr kumimoji="1" lang="ja-JP" altLang="en-US" sz="1100" spc="-40" baseline="0" dirty="0" smtClean="0"/>
                        <a:t>（特別区素案と同様</a:t>
                      </a:r>
                      <a:r>
                        <a:rPr kumimoji="1" lang="en-US" altLang="ja-JP" sz="1100" spc="-40" baseline="0" dirty="0" smtClean="0"/>
                        <a:t>H29.1.1</a:t>
                      </a:r>
                      <a:r>
                        <a:rPr kumimoji="1" lang="ja-JP" altLang="en-US" sz="1100" spc="-40" baseline="0" dirty="0" smtClean="0"/>
                        <a:t>時点）</a:t>
                      </a:r>
                      <a:endParaRPr kumimoji="1" lang="en-US" altLang="ja-JP" sz="1100" spc="-40" baseline="0" dirty="0" smtClean="0"/>
                    </a:p>
                  </a:txBody>
                  <a:tcPr marL="72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050" b="0" baseline="0" dirty="0" smtClean="0">
                        <a:solidFill>
                          <a:schemeClr val="tx1"/>
                        </a:solidFill>
                        <a:latin typeface="Meiryo UI" panose="020B0604030504040204" pitchFamily="50" charset="-128"/>
                        <a:ea typeface="Meiryo UI" panose="020B0604030504040204" pitchFamily="50" charset="-128"/>
                      </a:endParaRP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000">
                <a:tc>
                  <a:txBody>
                    <a:bodyPr/>
                    <a:lstStyle/>
                    <a:p>
                      <a:r>
                        <a:rPr kumimoji="1" lang="ja-JP" altLang="en-US" sz="1300" dirty="0" smtClean="0"/>
                        <a:t>指定容積率</a:t>
                      </a:r>
                      <a:endParaRPr kumimoji="1" lang="en-US" altLang="ja-JP" sz="1300" dirty="0" smtClean="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・特別区本庁舎直近の地価公示地点のもの</a:t>
                      </a:r>
                      <a:r>
                        <a:rPr kumimoji="1" lang="ja-JP" altLang="en-US" sz="1100" spc="-40" baseline="0" dirty="0" smtClean="0"/>
                        <a:t>（特別区素案と同様</a:t>
                      </a:r>
                      <a:r>
                        <a:rPr kumimoji="1" lang="en-US" altLang="ja-JP" sz="1100" spc="-40" baseline="0" dirty="0" smtClean="0"/>
                        <a:t>H29.1.1</a:t>
                      </a:r>
                      <a:r>
                        <a:rPr kumimoji="1" lang="ja-JP" altLang="en-US" sz="1100" spc="-40" baseline="0" dirty="0" smtClean="0"/>
                        <a:t>時点）</a:t>
                      </a:r>
                      <a:endParaRPr kumimoji="1" lang="en-US" altLang="ja-JP" sz="1100" spc="-40" baseline="0" dirty="0" smtClean="0"/>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50" spc="0" dirty="0" smtClean="0">
                          <a:latin typeface="Meiryo UI" panose="020B0604030504040204" pitchFamily="50" charset="-128"/>
                          <a:ea typeface="Meiryo UI" panose="020B0604030504040204" pitchFamily="50" charset="-128"/>
                        </a:rPr>
                        <a:t>・パターン</a:t>
                      </a:r>
                      <a:r>
                        <a:rPr kumimoji="1" lang="en-US" altLang="ja-JP" sz="1050" spc="0" dirty="0" smtClean="0">
                          <a:latin typeface="Meiryo UI" panose="020B0604030504040204" pitchFamily="50" charset="-128"/>
                          <a:ea typeface="Meiryo UI" panose="020B0604030504040204" pitchFamily="50" charset="-128"/>
                        </a:rPr>
                        <a:t>b</a:t>
                      </a:r>
                      <a:r>
                        <a:rPr kumimoji="1" lang="ja-JP" altLang="en-US" sz="1050" spc="0" dirty="0" smtClean="0">
                          <a:latin typeface="Meiryo UI" panose="020B0604030504040204" pitchFamily="50" charset="-128"/>
                          <a:ea typeface="Meiryo UI" panose="020B0604030504040204" pitchFamily="50" charset="-128"/>
                        </a:rPr>
                        <a:t>２</a:t>
                      </a:r>
                      <a:r>
                        <a:rPr kumimoji="1" lang="ja-JP" altLang="en-US" sz="1050" spc="0" baseline="0" dirty="0" smtClean="0">
                          <a:latin typeface="Meiryo UI" panose="020B0604030504040204" pitchFamily="50" charset="-128"/>
                          <a:ea typeface="Meiryo UI" panose="020B0604030504040204" pitchFamily="50" charset="-128"/>
                        </a:rPr>
                        <a:t>については、現地建替部分</a:t>
                      </a:r>
                      <a:endParaRPr kumimoji="1" lang="en-US" altLang="ja-JP" sz="1050" spc="0" baseline="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050" spc="0" baseline="0" dirty="0" smtClean="0">
                          <a:latin typeface="Meiryo UI" panose="020B0604030504040204" pitchFamily="50" charset="-128"/>
                          <a:ea typeface="Meiryo UI" panose="020B0604030504040204" pitchFamily="50" charset="-128"/>
                        </a:rPr>
                        <a:t> </a:t>
                      </a:r>
                      <a:r>
                        <a:rPr kumimoji="1" lang="ja-JP" altLang="en-US" sz="1050" spc="0" baseline="0" dirty="0" smtClean="0">
                          <a:latin typeface="Meiryo UI" panose="020B0604030504040204" pitchFamily="50" charset="-128"/>
                          <a:ea typeface="Meiryo UI" panose="020B0604030504040204" pitchFamily="50" charset="-128"/>
                        </a:rPr>
                        <a:t>のみ当該土地の指定容積率を適用</a:t>
                      </a: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000">
                <a:tc>
                  <a:txBody>
                    <a:bodyPr/>
                    <a:lstStyle/>
                    <a:p>
                      <a:r>
                        <a:rPr kumimoji="1" lang="ja-JP" altLang="en-US" sz="1300" dirty="0" smtClean="0"/>
                        <a:t>民間ビル賃借単価</a:t>
                      </a:r>
                      <a:endParaRPr kumimoji="1" lang="en-US" altLang="ja-JP" sz="1300" dirty="0" smtClean="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・特別区本庁舎所在の現行政区内における平均賃借単価</a:t>
                      </a:r>
                      <a:endParaRPr kumimoji="1" lang="en-US" altLang="ja-JP" sz="1200" dirty="0" smtClean="0"/>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1" lang="ja-JP" altLang="en-US" sz="1050" spc="0" baseline="0" dirty="0" smtClean="0">
                        <a:latin typeface="Meiryo UI" panose="020B0604030504040204" pitchFamily="50" charset="-128"/>
                        <a:ea typeface="Meiryo UI" panose="020B0604030504040204" pitchFamily="50" charset="-128"/>
                      </a:endParaRPr>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8000">
                <a:tc>
                  <a:txBody>
                    <a:bodyPr/>
                    <a:lstStyle/>
                    <a:p>
                      <a:pPr algn="ctr"/>
                      <a:r>
                        <a:rPr kumimoji="1" lang="ja-JP" altLang="en-US" sz="1300" dirty="0" smtClean="0"/>
                        <a:t>議員定数</a:t>
                      </a:r>
                      <a:endParaRPr kumimoji="1" lang="en-US" altLang="ja-JP" sz="1300" dirty="0" smtClean="0"/>
                    </a:p>
                    <a:p>
                      <a:pPr algn="ctr"/>
                      <a:r>
                        <a:rPr kumimoji="1" lang="ja-JP" altLang="en-US" sz="1300" dirty="0" smtClean="0"/>
                        <a:t>議会関係施設</a:t>
                      </a:r>
                      <a:endParaRPr kumimoji="1" lang="en-US" altLang="ja-JP" sz="1300" dirty="0" smtClean="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spc="0" baseline="0" dirty="0" smtClean="0"/>
                        <a:t>・特別区素案「コスト</a:t>
                      </a:r>
                      <a:r>
                        <a:rPr kumimoji="1" lang="en-US" altLang="ja-JP" sz="1200" spc="0" baseline="0" dirty="0" smtClean="0">
                          <a:latin typeface="Meiryo UI" panose="020B0604030504040204" pitchFamily="50" charset="-128"/>
                          <a:ea typeface="Meiryo UI" panose="020B0604030504040204" pitchFamily="50" charset="-128"/>
                        </a:rPr>
                        <a:t>‐</a:t>
                      </a:r>
                      <a:r>
                        <a:rPr kumimoji="1" lang="ja-JP" altLang="en-US" sz="1200" spc="0" baseline="0" dirty="0" smtClean="0"/>
                        <a:t>３」と同様</a:t>
                      </a:r>
                      <a:r>
                        <a:rPr kumimoji="1" lang="en-US" altLang="ja-JP" sz="1200" spc="0" baseline="0" dirty="0" smtClean="0"/>
                        <a:t>86</a:t>
                      </a:r>
                      <a:r>
                        <a:rPr kumimoji="1" lang="ja-JP" altLang="en-US" sz="1200" spc="0" baseline="0" dirty="0" smtClean="0"/>
                        <a:t>名と仮定</a:t>
                      </a:r>
                      <a:endParaRPr kumimoji="1" lang="en-US" altLang="ja-JP" sz="1200" spc="0" baseline="0" dirty="0" smtClean="0"/>
                    </a:p>
                    <a:p>
                      <a:pPr>
                        <a:spcBef>
                          <a:spcPts val="300"/>
                        </a:spcBef>
                      </a:pPr>
                      <a:r>
                        <a:rPr kumimoji="1" lang="ja-JP" altLang="en-US" sz="1200" spc="0" baseline="0" dirty="0" smtClean="0"/>
                        <a:t>・特別区本庁舎（現行政区庁舎）に整備</a:t>
                      </a:r>
                      <a:endParaRPr kumimoji="1" lang="ja-JP" altLang="en-US" sz="1200" spc="0" baseline="0" dirty="0"/>
                    </a:p>
                  </a:txBody>
                  <a:tcPr marL="72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300" dirty="0"/>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6000">
                <a:tc>
                  <a:txBody>
                    <a:bodyPr/>
                    <a:lstStyle/>
                    <a:p>
                      <a:r>
                        <a:rPr kumimoji="1" lang="ja-JP" altLang="en-US" sz="1300" spc="-100" baseline="0" dirty="0" smtClean="0"/>
                        <a:t>地域自治区事務所</a:t>
                      </a:r>
                      <a:endParaRPr kumimoji="1" lang="ja-JP" altLang="en-US" sz="1300" spc="-100" baseline="0" dirty="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・現行政区庁舎に全職員を配置</a:t>
                      </a:r>
                      <a:endParaRPr kumimoji="1" lang="ja-JP" altLang="en-US" sz="1200" dirty="0"/>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300" dirty="0"/>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4000">
                <a:tc>
                  <a:txBody>
                    <a:bodyPr/>
                    <a:lstStyle/>
                    <a:p>
                      <a:r>
                        <a:rPr kumimoji="1" lang="ja-JP" altLang="en-US" sz="1300" dirty="0" smtClean="0"/>
                        <a:t>既存庁舎の活用</a:t>
                      </a:r>
                      <a:endParaRPr kumimoji="1" lang="ja-JP" altLang="en-US" sz="1300" dirty="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spc="0" baseline="0" dirty="0" smtClean="0"/>
                        <a:t>・各特別区において、未活用面積（空き庁舎）が発生する場合は、</a:t>
                      </a:r>
                      <a:endParaRPr kumimoji="1" lang="en-US" altLang="ja-JP" sz="1200" spc="0" baseline="0" dirty="0" smtClean="0"/>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spc="0" baseline="0" dirty="0" smtClean="0"/>
                        <a:t>  当該面積に応じて、継続賃借としていた民間ビルの面積を縮小</a:t>
                      </a:r>
                      <a:endParaRPr kumimoji="1" lang="en-US" altLang="ja-JP" sz="1200" spc="0" baseline="0" dirty="0" smtClean="0"/>
                    </a:p>
                    <a:p>
                      <a:pPr marL="0" marR="0" lvl="0" indent="0" algn="l" defTabSz="914400" rtl="0" eaLnBrk="1" fontAlgn="auto" latinLnBrk="0" hangingPunct="1">
                        <a:lnSpc>
                          <a:spcPts val="1400"/>
                        </a:lnSpc>
                        <a:spcBef>
                          <a:spcPts val="300"/>
                        </a:spcBef>
                        <a:spcAft>
                          <a:spcPts val="0"/>
                        </a:spcAft>
                        <a:buClrTx/>
                        <a:buSzTx/>
                        <a:buFontTx/>
                        <a:buNone/>
                        <a:tabLst/>
                        <a:defRPr/>
                      </a:pPr>
                      <a:r>
                        <a:rPr kumimoji="1" lang="ja-JP" altLang="en-US" sz="1200" spc="0" baseline="0" dirty="0" smtClean="0"/>
                        <a:t>・保有庁舎等執務室面積については、特別区素案と同様、</a:t>
                      </a:r>
                      <a:endParaRPr kumimoji="1" lang="en-US" altLang="ja-JP" sz="1200" spc="0" baseline="0" dirty="0" smtClean="0"/>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spc="0" baseline="0" dirty="0" smtClean="0"/>
                        <a:t>　副首都推進局で把握している範囲</a:t>
                      </a:r>
                      <a:endParaRPr kumimoji="1" lang="en-US" altLang="ja-JP" sz="1200" spc="0" baseline="0" dirty="0" smtClean="0"/>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300" dirty="0" smtClean="0"/>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4000">
                <a:tc>
                  <a:txBody>
                    <a:bodyPr/>
                    <a:lstStyle/>
                    <a:p>
                      <a:r>
                        <a:rPr kumimoji="1" lang="ja-JP" altLang="en-US" sz="1300" dirty="0" smtClean="0"/>
                        <a:t>その他</a:t>
                      </a:r>
                      <a:endParaRPr kumimoji="1" lang="ja-JP" altLang="en-US" sz="1300" dirty="0"/>
                    </a:p>
                  </a:txBody>
                  <a:tcPr marL="91455" marR="91455" marT="45727" marB="45727"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400"/>
                        </a:lnSpc>
                      </a:pPr>
                      <a:r>
                        <a:rPr kumimoji="1" lang="ja-JP" altLang="en-US" sz="1200" baseline="0" dirty="0" smtClean="0"/>
                        <a:t>・執務室必要面積の算出手法、新庁舎建設単価、既存庁舎改修単価</a:t>
                      </a:r>
                      <a:endParaRPr kumimoji="1" lang="en-US" altLang="ja-JP" sz="1200" baseline="0" dirty="0" smtClean="0"/>
                    </a:p>
                    <a:p>
                      <a:pPr>
                        <a:lnSpc>
                          <a:spcPts val="1400"/>
                        </a:lnSpc>
                      </a:pPr>
                      <a:r>
                        <a:rPr kumimoji="1" lang="ja-JP" altLang="en-US" sz="1200" baseline="0" dirty="0" smtClean="0"/>
                        <a:t>  </a:t>
                      </a:r>
                      <a:r>
                        <a:rPr kumimoji="1" lang="ja-JP" altLang="en-US" sz="1200" dirty="0" smtClean="0"/>
                        <a:t>などについては特別区素案どおり</a:t>
                      </a:r>
                      <a:endParaRPr kumimoji="1" lang="en-US" altLang="ja-JP" sz="1200" dirty="0" smtClean="0"/>
                    </a:p>
                    <a:p>
                      <a:pPr>
                        <a:lnSpc>
                          <a:spcPts val="1400"/>
                        </a:lnSpc>
                        <a:spcBef>
                          <a:spcPts val="300"/>
                        </a:spcBef>
                      </a:pPr>
                      <a:r>
                        <a:rPr kumimoji="1" lang="ja-JP" altLang="en-US" sz="1200" baseline="0" dirty="0" smtClean="0"/>
                        <a:t>・特別区素案における不足執務室面積が官房庁舎の面積を上回る場合、</a:t>
                      </a:r>
                      <a:endParaRPr kumimoji="1" lang="en-US" altLang="ja-JP" sz="1200" baseline="0" dirty="0" smtClean="0"/>
                    </a:p>
                    <a:p>
                      <a:pPr>
                        <a:lnSpc>
                          <a:spcPts val="1400"/>
                        </a:lnSpc>
                        <a:spcBef>
                          <a:spcPts val="0"/>
                        </a:spcBef>
                      </a:pPr>
                      <a:r>
                        <a:rPr kumimoji="1" lang="ja-JP" altLang="en-US" sz="1200" baseline="0" dirty="0" smtClean="0"/>
                        <a:t>  </a:t>
                      </a:r>
                      <a:r>
                        <a:rPr kumimoji="1" lang="ja-JP" altLang="en-US" sz="1200" dirty="0" smtClean="0"/>
                        <a:t>不足執務室面積分も一体的に新庁舎として整備（</a:t>
                      </a:r>
                      <a:r>
                        <a:rPr kumimoji="1" lang="ja-JP" altLang="en-US" sz="1200" dirty="0" smtClean="0">
                          <a:latin typeface="+mn-ea"/>
                          <a:ea typeface="+mn-ea"/>
                        </a:rPr>
                        <a:t>パターン</a:t>
                      </a:r>
                      <a:r>
                        <a:rPr kumimoji="1" lang="ja-JP" altLang="en-US" sz="1200" dirty="0" err="1" smtClean="0">
                          <a:latin typeface="+mn-ea"/>
                          <a:ea typeface="+mn-ea"/>
                        </a:rPr>
                        <a:t>ｂ</a:t>
                      </a:r>
                      <a:r>
                        <a:rPr kumimoji="1" lang="en-US" altLang="ja-JP" sz="1200" dirty="0" smtClean="0">
                          <a:latin typeface="+mn-ea"/>
                          <a:ea typeface="+mn-ea"/>
                        </a:rPr>
                        <a:t>2</a:t>
                      </a:r>
                      <a:r>
                        <a:rPr kumimoji="1" lang="ja-JP" altLang="en-US" sz="1200" dirty="0" smtClean="0"/>
                        <a:t>を除く）</a:t>
                      </a:r>
                    </a:p>
                  </a:txBody>
                  <a:tcPr marL="72000" marR="36000"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300" dirty="0" smtClean="0"/>
                    </a:p>
                  </a:txBody>
                  <a:tcPr marL="91455" marR="91455"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３</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8" name="テキスト ボックス 7"/>
          <p:cNvSpPr txBox="1"/>
          <p:nvPr/>
        </p:nvSpPr>
        <p:spPr>
          <a:xfrm>
            <a:off x="416496" y="1026978"/>
            <a:ext cx="8766567" cy="553998"/>
          </a:xfrm>
          <a:prstGeom prst="rect">
            <a:avLst/>
          </a:prstGeom>
          <a:noFill/>
        </p:spPr>
        <p:txBody>
          <a:bodyPr wrap="square" rtlCol="0">
            <a:spAutoFit/>
          </a:bodyPr>
          <a:lstStyle/>
          <a:p>
            <a:r>
              <a:rPr kumimoji="1" lang="ja-JP" altLang="en-US" sz="1500" dirty="0" smtClean="0">
                <a:latin typeface="Meiryo UI" panose="020B0604030504040204" pitchFamily="50" charset="-128"/>
                <a:ea typeface="Meiryo UI" panose="020B0604030504040204" pitchFamily="50" charset="-128"/>
              </a:rPr>
              <a:t>コスト試算に必要な条件を</a:t>
            </a:r>
            <a:r>
              <a:rPr lang="ja-JP" altLang="en-US" sz="1500" dirty="0" smtClean="0">
                <a:latin typeface="Meiryo UI" panose="020B0604030504040204" pitchFamily="50" charset="-128"/>
                <a:ea typeface="Meiryo UI" panose="020B0604030504040204" pitchFamily="50" charset="-128"/>
              </a:rPr>
              <a:t>下記</a:t>
            </a:r>
            <a:r>
              <a:rPr kumimoji="1" lang="ja-JP" altLang="en-US" sz="1500" dirty="0" smtClean="0">
                <a:latin typeface="Meiryo UI" panose="020B0604030504040204" pitchFamily="50" charset="-128"/>
                <a:ea typeface="Meiryo UI" panose="020B0604030504040204" pitchFamily="50" charset="-128"/>
              </a:rPr>
              <a:t>のとおり設定した</a:t>
            </a:r>
            <a:endParaRPr kumimoji="1" lang="en-US" altLang="ja-JP" sz="1500" dirty="0" smtClean="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あくまでも試算にあたって仮定したものであり、議員定数や職員配置等についての方針を示すものではない</a:t>
            </a:r>
            <a:endParaRPr lang="en-US" altLang="ja-JP" sz="15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3927382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95"/>
          <p:cNvSpPr txBox="1">
            <a:spLocks noChangeArrowheads="1"/>
          </p:cNvSpPr>
          <p:nvPr/>
        </p:nvSpPr>
        <p:spPr bwMode="auto">
          <a:xfrm>
            <a:off x="4027364" y="469897"/>
            <a:ext cx="12747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50000"/>
              </a:spcBef>
              <a:buFontTx/>
              <a:buNone/>
            </a:pPr>
            <a:r>
              <a:rPr lang="ja-JP" altLang="en-US" sz="1200" b="1" dirty="0">
                <a:latin typeface="Meiryo UI" panose="020B0604030504040204" pitchFamily="50" charset="-128"/>
                <a:ea typeface="Meiryo UI" panose="020B0604030504040204" pitchFamily="50" charset="-128"/>
              </a:rPr>
              <a:t>（単位：億円）</a:t>
            </a:r>
          </a:p>
        </p:txBody>
      </p:sp>
      <p:sp>
        <p:nvSpPr>
          <p:cNvPr id="4" name="正方形/長方形 3"/>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コストの試算（総括表）</a:t>
            </a:r>
            <a:endParaRPr lang="ja-JP" altLang="en-US" sz="1400" b="1" dirty="0">
              <a:solidFill>
                <a:srgbClr val="000000"/>
              </a:solidFill>
              <a:latin typeface="ＭＳ Ｐゴシック" charset="-128"/>
              <a:ea typeface="Meiryo UI"/>
              <a:cs typeface="Meiryo UI"/>
            </a:endParaRPr>
          </a:p>
        </p:txBody>
      </p:sp>
      <p:graphicFrame>
        <p:nvGraphicFramePr>
          <p:cNvPr id="7" name="Group 809"/>
          <p:cNvGraphicFramePr>
            <a:graphicFrameLocks noGrp="1"/>
          </p:cNvGraphicFramePr>
          <p:nvPr>
            <p:extLst>
              <p:ext uri="{D42A27DB-BD31-4B8C-83A1-F6EECF244321}">
                <p14:modId xmlns:p14="http://schemas.microsoft.com/office/powerpoint/2010/main" val="92379930"/>
              </p:ext>
            </p:extLst>
          </p:nvPr>
        </p:nvGraphicFramePr>
        <p:xfrm>
          <a:off x="193551" y="763588"/>
          <a:ext cx="4895849" cy="1944687"/>
        </p:xfrm>
        <a:graphic>
          <a:graphicData uri="http://schemas.openxmlformats.org/drawingml/2006/table">
            <a:tbl>
              <a:tblPr/>
              <a:tblGrid>
                <a:gridCol w="2195787"/>
                <a:gridCol w="828019"/>
                <a:gridCol w="612014"/>
                <a:gridCol w="1260029"/>
              </a:tblGrid>
              <a:tr h="360127">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庁舎整備パターン</a:t>
                      </a:r>
                    </a:p>
                  </a:txBody>
                  <a:tcPr marL="99100" marR="99100" marT="45702" marB="4570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イニシャルコスト</a:t>
                      </a:r>
                      <a:endParaRPr kumimoji="1" lang="en-US" altLang="ja-JP"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6" marR="19506" marT="35998" marB="3599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ランニングコスト</a:t>
                      </a:r>
                    </a:p>
                  </a:txBody>
                  <a:tcPr marL="19506" marR="19506" marT="35998" marB="3599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60127">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特別区素案（建設案）</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341</a:t>
                      </a:r>
                    </a:p>
                  </a:txBody>
                  <a:tcPr marL="78024" marR="78024"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24" marR="78024"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20000"/>
                        <a:lumOff val="80000"/>
                      </a:schemeClr>
                    </a:solidFill>
                  </a:tcPr>
                </a:tc>
              </a:tr>
              <a:tr h="39614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パターンａ　</a:t>
                      </a: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（総合庁舎案）</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637</a:t>
                      </a:r>
                    </a:p>
                  </a:txBody>
                  <a:tcPr marL="78024" marR="78024"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296</a:t>
                      </a:r>
                    </a:p>
                  </a:txBody>
                  <a:tcPr marL="78024" marR="78024" marT="0" marB="0" anchor="ctr" horzOverflow="overflow">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24" marR="78024"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14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パターン</a:t>
                      </a:r>
                      <a:r>
                        <a:rPr kumimoji="1" lang="ja-JP" altLang="en-US" sz="1400" b="0" i="0" u="none" strike="noStrike" cap="none" normalizeH="0" baseline="0" dirty="0" err="1"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ｂ</a:t>
                      </a:r>
                      <a:r>
                        <a:rPr kumimoji="1" lang="en-US" altLang="ja-JP"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（官房庁舎案）</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379</a:t>
                      </a:r>
                    </a:p>
                  </a:txBody>
                  <a:tcPr marL="78024" marR="78024"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a:t>
                      </a:r>
                    </a:p>
                  </a:txBody>
                  <a:tcPr marL="78024" marR="78024" marT="0" marB="0" anchor="ctr" horzOverflow="overflow">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24" marR="78024"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153">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パターン</a:t>
                      </a:r>
                      <a:r>
                        <a:rPr kumimoji="1" lang="ja-JP" altLang="en-US" sz="1400" b="0" i="0" u="none" strike="noStrike" cap="none" normalizeH="0" baseline="0" dirty="0" err="1"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ｂ</a:t>
                      </a:r>
                      <a:r>
                        <a:rPr kumimoji="1" lang="en-US" altLang="ja-JP"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（官房庁舎阿倍野建替案）</a:t>
                      </a:r>
                      <a:endParaRPr kumimoji="1" lang="ja-JP" altLang="en-US" sz="1400" b="0"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406</a:t>
                      </a:r>
                    </a:p>
                  </a:txBody>
                  <a:tcPr marL="78024" marR="78024"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a:t>
                      </a:r>
                    </a:p>
                  </a:txBody>
                  <a:tcPr marL="78024" marR="78024" marT="0" marB="0" anchor="ctr" horzOverflow="overflow">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24" marR="78024"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9" name="Text Box 95"/>
          <p:cNvSpPr txBox="1">
            <a:spLocks noChangeArrowheads="1"/>
          </p:cNvSpPr>
          <p:nvPr/>
        </p:nvSpPr>
        <p:spPr bwMode="auto">
          <a:xfrm>
            <a:off x="128464" y="6296441"/>
            <a:ext cx="81369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Arial" panose="020B0604020202020204" pitchFamily="34" charset="0"/>
              <a:buNone/>
            </a:pP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上記には、第二区に関するコスト</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含む。大阪府</a:t>
            </a:r>
            <a:r>
              <a:rPr lang="ja-JP" altLang="en-US" sz="1400" dirty="0">
                <a:latin typeface="Meiryo UI" panose="020B0604030504040204" pitchFamily="50" charset="-128"/>
                <a:ea typeface="Meiryo UI" panose="020B0604030504040204" pitchFamily="50" charset="-128"/>
              </a:rPr>
              <a:t>への移管職員に関する</a:t>
            </a:r>
            <a:r>
              <a:rPr lang="ja-JP" altLang="en-US" sz="1400" dirty="0" smtClean="0">
                <a:latin typeface="Meiryo UI" panose="020B0604030504040204" pitchFamily="50" charset="-128"/>
                <a:ea typeface="Meiryo UI" panose="020B0604030504040204" pitchFamily="50" charset="-128"/>
              </a:rPr>
              <a:t>コストを含まない</a:t>
            </a:r>
            <a:endParaRPr lang="en-US" altLang="ja-JP" sz="1400" dirty="0">
              <a:latin typeface="Meiryo UI" panose="020B0604030504040204" pitchFamily="50" charset="-128"/>
              <a:ea typeface="Meiryo UI" panose="020B0604030504040204" pitchFamily="50" charset="-128"/>
            </a:endParaRPr>
          </a:p>
        </p:txBody>
      </p:sp>
      <p:graphicFrame>
        <p:nvGraphicFramePr>
          <p:cNvPr id="11" name="Group 809"/>
          <p:cNvGraphicFramePr>
            <a:graphicFrameLocks noGrp="1"/>
          </p:cNvGraphicFramePr>
          <p:nvPr>
            <p:extLst>
              <p:ext uri="{D42A27DB-BD31-4B8C-83A1-F6EECF244321}">
                <p14:modId xmlns:p14="http://schemas.microsoft.com/office/powerpoint/2010/main" val="254712514"/>
              </p:ext>
            </p:extLst>
          </p:nvPr>
        </p:nvGraphicFramePr>
        <p:xfrm>
          <a:off x="5089400" y="2851150"/>
          <a:ext cx="4539504" cy="3439584"/>
        </p:xfrm>
        <a:graphic>
          <a:graphicData uri="http://schemas.openxmlformats.org/drawingml/2006/table">
            <a:tbl>
              <a:tblPr/>
              <a:tblGrid>
                <a:gridCol w="1513168"/>
                <a:gridCol w="1513168"/>
                <a:gridCol w="1513168"/>
              </a:tblGrid>
              <a:tr h="453600">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パターンａ</a:t>
                      </a:r>
                    </a:p>
                  </a:txBody>
                  <a:tcPr marL="19504" marR="19504" marT="36006" marB="36006"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パターン</a:t>
                      </a:r>
                      <a:r>
                        <a:rPr kumimoji="1" lang="ja-JP" altLang="en-US" sz="1400" b="0" i="0" u="none" strike="noStrike" cap="none" normalizeH="0" baseline="0" dirty="0" err="1" smtClean="0">
                          <a:ln>
                            <a:noFill/>
                          </a:ln>
                          <a:solidFill>
                            <a:srgbClr val="FFFFFF"/>
                          </a:solidFill>
                          <a:effectLst/>
                          <a:latin typeface="HGS創英角ｺﾞｼｯｸUB" pitchFamily="50" charset="-128"/>
                          <a:ea typeface="HGS創英角ｺﾞｼｯｸUB" pitchFamily="50" charset="-128"/>
                          <a:cs typeface="Meiryo UI" pitchFamily="50" charset="-128"/>
                        </a:rPr>
                        <a:t>ｂ</a:t>
                      </a:r>
                      <a:r>
                        <a:rPr kumimoji="1" lang="en-US" altLang="ja-JP"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1</a:t>
                      </a:r>
                    </a:p>
                  </a:txBody>
                  <a:tcPr marL="19504" marR="19504" marT="36006" marB="36006"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パターン</a:t>
                      </a:r>
                      <a:r>
                        <a:rPr kumimoji="1" lang="ja-JP" altLang="en-US" sz="1400" b="0" i="0" u="none" strike="noStrike" cap="none" normalizeH="0" baseline="0" dirty="0" err="1" smtClean="0">
                          <a:ln>
                            <a:noFill/>
                          </a:ln>
                          <a:solidFill>
                            <a:srgbClr val="FFFFFF"/>
                          </a:solidFill>
                          <a:effectLst/>
                          <a:latin typeface="HGS創英角ｺﾞｼｯｸUB" pitchFamily="50" charset="-128"/>
                          <a:ea typeface="HGS創英角ｺﾞｼｯｸUB" pitchFamily="50" charset="-128"/>
                          <a:cs typeface="Meiryo UI" pitchFamily="50" charset="-128"/>
                        </a:rPr>
                        <a:t>ｂ</a:t>
                      </a:r>
                      <a:r>
                        <a:rPr kumimoji="1" lang="en-US" altLang="ja-JP"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2</a:t>
                      </a:r>
                    </a:p>
                  </a:txBody>
                  <a:tcPr marL="19504" marR="19504" marT="36006" marB="36006"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78</a:t>
                      </a: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554</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a:t>
                      </a: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305</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3732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3732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637</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379</a:t>
                      </a: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406</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7998" marR="7799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78011" marR="78011"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p>
                  </a:txBody>
                  <a:tcPr marL="78011" marR="78011"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248">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78011" marR="78011"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p>
                  </a:txBody>
                  <a:tcPr marL="78012" marR="7801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graphicFrame>
        <p:nvGraphicFramePr>
          <p:cNvPr id="9" name="Group 809"/>
          <p:cNvGraphicFramePr>
            <a:graphicFrameLocks noGrp="1"/>
          </p:cNvGraphicFramePr>
          <p:nvPr>
            <p:extLst>
              <p:ext uri="{D42A27DB-BD31-4B8C-83A1-F6EECF244321}">
                <p14:modId xmlns:p14="http://schemas.microsoft.com/office/powerpoint/2010/main" val="1938593334"/>
              </p:ext>
            </p:extLst>
          </p:nvPr>
        </p:nvGraphicFramePr>
        <p:xfrm>
          <a:off x="193551" y="2851151"/>
          <a:ext cx="4571999" cy="3450652"/>
        </p:xfrm>
        <a:graphic>
          <a:graphicData uri="http://schemas.openxmlformats.org/drawingml/2006/table">
            <a:tbl>
              <a:tblPr/>
              <a:tblGrid>
                <a:gridCol w="604575"/>
                <a:gridCol w="2465323"/>
                <a:gridCol w="1502101"/>
              </a:tblGrid>
              <a:tr h="432000">
                <a:tc gridSpan="2">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項　　目</a:t>
                      </a:r>
                    </a:p>
                  </a:txBody>
                  <a:tcPr marL="99096" marR="99096" marT="45711" marB="4571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hMerge="1">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3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txBody>
                  <a:tcPr marL="19507" marR="19507" marT="72033" marB="72033"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特別区素案</a:t>
                      </a:r>
                      <a:endParaRPr kumimoji="1" lang="en-US" altLang="ja-JP"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endParaRPr>
                    </a:p>
                    <a:p>
                      <a:pPr marL="0" marR="0" lvl="0" indent="0" algn="ctr" defTabSz="914400" rtl="0" eaLnBrk="1" fontAlgn="base" latinLnBrk="0" hangingPunct="1">
                        <a:lnSpc>
                          <a:spcPts val="1500"/>
                        </a:lnSpc>
                        <a:spcBef>
                          <a:spcPct val="0"/>
                        </a:spcBef>
                        <a:spcAft>
                          <a:spcPct val="0"/>
                        </a:spcAft>
                        <a:buClrTx/>
                        <a:buSzTx/>
                        <a:buFontTx/>
                        <a:buNone/>
                        <a:tabLst/>
                      </a:pPr>
                      <a:r>
                        <a:rPr kumimoji="1" lang="ja-JP" altLang="en-US" sz="1400" b="0" i="0" u="none" strike="noStrike" cap="none" normalizeH="0" baseline="0" dirty="0" smtClean="0">
                          <a:ln>
                            <a:noFill/>
                          </a:ln>
                          <a:solidFill>
                            <a:srgbClr val="FFFFFF"/>
                          </a:solidFill>
                          <a:effectLst/>
                          <a:latin typeface="HGS創英角ｺﾞｼｯｸUB" pitchFamily="50" charset="-128"/>
                          <a:ea typeface="HGS創英角ｺﾞｼｯｸUB" pitchFamily="50" charset="-128"/>
                          <a:cs typeface="Meiryo UI" pitchFamily="50" charset="-128"/>
                        </a:rPr>
                        <a:t>（建設案）</a:t>
                      </a:r>
                    </a:p>
                  </a:txBody>
                  <a:tcPr marL="19506" marR="19506" marT="36006" marB="36006"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r h="374705">
                <a:tc rowSpan="5">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イニシャル</a:t>
                      </a:r>
                      <a:endParaRPr kumimoji="1" lang="en-US" altLang="ja-JP"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コスト</a:t>
                      </a:r>
                    </a:p>
                  </a:txBody>
                  <a:tcPr marL="97536" marR="97536" marT="46820" marB="46820"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改修経費</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8" marR="7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TW"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(2) </a:t>
                      </a:r>
                      <a:r>
                        <a:rPr kumimoji="1" lang="zh-TW"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新庁舎建設経費</a:t>
                      </a:r>
                      <a:endPar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247</a:t>
                      </a:r>
                    </a:p>
                  </a:txBody>
                  <a:tcPr marL="78008" marR="7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民間ビル賃借保証金</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p>
                  </a:txBody>
                  <a:tcPr marL="78008" marR="7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(4)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庁舎撤去費</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78008" marR="7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合計（庁舎整備経費）</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341</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08" marR="78008"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r h="374705">
                <a:tc rowSpan="3">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ランニング</a:t>
                      </a:r>
                      <a:endParaRPr kumimoji="1" lang="en-US" altLang="ja-JP"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コスト</a:t>
                      </a:r>
                      <a:endParaRPr kumimoji="1" lang="en-US" altLang="ja-JP" sz="13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506" marR="19506" marT="72043" marB="72043" vert="eaVert"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民間ビル賃借料</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78022" marR="7802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新庁舎維持管理等経費</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8022" marR="7802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705">
                <a:tc vMerge="1">
                  <a:txBody>
                    <a:bodyPr/>
                    <a:lstStyle/>
                    <a:p>
                      <a:endParaRPr kumimoji="1" lang="ja-JP" altLang="en-US"/>
                    </a:p>
                  </a:txBody>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　　計</a:t>
                      </a:r>
                    </a:p>
                  </a:txBody>
                  <a:tcPr marL="19506" marR="19506"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20000"/>
                        </a:spcBef>
                        <a:buFont typeface="Arial" charset="0"/>
                        <a:defRPr kumimoji="1" sz="28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defRPr kumimoji="1" sz="24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defRPr kumimoji="1" sz="20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defRPr kumimoji="1">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defRPr kumimoji="1">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p>
                  </a:txBody>
                  <a:tcPr marL="78022" marR="78022"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10" name="正方形/長方形 9"/>
          <p:cNvSpPr/>
          <p:nvPr/>
        </p:nvSpPr>
        <p:spPr>
          <a:xfrm>
            <a:off x="5263490" y="641350"/>
            <a:ext cx="4514226" cy="2066925"/>
          </a:xfrm>
          <a:prstGeom prst="rect">
            <a:avLst/>
          </a:prstGeom>
          <a:solidFill>
            <a:schemeClr val="accent3">
              <a:lumMod val="40000"/>
              <a:lumOff val="60000"/>
            </a:schemeClr>
          </a:solidFill>
          <a:ln w="9525">
            <a:noFill/>
          </a:ln>
        </p:spPr>
        <p:style>
          <a:lnRef idx="2">
            <a:schemeClr val="accent6"/>
          </a:lnRef>
          <a:fillRef idx="1">
            <a:schemeClr val="lt1"/>
          </a:fillRef>
          <a:effectRef idx="0">
            <a:schemeClr val="accent6"/>
          </a:effectRef>
          <a:fontRef idx="minor">
            <a:schemeClr val="dk1"/>
          </a:fontRef>
        </p:style>
        <p:txBody>
          <a:bodyPr lIns="36000" tIns="0" rIns="36000" bIns="36000" anchor="ctr"/>
          <a:lstStyle/>
          <a:p>
            <a:pPr marL="628650" indent="-628650" eaLnBrk="1" hangingPunct="1">
              <a:spcAft>
                <a:spcPts val="300"/>
              </a:spcAft>
              <a:defRPr/>
            </a:pPr>
            <a:r>
              <a:rPr lang="ja-JP" altLang="en-US" sz="1500" b="1" dirty="0">
                <a:solidFill>
                  <a:prstClr val="black"/>
                </a:solidFill>
                <a:latin typeface="Meiryo UI" panose="020B0604030504040204" pitchFamily="50" charset="-128"/>
                <a:ea typeface="Meiryo UI" panose="020B0604030504040204" pitchFamily="50" charset="-128"/>
                <a:cs typeface="Meiryo UI" pitchFamily="50" charset="-128"/>
              </a:rPr>
              <a:t>■ 各案の主な課題</a:t>
            </a:r>
            <a:endParaRPr lang="en-US" altLang="ja-JP" sz="1500" b="1" dirty="0">
              <a:solidFill>
                <a:prstClr val="black"/>
              </a:solidFill>
              <a:latin typeface="Meiryo UI" panose="020B0604030504040204" pitchFamily="50" charset="-128"/>
              <a:ea typeface="Meiryo UI" panose="020B0604030504040204" pitchFamily="50" charset="-128"/>
              <a:cs typeface="Meiryo UI" pitchFamily="50" charset="-128"/>
            </a:endParaRPr>
          </a:p>
          <a:p>
            <a:pPr marL="628650" indent="-628650" eaLnBrk="1" hangingPunct="1">
              <a:spcAft>
                <a:spcPts val="60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執務室面積に未活用面積（空き庁舎）が</a:t>
            </a:r>
            <a:r>
              <a:rPr lang="ja-JP" altLang="en-US" sz="14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発生</a:t>
            </a:r>
            <a:endParaRPr lang="en-US" altLang="ja-JP" sz="1400" b="1"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spcAft>
                <a:spcPts val="30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パターンａ：全特別区で発生</a:t>
            </a:r>
            <a:endParaRPr lang="en-US" altLang="ja-JP"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lnSpc>
                <a:spcPts val="1500"/>
              </a:lnSpc>
              <a:spcAft>
                <a:spcPts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 民間ビル賃借</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面積</a:t>
            </a:r>
            <a:r>
              <a:rPr lang="ja-JP" altLang="en-US"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ATC</a:t>
            </a:r>
            <a:r>
              <a:rPr lang="ja-JP" altLang="en-US"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等：約</a:t>
            </a:r>
            <a:r>
              <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26,000</a:t>
            </a:r>
            <a:r>
              <a:rPr lang="ja-JP" altLang="en-US"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をゼロと</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lnSpc>
                <a:spcPts val="1500"/>
              </a:lnSpc>
              <a:spcAft>
                <a:spcPts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しても、</a:t>
            </a:r>
            <a:r>
              <a:rPr lang="ja-JP" altLang="en-US" sz="14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400" spc="-8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15,000</a:t>
            </a:r>
            <a:r>
              <a:rPr lang="ja-JP" altLang="en-US" sz="14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（職員約</a:t>
            </a:r>
            <a:r>
              <a:rPr lang="en-US" altLang="ja-JP" sz="13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750</a:t>
            </a:r>
            <a:r>
              <a:rPr lang="ja-JP" altLang="en-US" sz="13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人相当）</a:t>
            </a:r>
            <a:r>
              <a:rPr lang="ja-JP" altLang="en-US" sz="1400" spc="-8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の余剰あり</a:t>
            </a:r>
            <a:endPar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spcBef>
                <a:spcPts val="600"/>
              </a:spcBef>
              <a:spcAft>
                <a:spcPts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・パターンｂ</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一部の特別区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（第三区）</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で発生</a:t>
            </a:r>
            <a:endParaRPr lang="en-US" altLang="ja-JP"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lnSpc>
                <a:spcPts val="1500"/>
              </a:lnSpc>
              <a:spcAft>
                <a:spcPts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itchFamily="50" charset="-128"/>
              </a:rPr>
              <a:t>　　⇒ 民間ビル賃借面積の一部</a:t>
            </a:r>
            <a:r>
              <a:rPr lang="ja-JP" altLang="en-US"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ATC</a:t>
            </a:r>
            <a:r>
              <a:rPr lang="ja-JP" altLang="en-US"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等：約</a:t>
            </a:r>
            <a:r>
              <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628650" indent="-628650" eaLnBrk="1" hangingPunct="1">
              <a:lnSpc>
                <a:spcPts val="1500"/>
              </a:lnSpc>
              <a:spcAft>
                <a:spcPts val="0"/>
              </a:spcAft>
              <a:defRPr/>
            </a:pP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縮小することにより余剰解消</a:t>
            </a:r>
            <a:endParaRPr lang="en-US" altLang="ja-JP" sz="1400" dirty="0">
              <a:solidFill>
                <a:prstClr val="black"/>
              </a:solidFill>
              <a:latin typeface="Meiryo UI" panose="020B0604030504040204" pitchFamily="50" charset="-128"/>
              <a:ea typeface="Meiryo UI" panose="020B0604030504040204" pitchFamily="50" charset="-128"/>
              <a:cs typeface="Meiryo UI" pitchFamily="50" charset="-128"/>
            </a:endParaRPr>
          </a:p>
        </p:txBody>
      </p:sp>
      <p:sp>
        <p:nvSpPr>
          <p:cNvPr id="13" name="正方形/長方形 12"/>
          <p:cNvSpPr>
            <a:spLocks noChangeArrowheads="1"/>
          </p:cNvSpPr>
          <p:nvPr/>
        </p:nvSpPr>
        <p:spPr bwMode="auto">
          <a:xfrm>
            <a:off x="8861425" y="6570177"/>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４</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Tree>
    <p:extLst>
      <p:ext uri="{BB962C8B-B14F-4D97-AF65-F5344CB8AC3E}">
        <p14:creationId xmlns:p14="http://schemas.microsoft.com/office/powerpoint/2010/main" val="416194655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3"/>
          <p:cNvGraphicFramePr>
            <a:graphicFrameLocks noGrp="1"/>
          </p:cNvGraphicFramePr>
          <p:nvPr>
            <p:extLst/>
          </p:nvPr>
        </p:nvGraphicFramePr>
        <p:xfrm>
          <a:off x="344488" y="814788"/>
          <a:ext cx="9226550" cy="3118712"/>
        </p:xfrm>
        <a:graphic>
          <a:graphicData uri="http://schemas.openxmlformats.org/drawingml/2006/table">
            <a:tbl>
              <a:tblPr/>
              <a:tblGrid>
                <a:gridCol w="9226550"/>
              </a:tblGrid>
              <a:tr h="360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Meiryo UI"/>
                          <a:ea typeface="Meiryo UI"/>
                          <a:cs typeface="Meiryo UI"/>
                        </a:rPr>
                        <a:t>積　算　根　拠</a:t>
                      </a:r>
                    </a:p>
                  </a:txBody>
                  <a:tcPr marL="99072" marR="99072" marT="45466" marB="454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2758712">
                <a:tc>
                  <a:txBody>
                    <a:bodyPr/>
                    <a:lstStyle/>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en-US" altLang="ja-JP" sz="1400" b="1" i="0" u="none" strike="noStrike" cap="none" spc="0" normalizeH="0" baseline="0" dirty="0" smtClean="0">
                          <a:ln>
                            <a:noFill/>
                          </a:ln>
                          <a:solidFill>
                            <a:schemeClr val="tx1"/>
                          </a:solidFill>
                          <a:effectLst/>
                          <a:latin typeface="Meiryo UI"/>
                          <a:ea typeface="Meiryo UI"/>
                          <a:cs typeface="Meiryo UI"/>
                        </a:rPr>
                        <a:t> (1)</a:t>
                      </a:r>
                      <a:r>
                        <a:rPr kumimoji="1" lang="ja-JP" altLang="en-US" sz="1400" b="1" i="0" u="none" strike="noStrike" cap="none" spc="0" normalizeH="0" baseline="0" dirty="0" smtClean="0">
                          <a:ln>
                            <a:noFill/>
                          </a:ln>
                          <a:solidFill>
                            <a:schemeClr val="tx1"/>
                          </a:solidFill>
                          <a:effectLst/>
                          <a:latin typeface="Meiryo UI"/>
                          <a:ea typeface="Meiryo UI"/>
                          <a:cs typeface="Meiryo UI"/>
                        </a:rPr>
                        <a:t> 庁舎等改修経費　　　　　</a:t>
                      </a:r>
                      <a:r>
                        <a:rPr kumimoji="1" lang="en-US" altLang="ja-JP" sz="1400" b="1" i="0" u="none" strike="noStrike" cap="none" spc="0" normalizeH="0" baseline="0" dirty="0" smtClean="0">
                          <a:ln>
                            <a:noFill/>
                          </a:ln>
                          <a:solidFill>
                            <a:schemeClr val="tx1"/>
                          </a:solidFill>
                          <a:effectLst/>
                          <a:latin typeface="Meiryo UI"/>
                          <a:ea typeface="Meiryo UI"/>
                          <a:cs typeface="Meiryo UI"/>
                        </a:rPr>
                        <a:t>6,763</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spc="0" normalizeH="0" baseline="0" dirty="0" smtClean="0">
                          <a:ln>
                            <a:noFill/>
                          </a:ln>
                          <a:solidFill>
                            <a:schemeClr val="tx1"/>
                          </a:solidFill>
                          <a:effectLst/>
                          <a:latin typeface="Meiryo UI"/>
                          <a:ea typeface="Meiryo UI"/>
                          <a:cs typeface="Meiryo UI"/>
                        </a:rPr>
                        <a:t>　① 保有庁舎等改修経費 　　　　  </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改修執務室面積</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spc="0" normalizeH="0" baseline="30000" dirty="0" smtClean="0">
                          <a:ln>
                            <a:noFill/>
                          </a:ln>
                          <a:solidFill>
                            <a:schemeClr val="tx1"/>
                          </a:solidFill>
                          <a:effectLst/>
                          <a:latin typeface="Meiryo UI"/>
                          <a:ea typeface="Meiryo UI"/>
                          <a:cs typeface="Meiryo UI"/>
                        </a:rPr>
                        <a:t>※1)</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ja-JP" altLang="en-US" sz="1300" b="0" i="0" u="none" strike="noStrike" cap="none" spc="0" normalizeH="0" baseline="0" dirty="0" smtClean="0">
                          <a:ln>
                            <a:noFill/>
                          </a:ln>
                          <a:solidFill>
                            <a:schemeClr val="tx1"/>
                          </a:solidFill>
                          <a:effectLst/>
                          <a:latin typeface="Meiryo UI"/>
                          <a:ea typeface="Meiryo UI"/>
                          <a:cs typeface="Meiryo UI"/>
                        </a:rPr>
                        <a:t>＝ </a:t>
                      </a:r>
                      <a:r>
                        <a:rPr kumimoji="1" lang="ja-JP" altLang="en-US" sz="1300" b="0" i="0" u="none" strike="noStrike" cap="none" spc="0" normalizeH="0" baseline="3000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153,960</a:t>
                      </a:r>
                      <a:r>
                        <a:rPr kumimoji="1" lang="ja-JP" altLang="en-US" sz="1300" b="0" i="0" u="none" strike="noStrike" cap="none" spc="0" normalizeH="0" baseline="0" dirty="0" smtClean="0">
                          <a:ln>
                            <a:noFill/>
                          </a:ln>
                          <a:solidFill>
                            <a:schemeClr val="tx1"/>
                          </a:solidFill>
                          <a:effectLst/>
                          <a:latin typeface="Meiryo UI"/>
                          <a:ea typeface="Meiryo UI"/>
                          <a:cs typeface="Meiryo UI"/>
                        </a:rPr>
                        <a:t>㎡</a:t>
                      </a:r>
                      <a:r>
                        <a:rPr kumimoji="1" lang="en-US" altLang="ja-JP" sz="1300" b="0" i="0" u="none" strike="noStrike" cap="none" spc="0" normalizeH="0" baseline="0" dirty="0" smtClean="0">
                          <a:ln>
                            <a:noFill/>
                          </a:ln>
                          <a:solidFill>
                            <a:schemeClr val="tx1"/>
                          </a:solidFill>
                          <a:effectLst/>
                          <a:latin typeface="Meiryo UI"/>
                          <a:ea typeface="Meiryo UI"/>
                          <a:cs typeface="Meiryo UI"/>
                        </a:rPr>
                        <a:t>×30,000</a:t>
                      </a:r>
                      <a:r>
                        <a:rPr kumimoji="1" lang="ja-JP" altLang="en-US" sz="1300" b="0" i="0" u="none" strike="noStrike" cap="none" spc="0" normalizeH="0" baseline="0" dirty="0" smtClean="0">
                          <a:ln>
                            <a:noFill/>
                          </a:ln>
                          <a:solidFill>
                            <a:schemeClr val="tx1"/>
                          </a:solidFill>
                          <a:effectLst/>
                          <a:latin typeface="Meiryo UI"/>
                          <a:ea typeface="Meiryo UI"/>
                          <a:cs typeface="Meiryo UI"/>
                        </a:rPr>
                        <a:t>円</a:t>
                      </a:r>
                      <a:r>
                        <a:rPr kumimoji="1" lang="en-US" altLang="ja-JP" sz="1300" b="0" i="0" u="none" strike="noStrike" cap="none" spc="0" normalizeH="0" baseline="0" dirty="0" smtClean="0">
                          <a:ln>
                            <a:noFill/>
                          </a:ln>
                          <a:solidFill>
                            <a:schemeClr val="tx1"/>
                          </a:solidFill>
                          <a:effectLst/>
                          <a:latin typeface="Meiryo UI"/>
                          <a:ea typeface="Meiryo UI"/>
                          <a:cs typeface="Meiryo UI"/>
                        </a:rPr>
                        <a:t>/</a:t>
                      </a:r>
                      <a:r>
                        <a:rPr kumimoji="1" lang="ja-JP" altLang="en-US" sz="1300" b="0" i="0" u="none" strike="noStrike" cap="none" spc="0" normalizeH="0" baseline="0" dirty="0" smtClean="0">
                          <a:ln>
                            <a:noFill/>
                          </a:ln>
                          <a:solidFill>
                            <a:schemeClr val="tx1"/>
                          </a:solidFill>
                          <a:effectLst/>
                          <a:latin typeface="Meiryo UI"/>
                          <a:ea typeface="Meiryo UI"/>
                          <a:cs typeface="Meiryo UI"/>
                        </a:rPr>
                        <a:t>㎡ ＝  </a:t>
                      </a:r>
                      <a:r>
                        <a:rPr kumimoji="1" lang="ja-JP" altLang="en-US" sz="1200" b="0" i="0" u="none" strike="noStrike" cap="none" spc="0" normalizeH="0" baseline="0" dirty="0" smtClean="0">
                          <a:ln>
                            <a:noFill/>
                          </a:ln>
                          <a:solidFill>
                            <a:schemeClr val="tx1"/>
                          </a:solidFill>
                          <a:effectLst/>
                          <a:latin typeface="Meiryo UI"/>
                          <a:ea typeface="Meiryo UI"/>
                          <a:cs typeface="Meiryo UI"/>
                        </a:rPr>
                        <a:t>　  </a:t>
                      </a:r>
                      <a:r>
                        <a:rPr kumimoji="1" lang="en-US" altLang="ja-JP" sz="1300" b="0" i="0" u="none" strike="noStrike" cap="none" spc="0" normalizeH="0" baseline="0" dirty="0" smtClean="0">
                          <a:ln>
                            <a:noFill/>
                          </a:ln>
                          <a:solidFill>
                            <a:schemeClr val="tx1"/>
                          </a:solidFill>
                          <a:effectLst/>
                          <a:latin typeface="Meiryo UI"/>
                          <a:ea typeface="Meiryo UI"/>
                          <a:cs typeface="Meiryo UI"/>
                        </a:rPr>
                        <a:t>4,619</a:t>
                      </a:r>
                      <a:r>
                        <a:rPr kumimoji="1" lang="ja-JP" altLang="en-US" sz="1300" b="0"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spc="0"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② 民間ビル賃借執務室改修経費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不足執務室面積</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改修単価</a:t>
                      </a:r>
                      <a:r>
                        <a:rPr kumimoji="1" lang="en-US" altLang="ja-JP" sz="1300" b="0" i="0" u="none" strike="noStrike" cap="none" normalizeH="0" baseline="30000" dirty="0" smtClean="0">
                          <a:ln>
                            <a:noFill/>
                          </a:ln>
                          <a:solidFill>
                            <a:schemeClr val="tx1"/>
                          </a:solidFill>
                          <a:effectLst/>
                          <a:latin typeface="Meiryo UI"/>
                          <a:ea typeface="Meiryo UI"/>
                          <a:cs typeface="Meiryo UI"/>
                        </a:rPr>
                        <a:t>※2)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30,851</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×69,500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2,144</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ct val="0"/>
                        </a:spcAft>
                        <a:buClrTx/>
                        <a:buSzTx/>
                        <a:buFontTx/>
                        <a:buNone/>
                        <a:tabLst>
                          <a:tab pos="2695575" algn="l"/>
                        </a:tabLst>
                      </a:pPr>
                      <a:r>
                        <a:rPr kumimoji="1" lang="en-US" altLang="ja-JP" sz="1400" b="1" i="0" u="none" strike="noStrike" cap="none" normalizeH="0" baseline="0" dirty="0" smtClean="0">
                          <a:ln>
                            <a:noFill/>
                          </a:ln>
                          <a:solidFill>
                            <a:schemeClr val="tx1"/>
                          </a:solidFill>
                          <a:effectLst/>
                          <a:latin typeface="Meiryo UI"/>
                          <a:ea typeface="Meiryo UI"/>
                          <a:cs typeface="Meiryo UI"/>
                        </a:rPr>
                        <a:t> (2) </a:t>
                      </a:r>
                      <a:r>
                        <a:rPr kumimoji="1" lang="ja-JP" altLang="en-US" sz="1400" b="1" i="0" u="none" strike="noStrike" cap="none" normalizeH="0" baseline="0" dirty="0" smtClean="0">
                          <a:ln>
                            <a:noFill/>
                          </a:ln>
                          <a:solidFill>
                            <a:schemeClr val="tx1"/>
                          </a:solidFill>
                          <a:effectLst/>
                          <a:latin typeface="Meiryo UI"/>
                          <a:ea typeface="Meiryo UI"/>
                          <a:cs typeface="Meiryo UI"/>
                        </a:rPr>
                        <a:t>新庁舎建設経費</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55,376</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ct val="0"/>
                        </a:spcAft>
                        <a:buClrTx/>
                        <a:buSzTx/>
                        <a:buFontTx/>
                        <a:buNone/>
                        <a:tabLst>
                          <a:tab pos="2695575" algn="l"/>
                        </a:tabLst>
                      </a:pPr>
                      <a:r>
                        <a:rPr kumimoji="1" lang="ja-JP" altLang="en-US" sz="1300" b="0" i="0" u="none" strike="noStrike" cap="none" normalizeH="0" baseline="0" dirty="0" smtClean="0">
                          <a:ln>
                            <a:noFill/>
                          </a:ln>
                          <a:solidFill>
                            <a:schemeClr val="tx1"/>
                          </a:solidFill>
                          <a:effectLst/>
                          <a:latin typeface="Meiryo UI"/>
                          <a:ea typeface="Meiryo UI"/>
                          <a:cs typeface="Meiryo UI"/>
                        </a:rPr>
                        <a:t>　① 新庁舎建設費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必要延床面積</a:t>
                      </a:r>
                      <a:r>
                        <a:rPr kumimoji="1" lang="en-US" altLang="ja-JP" sz="1300" b="0" i="0" u="none" strike="noStrike" cap="none" normalizeH="0" baseline="30000" dirty="0" smtClean="0">
                          <a:ln>
                            <a:noFill/>
                          </a:ln>
                          <a:solidFill>
                            <a:schemeClr val="tx1"/>
                          </a:solidFill>
                          <a:effectLst/>
                          <a:latin typeface="Meiryo UI"/>
                          <a:ea typeface="Meiryo UI"/>
                          <a:cs typeface="Meiryo UI"/>
                        </a:rPr>
                        <a:t>※3)</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建設単価</a:t>
                      </a:r>
                      <a:r>
                        <a:rPr kumimoji="1" lang="en-US" altLang="ja-JP" sz="1300" b="0" i="0" u="none" strike="noStrike" cap="none" normalizeH="0" baseline="30000" dirty="0" smtClean="0">
                          <a:ln>
                            <a:noFill/>
                          </a:ln>
                          <a:solidFill>
                            <a:schemeClr val="tx1"/>
                          </a:solidFill>
                          <a:effectLst/>
                          <a:latin typeface="Meiryo UI"/>
                          <a:ea typeface="Meiryo UI"/>
                          <a:cs typeface="Meiryo UI"/>
                        </a:rPr>
                        <a:t>※4)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113,476㎡×371,600</a:t>
                      </a:r>
                      <a:r>
                        <a:rPr kumimoji="1" lang="ja-JP" altLang="en-US" sz="1300" b="0" i="0" u="none" strike="noStrike" cap="none" normalizeH="0" baseline="0" dirty="0" smtClean="0">
                          <a:ln>
                            <a:noFill/>
                          </a:ln>
                          <a:solidFill>
                            <a:schemeClr val="tx1"/>
                          </a:solidFill>
                          <a:effectLst/>
                          <a:latin typeface="Meiryo UI"/>
                          <a:ea typeface="Meiryo UI"/>
                          <a:cs typeface="Meiryo UI"/>
                        </a:rPr>
                        <a:t>円</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a:t>
                      </a:r>
                      <a:r>
                        <a:rPr kumimoji="1" lang="en-US" altLang="ja-JP" sz="1300" b="0" i="0" u="none" strike="noStrike" cap="none" normalizeH="0" baseline="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42,168</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p>
                    <a:p>
                      <a:pPr marL="0" marR="0" lvl="0" indent="0" algn="l" defTabSz="914400" rtl="0" eaLnBrk="1" fontAlgn="base" latinLnBrk="0" hangingPunct="1">
                        <a:lnSpc>
                          <a:spcPts val="2000"/>
                        </a:lnSpc>
                        <a:spcBef>
                          <a:spcPct val="0"/>
                        </a:spcBef>
                        <a:spcAft>
                          <a:spcPct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② 新庁舎設計費・工事監理費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国土交通省の積算基準等より試算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816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③ 新庁舎用地費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敷地面積</a:t>
                      </a:r>
                      <a:r>
                        <a:rPr kumimoji="1" lang="en-US" altLang="ja-JP" sz="1300" b="0" i="0" u="none" strike="noStrike" cap="none" normalizeH="0" baseline="30000" dirty="0" smtClean="0">
                          <a:ln>
                            <a:noFill/>
                          </a:ln>
                          <a:solidFill>
                            <a:schemeClr val="tx1"/>
                          </a:solidFill>
                          <a:effectLst/>
                          <a:latin typeface="Meiryo UI"/>
                          <a:ea typeface="Meiryo UI"/>
                          <a:cs typeface="Meiryo UI"/>
                        </a:rPr>
                        <a:t>※5)</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土地単価</a:t>
                      </a:r>
                      <a:r>
                        <a:rPr kumimoji="1" lang="en-US" altLang="ja-JP" sz="1300" b="0" i="0" u="none" strike="noStrike" cap="none" normalizeH="0" baseline="30000" dirty="0" smtClean="0">
                          <a:ln>
                            <a:noFill/>
                          </a:ln>
                          <a:solidFill>
                            <a:schemeClr val="tx1"/>
                          </a:solidFill>
                          <a:effectLst/>
                          <a:latin typeface="Meiryo UI"/>
                          <a:ea typeface="Meiryo UI"/>
                          <a:cs typeface="Meiryo UI"/>
                        </a:rPr>
                        <a:t>※6)     </a:t>
                      </a:r>
                      <a:r>
                        <a:rPr kumimoji="1" lang="ja-JP" altLang="en-US" sz="1300" b="0" i="0" u="none" strike="noStrike" cap="none" normalizeH="0" baseline="0" dirty="0" smtClean="0">
                          <a:ln>
                            <a:noFill/>
                          </a:ln>
                          <a:solidFill>
                            <a:schemeClr val="tx1"/>
                          </a:solidFill>
                          <a:effectLst/>
                          <a:latin typeface="Meiryo UI"/>
                          <a:ea typeface="Meiryo UI"/>
                          <a:cs typeface="Meiryo UI"/>
                        </a:rPr>
                        <a:t>　　　　　　　　　　　　　　　　　　 　      　 　＝</a:t>
                      </a:r>
                      <a:r>
                        <a:rPr kumimoji="1" lang="ja-JP" altLang="en-US" sz="1200" b="0" i="0" u="none" strike="noStrike" cap="none" normalizeH="0" baseline="0" dirty="0" smtClean="0">
                          <a:ln>
                            <a:noFill/>
                          </a:ln>
                          <a:solidFill>
                            <a:schemeClr val="tx1"/>
                          </a:solidFill>
                          <a:effectLst/>
                          <a:latin typeface="Meiryo UI"/>
                          <a:ea typeface="Meiryo UI"/>
                          <a:cs typeface="Meiryo UI"/>
                        </a:rPr>
                        <a:t>    </a:t>
                      </a:r>
                      <a:r>
                        <a:rPr kumimoji="1" lang="en-US" altLang="ja-JP" sz="1300" b="0" i="0" u="none" strike="noStrike" cap="none" normalizeH="0" baseline="0" dirty="0" smtClean="0">
                          <a:ln>
                            <a:noFill/>
                          </a:ln>
                          <a:solidFill>
                            <a:schemeClr val="tx1"/>
                          </a:solidFill>
                          <a:effectLst/>
                          <a:latin typeface="Meiryo UI"/>
                          <a:ea typeface="Meiryo UI"/>
                          <a:cs typeface="Meiryo UI"/>
                        </a:rPr>
                        <a:t>12,392</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ts val="1200"/>
                        </a:spcBef>
                        <a:spcAft>
                          <a:spcPts val="0"/>
                        </a:spcAft>
                        <a:buClrTx/>
                        <a:buSzTx/>
                        <a:buFontTx/>
                        <a:buNone/>
                        <a:tabLst>
                          <a:tab pos="2695575" algn="l"/>
                        </a:tabLst>
                        <a:defRPr/>
                      </a:pPr>
                      <a:r>
                        <a:rPr kumimoji="1" lang="ja-JP" altLang="en-US" sz="1400" b="1" i="0" u="none" strike="noStrike" cap="none" normalizeH="0" baseline="0" dirty="0" smtClean="0">
                          <a:ln>
                            <a:noFill/>
                          </a:ln>
                          <a:solidFill>
                            <a:schemeClr val="tx1"/>
                          </a:solidFill>
                          <a:effectLst/>
                          <a:latin typeface="Meiryo UI"/>
                          <a:ea typeface="Meiryo UI"/>
                          <a:cs typeface="Meiryo UI"/>
                        </a:rPr>
                        <a:t> </a:t>
                      </a:r>
                      <a:r>
                        <a:rPr kumimoji="1" lang="en-US" altLang="ja-JP" sz="1400" b="1" i="0" u="none" strike="noStrike" cap="none" normalizeH="0" baseline="0" dirty="0" smtClean="0">
                          <a:ln>
                            <a:noFill/>
                          </a:ln>
                          <a:solidFill>
                            <a:schemeClr val="tx1"/>
                          </a:solidFill>
                          <a:effectLst/>
                          <a:latin typeface="Meiryo UI"/>
                          <a:ea typeface="Meiryo UI"/>
                          <a:cs typeface="Meiryo UI"/>
                        </a:rPr>
                        <a:t>(3)</a:t>
                      </a:r>
                      <a:r>
                        <a:rPr kumimoji="1" lang="ja-JP" altLang="en-US" sz="1400" b="1" i="0" u="none" strike="noStrike" cap="none" normalizeH="0" baseline="0" dirty="0" smtClean="0">
                          <a:ln>
                            <a:noFill/>
                          </a:ln>
                          <a:solidFill>
                            <a:schemeClr val="tx1"/>
                          </a:solidFill>
                          <a:effectLst/>
                          <a:latin typeface="Meiryo UI"/>
                          <a:ea typeface="Meiryo UI"/>
                          <a:cs typeface="Meiryo UI"/>
                        </a:rPr>
                        <a:t> 民間ビル賃借保証金</a:t>
                      </a:r>
                      <a:r>
                        <a:rPr kumimoji="1" lang="ja-JP" altLang="en-US" sz="1400" b="1" i="0" u="none" strike="noStrike" cap="none" spc="0" normalizeH="0" baseline="0" dirty="0" smtClean="0">
                          <a:ln>
                            <a:noFill/>
                          </a:ln>
                          <a:solidFill>
                            <a:schemeClr val="tx1"/>
                          </a:solidFill>
                          <a:effectLst/>
                          <a:latin typeface="Meiryo UI"/>
                          <a:ea typeface="Meiryo UI"/>
                          <a:cs typeface="Meiryo UI"/>
                        </a:rPr>
                        <a:t>　　　</a:t>
                      </a:r>
                      <a:r>
                        <a:rPr kumimoji="1" lang="en-US" altLang="ja-JP" sz="1400" b="1" i="0" u="none" strike="noStrike" cap="none" spc="0" normalizeH="0" baseline="0" dirty="0" smtClean="0">
                          <a:ln>
                            <a:noFill/>
                          </a:ln>
                          <a:solidFill>
                            <a:schemeClr val="tx1"/>
                          </a:solidFill>
                          <a:effectLst/>
                          <a:latin typeface="Meiryo UI"/>
                          <a:ea typeface="Meiryo UI"/>
                          <a:cs typeface="Meiryo UI"/>
                        </a:rPr>
                        <a:t>1,516</a:t>
                      </a:r>
                      <a:r>
                        <a:rPr kumimoji="1" lang="ja-JP" altLang="en-US" sz="1400" b="1" i="0" u="none" strike="noStrike" cap="none" spc="0" normalizeH="0" baseline="0" dirty="0" smtClean="0">
                          <a:ln>
                            <a:noFill/>
                          </a:ln>
                          <a:solidFill>
                            <a:schemeClr val="tx1"/>
                          </a:solidFill>
                          <a:effectLst/>
                          <a:latin typeface="Meiryo UI"/>
                          <a:ea typeface="Meiryo UI"/>
                          <a:cs typeface="Meiryo UI"/>
                        </a:rPr>
                        <a:t>百万円</a:t>
                      </a:r>
                      <a:endParaRPr kumimoji="1" lang="en-US" altLang="ja-JP" sz="1400" b="1" i="0" u="none" strike="noStrike" cap="none" normalizeH="0" baseline="0" dirty="0" smtClean="0">
                        <a:ln>
                          <a:noFill/>
                        </a:ln>
                        <a:solidFill>
                          <a:schemeClr val="tx1"/>
                        </a:solidFill>
                        <a:effectLst/>
                        <a:latin typeface="Meiryo UI"/>
                        <a:ea typeface="Meiryo UI"/>
                        <a:cs typeface="Meiryo UI"/>
                      </a:endParaRPr>
                    </a:p>
                    <a:p>
                      <a:pPr marL="0" marR="0" lvl="0" indent="0" algn="l" defTabSz="914400" rtl="0" eaLnBrk="1" fontAlgn="base" latinLnBrk="0" hangingPunct="1">
                        <a:lnSpc>
                          <a:spcPts val="2000"/>
                        </a:lnSpc>
                        <a:spcBef>
                          <a:spcPct val="0"/>
                        </a:spcBef>
                        <a:spcAft>
                          <a:spcPts val="0"/>
                        </a:spcAft>
                        <a:buClrTx/>
                        <a:buSzTx/>
                        <a:buFontTx/>
                        <a:buNone/>
                        <a:tabLst>
                          <a:tab pos="2695575" algn="l"/>
                        </a:tabLst>
                        <a:defRPr/>
                      </a:pPr>
                      <a:r>
                        <a:rPr kumimoji="1" lang="ja-JP" altLang="en-US" sz="1300" b="0" i="0" u="none" strike="noStrike" cap="none" normalizeH="0" baseline="0" dirty="0" smtClean="0">
                          <a:ln>
                            <a:noFill/>
                          </a:ln>
                          <a:solidFill>
                            <a:schemeClr val="tx1"/>
                          </a:solidFill>
                          <a:effectLst/>
                          <a:latin typeface="Meiryo UI"/>
                          <a:ea typeface="Meiryo UI"/>
                          <a:cs typeface="Meiryo UI"/>
                        </a:rPr>
                        <a:t>　① 民間ビル賃借保証金 　　　　　　</a:t>
                      </a:r>
                      <a:r>
                        <a:rPr kumimoji="1" lang="en-US" altLang="ja-JP" sz="1300" b="0" i="0" u="none" strike="noStrike" cap="none" normalizeH="0" baseline="0" dirty="0" smtClean="0">
                          <a:ln>
                            <a:noFill/>
                          </a:ln>
                          <a:solidFill>
                            <a:schemeClr val="tx1"/>
                          </a:solidFill>
                          <a:effectLst/>
                          <a:latin typeface="Meiryo UI"/>
                          <a:ea typeface="Meiryo UI"/>
                          <a:cs typeface="Meiryo UI"/>
                        </a:rPr>
                        <a:t>:</a:t>
                      </a:r>
                      <a:r>
                        <a:rPr kumimoji="1" lang="ja-JP" altLang="en-US" sz="1300" b="0" i="0" u="none" strike="noStrike" cap="none" normalizeH="0" baseline="0" dirty="0" smtClean="0">
                          <a:ln>
                            <a:noFill/>
                          </a:ln>
                          <a:solidFill>
                            <a:schemeClr val="tx1"/>
                          </a:solidFill>
                          <a:effectLst/>
                          <a:latin typeface="Meiryo UI"/>
                          <a:ea typeface="Meiryo UI"/>
                          <a:cs typeface="Meiryo UI"/>
                        </a:rPr>
                        <a:t>年間賃料相当額　</a:t>
                      </a:r>
                      <a:r>
                        <a:rPr kumimoji="1" lang="ja-JP" altLang="en-US" sz="1300" b="0" i="0" u="none" strike="noStrike" cap="none" normalizeH="0" baseline="30000" dirty="0" smtClean="0">
                          <a:ln>
                            <a:noFill/>
                          </a:ln>
                          <a:solidFill>
                            <a:schemeClr val="tx1"/>
                          </a:solidFill>
                          <a:effectLst/>
                          <a:latin typeface="Meiryo UI"/>
                          <a:ea typeface="Meiryo UI"/>
                          <a:cs typeface="Meiryo UI"/>
                        </a:rPr>
                        <a:t>　　　　</a:t>
                      </a:r>
                      <a:r>
                        <a:rPr kumimoji="1" lang="ja-JP" altLang="en-US" sz="1300" b="0" i="0" u="none" strike="noStrike" cap="none" normalizeH="0" baseline="0" dirty="0" smtClean="0">
                          <a:ln>
                            <a:noFill/>
                          </a:ln>
                          <a:solidFill>
                            <a:schemeClr val="tx1"/>
                          </a:solidFill>
                          <a:effectLst/>
                          <a:latin typeface="Meiryo UI"/>
                          <a:ea typeface="Meiryo UI"/>
                          <a:cs typeface="Meiryo UI"/>
                        </a:rPr>
                        <a:t>　　　　　　　　　　　　　　　　　　　　　　　　　　　　　　＝     </a:t>
                      </a:r>
                      <a:r>
                        <a:rPr kumimoji="1" lang="en-US" altLang="ja-JP" sz="1300" b="0" i="0" u="none" strike="noStrike" cap="none" normalizeH="0" baseline="0" dirty="0" smtClean="0">
                          <a:ln>
                            <a:noFill/>
                          </a:ln>
                          <a:solidFill>
                            <a:schemeClr val="tx1"/>
                          </a:solidFill>
                          <a:effectLst/>
                          <a:latin typeface="Meiryo UI"/>
                          <a:ea typeface="Meiryo UI"/>
                          <a:cs typeface="Meiryo UI"/>
                        </a:rPr>
                        <a:t>1,516</a:t>
                      </a:r>
                      <a:r>
                        <a:rPr kumimoji="1" lang="ja-JP" altLang="en-US" sz="1300" b="0" i="0" u="none" strike="noStrike" cap="none" normalizeH="0" baseline="0" dirty="0" smtClean="0">
                          <a:ln>
                            <a:noFill/>
                          </a:ln>
                          <a:solidFill>
                            <a:schemeClr val="tx1"/>
                          </a:solidFill>
                          <a:effectLst/>
                          <a:latin typeface="Meiryo UI"/>
                          <a:ea typeface="Meiryo UI"/>
                          <a:cs typeface="Meiryo UI"/>
                        </a:rPr>
                        <a:t>百万円</a:t>
                      </a:r>
                      <a:endParaRPr kumimoji="1" lang="en-US" altLang="ja-JP" sz="1300" b="0" i="0" u="none" strike="noStrike" cap="none" normalizeH="0" baseline="0" dirty="0" smtClean="0">
                        <a:ln>
                          <a:noFill/>
                        </a:ln>
                        <a:solidFill>
                          <a:schemeClr val="tx1"/>
                        </a:solidFill>
                        <a:effectLst/>
                        <a:latin typeface="Meiryo UI"/>
                        <a:ea typeface="Meiryo UI"/>
                        <a:cs typeface="Meiryo UI"/>
                      </a:endParaRPr>
                    </a:p>
                  </a:txBody>
                  <a:tcPr marL="99072" marR="99072" marT="45466" marB="45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smtClean="0">
                <a:solidFill>
                  <a:prstClr val="black"/>
                </a:solidFill>
                <a:latin typeface="Meiryo UI" pitchFamily="50" charset="-128"/>
                <a:ea typeface="Meiryo UI" pitchFamily="50" charset="-128"/>
                <a:cs typeface="Meiryo UI" pitchFamily="50" charset="-128"/>
              </a:rPr>
              <a:t>３　積算内訳　</a:t>
            </a:r>
            <a:r>
              <a:rPr lang="ja-JP" altLang="en-US" sz="2000" b="1" dirty="0" smtClean="0">
                <a:solidFill>
                  <a:srgbClr val="000000"/>
                </a:solidFill>
                <a:latin typeface="ＭＳ Ｐゴシック"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a:cs typeface="Meiryo UI"/>
              </a:rPr>
              <a:t>パターン</a:t>
            </a:r>
            <a:r>
              <a:rPr lang="en-US" altLang="ja-JP" sz="2000" b="1" dirty="0" smtClean="0">
                <a:solidFill>
                  <a:srgbClr val="000000"/>
                </a:solidFill>
                <a:latin typeface="Meiryo UI" panose="020B0604030504040204" pitchFamily="50" charset="-128"/>
                <a:ea typeface="Meiryo UI" panose="020B0604030504040204" pitchFamily="50" charset="-128"/>
                <a:cs typeface="Meiryo UI"/>
              </a:rPr>
              <a:t>a</a:t>
            </a:r>
            <a:r>
              <a:rPr lang="ja-JP" altLang="en-US" sz="2000" b="1" dirty="0" smtClean="0">
                <a:solidFill>
                  <a:srgbClr val="000000"/>
                </a:solidFill>
                <a:latin typeface="ＭＳ Ｐゴシック" charset="-128"/>
                <a:ea typeface="Meiryo UI" pitchFamily="50" charset="-128"/>
                <a:cs typeface="Meiryo UI" pitchFamily="50" charset="-128"/>
              </a:rPr>
              <a:t>（</a:t>
            </a:r>
            <a:r>
              <a:rPr lang="ja-JP" altLang="en-US" sz="2000" b="1" dirty="0">
                <a:solidFill>
                  <a:srgbClr val="000000"/>
                </a:solidFill>
                <a:latin typeface="ＭＳ Ｐゴシック" charset="-128"/>
                <a:ea typeface="Meiryo UI" pitchFamily="50" charset="-128"/>
                <a:cs typeface="Meiryo UI" pitchFamily="50" charset="-128"/>
              </a:rPr>
              <a:t>総合庁舎案</a:t>
            </a:r>
            <a:r>
              <a:rPr lang="ja-JP" altLang="en-US" sz="2000" b="1" dirty="0" smtClean="0">
                <a:solidFill>
                  <a:srgbClr val="000000"/>
                </a:solidFill>
                <a:latin typeface="ＭＳ Ｐゴシック" charset="-128"/>
                <a:ea typeface="Meiryo UI" pitchFamily="50" charset="-128"/>
                <a:cs typeface="Meiryo UI" pitchFamily="50" charset="-128"/>
              </a:rPr>
              <a:t>）</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smtClean="0">
                <a:solidFill>
                  <a:srgbClr val="000000"/>
                </a:solidFill>
                <a:latin typeface="ＭＳ Ｐゴシック" charset="-128"/>
                <a:ea typeface="Meiryo UI" pitchFamily="50" charset="-128"/>
                <a:cs typeface="Meiryo UI" pitchFamily="50" charset="-128"/>
              </a:rPr>
              <a:t>イニシャルコスト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12"/>
          <p:cNvSpPr>
            <a:spLocks noChangeArrowheads="1"/>
          </p:cNvSpPr>
          <p:nvPr/>
        </p:nvSpPr>
        <p:spPr bwMode="auto">
          <a:xfrm>
            <a:off x="8835667" y="16248"/>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５</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10" name="Line 50"/>
          <p:cNvSpPr>
            <a:spLocks noChangeShapeType="1"/>
          </p:cNvSpPr>
          <p:nvPr/>
        </p:nvSpPr>
        <p:spPr bwMode="auto">
          <a:xfrm flipV="1">
            <a:off x="427038" y="2046561"/>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 name="Line 50"/>
          <p:cNvSpPr>
            <a:spLocks noChangeShapeType="1"/>
          </p:cNvSpPr>
          <p:nvPr/>
        </p:nvSpPr>
        <p:spPr bwMode="auto">
          <a:xfrm flipV="1">
            <a:off x="427038" y="3212976"/>
            <a:ext cx="8886825" cy="14287"/>
          </a:xfrm>
          <a:prstGeom prst="line">
            <a:avLst/>
          </a:prstGeom>
          <a:noFill/>
          <a:ln w="9525">
            <a:solidFill>
              <a:schemeClr val="tx1"/>
            </a:solidFill>
            <a:prstDash val="lg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 name="Rectangle 29"/>
          <p:cNvSpPr>
            <a:spLocks noChangeArrowheads="1"/>
          </p:cNvSpPr>
          <p:nvPr/>
        </p:nvSpPr>
        <p:spPr bwMode="auto">
          <a:xfrm>
            <a:off x="311117" y="3933056"/>
            <a:ext cx="9631363"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600"/>
              </a:lnSpc>
              <a:spcBef>
                <a:spcPct val="0"/>
              </a:spcBef>
              <a:buFontTx/>
              <a:buNone/>
              <a:defRPr/>
            </a:pPr>
            <a:r>
              <a:rPr lang="ja-JP" altLang="en-US" sz="1200" dirty="0" smtClean="0">
                <a:latin typeface="Meiryo UI" pitchFamily="50" charset="-128"/>
                <a:ea typeface="Meiryo UI" pitchFamily="50" charset="-128"/>
                <a:cs typeface="Meiryo UI" pitchFamily="50" charset="-128"/>
              </a:rPr>
              <a:t>（消費税率</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％で単価を試算）</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a:latin typeface="Meiryo UI" pitchFamily="50" charset="-128"/>
                <a:ea typeface="Meiryo UI" pitchFamily="50" charset="-128"/>
                <a:cs typeface="Meiryo UI" pitchFamily="50" charset="-128"/>
              </a:rPr>
              <a:t>※1) </a:t>
            </a:r>
            <a:r>
              <a:rPr lang="ja-JP" altLang="en-US" sz="1200" dirty="0">
                <a:latin typeface="Meiryo UI"/>
                <a:ea typeface="Meiryo UI"/>
                <a:cs typeface="Meiryo UI"/>
              </a:rPr>
              <a:t>保有庁舎等改修</a:t>
            </a:r>
            <a:r>
              <a:rPr lang="ja-JP" altLang="en-US" sz="1200" dirty="0">
                <a:latin typeface="Meiryo UI" pitchFamily="50" charset="-128"/>
                <a:ea typeface="Meiryo UI" pitchFamily="50" charset="-128"/>
                <a:cs typeface="Meiryo UI" pitchFamily="50" charset="-128"/>
              </a:rPr>
              <a:t>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年及び平成</a:t>
            </a:r>
            <a:r>
              <a:rPr lang="en-US" altLang="ja-JP" sz="1200" dirty="0">
                <a:latin typeface="Meiryo UI" pitchFamily="50" charset="-128"/>
                <a:ea typeface="Meiryo UI" pitchFamily="50" charset="-128"/>
                <a:cs typeface="Meiryo UI" pitchFamily="50" charset="-128"/>
              </a:rPr>
              <a:t>29</a:t>
            </a:r>
            <a:r>
              <a:rPr lang="ja-JP" altLang="en-US" sz="1200" dirty="0">
                <a:latin typeface="Meiryo UI" pitchFamily="50" charset="-128"/>
                <a:ea typeface="Meiryo UI" pitchFamily="50" charset="-128"/>
                <a:cs typeface="Meiryo UI" pitchFamily="50" charset="-128"/>
              </a:rPr>
              <a:t>年の大阪市本庁舎執務室改修事例より</a:t>
            </a:r>
            <a:endParaRPr lang="en-US" altLang="ja-JP" sz="1200" dirty="0">
              <a:latin typeface="Meiryo UI" pitchFamily="50" charset="-128"/>
              <a:ea typeface="Meiryo UI" pitchFamily="50" charset="-128"/>
              <a:cs typeface="Meiryo UI" pitchFamily="50" charset="-128"/>
            </a:endParaRPr>
          </a:p>
          <a:p>
            <a:pPr eaLnBrk="1" hangingPunct="1">
              <a:lnSpc>
                <a:spcPts val="1600"/>
              </a:lnSpc>
              <a:spcBef>
                <a:spcPct val="0"/>
              </a:spcBef>
              <a:buNone/>
              <a:defRPr/>
            </a:pPr>
            <a:r>
              <a:rPr lang="en-US" altLang="ja-JP" sz="1200" dirty="0" smtClean="0">
                <a:latin typeface="Meiryo UI" pitchFamily="50" charset="-128"/>
                <a:ea typeface="Meiryo UI" pitchFamily="50" charset="-128"/>
                <a:cs typeface="Meiryo UI" pitchFamily="50" charset="-128"/>
              </a:rPr>
              <a:t>※2) </a:t>
            </a:r>
            <a:r>
              <a:rPr lang="ja-JP" altLang="en-US" sz="1200" dirty="0">
                <a:latin typeface="Meiryo UI" pitchFamily="50" charset="-128"/>
                <a:ea typeface="Meiryo UI" pitchFamily="50" charset="-128"/>
                <a:cs typeface="Meiryo UI" pitchFamily="50" charset="-128"/>
              </a:rPr>
              <a:t>民間ビル改修工事単価：平成</a:t>
            </a:r>
            <a:r>
              <a:rPr lang="en-US" altLang="ja-JP" sz="1200" dirty="0">
                <a:latin typeface="Meiryo UI" pitchFamily="50" charset="-128"/>
                <a:ea typeface="Meiryo UI" pitchFamily="50" charset="-128"/>
                <a:cs typeface="Meiryo UI" pitchFamily="50" charset="-128"/>
              </a:rPr>
              <a:t>28</a:t>
            </a:r>
            <a:r>
              <a:rPr lang="ja-JP" altLang="en-US" sz="1200" dirty="0">
                <a:latin typeface="Meiryo UI" pitchFamily="50" charset="-128"/>
                <a:ea typeface="Meiryo UI" pitchFamily="50" charset="-128"/>
                <a:cs typeface="Meiryo UI" pitchFamily="50" charset="-128"/>
              </a:rPr>
              <a:t>年産業創造館改修事例</a:t>
            </a:r>
            <a:r>
              <a:rPr lang="ja-JP" altLang="en-US" sz="1200" dirty="0" smtClean="0">
                <a:latin typeface="Meiryo UI" pitchFamily="50" charset="-128"/>
                <a:ea typeface="Meiryo UI" pitchFamily="50" charset="-128"/>
                <a:cs typeface="Meiryo UI" pitchFamily="50" charset="-128"/>
              </a:rPr>
              <a:t>より</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 typeface="Arial" charset="0"/>
              <a:buNone/>
              <a:defRPr/>
            </a:pPr>
            <a:r>
              <a:rPr lang="en-US" altLang="ja-JP" sz="1200" dirty="0" smtClean="0">
                <a:latin typeface="Meiryo UI" pitchFamily="50" charset="-128"/>
                <a:ea typeface="Meiryo UI" pitchFamily="50" charset="-128"/>
                <a:cs typeface="Meiryo UI" pitchFamily="50" charset="-128"/>
              </a:rPr>
              <a:t>※</a:t>
            </a:r>
            <a:r>
              <a:rPr lang="en-US" altLang="ja-JP" sz="1200" dirty="0">
                <a:latin typeface="Meiryo UI" pitchFamily="50" charset="-128"/>
                <a:ea typeface="Meiryo UI" pitchFamily="50" charset="-128"/>
                <a:cs typeface="Meiryo UI" pitchFamily="50" charset="-128"/>
              </a:rPr>
              <a:t>3</a:t>
            </a:r>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必要延床面積：不足執務室面積を</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で除した後に駐車場面積（大阪市附置義務台数基準により試算）を加算した面積 </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※4) </a:t>
            </a:r>
            <a:r>
              <a:rPr lang="ja-JP" altLang="en-US" sz="1200" dirty="0" smtClean="0">
                <a:latin typeface="Meiryo UI" pitchFamily="50" charset="-128"/>
                <a:ea typeface="Meiryo UI" pitchFamily="50" charset="-128"/>
                <a:cs typeface="Meiryo UI" pitchFamily="50" charset="-128"/>
              </a:rPr>
              <a:t>新庁舎建設単価：</a:t>
            </a:r>
            <a:r>
              <a:rPr lang="ja-JP" altLang="en-US" sz="1200" dirty="0">
                <a:latin typeface="Meiryo UI" pitchFamily="50" charset="-128"/>
                <a:ea typeface="Meiryo UI" pitchFamily="50" charset="-128"/>
                <a:cs typeface="Meiryo UI" pitchFamily="50" charset="-128"/>
              </a:rPr>
              <a:t>過去</a:t>
            </a:r>
            <a:r>
              <a:rPr lang="en-US" altLang="ja-JP" sz="1200" dirty="0" smtClean="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年間（</a:t>
            </a:r>
            <a:r>
              <a:rPr lang="ja-JP" altLang="en-US" sz="1200" dirty="0">
                <a:latin typeface="Meiryo UI" pitchFamily="50" charset="-128"/>
                <a:ea typeface="Meiryo UI" pitchFamily="50" charset="-128"/>
                <a:cs typeface="Meiryo UI" pitchFamily="50" charset="-128"/>
              </a:rPr>
              <a:t>平成</a:t>
            </a:r>
            <a:r>
              <a:rPr lang="en-US" altLang="ja-JP" sz="1200" dirty="0" smtClean="0">
                <a:latin typeface="Meiryo UI" pitchFamily="50" charset="-128"/>
                <a:ea typeface="Meiryo UI" pitchFamily="50" charset="-128"/>
                <a:cs typeface="Meiryo UI" pitchFamily="50" charset="-128"/>
              </a:rPr>
              <a:t>19</a:t>
            </a:r>
            <a:r>
              <a:rPr lang="ja-JP" altLang="en-US" sz="1200" dirty="0" smtClean="0">
                <a:latin typeface="Meiryo UI" pitchFamily="50" charset="-128"/>
                <a:ea typeface="Meiryo UI" pitchFamily="50" charset="-128"/>
                <a:cs typeface="Meiryo UI" pitchFamily="50" charset="-128"/>
              </a:rPr>
              <a:t>～</a:t>
            </a:r>
            <a:r>
              <a:rPr lang="en-US" altLang="ja-JP" sz="1200" dirty="0" smtClean="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年）の区役所建設事例（建物台帳）の平均単価</a:t>
            </a:r>
            <a:endParaRPr lang="en-US" altLang="ja-JP" sz="1200" strike="dblStrike"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※5) </a:t>
            </a:r>
            <a:r>
              <a:rPr lang="ja-JP" altLang="en-US" sz="1200" dirty="0" smtClean="0">
                <a:latin typeface="Meiryo UI" pitchFamily="50" charset="-128"/>
                <a:ea typeface="Meiryo UI" pitchFamily="50" charset="-128"/>
                <a:cs typeface="Meiryo UI" pitchFamily="50" charset="-128"/>
              </a:rPr>
              <a:t>敷地面積：必要延床面積を</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a:t>
            </a:r>
            <a:r>
              <a:rPr lang="ja-JP" altLang="en-US" sz="1200" dirty="0" smtClean="0">
                <a:latin typeface="Meiryo UI" pitchFamily="50" charset="-128"/>
                <a:ea typeface="Meiryo UI" pitchFamily="50" charset="-128"/>
                <a:cs typeface="Meiryo UI" pitchFamily="50" charset="-128"/>
              </a:rPr>
              <a:t>地点</a:t>
            </a:r>
            <a:r>
              <a:rPr lang="ja-JP" altLang="en-US" sz="1200" dirty="0">
                <a:latin typeface="Meiryo UI" pitchFamily="50" charset="-128"/>
                <a:ea typeface="Meiryo UI" pitchFamily="50" charset="-128"/>
                <a:cs typeface="Meiryo UI" pitchFamily="50" charset="-128"/>
              </a:rPr>
              <a:t>における指定</a:t>
            </a:r>
            <a:r>
              <a:rPr lang="ja-JP" altLang="en-US" sz="1200" dirty="0" smtClean="0">
                <a:latin typeface="Meiryo UI" pitchFamily="50" charset="-128"/>
                <a:ea typeface="Meiryo UI" pitchFamily="50" charset="-128"/>
                <a:cs typeface="Meiryo UI" pitchFamily="50" charset="-128"/>
              </a:rPr>
              <a:t>容積率の</a:t>
            </a:r>
            <a:r>
              <a:rPr lang="en-US" altLang="ja-JP" sz="1200" dirty="0" smtClean="0">
                <a:latin typeface="Meiryo UI" pitchFamily="50" charset="-128"/>
                <a:ea typeface="Meiryo UI" pitchFamily="50" charset="-128"/>
                <a:cs typeface="Meiryo UI" pitchFamily="50" charset="-128"/>
              </a:rPr>
              <a:t>70%</a:t>
            </a:r>
            <a:r>
              <a:rPr lang="ja-JP" altLang="en-US" sz="1200" dirty="0" smtClean="0">
                <a:latin typeface="Meiryo UI" pitchFamily="50" charset="-128"/>
                <a:ea typeface="Meiryo UI" pitchFamily="50" charset="-128"/>
                <a:cs typeface="Meiryo UI" pitchFamily="50" charset="-128"/>
              </a:rPr>
              <a:t>で除した面積</a:t>
            </a:r>
            <a:endParaRPr lang="en-US" altLang="ja-JP" sz="1200" dirty="0" smtClean="0">
              <a:latin typeface="Meiryo UI" pitchFamily="50" charset="-128"/>
              <a:ea typeface="Meiryo UI" pitchFamily="50" charset="-128"/>
              <a:cs typeface="Meiryo UI" pitchFamily="50" charset="-128"/>
            </a:endParaRPr>
          </a:p>
          <a:p>
            <a:pPr eaLnBrk="1" hangingPunct="1">
              <a:lnSpc>
                <a:spcPts val="1600"/>
              </a:lnSpc>
              <a:spcBef>
                <a:spcPct val="0"/>
              </a:spcBef>
              <a:buFontTx/>
              <a:buNone/>
              <a:defRPr/>
            </a:pPr>
            <a:r>
              <a:rPr lang="en-US" altLang="ja-JP" sz="1200" dirty="0" smtClean="0">
                <a:latin typeface="Meiryo UI" pitchFamily="50" charset="-128"/>
                <a:ea typeface="Meiryo UI" pitchFamily="50" charset="-128"/>
                <a:cs typeface="Meiryo UI" pitchFamily="50" charset="-128"/>
              </a:rPr>
              <a:t>※6) </a:t>
            </a:r>
            <a:r>
              <a:rPr lang="ja-JP" altLang="en-US" sz="1200" dirty="0" smtClean="0">
                <a:latin typeface="Meiryo UI" pitchFamily="50" charset="-128"/>
                <a:ea typeface="Meiryo UI" pitchFamily="50" charset="-128"/>
                <a:cs typeface="Meiryo UI" pitchFamily="50" charset="-128"/>
              </a:rPr>
              <a:t>土地単価：</a:t>
            </a:r>
            <a:r>
              <a:rPr lang="ja-JP" altLang="en-US" sz="1200" u="sng" dirty="0" smtClean="0">
                <a:latin typeface="Meiryo UI" pitchFamily="50" charset="-128"/>
                <a:ea typeface="Meiryo UI" pitchFamily="50" charset="-128"/>
                <a:cs typeface="Meiryo UI" pitchFamily="50" charset="-128"/>
              </a:rPr>
              <a:t>特別区本庁舎</a:t>
            </a:r>
            <a:r>
              <a:rPr lang="ja-JP" altLang="en-US" sz="1200" u="sng" dirty="0">
                <a:latin typeface="Meiryo UI" pitchFamily="50" charset="-128"/>
                <a:ea typeface="Meiryo UI" pitchFamily="50" charset="-128"/>
                <a:cs typeface="Meiryo UI" pitchFamily="50" charset="-128"/>
              </a:rPr>
              <a:t>直近の</a:t>
            </a:r>
            <a:r>
              <a:rPr lang="ja-JP" altLang="en-US" sz="1200" dirty="0">
                <a:latin typeface="Meiryo UI" pitchFamily="50" charset="-128"/>
                <a:ea typeface="Meiryo UI" pitchFamily="50" charset="-128"/>
                <a:cs typeface="Meiryo UI" pitchFamily="50" charset="-128"/>
              </a:rPr>
              <a:t>地価公示地点</a:t>
            </a:r>
            <a:r>
              <a:rPr lang="ja-JP" altLang="en-US" sz="1200" dirty="0" smtClean="0">
                <a:latin typeface="Meiryo UI" pitchFamily="50" charset="-128"/>
                <a:ea typeface="Meiryo UI" pitchFamily="50" charset="-128"/>
                <a:cs typeface="Meiryo UI" pitchFamily="50" charset="-128"/>
              </a:rPr>
              <a:t>の土地単価（平成</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月</a:t>
            </a:r>
            <a:r>
              <a:rPr lang="en-US" altLang="ja-JP" sz="1200" dirty="0">
                <a:latin typeface="Meiryo UI" pitchFamily="50" charset="-128"/>
                <a:ea typeface="Meiryo UI" pitchFamily="50" charset="-128"/>
                <a:cs typeface="Meiryo UI" pitchFamily="50" charset="-128"/>
              </a:rPr>
              <a:t>1</a:t>
            </a:r>
            <a:r>
              <a:rPr lang="ja-JP" altLang="en-US" sz="1200" dirty="0" smtClean="0">
                <a:latin typeface="Meiryo UI" pitchFamily="50" charset="-128"/>
                <a:ea typeface="Meiryo UI" pitchFamily="50" charset="-128"/>
                <a:cs typeface="Meiryo UI" pitchFamily="50" charset="-128"/>
              </a:rPr>
              <a:t>日時点）</a:t>
            </a:r>
            <a:endParaRPr lang="en-US" altLang="ja-JP" sz="12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7366089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4763"/>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2000" b="1" dirty="0">
                <a:solidFill>
                  <a:prstClr val="black"/>
                </a:solidFill>
                <a:latin typeface="Meiryo UI" pitchFamily="50" charset="-128"/>
                <a:ea typeface="Meiryo UI" pitchFamily="50" charset="-128"/>
                <a:cs typeface="Meiryo UI" pitchFamily="50" charset="-128"/>
              </a:rPr>
              <a:t>３　積算内訳　</a:t>
            </a:r>
            <a:r>
              <a:rPr lang="ja-JP" altLang="en-US" sz="2000" b="1" dirty="0">
                <a:solidFill>
                  <a:srgbClr val="000000"/>
                </a:solidFill>
                <a:latin typeface="ＭＳ Ｐゴシック" charset="-128"/>
                <a:ea typeface="Meiryo UI" pitchFamily="50" charset="-128"/>
                <a:cs typeface="Meiryo UI" pitchFamily="50" charset="-128"/>
              </a:rPr>
              <a:t>　</a:t>
            </a:r>
            <a:r>
              <a:rPr lang="ja-JP" altLang="en-US" sz="2000" b="1" dirty="0">
                <a:solidFill>
                  <a:srgbClr val="000000"/>
                </a:solidFill>
                <a:latin typeface="ＭＳ Ｐゴシック" charset="-128"/>
                <a:ea typeface="Meiryo UI"/>
                <a:cs typeface="Meiryo UI"/>
              </a:rPr>
              <a:t>パターン</a:t>
            </a:r>
            <a:r>
              <a:rPr lang="en-US" altLang="ja-JP" sz="2000" b="1" dirty="0">
                <a:solidFill>
                  <a:srgbClr val="000000"/>
                </a:solidFill>
                <a:latin typeface="Meiryo UI" panose="020B0604030504040204" pitchFamily="50" charset="-128"/>
                <a:ea typeface="Meiryo UI" panose="020B0604030504040204" pitchFamily="50" charset="-128"/>
                <a:cs typeface="Meiryo UI"/>
              </a:rPr>
              <a:t>a</a:t>
            </a:r>
            <a:r>
              <a:rPr lang="ja-JP" altLang="en-US" sz="2000" b="1" dirty="0">
                <a:solidFill>
                  <a:srgbClr val="000000"/>
                </a:solidFill>
                <a:latin typeface="ＭＳ Ｐゴシック" charset="-128"/>
                <a:ea typeface="Meiryo UI" pitchFamily="50" charset="-128"/>
                <a:cs typeface="Meiryo UI" pitchFamily="50" charset="-128"/>
              </a:rPr>
              <a:t>（総合庁舎案）　ランニングコスト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338854" y="818567"/>
          <a:ext cx="9226800" cy="3222506"/>
        </p:xfrm>
        <a:graphic>
          <a:graphicData uri="http://schemas.openxmlformats.org/drawingml/2006/table">
            <a:tbl>
              <a:tblPr/>
              <a:tblGrid>
                <a:gridCol w="2196000"/>
                <a:gridCol w="7030800"/>
              </a:tblGrid>
              <a:tr h="360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srgbClr val="FFFFFF"/>
                          </a:solidFill>
                          <a:effectLst/>
                          <a:uLnTx/>
                          <a:uFillTx/>
                          <a:latin typeface="Meiryo UI"/>
                          <a:ea typeface="Meiryo UI"/>
                          <a:cs typeface="Meiryo UI"/>
                        </a:rPr>
                        <a:t>積　算　根　拠</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400" b="1" i="0" u="none" strike="noStrike" cap="none" normalizeH="0" baseline="0" dirty="0" smtClean="0">
                        <a:ln>
                          <a:noFill/>
                        </a:ln>
                        <a:solidFill>
                          <a:srgbClr val="FFFFFF"/>
                        </a:solidFill>
                        <a:effectLst/>
                        <a:latin typeface="Meiryo UI" pitchFamily="50" charset="-128"/>
                        <a:ea typeface="Meiryo UI" pitchFamily="50" charset="-128"/>
                        <a:cs typeface="Meiryo UI" pitchFamily="50" charset="-128"/>
                      </a:endParaRPr>
                    </a:p>
                  </a:txBody>
                  <a:tcPr marL="99058" marR="99058" marT="45693" marB="456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(5)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民間ビル賃借料</a:t>
                      </a: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ja-JP" sz="13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特別区設置後</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の民間ビル賃借料　減額分　　　　　　　　　　　　　　　　　　  ▲１３億円／年</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の平均　　＝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1,278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百万円／年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ts val="1200"/>
                        </a:spcAft>
                        <a:buClrTx/>
                        <a:buSzTx/>
                        <a:buFontTx/>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（対象職員数の変動により賃借面積に変更が生じるため平均したもの）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1253">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(6) </a:t>
                      </a:r>
                      <a:r>
                        <a:rPr kumimoji="1" lang="ja-JP" altLang="en-US"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新庁舎維持管理等経費</a:t>
                      </a:r>
                      <a:endParaRPr kumimoji="1" lang="en-US" altLang="ja-JP" sz="1300"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建物や設備機器の修繕・更新、保守点検費など</a:t>
                      </a:r>
                      <a:r>
                        <a:rPr kumimoji="1" lang="en-US" altLang="ja-JP" sz="13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en-US" altLang="ja-JP"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a:t>
                      </a:r>
                      <a:r>
                        <a:rPr kumimoji="1" lang="ja-JP" altLang="en-US" sz="13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１３億円／年</a:t>
                      </a: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・平成</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37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67</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年度</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の平均　＝　　　　　</a:t>
                      </a:r>
                      <a:r>
                        <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1,294</a:t>
                      </a: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百万円／年</a:t>
                      </a:r>
                      <a:endParaRPr kumimoji="1" lang="en-US" altLang="ja-JP"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（修繕周期などによる変動があるため平均したもの）</a:t>
                      </a:r>
                      <a:endPar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 国土交通省監修「建築物のライフサイクルコスト」の考え方に基づく試算モデル及び施設データシート</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　　  （いずれも大阪市都市整備局作成）による</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marL="99055" marR="99055"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正方形/長方形 12"/>
          <p:cNvSpPr>
            <a:spLocks noChangeArrowheads="1"/>
          </p:cNvSpPr>
          <p:nvPr/>
        </p:nvSpPr>
        <p:spPr bwMode="auto">
          <a:xfrm>
            <a:off x="8861425" y="6570177"/>
            <a:ext cx="10445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100" b="1" dirty="0">
                <a:solidFill>
                  <a:srgbClr val="000000"/>
                </a:solidFill>
                <a:latin typeface="ＭＳ Ｐゴシック" panose="020B0600070205080204" pitchFamily="50" charset="-128"/>
                <a:ea typeface="Meiryo UI" panose="020B0604030504040204" pitchFamily="50" charset="-128"/>
              </a:rPr>
              <a:t>コ・庁舎</a:t>
            </a:r>
            <a:r>
              <a:rPr lang="en-US" altLang="ja-JP" sz="1100" b="1" dirty="0" smtClean="0">
                <a:solidFill>
                  <a:srgbClr val="000000"/>
                </a:solidFill>
                <a:latin typeface="ＭＳ Ｐゴシック" panose="020B0600070205080204" pitchFamily="50" charset="-128"/>
                <a:ea typeface="Meiryo UI" panose="020B0604030504040204" pitchFamily="50" charset="-128"/>
              </a:rPr>
              <a:t>-</a:t>
            </a:r>
            <a:r>
              <a:rPr lang="ja-JP" altLang="en-US" sz="1100" b="1" dirty="0" smtClean="0">
                <a:solidFill>
                  <a:srgbClr val="000000"/>
                </a:solidFill>
                <a:latin typeface="ＭＳ Ｐゴシック" panose="020B0600070205080204" pitchFamily="50" charset="-128"/>
                <a:ea typeface="Meiryo UI" panose="020B0604030504040204" pitchFamily="50" charset="-128"/>
              </a:rPr>
              <a:t>６</a:t>
            </a:r>
            <a:endParaRPr lang="ja-JP" altLang="en-US" sz="1200" b="1" dirty="0">
              <a:solidFill>
                <a:srgbClr val="000000"/>
              </a:solidFill>
              <a:latin typeface="ＭＳ Ｐゴシック" panose="020B0600070205080204" pitchFamily="50" charset="-128"/>
              <a:ea typeface="Meiryo UI" panose="020B0604030504040204" pitchFamily="50" charset="-128"/>
            </a:endParaRPr>
          </a:p>
        </p:txBody>
      </p:sp>
      <p:sp>
        <p:nvSpPr>
          <p:cNvPr id="10" name="Rectangle 29"/>
          <p:cNvSpPr>
            <a:spLocks noChangeArrowheads="1"/>
          </p:cNvSpPr>
          <p:nvPr/>
        </p:nvSpPr>
        <p:spPr bwMode="auto">
          <a:xfrm>
            <a:off x="328815" y="4079419"/>
            <a:ext cx="9236589"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600"/>
              </a:lnSpc>
              <a:spcBef>
                <a:spcPct val="0"/>
              </a:spcBef>
              <a:buFontTx/>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年度によって変動があるため、庁舎経費（建設・改修）にかかる地方債の発行年度から償還終了年度までに要する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年間としている</a:t>
            </a:r>
          </a:p>
        </p:txBody>
      </p:sp>
    </p:spTree>
    <p:extLst>
      <p:ext uri="{BB962C8B-B14F-4D97-AF65-F5344CB8AC3E}">
        <p14:creationId xmlns:p14="http://schemas.microsoft.com/office/powerpoint/2010/main" val="220341445"/>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3636</Words>
  <PresentationFormat>A4 210 x 297 mm</PresentationFormat>
  <Paragraphs>935</Paragraphs>
  <Slides>23</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23</vt:i4>
      </vt:variant>
    </vt:vector>
  </HeadingPairs>
  <TitlesOfParts>
    <vt:vector size="33" baseType="lpstr">
      <vt:lpstr>Arial Unicode MS</vt:lpstr>
      <vt:lpstr>HGS創英角ｺﾞｼｯｸUB</vt:lpstr>
      <vt:lpstr>Meiryo UI</vt:lpstr>
      <vt:lpstr>ＭＳ Ｐゴシック</vt:lpstr>
      <vt:lpstr>ＭＳ ゴシック</vt:lpstr>
      <vt:lpstr>メイリオ</vt:lpstr>
      <vt:lpstr>Arial</vt:lpstr>
      <vt:lpstr>Calibri</vt:lpstr>
      <vt:lpstr>Wingdings</vt:lpstr>
      <vt:lpstr>1_Office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　次】</vt:lpstr>
      <vt:lpstr>【補足資料Ⅰ】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2013-08-08T02:50:50Z</dcterms:created>
  <dcterms:modified xsi:type="dcterms:W3CDTF">2018-08-20T08:08:07Z</dcterms:modified>
</cp:coreProperties>
</file>