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ms-office.chartcolorstyle+xml" PartName="/ppt/charts/colors1.xml"/>
  <Override ContentType="application/vnd.ms-office.chartcolorstyle+xml" PartName="/ppt/charts/colors2.xml"/>
  <Override ContentType="application/vnd.ms-office.chartstyle+xml" PartName="/ppt/charts/style1.xml"/>
  <Override ContentType="application/vnd.ms-office.chartstyle+xml" PartName="/ppt/charts/style2.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5"></Relationship><Relationship Target="docProps/thumbnail.jpeg" Type="http://schemas.openxmlformats.org/package/2006/relationships/metadata/thumbnail" Id="rId6"></Relationship><Relationship Target="docProps/app.xml" Type="http://schemas.openxmlformats.org/officeDocument/2006/relationships/extended-properties" Id="rId7"></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797" r:id="rId2"/>
    <p:sldId id="802" r:id="rId3"/>
    <p:sldId id="654" r:id="rId4"/>
    <p:sldId id="664" r:id="rId5"/>
    <p:sldId id="801" r:id="rId6"/>
    <p:sldId id="703" r:id="rId7"/>
    <p:sldId id="798" r:id="rId8"/>
    <p:sldId id="764" r:id="rId9"/>
    <p:sldId id="765" r:id="rId10"/>
    <p:sldId id="821" r:id="rId11"/>
    <p:sldId id="822" r:id="rId12"/>
    <p:sldId id="823" r:id="rId13"/>
    <p:sldId id="824" r:id="rId14"/>
    <p:sldId id="825" r:id="rId15"/>
    <p:sldId id="799" r:id="rId16"/>
    <p:sldId id="815" r:id="rId17"/>
    <p:sldId id="803" r:id="rId18"/>
    <p:sldId id="804" r:id="rId19"/>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144">
          <p15:clr>
            <a:srgbClr val="A4A3A4"/>
          </p15:clr>
        </p15:guide>
        <p15:guide id="2" pos="3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41" autoAdjust="0"/>
    <p:restoredTop sz="94737" autoAdjust="0"/>
  </p:normalViewPr>
  <p:slideViewPr>
    <p:cSldViewPr>
      <p:cViewPr varScale="1">
        <p:scale>
          <a:sx n="70" d="100"/>
          <a:sy n="70" d="100"/>
        </p:scale>
        <p:origin x="1326" y="78"/>
      </p:cViewPr>
      <p:guideLst>
        <p:guide orient="horz" pos="2160"/>
        <p:guide pos="3120"/>
      </p:guideLst>
    </p:cSldViewPr>
  </p:slideViewPr>
  <p:notesTextViewPr>
    <p:cViewPr>
      <p:scale>
        <a:sx n="100" d="100"/>
        <a:sy n="100" d="100"/>
      </p:scale>
      <p:origin x="0" y="0"/>
    </p:cViewPr>
  </p:notesTextViewPr>
  <p:notesViewPr>
    <p:cSldViewPr>
      <p:cViewPr varScale="1">
        <p:scale>
          <a:sx n="71" d="100"/>
          <a:sy n="71" d="100"/>
        </p:scale>
        <p:origin x="-1800" y="-96"/>
      </p:cViewPr>
      <p:guideLst>
        <p:guide orient="horz" pos="2144"/>
        <p:guide pos="3130"/>
      </p:guideLst>
    </p:cSldViewPr>
  </p:notesViewPr>
  <p:gridSpacing cx="72008" cy="72008"/>
</p:viewPr>
</file>

<file path=ppt/_rels/presentation.xml.rels><?xml version="1.0" encoding="UTF-8" ?><Relationships xmlns="http://schemas.openxmlformats.org/package/2006/relationships"><Relationship Target="slides/slide7.xml" Type="http://schemas.openxmlformats.org/officeDocument/2006/relationships/slide" Id="rId8"></Relationship><Relationship Target="slides/slide12.xml" Type="http://schemas.openxmlformats.org/officeDocument/2006/relationships/slide" Id="rId13"></Relationship><Relationship Target="slides/slide17.xml" Type="http://schemas.openxmlformats.org/officeDocument/2006/relationships/slide" Id="rId18"></Relationship><Relationship Target="slides/slide2.xml" Type="http://schemas.openxmlformats.org/officeDocument/2006/relationships/slide" Id="rId3"></Relationship><Relationship Target="handoutMasters/handoutMaster1.xml" Type="http://schemas.openxmlformats.org/officeDocument/2006/relationships/handoutMaster" Id="rId21"></Relationship><Relationship Target="slides/slide6.xml" Type="http://schemas.openxmlformats.org/officeDocument/2006/relationships/slide" Id="rId7"></Relationship><Relationship Target="slides/slide11.xml" Type="http://schemas.openxmlformats.org/officeDocument/2006/relationships/slide" Id="rId12"></Relationship><Relationship Target="slides/slide16.xml" Type="http://schemas.openxmlformats.org/officeDocument/2006/relationships/slide" Id="rId17"></Relationship><Relationship Target="tableStyles.xml" Type="http://schemas.openxmlformats.org/officeDocument/2006/relationships/tableStyles" Id="rId25"></Relationship><Relationship Target="slides/slide1.xml" Type="http://schemas.openxmlformats.org/officeDocument/2006/relationships/slide" Id="rId2"></Relationship><Relationship Target="slides/slide15.xml" Type="http://schemas.openxmlformats.org/officeDocument/2006/relationships/slide" Id="rId16"></Relationship><Relationship Target="notesMasters/notesMaster1.xml" Type="http://schemas.openxmlformats.org/officeDocument/2006/relationships/notesMaster" Id="rId20"></Relationship><Relationship Target="slideMasters/slideMaster1.xml" Type="http://schemas.openxmlformats.org/officeDocument/2006/relationships/slideMaster" Id="rId1"></Relationship><Relationship Target="slides/slide5.xml" Type="http://schemas.openxmlformats.org/officeDocument/2006/relationships/slide" Id="rId6"></Relationship><Relationship Target="slides/slide10.xml" Type="http://schemas.openxmlformats.org/officeDocument/2006/relationships/slide" Id="rId11"></Relationship><Relationship Target="theme/theme1.xml" Type="http://schemas.openxmlformats.org/officeDocument/2006/relationships/theme" Id="rId24"></Relationship><Relationship Target="slides/slide4.xml" Type="http://schemas.openxmlformats.org/officeDocument/2006/relationships/slide" Id="rId5"></Relationship><Relationship Target="slides/slide14.xml" Type="http://schemas.openxmlformats.org/officeDocument/2006/relationships/slide" Id="rId15"></Relationship><Relationship Target="viewProps.xml" Type="http://schemas.openxmlformats.org/officeDocument/2006/relationships/viewProps" Id="rId23"></Relationship><Relationship Target="slides/slide9.xml" Type="http://schemas.openxmlformats.org/officeDocument/2006/relationships/slide" Id="rId10"></Relationship><Relationship Target="slides/slide18.xml" Type="http://schemas.openxmlformats.org/officeDocument/2006/relationships/slide" Id="rId19"></Relationship><Relationship Target="slides/slide3.xml" Type="http://schemas.openxmlformats.org/officeDocument/2006/relationships/slide" Id="rId4"></Relationship><Relationship Target="slides/slide8.xml" Type="http://schemas.openxmlformats.org/officeDocument/2006/relationships/slide" Id="rId9"></Relationship><Relationship Target="slides/slide13.xml" Type="http://schemas.openxmlformats.org/officeDocument/2006/relationships/slide" Id="rId14"></Relationship><Relationship Target="presProps.xml" Type="http://schemas.openxmlformats.org/officeDocument/2006/relationships/presProps" Id="rId22"></Relationship></Relationships>
</file>

<file path=ppt/charts/_rels/chart1.xml.rels><?xml version="1.0" encoding="UTF-8" ?><Relationships xmlns="http://schemas.openxmlformats.org/package/2006/relationships"><Relationship Target="colors1.xml" Type="http://schemas.microsoft.com/office/2011/relationships/chartColorStyle" Id="rId2"></Relationship><Relationship Target="style1.xml" Type="http://schemas.microsoft.com/office/2011/relationships/chartStyle" Id="rId1"></Relationship></Relationships>
</file>

<file path=ppt/charts/_rels/chart2.xml.rels><?xml version="1.0" encoding="UTF-8" ?><Relationships xmlns="http://schemas.openxmlformats.org/package/2006/relationships"><Relationship Target="colors2.xml" Type="http://schemas.microsoft.com/office/2011/relationships/chartColorStyle" Id="rId2"></Relationship><Relationship Target="style2.xml" Type="http://schemas.microsoft.com/office/2011/relationships/chartStyle" Id="rId1"></Relationship></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500175381303146E-2"/>
          <c:y val="6.4622744941692414E-2"/>
          <c:w val="0.92160274320548641"/>
          <c:h val="0.81841522974185188"/>
        </c:manualLayout>
      </c:layout>
      <c:lineChart>
        <c:grouping val="standard"/>
        <c:varyColors val="0"/>
        <c:ser>
          <c:idx val="0"/>
          <c:order val="0"/>
          <c:tx>
            <c:strRef>
              <c:f>収支!$B$9</c:f>
              <c:strCache>
                <c:ptCount val="1"/>
                <c:pt idx="0">
                  <c:v>計 E=A'+B+C+D</c:v>
                </c:pt>
              </c:strCache>
            </c:strRef>
          </c:tx>
          <c:spPr>
            <a:ln w="28575" cap="rnd">
              <a:solidFill>
                <a:srgbClr val="0070C0"/>
              </a:solidFill>
              <a:round/>
            </a:ln>
            <a:effectLst/>
          </c:spPr>
          <c:marker>
            <c:symbol val="triangle"/>
            <c:size val="10"/>
            <c:spPr>
              <a:solidFill>
                <a:srgbClr val="0070C0"/>
              </a:solidFill>
              <a:ln w="9525">
                <a:solidFill>
                  <a:srgbClr val="0070C0"/>
                </a:solidFill>
              </a:ln>
              <a:effectLst/>
            </c:spPr>
          </c:marker>
          <c:dLbls>
            <c:dLbl>
              <c:idx val="2"/>
              <c:layout>
                <c:manualLayout>
                  <c:x val="-2.4830966726183276E-2"/>
                  <c:y val="-5.207454005289708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2.4830966726183276E-2"/>
                  <c:y val="7.732755495806709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2.6816763289204289E-2"/>
                  <c:y val="-9.675105485232067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1"/>
              <c:layout>
                <c:manualLayout>
                  <c:x val="-2.4830966726183276E-2"/>
                  <c:y val="-7.952346929764704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5"/>
              <c:layout>
                <c:manualLayout>
                  <c:x val="-2.4830966726183276E-2"/>
                  <c:y val="-3.6389437627325681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収支!$C$2:$R$2</c:f>
              <c:strCache>
                <c:ptCount val="16"/>
                <c:pt idx="0">
                  <c:v>H33</c:v>
                </c:pt>
                <c:pt idx="1">
                  <c:v>H34</c:v>
                </c:pt>
                <c:pt idx="2">
                  <c:v>H35</c:v>
                </c:pt>
                <c:pt idx="3">
                  <c:v>H36</c:v>
                </c:pt>
                <c:pt idx="4">
                  <c:v>H37</c:v>
                </c:pt>
                <c:pt idx="5">
                  <c:v>H38</c:v>
                </c:pt>
                <c:pt idx="6">
                  <c:v>H39</c:v>
                </c:pt>
                <c:pt idx="7">
                  <c:v>H40</c:v>
                </c:pt>
                <c:pt idx="8">
                  <c:v>H41</c:v>
                </c:pt>
                <c:pt idx="9">
                  <c:v>H42</c:v>
                </c:pt>
                <c:pt idx="10">
                  <c:v>H43</c:v>
                </c:pt>
                <c:pt idx="11">
                  <c:v>H44</c:v>
                </c:pt>
                <c:pt idx="12">
                  <c:v>H45</c:v>
                </c:pt>
                <c:pt idx="13">
                  <c:v>H46</c:v>
                </c:pt>
                <c:pt idx="14">
                  <c:v>H47</c:v>
                </c:pt>
                <c:pt idx="15">
                  <c:v>H48</c:v>
                </c:pt>
              </c:strCache>
            </c:strRef>
          </c:cat>
          <c:val>
            <c:numRef>
              <c:f>収支!$C$9:$R$9</c:f>
              <c:numCache>
                <c:formatCode>0;"▲ "0</c:formatCode>
                <c:ptCount val="16"/>
                <c:pt idx="0">
                  <c:v>90.71</c:v>
                </c:pt>
                <c:pt idx="1">
                  <c:v>219.89</c:v>
                </c:pt>
                <c:pt idx="2">
                  <c:v>257.43</c:v>
                </c:pt>
                <c:pt idx="3">
                  <c:v>272.21000000000004</c:v>
                </c:pt>
                <c:pt idx="4">
                  <c:v>229.78</c:v>
                </c:pt>
                <c:pt idx="5">
                  <c:v>238.42999999999998</c:v>
                </c:pt>
                <c:pt idx="6">
                  <c:v>147.57</c:v>
                </c:pt>
                <c:pt idx="7">
                  <c:v>114.2282504136739</c:v>
                </c:pt>
                <c:pt idx="8">
                  <c:v>192.52716620926856</c:v>
                </c:pt>
                <c:pt idx="9">
                  <c:v>205.07279374507965</c:v>
                </c:pt>
                <c:pt idx="10">
                  <c:v>185.5880695416146</c:v>
                </c:pt>
                <c:pt idx="11">
                  <c:v>225.35754510919688</c:v>
                </c:pt>
                <c:pt idx="12">
                  <c:v>238.82364184752296</c:v>
                </c:pt>
                <c:pt idx="13">
                  <c:v>254.25426566779441</c:v>
                </c:pt>
                <c:pt idx="14">
                  <c:v>261.25398831147515</c:v>
                </c:pt>
                <c:pt idx="15">
                  <c:v>271.94449055500064</c:v>
                </c:pt>
              </c:numCache>
            </c:numRef>
          </c:val>
          <c:smooth val="0"/>
        </c:ser>
        <c:ser>
          <c:idx val="1"/>
          <c:order val="1"/>
          <c:tx>
            <c:strRef>
              <c:f>収支!$B$7</c:f>
              <c:strCache>
                <c:ptCount val="1"/>
                <c:pt idx="0">
                  <c:v>計 E=A+B+C+D</c:v>
                </c:pt>
              </c:strCache>
            </c:strRef>
          </c:tx>
          <c:spPr>
            <a:ln w="28575" cap="rnd">
              <a:solidFill>
                <a:schemeClr val="tx1"/>
              </a:solidFill>
              <a:round/>
            </a:ln>
            <a:effectLst/>
          </c:spPr>
          <c:marker>
            <c:symbol val="diamond"/>
            <c:size val="10"/>
            <c:spPr>
              <a:solidFill>
                <a:schemeClr val="tx1"/>
              </a:solidFill>
              <a:ln w="9525">
                <a:solidFill>
                  <a:schemeClr val="tx1"/>
                </a:solidFill>
              </a:ln>
              <a:effectLst/>
            </c:spPr>
          </c:marker>
          <c:dLbls>
            <c:dLbl>
              <c:idx val="6"/>
              <c:layout>
                <c:manualLayout>
                  <c:x val="-2.1749185904693446E-2"/>
                  <c:y val="7.560219369125419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2.1749185904693394E-2"/>
                  <c:y val="7.16809180848613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3"/>
              <c:layout>
                <c:manualLayout>
                  <c:x val="-2.4830966726183172E-2"/>
                  <c:y val="4.031071323371852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収支!$C$2:$R$2</c:f>
              <c:strCache>
                <c:ptCount val="16"/>
                <c:pt idx="0">
                  <c:v>H33</c:v>
                </c:pt>
                <c:pt idx="1">
                  <c:v>H34</c:v>
                </c:pt>
                <c:pt idx="2">
                  <c:v>H35</c:v>
                </c:pt>
                <c:pt idx="3">
                  <c:v>H36</c:v>
                </c:pt>
                <c:pt idx="4">
                  <c:v>H37</c:v>
                </c:pt>
                <c:pt idx="5">
                  <c:v>H38</c:v>
                </c:pt>
                <c:pt idx="6">
                  <c:v>H39</c:v>
                </c:pt>
                <c:pt idx="7">
                  <c:v>H40</c:v>
                </c:pt>
                <c:pt idx="8">
                  <c:v>H41</c:v>
                </c:pt>
                <c:pt idx="9">
                  <c:v>H42</c:v>
                </c:pt>
                <c:pt idx="10">
                  <c:v>H43</c:v>
                </c:pt>
                <c:pt idx="11">
                  <c:v>H44</c:v>
                </c:pt>
                <c:pt idx="12">
                  <c:v>H45</c:v>
                </c:pt>
                <c:pt idx="13">
                  <c:v>H46</c:v>
                </c:pt>
                <c:pt idx="14">
                  <c:v>H47</c:v>
                </c:pt>
                <c:pt idx="15">
                  <c:v>H48</c:v>
                </c:pt>
              </c:strCache>
            </c:strRef>
          </c:cat>
          <c:val>
            <c:numRef>
              <c:f>収支!$C$7:$R$7</c:f>
              <c:numCache>
                <c:formatCode>0;"▲ "0</c:formatCode>
                <c:ptCount val="16"/>
                <c:pt idx="0">
                  <c:v>47.709999999999994</c:v>
                </c:pt>
                <c:pt idx="1">
                  <c:v>146.88999999999999</c:v>
                </c:pt>
                <c:pt idx="2">
                  <c:v>158.42999999999998</c:v>
                </c:pt>
                <c:pt idx="3">
                  <c:v>162.21</c:v>
                </c:pt>
                <c:pt idx="4">
                  <c:v>87.779999999999987</c:v>
                </c:pt>
                <c:pt idx="5">
                  <c:v>65.429999999999993</c:v>
                </c:pt>
                <c:pt idx="6">
                  <c:v>24.57</c:v>
                </c:pt>
                <c:pt idx="7">
                  <c:v>-8.7717495863260826</c:v>
                </c:pt>
                <c:pt idx="8">
                  <c:v>69.527166209268557</c:v>
                </c:pt>
                <c:pt idx="9">
                  <c:v>82.07279374507965</c:v>
                </c:pt>
                <c:pt idx="10">
                  <c:v>62.588069541614615</c:v>
                </c:pt>
                <c:pt idx="11">
                  <c:v>102.35754510919689</c:v>
                </c:pt>
                <c:pt idx="12">
                  <c:v>115.82364184752296</c:v>
                </c:pt>
                <c:pt idx="13">
                  <c:v>131.25426566779441</c:v>
                </c:pt>
                <c:pt idx="14">
                  <c:v>138.25398831147513</c:v>
                </c:pt>
                <c:pt idx="15">
                  <c:v>148.94449055500061</c:v>
                </c:pt>
              </c:numCache>
            </c:numRef>
          </c:val>
          <c:smooth val="0"/>
        </c:ser>
        <c:dLbls>
          <c:showLegendKey val="0"/>
          <c:showVal val="0"/>
          <c:showCatName val="0"/>
          <c:showSerName val="0"/>
          <c:showPercent val="0"/>
          <c:showBubbleSize val="0"/>
        </c:dLbls>
        <c:marker val="1"/>
        <c:smooth val="0"/>
        <c:axId val="493404872"/>
        <c:axId val="493411536"/>
      </c:lineChart>
      <c:catAx>
        <c:axId val="493404872"/>
        <c:scaling>
          <c:orientation val="minMax"/>
        </c:scaling>
        <c:delete val="0"/>
        <c:axPos val="b"/>
        <c:numFmt formatCode="General" sourceLinked="1"/>
        <c:majorTickMark val="out"/>
        <c:minorTickMark val="none"/>
        <c:tickLblPos val="low"/>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000" b="1" i="0" u="sng"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493411536"/>
        <c:crosses val="autoZero"/>
        <c:auto val="1"/>
        <c:lblAlgn val="ctr"/>
        <c:lblOffset val="100"/>
        <c:noMultiLvlLbl val="0"/>
      </c:catAx>
      <c:valAx>
        <c:axId val="493411536"/>
        <c:scaling>
          <c:orientation val="minMax"/>
          <c:min val="-50"/>
        </c:scaling>
        <c:delete val="0"/>
        <c:axPos val="l"/>
        <c:majorGridlines>
          <c:spPr>
            <a:ln w="9525" cap="flat" cmpd="sng" algn="ctr">
              <a:solidFill>
                <a:schemeClr val="tx1">
                  <a:lumMod val="50000"/>
                  <a:lumOff val="50000"/>
                </a:schemeClr>
              </a:solidFill>
              <a:round/>
            </a:ln>
            <a:effectLst/>
          </c:spPr>
        </c:majorGridlines>
        <c:numFmt formatCode="0;&quot;▲ &quot;0" sourceLinked="1"/>
        <c:majorTickMark val="out"/>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493404872"/>
        <c:crosses val="autoZero"/>
        <c:crossBetween val="between"/>
      </c:valAx>
      <c:spPr>
        <a:noFill/>
        <a:ln>
          <a:solidFill>
            <a:schemeClr val="tx1">
              <a:lumMod val="50000"/>
              <a:lumOff val="50000"/>
            </a:schemeClr>
          </a:solidFill>
        </a:ln>
        <a:effectLst/>
      </c:spPr>
    </c:plotArea>
    <c:plotVisOnly val="1"/>
    <c:dispBlanksAs val="gap"/>
    <c:showDLblsOverMax val="0"/>
  </c:chart>
  <c:spPr>
    <a:noFill/>
    <a:ln>
      <a:noFill/>
    </a:ln>
    <a:effectLst/>
  </c:spPr>
  <c:txPr>
    <a:bodyPr/>
    <a:lstStyle/>
    <a:p>
      <a:pPr>
        <a:defRPr>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06259177056485E-2"/>
          <c:y val="4.1073563721201516E-2"/>
          <c:w val="0.87753018372703417"/>
          <c:h val="0.84283100029163016"/>
        </c:manualLayout>
      </c:layout>
      <c:barChart>
        <c:barDir val="col"/>
        <c:grouping val="clustered"/>
        <c:varyColors val="0"/>
        <c:ser>
          <c:idx val="0"/>
          <c:order val="0"/>
          <c:tx>
            <c:strRef>
              <c:f>基金!$B$5</c:f>
              <c:strCache>
                <c:ptCount val="1"/>
                <c:pt idx="0">
                  <c:v>特別区承継財調基金
＋財源活用可能額（累計）</c:v>
                </c:pt>
              </c:strCache>
            </c:strRef>
          </c:tx>
          <c:spPr>
            <a:solidFill>
              <a:schemeClr val="bg2">
                <a:lumMod val="90000"/>
              </a:schemeClr>
            </a:solidFill>
            <a:ln>
              <a:solidFill>
                <a:schemeClr val="tx1"/>
              </a:solidFill>
            </a:ln>
            <a:effectLst/>
          </c:spPr>
          <c:invertIfNegative val="0"/>
          <c:dLbls>
            <c:dLbl>
              <c:idx val="1"/>
              <c:layout>
                <c:manualLayout>
                  <c:x val="-9.7222381707756517E-3"/>
                  <c:y val="7.3147091219941214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7222381707756777E-3"/>
                  <c:y val="7.3147091219942003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9444558362683232E-3"/>
                  <c:y val="1.4305653541934988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9.7222381707756517E-3"/>
                  <c:y val="8.3795729221509529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7.4571425915506201E-3"/>
                  <c:y val="1.129650642630556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5.965670328636854E-3"/>
                  <c:y val="1.5277964709986496E-2"/>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9656703286368037E-3"/>
                  <c:y val="1.1620271128358894E-2"/>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8.9485054929552051E-3"/>
                  <c:y val="-1.8194559193510602E-2"/>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7.4571425915506201E-3"/>
                  <c:y val="-8.6111240127296259E-3"/>
                </c:manualLayout>
              </c:layout>
              <c:showLegendKey val="0"/>
              <c:showVal val="1"/>
              <c:showCatName val="0"/>
              <c:showSerName val="0"/>
              <c:showPercent val="0"/>
              <c:showBubbleSize val="0"/>
              <c:extLst>
                <c:ext xmlns:c15="http://schemas.microsoft.com/office/drawing/2012/chart" uri="{CE6537A1-D6FC-4f65-9D91-7224C49458BB}"/>
              </c:extLst>
            </c:dLbl>
            <c:dLbl>
              <c:idx val="10"/>
              <c:layout>
                <c:manualLayout>
                  <c:x val="-7.4571224268083431E-3"/>
                  <c:y val="0"/>
                </c:manualLayout>
              </c:layout>
              <c:showLegendKey val="0"/>
              <c:showVal val="1"/>
              <c:showCatName val="0"/>
              <c:showSerName val="0"/>
              <c:showPercent val="0"/>
              <c:showBubbleSize val="0"/>
              <c:extLst>
                <c:ext xmlns:c15="http://schemas.microsoft.com/office/drawing/2012/chart" uri="{CE6537A1-D6FC-4f65-9D91-7224C49458BB}"/>
              </c:extLst>
            </c:dLbl>
            <c:dLbl>
              <c:idx val="11"/>
              <c:layout>
                <c:manualLayout>
                  <c:x val="-7.4571224268083431E-3"/>
                  <c:y val="-8.4875562720133283E-17"/>
                </c:manualLayout>
              </c:layout>
              <c:showLegendKey val="0"/>
              <c:showVal val="1"/>
              <c:showCatName val="0"/>
              <c:showSerName val="0"/>
              <c:showPercent val="0"/>
              <c:showBubbleSize val="0"/>
              <c:extLst>
                <c:ext xmlns:c15="http://schemas.microsoft.com/office/drawing/2012/chart" uri="{CE6537A1-D6FC-4f65-9D91-7224C49458BB}"/>
              </c:extLst>
            </c:dLbl>
            <c:dLbl>
              <c:idx val="12"/>
              <c:layout>
                <c:manualLayout>
                  <c:x val="-4.4742734560850057E-3"/>
                  <c:y val="-8.4875562720133283E-17"/>
                </c:manualLayout>
              </c:layout>
              <c:showLegendKey val="0"/>
              <c:showVal val="1"/>
              <c:showCatName val="0"/>
              <c:showSerName val="0"/>
              <c:showPercent val="0"/>
              <c:showBubbleSize val="0"/>
              <c:extLst>
                <c:ext xmlns:c15="http://schemas.microsoft.com/office/drawing/2012/chart" uri="{CE6537A1-D6FC-4f65-9D91-7224C49458BB}"/>
              </c:extLst>
            </c:dLbl>
            <c:dLbl>
              <c:idx val="13"/>
              <c:layout>
                <c:manualLayout>
                  <c:x val="-5.9656979414466748E-3"/>
                  <c:y val="0"/>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5.9656979414467841E-3"/>
                  <c:y val="0"/>
                </c:manualLayout>
              </c:layout>
              <c:showLegendKey val="0"/>
              <c:showVal val="1"/>
              <c:showCatName val="0"/>
              <c:showSerName val="0"/>
              <c:showPercent val="0"/>
              <c:showBubbleSize val="0"/>
              <c:extLst>
                <c:ext xmlns:c15="http://schemas.microsoft.com/office/drawing/2012/chart" uri="{CE6537A1-D6FC-4f65-9D91-7224C49458BB}"/>
              </c:extLst>
            </c:dLbl>
            <c:dLbl>
              <c:idx val="15"/>
              <c:layout>
                <c:manualLayout>
                  <c:x val="-7.4571224268083431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基金!$C$2:$R$2</c:f>
              <c:strCache>
                <c:ptCount val="16"/>
                <c:pt idx="0">
                  <c:v>H33</c:v>
                </c:pt>
                <c:pt idx="1">
                  <c:v>H34</c:v>
                </c:pt>
                <c:pt idx="2">
                  <c:v>H35</c:v>
                </c:pt>
                <c:pt idx="3">
                  <c:v>H36</c:v>
                </c:pt>
                <c:pt idx="4">
                  <c:v>H37</c:v>
                </c:pt>
                <c:pt idx="5">
                  <c:v>H38</c:v>
                </c:pt>
                <c:pt idx="6">
                  <c:v>H39</c:v>
                </c:pt>
                <c:pt idx="7">
                  <c:v>H40</c:v>
                </c:pt>
                <c:pt idx="8">
                  <c:v>H41</c:v>
                </c:pt>
                <c:pt idx="9">
                  <c:v>H42</c:v>
                </c:pt>
                <c:pt idx="10">
                  <c:v>H43</c:v>
                </c:pt>
                <c:pt idx="11">
                  <c:v>H44</c:v>
                </c:pt>
                <c:pt idx="12">
                  <c:v>H45</c:v>
                </c:pt>
                <c:pt idx="13">
                  <c:v>H46</c:v>
                </c:pt>
                <c:pt idx="14">
                  <c:v>H47</c:v>
                </c:pt>
                <c:pt idx="15">
                  <c:v>H48</c:v>
                </c:pt>
              </c:strCache>
            </c:strRef>
          </c:cat>
          <c:val>
            <c:numRef>
              <c:f>基金!$C$5:$R$5</c:f>
              <c:numCache>
                <c:formatCode>#,##0_);[Red]\(#,##0\)</c:formatCode>
                <c:ptCount val="16"/>
                <c:pt idx="0">
                  <c:v>1077.71</c:v>
                </c:pt>
                <c:pt idx="1">
                  <c:v>1224.5999999999999</c:v>
                </c:pt>
                <c:pt idx="2">
                  <c:v>1383.03</c:v>
                </c:pt>
                <c:pt idx="3">
                  <c:v>1545.24</c:v>
                </c:pt>
                <c:pt idx="4">
                  <c:v>1633.02</c:v>
                </c:pt>
                <c:pt idx="5">
                  <c:v>1698.45</c:v>
                </c:pt>
                <c:pt idx="6">
                  <c:v>1723.02</c:v>
                </c:pt>
                <c:pt idx="7">
                  <c:v>1714.248250413674</c:v>
                </c:pt>
                <c:pt idx="8">
                  <c:v>1783.7754166229424</c:v>
                </c:pt>
                <c:pt idx="9">
                  <c:v>1865.8482103680221</c:v>
                </c:pt>
                <c:pt idx="10">
                  <c:v>1928.4362799096368</c:v>
                </c:pt>
                <c:pt idx="11">
                  <c:v>2030.7938250188338</c:v>
                </c:pt>
                <c:pt idx="12">
                  <c:v>2146.6174668663566</c:v>
                </c:pt>
                <c:pt idx="13">
                  <c:v>2277.8717325341509</c:v>
                </c:pt>
                <c:pt idx="14">
                  <c:v>2416.1257208456259</c:v>
                </c:pt>
                <c:pt idx="15">
                  <c:v>2565.0702114006267</c:v>
                </c:pt>
              </c:numCache>
            </c:numRef>
          </c:val>
        </c:ser>
        <c:ser>
          <c:idx val="1"/>
          <c:order val="1"/>
          <c:tx>
            <c:strRef>
              <c:f>基金!$B$9</c:f>
              <c:strCache>
                <c:ptCount val="1"/>
                <c:pt idx="0">
                  <c:v>特別区承継財調基金
＋財源活用可能額（累計）</c:v>
                </c:pt>
              </c:strCache>
            </c:strRef>
          </c:tx>
          <c:spPr>
            <a:solidFill>
              <a:schemeClr val="tx1">
                <a:lumMod val="50000"/>
                <a:lumOff val="50000"/>
              </a:schemeClr>
            </a:solidFill>
            <a:ln>
              <a:solidFill>
                <a:schemeClr val="tx1"/>
              </a:solidFill>
            </a:ln>
            <a:effectLst/>
          </c:spPr>
          <c:invertIfNegative val="0"/>
          <c:dLbls>
            <c:dLbl>
              <c:idx val="0"/>
              <c:layout>
                <c:manualLayout>
                  <c:x val="0"/>
                  <c:y val="-2.7777777777777863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0"/>
                  <c:y val="-2.7777777777777776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0"/>
                  <c:y val="-3.2407407407407489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0"/>
                  <c:y val="-1.9490635063615605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5.0925421171156694E-17"/>
                  <c:y val="-7.8703639352565528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8.611124012729468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7222248025459092E-2"/>
                </c:manualLayout>
              </c:layout>
              <c:showLegendKey val="0"/>
              <c:showVal val="1"/>
              <c:showCatName val="0"/>
              <c:showSerName val="0"/>
              <c:showPercent val="0"/>
              <c:showBubbleSize val="0"/>
              <c:extLst>
                <c:ext xmlns:c15="http://schemas.microsoft.com/office/drawing/2012/chart" uri="{CE6537A1-D6FC-4f65-9D91-7224C49458BB}"/>
              </c:extLst>
            </c:dLbl>
            <c:dLbl>
              <c:idx val="12"/>
              <c:layout>
                <c:manualLayout>
                  <c:x val="0"/>
                  <c:y val="1.7222248025459092E-2"/>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8518518518518517E-2"/>
                </c:manualLayout>
              </c:layout>
              <c:showLegendKey val="0"/>
              <c:showVal val="1"/>
              <c:showCatName val="0"/>
              <c:showSerName val="0"/>
              <c:showPercent val="0"/>
              <c:showBubbleSize val="0"/>
              <c:extLst>
                <c:ext xmlns:c15="http://schemas.microsoft.com/office/drawing/2012/chart" uri="{CE6537A1-D6FC-4f65-9D91-7224C49458BB}"/>
              </c:extLst>
            </c:dLbl>
            <c:dLbl>
              <c:idx val="15"/>
              <c:layout>
                <c:manualLayout>
                  <c:x val="-1.0936986547650349E-16"/>
                  <c:y val="1.8518518518518517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基金!$C$2:$R$2</c:f>
              <c:strCache>
                <c:ptCount val="16"/>
                <c:pt idx="0">
                  <c:v>H33</c:v>
                </c:pt>
                <c:pt idx="1">
                  <c:v>H34</c:v>
                </c:pt>
                <c:pt idx="2">
                  <c:v>H35</c:v>
                </c:pt>
                <c:pt idx="3">
                  <c:v>H36</c:v>
                </c:pt>
                <c:pt idx="4">
                  <c:v>H37</c:v>
                </c:pt>
                <c:pt idx="5">
                  <c:v>H38</c:v>
                </c:pt>
                <c:pt idx="6">
                  <c:v>H39</c:v>
                </c:pt>
                <c:pt idx="7">
                  <c:v>H40</c:v>
                </c:pt>
                <c:pt idx="8">
                  <c:v>H41</c:v>
                </c:pt>
                <c:pt idx="9">
                  <c:v>H42</c:v>
                </c:pt>
                <c:pt idx="10">
                  <c:v>H43</c:v>
                </c:pt>
                <c:pt idx="11">
                  <c:v>H44</c:v>
                </c:pt>
                <c:pt idx="12">
                  <c:v>H45</c:v>
                </c:pt>
                <c:pt idx="13">
                  <c:v>H46</c:v>
                </c:pt>
                <c:pt idx="14">
                  <c:v>H47</c:v>
                </c:pt>
                <c:pt idx="15">
                  <c:v>H48</c:v>
                </c:pt>
              </c:strCache>
            </c:strRef>
          </c:cat>
          <c:val>
            <c:numRef>
              <c:f>基金!$C$9:$R$9</c:f>
              <c:numCache>
                <c:formatCode>#,##0_);[Red]\(#,##0\)</c:formatCode>
                <c:ptCount val="16"/>
                <c:pt idx="0">
                  <c:v>1188.71</c:v>
                </c:pt>
                <c:pt idx="1">
                  <c:v>1408.6</c:v>
                </c:pt>
                <c:pt idx="2">
                  <c:v>1666.03</c:v>
                </c:pt>
                <c:pt idx="3">
                  <c:v>1938.24</c:v>
                </c:pt>
                <c:pt idx="4">
                  <c:v>2168.02</c:v>
                </c:pt>
                <c:pt idx="5">
                  <c:v>2406.4499999999998</c:v>
                </c:pt>
                <c:pt idx="6">
                  <c:v>2554.02</c:v>
                </c:pt>
                <c:pt idx="7">
                  <c:v>2668.2482504136738</c:v>
                </c:pt>
                <c:pt idx="8">
                  <c:v>2860.7754166229424</c:v>
                </c:pt>
                <c:pt idx="9">
                  <c:v>3065.8482103680221</c:v>
                </c:pt>
                <c:pt idx="10">
                  <c:v>3251.4362799096366</c:v>
                </c:pt>
                <c:pt idx="11">
                  <c:v>3476.7938250188336</c:v>
                </c:pt>
                <c:pt idx="12">
                  <c:v>3715.6174668663566</c:v>
                </c:pt>
                <c:pt idx="13">
                  <c:v>3969.8717325341509</c:v>
                </c:pt>
                <c:pt idx="14">
                  <c:v>4231.1257208456263</c:v>
                </c:pt>
                <c:pt idx="15">
                  <c:v>4503.0702114006272</c:v>
                </c:pt>
              </c:numCache>
            </c:numRef>
          </c:val>
        </c:ser>
        <c:dLbls>
          <c:showLegendKey val="0"/>
          <c:showVal val="0"/>
          <c:showCatName val="0"/>
          <c:showSerName val="0"/>
          <c:showPercent val="0"/>
          <c:showBubbleSize val="0"/>
        </c:dLbls>
        <c:gapWidth val="80"/>
        <c:axId val="495851584"/>
        <c:axId val="495856288"/>
      </c:barChart>
      <c:catAx>
        <c:axId val="495851584"/>
        <c:scaling>
          <c:orientation val="minMax"/>
        </c:scaling>
        <c:delete val="0"/>
        <c:axPos val="b"/>
        <c:numFmt formatCode="General" sourceLinked="1"/>
        <c:majorTickMark val="out"/>
        <c:minorTickMark val="none"/>
        <c:tickLblPos val="low"/>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000" b="1" i="0" u="sng"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495856288"/>
        <c:crosses val="autoZero"/>
        <c:auto val="1"/>
        <c:lblAlgn val="ctr"/>
        <c:lblOffset val="100"/>
        <c:noMultiLvlLbl val="0"/>
      </c:catAx>
      <c:valAx>
        <c:axId val="495856288"/>
        <c:scaling>
          <c:orientation val="minMax"/>
          <c:max val="5000"/>
          <c:min val="0"/>
        </c:scaling>
        <c:delete val="0"/>
        <c:axPos val="l"/>
        <c:majorGridlines>
          <c:spPr>
            <a:ln w="9525" cap="flat" cmpd="sng" algn="ctr">
              <a:solidFill>
                <a:schemeClr val="tx1">
                  <a:lumMod val="50000"/>
                  <a:lumOff val="50000"/>
                </a:schemeClr>
              </a:solidFill>
              <a:round/>
            </a:ln>
            <a:effectLst/>
          </c:spPr>
        </c:majorGridlines>
        <c:numFmt formatCode="#,##0;&quot;▲ &quot;#,##0" sourceLinked="0"/>
        <c:majorTickMark val="out"/>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495851584"/>
        <c:crosses val="autoZero"/>
        <c:crossBetween val="between"/>
        <c:majorUnit val="1000"/>
      </c:valAx>
      <c:spPr>
        <a:noFill/>
        <a:ln>
          <a:solidFill>
            <a:schemeClr val="tx1">
              <a:lumMod val="50000"/>
              <a:lumOff val="50000"/>
            </a:schemeClr>
          </a:solid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Relationships xmlns="http://schemas.openxmlformats.org/package/2006/relationships"><Relationship Target="../theme/theme3.xml" Type="http://schemas.openxmlformats.org/officeDocument/2006/relationships/theme" Id="rId1"></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4306888" cy="33972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629275" y="0"/>
            <a:ext cx="4308475" cy="339725"/>
          </a:xfrm>
          <a:prstGeom prst="rect">
            <a:avLst/>
          </a:prstGeom>
        </p:spPr>
        <p:txBody>
          <a:bodyPr vert="horz" lIns="91440" tIns="45720" rIns="91440" bIns="45720" rtlCol="0"/>
          <a:lstStyle>
            <a:lvl1pPr algn="r">
              <a:defRPr sz="1200"/>
            </a:lvl1pPr>
          </a:lstStyle>
          <a:p>
            <a:fld id="{B49BA508-E79A-43B4-A402-2FA8DA5C0D44}" type="datetimeFigureOut">
              <a:rPr kumimoji="1" lang="ja-JP" altLang="en-US" smtClean="0"/>
              <a:pPr/>
              <a:t>2018/8/20</a:t>
            </a:fld>
            <a:endParaRPr kumimoji="1" lang="ja-JP" altLang="en-US"/>
          </a:p>
        </p:txBody>
      </p:sp>
      <p:sp>
        <p:nvSpPr>
          <p:cNvPr id="4" name="フッター プレースホルダ 3"/>
          <p:cNvSpPr>
            <a:spLocks noGrp="1"/>
          </p:cNvSpPr>
          <p:nvPr>
            <p:ph type="ftr" sz="quarter" idx="2"/>
          </p:nvPr>
        </p:nvSpPr>
        <p:spPr>
          <a:xfrm>
            <a:off x="0" y="6465888"/>
            <a:ext cx="4306888" cy="33972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629275" y="6465888"/>
            <a:ext cx="4308475" cy="339725"/>
          </a:xfrm>
          <a:prstGeom prst="rect">
            <a:avLst/>
          </a:prstGeom>
        </p:spPr>
        <p:txBody>
          <a:bodyPr vert="horz" lIns="91440" tIns="45720" rIns="91440" bIns="45720" rtlCol="0" anchor="b"/>
          <a:lstStyle>
            <a:lvl1pPr algn="r">
              <a:defRPr sz="1200"/>
            </a:lvl1pPr>
          </a:lstStyle>
          <a:p>
            <a:fld id="{53B13814-3325-45C6-8972-DC958694BEC7}" type="slidenum">
              <a:rPr kumimoji="1" lang="ja-JP" altLang="en-US" smtClean="0"/>
              <a:pPr/>
              <a:t>‹#›</a:t>
            </a:fld>
            <a:endParaRPr kumimoji="1" lang="ja-JP" altLang="en-US"/>
          </a:p>
        </p:txBody>
      </p:sp>
    </p:spTree>
    <p:extLst>
      <p:ext uri="{BB962C8B-B14F-4D97-AF65-F5344CB8AC3E}">
        <p14:creationId xmlns:p14="http://schemas.microsoft.com/office/powerpoint/2010/main" val="311014656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2018/8/20</a:t>
            </a:fld>
            <a:endParaRPr kumimoji="1" lang="ja-JP" altLang="en-US"/>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647531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1070269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2454974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a:prstGeom prst="rect">
            <a:avLst/>
          </a:prstGeom>
          <a:noFill/>
          <a:ln w="12700">
            <a:solidFill>
              <a:prstClr val="black"/>
            </a:solidFill>
          </a:ln>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84651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a:prstGeom prst="rect">
            <a:avLst/>
          </a:prstGeom>
          <a:noFill/>
          <a:ln w="12700">
            <a:solidFill>
              <a:prstClr val="black"/>
            </a:solidFill>
          </a:ln>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0985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a:prstGeom prst="rect">
            <a:avLst/>
          </a:prstGeom>
          <a:noFill/>
          <a:ln w="12700">
            <a:solidFill>
              <a:prstClr val="black"/>
            </a:solidFill>
          </a:ln>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33678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9938" y="850900"/>
            <a:ext cx="3319462" cy="2297113"/>
          </a:xfrm>
          <a:prstGeom prst="rect">
            <a:avLst/>
          </a:prstGeom>
          <a:noFill/>
          <a:ln w="12700">
            <a:solidFill>
              <a:prstClr val="black"/>
            </a:solidFill>
          </a:ln>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29094438"/>
      </p:ext>
    </p:extLst>
  </p:cSld>
  <p:clrMapOvr>
    <a:masterClrMapping/>
  </p:clrMapOvr>
</p:notes>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8C847B8-9050-4EE1-8B2F-0F7401DA9B87}" type="datetime1">
              <a:rPr kumimoji="1" lang="ja-JP" altLang="en-US" smtClean="0"/>
              <a:t>2018/8/20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610152" y="39540"/>
            <a:ext cx="2311400" cy="365125"/>
          </a:xfrm>
        </p:spPr>
        <p:txBody>
          <a:bodyPr/>
          <a:lstStyle>
            <a:lvl1pPr>
              <a:defRPr sz="1600"/>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806209-9575-4B9C-A35A-DDFDAF7FB900}" type="datetime1">
              <a:rPr kumimoji="1" lang="ja-JP" altLang="en-US" smtClean="0"/>
              <a:t>2018/8/20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879896-53A6-406E-82C3-91E9177CCB9C}" type="datetime1">
              <a:rPr kumimoji="1" lang="ja-JP" altLang="en-US" smtClean="0"/>
              <a:t>2018/8/20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89D979E-890E-484B-A889-2EA0EF8B7266}" type="datetime1">
              <a:rPr kumimoji="1" lang="ja-JP" altLang="en-US" smtClean="0"/>
              <a:t>2018/8/20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135DEA7-3EB4-4B6C-9C2B-425031FA18CC}" type="datetime1">
              <a:rPr kumimoji="1" lang="ja-JP" altLang="en-US" smtClean="0"/>
              <a:t>2018/8/20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D85F4DF-312D-4CE8-BFE2-29068F557D8A}" type="datetime1">
              <a:rPr kumimoji="1" lang="ja-JP" altLang="en-US" smtClean="0"/>
              <a:t>2018/8/20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CBB6516-C160-46C1-963A-5408A070E05A}" type="datetime1">
              <a:rPr kumimoji="1" lang="ja-JP" altLang="en-US" smtClean="0"/>
              <a:t>2018/8/20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948A331-CAB8-4D94-B23B-9E2E442C8559}" type="datetime1">
              <a:rPr kumimoji="1" lang="ja-JP" altLang="en-US" smtClean="0"/>
              <a:t>2018/8/20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5EBC5C8-D75F-48C0-9D1F-F9E747EF8D0F}" type="datetime1">
              <a:rPr kumimoji="1" lang="ja-JP" altLang="en-US" smtClean="0"/>
              <a:t>2018/8/20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9C7025B-8C07-4749-B9F0-17D5694E5CAC}" type="datetime1">
              <a:rPr kumimoji="1" lang="ja-JP" altLang="en-US" smtClean="0"/>
              <a:t>2018/8/20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476BA63-6DAF-4103-B01A-2A2187937CF3}" type="datetime1">
              <a:rPr kumimoji="1" lang="ja-JP" altLang="en-US" smtClean="0"/>
              <a:t>2018/8/20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6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D045F0-866C-45E4-ABE1-F1478BBF592D}" type="datetime1">
              <a:rPr kumimoji="1" lang="ja-JP" altLang="en-US" smtClean="0"/>
              <a:t>2018/8/20</a:t>
            </a:fld>
            <a:endParaRPr kumimoji="1" lang="ja-JP" altLang="en-US"/>
          </a:p>
        </p:txBody>
      </p:sp>
      <p:sp>
        <p:nvSpPr>
          <p:cNvPr id="5" name="フッター プレースホルダ 4"/>
          <p:cNvSpPr>
            <a:spLocks noGrp="1"/>
          </p:cNvSpPr>
          <p:nvPr>
            <p:ph type="ftr" sz="quarter" idx="3"/>
          </p:nvPr>
        </p:nvSpPr>
        <p:spPr>
          <a:xfrm>
            <a:off x="3384550" y="635636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610152" y="-27383"/>
            <a:ext cx="2311400" cy="365125"/>
          </a:xfrm>
          <a:prstGeom prst="rect">
            <a:avLst/>
          </a:prstGeom>
        </p:spPr>
        <p:txBody>
          <a:bodyPr vert="horz" lIns="91440" tIns="45720" rIns="91440" bIns="45720" rtlCol="0" anchor="ctr"/>
          <a:lstStyle>
            <a:lvl1pPr algn="r">
              <a:defRPr sz="1200" b="1">
                <a:solidFill>
                  <a:schemeClr val="tx1">
                    <a:tint val="75000"/>
                  </a:schemeClr>
                </a:solidFill>
                <a:latin typeface="Meiryo UI" pitchFamily="50" charset="-128"/>
                <a:ea typeface="Meiryo UI" pitchFamily="50" charset="-128"/>
                <a:cs typeface="Meiryo UI" pitchFamily="50" charset="-128"/>
              </a:defRPr>
            </a:lvl1pPr>
          </a:lstStyle>
          <a:p>
            <a:fld id="{D2D8002D-B5B0-4BAC-B1F6-782DDCCE6D9C}"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notesSlides/notesSlide1.xml" Type="http://schemas.openxmlformats.org/officeDocument/2006/relationships/notesSlide" Id="rId2"></Relationship><Relationship Target="../slideLayouts/slideLayout2.xml" Type="http://schemas.openxmlformats.org/officeDocument/2006/relationships/slideLayout" Id="rId1"></Relationship></Relationships>
</file>

<file path=ppt/slides/_rels/slide10.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11.xml.rels><?xml version="1.0" encoding="UTF-8" ?><Relationships xmlns="http://schemas.openxmlformats.org/package/2006/relationships"><Relationship Target="../notesSlides/notesSlide4.xml" Type="http://schemas.openxmlformats.org/officeDocument/2006/relationships/notesSlide" Id="rId2"></Relationship><Relationship Target="../slideLayouts/slideLayout4.xml" Type="http://schemas.openxmlformats.org/officeDocument/2006/relationships/slideLayout" Id="rId1"></Relationship></Relationships>
</file>

<file path=ppt/slides/_rels/slide12.xml.rels><?xml version="1.0" encoding="UTF-8" ?><Relationships xmlns="http://schemas.openxmlformats.org/package/2006/relationships"><Relationship Target="../notesSlides/notesSlide5.xml" Type="http://schemas.openxmlformats.org/officeDocument/2006/relationships/notesSlide" Id="rId2"></Relationship><Relationship Target="../slideLayouts/slideLayout7.xml" Type="http://schemas.openxmlformats.org/officeDocument/2006/relationships/slideLayout" Id="rId1"></Relationship></Relationships>
</file>

<file path=ppt/slides/_rels/slide13.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4.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5.xml.rels><?xml version="1.0" encoding="UTF-8" ?><Relationships xmlns="http://schemas.openxmlformats.org/package/2006/relationships"><Relationship Target="../notesSlides/notesSlide6.xml" Type="http://schemas.openxmlformats.org/officeDocument/2006/relationships/notesSlide" Id="rId2"></Relationship><Relationship Target="../slideLayouts/slideLayout7.xml" Type="http://schemas.openxmlformats.org/officeDocument/2006/relationships/slideLayout" Id="rId1"></Relationship></Relationships>
</file>

<file path=ppt/slides/_rels/slide16.xml.rels><?xml version="1.0" encoding="UTF-8" ?><Relationships xmlns="http://schemas.openxmlformats.org/package/2006/relationships"><Relationship Target="../notesSlides/notesSlide7.xml" Type="http://schemas.openxmlformats.org/officeDocument/2006/relationships/notesSlide" Id="rId2"></Relationship><Relationship Target="../slideLayouts/slideLayout7.xml" Type="http://schemas.openxmlformats.org/officeDocument/2006/relationships/slideLayout" Id="rId1"></Relationship></Relationships>
</file>

<file path=ppt/slides/_rels/slide17.xml.rels><?xml version="1.0" encoding="UTF-8" ?><Relationships xmlns="http://schemas.openxmlformats.org/package/2006/relationships"><Relationship Target="../slideLayouts/slideLayout4.xml" Type="http://schemas.openxmlformats.org/officeDocument/2006/relationships/slideLayout" Id="rId1"></Relationship></Relationships>
</file>

<file path=ppt/slides/_rels/slide18.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2.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3.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4.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5.xml.rels><?xml version="1.0" encoding="UTF-8" ?><Relationships xmlns="http://schemas.openxmlformats.org/package/2006/relationships"><Relationship Target="../slideLayouts/slideLayout4.xml" Type="http://schemas.openxmlformats.org/officeDocument/2006/relationships/slideLayout" Id="rId1"></Relationship></Relationships>
</file>

<file path=ppt/slides/_rels/slide6.xml.rels><?xml version="1.0" encoding="UTF-8" ?><Relationships xmlns="http://schemas.openxmlformats.org/package/2006/relationships"><Relationship Target="../slideLayouts/slideLayout4.xml" Type="http://schemas.openxmlformats.org/officeDocument/2006/relationships/slideLayout" Id="rId1"></Relationship></Relationships>
</file>

<file path=ppt/slides/_rels/slide7.xml.rels><?xml version="1.0" encoding="UTF-8" ?><Relationships xmlns="http://schemas.openxmlformats.org/package/2006/relationships"><Relationship Target="../slideLayouts/slideLayout4.xml" Type="http://schemas.openxmlformats.org/officeDocument/2006/relationships/slideLayout" Id="rId1"></Relationship></Relationships>
</file>

<file path=ppt/slides/_rels/slide8.xml.rels><?xml version="1.0" encoding="UTF-8" ?><Relationships xmlns="http://schemas.openxmlformats.org/package/2006/relationships"><Relationship Target="../charts/chart1.xml" Type="http://schemas.openxmlformats.org/officeDocument/2006/relationships/chart" Id="rId3"></Relationship><Relationship Target="../notesSlides/notesSlide2.xml" Type="http://schemas.openxmlformats.org/officeDocument/2006/relationships/notesSlide" Id="rId2"></Relationship><Relationship Target="../slideLayouts/slideLayout2.xml" Type="http://schemas.openxmlformats.org/officeDocument/2006/relationships/slideLayout" Id="rId1"></Relationship></Relationships>
</file>

<file path=ppt/slides/_rels/slide9.xml.rels><?xml version="1.0" encoding="UTF-8" ?><Relationships xmlns="http://schemas.openxmlformats.org/package/2006/relationships"><Relationship Target="../charts/chart2.xml" Type="http://schemas.openxmlformats.org/officeDocument/2006/relationships/chart" Id="rId3"></Relationship><Relationship Target="../notesSlides/notesSlide3.xml" Type="http://schemas.openxmlformats.org/officeDocument/2006/relationships/notesSlide" Id="rId2"></Relationship><Relationship Target="../slideLayouts/slideLayout2.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ローチャート : 端子 7"/>
          <p:cNvSpPr/>
          <p:nvPr/>
        </p:nvSpPr>
        <p:spPr>
          <a:xfrm>
            <a:off x="553414" y="2852936"/>
            <a:ext cx="9049005" cy="720080"/>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50000"/>
              </a:lnSpc>
              <a:defRPr/>
            </a:pPr>
            <a:r>
              <a:rPr lang="ja-JP" altLang="en-US" sz="3600" b="1" dirty="0" smtClean="0">
                <a:solidFill>
                  <a:prstClr val="black"/>
                </a:solidFill>
                <a:latin typeface="+mn-ea"/>
              </a:rPr>
              <a:t>総合区設置における</a:t>
            </a:r>
            <a:endParaRPr lang="en-US" altLang="ja-JP" sz="3600" b="1" dirty="0" smtClean="0">
              <a:solidFill>
                <a:prstClr val="black"/>
              </a:solidFill>
              <a:latin typeface="+mn-ea"/>
            </a:endParaRPr>
          </a:p>
          <a:p>
            <a:pPr lvl="0" algn="ctr">
              <a:lnSpc>
                <a:spcPct val="150000"/>
              </a:lnSpc>
              <a:defRPr/>
            </a:pPr>
            <a:r>
              <a:rPr lang="ja-JP" altLang="en-US" sz="3600" b="1" dirty="0" smtClean="0">
                <a:solidFill>
                  <a:prstClr val="black"/>
                </a:solidFill>
                <a:latin typeface="+mn-ea"/>
              </a:rPr>
              <a:t>財政シミュレーション（一般財源ベース）</a:t>
            </a:r>
            <a:endParaRPr lang="en-US" altLang="ja-JP" sz="3600" b="1" dirty="0" smtClean="0">
              <a:solidFill>
                <a:schemeClr val="tx1"/>
              </a:solidFill>
              <a:latin typeface="+mn-ea"/>
            </a:endParaRPr>
          </a:p>
        </p:txBody>
      </p:sp>
      <p:sp>
        <p:nvSpPr>
          <p:cNvPr id="10" name="正方形/長方形 9"/>
          <p:cNvSpPr/>
          <p:nvPr/>
        </p:nvSpPr>
        <p:spPr>
          <a:xfrm>
            <a:off x="0" y="5013325"/>
            <a:ext cx="9906000"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年８月</a:t>
            </a:r>
            <a:r>
              <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大都市制度（特別区設置）協議会</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dirty="0">
                <a:solidFill>
                  <a:schemeClr val="tx1"/>
                </a:solidFill>
                <a:latin typeface="+mn-ea"/>
              </a:rPr>
              <a:t>　</a:t>
            </a:r>
          </a:p>
        </p:txBody>
      </p:sp>
      <p:sp>
        <p:nvSpPr>
          <p:cNvPr id="13" name="テキスト ボックス 12"/>
          <p:cNvSpPr txBox="1">
            <a:spLocks noChangeArrowheads="1"/>
          </p:cNvSpPr>
          <p:nvPr/>
        </p:nvSpPr>
        <p:spPr bwMode="auto">
          <a:xfrm>
            <a:off x="0" y="0"/>
            <a:ext cx="5457056"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2000" dirty="0" smtClean="0">
                <a:solidFill>
                  <a:srgbClr val="000000"/>
                </a:solidFill>
                <a:latin typeface="Meiryo UI" pitchFamily="50" charset="-128"/>
                <a:ea typeface="Meiryo UI" pitchFamily="50" charset="-128"/>
                <a:cs typeface="Meiryo UI" pitchFamily="50" charset="-128"/>
              </a:rPr>
              <a:t>第</a:t>
            </a:r>
            <a:r>
              <a:rPr lang="en-US" altLang="ja-JP" sz="2000" dirty="0" smtClean="0">
                <a:solidFill>
                  <a:srgbClr val="000000"/>
                </a:solidFill>
                <a:latin typeface="Meiryo UI" pitchFamily="50" charset="-128"/>
                <a:ea typeface="Meiryo UI" pitchFamily="50" charset="-128"/>
                <a:cs typeface="Meiryo UI" pitchFamily="50" charset="-128"/>
              </a:rPr>
              <a:t>14</a:t>
            </a:r>
            <a:r>
              <a:rPr lang="ja-JP" altLang="en-US" sz="2000" dirty="0" smtClean="0">
                <a:solidFill>
                  <a:srgbClr val="000000"/>
                </a:solidFill>
                <a:latin typeface="Meiryo UI" pitchFamily="50" charset="-128"/>
                <a:ea typeface="Meiryo UI" pitchFamily="50" charset="-128"/>
                <a:cs typeface="Meiryo UI" pitchFamily="50" charset="-128"/>
              </a:rPr>
              <a:t>回</a:t>
            </a:r>
            <a:r>
              <a:rPr lang="ja-JP" altLang="en-US" sz="2000" dirty="0">
                <a:solidFill>
                  <a:srgbClr val="000000"/>
                </a:solidFill>
                <a:latin typeface="Meiryo UI" pitchFamily="50" charset="-128"/>
                <a:ea typeface="Meiryo UI" pitchFamily="50" charset="-128"/>
                <a:cs typeface="Meiryo UI" pitchFamily="50" charset="-128"/>
              </a:rPr>
              <a:t>大都市制度（特別区設置）協議会資料</a:t>
            </a:r>
            <a:endParaRPr lang="en-US" altLang="ja-JP" sz="2000" dirty="0">
              <a:solidFill>
                <a:srgbClr val="000000"/>
              </a:solidFill>
              <a:latin typeface="Meiryo UI" pitchFamily="50" charset="-128"/>
              <a:ea typeface="Meiryo UI" pitchFamily="50" charset="-128"/>
              <a:cs typeface="Meiryo UI" pitchFamily="50" charset="-128"/>
            </a:endParaRPr>
          </a:p>
        </p:txBody>
      </p:sp>
      <p:sp>
        <p:nvSpPr>
          <p:cNvPr id="9" name="正方形/長方形 8"/>
          <p:cNvSpPr/>
          <p:nvPr/>
        </p:nvSpPr>
        <p:spPr>
          <a:xfrm>
            <a:off x="7473280" y="315037"/>
            <a:ext cx="2304256" cy="64800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latin typeface="ＭＳ ゴシック" panose="020B0609070205080204" pitchFamily="49" charset="-128"/>
                <a:ea typeface="ＭＳ ゴシック" panose="020B0609070205080204" pitchFamily="49" charset="-128"/>
              </a:rPr>
              <a:t>資 料 </a:t>
            </a:r>
            <a:r>
              <a:rPr lang="ja-JP" altLang="en-US" sz="2400" dirty="0" smtClean="0">
                <a:latin typeface="ＭＳ ゴシック" panose="020B0609070205080204" pitchFamily="49" charset="-128"/>
                <a:ea typeface="ＭＳ ゴシック" panose="020B0609070205080204" pitchFamily="49" charset="-128"/>
              </a:rPr>
              <a:t>１</a:t>
            </a:r>
            <a:r>
              <a:rPr lang="en-US" altLang="ja-JP" sz="2400" dirty="0" smtClean="0">
                <a:latin typeface="ＭＳ ゴシック" panose="020B0609070205080204" pitchFamily="49" charset="-128"/>
                <a:ea typeface="ＭＳ ゴシック" panose="020B0609070205080204" pitchFamily="49" charset="-128"/>
              </a:rPr>
              <a:t>-</a:t>
            </a:r>
            <a:r>
              <a:rPr lang="ja-JP" altLang="en-US" sz="2400" smtClean="0">
                <a:latin typeface="ＭＳ ゴシック" panose="020B0609070205080204" pitchFamily="49" charset="-128"/>
                <a:ea typeface="ＭＳ ゴシック" panose="020B0609070205080204" pitchFamily="49" charset="-128"/>
              </a:rPr>
              <a:t>２</a:t>
            </a:r>
            <a:endParaRPr kumimoji="1" lang="ja-JP" altLang="en-US"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78469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schemeClr val="tx1"/>
                </a:solidFill>
                <a:latin typeface="Meiryo UI" pitchFamily="50" charset="-128"/>
                <a:ea typeface="Meiryo UI" pitchFamily="50" charset="-128"/>
                <a:cs typeface="Meiryo UI" pitchFamily="50" charset="-128"/>
              </a:rPr>
              <a:t>３　大規模プロジェクトに係る財政的な影響</a:t>
            </a:r>
          </a:p>
        </p:txBody>
      </p:sp>
      <p:graphicFrame>
        <p:nvGraphicFramePr>
          <p:cNvPr id="31" name="表 30"/>
          <p:cNvGraphicFramePr>
            <a:graphicFrameLocks noGrp="1"/>
          </p:cNvGraphicFramePr>
          <p:nvPr>
            <p:extLst>
              <p:ext uri="{D42A27DB-BD31-4B8C-83A1-F6EECF244321}">
                <p14:modId xmlns:p14="http://schemas.microsoft.com/office/powerpoint/2010/main" val="1502000913"/>
              </p:ext>
            </p:extLst>
          </p:nvPr>
        </p:nvGraphicFramePr>
        <p:xfrm>
          <a:off x="541993" y="3435971"/>
          <a:ext cx="8928990" cy="2952328"/>
        </p:xfrm>
        <a:graphic>
          <a:graphicData uri="http://schemas.openxmlformats.org/drawingml/2006/table">
            <a:tbl>
              <a:tblPr bandRow="1">
                <a:tableStyleId>{21E4AEA4-8DFA-4A89-87EB-49C32662AFE0}</a:tableStyleId>
              </a:tblPr>
              <a:tblGrid>
                <a:gridCol w="1073559">
                  <a:extLst>
                    <a:ext uri="{9D8B030D-6E8A-4147-A177-3AD203B41FA5}">
                      <a16:colId xmlns:a16="http://schemas.microsoft.com/office/drawing/2014/main" xmlns="" val="20000"/>
                    </a:ext>
                  </a:extLst>
                </a:gridCol>
                <a:gridCol w="1845954">
                  <a:extLst>
                    <a:ext uri="{9D8B030D-6E8A-4147-A177-3AD203B41FA5}">
                      <a16:colId xmlns:a16="http://schemas.microsoft.com/office/drawing/2014/main" xmlns="" val="20002"/>
                    </a:ext>
                  </a:extLst>
                </a:gridCol>
                <a:gridCol w="6009477">
                  <a:extLst>
                    <a:ext uri="{9D8B030D-6E8A-4147-A177-3AD203B41FA5}">
                      <a16:colId xmlns:a16="http://schemas.microsoft.com/office/drawing/2014/main" xmlns="" val="20003"/>
                    </a:ext>
                  </a:extLst>
                </a:gridCol>
              </a:tblGrid>
              <a:tr h="300528">
                <a:tc gridSpan="2">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項目</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a:txBody>
                    <a:bodyPr/>
                    <a:lstStyle/>
                    <a:p>
                      <a:pPr marL="0" lvl="2" indent="0" algn="ctr">
                        <a:lnSpc>
                          <a:spcPct val="100000"/>
                        </a:lnSpc>
                        <a:buFont typeface="Wingdings" panose="05000000000000000000" pitchFamily="2" charset="2"/>
                        <a:buNone/>
                        <a:defRPr/>
                      </a:pPr>
                      <a:r>
                        <a:rPr lang="ja-JP" altLang="en-US" sz="1200" b="1" u="none" dirty="0" smtClean="0">
                          <a:solidFill>
                            <a:schemeClr val="tx1"/>
                          </a:solidFill>
                          <a:latin typeface="Meiryo UI" pitchFamily="50" charset="-128"/>
                          <a:ea typeface="Meiryo UI" pitchFamily="50" charset="-128"/>
                          <a:cs typeface="Meiryo UI" pitchFamily="50" charset="-128"/>
                        </a:rPr>
                        <a:t>内容</a:t>
                      </a:r>
                      <a:endParaRPr lang="en-US" altLang="ja-JP" sz="1200" b="1"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xmlns="" val="10000"/>
                  </a:ext>
                </a:extLst>
              </a:tr>
              <a:tr h="779592">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万博会場</a:t>
                      </a:r>
                      <a:r>
                        <a:rPr kumimoji="1" lang="ja-JP" altLang="en-US" sz="1200" b="1" dirty="0">
                          <a:solidFill>
                            <a:schemeClr val="tx1"/>
                          </a:solidFill>
                          <a:latin typeface="Meiryo UI" panose="020B0604030504040204" pitchFamily="50" charset="-128"/>
                          <a:ea typeface="Meiryo UI" panose="020B0604030504040204" pitchFamily="50" charset="-128"/>
                        </a:rPr>
                        <a:t>建設費</a:t>
                      </a: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a:txBody>
                    <a:bodyPr/>
                    <a:lstStyle/>
                    <a:p>
                      <a:pPr marL="180000" lvl="2" indent="-18000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万博</a:t>
                      </a:r>
                      <a:r>
                        <a:rPr lang="ja-JP" altLang="en-US" sz="1200" b="0" u="none" dirty="0">
                          <a:solidFill>
                            <a:schemeClr val="tx1"/>
                          </a:solidFill>
                          <a:latin typeface="Meiryo UI" pitchFamily="50" charset="-128"/>
                          <a:ea typeface="Meiryo UI" pitchFamily="50" charset="-128"/>
                          <a:cs typeface="Meiryo UI" pitchFamily="50" charset="-128"/>
                        </a:rPr>
                        <a:t>会場</a:t>
                      </a:r>
                      <a:r>
                        <a:rPr lang="ja-JP" altLang="en-US" sz="1200" b="0" u="none" dirty="0" smtClean="0">
                          <a:solidFill>
                            <a:schemeClr val="tx1"/>
                          </a:solidFill>
                          <a:latin typeface="Meiryo UI" pitchFamily="50" charset="-128"/>
                          <a:ea typeface="Meiryo UI" pitchFamily="50" charset="-128"/>
                          <a:cs typeface="Meiryo UI" pitchFamily="50" charset="-128"/>
                        </a:rPr>
                        <a:t>建設　　　　　（具体的な事業スキームは未確定）</a:t>
                      </a:r>
                      <a:endParaRPr lang="en-US" altLang="ja-JP" sz="1200" b="0" u="none" dirty="0">
                        <a:solidFill>
                          <a:schemeClr val="tx1"/>
                        </a:solidFill>
                        <a:latin typeface="Meiryo UI" pitchFamily="50" charset="-128"/>
                        <a:ea typeface="Meiryo UI" pitchFamily="50" charset="-128"/>
                        <a:cs typeface="Meiryo UI" pitchFamily="50" charset="-128"/>
                      </a:endParaRPr>
                    </a:p>
                    <a:p>
                      <a:pPr marL="180000" lvl="2" indent="-180000">
                        <a:lnSpc>
                          <a:spcPct val="100000"/>
                        </a:lnSpc>
                        <a:buFont typeface="Wingdings" panose="05000000000000000000" pitchFamily="2" charset="2"/>
                        <a:buChar char="l"/>
                        <a:defRPr/>
                      </a:pPr>
                      <a:r>
                        <a:rPr lang="ja-JP" altLang="en-US" sz="1200" b="0" u="none" dirty="0">
                          <a:solidFill>
                            <a:schemeClr val="tx1"/>
                          </a:solidFill>
                          <a:latin typeface="Meiryo UI" pitchFamily="50" charset="-128"/>
                          <a:ea typeface="Meiryo UI" pitchFamily="50" charset="-128"/>
                          <a:cs typeface="Meiryo UI" pitchFamily="50" charset="-128"/>
                        </a:rPr>
                        <a:t>事業費総額</a:t>
                      </a:r>
                      <a:r>
                        <a:rPr lang="en-US" altLang="ja-JP" sz="1200" b="0" u="none" dirty="0">
                          <a:solidFill>
                            <a:schemeClr val="tx1"/>
                          </a:solidFill>
                          <a:latin typeface="Meiryo UI" pitchFamily="50" charset="-128"/>
                          <a:ea typeface="Meiryo UI" pitchFamily="50" charset="-128"/>
                          <a:cs typeface="Meiryo UI" pitchFamily="50" charset="-128"/>
                        </a:rPr>
                        <a:t>1,250</a:t>
                      </a:r>
                      <a:r>
                        <a:rPr lang="ja-JP" altLang="en-US" sz="1200" b="0" u="none" dirty="0">
                          <a:solidFill>
                            <a:schemeClr val="tx1"/>
                          </a:solidFill>
                          <a:latin typeface="Meiryo UI" pitchFamily="50" charset="-128"/>
                          <a:ea typeface="Meiryo UI" pitchFamily="50" charset="-128"/>
                          <a:cs typeface="Meiryo UI" pitchFamily="50" charset="-128"/>
                        </a:rPr>
                        <a:t>億円</a:t>
                      </a:r>
                      <a:r>
                        <a:rPr lang="en-US" altLang="ja-JP" sz="1200" b="0" u="none" dirty="0">
                          <a:solidFill>
                            <a:schemeClr val="tx1"/>
                          </a:solidFill>
                          <a:latin typeface="Meiryo UI" pitchFamily="50" charset="-128"/>
                          <a:ea typeface="Meiryo UI" pitchFamily="50" charset="-128"/>
                          <a:cs typeface="Meiryo UI" pitchFamily="50" charset="-128"/>
                        </a:rPr>
                        <a:t/>
                      </a:r>
                      <a:br>
                        <a:rPr lang="en-US" altLang="ja-JP" sz="1200" b="0" u="none" dirty="0">
                          <a:solidFill>
                            <a:schemeClr val="tx1"/>
                          </a:solidFill>
                          <a:latin typeface="Meiryo UI" pitchFamily="50" charset="-128"/>
                          <a:ea typeface="Meiryo UI" pitchFamily="50" charset="-128"/>
                          <a:cs typeface="Meiryo UI" pitchFamily="50" charset="-128"/>
                        </a:rPr>
                      </a:br>
                      <a:r>
                        <a:rPr lang="ja-JP" altLang="en-US" sz="1200" b="0" u="none" dirty="0">
                          <a:solidFill>
                            <a:schemeClr val="tx1"/>
                          </a:solidFill>
                          <a:latin typeface="Meiryo UI" pitchFamily="50" charset="-128"/>
                          <a:ea typeface="Meiryo UI" pitchFamily="50" charset="-128"/>
                          <a:cs typeface="Meiryo UI" pitchFamily="50" charset="-128"/>
                        </a:rPr>
                        <a:t>　負担割合は</a:t>
                      </a:r>
                      <a:r>
                        <a:rPr lang="ja-JP" altLang="en-US" sz="1200" b="0" u="none" dirty="0" smtClean="0">
                          <a:solidFill>
                            <a:schemeClr val="tx1"/>
                          </a:solidFill>
                          <a:latin typeface="Meiryo UI" pitchFamily="50" charset="-128"/>
                          <a:ea typeface="Meiryo UI" pitchFamily="50" charset="-128"/>
                          <a:cs typeface="Meiryo UI" pitchFamily="50" charset="-128"/>
                        </a:rPr>
                        <a:t>確定　　国</a:t>
                      </a:r>
                      <a:r>
                        <a:rPr lang="ja-JP" altLang="en-US" sz="1200" b="0" u="none" dirty="0">
                          <a:solidFill>
                            <a:schemeClr val="tx1"/>
                          </a:solidFill>
                          <a:latin typeface="Meiryo UI" pitchFamily="50" charset="-128"/>
                          <a:ea typeface="Meiryo UI" pitchFamily="50" charset="-128"/>
                          <a:cs typeface="Meiryo UI" pitchFamily="50" charset="-128"/>
                        </a:rPr>
                        <a:t>：経済界：地元自治体（府市</a:t>
                      </a:r>
                      <a:r>
                        <a:rPr lang="ja-JP" altLang="en-US" sz="1200" b="0" u="none" dirty="0" smtClean="0">
                          <a:solidFill>
                            <a:schemeClr val="tx1"/>
                          </a:solidFill>
                          <a:latin typeface="Meiryo UI" pitchFamily="50" charset="-128"/>
                          <a:ea typeface="Meiryo UI" pitchFamily="50" charset="-128"/>
                          <a:cs typeface="Meiryo UI" pitchFamily="50" charset="-128"/>
                        </a:rPr>
                        <a:t>）＝１：１：１</a:t>
                      </a:r>
                      <a:endParaRPr lang="en-US" altLang="ja-JP" sz="1200" b="0" u="none" dirty="0" smtClean="0">
                        <a:solidFill>
                          <a:schemeClr val="tx1"/>
                        </a:solidFill>
                        <a:latin typeface="Meiryo UI" pitchFamily="50" charset="-128"/>
                        <a:ea typeface="Meiryo UI" pitchFamily="50" charset="-128"/>
                        <a:cs typeface="Meiryo UI" pitchFamily="50" charset="-128"/>
                      </a:endParaRPr>
                    </a:p>
                    <a:p>
                      <a:pPr marL="0" lvl="2" indent="0" algn="l">
                        <a:lnSpc>
                          <a:spcPct val="100000"/>
                        </a:lnSpc>
                        <a:buFont typeface="Wingdings" panose="05000000000000000000" pitchFamily="2" charset="2"/>
                        <a:buNone/>
                        <a:defRPr/>
                      </a:pPr>
                      <a:r>
                        <a:rPr lang="ja-JP" altLang="en-US" sz="1200" b="0" u="none" dirty="0" smtClean="0">
                          <a:solidFill>
                            <a:schemeClr val="tx1"/>
                          </a:solidFill>
                          <a:latin typeface="Meiryo UI" pitchFamily="50" charset="-128"/>
                          <a:ea typeface="Meiryo UI" pitchFamily="50" charset="-128"/>
                          <a:cs typeface="Meiryo UI" pitchFamily="50" charset="-128"/>
                        </a:rPr>
                        <a:t>　　　（地方負担額</a:t>
                      </a:r>
                      <a:r>
                        <a:rPr lang="en-US" altLang="ja-JP" sz="1200" b="0" u="none" dirty="0" smtClean="0">
                          <a:solidFill>
                            <a:schemeClr val="tx1"/>
                          </a:solidFill>
                          <a:latin typeface="Meiryo UI" pitchFamily="50" charset="-128"/>
                          <a:ea typeface="Meiryo UI" pitchFamily="50" charset="-128"/>
                          <a:cs typeface="Meiryo UI" pitchFamily="50" charset="-128"/>
                        </a:rPr>
                        <a:t>416</a:t>
                      </a:r>
                      <a:r>
                        <a:rPr lang="ja-JP" altLang="en-US" sz="1200" b="0" u="none" dirty="0" smtClean="0">
                          <a:solidFill>
                            <a:schemeClr val="tx1"/>
                          </a:solidFill>
                          <a:latin typeface="Meiryo UI" pitchFamily="50" charset="-128"/>
                          <a:ea typeface="Meiryo UI" pitchFamily="50" charset="-128"/>
                          <a:cs typeface="Meiryo UI" pitchFamily="50" charset="-128"/>
                        </a:rPr>
                        <a:t>億円　府市折半）</a:t>
                      </a:r>
                      <a:r>
                        <a:rPr lang="ja-JP" altLang="en-US" sz="1050" b="0" u="none" dirty="0">
                          <a:solidFill>
                            <a:schemeClr val="tx1"/>
                          </a:solidFill>
                          <a:latin typeface="Meiryo UI" pitchFamily="50" charset="-128"/>
                          <a:ea typeface="Meiryo UI" pitchFamily="50" charset="-128"/>
                          <a:cs typeface="Meiryo UI" pitchFamily="50" charset="-128"/>
                        </a:rPr>
                        <a:t>　</a:t>
                      </a:r>
                      <a:r>
                        <a:rPr lang="ja-JP" altLang="en-US" sz="1050" b="0" u="none" dirty="0" smtClean="0">
                          <a:solidFill>
                            <a:schemeClr val="tx1"/>
                          </a:solidFill>
                          <a:latin typeface="Meiryo UI" pitchFamily="50" charset="-128"/>
                          <a:ea typeface="Meiryo UI" pitchFamily="50" charset="-128"/>
                          <a:cs typeface="Meiryo UI" pitchFamily="50" charset="-128"/>
                        </a:rPr>
                        <a:t>　　　　　　　　　　　　　　　　　　　　　　</a:t>
                      </a:r>
                      <a:r>
                        <a:rPr lang="ja-JP" altLang="en-US" sz="1050" b="0" u="none" dirty="0">
                          <a:solidFill>
                            <a:schemeClr val="tx1"/>
                          </a:solidFill>
                          <a:latin typeface="Meiryo UI" pitchFamily="50" charset="-128"/>
                          <a:ea typeface="Meiryo UI" pitchFamily="50" charset="-128"/>
                          <a:cs typeface="Meiryo UI" pitchFamily="50" charset="-128"/>
                        </a:rPr>
                        <a:t>　　</a:t>
                      </a:r>
                      <a:endParaRPr lang="en-US" altLang="ja-JP" sz="1050" b="0"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tr>
              <a:tr h="329560">
                <a:tc rowSpan="4">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eiryo UI" panose="020B0604030504040204" pitchFamily="50" charset="-128"/>
                          <a:ea typeface="Meiryo UI" panose="020B0604030504040204" pitchFamily="50" charset="-128"/>
                        </a:rPr>
                        <a:t>関連事業費</a:t>
                      </a:r>
                    </a:p>
                  </a:txBody>
                  <a:tcPr marL="99059" marR="99059" marT="45724" marB="45724"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地下鉄中央線の延伸</a:t>
                      </a:r>
                      <a:endParaRPr kumimoji="1" lang="en-US" altLang="ja-JP" sz="1200" b="1" dirty="0" smtClean="0">
                        <a:solidFill>
                          <a:schemeClr val="tx1"/>
                        </a:solidFill>
                        <a:latin typeface="Meiryo UI" panose="020B0604030504040204" pitchFamily="50" charset="-128"/>
                        <a:ea typeface="Meiryo UI" panose="020B0604030504040204"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（北港テクノポート線）</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lvl="2" indent="-18000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夢</a:t>
                      </a:r>
                      <a:r>
                        <a:rPr lang="ja-JP" altLang="en-US" sz="1200" b="0" u="none" dirty="0">
                          <a:solidFill>
                            <a:schemeClr val="tx1"/>
                          </a:solidFill>
                          <a:latin typeface="Meiryo UI" pitchFamily="50" charset="-128"/>
                          <a:ea typeface="Meiryo UI" pitchFamily="50" charset="-128"/>
                          <a:cs typeface="Meiryo UI" pitchFamily="50" charset="-128"/>
                        </a:rPr>
                        <a:t>洲への鉄道アクセス（コスモスクエア駅～夢洲駅）</a:t>
                      </a:r>
                      <a:endParaRPr lang="en-US" altLang="ja-JP" sz="1200" b="0" u="none" dirty="0">
                        <a:solidFill>
                          <a:schemeClr val="tx1"/>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0" u="none" dirty="0">
                          <a:solidFill>
                            <a:schemeClr val="tx1"/>
                          </a:solidFill>
                          <a:latin typeface="Meiryo UI" pitchFamily="50" charset="-128"/>
                          <a:ea typeface="Meiryo UI" pitchFamily="50" charset="-128"/>
                          <a:cs typeface="Meiryo UI" pitchFamily="50" charset="-128"/>
                        </a:rPr>
                        <a:t>事業費（残額分）総額</a:t>
                      </a:r>
                      <a:r>
                        <a:rPr lang="en-US" altLang="ja-JP" sz="1200" b="0" u="none" dirty="0">
                          <a:solidFill>
                            <a:schemeClr val="tx1"/>
                          </a:solidFill>
                          <a:latin typeface="Meiryo UI" pitchFamily="50" charset="-128"/>
                          <a:ea typeface="Meiryo UI" pitchFamily="50" charset="-128"/>
                          <a:cs typeface="Meiryo UI" pitchFamily="50" charset="-128"/>
                        </a:rPr>
                        <a:t>540</a:t>
                      </a:r>
                      <a:r>
                        <a:rPr lang="ja-JP" altLang="en-US" sz="1200" b="0" u="none" dirty="0">
                          <a:solidFill>
                            <a:schemeClr val="tx1"/>
                          </a:solidFill>
                          <a:latin typeface="Meiryo UI" pitchFamily="50" charset="-128"/>
                          <a:ea typeface="Meiryo UI" pitchFamily="50" charset="-128"/>
                          <a:cs typeface="Meiryo UI" pitchFamily="50" charset="-128"/>
                        </a:rPr>
                        <a:t>億</a:t>
                      </a:r>
                      <a:r>
                        <a:rPr lang="ja-JP" altLang="en-US" sz="1200" b="0" u="none" dirty="0" smtClean="0">
                          <a:solidFill>
                            <a:schemeClr val="tx1"/>
                          </a:solidFill>
                          <a:latin typeface="Meiryo UI" pitchFamily="50" charset="-128"/>
                          <a:ea typeface="Meiryo UI" pitchFamily="50" charset="-128"/>
                          <a:cs typeface="Meiryo UI" pitchFamily="50" charset="-128"/>
                        </a:rPr>
                        <a:t>円（地方負担額</a:t>
                      </a:r>
                      <a:r>
                        <a:rPr lang="en-US" altLang="ja-JP" sz="1200" b="0" u="none" dirty="0" smtClean="0">
                          <a:solidFill>
                            <a:schemeClr val="tx1"/>
                          </a:solidFill>
                          <a:latin typeface="Meiryo UI" pitchFamily="50" charset="-128"/>
                          <a:ea typeface="Meiryo UI" pitchFamily="50" charset="-128"/>
                          <a:cs typeface="Meiryo UI" pitchFamily="50" charset="-128"/>
                        </a:rPr>
                        <a:t>64</a:t>
                      </a:r>
                      <a:r>
                        <a:rPr lang="ja-JP" altLang="en-US" sz="1200" b="0" u="none" dirty="0" smtClean="0">
                          <a:solidFill>
                            <a:schemeClr val="tx1"/>
                          </a:solidFill>
                          <a:latin typeface="Meiryo UI" pitchFamily="50" charset="-128"/>
                          <a:ea typeface="Meiryo UI" pitchFamily="50" charset="-128"/>
                          <a:cs typeface="Meiryo UI" pitchFamily="50" charset="-128"/>
                        </a:rPr>
                        <a:t>億円</a:t>
                      </a:r>
                      <a:r>
                        <a:rPr lang="en-US" altLang="ja-JP" sz="900" b="0" u="none" dirty="0" smtClean="0">
                          <a:solidFill>
                            <a:schemeClr val="tx1"/>
                          </a:solidFill>
                          <a:latin typeface="Meiryo UI" pitchFamily="50" charset="-128"/>
                          <a:ea typeface="Meiryo UI" pitchFamily="50" charset="-128"/>
                          <a:cs typeface="Meiryo UI" pitchFamily="50" charset="-128"/>
                        </a:rPr>
                        <a:t>※2</a:t>
                      </a:r>
                      <a:r>
                        <a:rPr lang="ja-JP" altLang="en-US" sz="1200" b="0" u="none" dirty="0" smtClean="0">
                          <a:solidFill>
                            <a:schemeClr val="tx1"/>
                          </a:solidFill>
                          <a:latin typeface="Meiryo UI" pitchFamily="50" charset="-128"/>
                          <a:ea typeface="Meiryo UI" pitchFamily="50" charset="-128"/>
                          <a:cs typeface="Meiryo UI" pitchFamily="50" charset="-128"/>
                        </a:rPr>
                        <a:t>）</a:t>
                      </a:r>
                      <a:endParaRPr lang="en-US" altLang="ja-JP" sz="1050" b="0"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xmlns="" val="10001"/>
                  </a:ext>
                </a:extLst>
              </a:tr>
              <a:tr h="329560">
                <a:tc vMerge="1">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eiryo UI" panose="020B0604030504040204" pitchFamily="50" charset="-128"/>
                          <a:ea typeface="Meiryo UI" panose="020B0604030504040204" pitchFamily="50" charset="-128"/>
                        </a:rPr>
                        <a:t>道路改良等</a:t>
                      </a: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lvl="2" indent="-18000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夢</a:t>
                      </a:r>
                      <a:r>
                        <a:rPr lang="ja-JP" altLang="en-US" sz="1200" b="0" u="none" dirty="0">
                          <a:solidFill>
                            <a:schemeClr val="tx1"/>
                          </a:solidFill>
                          <a:latin typeface="Meiryo UI" pitchFamily="50" charset="-128"/>
                          <a:ea typeface="Meiryo UI" pitchFamily="50" charset="-128"/>
                          <a:cs typeface="Meiryo UI" pitchFamily="50" charset="-128"/>
                        </a:rPr>
                        <a:t>洲への道路アクセス（此花大橋、夢舞大橋拡張等）</a:t>
                      </a:r>
                      <a:endParaRPr lang="en-US" altLang="ja-JP" sz="1200" b="0" u="none" dirty="0">
                        <a:solidFill>
                          <a:schemeClr val="tx1"/>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0" u="none" dirty="0">
                          <a:solidFill>
                            <a:schemeClr val="tx1"/>
                          </a:solidFill>
                          <a:latin typeface="Meiryo UI" pitchFamily="50" charset="-128"/>
                          <a:ea typeface="Meiryo UI" pitchFamily="50" charset="-128"/>
                          <a:cs typeface="Meiryo UI" pitchFamily="50" charset="-128"/>
                        </a:rPr>
                        <a:t>事業費総額</a:t>
                      </a:r>
                      <a:r>
                        <a:rPr lang="en-US" altLang="ja-JP" sz="1200" b="0" u="none" dirty="0">
                          <a:solidFill>
                            <a:schemeClr val="tx1"/>
                          </a:solidFill>
                          <a:latin typeface="Meiryo UI" pitchFamily="50" charset="-128"/>
                          <a:ea typeface="Meiryo UI" pitchFamily="50" charset="-128"/>
                          <a:cs typeface="Meiryo UI" pitchFamily="50" charset="-128"/>
                        </a:rPr>
                        <a:t>40</a:t>
                      </a:r>
                      <a:r>
                        <a:rPr lang="ja-JP" altLang="en-US" sz="1200" b="0" u="none" dirty="0">
                          <a:solidFill>
                            <a:schemeClr val="tx1"/>
                          </a:solidFill>
                          <a:latin typeface="Meiryo UI" pitchFamily="50" charset="-128"/>
                          <a:ea typeface="Meiryo UI" pitchFamily="50" charset="-128"/>
                          <a:cs typeface="Meiryo UI" pitchFamily="50" charset="-128"/>
                        </a:rPr>
                        <a:t>億</a:t>
                      </a:r>
                      <a:r>
                        <a:rPr lang="ja-JP" altLang="en-US" sz="1200" b="0" u="none" dirty="0" smtClean="0">
                          <a:solidFill>
                            <a:schemeClr val="tx1"/>
                          </a:solidFill>
                          <a:latin typeface="Meiryo UI" pitchFamily="50" charset="-128"/>
                          <a:ea typeface="Meiryo UI" pitchFamily="50" charset="-128"/>
                          <a:cs typeface="Meiryo UI" pitchFamily="50" charset="-128"/>
                        </a:rPr>
                        <a:t>円（地方負担額</a:t>
                      </a:r>
                      <a:r>
                        <a:rPr lang="en-US" altLang="ja-JP" sz="1200" b="0" u="none" dirty="0" smtClean="0">
                          <a:solidFill>
                            <a:schemeClr val="tx1"/>
                          </a:solidFill>
                          <a:latin typeface="Meiryo UI" pitchFamily="50" charset="-128"/>
                          <a:ea typeface="Meiryo UI" pitchFamily="50" charset="-128"/>
                          <a:cs typeface="Meiryo UI" pitchFamily="50" charset="-128"/>
                        </a:rPr>
                        <a:t>20</a:t>
                      </a:r>
                      <a:r>
                        <a:rPr lang="ja-JP" altLang="en-US" sz="1200" b="0" u="none" dirty="0" smtClean="0">
                          <a:solidFill>
                            <a:schemeClr val="tx1"/>
                          </a:solidFill>
                          <a:latin typeface="Meiryo UI" pitchFamily="50" charset="-128"/>
                          <a:ea typeface="Meiryo UI" pitchFamily="50" charset="-128"/>
                          <a:cs typeface="Meiryo UI" pitchFamily="50" charset="-128"/>
                        </a:rPr>
                        <a:t>億円）</a:t>
                      </a:r>
                      <a:endParaRPr lang="en-US" altLang="ja-JP" sz="1200" b="0"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xmlns="" val="10002"/>
                  </a:ext>
                </a:extLst>
              </a:tr>
              <a:tr h="329560">
                <a:tc vMerge="1">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tx1"/>
                        </a:solidFill>
                      </a:endParaRPr>
                    </a:p>
                  </a:txBody>
                  <a:tcPr marL="99059" marR="99059" marT="45724" marB="45724" anchor="ct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地下鉄輸送力増強</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lvl="2" indent="-18000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地下鉄中央線の輸送力増強</a:t>
                      </a:r>
                      <a:endParaRPr lang="en-US" altLang="ja-JP" sz="1200" b="0" u="none" dirty="0">
                        <a:solidFill>
                          <a:schemeClr val="tx1"/>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0" u="none" dirty="0">
                          <a:solidFill>
                            <a:schemeClr val="tx1"/>
                          </a:solidFill>
                          <a:latin typeface="Meiryo UI" pitchFamily="50" charset="-128"/>
                          <a:ea typeface="Meiryo UI" pitchFamily="50" charset="-128"/>
                          <a:cs typeface="Meiryo UI" pitchFamily="50" charset="-128"/>
                        </a:rPr>
                        <a:t>事業費</a:t>
                      </a:r>
                      <a:r>
                        <a:rPr lang="ja-JP" altLang="en-US" sz="1200" b="0" u="none" dirty="0" smtClean="0">
                          <a:solidFill>
                            <a:schemeClr val="tx1"/>
                          </a:solidFill>
                          <a:latin typeface="Meiryo UI" pitchFamily="50" charset="-128"/>
                          <a:ea typeface="Meiryo UI" pitchFamily="50" charset="-128"/>
                          <a:cs typeface="Meiryo UI" pitchFamily="50" charset="-128"/>
                        </a:rPr>
                        <a:t>総額</a:t>
                      </a:r>
                      <a:r>
                        <a:rPr lang="en-US" altLang="ja-JP" sz="1200" b="0" u="none" dirty="0" smtClean="0">
                          <a:solidFill>
                            <a:schemeClr val="tx1"/>
                          </a:solidFill>
                          <a:latin typeface="Meiryo UI" pitchFamily="50" charset="-128"/>
                          <a:ea typeface="Meiryo UI" pitchFamily="50" charset="-128"/>
                          <a:cs typeface="Meiryo UI" pitchFamily="50" charset="-128"/>
                        </a:rPr>
                        <a:t>100</a:t>
                      </a:r>
                      <a:r>
                        <a:rPr lang="ja-JP" altLang="en-US" sz="1200" b="0" u="none" dirty="0" smtClean="0">
                          <a:solidFill>
                            <a:schemeClr val="tx1"/>
                          </a:solidFill>
                          <a:latin typeface="Meiryo UI" pitchFamily="50" charset="-128"/>
                          <a:ea typeface="Meiryo UI" pitchFamily="50" charset="-128"/>
                          <a:cs typeface="Meiryo UI" pitchFamily="50" charset="-128"/>
                        </a:rPr>
                        <a:t>億円　</a:t>
                      </a:r>
                      <a:r>
                        <a:rPr lang="en-US" altLang="ja-JP" sz="900" b="0" u="none" dirty="0" smtClean="0">
                          <a:solidFill>
                            <a:schemeClr val="tx1"/>
                          </a:solidFill>
                          <a:latin typeface="Meiryo UI" pitchFamily="50" charset="-128"/>
                          <a:ea typeface="Meiryo UI" pitchFamily="50" charset="-128"/>
                          <a:cs typeface="Meiryo UI" pitchFamily="50" charset="-128"/>
                        </a:rPr>
                        <a:t>※3</a:t>
                      </a:r>
                      <a:endParaRPr lang="en-US" altLang="ja-JP" sz="900" b="0" u="none" dirty="0">
                        <a:solidFill>
                          <a:schemeClr val="tx1"/>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xmlns="" val="10003"/>
                  </a:ext>
                </a:extLst>
              </a:tr>
              <a:tr h="329560">
                <a:tc vMerge="1">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eiryo UI" panose="020B0604030504040204" pitchFamily="50" charset="-128"/>
                          <a:ea typeface="Meiryo UI" panose="020B0604030504040204" pitchFamily="50" charset="-128"/>
                        </a:rPr>
                        <a:t>南エリア埋立追加工事</a:t>
                      </a: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lvl="2" indent="-180000">
                        <a:lnSpc>
                          <a:spcPct val="100000"/>
                        </a:lnSpc>
                        <a:buFont typeface="Wingdings" panose="05000000000000000000" pitchFamily="2" charset="2"/>
                        <a:buChar char="l"/>
                        <a:defRPr/>
                      </a:pPr>
                      <a:r>
                        <a:rPr lang="ja-JP" altLang="en-US" sz="1200" b="0" u="none" dirty="0" smtClean="0">
                          <a:solidFill>
                            <a:schemeClr val="tx1"/>
                          </a:solidFill>
                          <a:latin typeface="Meiryo UI" pitchFamily="50" charset="-128"/>
                          <a:ea typeface="Meiryo UI" pitchFamily="50" charset="-128"/>
                          <a:cs typeface="Meiryo UI" pitchFamily="50" charset="-128"/>
                        </a:rPr>
                        <a:t>南エリア</a:t>
                      </a:r>
                      <a:r>
                        <a:rPr lang="en-US" altLang="ja-JP" sz="1200" b="0" u="none" dirty="0">
                          <a:solidFill>
                            <a:schemeClr val="tx1"/>
                          </a:solidFill>
                          <a:latin typeface="Meiryo UI" pitchFamily="50" charset="-128"/>
                          <a:ea typeface="Meiryo UI" pitchFamily="50" charset="-128"/>
                          <a:cs typeface="Meiryo UI" pitchFamily="50" charset="-128"/>
                        </a:rPr>
                        <a:t>30ha</a:t>
                      </a:r>
                      <a:r>
                        <a:rPr lang="ja-JP" altLang="en-US" sz="1200" b="0" u="none" dirty="0">
                          <a:solidFill>
                            <a:schemeClr val="tx1"/>
                          </a:solidFill>
                          <a:latin typeface="Meiryo UI" pitchFamily="50" charset="-128"/>
                          <a:ea typeface="Meiryo UI" pitchFamily="50" charset="-128"/>
                          <a:cs typeface="Meiryo UI" pitchFamily="50" charset="-128"/>
                        </a:rPr>
                        <a:t>埋立ての追加工事</a:t>
                      </a:r>
                      <a:endParaRPr lang="en-US" altLang="ja-JP" sz="1200" b="0" u="none" dirty="0">
                        <a:solidFill>
                          <a:schemeClr val="tx1"/>
                        </a:solidFill>
                        <a:latin typeface="Meiryo UI" pitchFamily="50" charset="-128"/>
                        <a:ea typeface="Meiryo UI" pitchFamily="50" charset="-128"/>
                        <a:cs typeface="Meiryo UI" pitchFamily="50" charset="-128"/>
                      </a:endParaRPr>
                    </a:p>
                    <a:p>
                      <a:pPr marL="180000" lvl="2" indent="-180000">
                        <a:lnSpc>
                          <a:spcPct val="100000"/>
                        </a:lnSpc>
                        <a:buFont typeface="Wingdings" panose="05000000000000000000" pitchFamily="2" charset="2"/>
                        <a:buChar char="l"/>
                        <a:defRPr/>
                      </a:pPr>
                      <a:r>
                        <a:rPr lang="ja-JP" altLang="en-US" sz="1200" b="0" u="none" dirty="0">
                          <a:solidFill>
                            <a:schemeClr val="tx1"/>
                          </a:solidFill>
                          <a:latin typeface="Meiryo UI" pitchFamily="50" charset="-128"/>
                          <a:ea typeface="Meiryo UI" pitchFamily="50" charset="-128"/>
                          <a:cs typeface="Meiryo UI" pitchFamily="50" charset="-128"/>
                        </a:rPr>
                        <a:t>事業費総額</a:t>
                      </a:r>
                      <a:r>
                        <a:rPr lang="en-US" altLang="ja-JP" sz="1200" b="0" u="none" dirty="0">
                          <a:solidFill>
                            <a:schemeClr val="tx1"/>
                          </a:solidFill>
                          <a:latin typeface="Meiryo UI" pitchFamily="50" charset="-128"/>
                          <a:ea typeface="Meiryo UI" pitchFamily="50" charset="-128"/>
                          <a:cs typeface="Meiryo UI" pitchFamily="50" charset="-128"/>
                        </a:rPr>
                        <a:t>50</a:t>
                      </a:r>
                      <a:r>
                        <a:rPr lang="ja-JP" altLang="en-US" sz="1200" b="0" u="none" dirty="0">
                          <a:solidFill>
                            <a:schemeClr val="tx1"/>
                          </a:solidFill>
                          <a:latin typeface="Meiryo UI" pitchFamily="50" charset="-128"/>
                          <a:ea typeface="Meiryo UI" pitchFamily="50" charset="-128"/>
                          <a:cs typeface="Meiryo UI" pitchFamily="50" charset="-128"/>
                        </a:rPr>
                        <a:t>億</a:t>
                      </a:r>
                      <a:r>
                        <a:rPr lang="ja-JP" altLang="en-US" sz="1200" b="0" u="none" dirty="0" smtClean="0">
                          <a:solidFill>
                            <a:schemeClr val="tx1"/>
                          </a:solidFill>
                          <a:latin typeface="Meiryo UI" pitchFamily="50" charset="-128"/>
                          <a:ea typeface="Meiryo UI" pitchFamily="50" charset="-128"/>
                          <a:cs typeface="Meiryo UI" pitchFamily="50" charset="-128"/>
                        </a:rPr>
                        <a:t>円（地方負担額</a:t>
                      </a:r>
                      <a:r>
                        <a:rPr lang="en-US" altLang="ja-JP" sz="1200" b="0" u="none" dirty="0" smtClean="0">
                          <a:solidFill>
                            <a:schemeClr val="tx1"/>
                          </a:solidFill>
                          <a:latin typeface="Meiryo UI" pitchFamily="50" charset="-128"/>
                          <a:ea typeface="Meiryo UI" pitchFamily="50" charset="-128"/>
                          <a:cs typeface="Meiryo UI" pitchFamily="50" charset="-128"/>
                        </a:rPr>
                        <a:t>50</a:t>
                      </a:r>
                      <a:r>
                        <a:rPr lang="ja-JP" altLang="en-US" sz="1200" b="0" u="none" dirty="0" smtClean="0">
                          <a:solidFill>
                            <a:schemeClr val="tx1"/>
                          </a:solidFill>
                          <a:latin typeface="Meiryo UI" pitchFamily="50" charset="-128"/>
                          <a:ea typeface="Meiryo UI" pitchFamily="50" charset="-128"/>
                          <a:cs typeface="Meiryo UI" pitchFamily="50" charset="-128"/>
                        </a:rPr>
                        <a:t>億円）</a:t>
                      </a:r>
                      <a:endParaRPr lang="en-US" altLang="ja-JP" sz="1200" b="0" u="none"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tr>
            </a:tbl>
          </a:graphicData>
        </a:graphic>
      </p:graphicFrame>
      <p:sp>
        <p:nvSpPr>
          <p:cNvPr id="32" name="テキスト ボックス 31"/>
          <p:cNvSpPr txBox="1"/>
          <p:nvPr/>
        </p:nvSpPr>
        <p:spPr>
          <a:xfrm>
            <a:off x="541993" y="6383790"/>
            <a:ext cx="8496237" cy="276999"/>
          </a:xfrm>
          <a:prstGeom prst="rect">
            <a:avLst/>
          </a:prstGeom>
          <a:noFill/>
        </p:spPr>
        <p:txBody>
          <a:bodyPr wrap="none" rtlCol="0">
            <a:spAutoFit/>
          </a:bodyPr>
          <a:lstStyle/>
          <a:p>
            <a:r>
              <a:rPr lang="en-US" altLang="ja-JP" sz="600" dirty="0">
                <a:latin typeface="Meiryo UI" panose="020B0604030504040204" pitchFamily="50" charset="-128"/>
                <a:ea typeface="Meiryo UI" panose="020B0604030504040204" pitchFamily="50" charset="-128"/>
              </a:rPr>
              <a:t>※1</a:t>
            </a:r>
            <a:r>
              <a:rPr lang="ja-JP" altLang="en-US" sz="600" dirty="0">
                <a:latin typeface="Meiryo UI" panose="020B0604030504040204" pitchFamily="50" charset="-128"/>
                <a:ea typeface="Meiryo UI" panose="020B0604030504040204" pitchFamily="50" charset="-128"/>
              </a:rPr>
              <a:t> 関連事業費には、夢洲まちづくりに係る事業と万博関連事業が</a:t>
            </a:r>
            <a:r>
              <a:rPr lang="ja-JP" altLang="en-US" sz="600" dirty="0" smtClean="0">
                <a:latin typeface="Meiryo UI" panose="020B0604030504040204" pitchFamily="50" charset="-128"/>
                <a:ea typeface="Meiryo UI" panose="020B0604030504040204" pitchFamily="50" charset="-128"/>
              </a:rPr>
              <a:t>ある。このうち、万博開催のために必要となるものについては、府市折半を基本とする　</a:t>
            </a:r>
            <a:r>
              <a:rPr lang="en-US" altLang="ja-JP" sz="600" dirty="0" smtClean="0">
                <a:latin typeface="Meiryo UI" panose="020B0604030504040204" pitchFamily="50" charset="-128"/>
                <a:ea typeface="Meiryo UI" panose="020B0604030504040204" pitchFamily="50" charset="-128"/>
              </a:rPr>
              <a:t>【2025</a:t>
            </a:r>
            <a:r>
              <a:rPr lang="ja-JP" altLang="en-US" sz="600" dirty="0" smtClean="0">
                <a:latin typeface="Meiryo UI" panose="020B0604030504040204" pitchFamily="50" charset="-128"/>
                <a:ea typeface="Meiryo UI" panose="020B0604030504040204" pitchFamily="50" charset="-128"/>
              </a:rPr>
              <a:t>日本万国博覧会開催に向けた府市の取組について（案）第</a:t>
            </a:r>
            <a:r>
              <a:rPr lang="en-US" altLang="ja-JP" sz="600" dirty="0" smtClean="0">
                <a:latin typeface="Meiryo UI" panose="020B0604030504040204" pitchFamily="50" charset="-128"/>
                <a:ea typeface="Meiryo UI" panose="020B0604030504040204" pitchFamily="50" charset="-128"/>
              </a:rPr>
              <a:t>8</a:t>
            </a:r>
            <a:r>
              <a:rPr lang="ja-JP" altLang="en-US" sz="600" dirty="0" smtClean="0">
                <a:latin typeface="Meiryo UI" panose="020B0604030504040204" pitchFamily="50" charset="-128"/>
                <a:ea typeface="Meiryo UI" panose="020B0604030504040204" pitchFamily="50" charset="-128"/>
              </a:rPr>
              <a:t>回副首都推進本部会議</a:t>
            </a:r>
            <a:r>
              <a:rPr lang="ja-JP" altLang="en-US" sz="600" dirty="0">
                <a:latin typeface="Meiryo UI" panose="020B0604030504040204" pitchFamily="50" charset="-128"/>
                <a:ea typeface="Meiryo UI" panose="020B0604030504040204" pitchFamily="50" charset="-128"/>
              </a:rPr>
              <a:t>（</a:t>
            </a:r>
            <a:r>
              <a:rPr lang="ja-JP" altLang="en-US" sz="600" dirty="0" smtClean="0">
                <a:latin typeface="Meiryo UI" panose="020B0604030504040204" pitchFamily="50" charset="-128"/>
                <a:ea typeface="Meiryo UI" panose="020B0604030504040204" pitchFamily="50" charset="-128"/>
              </a:rPr>
              <a:t>Ｈ</a:t>
            </a:r>
            <a:r>
              <a:rPr lang="en-US" altLang="ja-JP" sz="600" dirty="0" smtClean="0">
                <a:latin typeface="Meiryo UI" panose="020B0604030504040204" pitchFamily="50" charset="-128"/>
                <a:ea typeface="Meiryo UI" panose="020B0604030504040204" pitchFamily="50" charset="-128"/>
              </a:rPr>
              <a:t>29.1.31</a:t>
            </a:r>
            <a:r>
              <a:rPr lang="ja-JP" altLang="en-US" sz="600" dirty="0">
                <a:latin typeface="Meiryo UI" panose="020B0604030504040204" pitchFamily="50" charset="-128"/>
                <a:ea typeface="Meiryo UI" panose="020B0604030504040204" pitchFamily="50" charset="-128"/>
              </a:rPr>
              <a:t>）</a:t>
            </a:r>
            <a:r>
              <a:rPr lang="en-US" altLang="ja-JP" sz="600" dirty="0" smtClean="0">
                <a:latin typeface="Meiryo UI" panose="020B0604030504040204" pitchFamily="50" charset="-128"/>
                <a:ea typeface="Meiryo UI" panose="020B0604030504040204" pitchFamily="50" charset="-128"/>
              </a:rPr>
              <a:t>】</a:t>
            </a:r>
          </a:p>
          <a:p>
            <a:r>
              <a:rPr lang="en-US" altLang="ja-JP" sz="600" dirty="0" smtClean="0">
                <a:latin typeface="Meiryo UI" panose="020B0604030504040204" pitchFamily="50" charset="-128"/>
                <a:ea typeface="Meiryo UI" panose="020B0604030504040204" pitchFamily="50" charset="-128"/>
              </a:rPr>
              <a:t>※</a:t>
            </a:r>
            <a:r>
              <a:rPr lang="en-US" altLang="ja-JP" sz="600" dirty="0">
                <a:latin typeface="Meiryo UI" panose="020B0604030504040204" pitchFamily="50" charset="-128"/>
                <a:ea typeface="Meiryo UI" panose="020B0604030504040204" pitchFamily="50" charset="-128"/>
              </a:rPr>
              <a:t>2 </a:t>
            </a:r>
            <a:r>
              <a:rPr lang="ja-JP" altLang="en-US" sz="600" dirty="0" smtClean="0">
                <a:latin typeface="Meiryo UI" panose="020B0604030504040204" pitchFamily="50" charset="-128"/>
                <a:ea typeface="Meiryo UI" panose="020B0604030504040204" pitchFamily="50" charset="-128"/>
              </a:rPr>
              <a:t>記載の地方負担額以外に、国庫</a:t>
            </a:r>
            <a:r>
              <a:rPr lang="ja-JP" altLang="en-US" sz="600" dirty="0">
                <a:latin typeface="Meiryo UI" panose="020B0604030504040204" pitchFamily="50" charset="-128"/>
                <a:ea typeface="Meiryo UI" panose="020B0604030504040204" pitchFamily="50" charset="-128"/>
              </a:rPr>
              <a:t>補助金や開発者負担など（</a:t>
            </a:r>
            <a:r>
              <a:rPr lang="en-US" altLang="ja-JP" sz="600" dirty="0">
                <a:latin typeface="Meiryo UI" panose="020B0604030504040204" pitchFamily="50" charset="-128"/>
                <a:ea typeface="Meiryo UI" panose="020B0604030504040204" pitchFamily="50" charset="-128"/>
              </a:rPr>
              <a:t>476</a:t>
            </a:r>
            <a:r>
              <a:rPr lang="ja-JP" altLang="en-US" sz="600" dirty="0">
                <a:latin typeface="Meiryo UI" panose="020B0604030504040204" pitchFamily="50" charset="-128"/>
                <a:ea typeface="Meiryo UI" panose="020B0604030504040204" pitchFamily="50" charset="-128"/>
              </a:rPr>
              <a:t>億円）がある</a:t>
            </a:r>
            <a:r>
              <a:rPr lang="ja-JP" altLang="en-US" sz="600" dirty="0" smtClean="0">
                <a:latin typeface="Meiryo UI" panose="020B0604030504040204" pitchFamily="50" charset="-128"/>
                <a:ea typeface="Meiryo UI" panose="020B0604030504040204" pitchFamily="50" charset="-128"/>
              </a:rPr>
              <a:t>が、</a:t>
            </a:r>
            <a:r>
              <a:rPr lang="ja-JP" altLang="en-US" sz="600" dirty="0">
                <a:latin typeface="Meiryo UI" panose="020B0604030504040204" pitchFamily="50" charset="-128"/>
                <a:ea typeface="Meiryo UI" panose="020B0604030504040204" pitchFamily="50" charset="-128"/>
              </a:rPr>
              <a:t>実際の事業スキームや費用</a:t>
            </a:r>
            <a:r>
              <a:rPr lang="ja-JP" altLang="en-US" sz="600" dirty="0" smtClean="0">
                <a:latin typeface="Meiryo UI" panose="020B0604030504040204" pitchFamily="50" charset="-128"/>
                <a:ea typeface="Meiryo UI" panose="020B0604030504040204" pitchFamily="50" charset="-128"/>
              </a:rPr>
              <a:t>負担は未確定　　　　　</a:t>
            </a:r>
            <a:r>
              <a:rPr lang="en-US" altLang="ja-JP" sz="600" dirty="0" smtClean="0">
                <a:latin typeface="Meiryo UI" panose="020B0604030504040204" pitchFamily="50" charset="-128"/>
                <a:ea typeface="Meiryo UI" panose="020B0604030504040204" pitchFamily="50" charset="-128"/>
              </a:rPr>
              <a:t>※</a:t>
            </a:r>
            <a:r>
              <a:rPr lang="ja-JP" altLang="en-US" sz="600" dirty="0" smtClean="0">
                <a:latin typeface="Meiryo UI" panose="020B0604030504040204" pitchFamily="50" charset="-128"/>
                <a:ea typeface="Meiryo UI" panose="020B0604030504040204" pitchFamily="50" charset="-128"/>
              </a:rPr>
              <a:t>３ 地方負担は未定</a:t>
            </a:r>
            <a:endParaRPr lang="ja-JP" altLang="en-US" sz="600" dirty="0">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716338" y="5828534"/>
            <a:ext cx="510557" cy="230832"/>
          </a:xfrm>
          <a:prstGeom prst="rect">
            <a:avLst/>
          </a:prstGeom>
          <a:noFill/>
        </p:spPr>
        <p:txBody>
          <a:bodyPr wrap="square" rtlCol="0">
            <a:spAutoFit/>
          </a:bodyPr>
          <a:lstStyle/>
          <a:p>
            <a:r>
              <a:rPr lang="en-US" altLang="ja-JP" sz="900" dirty="0" smtClean="0">
                <a:latin typeface="Meiryo UI" panose="020B0604030504040204" pitchFamily="50" charset="-128"/>
                <a:ea typeface="Meiryo UI" panose="020B0604030504040204" pitchFamily="50" charset="-128"/>
              </a:rPr>
              <a:t>※1</a:t>
            </a:r>
            <a:endParaRPr lang="ja-JP" altLang="en-US" sz="900" dirty="0">
              <a:latin typeface="Meiryo UI" panose="020B0604030504040204" pitchFamily="50" charset="-128"/>
              <a:ea typeface="Meiryo UI" panose="020B0604030504040204" pitchFamily="50" charset="-128"/>
            </a:endParaRPr>
          </a:p>
        </p:txBody>
      </p:sp>
      <p:sp>
        <p:nvSpPr>
          <p:cNvPr id="34" name="テキスト ボックス 33"/>
          <p:cNvSpPr txBox="1"/>
          <p:nvPr/>
        </p:nvSpPr>
        <p:spPr>
          <a:xfrm>
            <a:off x="5006488" y="3242321"/>
            <a:ext cx="4680520" cy="215444"/>
          </a:xfrm>
          <a:prstGeom prst="rect">
            <a:avLst/>
          </a:prstGeom>
          <a:noFill/>
        </p:spPr>
        <p:txBody>
          <a:bodyPr wrap="square" rtlCol="0">
            <a:spAutoFit/>
          </a:bodyPr>
          <a:lstStyle/>
          <a:p>
            <a:pPr marL="0" lvl="2">
              <a:defRPr/>
            </a:pPr>
            <a:r>
              <a:rPr lang="ja-JP" altLang="en-US" sz="800" dirty="0" smtClean="0">
                <a:latin typeface="Meiryo UI" pitchFamily="50" charset="-128"/>
                <a:ea typeface="Meiryo UI" pitchFamily="50" charset="-128"/>
                <a:cs typeface="Meiryo UI" pitchFamily="50" charset="-128"/>
              </a:rPr>
              <a:t>（出典）</a:t>
            </a:r>
            <a:r>
              <a:rPr lang="en-US" altLang="ja-JP" sz="800" dirty="0" smtClean="0">
                <a:latin typeface="Meiryo UI" pitchFamily="50" charset="-128"/>
                <a:ea typeface="Meiryo UI" pitchFamily="50" charset="-128"/>
                <a:cs typeface="Meiryo UI" pitchFamily="50" charset="-128"/>
              </a:rPr>
              <a:t>H28</a:t>
            </a:r>
            <a:r>
              <a:rPr lang="ja-JP" altLang="en-US" sz="800" dirty="0">
                <a:latin typeface="Meiryo UI" pitchFamily="50" charset="-128"/>
                <a:ea typeface="Meiryo UI" pitchFamily="50" charset="-128"/>
                <a:cs typeface="Meiryo UI" pitchFamily="50" charset="-128"/>
              </a:rPr>
              <a:t>年度第</a:t>
            </a:r>
            <a:r>
              <a:rPr lang="en-US" altLang="ja-JP" sz="800" dirty="0">
                <a:latin typeface="Meiryo UI" pitchFamily="50" charset="-128"/>
                <a:ea typeface="Meiryo UI" pitchFamily="50" charset="-128"/>
                <a:cs typeface="Meiryo UI" pitchFamily="50" charset="-128"/>
              </a:rPr>
              <a:t>8</a:t>
            </a:r>
            <a:r>
              <a:rPr lang="ja-JP" altLang="en-US" sz="800" dirty="0">
                <a:latin typeface="Meiryo UI" pitchFamily="50" charset="-128"/>
                <a:ea typeface="Meiryo UI" pitchFamily="50" charset="-128"/>
                <a:cs typeface="Meiryo UI" pitchFamily="50" charset="-128"/>
              </a:rPr>
              <a:t>回副首都推進本部会議</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Ｈ</a:t>
            </a:r>
            <a:r>
              <a:rPr lang="en-US" altLang="ja-JP" sz="800" dirty="0">
                <a:latin typeface="Meiryo UI" pitchFamily="50" charset="-128"/>
                <a:ea typeface="Meiryo UI" pitchFamily="50" charset="-128"/>
                <a:cs typeface="Meiryo UI" pitchFamily="50" charset="-128"/>
              </a:rPr>
              <a:t>29.1)</a:t>
            </a:r>
            <a:r>
              <a:rPr lang="ja-JP" altLang="en-US" sz="800" dirty="0" smtClean="0">
                <a:latin typeface="Meiryo UI" pitchFamily="50" charset="-128"/>
                <a:ea typeface="Meiryo UI" pitchFamily="50" charset="-128"/>
                <a:cs typeface="Meiryo UI" pitchFamily="50" charset="-128"/>
              </a:rPr>
              <a:t>及び</a:t>
            </a:r>
            <a:r>
              <a:rPr lang="en-US" altLang="ja-JP" sz="800" dirty="0" smtClean="0">
                <a:latin typeface="Meiryo UI" pitchFamily="50" charset="-128"/>
                <a:ea typeface="Meiryo UI" pitchFamily="50" charset="-128"/>
                <a:cs typeface="Meiryo UI" pitchFamily="50" charset="-128"/>
              </a:rPr>
              <a:t>H28</a:t>
            </a:r>
            <a:r>
              <a:rPr lang="ja-JP" altLang="en-US" sz="800" dirty="0">
                <a:latin typeface="Meiryo UI" pitchFamily="50" charset="-128"/>
                <a:ea typeface="Meiryo UI" pitchFamily="50" charset="-128"/>
                <a:cs typeface="Meiryo UI" pitchFamily="50" charset="-128"/>
              </a:rPr>
              <a:t>年度大阪市戦略会議</a:t>
            </a:r>
            <a:r>
              <a:rPr lang="en-US" altLang="ja-JP" sz="800" dirty="0">
                <a:latin typeface="Meiryo UI" pitchFamily="50" charset="-128"/>
                <a:ea typeface="Meiryo UI" pitchFamily="50" charset="-128"/>
                <a:cs typeface="Meiryo UI" pitchFamily="50" charset="-128"/>
              </a:rPr>
              <a:t>(H29.2)</a:t>
            </a:r>
            <a:r>
              <a:rPr lang="ja-JP" altLang="en-US" sz="800" dirty="0" smtClean="0">
                <a:latin typeface="Meiryo UI" pitchFamily="50" charset="-128"/>
                <a:ea typeface="Meiryo UI" pitchFamily="50" charset="-128"/>
                <a:cs typeface="Meiryo UI" pitchFamily="50" charset="-128"/>
              </a:rPr>
              <a:t>資料</a:t>
            </a:r>
            <a:endParaRPr lang="en-US" altLang="ja-JP" sz="800" dirty="0">
              <a:latin typeface="Meiryo UI" pitchFamily="50" charset="-128"/>
              <a:ea typeface="Meiryo UI" pitchFamily="50" charset="-128"/>
              <a:cs typeface="Meiryo UI" pitchFamily="50" charset="-128"/>
            </a:endParaRPr>
          </a:p>
        </p:txBody>
      </p:sp>
      <p:sp>
        <p:nvSpPr>
          <p:cNvPr id="18" name="正方形/長方形 27"/>
          <p:cNvSpPr>
            <a:spLocks noChangeArrowheads="1"/>
          </p:cNvSpPr>
          <p:nvPr/>
        </p:nvSpPr>
        <p:spPr bwMode="auto">
          <a:xfrm>
            <a:off x="8878884" y="-323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smtClean="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7" name="正方形/長方形 16"/>
          <p:cNvSpPr/>
          <p:nvPr/>
        </p:nvSpPr>
        <p:spPr>
          <a:xfrm>
            <a:off x="469984" y="567394"/>
            <a:ext cx="9000999" cy="2638797"/>
          </a:xfrm>
          <a:prstGeom prst="rect">
            <a:avLst/>
          </a:prstGeom>
          <a:noFill/>
          <a:ln w="6350">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8"/>
          <p:cNvGraphicFramePr>
            <a:graphicFrameLocks noGrp="1"/>
          </p:cNvGraphicFramePr>
          <p:nvPr>
            <p:extLst>
              <p:ext uri="{D42A27DB-BD31-4B8C-83A1-F6EECF244321}">
                <p14:modId xmlns:p14="http://schemas.microsoft.com/office/powerpoint/2010/main" val="4063696734"/>
              </p:ext>
            </p:extLst>
          </p:nvPr>
        </p:nvGraphicFramePr>
        <p:xfrm>
          <a:off x="745644" y="619773"/>
          <a:ext cx="8496943" cy="536851"/>
        </p:xfrm>
        <a:graphic>
          <a:graphicData uri="http://schemas.openxmlformats.org/drawingml/2006/table">
            <a:tbl>
              <a:tblPr bandRow="1">
                <a:tableStyleId>{21E4AEA4-8DFA-4A89-87EB-49C32662AFE0}</a:tableStyleId>
              </a:tblPr>
              <a:tblGrid>
                <a:gridCol w="8496943"/>
              </a:tblGrid>
              <a:tr h="536851">
                <a:tc>
                  <a:txBody>
                    <a:bodyPr/>
                    <a:lstStyle/>
                    <a:p>
                      <a:pPr marL="180000" indent="-180000" algn="l" fontAlgn="ctr">
                        <a:lnSpc>
                          <a:spcPct val="100000"/>
                        </a:lnSpc>
                        <a:buFont typeface="Arial" pitchFamily="34" charset="0"/>
                        <a:buChar char="•"/>
                      </a:pPr>
                      <a:r>
                        <a:rPr lang="ja-JP" altLang="en-US" sz="1100" u="none" strike="noStrike" dirty="0" smtClean="0">
                          <a:solidFill>
                            <a:schemeClr val="tx1"/>
                          </a:solidFill>
                          <a:latin typeface="Meiryo UI" pitchFamily="50" charset="-128"/>
                          <a:ea typeface="Meiryo UI" pitchFamily="50" charset="-128"/>
                          <a:cs typeface="Meiryo UI" pitchFamily="50" charset="-128"/>
                        </a:rPr>
                        <a:t>第９回大都市制度（特別区設置）協議会に提出した資料「大規模プロジェクトに係る財政的な影響について」の中から、本財政シミュレーションの基礎としている市「粗い試算」（</a:t>
                      </a:r>
                      <a:r>
                        <a:rPr lang="en-US" altLang="ja-JP" sz="1100" u="none" strike="noStrike" dirty="0" smtClean="0">
                          <a:solidFill>
                            <a:schemeClr val="tx1"/>
                          </a:solidFill>
                          <a:latin typeface="Meiryo UI" pitchFamily="50" charset="-128"/>
                          <a:ea typeface="Meiryo UI" pitchFamily="50" charset="-128"/>
                          <a:cs typeface="Meiryo UI" pitchFamily="50" charset="-128"/>
                        </a:rPr>
                        <a:t>2018</a:t>
                      </a:r>
                      <a:r>
                        <a:rPr lang="ja-JP" altLang="en-US" sz="1100" u="none" strike="noStrike" dirty="0" smtClean="0">
                          <a:solidFill>
                            <a:schemeClr val="tx1"/>
                          </a:solidFill>
                          <a:latin typeface="Meiryo UI" pitchFamily="50" charset="-128"/>
                          <a:ea typeface="Meiryo UI" pitchFamily="50" charset="-128"/>
                          <a:cs typeface="Meiryo UI" pitchFamily="50" charset="-128"/>
                        </a:rPr>
                        <a:t>（平成</a:t>
                      </a:r>
                      <a:r>
                        <a:rPr lang="en-US" altLang="ja-JP" sz="1100" u="none" strike="noStrike" dirty="0" smtClean="0">
                          <a:solidFill>
                            <a:schemeClr val="tx1"/>
                          </a:solidFill>
                          <a:latin typeface="Meiryo UI" pitchFamily="50" charset="-128"/>
                          <a:ea typeface="Meiryo UI" pitchFamily="50" charset="-128"/>
                          <a:cs typeface="Meiryo UI" pitchFamily="50" charset="-128"/>
                        </a:rPr>
                        <a:t>30</a:t>
                      </a:r>
                      <a:r>
                        <a:rPr lang="ja-JP" altLang="en-US" sz="1100" u="none" strike="noStrike" dirty="0" smtClean="0">
                          <a:solidFill>
                            <a:schemeClr val="tx1"/>
                          </a:solidFill>
                          <a:latin typeface="Meiryo UI" pitchFamily="50" charset="-128"/>
                          <a:ea typeface="Meiryo UI" pitchFamily="50" charset="-128"/>
                          <a:cs typeface="Meiryo UI" pitchFamily="50" charset="-128"/>
                        </a:rPr>
                        <a:t>）年</a:t>
                      </a:r>
                      <a:r>
                        <a:rPr lang="en-US" altLang="ja-JP" sz="1100" u="none" strike="noStrike" dirty="0" smtClean="0">
                          <a:solidFill>
                            <a:schemeClr val="tx1"/>
                          </a:solidFill>
                          <a:latin typeface="Meiryo UI" pitchFamily="50" charset="-128"/>
                          <a:ea typeface="Meiryo UI" pitchFamily="50" charset="-128"/>
                          <a:cs typeface="Meiryo UI" pitchFamily="50" charset="-128"/>
                        </a:rPr>
                        <a:t>2</a:t>
                      </a:r>
                      <a:r>
                        <a:rPr lang="ja-JP" altLang="en-US" sz="1100" u="none" strike="noStrike" dirty="0" smtClean="0">
                          <a:solidFill>
                            <a:schemeClr val="tx1"/>
                          </a:solidFill>
                          <a:latin typeface="Meiryo UI" pitchFamily="50" charset="-128"/>
                          <a:ea typeface="Meiryo UI" pitchFamily="50" charset="-128"/>
                          <a:cs typeface="Meiryo UI" pitchFamily="50" charset="-128"/>
                        </a:rPr>
                        <a:t>月版）で引き続き未織込みである事業に係る「財政的影響額」を抽出</a:t>
                      </a:r>
                      <a:endParaRPr lang="en-US" altLang="ja-JP" sz="1100" u="none" strike="noStrike" dirty="0" smtClean="0">
                        <a:solidFill>
                          <a:schemeClr val="tx1"/>
                        </a:solidFill>
                        <a:latin typeface="Meiryo UI" pitchFamily="50" charset="-128"/>
                        <a:ea typeface="Meiryo UI" pitchFamily="50" charset="-128"/>
                        <a:cs typeface="Meiryo UI" pitchFamily="50" charset="-128"/>
                      </a:endParaRPr>
                    </a:p>
                  </a:txBody>
                  <a:tcPr marL="99060" marR="99060" anchor="ctr" horzOverflow="overflow">
                    <a:noFill/>
                  </a:tcPr>
                </a:tc>
              </a:tr>
            </a:tbl>
          </a:graphicData>
        </a:graphic>
      </p:graphicFrame>
      <p:sp>
        <p:nvSpPr>
          <p:cNvPr id="35" name="正方形/長方形 34"/>
          <p:cNvSpPr/>
          <p:nvPr/>
        </p:nvSpPr>
        <p:spPr>
          <a:xfrm>
            <a:off x="1011312" y="2562190"/>
            <a:ext cx="8222896" cy="564826"/>
          </a:xfrm>
          <a:prstGeom prst="rect">
            <a:avLst/>
          </a:prstGeom>
          <a:noFill/>
          <a:ln w="9525">
            <a:prstDash val="sysDash"/>
          </a:ln>
        </p:spPr>
        <p:style>
          <a:lnRef idx="2">
            <a:schemeClr val="accent2"/>
          </a:lnRef>
          <a:fillRef idx="1">
            <a:schemeClr val="lt1"/>
          </a:fillRef>
          <a:effectRef idx="0">
            <a:schemeClr val="accent2"/>
          </a:effectRef>
          <a:fontRef idx="minor">
            <a:schemeClr val="dk1"/>
          </a:fontRef>
        </p:style>
        <p:txBody>
          <a:bodyPr anchor="ctr" anchorCtr="0"/>
          <a:lstStyle/>
          <a:p>
            <a:pPr marL="85725" lvl="1" indent="-85725">
              <a:lnSpc>
                <a:spcPts val="1300"/>
              </a:lnSpc>
              <a:buFont typeface="Wingdings" pitchFamily="2" charset="2"/>
              <a:buChar char="Ø"/>
              <a:defRPr/>
            </a:pPr>
            <a:r>
              <a:rPr lang="ja-JP" altLang="en-US" sz="1050" dirty="0">
                <a:solidFill>
                  <a:schemeClr val="tx1"/>
                </a:solidFill>
                <a:latin typeface="Meiryo UI" pitchFamily="50" charset="-128"/>
                <a:ea typeface="Meiryo UI" pitchFamily="50" charset="-128"/>
                <a:cs typeface="Meiryo UI" pitchFamily="50" charset="-128"/>
              </a:rPr>
              <a:t>現時点で事業スキームや負担割合等が関係者間で未協議のものについては、副首都推進局において一定の仮定をおいた上での試算</a:t>
            </a:r>
            <a:endParaRPr lang="en-US" altLang="ja-JP" sz="1050" dirty="0">
              <a:solidFill>
                <a:schemeClr val="tx1"/>
              </a:solidFill>
              <a:latin typeface="Meiryo UI" pitchFamily="50" charset="-128"/>
              <a:ea typeface="Meiryo UI" pitchFamily="50" charset="-128"/>
              <a:cs typeface="Meiryo UI" pitchFamily="50" charset="-128"/>
            </a:endParaRPr>
          </a:p>
          <a:p>
            <a:pPr marL="85725" lvl="1" indent="-85725">
              <a:lnSpc>
                <a:spcPts val="1300"/>
              </a:lnSpc>
              <a:buFont typeface="Wingdings" pitchFamily="2" charset="2"/>
              <a:buChar char="Ø"/>
              <a:defRPr/>
            </a:pPr>
            <a:r>
              <a:rPr lang="ja-JP" altLang="en-US" sz="1050" dirty="0">
                <a:solidFill>
                  <a:schemeClr val="tx1"/>
                </a:solidFill>
                <a:latin typeface="Meiryo UI" pitchFamily="50" charset="-128"/>
                <a:ea typeface="Meiryo UI" pitchFamily="50" charset="-128"/>
                <a:cs typeface="Meiryo UI" pitchFamily="50" charset="-128"/>
              </a:rPr>
              <a:t>府市の費用負担のあり方を決定するものではない</a:t>
            </a:r>
            <a:r>
              <a:rPr lang="ja-JP" altLang="en-US" sz="800" dirty="0" smtClean="0">
                <a:solidFill>
                  <a:schemeClr val="tx1"/>
                </a:solidFill>
                <a:latin typeface="Meiryo UI" pitchFamily="50" charset="-128"/>
                <a:ea typeface="Meiryo UI" pitchFamily="50" charset="-128"/>
                <a:cs typeface="Meiryo UI" pitchFamily="50" charset="-128"/>
              </a:rPr>
              <a:t>（</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eiryo UI" pitchFamily="50" charset="-128"/>
                <a:ea typeface="Meiryo UI" pitchFamily="50" charset="-128"/>
                <a:cs typeface="Meiryo UI" pitchFamily="50" charset="-128"/>
              </a:rPr>
              <a:t>）</a:t>
            </a:r>
            <a:endParaRPr lang="ja-JP" altLang="en-US" sz="800" dirty="0">
              <a:solidFill>
                <a:schemeClr val="tx1"/>
              </a:solidFill>
              <a:latin typeface="Meiryo UI" pitchFamily="50" charset="-128"/>
              <a:ea typeface="Meiryo UI" pitchFamily="50" charset="-128"/>
              <a:cs typeface="Meiryo UI" pitchFamily="50" charset="-128"/>
            </a:endParaRPr>
          </a:p>
          <a:p>
            <a:pPr marL="0" lvl="1">
              <a:lnSpc>
                <a:spcPts val="1300"/>
              </a:lnSpc>
              <a:defRPr/>
            </a:pPr>
            <a:r>
              <a:rPr lang="ja-JP" altLang="en-US" sz="1050" dirty="0" smtClean="0">
                <a:solidFill>
                  <a:schemeClr val="tx1"/>
                </a:solidFill>
                <a:latin typeface="Meiryo UI" pitchFamily="50" charset="-128"/>
                <a:ea typeface="Meiryo UI" pitchFamily="50" charset="-128"/>
                <a:cs typeface="Meiryo UI" pitchFamily="50" charset="-128"/>
              </a:rPr>
              <a:t>　</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eiryo UI" pitchFamily="50" charset="-128"/>
                <a:ea typeface="Meiryo UI" pitchFamily="50" charset="-128"/>
                <a:cs typeface="Meiryo UI" pitchFamily="50" charset="-128"/>
              </a:rPr>
              <a:t>数値</a:t>
            </a:r>
            <a:r>
              <a:rPr lang="ja-JP" altLang="en-US" sz="800" dirty="0">
                <a:solidFill>
                  <a:schemeClr val="tx1"/>
                </a:solidFill>
                <a:latin typeface="Meiryo UI" pitchFamily="50" charset="-128"/>
                <a:ea typeface="Meiryo UI" pitchFamily="50" charset="-128"/>
                <a:cs typeface="Meiryo UI" pitchFamily="50" charset="-128"/>
              </a:rPr>
              <a:t>は、地方負担額に係る「財政的影響額（え）</a:t>
            </a:r>
            <a:r>
              <a:rPr lang="ja-JP" altLang="en-US" sz="800" dirty="0" smtClean="0">
                <a:solidFill>
                  <a:schemeClr val="tx1"/>
                </a:solidFill>
                <a:latin typeface="Meiryo UI" pitchFamily="50" charset="-128"/>
                <a:ea typeface="Meiryo UI" pitchFamily="50" charset="-128"/>
                <a:cs typeface="Meiryo UI" pitchFamily="50" charset="-128"/>
              </a:rPr>
              <a:t>」（総財シ</a:t>
            </a:r>
            <a:r>
              <a:rPr lang="en-US" altLang="ja-JP" sz="800" dirty="0" smtClean="0">
                <a:solidFill>
                  <a:schemeClr val="tx1"/>
                </a:solidFill>
                <a:latin typeface="Meiryo UI" pitchFamily="50" charset="-128"/>
                <a:ea typeface="Meiryo UI" pitchFamily="50" charset="-128"/>
                <a:cs typeface="Meiryo UI" pitchFamily="50" charset="-128"/>
              </a:rPr>
              <a:t>-7</a:t>
            </a:r>
            <a:r>
              <a:rPr lang="ja-JP" altLang="en-US" sz="800" dirty="0" smtClean="0">
                <a:solidFill>
                  <a:schemeClr val="tx1"/>
                </a:solidFill>
                <a:latin typeface="Meiryo UI" pitchFamily="50" charset="-128"/>
                <a:ea typeface="Meiryo UI" pitchFamily="50" charset="-128"/>
                <a:cs typeface="Meiryo UI" pitchFamily="50" charset="-128"/>
              </a:rPr>
              <a:t>参照）から</a:t>
            </a:r>
            <a:r>
              <a:rPr lang="ja-JP" altLang="en-US" sz="800" dirty="0">
                <a:solidFill>
                  <a:schemeClr val="tx1"/>
                </a:solidFill>
                <a:latin typeface="Meiryo UI" pitchFamily="50" charset="-128"/>
                <a:ea typeface="Meiryo UI" pitchFamily="50" charset="-128"/>
                <a:cs typeface="Meiryo UI" pitchFamily="50" charset="-128"/>
              </a:rPr>
              <a:t>引用（なお、府市の負担割合等は未確定）</a:t>
            </a:r>
          </a:p>
        </p:txBody>
      </p:sp>
      <p:graphicFrame>
        <p:nvGraphicFramePr>
          <p:cNvPr id="12" name="表 11"/>
          <p:cNvGraphicFramePr>
            <a:graphicFrameLocks noGrp="1"/>
          </p:cNvGraphicFramePr>
          <p:nvPr>
            <p:extLst>
              <p:ext uri="{D42A27DB-BD31-4B8C-83A1-F6EECF244321}">
                <p14:modId xmlns:p14="http://schemas.microsoft.com/office/powerpoint/2010/main" val="2008579982"/>
              </p:ext>
            </p:extLst>
          </p:nvPr>
        </p:nvGraphicFramePr>
        <p:xfrm>
          <a:off x="1220242" y="1134255"/>
          <a:ext cx="7542530" cy="1343684"/>
        </p:xfrm>
        <a:graphic>
          <a:graphicData uri="http://schemas.openxmlformats.org/drawingml/2006/table">
            <a:tbl>
              <a:tblPr bandRow="1">
                <a:tableStyleId>{21E4AEA4-8DFA-4A89-87EB-49C32662AFE0}</a:tableStyleId>
              </a:tblPr>
              <a:tblGrid>
                <a:gridCol w="1686471"/>
                <a:gridCol w="1633509">
                  <a:extLst>
                    <a:ext uri="{9D8B030D-6E8A-4147-A177-3AD203B41FA5}">
                      <a16:colId xmlns:a16="http://schemas.microsoft.com/office/drawing/2014/main" xmlns="" val="20000"/>
                    </a:ext>
                  </a:extLst>
                </a:gridCol>
                <a:gridCol w="4222550">
                  <a:extLst>
                    <a:ext uri="{9D8B030D-6E8A-4147-A177-3AD203B41FA5}">
                      <a16:colId xmlns:a16="http://schemas.microsoft.com/office/drawing/2014/main" xmlns="" val="20003"/>
                    </a:ext>
                  </a:extLst>
                </a:gridCol>
              </a:tblGrid>
              <a:tr h="314968">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dirty="0" smtClean="0">
                        <a:solidFill>
                          <a:schemeClr val="bg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smtClean="0">
                          <a:solidFill>
                            <a:schemeClr val="bg1"/>
                          </a:solidFill>
                          <a:latin typeface="Meiryo UI" panose="020B0604030504040204" pitchFamily="50" charset="-128"/>
                          <a:ea typeface="Meiryo UI" panose="020B0604030504040204" pitchFamily="50" charset="-128"/>
                        </a:rPr>
                        <a:t>市「粗い試算」</a:t>
                      </a:r>
                      <a:r>
                        <a:rPr kumimoji="1" lang="en-US" altLang="ja-JP" sz="1000" b="1" dirty="0" smtClean="0">
                          <a:solidFill>
                            <a:schemeClr val="bg1"/>
                          </a:solidFill>
                          <a:latin typeface="Meiryo UI" panose="020B0604030504040204" pitchFamily="50" charset="-128"/>
                          <a:ea typeface="Meiryo UI" panose="020B0604030504040204" pitchFamily="50" charset="-128"/>
                        </a:rPr>
                        <a:t>H30.2</a:t>
                      </a:r>
                      <a:endParaRPr kumimoji="1" lang="ja-JP" altLang="en-US" sz="1000" b="1" dirty="0">
                        <a:solidFill>
                          <a:schemeClr val="bg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2"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000" b="1" u="none" strike="noStrike" dirty="0" smtClean="0">
                          <a:solidFill>
                            <a:schemeClr val="bg1"/>
                          </a:solidFill>
                          <a:latin typeface="Meiryo UI" pitchFamily="50" charset="-128"/>
                          <a:ea typeface="Meiryo UI" pitchFamily="50" charset="-128"/>
                          <a:cs typeface="Meiryo UI" pitchFamily="50" charset="-128"/>
                        </a:rPr>
                        <a:t>事業</a:t>
                      </a:r>
                      <a:endParaRPr lang="en-US" altLang="ja-JP" sz="1000" b="1" u="none" strike="noStrike" dirty="0" smtClean="0">
                        <a:solidFill>
                          <a:schemeClr val="bg1"/>
                        </a:solidFill>
                        <a:latin typeface="Meiryo UI" pitchFamily="50" charset="-128"/>
                        <a:ea typeface="Meiryo UI" pitchFamily="50" charset="-128"/>
                        <a:cs typeface="Meiryo UI" pitchFamily="50" charset="-128"/>
                      </a:endParaRPr>
                    </a:p>
                  </a:txBody>
                  <a:tcPr marL="99059" marR="99059" marT="45724" marB="45724" anchor="ctr">
                    <a:solidFill>
                      <a:schemeClr val="accent4">
                        <a:lumMod val="75000"/>
                      </a:schemeClr>
                    </a:solidFill>
                  </a:tcPr>
                </a:tc>
              </a:tr>
              <a:tr h="314968">
                <a:tc rowSpan="2">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1000" b="1" u="none" strike="noStrike" dirty="0" smtClean="0">
                          <a:solidFill>
                            <a:schemeClr val="bg1"/>
                          </a:solidFill>
                          <a:latin typeface="Meiryo UI" pitchFamily="50" charset="-128"/>
                          <a:ea typeface="Meiryo UI" pitchFamily="50" charset="-128"/>
                          <a:cs typeface="Meiryo UI" pitchFamily="50" charset="-128"/>
                        </a:rPr>
                        <a:t>第９回協議会提出資料</a:t>
                      </a:r>
                      <a:endParaRPr lang="en-US" altLang="ja-JP" sz="1000" b="1" u="none" strike="noStrike" dirty="0" smtClean="0">
                        <a:solidFill>
                          <a:schemeClr val="bg1"/>
                        </a:solidFill>
                        <a:latin typeface="Meiryo UI" pitchFamily="50" charset="-128"/>
                        <a:ea typeface="Meiryo UI" pitchFamily="50" charset="-128"/>
                        <a:cs typeface="Meiryo UI" pitchFamily="50" charset="-128"/>
                      </a:endParaRPr>
                    </a:p>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1000" b="1" u="none" strike="noStrike" dirty="0" smtClean="0">
                          <a:solidFill>
                            <a:schemeClr val="bg1"/>
                          </a:solidFill>
                          <a:latin typeface="Meiryo UI" pitchFamily="50" charset="-128"/>
                          <a:ea typeface="Meiryo UI" pitchFamily="50" charset="-128"/>
                          <a:cs typeface="Meiryo UI" pitchFamily="50" charset="-128"/>
                        </a:rPr>
                        <a:t>「大規模プロジェクトに係る</a:t>
                      </a:r>
                      <a:endParaRPr lang="en-US" altLang="ja-JP" sz="1000" b="1" u="none" strike="noStrike" dirty="0" smtClean="0">
                        <a:solidFill>
                          <a:schemeClr val="bg1"/>
                        </a:solidFill>
                        <a:latin typeface="Meiryo UI" pitchFamily="50" charset="-128"/>
                        <a:ea typeface="Meiryo UI" pitchFamily="50" charset="-128"/>
                        <a:cs typeface="Meiryo UI" pitchFamily="50" charset="-128"/>
                      </a:endParaRPr>
                    </a:p>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1000" b="1" u="none" strike="noStrike" dirty="0" smtClean="0">
                          <a:solidFill>
                            <a:schemeClr val="bg1"/>
                          </a:solidFill>
                          <a:latin typeface="Meiryo UI" pitchFamily="50" charset="-128"/>
                          <a:ea typeface="Meiryo UI" pitchFamily="50" charset="-128"/>
                          <a:cs typeface="Meiryo UI" pitchFamily="50" charset="-128"/>
                        </a:rPr>
                        <a:t>財政的な影響について」</a:t>
                      </a:r>
                      <a:endParaRPr lang="en-US" altLang="ja-JP" sz="1000" b="1" u="none" strike="noStrike" dirty="0" smtClean="0">
                        <a:solidFill>
                          <a:schemeClr val="bg1"/>
                        </a:solidFill>
                        <a:latin typeface="Meiryo UI" pitchFamily="50" charset="-128"/>
                        <a:ea typeface="Meiryo UI" pitchFamily="50" charset="-128"/>
                        <a:cs typeface="Meiryo UI" pitchFamily="50" charset="-128"/>
                      </a:endParaRPr>
                    </a:p>
                    <a:p>
                      <a:pPr marL="0" marR="0" lvl="2" indent="0" algn="ctr" defTabSz="914400" rtl="0" eaLnBrk="1" fontAlgn="auto" latinLnBrk="0" hangingPunct="1">
                        <a:lnSpc>
                          <a:spcPct val="100000"/>
                        </a:lnSpc>
                        <a:spcBef>
                          <a:spcPts val="0"/>
                        </a:spcBef>
                        <a:spcAft>
                          <a:spcPts val="0"/>
                        </a:spcAft>
                        <a:buClrTx/>
                        <a:buSzTx/>
                        <a:buFontTx/>
                        <a:buNone/>
                        <a:tabLst/>
                        <a:defRPr/>
                      </a:pPr>
                      <a:r>
                        <a:rPr lang="ja-JP" altLang="en-US" sz="1000" b="1" u="none" strike="noStrike" dirty="0" smtClean="0">
                          <a:solidFill>
                            <a:schemeClr val="bg1"/>
                          </a:solidFill>
                          <a:latin typeface="Meiryo UI" pitchFamily="50" charset="-128"/>
                          <a:ea typeface="Meiryo UI" pitchFamily="50" charset="-128"/>
                          <a:cs typeface="Meiryo UI" pitchFamily="50" charset="-128"/>
                        </a:rPr>
                        <a:t>で示した事業</a:t>
                      </a:r>
                      <a:endParaRPr kumimoji="1" lang="ja-JP" altLang="en-US" sz="1000" b="1" dirty="0" smtClean="0">
                        <a:solidFill>
                          <a:schemeClr val="bg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anose="020B0604030504040204" pitchFamily="50" charset="-128"/>
                          <a:ea typeface="Meiryo UI" panose="020B0604030504040204" pitchFamily="50" charset="-128"/>
                        </a:rPr>
                        <a:t>未織込</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1" u="none" strike="noStrike" dirty="0" smtClean="0">
                          <a:solidFill>
                            <a:schemeClr val="tx1"/>
                          </a:solidFill>
                          <a:latin typeface="Meiryo UI" pitchFamily="50" charset="-128"/>
                          <a:ea typeface="Meiryo UI" pitchFamily="50" charset="-128"/>
                          <a:cs typeface="Meiryo UI" pitchFamily="50" charset="-128"/>
                        </a:rPr>
                        <a:t>万博会場建設費</a:t>
                      </a:r>
                      <a:endParaRPr lang="en-US" altLang="ja-JP" sz="1200" b="1" u="none" strike="noStrike" dirty="0" smtClean="0">
                        <a:solidFill>
                          <a:schemeClr val="tx1"/>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200" b="1" u="none" strike="noStrike" dirty="0" smtClean="0">
                          <a:solidFill>
                            <a:schemeClr val="tx1"/>
                          </a:solidFill>
                          <a:latin typeface="Meiryo UI" pitchFamily="50" charset="-128"/>
                          <a:ea typeface="Meiryo UI" pitchFamily="50" charset="-128"/>
                          <a:cs typeface="Meiryo UI" pitchFamily="50" charset="-128"/>
                        </a:rPr>
                        <a:t>関連事業費（夢洲まちづくりに係る事業と万博関連事業）</a:t>
                      </a:r>
                      <a:endParaRPr lang="en-US" altLang="ja-JP" sz="1200" b="1" u="none" strike="noStrike"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tr>
              <a:tr h="314968">
                <a:tc vMerge="1">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Meiryo UI" panose="020B0604030504040204" pitchFamily="50" charset="-128"/>
                          <a:ea typeface="Meiryo UI" panose="020B0604030504040204" pitchFamily="50" charset="-128"/>
                        </a:rPr>
                        <a:t>織込済</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99059" marR="99059" marT="45724" marB="45724"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50" b="0" dirty="0" smtClean="0">
                          <a:solidFill>
                            <a:schemeClr val="tx1"/>
                          </a:solidFill>
                          <a:latin typeface="Meiryo UI" pitchFamily="50" charset="-128"/>
                          <a:ea typeface="Meiryo UI" pitchFamily="50" charset="-128"/>
                          <a:cs typeface="Meiryo UI" pitchFamily="50" charset="-128"/>
                        </a:rPr>
                        <a:t>淀川左岸線（２期）</a:t>
                      </a:r>
                      <a:endParaRPr lang="en-US" altLang="ja-JP" sz="1050" b="0" dirty="0" smtClean="0">
                        <a:solidFill>
                          <a:schemeClr val="tx1"/>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50" b="0" dirty="0" smtClean="0">
                          <a:solidFill>
                            <a:schemeClr val="tx1"/>
                          </a:solidFill>
                          <a:latin typeface="Meiryo UI" pitchFamily="50" charset="-128"/>
                          <a:ea typeface="Meiryo UI" pitchFamily="50" charset="-128"/>
                          <a:cs typeface="Meiryo UI" pitchFamily="50" charset="-128"/>
                        </a:rPr>
                        <a:t>淀川左岸線</a:t>
                      </a:r>
                      <a:r>
                        <a:rPr kumimoji="1" lang="ja-JP" altLang="en-US" sz="1050" b="0" dirty="0" smtClean="0">
                          <a:solidFill>
                            <a:schemeClr val="tx1"/>
                          </a:solidFill>
                          <a:latin typeface="Meiryo UI" pitchFamily="50" charset="-128"/>
                          <a:ea typeface="Meiryo UI" pitchFamily="50" charset="-128"/>
                        </a:rPr>
                        <a:t>（延伸部）</a:t>
                      </a:r>
                    </a:p>
                    <a:p>
                      <a:pPr marL="180000" marR="0" lvl="2" indent="-18000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50" b="0" dirty="0" smtClean="0">
                          <a:solidFill>
                            <a:schemeClr val="tx1"/>
                          </a:solidFill>
                          <a:latin typeface="Meiryo UI" pitchFamily="50" charset="-128"/>
                          <a:ea typeface="Meiryo UI" pitchFamily="50" charset="-128"/>
                          <a:cs typeface="Meiryo UI" pitchFamily="50" charset="-128"/>
                        </a:rPr>
                        <a:t>なにわ筋線</a:t>
                      </a:r>
                      <a:endParaRPr kumimoji="1" lang="ja-JP" altLang="en-US" sz="1050" b="0" dirty="0" smtClean="0">
                        <a:solidFill>
                          <a:schemeClr val="tx1"/>
                        </a:solidFill>
                        <a:latin typeface="Meiryo UI" panose="020B0604030504040204" pitchFamily="50" charset="-128"/>
                        <a:ea typeface="Meiryo UI" panose="020B0604030504040204" pitchFamily="50" charset="-128"/>
                      </a:endParaRPr>
                    </a:p>
                  </a:txBody>
                  <a:tcPr marL="99059" marR="99059" marT="45724" marB="45724" anchor="ctr"/>
                </a:tc>
              </a:tr>
            </a:tbl>
          </a:graphicData>
        </a:graphic>
      </p:graphicFrame>
    </p:spTree>
    <p:extLst>
      <p:ext uri="{BB962C8B-B14F-4D97-AF65-F5344CB8AC3E}">
        <p14:creationId xmlns:p14="http://schemas.microsoft.com/office/powerpoint/2010/main" val="2614045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a:spLocks noChangeArrowheads="1"/>
          </p:cNvSpPr>
          <p:nvPr/>
        </p:nvSpPr>
        <p:spPr bwMode="auto">
          <a:xfrm>
            <a:off x="8879410" y="65846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a:t>
            </a:r>
            <a:r>
              <a:rPr lang="ja-JP" altLang="en-US" sz="1100" b="1" dirty="0" smtClean="0">
                <a:solidFill>
                  <a:srgbClr val="000000"/>
                </a:solidFill>
                <a:latin typeface="Meiryo UI" pitchFamily="50" charset="-128"/>
                <a:ea typeface="Meiryo UI" pitchFamily="50" charset="-128"/>
                <a:cs typeface="Meiryo UI" pitchFamily="50" charset="-128"/>
              </a:rPr>
              <a:t>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8" name="二等辺三角形 17"/>
          <p:cNvSpPr/>
          <p:nvPr/>
        </p:nvSpPr>
        <p:spPr>
          <a:xfrm flipV="1">
            <a:off x="4187854" y="3723581"/>
            <a:ext cx="1690116" cy="213933"/>
          </a:xfrm>
          <a:prstGeom prst="triangle">
            <a:avLst>
              <a:gd name="adj" fmla="val 523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bwMode="auto">
          <a:xfrm>
            <a:off x="339836" y="336061"/>
            <a:ext cx="8640229" cy="277053"/>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solidFill>
                <a:latin typeface="Meiryo UI" pitchFamily="50" charset="-128"/>
                <a:ea typeface="Meiryo UI" pitchFamily="50" charset="-128"/>
                <a:cs typeface="Meiryo UI" pitchFamily="50" charset="-128"/>
              </a:rPr>
              <a:t>事業スキーム等が未確定の部分について、</a:t>
            </a:r>
            <a:r>
              <a:rPr lang="ja-JP" altLang="en-US" sz="1200" b="1" dirty="0">
                <a:solidFill>
                  <a:schemeClr val="tx1"/>
                </a:solidFill>
                <a:latin typeface="Meiryo UI" pitchFamily="50" charset="-128"/>
                <a:ea typeface="Meiryo UI" pitchFamily="50" charset="-128"/>
                <a:cs typeface="Meiryo UI" pitchFamily="50" charset="-128"/>
              </a:rPr>
              <a:t>副首都推進局が置いた仮定に基づいて算出</a:t>
            </a:r>
            <a:endParaRPr lang="en-US" altLang="ja-JP" sz="1200" b="1" dirty="0">
              <a:solidFill>
                <a:schemeClr val="tx1"/>
              </a:solidFill>
              <a:latin typeface="Meiryo UI" pitchFamily="50" charset="-128"/>
              <a:ea typeface="Meiryo UI" pitchFamily="50" charset="-128"/>
              <a:cs typeface="Meiryo UI"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37263631"/>
              </p:ext>
            </p:extLst>
          </p:nvPr>
        </p:nvGraphicFramePr>
        <p:xfrm>
          <a:off x="234404" y="3801035"/>
          <a:ext cx="9434039" cy="953705"/>
        </p:xfrm>
        <a:graphic>
          <a:graphicData uri="http://schemas.openxmlformats.org/drawingml/2006/table">
            <a:tbl>
              <a:tblPr/>
              <a:tblGrid>
                <a:gridCol w="1838276">
                  <a:extLst>
                    <a:ext uri="{9D8B030D-6E8A-4147-A177-3AD203B41FA5}">
                      <a16:colId xmlns:a16="http://schemas.microsoft.com/office/drawing/2014/main" xmlns="" val="20000"/>
                    </a:ext>
                  </a:extLst>
                </a:gridCol>
                <a:gridCol w="399777">
                  <a:extLst>
                    <a:ext uri="{9D8B030D-6E8A-4147-A177-3AD203B41FA5}">
                      <a16:colId xmlns:a16="http://schemas.microsoft.com/office/drawing/2014/main" xmlns="" val="20002"/>
                    </a:ext>
                  </a:extLst>
                </a:gridCol>
                <a:gridCol w="399777">
                  <a:extLst>
                    <a:ext uri="{9D8B030D-6E8A-4147-A177-3AD203B41FA5}">
                      <a16:colId xmlns:a16="http://schemas.microsoft.com/office/drawing/2014/main" xmlns="" val="20003"/>
                    </a:ext>
                  </a:extLst>
                </a:gridCol>
                <a:gridCol w="399777">
                  <a:extLst>
                    <a:ext uri="{9D8B030D-6E8A-4147-A177-3AD203B41FA5}">
                      <a16:colId xmlns:a16="http://schemas.microsoft.com/office/drawing/2014/main" xmlns="" val="20004"/>
                    </a:ext>
                  </a:extLst>
                </a:gridCol>
                <a:gridCol w="399777">
                  <a:extLst>
                    <a:ext uri="{9D8B030D-6E8A-4147-A177-3AD203B41FA5}">
                      <a16:colId xmlns:a16="http://schemas.microsoft.com/office/drawing/2014/main" xmlns="" val="20005"/>
                    </a:ext>
                  </a:extLst>
                </a:gridCol>
                <a:gridCol w="399777">
                  <a:extLst>
                    <a:ext uri="{9D8B030D-6E8A-4147-A177-3AD203B41FA5}">
                      <a16:colId xmlns:a16="http://schemas.microsoft.com/office/drawing/2014/main" xmlns="" val="20006"/>
                    </a:ext>
                  </a:extLst>
                </a:gridCol>
                <a:gridCol w="399777">
                  <a:extLst>
                    <a:ext uri="{9D8B030D-6E8A-4147-A177-3AD203B41FA5}">
                      <a16:colId xmlns:a16="http://schemas.microsoft.com/office/drawing/2014/main" xmlns="" val="20007"/>
                    </a:ext>
                  </a:extLst>
                </a:gridCol>
                <a:gridCol w="399777">
                  <a:extLst>
                    <a:ext uri="{9D8B030D-6E8A-4147-A177-3AD203B41FA5}">
                      <a16:colId xmlns:a16="http://schemas.microsoft.com/office/drawing/2014/main" xmlns="" val="20008"/>
                    </a:ext>
                  </a:extLst>
                </a:gridCol>
                <a:gridCol w="399777">
                  <a:extLst>
                    <a:ext uri="{9D8B030D-6E8A-4147-A177-3AD203B41FA5}">
                      <a16:colId xmlns:a16="http://schemas.microsoft.com/office/drawing/2014/main" xmlns="" val="20009"/>
                    </a:ext>
                  </a:extLst>
                </a:gridCol>
                <a:gridCol w="399777">
                  <a:extLst>
                    <a:ext uri="{9D8B030D-6E8A-4147-A177-3AD203B41FA5}">
                      <a16:colId xmlns:a16="http://schemas.microsoft.com/office/drawing/2014/main" xmlns="" val="20010"/>
                    </a:ext>
                  </a:extLst>
                </a:gridCol>
                <a:gridCol w="399777">
                  <a:extLst>
                    <a:ext uri="{9D8B030D-6E8A-4147-A177-3AD203B41FA5}">
                      <a16:colId xmlns:a16="http://schemas.microsoft.com/office/drawing/2014/main" xmlns="" val="20011"/>
                    </a:ext>
                  </a:extLst>
                </a:gridCol>
                <a:gridCol w="399777">
                  <a:extLst>
                    <a:ext uri="{9D8B030D-6E8A-4147-A177-3AD203B41FA5}">
                      <a16:colId xmlns:a16="http://schemas.microsoft.com/office/drawing/2014/main" xmlns="" val="20012"/>
                    </a:ext>
                  </a:extLst>
                </a:gridCol>
                <a:gridCol w="399777">
                  <a:extLst>
                    <a:ext uri="{9D8B030D-6E8A-4147-A177-3AD203B41FA5}">
                      <a16:colId xmlns:a16="http://schemas.microsoft.com/office/drawing/2014/main" xmlns="" val="20013"/>
                    </a:ext>
                  </a:extLst>
                </a:gridCol>
                <a:gridCol w="399777">
                  <a:extLst>
                    <a:ext uri="{9D8B030D-6E8A-4147-A177-3AD203B41FA5}">
                      <a16:colId xmlns:a16="http://schemas.microsoft.com/office/drawing/2014/main" xmlns="" val="20014"/>
                    </a:ext>
                  </a:extLst>
                </a:gridCol>
                <a:gridCol w="399777">
                  <a:extLst>
                    <a:ext uri="{9D8B030D-6E8A-4147-A177-3AD203B41FA5}">
                      <a16:colId xmlns:a16="http://schemas.microsoft.com/office/drawing/2014/main" xmlns="" val="20015"/>
                    </a:ext>
                  </a:extLst>
                </a:gridCol>
                <a:gridCol w="399777">
                  <a:extLst>
                    <a:ext uri="{9D8B030D-6E8A-4147-A177-3AD203B41FA5}">
                      <a16:colId xmlns:a16="http://schemas.microsoft.com/office/drawing/2014/main" xmlns="" val="20016"/>
                    </a:ext>
                  </a:extLst>
                </a:gridCol>
                <a:gridCol w="399777">
                  <a:extLst>
                    <a:ext uri="{9D8B030D-6E8A-4147-A177-3AD203B41FA5}">
                      <a16:colId xmlns:a16="http://schemas.microsoft.com/office/drawing/2014/main" xmlns="" val="20017"/>
                    </a:ext>
                  </a:extLst>
                </a:gridCol>
                <a:gridCol w="399777">
                  <a:extLst>
                    <a:ext uri="{9D8B030D-6E8A-4147-A177-3AD203B41FA5}">
                      <a16:colId xmlns:a16="http://schemas.microsoft.com/office/drawing/2014/main" xmlns="" val="20018"/>
                    </a:ext>
                  </a:extLst>
                </a:gridCol>
                <a:gridCol w="399777">
                  <a:extLst>
                    <a:ext uri="{9D8B030D-6E8A-4147-A177-3AD203B41FA5}">
                      <a16:colId xmlns:a16="http://schemas.microsoft.com/office/drawing/2014/main" xmlns="" val="20019"/>
                    </a:ext>
                  </a:extLst>
                </a:gridCol>
                <a:gridCol w="399777">
                  <a:extLst>
                    <a:ext uri="{9D8B030D-6E8A-4147-A177-3AD203B41FA5}">
                      <a16:colId xmlns:a16="http://schemas.microsoft.com/office/drawing/2014/main" xmlns="" val="20020"/>
                    </a:ext>
                  </a:extLst>
                </a:gridCol>
              </a:tblGrid>
              <a:tr h="367794">
                <a:tc gridSpan="3">
                  <a:txBody>
                    <a:bodyPr/>
                    <a:lstStyle/>
                    <a:p>
                      <a:pPr algn="l" fontAlgn="ctr"/>
                      <a:endParaRPr lang="ja-JP" altLang="en-US" sz="105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sz="1050" dirty="0"/>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sz="1050" dirty="0"/>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kumimoji="1" lang="ja-JP" altLang="en-US" sz="1050" dirty="0"/>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kumimoji="1" lang="ja-JP" altLang="en-US" sz="1050" dirty="0"/>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kumimoji="1" lang="ja-JP" altLang="en-US" sz="1050" dirty="0"/>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84931">
                <a:tc>
                  <a:txBody>
                    <a:bodyPr/>
                    <a:lstStyle/>
                    <a:p>
                      <a:pPr algn="ctr" fontAlgn="ctr"/>
                      <a:r>
                        <a:rPr lang="ja-JP" altLang="en-US" sz="1050" b="0" i="0" u="none" strike="noStrike" dirty="0">
                          <a:ln>
                            <a:solidFill>
                              <a:schemeClr val="bg1"/>
                            </a:solidFill>
                          </a:ln>
                          <a:solidFill>
                            <a:srgbClr val="000000"/>
                          </a:solidFill>
                          <a:latin typeface="Meiryo UI" pitchFamily="50" charset="-128"/>
                          <a:ea typeface="Meiryo UI" pitchFamily="50" charset="-128"/>
                          <a:cs typeface="Meiryo UI"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Ｈ４</a:t>
                      </a:r>
                      <a:r>
                        <a:rPr lang="ja-JP" altLang="en-US" sz="900" b="1" i="0" u="none" strike="noStrike" dirty="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xmlns="" val="10001"/>
                  </a:ext>
                </a:extLst>
              </a:tr>
              <a:tr h="300980">
                <a:tc>
                  <a:txBody>
                    <a:bodyPr/>
                    <a:lstStyle/>
                    <a:p>
                      <a:pPr algn="l" fontAlgn="ctr"/>
                      <a:r>
                        <a:rPr lang="ja-JP" altLang="en-US" sz="1000" b="1" i="0" u="none" strike="noStrike" dirty="0">
                          <a:solidFill>
                            <a:srgbClr val="000000"/>
                          </a:solidFill>
                          <a:latin typeface="Meiryo UI" pitchFamily="50" charset="-128"/>
                          <a:ea typeface="Meiryo UI" pitchFamily="50" charset="-128"/>
                          <a:cs typeface="Meiryo UI" pitchFamily="50" charset="-128"/>
                        </a:rPr>
                        <a:t>財政的影響</a:t>
                      </a:r>
                      <a:r>
                        <a:rPr lang="ja-JP" altLang="en-US" sz="1000" b="1" i="0" u="none" strike="noStrike" dirty="0" smtClean="0">
                          <a:solidFill>
                            <a:srgbClr val="000000"/>
                          </a:solidFill>
                          <a:latin typeface="Meiryo UI" pitchFamily="50" charset="-128"/>
                          <a:ea typeface="Meiryo UI" pitchFamily="50" charset="-128"/>
                          <a:cs typeface="Meiryo UI" pitchFamily="50" charset="-128"/>
                        </a:rPr>
                        <a:t>額</a:t>
                      </a:r>
                      <a:r>
                        <a:rPr lang="ja-JP" altLang="en-US" sz="1000" b="1" i="0" u="none" strike="noStrike" baseline="0" dirty="0" smtClean="0">
                          <a:solidFill>
                            <a:srgbClr val="000000"/>
                          </a:solidFill>
                          <a:latin typeface="Meiryo UI" pitchFamily="50" charset="-128"/>
                          <a:ea typeface="Meiryo UI" pitchFamily="50" charset="-128"/>
                          <a:cs typeface="Meiryo UI" pitchFamily="50" charset="-128"/>
                        </a:rPr>
                        <a:t> </a:t>
                      </a:r>
                      <a:r>
                        <a:rPr lang="ja-JP" altLang="en-US" sz="1000" b="1" i="0" u="none" strike="noStrike" dirty="0" smtClean="0">
                          <a:solidFill>
                            <a:srgbClr val="000000"/>
                          </a:solidFill>
                          <a:latin typeface="Meiryo UI" pitchFamily="50" charset="-128"/>
                          <a:ea typeface="Meiryo UI" pitchFamily="50" charset="-128"/>
                          <a:cs typeface="Meiryo UI" pitchFamily="50" charset="-128"/>
                        </a:rPr>
                        <a:t>計</a:t>
                      </a:r>
                      <a:r>
                        <a:rPr lang="en-US" altLang="ja-JP" sz="1000" b="1" i="0" u="none" strike="noStrike" dirty="0" smtClean="0">
                          <a:solidFill>
                            <a:srgbClr val="000000"/>
                          </a:solidFill>
                          <a:latin typeface="Meiryo UI" pitchFamily="50" charset="-128"/>
                          <a:ea typeface="Meiryo UI" pitchFamily="50" charset="-128"/>
                          <a:cs typeface="Meiryo UI" pitchFamily="50" charset="-128"/>
                        </a:rPr>
                        <a:t>(</a:t>
                      </a:r>
                      <a:r>
                        <a:rPr lang="ja-JP" altLang="en-US" sz="1000" b="1" i="0" u="none" strike="noStrike" dirty="0" smtClean="0">
                          <a:solidFill>
                            <a:srgbClr val="000000"/>
                          </a:solidFill>
                          <a:latin typeface="Meiryo UI" pitchFamily="50" charset="-128"/>
                          <a:ea typeface="Meiryo UI" pitchFamily="50" charset="-128"/>
                          <a:cs typeface="Meiryo UI" pitchFamily="50" charset="-128"/>
                        </a:rPr>
                        <a:t>え</a:t>
                      </a:r>
                      <a:r>
                        <a:rPr lang="en-US" altLang="ja-JP" sz="1000" b="1" i="0" u="none" strike="noStrike" dirty="0" smtClean="0">
                          <a:solidFill>
                            <a:srgbClr val="000000"/>
                          </a:solidFill>
                          <a:latin typeface="Meiryo UI" pitchFamily="50" charset="-128"/>
                          <a:ea typeface="Meiryo UI" pitchFamily="50" charset="-128"/>
                          <a:cs typeface="Meiryo UI" pitchFamily="50" charset="-128"/>
                        </a:rPr>
                        <a:t>)</a:t>
                      </a:r>
                      <a:r>
                        <a:rPr lang="ja-JP" altLang="en-US" sz="700" b="1" i="0" u="none" strike="noStrike" dirty="0" smtClean="0">
                          <a:solidFill>
                            <a:srgbClr val="000000"/>
                          </a:solidFill>
                          <a:latin typeface="Meiryo UI" pitchFamily="50" charset="-128"/>
                          <a:ea typeface="Meiryo UI" pitchFamily="50" charset="-128"/>
                          <a:cs typeface="Meiryo UI" pitchFamily="50" charset="-128"/>
                        </a:rPr>
                        <a:t>＝①＋②＋③</a:t>
                      </a:r>
                      <a:endParaRPr lang="ja-JP" altLang="en-US" sz="700" b="1"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
        <p:nvSpPr>
          <p:cNvPr id="33" name="テキスト ボックス 32"/>
          <p:cNvSpPr txBox="1"/>
          <p:nvPr/>
        </p:nvSpPr>
        <p:spPr>
          <a:xfrm>
            <a:off x="234404" y="3139762"/>
            <a:ext cx="8289449" cy="553998"/>
          </a:xfrm>
          <a:prstGeom prst="rect">
            <a:avLst/>
          </a:prstGeom>
          <a:noFill/>
        </p:spPr>
        <p:txBody>
          <a:bodyPr wrap="none" rtlCol="0">
            <a:spAutoFit/>
          </a:bodyPr>
          <a:lstStyle/>
          <a:p>
            <a:r>
              <a:rPr lang="en-US" altLang="ja-JP" sz="600" dirty="0">
                <a:latin typeface="Meiryo UI" panose="020B0604030504040204" pitchFamily="50" charset="-128"/>
                <a:ea typeface="Meiryo UI" panose="020B0604030504040204" pitchFamily="50" charset="-128"/>
              </a:rPr>
              <a:t>※</a:t>
            </a:r>
            <a:r>
              <a:rPr lang="en-US" altLang="ja-JP" sz="600" dirty="0" smtClean="0">
                <a:latin typeface="Meiryo UI" panose="020B0604030504040204" pitchFamily="50" charset="-128"/>
                <a:ea typeface="Meiryo UI" panose="020B0604030504040204" pitchFamily="50" charset="-128"/>
              </a:rPr>
              <a:t>1</a:t>
            </a:r>
            <a:r>
              <a:rPr lang="ja-JP" altLang="en-US" sz="600" dirty="0">
                <a:latin typeface="Meiryo UI" panose="020B0604030504040204" pitchFamily="50" charset="-128"/>
                <a:ea typeface="Meiryo UI" panose="020B0604030504040204" pitchFamily="50" charset="-128"/>
              </a:rPr>
              <a:t> </a:t>
            </a:r>
            <a:r>
              <a:rPr lang="ja-JP" altLang="en-US" sz="600" dirty="0" smtClean="0">
                <a:latin typeface="Meiryo UI" panose="020B0604030504040204" pitchFamily="50" charset="-128"/>
                <a:ea typeface="Meiryo UI" panose="020B0604030504040204" pitchFamily="50" charset="-128"/>
              </a:rPr>
              <a:t>関連</a:t>
            </a:r>
            <a:r>
              <a:rPr lang="ja-JP" altLang="en-US" sz="600" dirty="0">
                <a:latin typeface="Meiryo UI" panose="020B0604030504040204" pitchFamily="50" charset="-128"/>
                <a:ea typeface="Meiryo UI" panose="020B0604030504040204" pitchFamily="50" charset="-128"/>
              </a:rPr>
              <a:t>事業費には、夢洲まちづくりに係る事業と万博関連事業が</a:t>
            </a:r>
            <a:r>
              <a:rPr lang="ja-JP" altLang="en-US" sz="600" dirty="0" smtClean="0">
                <a:latin typeface="Meiryo UI" panose="020B0604030504040204" pitchFamily="50" charset="-128"/>
                <a:ea typeface="Meiryo UI" panose="020B0604030504040204" pitchFamily="50" charset="-128"/>
              </a:rPr>
              <a:t>ある。このうち、万博開催のために必要となるものについては、府市折半を基本とする　</a:t>
            </a:r>
            <a:r>
              <a:rPr lang="en-US" altLang="ja-JP" sz="600" dirty="0" smtClean="0">
                <a:latin typeface="Meiryo UI" panose="020B0604030504040204" pitchFamily="50" charset="-128"/>
                <a:ea typeface="Meiryo UI" panose="020B0604030504040204" pitchFamily="50" charset="-128"/>
              </a:rPr>
              <a:t>【2025</a:t>
            </a:r>
            <a:r>
              <a:rPr lang="ja-JP" altLang="en-US" sz="600" dirty="0" smtClean="0">
                <a:latin typeface="Meiryo UI" panose="020B0604030504040204" pitchFamily="50" charset="-128"/>
                <a:ea typeface="Meiryo UI" panose="020B0604030504040204" pitchFamily="50" charset="-128"/>
              </a:rPr>
              <a:t>日本万国博覧会開催に向けた府市の取組について（案）第</a:t>
            </a:r>
            <a:r>
              <a:rPr lang="en-US" altLang="ja-JP" sz="600" dirty="0" smtClean="0">
                <a:latin typeface="Meiryo UI" panose="020B0604030504040204" pitchFamily="50" charset="-128"/>
                <a:ea typeface="Meiryo UI" panose="020B0604030504040204" pitchFamily="50" charset="-128"/>
              </a:rPr>
              <a:t>8</a:t>
            </a:r>
            <a:r>
              <a:rPr lang="ja-JP" altLang="en-US" sz="600" dirty="0" smtClean="0">
                <a:latin typeface="Meiryo UI" panose="020B0604030504040204" pitchFamily="50" charset="-128"/>
                <a:ea typeface="Meiryo UI" panose="020B0604030504040204" pitchFamily="50" charset="-128"/>
              </a:rPr>
              <a:t>回副首都推進本部会議</a:t>
            </a:r>
            <a:r>
              <a:rPr lang="ja-JP" altLang="en-US" sz="600" dirty="0">
                <a:latin typeface="Meiryo UI" panose="020B0604030504040204" pitchFamily="50" charset="-128"/>
                <a:ea typeface="Meiryo UI" panose="020B0604030504040204" pitchFamily="50" charset="-128"/>
              </a:rPr>
              <a:t>（</a:t>
            </a:r>
            <a:r>
              <a:rPr lang="ja-JP" altLang="en-US" sz="600" dirty="0" smtClean="0">
                <a:latin typeface="Meiryo UI" panose="020B0604030504040204" pitchFamily="50" charset="-128"/>
                <a:ea typeface="Meiryo UI" panose="020B0604030504040204" pitchFamily="50" charset="-128"/>
              </a:rPr>
              <a:t>Ｈ</a:t>
            </a:r>
            <a:r>
              <a:rPr lang="en-US" altLang="ja-JP" sz="600" dirty="0" smtClean="0">
                <a:latin typeface="Meiryo UI" panose="020B0604030504040204" pitchFamily="50" charset="-128"/>
                <a:ea typeface="Meiryo UI" panose="020B0604030504040204" pitchFamily="50" charset="-128"/>
              </a:rPr>
              <a:t>29.1.31</a:t>
            </a:r>
            <a:r>
              <a:rPr lang="ja-JP" altLang="en-US" sz="600" dirty="0">
                <a:latin typeface="Meiryo UI" panose="020B0604030504040204" pitchFamily="50" charset="-128"/>
                <a:ea typeface="Meiryo UI" panose="020B0604030504040204" pitchFamily="50" charset="-128"/>
              </a:rPr>
              <a:t>）</a:t>
            </a:r>
            <a:r>
              <a:rPr lang="en-US" altLang="ja-JP" sz="600" dirty="0" smtClean="0">
                <a:latin typeface="Meiryo UI" panose="020B0604030504040204" pitchFamily="50" charset="-128"/>
                <a:ea typeface="Meiryo UI" panose="020B0604030504040204" pitchFamily="50" charset="-128"/>
              </a:rPr>
              <a:t>】</a:t>
            </a:r>
            <a:br>
              <a:rPr lang="en-US" altLang="ja-JP" sz="600" dirty="0" smtClean="0">
                <a:latin typeface="Meiryo UI" panose="020B0604030504040204" pitchFamily="50" charset="-128"/>
                <a:ea typeface="Meiryo UI" panose="020B0604030504040204" pitchFamily="50" charset="-128"/>
              </a:rPr>
            </a:br>
            <a:r>
              <a:rPr lang="ja-JP" altLang="en-US" sz="600" dirty="0" smtClean="0">
                <a:latin typeface="Meiryo UI" panose="020B0604030504040204" pitchFamily="50" charset="-128"/>
                <a:ea typeface="Meiryo UI" panose="020B0604030504040204" pitchFamily="50" charset="-128"/>
              </a:rPr>
              <a:t>　　　なお</a:t>
            </a:r>
            <a:r>
              <a:rPr lang="ja-JP" altLang="en-US" sz="600" dirty="0">
                <a:latin typeface="Meiryo UI" panose="020B0604030504040204" pitchFamily="50" charset="-128"/>
                <a:ea typeface="Meiryo UI" panose="020B0604030504040204" pitchFamily="50" charset="-128"/>
              </a:rPr>
              <a:t>、地下鉄輸送力増強に係る地方負担は</a:t>
            </a:r>
            <a:r>
              <a:rPr lang="ja-JP" altLang="en-US" sz="600" dirty="0" smtClean="0">
                <a:latin typeface="Meiryo UI" panose="020B0604030504040204" pitchFamily="50" charset="-128"/>
                <a:ea typeface="Meiryo UI" panose="020B0604030504040204" pitchFamily="50" charset="-128"/>
              </a:rPr>
              <a:t>未定</a:t>
            </a:r>
            <a:r>
              <a:rPr lang="ja-JP" altLang="en-US" sz="600" dirty="0">
                <a:latin typeface="Meiryo UI" panose="020B0604030504040204" pitchFamily="50" charset="-128"/>
                <a:ea typeface="Meiryo UI" panose="020B0604030504040204" pitchFamily="50" charset="-128"/>
              </a:rPr>
              <a:t>のため、この項目から</a:t>
            </a:r>
            <a:r>
              <a:rPr lang="ja-JP" altLang="en-US" sz="600" dirty="0" smtClean="0">
                <a:latin typeface="Meiryo UI" panose="020B0604030504040204" pitchFamily="50" charset="-128"/>
                <a:ea typeface="Meiryo UI" panose="020B0604030504040204" pitchFamily="50" charset="-128"/>
              </a:rPr>
              <a:t>除外</a:t>
            </a:r>
            <a:endParaRPr lang="en-US" altLang="ja-JP" sz="600" dirty="0" smtClean="0">
              <a:latin typeface="Meiryo UI" panose="020B0604030504040204" pitchFamily="50" charset="-128"/>
              <a:ea typeface="Meiryo UI" panose="020B0604030504040204" pitchFamily="50" charset="-128"/>
            </a:endParaRPr>
          </a:p>
          <a:p>
            <a:r>
              <a:rPr lang="en-US" altLang="ja-JP" sz="600" dirty="0" smtClean="0">
                <a:latin typeface="Meiryo UI" panose="020B0604030504040204" pitchFamily="50" charset="-128"/>
                <a:ea typeface="Meiryo UI" panose="020B0604030504040204" pitchFamily="50" charset="-128"/>
              </a:rPr>
              <a:t>※2 </a:t>
            </a:r>
            <a:r>
              <a:rPr lang="ja-JP" altLang="en-US" sz="600" dirty="0" smtClean="0">
                <a:latin typeface="Meiryo UI" panose="020B0604030504040204" pitchFamily="50" charset="-128"/>
                <a:ea typeface="Meiryo UI" panose="020B0604030504040204" pitchFamily="50" charset="-128"/>
              </a:rPr>
              <a:t>鉄道</a:t>
            </a:r>
            <a:r>
              <a:rPr lang="ja-JP" altLang="en-US" sz="600" dirty="0">
                <a:latin typeface="Meiryo UI" panose="020B0604030504040204" pitchFamily="50" charset="-128"/>
                <a:ea typeface="Meiryo UI" panose="020B0604030504040204" pitchFamily="50" charset="-128"/>
              </a:rPr>
              <a:t>事業許可取得時（</a:t>
            </a:r>
            <a:r>
              <a:rPr lang="en-US" altLang="ja-JP" sz="600" dirty="0">
                <a:latin typeface="Meiryo UI" panose="020B0604030504040204" pitchFamily="50" charset="-128"/>
                <a:ea typeface="Meiryo UI" panose="020B0604030504040204" pitchFamily="50" charset="-128"/>
              </a:rPr>
              <a:t>H12</a:t>
            </a:r>
            <a:r>
              <a:rPr lang="ja-JP" altLang="en-US" sz="600" dirty="0">
                <a:latin typeface="Meiryo UI" panose="020B0604030504040204" pitchFamily="50" charset="-128"/>
                <a:ea typeface="Meiryo UI" panose="020B0604030504040204" pitchFamily="50" charset="-128"/>
              </a:rPr>
              <a:t>年度）スキームと仮定し、国庫補助を除く、地方負担</a:t>
            </a:r>
            <a:r>
              <a:rPr lang="ja-JP" altLang="en-US" sz="600" dirty="0" smtClean="0">
                <a:latin typeface="Meiryo UI" panose="020B0604030504040204" pitchFamily="50" charset="-128"/>
                <a:ea typeface="Meiryo UI" panose="020B0604030504040204" pitchFamily="50" charset="-128"/>
              </a:rPr>
              <a:t>額（</a:t>
            </a:r>
            <a:r>
              <a:rPr lang="en-US" altLang="ja-JP" sz="600" dirty="0">
                <a:latin typeface="Meiryo UI" panose="020B0604030504040204" pitchFamily="50" charset="-128"/>
                <a:ea typeface="Meiryo UI" panose="020B0604030504040204" pitchFamily="50" charset="-128"/>
              </a:rPr>
              <a:t>64</a:t>
            </a:r>
            <a:r>
              <a:rPr lang="ja-JP" altLang="en-US" sz="600" dirty="0">
                <a:latin typeface="Meiryo UI" panose="020B0604030504040204" pitchFamily="50" charset="-128"/>
                <a:ea typeface="Meiryo UI" panose="020B0604030504040204" pitchFamily="50" charset="-128"/>
              </a:rPr>
              <a:t>億円＋利息）について</a:t>
            </a:r>
            <a:r>
              <a:rPr lang="ja-JP" altLang="en-US" sz="600" dirty="0" smtClean="0">
                <a:latin typeface="Meiryo UI" panose="020B0604030504040204" pitchFamily="50" charset="-128"/>
                <a:ea typeface="Meiryo UI" panose="020B0604030504040204" pitchFamily="50" charset="-128"/>
              </a:rPr>
              <a:t>試算（これ以外</a:t>
            </a:r>
            <a:r>
              <a:rPr lang="ja-JP" altLang="en-US" sz="600" dirty="0">
                <a:latin typeface="Meiryo UI" panose="020B0604030504040204" pitchFamily="50" charset="-128"/>
                <a:ea typeface="Meiryo UI" panose="020B0604030504040204" pitchFamily="50" charset="-128"/>
              </a:rPr>
              <a:t>にも国庫補助金や開発者負担など（</a:t>
            </a:r>
            <a:r>
              <a:rPr lang="en-US" altLang="ja-JP" sz="600" dirty="0">
                <a:latin typeface="Meiryo UI" panose="020B0604030504040204" pitchFamily="50" charset="-128"/>
                <a:ea typeface="Meiryo UI" panose="020B0604030504040204" pitchFamily="50" charset="-128"/>
              </a:rPr>
              <a:t>476</a:t>
            </a:r>
            <a:r>
              <a:rPr lang="ja-JP" altLang="en-US" sz="600" dirty="0">
                <a:latin typeface="Meiryo UI" panose="020B0604030504040204" pitchFamily="50" charset="-128"/>
                <a:ea typeface="Meiryo UI" panose="020B0604030504040204" pitchFamily="50" charset="-128"/>
              </a:rPr>
              <a:t>億円）があるが、実際の事業スキームや費用負担は</a:t>
            </a:r>
            <a:r>
              <a:rPr lang="ja-JP" altLang="en-US" sz="600" dirty="0" smtClean="0">
                <a:latin typeface="Meiryo UI" panose="020B0604030504040204" pitchFamily="50" charset="-128"/>
                <a:ea typeface="Meiryo UI" panose="020B0604030504040204" pitchFamily="50" charset="-128"/>
              </a:rPr>
              <a:t>未確定のため試算に含めず）</a:t>
            </a:r>
            <a:endParaRPr lang="en-US" altLang="ja-JP" sz="600" dirty="0">
              <a:latin typeface="Meiryo UI" panose="020B0604030504040204" pitchFamily="50" charset="-128"/>
              <a:ea typeface="Meiryo UI" panose="020B0604030504040204" pitchFamily="50" charset="-128"/>
            </a:endParaRPr>
          </a:p>
          <a:p>
            <a:r>
              <a:rPr lang="en-US" altLang="ja-JP" sz="600" dirty="0" smtClean="0">
                <a:latin typeface="Meiryo UI" panose="020B0604030504040204" pitchFamily="50" charset="-128"/>
                <a:ea typeface="Meiryo UI" panose="020B0604030504040204" pitchFamily="50" charset="-128"/>
              </a:rPr>
              <a:t>※3 </a:t>
            </a:r>
            <a:r>
              <a:rPr lang="ja-JP" altLang="en-US" sz="600" dirty="0" smtClean="0">
                <a:latin typeface="Meiryo UI" panose="020B0604030504040204" pitchFamily="50" charset="-128"/>
                <a:ea typeface="Meiryo UI" panose="020B0604030504040204" pitchFamily="50" charset="-128"/>
              </a:rPr>
              <a:t>補助</a:t>
            </a:r>
            <a:r>
              <a:rPr lang="ja-JP" altLang="en-US" sz="600" dirty="0">
                <a:latin typeface="Meiryo UI" panose="020B0604030504040204" pitchFamily="50" charset="-128"/>
                <a:ea typeface="Meiryo UI" panose="020B0604030504040204" pitchFamily="50" charset="-128"/>
              </a:rPr>
              <a:t>事業と仮定し、国庫補助を除く、地方負担</a:t>
            </a:r>
            <a:r>
              <a:rPr lang="ja-JP" altLang="en-US" sz="600" dirty="0" smtClean="0">
                <a:latin typeface="Meiryo UI" panose="020B0604030504040204" pitchFamily="50" charset="-128"/>
                <a:ea typeface="Meiryo UI" panose="020B0604030504040204" pitchFamily="50" charset="-128"/>
              </a:rPr>
              <a:t>額（</a:t>
            </a:r>
            <a:r>
              <a:rPr lang="en-US" altLang="ja-JP" sz="600" dirty="0">
                <a:latin typeface="Meiryo UI" panose="020B0604030504040204" pitchFamily="50" charset="-128"/>
                <a:ea typeface="Meiryo UI" panose="020B0604030504040204" pitchFamily="50" charset="-128"/>
              </a:rPr>
              <a:t>20</a:t>
            </a:r>
            <a:r>
              <a:rPr lang="ja-JP" altLang="en-US" sz="600" dirty="0">
                <a:latin typeface="Meiryo UI" panose="020B0604030504040204" pitchFamily="50" charset="-128"/>
                <a:ea typeface="Meiryo UI" panose="020B0604030504040204" pitchFamily="50" charset="-128"/>
              </a:rPr>
              <a:t>億円＋利息）について</a:t>
            </a:r>
            <a:r>
              <a:rPr lang="ja-JP" altLang="en-US" sz="600" dirty="0" smtClean="0">
                <a:latin typeface="Meiryo UI" panose="020B0604030504040204" pitchFamily="50" charset="-128"/>
                <a:ea typeface="Meiryo UI" panose="020B0604030504040204" pitchFamily="50" charset="-128"/>
              </a:rPr>
              <a:t>試算</a:t>
            </a:r>
            <a:endParaRPr lang="en-US" altLang="ja-JP" sz="600" dirty="0" smtClean="0">
              <a:latin typeface="Meiryo UI" panose="020B0604030504040204" pitchFamily="50" charset="-128"/>
              <a:ea typeface="Meiryo UI" panose="020B0604030504040204" pitchFamily="50" charset="-128"/>
            </a:endParaRPr>
          </a:p>
          <a:p>
            <a:r>
              <a:rPr lang="en-US" altLang="ja-JP" sz="600" dirty="0">
                <a:latin typeface="Meiryo UI" panose="020B0604030504040204" pitchFamily="50" charset="-128"/>
                <a:ea typeface="Meiryo UI" panose="020B0604030504040204" pitchFamily="50" charset="-128"/>
              </a:rPr>
              <a:t>※4 H31</a:t>
            </a:r>
            <a:r>
              <a:rPr lang="ja-JP" altLang="en-US" sz="600" dirty="0">
                <a:latin typeface="Meiryo UI" panose="020B0604030504040204" pitchFamily="50" charset="-128"/>
                <a:ea typeface="Meiryo UI" panose="020B0604030504040204" pitchFamily="50" charset="-128"/>
              </a:rPr>
              <a:t>・</a:t>
            </a:r>
            <a:r>
              <a:rPr lang="en-US" altLang="ja-JP" sz="600" dirty="0">
                <a:latin typeface="Meiryo UI" panose="020B0604030504040204" pitchFamily="50" charset="-128"/>
                <a:ea typeface="Meiryo UI" panose="020B0604030504040204" pitchFamily="50" charset="-128"/>
              </a:rPr>
              <a:t>32</a:t>
            </a:r>
            <a:r>
              <a:rPr lang="ja-JP" altLang="en-US" sz="600" dirty="0">
                <a:latin typeface="Meiryo UI" panose="020B0604030504040204" pitchFamily="50" charset="-128"/>
                <a:ea typeface="Meiryo UI" panose="020B0604030504040204" pitchFamily="50" charset="-128"/>
              </a:rPr>
              <a:t>年度の</a:t>
            </a:r>
            <a:r>
              <a:rPr lang="en-US" altLang="ja-JP" sz="600" dirty="0">
                <a:latin typeface="Meiryo UI" panose="020B0604030504040204" pitchFamily="50" charset="-128"/>
                <a:ea typeface="Meiryo UI" panose="020B0604030504040204" pitchFamily="50" charset="-128"/>
              </a:rPr>
              <a:t>2</a:t>
            </a:r>
            <a:r>
              <a:rPr lang="ja-JP" altLang="en-US" sz="600" dirty="0">
                <a:latin typeface="Meiryo UI" panose="020B0604030504040204" pitchFamily="50" charset="-128"/>
                <a:ea typeface="Meiryo UI" panose="020B0604030504040204" pitchFamily="50" charset="-128"/>
              </a:rPr>
              <a:t>年間で実施し、起債の元利償還金を負担すると仮定し、地方負担額</a:t>
            </a:r>
            <a:r>
              <a:rPr lang="en-US" altLang="ja-JP" sz="600" dirty="0">
                <a:latin typeface="Meiryo UI" panose="020B0604030504040204" pitchFamily="50" charset="-128"/>
                <a:ea typeface="Meiryo UI" panose="020B0604030504040204" pitchFamily="50" charset="-128"/>
              </a:rPr>
              <a:t> (50</a:t>
            </a:r>
            <a:r>
              <a:rPr lang="ja-JP" altLang="en-US" sz="600" dirty="0">
                <a:latin typeface="Meiryo UI" panose="020B0604030504040204" pitchFamily="50" charset="-128"/>
                <a:ea typeface="Meiryo UI" panose="020B0604030504040204" pitchFamily="50" charset="-128"/>
              </a:rPr>
              <a:t>億円</a:t>
            </a:r>
            <a:r>
              <a:rPr lang="en-US" altLang="ja-JP" sz="600" dirty="0">
                <a:latin typeface="Meiryo UI" panose="020B0604030504040204" pitchFamily="50" charset="-128"/>
                <a:ea typeface="Meiryo UI" panose="020B0604030504040204" pitchFamily="50" charset="-128"/>
              </a:rPr>
              <a:t>+</a:t>
            </a:r>
            <a:r>
              <a:rPr lang="ja-JP" altLang="en-US" sz="600" dirty="0">
                <a:latin typeface="Meiryo UI" panose="020B0604030504040204" pitchFamily="50" charset="-128"/>
                <a:ea typeface="Meiryo UI" panose="020B0604030504040204" pitchFamily="50" charset="-128"/>
              </a:rPr>
              <a:t>利息）について試算（年度</a:t>
            </a:r>
            <a:r>
              <a:rPr lang="ja-JP" altLang="en-US" sz="600" dirty="0" smtClean="0">
                <a:latin typeface="Meiryo UI" panose="020B0604030504040204" pitchFamily="50" charset="-128"/>
                <a:ea typeface="Meiryo UI" panose="020B0604030504040204" pitchFamily="50" charset="-128"/>
              </a:rPr>
              <a:t>割が</a:t>
            </a:r>
            <a:r>
              <a:rPr lang="ja-JP" altLang="en-US" sz="600" dirty="0">
                <a:latin typeface="Meiryo UI" panose="020B0604030504040204" pitchFamily="50" charset="-128"/>
                <a:ea typeface="Meiryo UI" panose="020B0604030504040204" pitchFamily="50" charset="-128"/>
              </a:rPr>
              <a:t>未確定</a:t>
            </a:r>
            <a:r>
              <a:rPr lang="ja-JP" altLang="en-US" sz="600" dirty="0" smtClean="0">
                <a:latin typeface="Meiryo UI" panose="020B0604030504040204" pitchFamily="50" charset="-128"/>
                <a:ea typeface="Meiryo UI" panose="020B0604030504040204" pitchFamily="50" charset="-128"/>
              </a:rPr>
              <a:t>の</a:t>
            </a:r>
            <a:r>
              <a:rPr lang="ja-JP" altLang="en-US" sz="600" dirty="0">
                <a:latin typeface="Meiryo UI" panose="020B0604030504040204" pitchFamily="50" charset="-128"/>
                <a:ea typeface="Meiryo UI" panose="020B0604030504040204" pitchFamily="50" charset="-128"/>
              </a:rPr>
              <a:t>ため事業費は２カ年で均等分割</a:t>
            </a:r>
            <a:r>
              <a:rPr lang="ja-JP" altLang="en-US" sz="600" dirty="0" smtClean="0">
                <a:latin typeface="Meiryo UI" panose="020B0604030504040204" pitchFamily="50" charset="-128"/>
                <a:ea typeface="Meiryo UI" panose="020B0604030504040204" pitchFamily="50" charset="-128"/>
              </a:rPr>
              <a:t>）</a:t>
            </a:r>
            <a:endParaRPr lang="ja-JP" altLang="en-US" sz="600" dirty="0">
              <a:latin typeface="Meiryo UI" panose="020B0604030504040204" pitchFamily="50" charset="-128"/>
              <a:ea typeface="Meiryo UI" panose="020B0604030504040204" pitchFamily="50" charset="-128"/>
            </a:endParaRPr>
          </a:p>
        </p:txBody>
      </p:sp>
      <p:graphicFrame>
        <p:nvGraphicFramePr>
          <p:cNvPr id="36" name="表 35"/>
          <p:cNvGraphicFramePr>
            <a:graphicFrameLocks noGrp="1"/>
          </p:cNvGraphicFramePr>
          <p:nvPr>
            <p:extLst>
              <p:ext uri="{D42A27DB-BD31-4B8C-83A1-F6EECF244321}">
                <p14:modId xmlns:p14="http://schemas.microsoft.com/office/powerpoint/2010/main" val="2178837732"/>
              </p:ext>
            </p:extLst>
          </p:nvPr>
        </p:nvGraphicFramePr>
        <p:xfrm>
          <a:off x="234405" y="1257898"/>
          <a:ext cx="9434038" cy="1908730"/>
        </p:xfrm>
        <a:graphic>
          <a:graphicData uri="http://schemas.openxmlformats.org/drawingml/2006/table">
            <a:tbl>
              <a:tblPr/>
              <a:tblGrid>
                <a:gridCol w="72774">
                  <a:extLst>
                    <a:ext uri="{9D8B030D-6E8A-4147-A177-3AD203B41FA5}">
                      <a16:colId xmlns="" xmlns:a16="http://schemas.microsoft.com/office/drawing/2014/main" val="20000"/>
                    </a:ext>
                  </a:extLst>
                </a:gridCol>
                <a:gridCol w="84064">
                  <a:extLst>
                    <a:ext uri="{9D8B030D-6E8A-4147-A177-3AD203B41FA5}">
                      <a16:colId xmlns="" xmlns:a16="http://schemas.microsoft.com/office/drawing/2014/main" val="20001"/>
                    </a:ext>
                  </a:extLst>
                </a:gridCol>
                <a:gridCol w="1681437">
                  <a:extLst>
                    <a:ext uri="{9D8B030D-6E8A-4147-A177-3AD203B41FA5}">
                      <a16:colId xmlns="" xmlns:a16="http://schemas.microsoft.com/office/drawing/2014/main" val="20002"/>
                    </a:ext>
                  </a:extLst>
                </a:gridCol>
                <a:gridCol w="399777">
                  <a:extLst>
                    <a:ext uri="{9D8B030D-6E8A-4147-A177-3AD203B41FA5}">
                      <a16:colId xmlns="" xmlns:a16="http://schemas.microsoft.com/office/drawing/2014/main" val="20003"/>
                    </a:ext>
                  </a:extLst>
                </a:gridCol>
                <a:gridCol w="399777">
                  <a:extLst>
                    <a:ext uri="{9D8B030D-6E8A-4147-A177-3AD203B41FA5}">
                      <a16:colId xmlns="" xmlns:a16="http://schemas.microsoft.com/office/drawing/2014/main" val="20004"/>
                    </a:ext>
                  </a:extLst>
                </a:gridCol>
                <a:gridCol w="399777">
                  <a:extLst>
                    <a:ext uri="{9D8B030D-6E8A-4147-A177-3AD203B41FA5}">
                      <a16:colId xmlns="" xmlns:a16="http://schemas.microsoft.com/office/drawing/2014/main" val="20005"/>
                    </a:ext>
                  </a:extLst>
                </a:gridCol>
                <a:gridCol w="399777">
                  <a:extLst>
                    <a:ext uri="{9D8B030D-6E8A-4147-A177-3AD203B41FA5}">
                      <a16:colId xmlns="" xmlns:a16="http://schemas.microsoft.com/office/drawing/2014/main" val="20006"/>
                    </a:ext>
                  </a:extLst>
                </a:gridCol>
                <a:gridCol w="399777">
                  <a:extLst>
                    <a:ext uri="{9D8B030D-6E8A-4147-A177-3AD203B41FA5}">
                      <a16:colId xmlns="" xmlns:a16="http://schemas.microsoft.com/office/drawing/2014/main" val="20007"/>
                    </a:ext>
                  </a:extLst>
                </a:gridCol>
                <a:gridCol w="399777">
                  <a:extLst>
                    <a:ext uri="{9D8B030D-6E8A-4147-A177-3AD203B41FA5}">
                      <a16:colId xmlns="" xmlns:a16="http://schemas.microsoft.com/office/drawing/2014/main" val="20008"/>
                    </a:ext>
                  </a:extLst>
                </a:gridCol>
                <a:gridCol w="399777">
                  <a:extLst>
                    <a:ext uri="{9D8B030D-6E8A-4147-A177-3AD203B41FA5}">
                      <a16:colId xmlns="" xmlns:a16="http://schemas.microsoft.com/office/drawing/2014/main" val="20009"/>
                    </a:ext>
                  </a:extLst>
                </a:gridCol>
                <a:gridCol w="399777">
                  <a:extLst>
                    <a:ext uri="{9D8B030D-6E8A-4147-A177-3AD203B41FA5}">
                      <a16:colId xmlns="" xmlns:a16="http://schemas.microsoft.com/office/drawing/2014/main" val="20010"/>
                    </a:ext>
                  </a:extLst>
                </a:gridCol>
                <a:gridCol w="399777">
                  <a:extLst>
                    <a:ext uri="{9D8B030D-6E8A-4147-A177-3AD203B41FA5}">
                      <a16:colId xmlns="" xmlns:a16="http://schemas.microsoft.com/office/drawing/2014/main" val="20011"/>
                    </a:ext>
                  </a:extLst>
                </a:gridCol>
                <a:gridCol w="399777">
                  <a:extLst>
                    <a:ext uri="{9D8B030D-6E8A-4147-A177-3AD203B41FA5}">
                      <a16:colId xmlns="" xmlns:a16="http://schemas.microsoft.com/office/drawing/2014/main" val="20012"/>
                    </a:ext>
                  </a:extLst>
                </a:gridCol>
                <a:gridCol w="399777">
                  <a:extLst>
                    <a:ext uri="{9D8B030D-6E8A-4147-A177-3AD203B41FA5}">
                      <a16:colId xmlns="" xmlns:a16="http://schemas.microsoft.com/office/drawing/2014/main" val="20013"/>
                    </a:ext>
                  </a:extLst>
                </a:gridCol>
                <a:gridCol w="399777">
                  <a:extLst>
                    <a:ext uri="{9D8B030D-6E8A-4147-A177-3AD203B41FA5}">
                      <a16:colId xmlns="" xmlns:a16="http://schemas.microsoft.com/office/drawing/2014/main" val="20014"/>
                    </a:ext>
                  </a:extLst>
                </a:gridCol>
                <a:gridCol w="399777">
                  <a:extLst>
                    <a:ext uri="{9D8B030D-6E8A-4147-A177-3AD203B41FA5}">
                      <a16:colId xmlns="" xmlns:a16="http://schemas.microsoft.com/office/drawing/2014/main" val="20015"/>
                    </a:ext>
                  </a:extLst>
                </a:gridCol>
                <a:gridCol w="399777">
                  <a:extLst>
                    <a:ext uri="{9D8B030D-6E8A-4147-A177-3AD203B41FA5}">
                      <a16:colId xmlns="" xmlns:a16="http://schemas.microsoft.com/office/drawing/2014/main" val="20016"/>
                    </a:ext>
                  </a:extLst>
                </a:gridCol>
                <a:gridCol w="399777">
                  <a:extLst>
                    <a:ext uri="{9D8B030D-6E8A-4147-A177-3AD203B41FA5}">
                      <a16:colId xmlns="" xmlns:a16="http://schemas.microsoft.com/office/drawing/2014/main" val="20017"/>
                    </a:ext>
                  </a:extLst>
                </a:gridCol>
                <a:gridCol w="399777">
                  <a:extLst>
                    <a:ext uri="{9D8B030D-6E8A-4147-A177-3AD203B41FA5}">
                      <a16:colId xmlns="" xmlns:a16="http://schemas.microsoft.com/office/drawing/2014/main" val="20018"/>
                    </a:ext>
                  </a:extLst>
                </a:gridCol>
                <a:gridCol w="399777">
                  <a:extLst>
                    <a:ext uri="{9D8B030D-6E8A-4147-A177-3AD203B41FA5}">
                      <a16:colId xmlns="" xmlns:a16="http://schemas.microsoft.com/office/drawing/2014/main" val="20019"/>
                    </a:ext>
                  </a:extLst>
                </a:gridCol>
                <a:gridCol w="399777">
                  <a:extLst>
                    <a:ext uri="{9D8B030D-6E8A-4147-A177-3AD203B41FA5}">
                      <a16:colId xmlns="" xmlns:a16="http://schemas.microsoft.com/office/drawing/2014/main" val="20020"/>
                    </a:ext>
                  </a:extLst>
                </a:gridCol>
                <a:gridCol w="399777">
                  <a:extLst>
                    <a:ext uri="{9D8B030D-6E8A-4147-A177-3AD203B41FA5}">
                      <a16:colId xmlns="" xmlns:a16="http://schemas.microsoft.com/office/drawing/2014/main" val="20021"/>
                    </a:ext>
                  </a:extLst>
                </a:gridCol>
              </a:tblGrid>
              <a:tr h="195148">
                <a:tc gridSpan="3">
                  <a:txBody>
                    <a:bodyPr/>
                    <a:lstStyle/>
                    <a:p>
                      <a:pPr algn="l" fontAlgn="ctr"/>
                      <a:r>
                        <a:rPr lang="ja-JP" altLang="en-US" sz="1050" b="0" i="0" u="none" strike="noStrike" dirty="0" smtClean="0">
                          <a:ln>
                            <a:solidFill>
                              <a:schemeClr val="bg1"/>
                            </a:solidFill>
                          </a:ln>
                          <a:solidFill>
                            <a:srgbClr val="000000"/>
                          </a:solidFill>
                          <a:latin typeface="Meiryo UI" pitchFamily="50" charset="-128"/>
                          <a:ea typeface="Meiryo UI" pitchFamily="50" charset="-128"/>
                          <a:cs typeface="Meiryo UI" pitchFamily="50" charset="-128"/>
                        </a:rPr>
                        <a:t>関連事業費 </a:t>
                      </a:r>
                      <a:r>
                        <a:rPr lang="en-US" altLang="ja-JP" sz="800" b="0" i="0" u="none" strike="noStrike" dirty="0" smtClean="0">
                          <a:ln>
                            <a:solidFill>
                              <a:schemeClr val="bg1"/>
                            </a:solidFill>
                          </a:ln>
                          <a:solidFill>
                            <a:srgbClr val="000000"/>
                          </a:solidFill>
                          <a:latin typeface="Meiryo UI" pitchFamily="50" charset="-128"/>
                          <a:ea typeface="Meiryo UI" pitchFamily="50" charset="-128"/>
                          <a:cs typeface="Meiryo UI" pitchFamily="50" charset="-128"/>
                        </a:rPr>
                        <a:t>※1</a:t>
                      </a:r>
                      <a:endParaRPr lang="ja-JP" altLang="en-US" sz="800" b="0" i="0" u="none" strike="noStrike" dirty="0">
                        <a:ln>
                          <a:solidFill>
                            <a:schemeClr val="bg1"/>
                          </a:solidFill>
                        </a:ln>
                        <a:solidFill>
                          <a:srgbClr val="000000"/>
                        </a:solidFill>
                        <a:latin typeface="Meiryo UI" pitchFamily="50" charset="-128"/>
                        <a:ea typeface="Meiryo UI" pitchFamily="50" charset="-128"/>
                        <a:cs typeface="Meiryo UI" pitchFamily="50" charset="-128"/>
                      </a:endParaRPr>
                    </a:p>
                  </a:txBody>
                  <a:tcPr marL="39600" marR="0" marT="0" marB="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kumimoji="1" lang="ja-JP" altLang="en-US"/>
                    </a:p>
                  </a:txBody>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Ｈ３３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ja-JP" altLang="en-US" sz="900" b="1" i="0" u="none" strike="noStrike" dirty="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Ｈ４</a:t>
                      </a:r>
                      <a:r>
                        <a:rPr lang="ja-JP" altLang="en-US" sz="900" b="1" i="0" u="none" strike="noStrike" dirty="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fontAlgn="ctr"/>
                      <a:r>
                        <a:rPr lang="en-US" altLang="ja-JP" sz="900" b="1" i="0" u="none" strike="noStrike" dirty="0">
                          <a:solidFill>
                            <a:schemeClr val="bg1"/>
                          </a:solidFill>
                          <a:latin typeface="Meiryo UI" pitchFamily="50" charset="-128"/>
                          <a:ea typeface="Meiryo UI" pitchFamily="50" charset="-128"/>
                          <a:cs typeface="Meiryo UI" pitchFamily="50" charset="-128"/>
                        </a:rPr>
                        <a:t>H</a:t>
                      </a:r>
                      <a:r>
                        <a:rPr lang="ja-JP" altLang="en-US" sz="900" b="1" i="0" u="none" strike="noStrike" dirty="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r>
              <a:tr h="229684">
                <a:tc rowSpan="9">
                  <a:txBody>
                    <a:bodyPr/>
                    <a:lstStyle/>
                    <a:p>
                      <a:pPr algn="ctr" fontAlgn="ctr"/>
                      <a:r>
                        <a:rPr lang="ja-JP" altLang="en-US" sz="105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1" i="0" u="none" strike="noStrike" dirty="0" smtClean="0">
                          <a:solidFill>
                            <a:srgbClr val="000000"/>
                          </a:solidFill>
                          <a:latin typeface="Meiryo UI" pitchFamily="50" charset="-128"/>
                          <a:ea typeface="Meiryo UI" pitchFamily="50" charset="-128"/>
                          <a:cs typeface="Meiryo UI" pitchFamily="50" charset="-128"/>
                        </a:rPr>
                        <a:t>北港</a:t>
                      </a:r>
                      <a:r>
                        <a:rPr lang="ja-JP" altLang="en-US" sz="1000" b="1" i="0" u="none" strike="noStrike" dirty="0">
                          <a:solidFill>
                            <a:srgbClr val="000000"/>
                          </a:solidFill>
                          <a:latin typeface="Meiryo UI" pitchFamily="50" charset="-128"/>
                          <a:ea typeface="Meiryo UI" pitchFamily="50" charset="-128"/>
                          <a:cs typeface="Meiryo UI" pitchFamily="50" charset="-128"/>
                        </a:rPr>
                        <a:t>テクノポート</a:t>
                      </a:r>
                      <a:r>
                        <a:rPr lang="ja-JP" altLang="en-US" sz="1000" b="1" i="0" u="none" strike="noStrike" dirty="0" smtClean="0">
                          <a:solidFill>
                            <a:srgbClr val="000000"/>
                          </a:solidFill>
                          <a:latin typeface="Meiryo UI" pitchFamily="50" charset="-128"/>
                          <a:ea typeface="Meiryo UI" pitchFamily="50" charset="-128"/>
                          <a:cs typeface="Meiryo UI" pitchFamily="50" charset="-128"/>
                        </a:rPr>
                        <a:t>線 </a:t>
                      </a:r>
                      <a:r>
                        <a:rPr lang="en-US" altLang="ja-JP" sz="800" b="0" i="0" u="none" strike="noStrike" dirty="0" smtClean="0">
                          <a:solidFill>
                            <a:srgbClr val="000000"/>
                          </a:solidFill>
                          <a:latin typeface="Meiryo UI" pitchFamily="50" charset="-128"/>
                          <a:ea typeface="Meiryo UI" pitchFamily="50" charset="-128"/>
                          <a:cs typeface="Meiryo UI" pitchFamily="50" charset="-128"/>
                        </a:rPr>
                        <a:t>※2</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kumimoji="1" lang="ja-JP" altLang="en-US"/>
                    </a:p>
                  </a:txBody>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0.1</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3</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extLst>
                  <a:ext uri="{0D108BD9-81ED-4DB2-BD59-A6C34878D82A}">
                    <a16:rowId xmlns="" xmlns:a16="http://schemas.microsoft.com/office/drawing/2014/main" val="10000"/>
                  </a:ext>
                </a:extLst>
              </a:tr>
              <a:tr h="170755">
                <a:tc vMerge="1">
                  <a:txBody>
                    <a:bodyPr/>
                    <a:lstStyle/>
                    <a:p>
                      <a:pPr algn="ct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rowSpan="2">
                  <a:txBody>
                    <a:bodyPr/>
                    <a:lstStyle/>
                    <a:p>
                      <a:pPr algn="ctr" fontAlgn="ctr"/>
                      <a:r>
                        <a:rPr lang="ja-JP" altLang="en-US" sz="1050" b="0" i="0" u="none" strike="noStrike" dirty="0">
                          <a:solidFill>
                            <a:srgbClr val="000000"/>
                          </a:solidFill>
                          <a:latin typeface="Meiryo UI" pitchFamily="50" charset="-128"/>
                          <a:ea typeface="Meiryo UI" pitchFamily="50" charset="-128"/>
                          <a:cs typeface="Meiryo UI" pitchFamily="50" charset="-128"/>
                        </a:rPr>
                        <a:t>　</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起債発行額</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11</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70755">
                <a:tc vMerge="1">
                  <a:txBody>
                    <a:bodyPr/>
                    <a:lstStyle/>
                    <a:p>
                      <a:pPr algn="ct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vMerge="1">
                  <a:txBody>
                    <a:bodyPr/>
                    <a:lstStyle/>
                    <a:p>
                      <a:endParaRPr kumimoji="1" lang="ja-JP" altLang="en-US"/>
                    </a:p>
                  </a:txBody>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税等一般財源</a:t>
                      </a:r>
                      <a:endParaRPr lang="zh-TW" altLang="en-US" sz="9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29684">
                <a:tc vMerge="1">
                  <a:txBody>
                    <a:bodyPr/>
                    <a:lstStyle/>
                    <a:p>
                      <a:pPr algn="ct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1" i="0" u="none" strike="noStrike" dirty="0" smtClean="0">
                          <a:solidFill>
                            <a:srgbClr val="000000"/>
                          </a:solidFill>
                          <a:latin typeface="Meiryo UI" pitchFamily="50" charset="-128"/>
                          <a:ea typeface="Meiryo UI" pitchFamily="50" charset="-128"/>
                          <a:cs typeface="Meiryo UI" pitchFamily="50" charset="-128"/>
                        </a:rPr>
                        <a:t>道路</a:t>
                      </a:r>
                      <a:r>
                        <a:rPr lang="ja-JP" altLang="en-US" sz="1000" b="1" i="0" u="none" strike="noStrike" dirty="0">
                          <a:solidFill>
                            <a:srgbClr val="000000"/>
                          </a:solidFill>
                          <a:latin typeface="Meiryo UI" pitchFamily="50" charset="-128"/>
                          <a:ea typeface="Meiryo UI" pitchFamily="50" charset="-128"/>
                          <a:cs typeface="Meiryo UI" pitchFamily="50" charset="-128"/>
                        </a:rPr>
                        <a:t>改良</a:t>
                      </a:r>
                      <a:r>
                        <a:rPr lang="ja-JP" altLang="en-US" sz="1000" b="1" i="0" u="none" strike="noStrike" dirty="0" smtClean="0">
                          <a:solidFill>
                            <a:srgbClr val="000000"/>
                          </a:solidFill>
                          <a:latin typeface="Meiryo UI" pitchFamily="50" charset="-128"/>
                          <a:ea typeface="Meiryo UI" pitchFamily="50" charset="-128"/>
                          <a:cs typeface="Meiryo UI" pitchFamily="50" charset="-128"/>
                        </a:rPr>
                        <a:t>等 </a:t>
                      </a:r>
                      <a:r>
                        <a:rPr lang="en-US" altLang="ja-JP" sz="800" b="0" i="0" u="none" strike="noStrike" dirty="0" smtClean="0">
                          <a:solidFill>
                            <a:srgbClr val="000000"/>
                          </a:solidFill>
                          <a:latin typeface="Meiryo UI" pitchFamily="50" charset="-128"/>
                          <a:ea typeface="Meiryo UI" pitchFamily="50" charset="-128"/>
                          <a:cs typeface="Meiryo UI" pitchFamily="50" charset="-128"/>
                        </a:rPr>
                        <a:t>※3</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hMerge="1">
                  <a:txBody>
                    <a:bodyPr/>
                    <a:lstStyle/>
                    <a:p>
                      <a:endParaRPr kumimoji="1" lang="ja-JP" altLang="en-US"/>
                    </a:p>
                  </a:txBody>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 xmlns:a16="http://schemas.microsoft.com/office/drawing/2014/main" val="10003"/>
                  </a:ext>
                </a:extLst>
              </a:tr>
              <a:tr h="170755">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endParaRPr lang="ja-JP" altLang="en-US"/>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起債発行額</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70755">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税等一般財源</a:t>
                      </a:r>
                      <a:endParaRPr lang="zh-TW" altLang="en-US" sz="9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10800"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0.003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29684">
                <a:tc vMerge="1">
                  <a:txBody>
                    <a:bodyPr/>
                    <a:lstStyle/>
                    <a:p>
                      <a:pPr algn="ct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1" i="0" u="none" strike="noStrike" dirty="0" smtClean="0">
                          <a:solidFill>
                            <a:srgbClr val="000000"/>
                          </a:solidFill>
                          <a:latin typeface="Meiryo UI" pitchFamily="50" charset="-128"/>
                          <a:ea typeface="Meiryo UI" pitchFamily="50" charset="-128"/>
                          <a:cs typeface="Meiryo UI" pitchFamily="50" charset="-128"/>
                        </a:rPr>
                        <a:t>南エリア埋立</a:t>
                      </a:r>
                      <a:r>
                        <a:rPr lang="ja-JP" altLang="en-US" sz="1000" b="1" i="0" u="none" strike="noStrike" dirty="0">
                          <a:solidFill>
                            <a:srgbClr val="000000"/>
                          </a:solidFill>
                          <a:latin typeface="Meiryo UI" pitchFamily="50" charset="-128"/>
                          <a:ea typeface="Meiryo UI" pitchFamily="50" charset="-128"/>
                          <a:cs typeface="Meiryo UI" pitchFamily="50" charset="-128"/>
                        </a:rPr>
                        <a:t>追加</a:t>
                      </a:r>
                      <a:r>
                        <a:rPr lang="ja-JP" altLang="en-US" sz="1000" b="1" i="0" u="none" strike="noStrike" dirty="0" smtClean="0">
                          <a:solidFill>
                            <a:srgbClr val="000000"/>
                          </a:solidFill>
                          <a:latin typeface="Meiryo UI" pitchFamily="50" charset="-128"/>
                          <a:ea typeface="Meiryo UI" pitchFamily="50" charset="-128"/>
                          <a:cs typeface="Meiryo UI" pitchFamily="50" charset="-128"/>
                        </a:rPr>
                        <a:t>工事 </a:t>
                      </a:r>
                      <a:r>
                        <a:rPr lang="en-US" altLang="ja-JP" sz="800" b="0" i="0" u="none" strike="noStrike" dirty="0" smtClean="0">
                          <a:solidFill>
                            <a:srgbClr val="000000"/>
                          </a:solidFill>
                          <a:latin typeface="Meiryo UI" pitchFamily="50" charset="-128"/>
                          <a:ea typeface="Meiryo UI" pitchFamily="50" charset="-128"/>
                          <a:cs typeface="Meiryo UI" pitchFamily="50" charset="-128"/>
                        </a:rPr>
                        <a:t>※4</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 xmlns:a16="http://schemas.microsoft.com/office/drawing/2014/main" val="10006"/>
                  </a:ext>
                </a:extLst>
              </a:tr>
              <a:tr h="170755">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050" b="0" i="0" u="none" strike="noStrike" dirty="0">
                          <a:solidFill>
                            <a:srgbClr val="000000"/>
                          </a:solidFill>
                          <a:latin typeface="Meiryo UI" pitchFamily="50" charset="-128"/>
                          <a:ea typeface="Meiryo UI" pitchFamily="50" charset="-128"/>
                          <a:cs typeface="Meiryo UI" pitchFamily="50" charset="-128"/>
                        </a:rPr>
                        <a:t>　</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起債発行額</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170755">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latin typeface="Meiryo UI" pitchFamily="50" charset="-128"/>
                          <a:ea typeface="Meiryo UI" pitchFamily="50" charset="-128"/>
                          <a:cs typeface="Meiryo UI" pitchFamily="50" charset="-128"/>
                        </a:rPr>
                        <a:t>（参考）　税等一般財源</a:t>
                      </a:r>
                      <a:endParaRPr lang="zh-TW" altLang="en-US" sz="9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bl>
          </a:graphicData>
        </a:graphic>
      </p:graphicFrame>
      <p:sp>
        <p:nvSpPr>
          <p:cNvPr id="37" name="正方形/長方形 36"/>
          <p:cNvSpPr/>
          <p:nvPr/>
        </p:nvSpPr>
        <p:spPr>
          <a:xfrm>
            <a:off x="8940374" y="981136"/>
            <a:ext cx="8640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rgbClr val="000000"/>
                </a:solidFill>
                <a:latin typeface="Meiryo UI" pitchFamily="50" charset="-128"/>
                <a:ea typeface="Meiryo UI" pitchFamily="50" charset="-128"/>
                <a:cs typeface="Meiryo UI" pitchFamily="50" charset="-128"/>
              </a:rPr>
              <a:t>（億円</a:t>
            </a:r>
            <a:r>
              <a:rPr lang="ja-JP" altLang="en-US" sz="1050" dirty="0" smtClean="0">
                <a:solidFill>
                  <a:srgbClr val="000000"/>
                </a:solidFill>
                <a:latin typeface="Meiryo UI" pitchFamily="50" charset="-128"/>
                <a:ea typeface="Meiryo UI" pitchFamily="50" charset="-128"/>
                <a:cs typeface="Meiryo UI" pitchFamily="50" charset="-128"/>
              </a:rPr>
              <a:t>）</a:t>
            </a:r>
            <a:endParaRPr lang="ja-JP" altLang="en-US" sz="1050" dirty="0">
              <a:solidFill>
                <a:srgbClr val="000000"/>
              </a:solidFill>
              <a:latin typeface="Meiryo UI" pitchFamily="50" charset="-128"/>
              <a:ea typeface="Meiryo UI" pitchFamily="50" charset="-128"/>
              <a:cs typeface="Meiryo UI"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764841805"/>
              </p:ext>
            </p:extLst>
          </p:nvPr>
        </p:nvGraphicFramePr>
        <p:xfrm>
          <a:off x="191431" y="4998494"/>
          <a:ext cx="9477443" cy="1074226"/>
        </p:xfrm>
        <a:graphic>
          <a:graphicData uri="http://schemas.openxmlformats.org/drawingml/2006/table">
            <a:tbl>
              <a:tblPr/>
              <a:tblGrid>
                <a:gridCol w="2174834">
                  <a:extLst>
                    <a:ext uri="{9D8B030D-6E8A-4147-A177-3AD203B41FA5}">
                      <a16:colId xmlns:a16="http://schemas.microsoft.com/office/drawing/2014/main" xmlns="" val="20000"/>
                    </a:ext>
                  </a:extLst>
                </a:gridCol>
                <a:gridCol w="881902">
                  <a:extLst>
                    <a:ext uri="{9D8B030D-6E8A-4147-A177-3AD203B41FA5}">
                      <a16:colId xmlns:a16="http://schemas.microsoft.com/office/drawing/2014/main" xmlns="" val="20001"/>
                    </a:ext>
                  </a:extLst>
                </a:gridCol>
                <a:gridCol w="414242"/>
                <a:gridCol w="400431">
                  <a:extLst>
                    <a:ext uri="{9D8B030D-6E8A-4147-A177-3AD203B41FA5}">
                      <a16:colId xmlns:a16="http://schemas.microsoft.com/office/drawing/2014/main" xmlns="" val="20002"/>
                    </a:ext>
                  </a:extLst>
                </a:gridCol>
                <a:gridCol w="400431">
                  <a:extLst>
                    <a:ext uri="{9D8B030D-6E8A-4147-A177-3AD203B41FA5}">
                      <a16:colId xmlns:a16="http://schemas.microsoft.com/office/drawing/2014/main" xmlns="" val="20003"/>
                    </a:ext>
                  </a:extLst>
                </a:gridCol>
                <a:gridCol w="400431">
                  <a:extLst>
                    <a:ext uri="{9D8B030D-6E8A-4147-A177-3AD203B41FA5}">
                      <a16:colId xmlns:a16="http://schemas.microsoft.com/office/drawing/2014/main" xmlns="" val="20004"/>
                    </a:ext>
                  </a:extLst>
                </a:gridCol>
                <a:gridCol w="400431">
                  <a:extLst>
                    <a:ext uri="{9D8B030D-6E8A-4147-A177-3AD203B41FA5}">
                      <a16:colId xmlns:a16="http://schemas.microsoft.com/office/drawing/2014/main" xmlns="" val="20005"/>
                    </a:ext>
                  </a:extLst>
                </a:gridCol>
                <a:gridCol w="400431">
                  <a:extLst>
                    <a:ext uri="{9D8B030D-6E8A-4147-A177-3AD203B41FA5}">
                      <a16:colId xmlns:a16="http://schemas.microsoft.com/office/drawing/2014/main" xmlns="" val="20006"/>
                    </a:ext>
                  </a:extLst>
                </a:gridCol>
                <a:gridCol w="400431">
                  <a:extLst>
                    <a:ext uri="{9D8B030D-6E8A-4147-A177-3AD203B41FA5}">
                      <a16:colId xmlns:a16="http://schemas.microsoft.com/office/drawing/2014/main" xmlns="" val="20007"/>
                    </a:ext>
                  </a:extLst>
                </a:gridCol>
                <a:gridCol w="400431">
                  <a:extLst>
                    <a:ext uri="{9D8B030D-6E8A-4147-A177-3AD203B41FA5}">
                      <a16:colId xmlns:a16="http://schemas.microsoft.com/office/drawing/2014/main" xmlns="" val="20008"/>
                    </a:ext>
                  </a:extLst>
                </a:gridCol>
                <a:gridCol w="400431">
                  <a:extLst>
                    <a:ext uri="{9D8B030D-6E8A-4147-A177-3AD203B41FA5}">
                      <a16:colId xmlns:a16="http://schemas.microsoft.com/office/drawing/2014/main" xmlns="" val="20009"/>
                    </a:ext>
                  </a:extLst>
                </a:gridCol>
                <a:gridCol w="400431">
                  <a:extLst>
                    <a:ext uri="{9D8B030D-6E8A-4147-A177-3AD203B41FA5}">
                      <a16:colId xmlns:a16="http://schemas.microsoft.com/office/drawing/2014/main" xmlns="" val="20010"/>
                    </a:ext>
                  </a:extLst>
                </a:gridCol>
                <a:gridCol w="400431">
                  <a:extLst>
                    <a:ext uri="{9D8B030D-6E8A-4147-A177-3AD203B41FA5}">
                      <a16:colId xmlns:a16="http://schemas.microsoft.com/office/drawing/2014/main" xmlns="" val="20011"/>
                    </a:ext>
                  </a:extLst>
                </a:gridCol>
                <a:gridCol w="400431">
                  <a:extLst>
                    <a:ext uri="{9D8B030D-6E8A-4147-A177-3AD203B41FA5}">
                      <a16:colId xmlns:a16="http://schemas.microsoft.com/office/drawing/2014/main" xmlns="" val="20012"/>
                    </a:ext>
                  </a:extLst>
                </a:gridCol>
                <a:gridCol w="400431">
                  <a:extLst>
                    <a:ext uri="{9D8B030D-6E8A-4147-A177-3AD203B41FA5}">
                      <a16:colId xmlns:a16="http://schemas.microsoft.com/office/drawing/2014/main" xmlns="" val="20013"/>
                    </a:ext>
                  </a:extLst>
                </a:gridCol>
                <a:gridCol w="400431">
                  <a:extLst>
                    <a:ext uri="{9D8B030D-6E8A-4147-A177-3AD203B41FA5}">
                      <a16:colId xmlns:a16="http://schemas.microsoft.com/office/drawing/2014/main" xmlns="" val="20014"/>
                    </a:ext>
                  </a:extLst>
                </a:gridCol>
                <a:gridCol w="400431">
                  <a:extLst>
                    <a:ext uri="{9D8B030D-6E8A-4147-A177-3AD203B41FA5}">
                      <a16:colId xmlns:a16="http://schemas.microsoft.com/office/drawing/2014/main" xmlns="" val="20015"/>
                    </a:ext>
                  </a:extLst>
                </a:gridCol>
                <a:gridCol w="400431">
                  <a:extLst>
                    <a:ext uri="{9D8B030D-6E8A-4147-A177-3AD203B41FA5}">
                      <a16:colId xmlns:a16="http://schemas.microsoft.com/office/drawing/2014/main" xmlns="" val="20016"/>
                    </a:ext>
                  </a:extLst>
                </a:gridCol>
              </a:tblGrid>
              <a:tr h="253438">
                <a:tc gridSpan="7">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smtClean="0">
                          <a:solidFill>
                            <a:srgbClr val="000000"/>
                          </a:solidFill>
                          <a:latin typeface="Meiryo UI" pitchFamily="50" charset="-128"/>
                          <a:ea typeface="Meiryo UI" pitchFamily="50" charset="-128"/>
                          <a:cs typeface="Meiryo UI" pitchFamily="50" charset="-128"/>
                        </a:rPr>
                        <a:t>　　　　　　　　　　　　　　　　　　　　　　　　　　　　　　　　　　　　　　　　　　　　</a:t>
                      </a:r>
                      <a:r>
                        <a:rPr lang="ja-JP" altLang="en-US" sz="1050" b="1" i="0" u="none" strike="noStrike" baseline="0" dirty="0" smtClean="0">
                          <a:solidFill>
                            <a:srgbClr val="000000"/>
                          </a:solidFill>
                          <a:latin typeface="Meiryo UI" pitchFamily="50" charset="-128"/>
                          <a:ea typeface="Meiryo UI" pitchFamily="50" charset="-128"/>
                          <a:cs typeface="Meiryo UI" pitchFamily="50" charset="-128"/>
                        </a:rPr>
                        <a:t> </a:t>
                      </a:r>
                      <a:r>
                        <a:rPr lang="ja-JP" altLang="en-US" sz="1050" b="0" i="0" u="none" strike="noStrike" dirty="0" smtClean="0">
                          <a:solidFill>
                            <a:srgbClr val="000000"/>
                          </a:solidFill>
                          <a:latin typeface="Meiryo UI" pitchFamily="50" charset="-128"/>
                          <a:ea typeface="Meiryo UI" pitchFamily="50" charset="-128"/>
                          <a:cs typeface="Meiryo UI" pitchFamily="50" charset="-128"/>
                        </a:rPr>
                        <a:t>　　　　　　　　　　　</a:t>
                      </a: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11">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253438">
                <a:tc gridSpan="2">
                  <a:txBody>
                    <a:bodyPr/>
                    <a:lstStyle/>
                    <a:p>
                      <a:pPr algn="ctr" fontAlgn="ctr"/>
                      <a:endParaRPr lang="ja-JP" altLang="en-US" sz="1050" b="0" i="0" u="none" strike="noStrike" dirty="0">
                        <a:ln>
                          <a:solidFill>
                            <a:schemeClr val="bg1"/>
                          </a:solidFill>
                        </a:ln>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900" b="1" i="0" u="sng" strike="noStrike" dirty="0" smtClean="0">
                          <a:solidFill>
                            <a:schemeClr val="tx1"/>
                          </a:solidFill>
                          <a:latin typeface="Meiryo UI" pitchFamily="50" charset="-128"/>
                          <a:ea typeface="Meiryo UI" pitchFamily="50" charset="-128"/>
                          <a:cs typeface="Meiryo UI" pitchFamily="50" charset="-128"/>
                        </a:rPr>
                        <a:t>H</a:t>
                      </a:r>
                      <a:r>
                        <a:rPr lang="ja-JP" altLang="en-US" sz="900" b="1" i="0" u="sng" strike="noStrike" dirty="0" smtClean="0">
                          <a:solidFill>
                            <a:schemeClr val="tx1"/>
                          </a:solidFill>
                          <a:latin typeface="Meiryo UI" pitchFamily="50" charset="-128"/>
                          <a:ea typeface="Meiryo UI" pitchFamily="50" charset="-128"/>
                          <a:cs typeface="Meiryo UI" pitchFamily="50" charset="-128"/>
                        </a:rPr>
                        <a:t>３３</a:t>
                      </a:r>
                      <a:endParaRPr lang="en-US" altLang="ja-JP" sz="900" b="1" i="0" u="sng" strike="noStrike" dirty="0" smtClean="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smtClean="0">
                          <a:solidFill>
                            <a:schemeClr val="tx1"/>
                          </a:solidFill>
                          <a:latin typeface="Meiryo UI" pitchFamily="50" charset="-128"/>
                          <a:ea typeface="Meiryo UI" pitchFamily="50" charset="-128"/>
                          <a:cs typeface="Meiryo UI" pitchFamily="50" charset="-128"/>
                        </a:rPr>
                        <a:t>H</a:t>
                      </a:r>
                      <a:r>
                        <a:rPr lang="ja-JP" altLang="en-US" sz="900" b="1" i="0" u="sng" strike="noStrike" dirty="0" smtClean="0">
                          <a:solidFill>
                            <a:schemeClr val="tx1"/>
                          </a:solidFill>
                          <a:latin typeface="Meiryo UI" pitchFamily="50" charset="-128"/>
                          <a:ea typeface="Meiryo UI" pitchFamily="50" charset="-128"/>
                          <a:cs typeface="Meiryo UI" pitchFamily="50" charset="-128"/>
                        </a:rPr>
                        <a:t>３４</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３５</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３６</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３７</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３８</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３９</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４０</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a:t>
                      </a:r>
                      <a:r>
                        <a:rPr lang="ja-JP" altLang="en-US" sz="900" b="1" i="0" u="sng" strike="noStrike" dirty="0">
                          <a:solidFill>
                            <a:schemeClr val="tx1"/>
                          </a:solidFill>
                          <a:latin typeface="Meiryo UI" pitchFamily="50" charset="-128"/>
                          <a:ea typeface="Meiryo UI" pitchFamily="50" charset="-128"/>
                          <a:cs typeface="Meiryo UI" pitchFamily="50" charset="-128"/>
                        </a:rPr>
                        <a:t>４１</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900" b="1" i="0" u="sng" strike="noStrike" dirty="0">
                          <a:solidFill>
                            <a:schemeClr val="tx1"/>
                          </a:solidFill>
                          <a:latin typeface="Meiryo UI" pitchFamily="50" charset="-128"/>
                          <a:ea typeface="Meiryo UI" pitchFamily="50" charset="-128"/>
                          <a:cs typeface="Meiryo UI" pitchFamily="50" charset="-128"/>
                        </a:rPr>
                        <a:t>Ｈ４２</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900" b="1" i="0" u="sng" strike="noStrike" dirty="0">
                          <a:solidFill>
                            <a:schemeClr val="tx1"/>
                          </a:solidFill>
                          <a:latin typeface="Meiryo UI" pitchFamily="50" charset="-128"/>
                          <a:ea typeface="Meiryo UI" pitchFamily="50" charset="-128"/>
                          <a:cs typeface="Meiryo UI" pitchFamily="50" charset="-128"/>
                        </a:rPr>
                        <a:t>Ｈ４３</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900" b="1" i="0" u="sng" strike="noStrike" dirty="0">
                          <a:solidFill>
                            <a:schemeClr val="tx1"/>
                          </a:solidFill>
                          <a:latin typeface="Meiryo UI" pitchFamily="50" charset="-128"/>
                          <a:ea typeface="Meiryo UI" pitchFamily="50" charset="-128"/>
                          <a:cs typeface="Meiryo UI" pitchFamily="50" charset="-128"/>
                        </a:rPr>
                        <a:t>H</a:t>
                      </a:r>
                      <a:r>
                        <a:rPr lang="ja-JP" altLang="en-US" sz="900" b="1" i="0" u="sng" strike="noStrike" dirty="0">
                          <a:solidFill>
                            <a:schemeClr val="tx1"/>
                          </a:solidFill>
                          <a:latin typeface="Meiryo UI" pitchFamily="50" charset="-128"/>
                          <a:ea typeface="Meiryo UI" pitchFamily="50" charset="-128"/>
                          <a:cs typeface="Meiryo UI" pitchFamily="50" charset="-128"/>
                        </a:rPr>
                        <a:t>４４</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900" b="1" i="0" u="sng" strike="noStrike" dirty="0">
                          <a:solidFill>
                            <a:schemeClr val="tx1"/>
                          </a:solidFill>
                          <a:latin typeface="Meiryo UI" pitchFamily="50" charset="-128"/>
                          <a:ea typeface="Meiryo UI" pitchFamily="50" charset="-128"/>
                          <a:cs typeface="Meiryo UI" pitchFamily="50" charset="-128"/>
                        </a:rPr>
                        <a:t>H</a:t>
                      </a:r>
                      <a:r>
                        <a:rPr lang="ja-JP" altLang="en-US" sz="900" b="1" i="0" u="sng" strike="noStrike" dirty="0">
                          <a:solidFill>
                            <a:schemeClr val="tx1"/>
                          </a:solidFill>
                          <a:latin typeface="Meiryo UI" pitchFamily="50" charset="-128"/>
                          <a:ea typeface="Meiryo UI" pitchFamily="50" charset="-128"/>
                          <a:cs typeface="Meiryo UI" pitchFamily="50" charset="-128"/>
                        </a:rPr>
                        <a:t>４５</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b="1" i="0" u="sng" strike="noStrike" dirty="0">
                          <a:solidFill>
                            <a:schemeClr val="tx1"/>
                          </a:solidFill>
                          <a:latin typeface="Meiryo UI" pitchFamily="50" charset="-128"/>
                          <a:ea typeface="Meiryo UI" pitchFamily="50" charset="-128"/>
                          <a:cs typeface="Meiryo UI" pitchFamily="50" charset="-128"/>
                        </a:rPr>
                        <a:t>Ｈ４</a:t>
                      </a:r>
                      <a:r>
                        <a:rPr lang="ja-JP" altLang="en-US" sz="900" b="1" i="0" u="sng" strike="noStrike" dirty="0">
                          <a:solidFill>
                            <a:schemeClr val="tx1"/>
                          </a:solidFill>
                          <a:latin typeface="Meiryo UI" pitchFamily="50" charset="-128"/>
                          <a:ea typeface="Meiryo UI" pitchFamily="50" charset="-128"/>
                          <a:cs typeface="Meiryo UI" pitchFamily="50" charset="-128"/>
                        </a:rPr>
                        <a:t>６</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900" b="1" i="0" u="sng" strike="noStrike" dirty="0">
                          <a:solidFill>
                            <a:schemeClr val="tx1"/>
                          </a:solidFill>
                          <a:latin typeface="Meiryo UI" pitchFamily="50" charset="-128"/>
                          <a:ea typeface="Meiryo UI" pitchFamily="50" charset="-128"/>
                          <a:cs typeface="Meiryo UI" pitchFamily="50" charset="-128"/>
                        </a:rPr>
                        <a:t>H</a:t>
                      </a:r>
                      <a:r>
                        <a:rPr lang="ja-JP" altLang="en-US" sz="900" b="1" i="0" u="sng" strike="noStrike" dirty="0">
                          <a:solidFill>
                            <a:schemeClr val="tx1"/>
                          </a:solidFill>
                          <a:latin typeface="Meiryo UI" pitchFamily="50" charset="-128"/>
                          <a:ea typeface="Meiryo UI" pitchFamily="50" charset="-128"/>
                          <a:cs typeface="Meiryo UI" pitchFamily="50" charset="-128"/>
                        </a:rPr>
                        <a:t>４７</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900" b="1" i="0" u="sng" strike="noStrike" dirty="0">
                          <a:solidFill>
                            <a:schemeClr val="tx1"/>
                          </a:solidFill>
                          <a:latin typeface="Meiryo UI" pitchFamily="50" charset="-128"/>
                          <a:ea typeface="Meiryo UI" pitchFamily="50" charset="-128"/>
                          <a:cs typeface="Meiryo UI" pitchFamily="50" charset="-128"/>
                        </a:rPr>
                        <a:t>H</a:t>
                      </a:r>
                      <a:r>
                        <a:rPr lang="ja-JP" altLang="en-US" sz="900" b="1" i="0" u="sng" strike="noStrike" dirty="0">
                          <a:solidFill>
                            <a:schemeClr val="tx1"/>
                          </a:solidFill>
                          <a:latin typeface="Meiryo UI" pitchFamily="50" charset="-128"/>
                          <a:ea typeface="Meiryo UI" pitchFamily="50" charset="-128"/>
                          <a:cs typeface="Meiryo UI" pitchFamily="50" charset="-128"/>
                        </a:rPr>
                        <a:t>４８</a:t>
                      </a:r>
                      <a:endParaRPr lang="en-US" sz="900" b="1" i="0" u="sng" strike="noStrike" dirty="0">
                        <a:solidFill>
                          <a:schemeClr val="tx1"/>
                        </a:solidFill>
                        <a:latin typeface="Meiryo UI" pitchFamily="50" charset="-128"/>
                        <a:ea typeface="Meiryo UI" pitchFamily="50" charset="-128"/>
                        <a:cs typeface="Meiryo UI" pitchFamily="50" charset="-128"/>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283675">
                <a:tc rowSpan="2">
                  <a:txBody>
                    <a:bodyPr/>
                    <a:lstStyle/>
                    <a:p>
                      <a:r>
                        <a:rPr lang="ja-JP" altLang="en-US" sz="900" b="0" dirty="0">
                          <a:latin typeface="Meiryo UI" panose="020B0604030504040204" pitchFamily="50" charset="-128"/>
                          <a:ea typeface="Meiryo UI" panose="020B0604030504040204" pitchFamily="50" charset="-128"/>
                        </a:rPr>
                        <a:t>　「財政シミュレーション」における</a:t>
                      </a:r>
                      <a:endParaRPr lang="en-US" altLang="ja-JP" sz="900" b="0" dirty="0">
                        <a:latin typeface="Meiryo UI" panose="020B0604030504040204" pitchFamily="50" charset="-128"/>
                        <a:ea typeface="Meiryo UI" panose="020B0604030504040204" pitchFamily="50" charset="-128"/>
                      </a:endParaRPr>
                    </a:p>
                    <a:p>
                      <a:r>
                        <a:rPr lang="ja-JP" altLang="en-US" sz="900" b="0" dirty="0">
                          <a:latin typeface="Meiryo UI" panose="020B0604030504040204" pitchFamily="50" charset="-128"/>
                          <a:ea typeface="Meiryo UI" panose="020B0604030504040204" pitchFamily="50" charset="-128"/>
                        </a:rPr>
                        <a:t>　　</a:t>
                      </a:r>
                      <a:r>
                        <a:rPr lang="ja-JP" altLang="en-US" sz="900" b="0" dirty="0" smtClean="0">
                          <a:latin typeface="Meiryo UI" panose="020B0604030504040204" pitchFamily="50" charset="-128"/>
                          <a:ea typeface="Meiryo UI" panose="020B0604030504040204" pitchFamily="50" charset="-128"/>
                        </a:rPr>
                        <a:t>各年度収支</a:t>
                      </a:r>
                      <a:endParaRPr lang="en-US" altLang="ja-JP" sz="900" b="0" dirty="0" smtClean="0">
                        <a:latin typeface="Meiryo UI" panose="020B0604030504040204" pitchFamily="50" charset="-128"/>
                        <a:ea typeface="Meiryo UI" panose="020B0604030504040204" pitchFamily="50" charset="-128"/>
                      </a:endParaRPr>
                    </a:p>
                    <a:p>
                      <a:pPr algn="r"/>
                      <a:r>
                        <a:rPr kumimoji="1" lang="ja-JP" altLang="en-US" sz="900" b="0" dirty="0" smtClean="0">
                          <a:latin typeface="Meiryo UI" panose="020B0604030504040204" pitchFamily="50" charset="-128"/>
                          <a:ea typeface="Meiryo UI" panose="020B0604030504040204" pitchFamily="50" charset="-128"/>
                        </a:rPr>
                        <a:t>（総財シ</a:t>
                      </a:r>
                      <a:r>
                        <a:rPr kumimoji="1" lang="en-US" altLang="ja-JP" sz="900" b="0" dirty="0" smtClean="0">
                          <a:latin typeface="Meiryo UI" panose="020B0604030504040204" pitchFamily="50" charset="-128"/>
                          <a:ea typeface="Meiryo UI" panose="020B0604030504040204" pitchFamily="50" charset="-128"/>
                        </a:rPr>
                        <a:t>-</a:t>
                      </a:r>
                      <a:r>
                        <a:rPr kumimoji="1" lang="ja-JP" altLang="en-US" sz="900" b="0" dirty="0" smtClean="0">
                          <a:latin typeface="Meiryo UI" panose="020B0604030504040204" pitchFamily="50" charset="-128"/>
                          <a:ea typeface="Meiryo UI" panose="020B0604030504040204" pitchFamily="50" charset="-128"/>
                        </a:rPr>
                        <a:t>４参照）</a:t>
                      </a:r>
                      <a:endParaRPr kumimoji="1" lang="ja-JP" altLang="en-US" sz="900" b="0" dirty="0">
                        <a:latin typeface="Meiryo UI" panose="020B0604030504040204" pitchFamily="50" charset="-128"/>
                        <a:ea typeface="Meiryo UI" panose="020B0604030504040204" pitchFamily="50" charset="-128"/>
                      </a:endParaRPr>
                    </a:p>
                  </a:txBody>
                  <a:tcPr marL="3900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ケース</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１</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147</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158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162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65</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25</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chemeClr val="tx1"/>
                          </a:solidFill>
                          <a:effectLst/>
                          <a:latin typeface="Meiryo UI" panose="020B0604030504040204" pitchFamily="50" charset="-128"/>
                          <a:ea typeface="Meiryo UI" panose="020B0604030504040204" pitchFamily="50" charset="-128"/>
                        </a:rPr>
                        <a:t>70</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chemeClr val="tx1"/>
                          </a:solidFill>
                          <a:effectLst/>
                          <a:latin typeface="Meiryo UI" panose="020B0604030504040204" pitchFamily="50" charset="-128"/>
                          <a:ea typeface="Meiryo UI" panose="020B0604030504040204" pitchFamily="50" charset="-128"/>
                        </a:rPr>
                        <a:t>63</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116</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131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138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149</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283675">
                <a:tc vMerge="1">
                  <a:txBody>
                    <a:bodyPr/>
                    <a:lstStyle/>
                    <a:p>
                      <a:pPr algn="r" fontAlgn="ct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ケース</a:t>
                      </a:r>
                      <a:r>
                        <a:rPr lang="ja-JP" altLang="en-US" sz="900" b="0" i="0" u="none" strike="noStrike" dirty="0" smtClean="0">
                          <a:solidFill>
                            <a:srgbClr val="000000"/>
                          </a:solidFill>
                          <a:effectLst/>
                          <a:latin typeface="Meiryo UI" panose="020B0604030504040204" pitchFamily="50" charset="-128"/>
                          <a:ea typeface="Meiryo UI" panose="020B0604030504040204" pitchFamily="50" charset="-128"/>
                        </a:rPr>
                        <a:t>２</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220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257</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272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230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238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148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114</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chemeClr val="tx1"/>
                          </a:solidFill>
                          <a:effectLst/>
                          <a:latin typeface="Meiryo UI" panose="020B0604030504040204" pitchFamily="50" charset="-128"/>
                          <a:ea typeface="Meiryo UI" panose="020B0604030504040204" pitchFamily="50" charset="-128"/>
                        </a:rPr>
                        <a:t>193</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205</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chemeClr val="tx1"/>
                          </a:solidFill>
                          <a:effectLst/>
                          <a:latin typeface="Meiryo UI" panose="020B0604030504040204" pitchFamily="50" charset="-128"/>
                          <a:ea typeface="Meiryo UI" panose="020B0604030504040204" pitchFamily="50" charset="-128"/>
                        </a:rPr>
                        <a:t>186</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225</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239</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254</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261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272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2045822994"/>
              </p:ext>
            </p:extLst>
          </p:nvPr>
        </p:nvGraphicFramePr>
        <p:xfrm>
          <a:off x="208055" y="6127313"/>
          <a:ext cx="9460380" cy="457351"/>
        </p:xfrm>
        <a:graphic>
          <a:graphicData uri="http://schemas.openxmlformats.org/drawingml/2006/table">
            <a:tbl>
              <a:tblPr/>
              <a:tblGrid>
                <a:gridCol w="3040112">
                  <a:extLst>
                    <a:ext uri="{9D8B030D-6E8A-4147-A177-3AD203B41FA5}">
                      <a16:colId xmlns:a16="http://schemas.microsoft.com/office/drawing/2014/main" xmlns="" val="20000"/>
                    </a:ext>
                  </a:extLst>
                </a:gridCol>
                <a:gridCol w="401563"/>
                <a:gridCol w="401247">
                  <a:extLst>
                    <a:ext uri="{9D8B030D-6E8A-4147-A177-3AD203B41FA5}">
                      <a16:colId xmlns:a16="http://schemas.microsoft.com/office/drawing/2014/main" xmlns="" val="20001"/>
                    </a:ext>
                  </a:extLst>
                </a:gridCol>
                <a:gridCol w="401247">
                  <a:extLst>
                    <a:ext uri="{9D8B030D-6E8A-4147-A177-3AD203B41FA5}">
                      <a16:colId xmlns:a16="http://schemas.microsoft.com/office/drawing/2014/main" xmlns="" val="20002"/>
                    </a:ext>
                  </a:extLst>
                </a:gridCol>
                <a:gridCol w="401247">
                  <a:extLst>
                    <a:ext uri="{9D8B030D-6E8A-4147-A177-3AD203B41FA5}">
                      <a16:colId xmlns:a16="http://schemas.microsoft.com/office/drawing/2014/main" xmlns="" val="20003"/>
                    </a:ext>
                  </a:extLst>
                </a:gridCol>
                <a:gridCol w="401247">
                  <a:extLst>
                    <a:ext uri="{9D8B030D-6E8A-4147-A177-3AD203B41FA5}">
                      <a16:colId xmlns:a16="http://schemas.microsoft.com/office/drawing/2014/main" xmlns="" val="20004"/>
                    </a:ext>
                  </a:extLst>
                </a:gridCol>
                <a:gridCol w="401247">
                  <a:extLst>
                    <a:ext uri="{9D8B030D-6E8A-4147-A177-3AD203B41FA5}">
                      <a16:colId xmlns:a16="http://schemas.microsoft.com/office/drawing/2014/main" xmlns="" val="20005"/>
                    </a:ext>
                  </a:extLst>
                </a:gridCol>
                <a:gridCol w="401247">
                  <a:extLst>
                    <a:ext uri="{9D8B030D-6E8A-4147-A177-3AD203B41FA5}">
                      <a16:colId xmlns:a16="http://schemas.microsoft.com/office/drawing/2014/main" xmlns="" val="20006"/>
                    </a:ext>
                  </a:extLst>
                </a:gridCol>
                <a:gridCol w="401247">
                  <a:extLst>
                    <a:ext uri="{9D8B030D-6E8A-4147-A177-3AD203B41FA5}">
                      <a16:colId xmlns:a16="http://schemas.microsoft.com/office/drawing/2014/main" xmlns="" val="20007"/>
                    </a:ext>
                  </a:extLst>
                </a:gridCol>
                <a:gridCol w="401247">
                  <a:extLst>
                    <a:ext uri="{9D8B030D-6E8A-4147-A177-3AD203B41FA5}">
                      <a16:colId xmlns:a16="http://schemas.microsoft.com/office/drawing/2014/main" xmlns="" val="20008"/>
                    </a:ext>
                  </a:extLst>
                </a:gridCol>
                <a:gridCol w="401247">
                  <a:extLst>
                    <a:ext uri="{9D8B030D-6E8A-4147-A177-3AD203B41FA5}">
                      <a16:colId xmlns:a16="http://schemas.microsoft.com/office/drawing/2014/main" xmlns="" val="20009"/>
                    </a:ext>
                  </a:extLst>
                </a:gridCol>
                <a:gridCol w="401247">
                  <a:extLst>
                    <a:ext uri="{9D8B030D-6E8A-4147-A177-3AD203B41FA5}">
                      <a16:colId xmlns:a16="http://schemas.microsoft.com/office/drawing/2014/main" xmlns="" val="20010"/>
                    </a:ext>
                  </a:extLst>
                </a:gridCol>
                <a:gridCol w="401247">
                  <a:extLst>
                    <a:ext uri="{9D8B030D-6E8A-4147-A177-3AD203B41FA5}">
                      <a16:colId xmlns:a16="http://schemas.microsoft.com/office/drawing/2014/main" xmlns="" val="20011"/>
                    </a:ext>
                  </a:extLst>
                </a:gridCol>
                <a:gridCol w="401247">
                  <a:extLst>
                    <a:ext uri="{9D8B030D-6E8A-4147-A177-3AD203B41FA5}">
                      <a16:colId xmlns:a16="http://schemas.microsoft.com/office/drawing/2014/main" xmlns="" val="20012"/>
                    </a:ext>
                  </a:extLst>
                </a:gridCol>
                <a:gridCol w="401247">
                  <a:extLst>
                    <a:ext uri="{9D8B030D-6E8A-4147-A177-3AD203B41FA5}">
                      <a16:colId xmlns:a16="http://schemas.microsoft.com/office/drawing/2014/main" xmlns="" val="20013"/>
                    </a:ext>
                  </a:extLst>
                </a:gridCol>
                <a:gridCol w="401247">
                  <a:extLst>
                    <a:ext uri="{9D8B030D-6E8A-4147-A177-3AD203B41FA5}">
                      <a16:colId xmlns:a16="http://schemas.microsoft.com/office/drawing/2014/main" xmlns="" val="20014"/>
                    </a:ext>
                  </a:extLst>
                </a:gridCol>
                <a:gridCol w="401247">
                  <a:extLst>
                    <a:ext uri="{9D8B030D-6E8A-4147-A177-3AD203B41FA5}">
                      <a16:colId xmlns:a16="http://schemas.microsoft.com/office/drawing/2014/main" xmlns="" val="20015"/>
                    </a:ext>
                  </a:extLst>
                </a:gridCol>
              </a:tblGrid>
              <a:tr h="457351">
                <a:tc>
                  <a:txBody>
                    <a:bodyPr/>
                    <a:lstStyle/>
                    <a:p>
                      <a:pPr algn="l" fontAlgn="ctr"/>
                      <a:r>
                        <a:rPr lang="ja-JP" altLang="en-US" sz="1100" b="1" i="0" u="none" strike="noStrike" dirty="0">
                          <a:solidFill>
                            <a:srgbClr val="000000"/>
                          </a:solidFill>
                          <a:latin typeface="Meiryo UI" pitchFamily="50" charset="-128"/>
                          <a:ea typeface="Meiryo UI" pitchFamily="50" charset="-128"/>
                          <a:cs typeface="Meiryo UI" pitchFamily="50" charset="-128"/>
                        </a:rPr>
                        <a:t>　</a:t>
                      </a:r>
                      <a:r>
                        <a:rPr lang="ja-JP" altLang="en-US" sz="1100" b="1" i="0" u="none" strike="noStrike" dirty="0" smtClean="0">
                          <a:solidFill>
                            <a:srgbClr val="000000"/>
                          </a:solidFill>
                          <a:latin typeface="Meiryo UI" pitchFamily="50" charset="-128"/>
                          <a:ea typeface="Meiryo UI" pitchFamily="50" charset="-128"/>
                          <a:cs typeface="Meiryo UI" pitchFamily="50" charset="-128"/>
                        </a:rPr>
                        <a:t>各年度</a:t>
                      </a:r>
                      <a:r>
                        <a:rPr lang="ja-JP" altLang="en-US" sz="1100" b="1" i="0" u="none" strike="noStrike" dirty="0">
                          <a:solidFill>
                            <a:srgbClr val="000000"/>
                          </a:solidFill>
                          <a:latin typeface="Meiryo UI" pitchFamily="50" charset="-128"/>
                          <a:ea typeface="Meiryo UI" pitchFamily="50" charset="-128"/>
                          <a:cs typeface="Meiryo UI" pitchFamily="50" charset="-128"/>
                        </a:rPr>
                        <a:t>収支に与える影響額</a:t>
                      </a:r>
                      <a:r>
                        <a:rPr lang="ja-JP" altLang="en-US" sz="1100" b="1" i="0" u="none" strike="noStrike" dirty="0" smtClean="0">
                          <a:solidFill>
                            <a:srgbClr val="000000"/>
                          </a:solidFill>
                          <a:latin typeface="Meiryo UI" pitchFamily="50" charset="-128"/>
                          <a:ea typeface="Meiryo UI" pitchFamily="50" charset="-128"/>
                          <a:cs typeface="Meiryo UI" pitchFamily="50" charset="-128"/>
                        </a:rPr>
                        <a:t>（▲表示）</a:t>
                      </a:r>
                      <a:endParaRPr lang="en-US" altLang="ja-JP" sz="1100" b="1" i="0" u="none" strike="noStrike" dirty="0" smtClean="0">
                        <a:solidFill>
                          <a:srgbClr val="000000"/>
                        </a:solidFill>
                        <a:latin typeface="Meiryo UI" pitchFamily="50" charset="-128"/>
                        <a:ea typeface="Meiryo UI" pitchFamily="50" charset="-128"/>
                        <a:cs typeface="Meiryo UI" pitchFamily="50" charset="-128"/>
                      </a:endParaRPr>
                    </a:p>
                    <a:p>
                      <a:pPr algn="r" fontAlgn="ctr"/>
                      <a:r>
                        <a:rPr lang="ja-JP" altLang="en-US" sz="900" b="0" i="0" u="none" strike="noStrike" dirty="0" smtClean="0">
                          <a:solidFill>
                            <a:srgbClr val="000000"/>
                          </a:solidFill>
                          <a:latin typeface="Meiryo UI" pitchFamily="50" charset="-128"/>
                          <a:ea typeface="Meiryo UI" pitchFamily="50" charset="-128"/>
                          <a:cs typeface="Meiryo UI" pitchFamily="50" charset="-128"/>
                        </a:rPr>
                        <a:t>（総財シ</a:t>
                      </a:r>
                      <a:r>
                        <a:rPr lang="en-US" altLang="ja-JP" sz="900" b="0" i="0" u="none" strike="noStrike" dirty="0" smtClean="0">
                          <a:solidFill>
                            <a:srgbClr val="000000"/>
                          </a:solidFill>
                          <a:latin typeface="Meiryo UI" pitchFamily="50" charset="-128"/>
                          <a:ea typeface="Meiryo UI" pitchFamily="50" charset="-128"/>
                          <a:cs typeface="Meiryo UI" pitchFamily="50" charset="-128"/>
                        </a:rPr>
                        <a:t>-</a:t>
                      </a:r>
                      <a:r>
                        <a:rPr lang="ja-JP" altLang="en-US" sz="900" b="0" i="0" u="none" strike="noStrike" dirty="0" smtClean="0">
                          <a:solidFill>
                            <a:srgbClr val="000000"/>
                          </a:solidFill>
                          <a:latin typeface="Meiryo UI" pitchFamily="50" charset="-128"/>
                          <a:ea typeface="Meiryo UI" pitchFamily="50" charset="-128"/>
                          <a:cs typeface="Meiryo UI" pitchFamily="50" charset="-128"/>
                        </a:rPr>
                        <a:t>７（え）参照）</a:t>
                      </a:r>
                      <a:endParaRPr lang="en-US" altLang="ja-JP" sz="9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2857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3</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3</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5</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7</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7</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8</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9</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10</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10</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9</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7</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6</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6</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7</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8</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r" fontAlgn="ctr"/>
                      <a:r>
                        <a:rPr lang="ja-JP" altLang="en-US" sz="1000" b="1" i="0" u="none" strike="noStrike" dirty="0" smtClean="0">
                          <a:solidFill>
                            <a:srgbClr val="000000"/>
                          </a:solidFill>
                          <a:effectLst/>
                          <a:latin typeface="Meiryo UI" panose="020B0604030504040204" pitchFamily="50" charset="-128"/>
                          <a:ea typeface="Meiryo UI" panose="020B0604030504040204" pitchFamily="50" charset="-128"/>
                        </a:rPr>
                        <a:t>▲ </a:t>
                      </a:r>
                      <a:r>
                        <a:rPr lang="en-US" altLang="ja-JP" sz="1000" b="1" i="0" u="none" strike="noStrike" dirty="0" smtClean="0">
                          <a:solidFill>
                            <a:srgbClr val="000000"/>
                          </a:solidFill>
                          <a:effectLst/>
                          <a:latin typeface="Meiryo UI" panose="020B0604030504040204" pitchFamily="50" charset="-128"/>
                          <a:ea typeface="Meiryo UI" panose="020B0604030504040204" pitchFamily="50" charset="-128"/>
                        </a:rPr>
                        <a:t>9</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xmlns="" val="10000"/>
                  </a:ext>
                </a:extLst>
              </a:tr>
            </a:tbl>
          </a:graphicData>
        </a:graphic>
      </p:graphicFrame>
      <p:sp>
        <p:nvSpPr>
          <p:cNvPr id="16" name="正方形/長方形 15"/>
          <p:cNvSpPr/>
          <p:nvPr/>
        </p:nvSpPr>
        <p:spPr>
          <a:xfrm>
            <a:off x="548501" y="794626"/>
            <a:ext cx="8431563" cy="235988"/>
          </a:xfrm>
          <a:prstGeom prst="rect">
            <a:avLst/>
          </a:prstGeom>
          <a:noFill/>
          <a:ln w="9525">
            <a:prstDash val="sysDash"/>
          </a:ln>
        </p:spPr>
        <p:style>
          <a:lnRef idx="2">
            <a:schemeClr val="accent2"/>
          </a:lnRef>
          <a:fillRef idx="1">
            <a:schemeClr val="lt1"/>
          </a:fillRef>
          <a:effectRef idx="0">
            <a:schemeClr val="accent2"/>
          </a:effectRef>
          <a:fontRef idx="minor">
            <a:schemeClr val="dk1"/>
          </a:fontRef>
        </p:style>
        <p:txBody>
          <a:bodyPr anchor="ctr" anchorCtr="0"/>
          <a:lstStyle/>
          <a:p>
            <a:pPr marL="85725" lvl="1" indent="-85725">
              <a:lnSpc>
                <a:spcPts val="1300"/>
              </a:lnSpc>
              <a:buFont typeface="Wingdings" pitchFamily="2" charset="2"/>
              <a:buChar char="Ø"/>
              <a:defRPr/>
            </a:pPr>
            <a:r>
              <a:rPr lang="ja-JP" altLang="en-US" sz="1050" dirty="0" smtClean="0">
                <a:latin typeface="Meiryo UI" panose="020B0604030504040204" pitchFamily="50" charset="-128"/>
                <a:ea typeface="Meiryo UI" panose="020B0604030504040204" pitchFamily="50" charset="-128"/>
              </a:rPr>
              <a:t>万博</a:t>
            </a:r>
            <a:r>
              <a:rPr lang="ja-JP" altLang="en-US" sz="1050" dirty="0">
                <a:latin typeface="Meiryo UI" panose="020B0604030504040204" pitchFamily="50" charset="-128"/>
                <a:ea typeface="Meiryo UI" panose="020B0604030504040204" pitchFamily="50" charset="-128"/>
              </a:rPr>
              <a:t>会場</a:t>
            </a:r>
            <a:r>
              <a:rPr lang="ja-JP" altLang="en-US" sz="1050" dirty="0" smtClean="0">
                <a:latin typeface="Meiryo UI" panose="020B0604030504040204" pitchFamily="50" charset="-128"/>
                <a:ea typeface="Meiryo UI" panose="020B0604030504040204" pitchFamily="50" charset="-128"/>
              </a:rPr>
              <a:t>建設費については、</a:t>
            </a:r>
            <a:r>
              <a:rPr lang="ja-JP" altLang="en-US" sz="1050" dirty="0">
                <a:latin typeface="Meiryo UI" panose="020B0604030504040204" pitchFamily="50" charset="-128"/>
                <a:ea typeface="Meiryo UI" panose="020B0604030504040204" pitchFamily="50" charset="-128"/>
              </a:rPr>
              <a:t>財源負担の平準化ができるよう、事業スキームの具体化について国と</a:t>
            </a:r>
            <a:r>
              <a:rPr lang="ja-JP" altLang="en-US" sz="1050" dirty="0" smtClean="0">
                <a:latin typeface="Meiryo UI" panose="020B0604030504040204" pitchFamily="50" charset="-128"/>
                <a:ea typeface="Meiryo UI" panose="020B0604030504040204" pitchFamily="50" charset="-128"/>
              </a:rPr>
              <a:t>協議中であるため、試算の対象から除外</a:t>
            </a:r>
            <a:endParaRPr lang="en-US" altLang="ja-JP" sz="1050" dirty="0">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121406" y="4966604"/>
            <a:ext cx="3405099" cy="307777"/>
          </a:xfrm>
          <a:prstGeom prst="rect">
            <a:avLst/>
          </a:prstGeom>
          <a:noFill/>
        </p:spPr>
        <p:txBody>
          <a:bodyPr wrap="none" rtlCol="0">
            <a:spAutoFit/>
          </a:bodyPr>
          <a:lstStyle/>
          <a:p>
            <a:r>
              <a:rPr lang="en-US" altLang="ja-JP" sz="1400" b="1" dirty="0" smtClean="0">
                <a:solidFill>
                  <a:srgbClr val="000000"/>
                </a:solidFill>
                <a:latin typeface="Meiryo UI" pitchFamily="50" charset="-128"/>
                <a:ea typeface="Meiryo UI" pitchFamily="50" charset="-128"/>
                <a:cs typeface="Meiryo UI" pitchFamily="50" charset="-128"/>
              </a:rPr>
              <a:t>【</a:t>
            </a:r>
            <a:r>
              <a:rPr lang="ja-JP" altLang="en-US" sz="1400" b="1" dirty="0" smtClean="0">
                <a:solidFill>
                  <a:srgbClr val="000000"/>
                </a:solidFill>
                <a:latin typeface="Meiryo UI" pitchFamily="50" charset="-128"/>
                <a:ea typeface="Meiryo UI" pitchFamily="50" charset="-128"/>
                <a:cs typeface="Meiryo UI" pitchFamily="50" charset="-128"/>
              </a:rPr>
              <a:t>総合区設置における大阪市収支</a:t>
            </a:r>
            <a:r>
              <a:rPr lang="ja-JP" altLang="en-US" sz="1400" b="1" dirty="0">
                <a:solidFill>
                  <a:srgbClr val="000000"/>
                </a:solidFill>
                <a:latin typeface="Meiryo UI" pitchFamily="50" charset="-128"/>
                <a:ea typeface="Meiryo UI" pitchFamily="50" charset="-128"/>
                <a:cs typeface="Meiryo UI" pitchFamily="50" charset="-128"/>
              </a:rPr>
              <a:t>との比較</a:t>
            </a:r>
            <a:r>
              <a:rPr lang="en-US" altLang="ja-JP" sz="1400" b="1" dirty="0">
                <a:solidFill>
                  <a:srgbClr val="000000"/>
                </a:solidFill>
                <a:latin typeface="Meiryo UI" pitchFamily="50" charset="-128"/>
                <a:ea typeface="Meiryo UI" pitchFamily="50" charset="-128"/>
                <a:cs typeface="Meiryo UI"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811944" y="1429177"/>
            <a:ext cx="312906" cy="246221"/>
          </a:xfrm>
          <a:prstGeom prst="rect">
            <a:avLst/>
          </a:prstGeom>
          <a:noFill/>
        </p:spPr>
        <p:txBody>
          <a:bodyPr wrap="none" rtlCol="0">
            <a:spAutoFit/>
          </a:bodyPr>
          <a:lstStyle/>
          <a:p>
            <a:r>
              <a:rPr lang="ja-JP" altLang="en-US" sz="1000" b="1" dirty="0">
                <a:latin typeface="Meiryo UI" panose="020B0604030504040204" pitchFamily="50" charset="-128"/>
                <a:ea typeface="Meiryo UI" panose="020B0604030504040204" pitchFamily="50" charset="-128"/>
              </a:rPr>
              <a:t>①</a:t>
            </a:r>
            <a:endParaRPr kumimoji="1" lang="ja-JP" altLang="en-US" sz="1000" b="1"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811944" y="2018854"/>
            <a:ext cx="312906" cy="246221"/>
          </a:xfrm>
          <a:prstGeom prst="rect">
            <a:avLst/>
          </a:prstGeom>
          <a:noFill/>
        </p:spPr>
        <p:txBody>
          <a:bodyPr wrap="none" rtlCol="0">
            <a:spAutoFit/>
          </a:bodyPr>
          <a:lstStyle/>
          <a:p>
            <a:r>
              <a:rPr lang="ja-JP" altLang="en-US" sz="1000" b="1" dirty="0" smtClean="0">
                <a:latin typeface="Meiryo UI" panose="020B0604030504040204" pitchFamily="50" charset="-128"/>
                <a:ea typeface="Meiryo UI" panose="020B0604030504040204" pitchFamily="50" charset="-128"/>
              </a:rPr>
              <a:t>②</a:t>
            </a:r>
            <a:endParaRPr kumimoji="1" lang="ja-JP" altLang="en-US" sz="1000" b="1" dirty="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1811944" y="2587098"/>
            <a:ext cx="312906" cy="246221"/>
          </a:xfrm>
          <a:prstGeom prst="rect">
            <a:avLst/>
          </a:prstGeom>
          <a:noFill/>
        </p:spPr>
        <p:txBody>
          <a:bodyPr wrap="none" rtlCol="0">
            <a:spAutoFit/>
          </a:bodyPr>
          <a:lstStyle/>
          <a:p>
            <a:r>
              <a:rPr kumimoji="1" lang="ja-JP" altLang="en-US" sz="1000" b="1" dirty="0" smtClean="0">
                <a:latin typeface="Meiryo UI" panose="020B0604030504040204" pitchFamily="50" charset="-128"/>
                <a:ea typeface="Meiryo UI" panose="020B0604030504040204" pitchFamily="50" charset="-128"/>
              </a:rPr>
              <a:t>③</a:t>
            </a:r>
            <a:endParaRPr kumimoji="1" lang="ja-JP" altLang="en-US" sz="10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93597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nvPr>
        </p:nvGraphicFramePr>
        <p:xfrm>
          <a:off x="5974608" y="1913086"/>
          <a:ext cx="1368000" cy="4734066"/>
        </p:xfrm>
        <a:graphic>
          <a:graphicData uri="http://schemas.openxmlformats.org/drawingml/2006/table">
            <a:tbl>
              <a:tblPr>
                <a:tableStyleId>{5C22544A-7EE6-4342-B048-85BDC9FD1C3A}</a:tableStyleId>
              </a:tblPr>
              <a:tblGrid>
                <a:gridCol w="1368000"/>
              </a:tblGrid>
              <a:tr h="576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10,779</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3,544</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1,695</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77</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23</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066">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a:txBody>
                    <a:bodyPr/>
                    <a:lstStyle/>
                    <a:p>
                      <a:pPr algn="r" fontAlgn="ct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4" name="正方形/長方形 1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参考資料</a:t>
            </a:r>
          </a:p>
        </p:txBody>
      </p:sp>
      <p:graphicFrame>
        <p:nvGraphicFramePr>
          <p:cNvPr id="2" name="表 1"/>
          <p:cNvGraphicFramePr>
            <a:graphicFrameLocks noGrp="1"/>
          </p:cNvGraphicFramePr>
          <p:nvPr>
            <p:extLst/>
          </p:nvPr>
        </p:nvGraphicFramePr>
        <p:xfrm>
          <a:off x="237415" y="1889600"/>
          <a:ext cx="5616000" cy="4749840"/>
        </p:xfrm>
        <a:graphic>
          <a:graphicData uri="http://schemas.openxmlformats.org/drawingml/2006/table">
            <a:tbl>
              <a:tblPr>
                <a:tableStyleId>{5C22544A-7EE6-4342-B048-85BDC9FD1C3A}</a:tableStyleId>
              </a:tblPr>
              <a:tblGrid>
                <a:gridCol w="648000"/>
                <a:gridCol w="684000"/>
                <a:gridCol w="648000"/>
                <a:gridCol w="3636000"/>
              </a:tblGrid>
              <a:tr h="550991">
                <a:tc gridSpan="2">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地下鉄</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r" rtl="0"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21,698</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地下鉄</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事業の民営化による一般会計からの繰</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出金削減や</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固定資産税等の収入及び株式配当収入（民営化後の試算）を</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rowSpan="2">
                  <a:txBody>
                    <a:bodyPr/>
                    <a:lstStyle/>
                    <a:p>
                      <a:pPr algn="ctr" rtl="0" fontAlgn="ct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一般</a:t>
                      </a:r>
                      <a:endParaRPr lang="en-US" altLang="zh-TW"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廃棄物</a:t>
                      </a:r>
                      <a:endParaRPr lang="zh-TW"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収集輸送</a:t>
                      </a:r>
                      <a:endParaRPr lang="zh-TW"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6,930</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rtl="0"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収集</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輸送事業にかかる業務の効率化、職員の退職不補充による民間</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委託拡大による経費削減を見込む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vMerge="1">
                  <a:txBody>
                    <a:bodyPr/>
                    <a:lstStyle/>
                    <a:p>
                      <a:pPr algn="ctr" rtl="0"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焼却処理</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3,341</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rtl="0"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焼却</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処理事業にかかる工場稼動体制の見直し及び民間運営・民間委託の拡大等による経常経費の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削減を見込む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020">
                <a:tc gridSpan="2">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下水道</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r" rtl="0"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581</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クリアウォーター</a:t>
                      </a: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株式会社</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が運転</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維持管理業務を実施するにあたり</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、より</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効率的な事務執行体制を構築すること</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による削減を見込む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gridSpan="2">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バス</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r" rtl="0"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1,955</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バス</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事業の民営化による一般会計からの繰出金や運営補助金の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削減に</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加え、法人市民税など</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の増収を見込む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港湾</a:t>
                      </a:r>
                      <a:endPar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218</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u"/>
                        <a:tabLst/>
                        <a:defRPr/>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港湾管理者統合により、施設の集約・再編等を行うなど、物流機能の強化を図ることによる大阪港・堺泉北港・阪南港の入港料等の増収を見込む</a:t>
                      </a:r>
                      <a:endPar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産業技術総合研究所</a:t>
                      </a:r>
                      <a:b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工業研究所</a:t>
                      </a:r>
                      <a:endParaRPr lang="zh-TW"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66</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u"/>
                        <a:tabLst/>
                        <a:defRPr/>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両研究所の統合に伴う役職員や管理費等の削減を見込む</a:t>
                      </a:r>
                      <a:endPar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公衆衛生研究所</a:t>
                      </a:r>
                      <a:b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zh-TW"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環境科学研究所</a:t>
                      </a:r>
                      <a:endParaRPr lang="zh-TW"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92</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u"/>
                        <a:tabLst/>
                        <a:defRPr/>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栄養専門学校廃止に伴う人員削減、両研究所の統合に伴う管理部門職員の削減を見込む</a:t>
                      </a:r>
                      <a:endPar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gridSpan="2">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病院</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7,065</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府市病院に対する繰</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出金、負担金の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削減を見込む</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gridSpan="2">
                  <a:txBody>
                    <a:bodyPr/>
                    <a:lstStyle/>
                    <a:p>
                      <a:pPr algn="ctr" rtl="0" fontAlgn="ct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公営住宅</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569</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rtl="0"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大阪市の公社委託料削減額を計上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3" name="表 2"/>
          <p:cNvGraphicFramePr>
            <a:graphicFrameLocks noGrp="1"/>
          </p:cNvGraphicFramePr>
          <p:nvPr>
            <p:extLst/>
          </p:nvPr>
        </p:nvGraphicFramePr>
        <p:xfrm>
          <a:off x="237416" y="1061450"/>
          <a:ext cx="5616000" cy="576000"/>
        </p:xfrm>
        <a:graphic>
          <a:graphicData uri="http://schemas.openxmlformats.org/drawingml/2006/table">
            <a:tbl>
              <a:tblPr firstRow="1" bandRow="1">
                <a:tableStyleId>{5C22544A-7EE6-4342-B048-85BDC9FD1C3A}</a:tableStyleId>
              </a:tblPr>
              <a:tblGrid>
                <a:gridCol w="1332000"/>
                <a:gridCol w="648000"/>
                <a:gridCol w="3636000"/>
              </a:tblGrid>
              <a:tr h="576000">
                <a:tc>
                  <a:txBody>
                    <a:bodyPr/>
                    <a:lstStyle/>
                    <a:p>
                      <a:pPr algn="ctr" rtl="0" fontAlgn="ctr"/>
                      <a:r>
                        <a:rPr lang="ja-JP" altLang="en-US" sz="1100" b="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rtl="0" fontAlgn="ctr"/>
                      <a:r>
                        <a:rPr lang="ja-JP" altLang="en-US"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改革</a:t>
                      </a:r>
                      <a:endParaRPr lang="en-US" altLang="ja-JP"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効果額</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効果の内容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graphicFrame>
        <p:nvGraphicFramePr>
          <p:cNvPr id="9" name="表 8"/>
          <p:cNvGraphicFramePr>
            <a:graphicFrameLocks noGrp="1"/>
          </p:cNvGraphicFramePr>
          <p:nvPr>
            <p:extLst/>
          </p:nvPr>
        </p:nvGraphicFramePr>
        <p:xfrm>
          <a:off x="5974760" y="1047802"/>
          <a:ext cx="1368000" cy="576000"/>
        </p:xfrm>
        <a:graphic>
          <a:graphicData uri="http://schemas.openxmlformats.org/drawingml/2006/table">
            <a:tbl>
              <a:tblPr firstRow="1" bandRow="1">
                <a:tableStyleId>{5C22544A-7EE6-4342-B048-85BDC9FD1C3A}</a:tableStyleId>
              </a:tblPr>
              <a:tblGrid>
                <a:gridCol w="1368000"/>
              </a:tblGrid>
              <a:tr h="576000">
                <a:tc>
                  <a:txBody>
                    <a:bodyPr/>
                    <a:lstStyle/>
                    <a:p>
                      <a:pPr algn="ctr" rtl="0" fontAlgn="ctr"/>
                      <a:r>
                        <a:rPr lang="ja-JP" altLang="en-US" sz="11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a:t>
                      </a:r>
                      <a:r>
                        <a:rPr lang="ja-JP" altLang="en-US" sz="12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シミュレーション</a:t>
                      </a:r>
                      <a:r>
                        <a:rPr lang="ja-JP" altLang="en-US" sz="11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の反映額</a:t>
                      </a:r>
                      <a:endParaRPr lang="en-US" altLang="zh-TW" sz="11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r>
            </a:tbl>
          </a:graphicData>
        </a:graphic>
      </p:graphicFrame>
      <p:sp>
        <p:nvSpPr>
          <p:cNvPr id="5" name="テキスト ボックス 4"/>
          <p:cNvSpPr txBox="1"/>
          <p:nvPr/>
        </p:nvSpPr>
        <p:spPr>
          <a:xfrm>
            <a:off x="1568624" y="1623608"/>
            <a:ext cx="792088" cy="241980"/>
          </a:xfrm>
          <a:prstGeom prst="rect">
            <a:avLst/>
          </a:prstGeom>
          <a:noFill/>
        </p:spPr>
        <p:txBody>
          <a:bodyPr wrap="square" lIns="36000" tIns="36000" rIns="36000" bIns="36000"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（百万円）</a:t>
            </a:r>
          </a:p>
        </p:txBody>
      </p:sp>
      <p:sp>
        <p:nvSpPr>
          <p:cNvPr id="12" name="テキスト ボックス 11"/>
          <p:cNvSpPr txBox="1"/>
          <p:nvPr/>
        </p:nvSpPr>
        <p:spPr>
          <a:xfrm>
            <a:off x="6622680" y="1609960"/>
            <a:ext cx="792088" cy="241980"/>
          </a:xfrm>
          <a:prstGeom prst="rect">
            <a:avLst/>
          </a:prstGeom>
          <a:noFill/>
        </p:spPr>
        <p:txBody>
          <a:bodyPr wrap="square" lIns="36000" tIns="36000" rIns="36000" bIns="36000"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（百万円）</a:t>
            </a:r>
          </a:p>
        </p:txBody>
      </p:sp>
      <p:sp>
        <p:nvSpPr>
          <p:cNvPr id="4" name="正方形/長方形 3"/>
          <p:cNvSpPr/>
          <p:nvPr/>
        </p:nvSpPr>
        <p:spPr>
          <a:xfrm>
            <a:off x="5961112" y="1047802"/>
            <a:ext cx="1368000" cy="5580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テキスト ボックス 12"/>
          <p:cNvSpPr txBox="1"/>
          <p:nvPr/>
        </p:nvSpPr>
        <p:spPr>
          <a:xfrm>
            <a:off x="5961112" y="791004"/>
            <a:ext cx="2640104" cy="241980"/>
          </a:xfrm>
          <a:prstGeom prst="rect">
            <a:avLst/>
          </a:prstGeom>
          <a:noFill/>
        </p:spPr>
        <p:txBody>
          <a:bodyPr wrap="square" lIns="36000" tIns="36000" rIns="36000" bIns="36000" rtlCol="0">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数値については</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H</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48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年度時点の推計値</a:t>
            </a:r>
          </a:p>
        </p:txBody>
      </p:sp>
      <p:sp>
        <p:nvSpPr>
          <p:cNvPr id="15" name="正方形/長方形 14"/>
          <p:cNvSpPr/>
          <p:nvPr/>
        </p:nvSpPr>
        <p:spPr>
          <a:xfrm>
            <a:off x="46374" y="425092"/>
            <a:ext cx="7427033" cy="369332"/>
          </a:xfrm>
          <a:prstGeom prst="rect">
            <a:avLst/>
          </a:prstGeom>
        </p:spPr>
        <p:txBody>
          <a:bodyPr wrap="none">
            <a:spAutoFit/>
          </a:bodyPr>
          <a:lstStyle/>
          <a:p>
            <a:r>
              <a:rPr lang="ja-JP" altLang="en-US" b="1" dirty="0" smtClean="0">
                <a:latin typeface="Meiryo UI" pitchFamily="50" charset="-128"/>
                <a:ea typeface="Meiryo UI" pitchFamily="50" charset="-128"/>
                <a:cs typeface="Meiryo UI" pitchFamily="50" charset="-128"/>
              </a:rPr>
              <a:t>（１）</a:t>
            </a:r>
            <a:r>
              <a:rPr lang="en-US" altLang="ja-JP" b="1" dirty="0">
                <a:latin typeface="Meiryo UI" pitchFamily="50" charset="-128"/>
                <a:ea typeface="Meiryo UI" pitchFamily="50" charset="-128"/>
                <a:cs typeface="Meiryo UI" pitchFamily="50" charset="-128"/>
              </a:rPr>
              <a:t>AB</a:t>
            </a:r>
            <a:r>
              <a:rPr lang="ja-JP" altLang="en-US" b="1" dirty="0">
                <a:latin typeface="Meiryo UI" pitchFamily="50" charset="-128"/>
                <a:ea typeface="Meiryo UI" pitchFamily="50" charset="-128"/>
                <a:cs typeface="Meiryo UI" pitchFamily="50" charset="-128"/>
              </a:rPr>
              <a:t>項目関係の改革効果</a:t>
            </a:r>
            <a:r>
              <a:rPr lang="ja-JP" altLang="en-US" b="1" dirty="0" smtClean="0">
                <a:latin typeface="Meiryo UI" pitchFamily="50" charset="-128"/>
                <a:ea typeface="Meiryo UI" pitchFamily="50" charset="-128"/>
                <a:cs typeface="Meiryo UI" pitchFamily="50" charset="-128"/>
              </a:rPr>
              <a:t>額</a:t>
            </a:r>
            <a:r>
              <a:rPr lang="ja-JP" altLang="en-US" b="1" dirty="0">
                <a:latin typeface="Meiryo UI" pitchFamily="50" charset="-128"/>
                <a:ea typeface="Meiryo UI" pitchFamily="50" charset="-128"/>
                <a:cs typeface="Meiryo UI" pitchFamily="50" charset="-128"/>
              </a:rPr>
              <a:t>（未反映分）</a:t>
            </a:r>
            <a:r>
              <a:rPr lang="ja-JP" altLang="en-US" b="1" dirty="0" smtClean="0">
                <a:latin typeface="Meiryo UI" pitchFamily="50" charset="-128"/>
                <a:ea typeface="Meiryo UI" pitchFamily="50" charset="-128"/>
                <a:cs typeface="Meiryo UI" pitchFamily="50" charset="-128"/>
              </a:rPr>
              <a:t>の</a:t>
            </a:r>
            <a:r>
              <a:rPr lang="ja-JP" altLang="en-US" b="1" dirty="0">
                <a:latin typeface="Meiryo UI" pitchFamily="50" charset="-128"/>
                <a:ea typeface="Meiryo UI" pitchFamily="50" charset="-128"/>
                <a:cs typeface="Meiryo UI" pitchFamily="50" charset="-128"/>
              </a:rPr>
              <a:t>内訳</a:t>
            </a:r>
            <a:r>
              <a:rPr lang="ja-JP" altLang="en-US" sz="1100" dirty="0">
                <a:latin typeface="Meiryo UI" pitchFamily="50" charset="-128"/>
                <a:ea typeface="Meiryo UI" pitchFamily="50" charset="-128"/>
                <a:cs typeface="Meiryo UI" pitchFamily="50" charset="-128"/>
              </a:rPr>
              <a:t>（一般財源・継続的効果のみ）</a:t>
            </a:r>
          </a:p>
        </p:txBody>
      </p:sp>
      <p:graphicFrame>
        <p:nvGraphicFramePr>
          <p:cNvPr id="16" name="表 15"/>
          <p:cNvGraphicFramePr>
            <a:graphicFrameLocks noGrp="1"/>
          </p:cNvGraphicFramePr>
          <p:nvPr>
            <p:extLst/>
          </p:nvPr>
        </p:nvGraphicFramePr>
        <p:xfrm>
          <a:off x="7473408" y="1912832"/>
          <a:ext cx="2304128" cy="4752000"/>
        </p:xfrm>
        <a:graphic>
          <a:graphicData uri="http://schemas.openxmlformats.org/drawingml/2006/table">
            <a:tbl>
              <a:tblPr>
                <a:tableStyleId>{5C22544A-7EE6-4342-B048-85BDC9FD1C3A}</a:tableStyleId>
              </a:tblPr>
              <a:tblGrid>
                <a:gridCol w="1152000"/>
                <a:gridCol w="1152128"/>
              </a:tblGrid>
              <a:tr h="576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3,451</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7,468</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3,386</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1,646</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504</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51</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1,901</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14</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164</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35</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84</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7,065</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569</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18" name="表 17"/>
          <p:cNvGraphicFramePr>
            <a:graphicFrameLocks noGrp="1"/>
          </p:cNvGraphicFramePr>
          <p:nvPr>
            <p:extLst/>
          </p:nvPr>
        </p:nvGraphicFramePr>
        <p:xfrm>
          <a:off x="7473407" y="1048688"/>
          <a:ext cx="2304129" cy="574920"/>
        </p:xfrm>
        <a:graphic>
          <a:graphicData uri="http://schemas.openxmlformats.org/drawingml/2006/table">
            <a:tbl>
              <a:tblPr firstRow="1" bandRow="1">
                <a:tableStyleId>{5C22544A-7EE6-4342-B048-85BDC9FD1C3A}</a:tableStyleId>
              </a:tblPr>
              <a:tblGrid>
                <a:gridCol w="1152000"/>
                <a:gridCol w="1152129"/>
              </a:tblGrid>
              <a:tr h="432000">
                <a:tc>
                  <a:txBody>
                    <a:bodyPr/>
                    <a:lstStyle/>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大阪府で発現が</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見込まれるもの</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年度までの</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予算反映分等</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の控除</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0" name="正方形/長方形 27"/>
          <p:cNvSpPr>
            <a:spLocks noChangeArrowheads="1"/>
          </p:cNvSpPr>
          <p:nvPr/>
        </p:nvSpPr>
        <p:spPr bwMode="auto">
          <a:xfrm>
            <a:off x="8874125" y="-1378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3214154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236856" y="967560"/>
          <a:ext cx="5616000" cy="3885840"/>
        </p:xfrm>
        <a:graphic>
          <a:graphicData uri="http://schemas.openxmlformats.org/drawingml/2006/table">
            <a:tbl>
              <a:tblPr>
                <a:tableStyleId>{5C22544A-7EE6-4342-B048-85BDC9FD1C3A}</a:tableStyleId>
              </a:tblPr>
              <a:tblGrid>
                <a:gridCol w="1332000"/>
                <a:gridCol w="648000"/>
                <a:gridCol w="3636000"/>
              </a:tblGrid>
              <a:tr h="576000">
                <a:tc>
                  <a:txBody>
                    <a:bodyPr/>
                    <a:lstStyle/>
                    <a:p>
                      <a:pPr algn="ctr" fontAlgn="ctr"/>
                      <a:r>
                        <a:rPr lang="zh-TW"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保健医療財団</a:t>
                      </a:r>
                      <a:br>
                        <a:rPr lang="zh-TW"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zh-TW"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環境保健協会</a:t>
                      </a:r>
                      <a:endParaRPr lang="zh-TW"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253</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保健医療財団における</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財政構造改革</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プラン</a:t>
                      </a: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案</a:t>
                      </a: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基づく運営費補助の見直し及び経営改善等に</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よる大阪府</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補助金の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削減額を計上 </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ctr" rtl="0"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弘済院</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198</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rtl="0"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養護</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老人ホーム廃止による</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経費削減額を計上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40000">
                <a:tc>
                  <a:txBody>
                    <a:bodyPr/>
                    <a:lstStyle/>
                    <a:p>
                      <a:pPr algn="ctr" fontAlgn="ct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大型児童館</a:t>
                      </a:r>
                      <a:endPar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ビッグバン</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r>
                      <a:b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キッズプラザ大阪</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143</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ビッグバン</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における業務内容の見直し及びキッズプラザ大阪におけるこれまでの収支改善の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取組み</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による経費</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こども青少年施設</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131</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大阪府・大阪市施設</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の役割分担に基づき、伊賀青少年野外活動センター、びわ湖青少年の家及び青少年センターを見直し、</a:t>
                      </a:r>
                      <a:r>
                        <a:rPr lang="en-US" altLang="ja-JP"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施設の運営経費の</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a:t>
                      </a:r>
                      <a:endParaRPr lang="zh-TW"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111</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運営費</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交付金</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ドーンセンター</a:t>
                      </a:r>
                      <a:b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クレオ大阪</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87</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大阪市</a:t>
                      </a: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施設の全体最適化に</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よるクレオ大阪（</a:t>
                      </a: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lang="ja-JP" altLang="en-US"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館）の経費削減額を計上</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40000">
                <a:tc>
                  <a:txBody>
                    <a:bodyPr/>
                    <a:lstStyle/>
                    <a:p>
                      <a:pPr algn="ctr" fontAlgn="ctr"/>
                      <a:r>
                        <a:rPr lang="ja-JP" altLang="en-US" sz="1100" u="none" strike="noStrike" dirty="0" err="1">
                          <a:effectLst/>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者</a:t>
                      </a:r>
                      <a:endParaRPr lang="en-US" altLang="ja-JP"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スポーツセンター</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a:effectLst/>
                          <a:latin typeface="Meiryo UI" panose="020B0604030504040204" pitchFamily="50" charset="-128"/>
                          <a:ea typeface="Meiryo UI" panose="020B0604030504040204" pitchFamily="50" charset="-128"/>
                          <a:cs typeface="Meiryo UI" panose="020B0604030504040204" pitchFamily="50" charset="-128"/>
                        </a:rPr>
                        <a:t>71</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fontAlgn="ctr">
                        <a:buFont typeface="Wingdings" panose="05000000000000000000" pitchFamily="2" charset="2"/>
                        <a:buChar char="u"/>
                      </a:pPr>
                      <a:r>
                        <a:rPr lang="ja-JP" altLang="en-US" sz="1100" u="none" strike="noStrike" dirty="0" err="1" smtClean="0">
                          <a:effectLst/>
                          <a:latin typeface="Meiryo UI" panose="020B0604030504040204" pitchFamily="50" charset="-128"/>
                          <a:ea typeface="Meiryo UI" panose="020B0604030504040204" pitchFamily="50" charset="-128"/>
                          <a:cs typeface="Meiryo UI" panose="020B0604030504040204" pitchFamily="50" charset="-128"/>
                        </a:rPr>
                        <a:t>障</a:t>
                      </a:r>
                      <a:r>
                        <a:rPr lang="ja-JP" altLang="en-US" sz="1100" u="none" strike="noStrike" dirty="0" err="1">
                          <a:effectLst/>
                          <a:latin typeface="Meiryo UI" panose="020B0604030504040204" pitchFamily="50" charset="-128"/>
                          <a:ea typeface="Meiryo UI" panose="020B0604030504040204" pitchFamily="50" charset="-128"/>
                          <a:cs typeface="Meiryo UI" panose="020B0604030504040204" pitchFamily="50" charset="-128"/>
                        </a:rPr>
                        <a:t>がい</a:t>
                      </a:r>
                      <a:r>
                        <a:rPr lang="ja-JP" altLang="en-US" sz="1100" u="none" strike="noStrike" dirty="0">
                          <a:effectLst/>
                          <a:latin typeface="Meiryo UI" panose="020B0604030504040204" pitchFamily="50" charset="-128"/>
                          <a:ea typeface="Meiryo UI" panose="020B0604030504040204" pitchFamily="50" charset="-128"/>
                          <a:cs typeface="Meiryo UI" panose="020B0604030504040204" pitchFamily="50" charset="-128"/>
                        </a:rPr>
                        <a:t>者交流促進センター</a:t>
                      </a: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（ファインプラザ）</a:t>
                      </a:r>
                      <a:r>
                        <a:rPr lang="ja-JP" altLang="en-US" sz="1100" u="none" strike="noStrike" dirty="0">
                          <a:effectLst/>
                          <a:latin typeface="Meiryo UI" panose="020B0604030504040204" pitchFamily="50" charset="-128"/>
                          <a:ea typeface="Meiryo UI" panose="020B0604030504040204" pitchFamily="50" charset="-128"/>
                          <a:cs typeface="Meiryo UI" panose="020B0604030504040204" pitchFamily="50" charset="-128"/>
                        </a:rPr>
                        <a:t>の指定管理者制度導入及び舞洲障がい者スポーツセンター宿泊施設の運営方法の見直しによる経費</a:t>
                      </a: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削減額を計上</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ctr" rtl="0" fontAlgn="ctr"/>
                      <a:r>
                        <a:rPr lang="ja-JP" altLang="en-US" sz="1100" u="none" strike="noStrike" dirty="0">
                          <a:effectLst/>
                          <a:latin typeface="Meiryo UI" panose="020B0604030504040204" pitchFamily="50" charset="-128"/>
                          <a:ea typeface="Meiryo UI" panose="020B0604030504040204" pitchFamily="50" charset="-128"/>
                          <a:cs typeface="Meiryo UI" panose="020B0604030504040204" pitchFamily="50" charset="-128"/>
                        </a:rPr>
                        <a:t>消防</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rtl="0" fontAlgn="ctr"/>
                      <a:r>
                        <a:rPr lang="en-US" altLang="ja-JP" sz="1100" u="none" strike="noStrike" dirty="0">
                          <a:effectLst/>
                          <a:latin typeface="Meiryo UI" panose="020B0604030504040204" pitchFamily="50" charset="-128"/>
                          <a:ea typeface="Meiryo UI" panose="020B0604030504040204" pitchFamily="50" charset="-128"/>
                          <a:cs typeface="Meiryo UI" panose="020B0604030504040204" pitchFamily="50" charset="-128"/>
                        </a:rPr>
                        <a:t>47</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rtl="0" fontAlgn="ctr">
                        <a:buFont typeface="Wingdings" panose="05000000000000000000" pitchFamily="2" charset="2"/>
                        <a:buChar char="u"/>
                      </a:pP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消防</a:t>
                      </a:r>
                      <a:r>
                        <a:rPr lang="ja-JP" altLang="en-US" sz="1100" u="none" strike="noStrike" dirty="0">
                          <a:effectLst/>
                          <a:latin typeface="Meiryo UI" panose="020B0604030504040204" pitchFamily="50" charset="-128"/>
                          <a:ea typeface="Meiryo UI" panose="020B0604030504040204" pitchFamily="50" charset="-128"/>
                          <a:cs typeface="Meiryo UI" panose="020B0604030504040204" pitchFamily="50" charset="-128"/>
                        </a:rPr>
                        <a:t>学校の運営の一元化に</a:t>
                      </a: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伴う運営</a:t>
                      </a:r>
                      <a:r>
                        <a:rPr lang="ja-JP" altLang="en-US" sz="1100" u="none" strike="noStrike" dirty="0">
                          <a:effectLst/>
                          <a:latin typeface="Meiryo UI" panose="020B0604030504040204" pitchFamily="50" charset="-128"/>
                          <a:ea typeface="Meiryo UI" panose="020B0604030504040204" pitchFamily="50" charset="-128"/>
                          <a:cs typeface="Meiryo UI" panose="020B0604030504040204" pitchFamily="50" charset="-128"/>
                        </a:rPr>
                        <a:t>経費の</a:t>
                      </a:r>
                      <a:r>
                        <a:rPr lang="ja-JP" altLang="en-US" sz="11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削減額等を計上</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テキスト ボックス 4"/>
          <p:cNvSpPr txBox="1"/>
          <p:nvPr/>
        </p:nvSpPr>
        <p:spPr>
          <a:xfrm>
            <a:off x="1579928" y="725100"/>
            <a:ext cx="792088" cy="241980"/>
          </a:xfrm>
          <a:prstGeom prst="rect">
            <a:avLst/>
          </a:prstGeom>
          <a:noFill/>
        </p:spPr>
        <p:txBody>
          <a:bodyPr wrap="square" lIns="36000" tIns="36000" rIns="36000" bIns="36000"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（百万円）</a:t>
            </a:r>
          </a:p>
        </p:txBody>
      </p:sp>
      <p:sp>
        <p:nvSpPr>
          <p:cNvPr id="13" name="テキスト ボックス 12"/>
          <p:cNvSpPr txBox="1"/>
          <p:nvPr/>
        </p:nvSpPr>
        <p:spPr>
          <a:xfrm>
            <a:off x="6609032" y="679048"/>
            <a:ext cx="792088" cy="241980"/>
          </a:xfrm>
          <a:prstGeom prst="rect">
            <a:avLst/>
          </a:prstGeom>
          <a:noFill/>
        </p:spPr>
        <p:txBody>
          <a:bodyPr wrap="square" lIns="36000" tIns="36000" rIns="36000" bIns="36000" rtlCol="0">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（百万円）</a:t>
            </a:r>
          </a:p>
        </p:txBody>
      </p:sp>
      <p:graphicFrame>
        <p:nvGraphicFramePr>
          <p:cNvPr id="15" name="表 14"/>
          <p:cNvGraphicFramePr>
            <a:graphicFrameLocks noGrp="1"/>
          </p:cNvGraphicFramePr>
          <p:nvPr>
            <p:extLst/>
          </p:nvPr>
        </p:nvGraphicFramePr>
        <p:xfrm>
          <a:off x="236856" y="102984"/>
          <a:ext cx="5616000" cy="576000"/>
        </p:xfrm>
        <a:graphic>
          <a:graphicData uri="http://schemas.openxmlformats.org/drawingml/2006/table">
            <a:tbl>
              <a:tblPr firstRow="1" bandRow="1">
                <a:tableStyleId>{5C22544A-7EE6-4342-B048-85BDC9FD1C3A}</a:tableStyleId>
              </a:tblPr>
              <a:tblGrid>
                <a:gridCol w="1332000"/>
                <a:gridCol w="648000"/>
                <a:gridCol w="3636000"/>
              </a:tblGrid>
              <a:tr h="576000">
                <a:tc>
                  <a:txBody>
                    <a:bodyPr/>
                    <a:lstStyle/>
                    <a:p>
                      <a:pPr algn="ctr" rtl="0" fontAlgn="ctr"/>
                      <a:r>
                        <a:rPr lang="ja-JP" altLang="en-US" sz="1100" b="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項目</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rtl="0" fontAlgn="ctr"/>
                      <a:r>
                        <a:rPr lang="ja-JP" altLang="en-US"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改革</a:t>
                      </a:r>
                      <a:endParaRPr lang="en-US" altLang="ja-JP"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05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効果額</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効果の内容</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graphicFrame>
        <p:nvGraphicFramePr>
          <p:cNvPr id="18" name="表 17"/>
          <p:cNvGraphicFramePr>
            <a:graphicFrameLocks noGrp="1"/>
          </p:cNvGraphicFramePr>
          <p:nvPr>
            <p:extLst/>
          </p:nvPr>
        </p:nvGraphicFramePr>
        <p:xfrm>
          <a:off x="236856" y="5265240"/>
          <a:ext cx="1980000" cy="324000"/>
        </p:xfrm>
        <a:graphic>
          <a:graphicData uri="http://schemas.openxmlformats.org/drawingml/2006/table">
            <a:tbl>
              <a:tblPr>
                <a:tableStyleId>{5C22544A-7EE6-4342-B048-85BDC9FD1C3A}</a:tableStyleId>
              </a:tblPr>
              <a:tblGrid>
                <a:gridCol w="1332000"/>
                <a:gridCol w="648000"/>
              </a:tblGrid>
              <a:tr h="324000">
                <a:tc>
                  <a:txBody>
                    <a:bodyPr/>
                    <a:lstStyle/>
                    <a:p>
                      <a:pPr algn="ctr" fontAlgn="ctr"/>
                      <a:r>
                        <a:rPr lang="ja-JP" altLang="en-US" sz="11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合計</a:t>
                      </a:r>
                      <a:endParaRPr lang="ja-JP" altLang="en-US" sz="11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43,556</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9" name="表 18"/>
          <p:cNvGraphicFramePr>
            <a:graphicFrameLocks noGrp="1"/>
          </p:cNvGraphicFramePr>
          <p:nvPr>
            <p:extLst/>
          </p:nvPr>
        </p:nvGraphicFramePr>
        <p:xfrm>
          <a:off x="3008784" y="5259576"/>
          <a:ext cx="4320480" cy="1193760"/>
        </p:xfrm>
        <a:graphic>
          <a:graphicData uri="http://schemas.openxmlformats.org/drawingml/2006/table">
            <a:tbl>
              <a:tblPr>
                <a:tableStyleId>{5C22544A-7EE6-4342-B048-85BDC9FD1C3A}</a:tableStyleId>
              </a:tblPr>
              <a:tblGrid>
                <a:gridCol w="2952480"/>
                <a:gridCol w="1368000"/>
              </a:tblGrid>
              <a:tr h="324000">
                <a:tc>
                  <a:txBody>
                    <a:bodyPr/>
                    <a:lstStyle/>
                    <a:p>
                      <a:pPr algn="ctr"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a:t>
                      </a:r>
                      <a:r>
                        <a:rPr lang="ja-JP" altLang="en-US" sz="12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シミュレーション</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反映（合計）</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ctr"/>
                      <a:r>
                        <a:rPr lang="en-US" altLang="ja-JP" sz="14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16,169</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32000">
                <a:tc>
                  <a:txBody>
                    <a:bodyPr/>
                    <a:lstStyle/>
                    <a:p>
                      <a:pPr algn="l" fontAlgn="ctr"/>
                      <a:r>
                        <a:rPr lang="ja-JP" altLang="en-US" sz="120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＊税収増に伴う地方交付税の</a:t>
                      </a:r>
                      <a:r>
                        <a:rPr lang="ja-JP" altLang="en-US" sz="12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減額　</a:t>
                      </a:r>
                      <a:r>
                        <a:rPr lang="ja-JP" altLang="en-US" sz="1200" u="sng"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b="0" i="0" u="sng" strike="sng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4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3,355</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6000">
                <a:tc>
                  <a:txBody>
                    <a:bodyPr/>
                    <a:lstStyle/>
                    <a:p>
                      <a:pPr algn="ctr" fontAlgn="ctr"/>
                      <a:r>
                        <a:rPr lang="ja-JP" altLang="en-US" sz="12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財政シミュレーション</a:t>
                      </a:r>
                      <a:r>
                        <a:rPr lang="ja-JP" altLang="en-US" sz="12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反映</a:t>
                      </a:r>
                      <a:endParaRPr lang="en-US" altLang="ja-JP" sz="12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（地方交付税への影響について勘案後）</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4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12,814</a:t>
                      </a:r>
                      <a:endParaRPr lang="en-US" altLang="ja-JP" sz="14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graphicFrame>
        <p:nvGraphicFramePr>
          <p:cNvPr id="11" name="表 10"/>
          <p:cNvGraphicFramePr>
            <a:graphicFrameLocks noGrp="1"/>
          </p:cNvGraphicFramePr>
          <p:nvPr>
            <p:extLst/>
          </p:nvPr>
        </p:nvGraphicFramePr>
        <p:xfrm>
          <a:off x="5961112" y="102984"/>
          <a:ext cx="1368000" cy="576000"/>
        </p:xfrm>
        <a:graphic>
          <a:graphicData uri="http://schemas.openxmlformats.org/drawingml/2006/table">
            <a:tbl>
              <a:tblPr firstRow="1" bandRow="1">
                <a:tableStyleId>{5C22544A-7EE6-4342-B048-85BDC9FD1C3A}</a:tableStyleId>
              </a:tblPr>
              <a:tblGrid>
                <a:gridCol w="1368000"/>
              </a:tblGrid>
              <a:tr h="576000">
                <a:tc>
                  <a:txBody>
                    <a:bodyPr/>
                    <a:lstStyle/>
                    <a:p>
                      <a:pPr algn="ctr" rtl="0" fontAlgn="ctr"/>
                      <a:r>
                        <a:rPr lang="ja-JP" altLang="en-US" sz="12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財政シミュレーションの反映額</a:t>
                      </a:r>
                      <a:endParaRPr lang="en-US" altLang="zh-TW" sz="1200" b="1"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r>
            </a:tbl>
          </a:graphicData>
        </a:graphic>
      </p:graphicFrame>
      <p:graphicFrame>
        <p:nvGraphicFramePr>
          <p:cNvPr id="14" name="表 13"/>
          <p:cNvGraphicFramePr>
            <a:graphicFrameLocks noGrp="1"/>
          </p:cNvGraphicFramePr>
          <p:nvPr>
            <p:extLst/>
          </p:nvPr>
        </p:nvGraphicFramePr>
        <p:xfrm>
          <a:off x="7473407" y="117518"/>
          <a:ext cx="2304129" cy="574920"/>
        </p:xfrm>
        <a:graphic>
          <a:graphicData uri="http://schemas.openxmlformats.org/drawingml/2006/table">
            <a:tbl>
              <a:tblPr firstRow="1" bandRow="1">
                <a:tableStyleId>{5C22544A-7EE6-4342-B048-85BDC9FD1C3A}</a:tableStyleId>
              </a:tblPr>
              <a:tblGrid>
                <a:gridCol w="1152000"/>
                <a:gridCol w="1152129"/>
              </a:tblGrid>
              <a:tr h="432000">
                <a:tc>
                  <a:txBody>
                    <a:bodyPr/>
                    <a:lstStyle/>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大阪府で発現が</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見込まれるもの</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H30</a:t>
                      </a: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年度までの</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ctr" rtl="0" fontAlgn="ct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予算反映分等</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の控除</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6" name="表 15"/>
          <p:cNvGraphicFramePr>
            <a:graphicFrameLocks noGrp="1"/>
          </p:cNvGraphicFramePr>
          <p:nvPr>
            <p:extLst/>
          </p:nvPr>
        </p:nvGraphicFramePr>
        <p:xfrm>
          <a:off x="7473280" y="967080"/>
          <a:ext cx="2304128" cy="3888000"/>
        </p:xfrm>
        <a:graphic>
          <a:graphicData uri="http://schemas.openxmlformats.org/drawingml/2006/table">
            <a:tbl>
              <a:tblPr>
                <a:tableStyleId>{5C22544A-7EE6-4342-B048-85BDC9FD1C3A}</a:tableStyleId>
              </a:tblPr>
              <a:tblGrid>
                <a:gridCol w="1152000"/>
                <a:gridCol w="1152128"/>
              </a:tblGrid>
              <a:tr h="576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253</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198</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143</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131</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111</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87</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71</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47</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0" name="テキスト ボックス 42"/>
          <p:cNvSpPr txBox="1">
            <a:spLocks noChangeArrowheads="1"/>
          </p:cNvSpPr>
          <p:nvPr/>
        </p:nvSpPr>
        <p:spPr bwMode="auto">
          <a:xfrm>
            <a:off x="272480" y="6582988"/>
            <a:ext cx="9283435" cy="253916"/>
          </a:xfrm>
          <a:prstGeom prst="rect">
            <a:avLst/>
          </a:prstGeom>
          <a:noFill/>
          <a:ln w="9525">
            <a:noFill/>
            <a:miter lim="800000"/>
            <a:headEnd/>
            <a:tailEnd/>
          </a:ln>
        </p:spPr>
        <p:txBody>
          <a:bodyPr wrap="square">
            <a:spAutoFit/>
          </a:bodyPr>
          <a:lstStyle/>
          <a:p>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　表示単位未満を四捨五入しているため、合計が一致しないことがある</a:t>
            </a:r>
            <a:endParaRPr lang="en-US" altLang="ja-JP" sz="1050" dirty="0" smtClean="0">
              <a:latin typeface="Meiryo UI" pitchFamily="50" charset="-128"/>
              <a:ea typeface="Meiryo UI" pitchFamily="50" charset="-128"/>
              <a:cs typeface="Meiryo UI" pitchFamily="50" charset="-128"/>
            </a:endParaRPr>
          </a:p>
        </p:txBody>
      </p:sp>
      <p:graphicFrame>
        <p:nvGraphicFramePr>
          <p:cNvPr id="21" name="表 20"/>
          <p:cNvGraphicFramePr>
            <a:graphicFrameLocks noGrp="1"/>
          </p:cNvGraphicFramePr>
          <p:nvPr>
            <p:extLst/>
          </p:nvPr>
        </p:nvGraphicFramePr>
        <p:xfrm>
          <a:off x="5961112" y="966984"/>
          <a:ext cx="1368000" cy="3888000"/>
        </p:xfrm>
        <a:graphic>
          <a:graphicData uri="http://schemas.openxmlformats.org/drawingml/2006/table">
            <a:tbl>
              <a:tblPr>
                <a:tableStyleId>{5C22544A-7EE6-4342-B048-85BDC9FD1C3A}</a:tableStyleId>
              </a:tblPr>
              <a:tblGrid>
                <a:gridCol w="1368000"/>
              </a:tblGrid>
              <a:tr h="576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8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6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2000">
                <a:tc>
                  <a:txBody>
                    <a:bodyPr/>
                    <a:lstStyle/>
                    <a:p>
                      <a:pPr algn="r" fontAlgn="ctr"/>
                      <a:r>
                        <a:rPr lang="en-US" altLang="ja-JP" sz="1400" b="1" i="0" u="none" strike="noStrike" dirty="0" smtClean="0">
                          <a:solidFill>
                            <a:schemeClr val="dk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2" name="正方形/長方形 11"/>
          <p:cNvSpPr/>
          <p:nvPr/>
        </p:nvSpPr>
        <p:spPr>
          <a:xfrm>
            <a:off x="5961112" y="102984"/>
            <a:ext cx="1368000" cy="475041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正方形/長方形 21"/>
          <p:cNvSpPr>
            <a:spLocks noChangeArrowheads="1"/>
          </p:cNvSpPr>
          <p:nvPr/>
        </p:nvSpPr>
        <p:spPr bwMode="auto">
          <a:xfrm>
            <a:off x="8874125" y="6589816"/>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27680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参考資料</a:t>
            </a:r>
          </a:p>
        </p:txBody>
      </p:sp>
      <p:sp>
        <p:nvSpPr>
          <p:cNvPr id="8" name="正方形/長方形 7"/>
          <p:cNvSpPr/>
          <p:nvPr/>
        </p:nvSpPr>
        <p:spPr>
          <a:xfrm>
            <a:off x="725036" y="1161182"/>
            <a:ext cx="8620452" cy="5364162"/>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nSpc>
                <a:spcPts val="1600"/>
              </a:lnSpc>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大阪府・大阪市</a:t>
            </a:r>
            <a:r>
              <a:rPr lang="ja-JP" altLang="en-US" sz="1400" dirty="0">
                <a:solidFill>
                  <a:schemeClr val="tx1"/>
                </a:solidFill>
                <a:latin typeface="Meiryo UI" pitchFamily="50" charset="-128"/>
                <a:ea typeface="Meiryo UI" pitchFamily="50" charset="-128"/>
                <a:cs typeface="Meiryo UI" pitchFamily="50" charset="-128"/>
              </a:rPr>
              <a:t>における改革</a:t>
            </a:r>
            <a:r>
              <a:rPr lang="ja-JP" altLang="en-US" sz="1400" dirty="0" smtClean="0">
                <a:solidFill>
                  <a:schemeClr val="tx1"/>
                </a:solidFill>
                <a:latin typeface="Meiryo UI" pitchFamily="50" charset="-128"/>
                <a:ea typeface="Meiryo UI" pitchFamily="50" charset="-128"/>
                <a:cs typeface="Meiryo UI" pitchFamily="50" charset="-128"/>
              </a:rPr>
              <a:t>効果</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一般</a:t>
            </a:r>
            <a:r>
              <a:rPr lang="ja-JP" altLang="en-US" sz="1400" dirty="0">
                <a:solidFill>
                  <a:schemeClr val="tx1"/>
                </a:solidFill>
                <a:latin typeface="Meiryo UI" pitchFamily="50" charset="-128"/>
                <a:ea typeface="Meiryo UI" pitchFamily="50" charset="-128"/>
                <a:cs typeface="Meiryo UI" pitchFamily="50" charset="-128"/>
              </a:rPr>
              <a:t>財源</a:t>
            </a:r>
            <a:r>
              <a:rPr lang="ja-JP" altLang="en-US" sz="1400" dirty="0" smtClean="0">
                <a:solidFill>
                  <a:schemeClr val="tx1"/>
                </a:solidFill>
                <a:latin typeface="Meiryo UI" pitchFamily="50" charset="-128"/>
                <a:ea typeface="Meiryo UI" pitchFamily="50" charset="-128"/>
                <a:cs typeface="Meiryo UI" pitchFamily="50" charset="-128"/>
              </a:rPr>
              <a:t>ベース</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を</a:t>
            </a:r>
            <a:r>
              <a:rPr lang="ja-JP" altLang="en-US" sz="1400" dirty="0">
                <a:solidFill>
                  <a:schemeClr val="tx1"/>
                </a:solidFill>
                <a:latin typeface="Meiryo UI" pitchFamily="50" charset="-128"/>
                <a:ea typeface="Meiryo UI" pitchFamily="50" charset="-128"/>
                <a:cs typeface="Meiryo UI" pitchFamily="50" charset="-128"/>
              </a:rPr>
              <a:t>試算の上、現時点で確認できる数値を用いて年次推計を実施</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600"/>
              </a:lnSpc>
              <a:defRPr/>
            </a:pP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b="1" dirty="0">
                <a:solidFill>
                  <a:schemeClr val="tx1"/>
                </a:solidFill>
                <a:latin typeface="Meiryo UI" pitchFamily="50" charset="-128"/>
                <a:ea typeface="Meiryo UI" pitchFamily="50" charset="-128"/>
                <a:cs typeface="Meiryo UI" pitchFamily="50" charset="-128"/>
              </a:rPr>
              <a:t>（改革</a:t>
            </a:r>
            <a:r>
              <a:rPr lang="ja-JP" altLang="en-US" sz="1400" b="1" dirty="0" smtClean="0">
                <a:solidFill>
                  <a:schemeClr val="tx1"/>
                </a:solidFill>
                <a:latin typeface="Meiryo UI" pitchFamily="50" charset="-128"/>
                <a:ea typeface="Meiryo UI" pitchFamily="50" charset="-128"/>
                <a:cs typeface="Meiryo UI" pitchFamily="50" charset="-128"/>
              </a:rPr>
              <a:t>効果額の試算</a:t>
            </a:r>
            <a:r>
              <a:rPr lang="ja-JP" altLang="en-US" sz="1400" b="1" dirty="0">
                <a:solidFill>
                  <a:schemeClr val="tx1"/>
                </a:solidFill>
                <a:latin typeface="Meiryo UI" pitchFamily="50" charset="-128"/>
                <a:ea typeface="Meiryo UI" pitchFamily="50" charset="-128"/>
                <a:cs typeface="Meiryo UI" pitchFamily="50" charset="-128"/>
              </a:rPr>
              <a:t>）</a:t>
            </a:r>
            <a:endParaRPr lang="en-US" altLang="ja-JP" sz="1400" b="1" dirty="0">
              <a:solidFill>
                <a:schemeClr val="tx1"/>
              </a:solidFill>
              <a:latin typeface="Meiryo UI" pitchFamily="50" charset="-128"/>
              <a:ea typeface="Meiryo UI" pitchFamily="50" charset="-128"/>
              <a:cs typeface="Meiryo UI" pitchFamily="50" charset="-128"/>
            </a:endParaRPr>
          </a:p>
          <a:p>
            <a:pPr marL="285750" indent="-285750">
              <a:lnSpc>
                <a:spcPts val="1600"/>
              </a:lnSpc>
              <a:buFont typeface="Wingdings" pitchFamily="2" charset="2"/>
              <a:buChar char="Ø"/>
              <a:defRPr/>
            </a:pPr>
            <a:r>
              <a:rPr lang="en-US" altLang="ja-JP" sz="1400" dirty="0">
                <a:solidFill>
                  <a:schemeClr val="tx1"/>
                </a:solidFill>
                <a:latin typeface="Meiryo UI" pitchFamily="50" charset="-128"/>
                <a:ea typeface="Meiryo UI" pitchFamily="50" charset="-128"/>
                <a:cs typeface="Meiryo UI" pitchFamily="50" charset="-128"/>
              </a:rPr>
              <a:t>H</a:t>
            </a:r>
            <a:r>
              <a:rPr lang="en-US" altLang="ja-JP" sz="1400" dirty="0" smtClean="0">
                <a:solidFill>
                  <a:schemeClr val="tx1"/>
                </a:solidFill>
                <a:latin typeface="Meiryo UI" pitchFamily="50" charset="-128"/>
                <a:ea typeface="Meiryo UI" pitchFamily="50" charset="-128"/>
                <a:cs typeface="Meiryo UI" pitchFamily="50" charset="-128"/>
              </a:rPr>
              <a:t>23</a:t>
            </a:r>
            <a:r>
              <a:rPr lang="ja-JP" altLang="en-US" sz="1400" dirty="0">
                <a:solidFill>
                  <a:schemeClr val="tx1"/>
                </a:solidFill>
                <a:latin typeface="Meiryo UI" pitchFamily="50" charset="-128"/>
                <a:ea typeface="Meiryo UI" pitchFamily="50" charset="-128"/>
                <a:cs typeface="Meiryo UI" pitchFamily="50" charset="-128"/>
              </a:rPr>
              <a:t>年の大阪府市統合本部設置以降の大阪府・大阪市の改革の取組みのうち、ＡＢ項目及び市政改革プランについて、財政的効果</a:t>
            </a:r>
            <a:r>
              <a:rPr lang="ja-JP" altLang="en-US" sz="1400" dirty="0" smtClean="0">
                <a:solidFill>
                  <a:schemeClr val="tx1"/>
                </a:solidFill>
                <a:latin typeface="Meiryo UI" pitchFamily="50" charset="-128"/>
                <a:ea typeface="Meiryo UI" pitchFamily="50" charset="-128"/>
                <a:cs typeface="Meiryo UI" pitchFamily="50" charset="-128"/>
              </a:rPr>
              <a:t>を試算</a:t>
            </a:r>
            <a:r>
              <a:rPr lang="ja-JP" altLang="en-US" sz="1400" dirty="0">
                <a:solidFill>
                  <a:schemeClr val="tx1"/>
                </a:solidFill>
                <a:latin typeface="Meiryo UI" pitchFamily="50" charset="-128"/>
                <a:ea typeface="Meiryo UI" pitchFamily="50" charset="-128"/>
                <a:cs typeface="Meiryo UI" pitchFamily="50" charset="-128"/>
              </a:rPr>
              <a:t>（機能充実のための投資や経営形態の移行経費等は勘案していない</a:t>
            </a:r>
            <a:r>
              <a:rPr lang="ja-JP" altLang="en-US" sz="1400" dirty="0" smtClean="0">
                <a:solidFill>
                  <a:schemeClr val="tx1"/>
                </a:solidFill>
                <a:latin typeface="Meiryo UI" pitchFamily="50" charset="-128"/>
                <a:ea typeface="Meiryo UI" pitchFamily="50" charset="-128"/>
                <a:cs typeface="Meiryo UI" pitchFamily="50" charset="-128"/>
              </a:rPr>
              <a:t>）</a:t>
            </a:r>
            <a:endParaRPr lang="en-US" altLang="ja-JP" sz="1400" dirty="0" smtClean="0">
              <a:solidFill>
                <a:schemeClr val="tx1"/>
              </a:solidFill>
              <a:latin typeface="Meiryo UI" pitchFamily="50" charset="-128"/>
              <a:ea typeface="Meiryo UI" pitchFamily="50" charset="-128"/>
              <a:cs typeface="Meiryo UI" pitchFamily="50" charset="-128"/>
            </a:endParaRPr>
          </a:p>
          <a:p>
            <a:pPr marL="285750" indent="-285750">
              <a:lnSpc>
                <a:spcPts val="1600"/>
              </a:lnSpc>
              <a:buFont typeface="Wingdings" pitchFamily="2" charset="2"/>
              <a:buChar char="Ø"/>
              <a:defRPr/>
            </a:pPr>
            <a:r>
              <a:rPr lang="ja-JP" altLang="en-US" sz="1400" dirty="0" smtClean="0">
                <a:solidFill>
                  <a:schemeClr val="tx1"/>
                </a:solidFill>
                <a:latin typeface="Meiryo UI" pitchFamily="50" charset="-128"/>
                <a:ea typeface="Meiryo UI" pitchFamily="50" charset="-128"/>
                <a:cs typeface="Meiryo UI" pitchFamily="50" charset="-128"/>
              </a:rPr>
              <a:t>なお</a:t>
            </a:r>
            <a:r>
              <a:rPr lang="ja-JP" altLang="en-US" sz="1400" dirty="0">
                <a:solidFill>
                  <a:schemeClr val="tx1"/>
                </a:solidFill>
                <a:latin typeface="Meiryo UI" pitchFamily="50" charset="-128"/>
                <a:ea typeface="Meiryo UI" pitchFamily="50" charset="-128"/>
                <a:cs typeface="Meiryo UI" pitchFamily="50" charset="-128"/>
              </a:rPr>
              <a:t>、上記のよう</a:t>
            </a:r>
            <a:r>
              <a:rPr lang="ja-JP" altLang="en-US" sz="1400" dirty="0" smtClean="0">
                <a:solidFill>
                  <a:schemeClr val="tx1"/>
                </a:solidFill>
                <a:latin typeface="Meiryo UI" pitchFamily="50" charset="-128"/>
                <a:ea typeface="Meiryo UI" pitchFamily="50" charset="-128"/>
                <a:cs typeface="Meiryo UI" pitchFamily="50" charset="-128"/>
              </a:rPr>
              <a:t>な府市連携にかかる改革を今後</a:t>
            </a:r>
            <a:r>
              <a:rPr lang="ja-JP" altLang="en-US" sz="1400" dirty="0">
                <a:solidFill>
                  <a:schemeClr val="tx1"/>
                </a:solidFill>
                <a:latin typeface="Meiryo UI" pitchFamily="50" charset="-128"/>
                <a:ea typeface="Meiryo UI" pitchFamily="50" charset="-128"/>
                <a:cs typeface="Meiryo UI" pitchFamily="50" charset="-128"/>
              </a:rPr>
              <a:t>とも継続的に進めて</a:t>
            </a:r>
            <a:r>
              <a:rPr lang="ja-JP" altLang="en-US" sz="1400" dirty="0" smtClean="0">
                <a:solidFill>
                  <a:schemeClr val="tx1"/>
                </a:solidFill>
                <a:latin typeface="Meiryo UI" pitchFamily="50" charset="-128"/>
                <a:ea typeface="Meiryo UI" pitchFamily="50" charset="-128"/>
                <a:cs typeface="Meiryo UI" pitchFamily="50" charset="-128"/>
              </a:rPr>
              <a:t>いくために</a:t>
            </a:r>
            <a:r>
              <a:rPr lang="ja-JP" altLang="en-US" sz="1400" dirty="0">
                <a:solidFill>
                  <a:schemeClr val="tx1"/>
                </a:solidFill>
                <a:latin typeface="Meiryo UI" pitchFamily="50" charset="-128"/>
                <a:ea typeface="Meiryo UI" pitchFamily="50" charset="-128"/>
                <a:cs typeface="Meiryo UI" pitchFamily="50" charset="-128"/>
              </a:rPr>
              <a:t>は</a:t>
            </a:r>
            <a:r>
              <a:rPr lang="ja-JP" altLang="en-US" sz="1400" dirty="0" smtClean="0">
                <a:solidFill>
                  <a:schemeClr val="tx1"/>
                </a:solidFill>
                <a:latin typeface="Meiryo UI" pitchFamily="50" charset="-128"/>
                <a:ea typeface="Meiryo UI" pitchFamily="50" charset="-128"/>
                <a:cs typeface="Meiryo UI" pitchFamily="50" charset="-128"/>
              </a:rPr>
              <a:t>、大阪府・大阪市間の協議・調整により、広域行政に係る方針を統一する必要がある</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dirty="0">
                <a:solidFill>
                  <a:schemeClr val="tx1"/>
                </a:solidFill>
                <a:latin typeface="Meiryo UI" pitchFamily="50" charset="-128"/>
                <a:ea typeface="Meiryo UI" pitchFamily="50" charset="-128"/>
                <a:cs typeface="Meiryo UI" pitchFamily="50" charset="-128"/>
              </a:rPr>
              <a:t>　</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b="1" dirty="0" smtClean="0">
                <a:solidFill>
                  <a:schemeClr val="tx1"/>
                </a:solidFill>
                <a:latin typeface="Meiryo UI" pitchFamily="50" charset="-128"/>
                <a:ea typeface="Meiryo UI" pitchFamily="50" charset="-128"/>
                <a:cs typeface="Meiryo UI" pitchFamily="50" charset="-128"/>
              </a:rPr>
              <a:t>（大阪市の財政に関する将来推計等との整合）</a:t>
            </a:r>
            <a:endParaRPr lang="en-US" altLang="ja-JP" sz="1400" b="1" dirty="0" smtClean="0">
              <a:solidFill>
                <a:schemeClr val="tx1"/>
              </a:solidFill>
              <a:latin typeface="Meiryo UI" pitchFamily="50" charset="-128"/>
              <a:ea typeface="Meiryo UI" pitchFamily="50" charset="-128"/>
              <a:cs typeface="Meiryo UI" pitchFamily="50" charset="-128"/>
            </a:endParaRPr>
          </a:p>
          <a:p>
            <a:pPr marL="285750" indent="-285750">
              <a:lnSpc>
                <a:spcPts val="1600"/>
              </a:lnSpc>
              <a:buFont typeface="Wingdings" pitchFamily="2" charset="2"/>
              <a:buChar char="Ø"/>
              <a:defRPr/>
            </a:pP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dirty="0">
                <a:solidFill>
                  <a:schemeClr val="tx1"/>
                </a:solidFill>
                <a:latin typeface="Meiryo UI" pitchFamily="50" charset="-128"/>
                <a:ea typeface="Meiryo UI" pitchFamily="50" charset="-128"/>
                <a:cs typeface="Meiryo UI" pitchFamily="50" charset="-128"/>
              </a:rPr>
              <a:t>の財政に関する将来推計及び「大阪府財政状況に関する中長期試算</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粗い試算</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平成</a:t>
            </a:r>
            <a:r>
              <a:rPr lang="en-US" altLang="ja-JP" sz="1400" dirty="0">
                <a:solidFill>
                  <a:schemeClr val="tx1"/>
                </a:solidFill>
                <a:latin typeface="Meiryo UI" pitchFamily="50" charset="-128"/>
                <a:ea typeface="Meiryo UI" pitchFamily="50" charset="-128"/>
                <a:cs typeface="Meiryo UI" pitchFamily="50" charset="-128"/>
              </a:rPr>
              <a:t>30</a:t>
            </a:r>
            <a:r>
              <a:rPr lang="ja-JP" altLang="en-US" sz="1400" dirty="0">
                <a:solidFill>
                  <a:schemeClr val="tx1"/>
                </a:solidFill>
                <a:latin typeface="Meiryo UI" pitchFamily="50" charset="-128"/>
                <a:ea typeface="Meiryo UI" pitchFamily="50" charset="-128"/>
                <a:cs typeface="Meiryo UI" pitchFamily="50" charset="-128"/>
              </a:rPr>
              <a:t>年２月版」に</a:t>
            </a:r>
            <a:r>
              <a:rPr lang="ja-JP" altLang="en-US" sz="1400" dirty="0" smtClean="0">
                <a:solidFill>
                  <a:schemeClr val="tx1"/>
                </a:solidFill>
                <a:latin typeface="Meiryo UI" pitchFamily="50" charset="-128"/>
                <a:ea typeface="Meiryo UI" pitchFamily="50" charset="-128"/>
                <a:cs typeface="Meiryo UI" pitchFamily="50" charset="-128"/>
              </a:rPr>
              <a:t>既</a:t>
            </a:r>
            <a:r>
              <a:rPr lang="ja-JP" altLang="en-US" sz="1400" dirty="0">
                <a:solidFill>
                  <a:schemeClr val="tx1"/>
                </a:solidFill>
                <a:latin typeface="Meiryo UI" pitchFamily="50" charset="-128"/>
                <a:ea typeface="Meiryo UI" pitchFamily="50" charset="-128"/>
                <a:cs typeface="Meiryo UI" pitchFamily="50" charset="-128"/>
              </a:rPr>
              <a:t>に織り込まれている下記</a:t>
            </a:r>
            <a:r>
              <a:rPr lang="ja-JP" altLang="en-US" sz="1400" dirty="0" smtClean="0">
                <a:solidFill>
                  <a:schemeClr val="tx1"/>
                </a:solidFill>
                <a:latin typeface="Meiryo UI" pitchFamily="50" charset="-128"/>
                <a:ea typeface="Meiryo UI" pitchFamily="50" charset="-128"/>
                <a:cs typeface="Meiryo UI" pitchFamily="50" charset="-128"/>
              </a:rPr>
              <a:t>の改革効果額を控除</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dirty="0">
                <a:solidFill>
                  <a:schemeClr val="tx1"/>
                </a:solidFill>
                <a:latin typeface="Meiryo UI" pitchFamily="50" charset="-128"/>
                <a:ea typeface="Meiryo UI" pitchFamily="50" charset="-128"/>
                <a:cs typeface="Meiryo UI" pitchFamily="50" charset="-128"/>
              </a:rPr>
              <a:t>　　・ＡＢ</a:t>
            </a:r>
            <a:r>
              <a:rPr lang="ja-JP" altLang="en-US" sz="1400" dirty="0" smtClean="0">
                <a:solidFill>
                  <a:schemeClr val="tx1"/>
                </a:solidFill>
                <a:latin typeface="Meiryo UI" pitchFamily="50" charset="-128"/>
                <a:ea typeface="Meiryo UI" pitchFamily="50" charset="-128"/>
                <a:cs typeface="Meiryo UI" pitchFamily="50" charset="-128"/>
              </a:rPr>
              <a:t>項目の</a:t>
            </a:r>
            <a:r>
              <a:rPr lang="ja-JP" altLang="en-US" sz="1400" dirty="0">
                <a:solidFill>
                  <a:schemeClr val="tx1"/>
                </a:solidFill>
                <a:latin typeface="Meiryo UI" pitchFamily="50" charset="-128"/>
                <a:ea typeface="Meiryo UI" pitchFamily="50" charset="-128"/>
                <a:cs typeface="Meiryo UI" pitchFamily="50" charset="-128"/>
              </a:rPr>
              <a:t>うち、</a:t>
            </a:r>
            <a:r>
              <a:rPr lang="en-US" altLang="ja-JP" sz="1400" dirty="0" smtClean="0">
                <a:solidFill>
                  <a:schemeClr val="tx1"/>
                </a:solidFill>
                <a:latin typeface="Meiryo UI" pitchFamily="50" charset="-128"/>
                <a:ea typeface="Meiryo UI" pitchFamily="50" charset="-128"/>
                <a:cs typeface="Meiryo UI" pitchFamily="50" charset="-128"/>
              </a:rPr>
              <a:t>H30</a:t>
            </a:r>
            <a:r>
              <a:rPr lang="ja-JP" altLang="en-US" sz="1400" dirty="0" smtClean="0">
                <a:solidFill>
                  <a:schemeClr val="tx1"/>
                </a:solidFill>
                <a:latin typeface="Meiryo UI" pitchFamily="50" charset="-128"/>
                <a:ea typeface="Meiryo UI" pitchFamily="50" charset="-128"/>
                <a:cs typeface="Meiryo UI" pitchFamily="50" charset="-128"/>
              </a:rPr>
              <a:t>年度</a:t>
            </a:r>
            <a:r>
              <a:rPr lang="ja-JP" altLang="en-US" sz="1400" dirty="0">
                <a:solidFill>
                  <a:schemeClr val="tx1"/>
                </a:solidFill>
                <a:latin typeface="Meiryo UI" pitchFamily="50" charset="-128"/>
                <a:ea typeface="Meiryo UI" pitchFamily="50" charset="-128"/>
                <a:cs typeface="Meiryo UI" pitchFamily="50" charset="-128"/>
              </a:rPr>
              <a:t>までの</a:t>
            </a:r>
            <a:r>
              <a:rPr lang="ja-JP" altLang="en-US" sz="1400" dirty="0" smtClean="0">
                <a:solidFill>
                  <a:schemeClr val="tx1"/>
                </a:solidFill>
                <a:latin typeface="Meiryo UI" pitchFamily="50" charset="-128"/>
                <a:ea typeface="Meiryo UI" pitchFamily="50" charset="-128"/>
                <a:cs typeface="Meiryo UI" pitchFamily="50" charset="-128"/>
              </a:rPr>
              <a:t>予算や将来的な改革効果として反映されているもの</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dirty="0">
                <a:solidFill>
                  <a:schemeClr val="tx1"/>
                </a:solidFill>
                <a:latin typeface="Meiryo UI" pitchFamily="50" charset="-128"/>
                <a:ea typeface="Meiryo UI" pitchFamily="50" charset="-128"/>
                <a:cs typeface="Meiryo UI" pitchFamily="50" charset="-128"/>
              </a:rPr>
              <a:t>　　・市政改革プラン関係（施策・事業の見直し・再構築等）のうち、</a:t>
            </a:r>
            <a:r>
              <a:rPr lang="en-US" altLang="ja-JP" sz="1400" dirty="0" smtClean="0">
                <a:solidFill>
                  <a:schemeClr val="tx1"/>
                </a:solidFill>
                <a:latin typeface="Meiryo UI" pitchFamily="50" charset="-128"/>
                <a:ea typeface="Meiryo UI" pitchFamily="50" charset="-128"/>
                <a:cs typeface="Meiryo UI" pitchFamily="50" charset="-128"/>
              </a:rPr>
              <a:t>H30</a:t>
            </a:r>
            <a:r>
              <a:rPr lang="ja-JP" altLang="en-US" sz="1400" dirty="0" smtClean="0">
                <a:solidFill>
                  <a:schemeClr val="tx1"/>
                </a:solidFill>
                <a:latin typeface="Meiryo UI" pitchFamily="50" charset="-128"/>
                <a:ea typeface="Meiryo UI" pitchFamily="50" charset="-128"/>
                <a:cs typeface="Meiryo UI" pitchFamily="50" charset="-128"/>
              </a:rPr>
              <a:t>年度</a:t>
            </a:r>
            <a:r>
              <a:rPr lang="ja-JP" altLang="en-US" sz="1400" dirty="0">
                <a:solidFill>
                  <a:schemeClr val="tx1"/>
                </a:solidFill>
                <a:latin typeface="Meiryo UI" pitchFamily="50" charset="-128"/>
                <a:ea typeface="Meiryo UI" pitchFamily="50" charset="-128"/>
                <a:cs typeface="Meiryo UI" pitchFamily="50" charset="-128"/>
              </a:rPr>
              <a:t>までの予算に反映されているもの</a:t>
            </a:r>
          </a:p>
          <a:p>
            <a:pPr>
              <a:lnSpc>
                <a:spcPts val="1600"/>
              </a:lnSpc>
              <a:defRPr/>
            </a:pP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600"/>
              </a:lnSpc>
              <a:defRPr/>
            </a:pP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b="1" dirty="0">
                <a:solidFill>
                  <a:schemeClr val="tx1"/>
                </a:solidFill>
                <a:latin typeface="Meiryo UI" pitchFamily="50" charset="-128"/>
                <a:ea typeface="Meiryo UI" pitchFamily="50" charset="-128"/>
                <a:cs typeface="Meiryo UI" pitchFamily="50" charset="-128"/>
              </a:rPr>
              <a:t>（地方</a:t>
            </a:r>
            <a:r>
              <a:rPr lang="ja-JP" altLang="en-US" sz="1400" b="1" dirty="0" smtClean="0">
                <a:solidFill>
                  <a:schemeClr val="tx1"/>
                </a:solidFill>
                <a:latin typeface="Meiryo UI" pitchFamily="50" charset="-128"/>
                <a:ea typeface="Meiryo UI" pitchFamily="50" charset="-128"/>
                <a:cs typeface="Meiryo UI" pitchFamily="50" charset="-128"/>
              </a:rPr>
              <a:t>交付税へ</a:t>
            </a:r>
            <a:r>
              <a:rPr lang="ja-JP" altLang="en-US" sz="1400" b="1" dirty="0">
                <a:solidFill>
                  <a:schemeClr val="tx1"/>
                </a:solidFill>
                <a:latin typeface="Meiryo UI" pitchFamily="50" charset="-128"/>
                <a:ea typeface="Meiryo UI" pitchFamily="50" charset="-128"/>
                <a:cs typeface="Meiryo UI" pitchFamily="50" charset="-128"/>
              </a:rPr>
              <a:t>の影響）</a:t>
            </a:r>
            <a:endParaRPr lang="en-US" altLang="ja-JP" sz="1400" b="1" dirty="0">
              <a:solidFill>
                <a:schemeClr val="tx1"/>
              </a:solidFill>
              <a:latin typeface="Meiryo UI" pitchFamily="50" charset="-128"/>
              <a:ea typeface="Meiryo UI" pitchFamily="50" charset="-128"/>
              <a:cs typeface="Meiryo UI" pitchFamily="50" charset="-128"/>
            </a:endParaRPr>
          </a:p>
          <a:p>
            <a:pPr marL="285750" indent="-285750">
              <a:lnSpc>
                <a:spcPts val="1600"/>
              </a:lnSpc>
              <a:buFont typeface="Wingdings" pitchFamily="2" charset="2"/>
              <a:buChar char="Ø"/>
              <a:defRPr/>
            </a:pPr>
            <a:r>
              <a:rPr lang="ja-JP" altLang="en-US" sz="1400" dirty="0">
                <a:solidFill>
                  <a:schemeClr val="tx1"/>
                </a:solidFill>
                <a:latin typeface="Meiryo UI" pitchFamily="50" charset="-128"/>
                <a:ea typeface="Meiryo UI" pitchFamily="50" charset="-128"/>
                <a:cs typeface="Meiryo UI" pitchFamily="50" charset="-128"/>
              </a:rPr>
              <a:t>地下鉄株式会社化、バス事業</a:t>
            </a:r>
            <a:r>
              <a:rPr lang="ja-JP" altLang="en-US" sz="1400" dirty="0" smtClean="0">
                <a:solidFill>
                  <a:schemeClr val="tx1"/>
                </a:solidFill>
                <a:latin typeface="Meiryo UI" pitchFamily="50" charset="-128"/>
                <a:ea typeface="Meiryo UI" pitchFamily="50" charset="-128"/>
                <a:cs typeface="Meiryo UI" pitchFamily="50" charset="-128"/>
              </a:rPr>
              <a:t>譲渡等に</a:t>
            </a:r>
            <a:r>
              <a:rPr lang="ja-JP" altLang="en-US" sz="1400" dirty="0">
                <a:solidFill>
                  <a:schemeClr val="tx1"/>
                </a:solidFill>
                <a:latin typeface="Meiryo UI" pitchFamily="50" charset="-128"/>
                <a:ea typeface="Meiryo UI" pitchFamily="50" charset="-128"/>
                <a:cs typeface="Meiryo UI" pitchFamily="50" charset="-128"/>
              </a:rPr>
              <a:t>よる</a:t>
            </a:r>
            <a:r>
              <a:rPr lang="ja-JP" altLang="en-US" sz="1400" dirty="0" smtClean="0">
                <a:solidFill>
                  <a:schemeClr val="tx1"/>
                </a:solidFill>
                <a:latin typeface="Meiryo UI" pitchFamily="50" charset="-128"/>
                <a:ea typeface="Meiryo UI" pitchFamily="50" charset="-128"/>
                <a:cs typeface="Meiryo UI" pitchFamily="50" charset="-128"/>
              </a:rPr>
              <a:t>市税の</a:t>
            </a:r>
            <a:r>
              <a:rPr lang="ja-JP" altLang="en-US" sz="1400" dirty="0">
                <a:solidFill>
                  <a:schemeClr val="tx1"/>
                </a:solidFill>
                <a:latin typeface="Meiryo UI" pitchFamily="50" charset="-128"/>
                <a:ea typeface="Meiryo UI" pitchFamily="50" charset="-128"/>
                <a:cs typeface="Meiryo UI" pitchFamily="50" charset="-128"/>
              </a:rPr>
              <a:t>増収に伴う地方交付税の</a:t>
            </a:r>
            <a:r>
              <a:rPr lang="ja-JP" altLang="en-US" sz="1400" dirty="0" smtClean="0">
                <a:solidFill>
                  <a:schemeClr val="tx1"/>
                </a:solidFill>
                <a:latin typeface="Meiryo UI" pitchFamily="50" charset="-128"/>
                <a:ea typeface="Meiryo UI" pitchFamily="50" charset="-128"/>
                <a:cs typeface="Meiryo UI" pitchFamily="50" charset="-128"/>
              </a:rPr>
              <a:t>減額分を控除</a:t>
            </a: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dirty="0">
                <a:solidFill>
                  <a:schemeClr val="tx1"/>
                </a:solidFill>
                <a:latin typeface="Meiryo UI" pitchFamily="50" charset="-128"/>
                <a:ea typeface="Meiryo UI" pitchFamily="50" charset="-128"/>
                <a:cs typeface="Meiryo UI" pitchFamily="50" charset="-128"/>
              </a:rPr>
              <a:t>　</a:t>
            </a: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endParaRPr lang="en-US" altLang="ja-JP" sz="1400" dirty="0">
              <a:solidFill>
                <a:schemeClr val="tx1"/>
              </a:solidFill>
              <a:latin typeface="Meiryo UI" pitchFamily="50" charset="-128"/>
              <a:ea typeface="Meiryo UI" pitchFamily="50" charset="-128"/>
              <a:cs typeface="Meiryo UI" pitchFamily="50" charset="-128"/>
            </a:endParaRPr>
          </a:p>
          <a:p>
            <a:pPr>
              <a:lnSpc>
                <a:spcPts val="1600"/>
              </a:lnSpc>
              <a:defRPr/>
            </a:pPr>
            <a:r>
              <a:rPr lang="ja-JP" altLang="en-US" sz="1400" b="1" dirty="0" smtClean="0">
                <a:solidFill>
                  <a:schemeClr val="tx1"/>
                </a:solidFill>
                <a:latin typeface="Meiryo UI" pitchFamily="50" charset="-128"/>
                <a:ea typeface="Meiryo UI" pitchFamily="50" charset="-128"/>
                <a:cs typeface="Meiryo UI" pitchFamily="50" charset="-128"/>
              </a:rPr>
              <a:t>（改革効果額（未反映分）の</a:t>
            </a:r>
            <a:r>
              <a:rPr lang="ja-JP" altLang="en-US" sz="1400" b="1" dirty="0">
                <a:solidFill>
                  <a:schemeClr val="tx1"/>
                </a:solidFill>
                <a:latin typeface="Meiryo UI" pitchFamily="50" charset="-128"/>
                <a:ea typeface="Meiryo UI" pitchFamily="50" charset="-128"/>
                <a:cs typeface="Meiryo UI" pitchFamily="50" charset="-128"/>
              </a:rPr>
              <a:t>財政</a:t>
            </a:r>
            <a:r>
              <a:rPr lang="ja-JP" altLang="en-US" sz="1400" b="1" dirty="0" smtClean="0">
                <a:solidFill>
                  <a:schemeClr val="tx1"/>
                </a:solidFill>
                <a:latin typeface="Meiryo UI" pitchFamily="50" charset="-128"/>
                <a:ea typeface="Meiryo UI" pitchFamily="50" charset="-128"/>
                <a:cs typeface="Meiryo UI" pitchFamily="50" charset="-128"/>
              </a:rPr>
              <a:t>シミュレーションへの反映）</a:t>
            </a:r>
            <a:endParaRPr lang="en-US" altLang="ja-JP" sz="1400" b="1" dirty="0">
              <a:solidFill>
                <a:schemeClr val="tx1"/>
              </a:solidFill>
              <a:latin typeface="Meiryo UI" pitchFamily="50" charset="-128"/>
              <a:ea typeface="Meiryo UI" pitchFamily="50" charset="-128"/>
              <a:cs typeface="Meiryo UI" pitchFamily="50" charset="-128"/>
            </a:endParaRPr>
          </a:p>
          <a:p>
            <a:pPr marL="285750" indent="-285750">
              <a:lnSpc>
                <a:spcPts val="1600"/>
              </a:lnSpc>
              <a:buFont typeface="Wingdings" pitchFamily="2" charset="2"/>
              <a:buChar char="Ø"/>
              <a:defRPr/>
            </a:pPr>
            <a:r>
              <a:rPr lang="ja-JP" altLang="en-US" sz="1400" dirty="0" smtClean="0">
                <a:solidFill>
                  <a:schemeClr val="tx1"/>
                </a:solidFill>
                <a:latin typeface="Meiryo UI" pitchFamily="50" charset="-128"/>
                <a:ea typeface="Meiryo UI" pitchFamily="50" charset="-128"/>
                <a:cs typeface="Meiryo UI" pitchFamily="50" charset="-128"/>
              </a:rPr>
              <a:t>改革効果額（未反映</a:t>
            </a:r>
            <a:r>
              <a:rPr lang="ja-JP" altLang="en-US" sz="1400" dirty="0">
                <a:solidFill>
                  <a:schemeClr val="tx1"/>
                </a:solidFill>
                <a:latin typeface="Meiryo UI" pitchFamily="50" charset="-128"/>
                <a:ea typeface="Meiryo UI" pitchFamily="50" charset="-128"/>
                <a:cs typeface="Meiryo UI" pitchFamily="50" charset="-128"/>
              </a:rPr>
              <a:t>分</a:t>
            </a:r>
            <a:r>
              <a:rPr lang="ja-JP" altLang="en-US" sz="1400" dirty="0" smtClean="0">
                <a:solidFill>
                  <a:schemeClr val="tx1"/>
                </a:solidFill>
                <a:latin typeface="Meiryo UI" pitchFamily="50" charset="-128"/>
                <a:ea typeface="Meiryo UI" pitchFamily="50" charset="-128"/>
                <a:cs typeface="Meiryo UI" pitchFamily="50" charset="-128"/>
              </a:rPr>
              <a:t>）のうち、大阪市で発現が見込まれるものを財政シミュレーションに反映</a:t>
            </a: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6" name="テキスト ボックス 9"/>
          <p:cNvSpPr txBox="1">
            <a:spLocks noChangeArrowheads="1"/>
          </p:cNvSpPr>
          <p:nvPr/>
        </p:nvSpPr>
        <p:spPr bwMode="auto">
          <a:xfrm>
            <a:off x="652011" y="843424"/>
            <a:ext cx="6016625" cy="338138"/>
          </a:xfrm>
          <a:prstGeom prst="rect">
            <a:avLst/>
          </a:prstGeom>
          <a:noFill/>
          <a:ln w="9525">
            <a:noFill/>
            <a:miter lim="800000"/>
            <a:headEnd/>
            <a:tailEnd/>
          </a:ln>
        </p:spPr>
        <p:txBody>
          <a:bodyPr>
            <a:spAutoFit/>
          </a:bodyPr>
          <a:lstStyle/>
          <a:p>
            <a:r>
              <a:rPr lang="en-US" altLang="ja-JP" sz="1600" b="1" dirty="0" smtClean="0">
                <a:solidFill>
                  <a:srgbClr val="000000"/>
                </a:solidFill>
                <a:latin typeface="Meiryo UI" pitchFamily="50" charset="-128"/>
                <a:ea typeface="Meiryo UI" pitchFamily="50" charset="-128"/>
                <a:cs typeface="Meiryo UI" pitchFamily="50" charset="-128"/>
              </a:rPr>
              <a:t>〔</a:t>
            </a:r>
            <a:r>
              <a:rPr lang="ja-JP" altLang="en-US" sz="1600" b="1" dirty="0" smtClean="0">
                <a:solidFill>
                  <a:srgbClr val="000000"/>
                </a:solidFill>
                <a:latin typeface="Meiryo UI" pitchFamily="50" charset="-128"/>
                <a:ea typeface="Meiryo UI" pitchFamily="50" charset="-128"/>
                <a:cs typeface="Meiryo UI" pitchFamily="50" charset="-128"/>
              </a:rPr>
              <a:t>基本的</a:t>
            </a:r>
            <a:r>
              <a:rPr lang="ja-JP" altLang="en-US" sz="1600" b="1" dirty="0">
                <a:solidFill>
                  <a:srgbClr val="000000"/>
                </a:solidFill>
                <a:latin typeface="Meiryo UI" pitchFamily="50" charset="-128"/>
                <a:ea typeface="Meiryo UI" pitchFamily="50" charset="-128"/>
                <a:cs typeface="Meiryo UI" pitchFamily="50" charset="-128"/>
              </a:rPr>
              <a:t>考え方</a:t>
            </a:r>
            <a:r>
              <a:rPr lang="en-US" altLang="ja-JP" sz="1600" b="1" dirty="0">
                <a:solidFill>
                  <a:srgbClr val="000000"/>
                </a:solidFill>
                <a:latin typeface="Meiryo UI" pitchFamily="50" charset="-128"/>
                <a:ea typeface="Meiryo UI" pitchFamily="50" charset="-128"/>
                <a:cs typeface="Meiryo UI" pitchFamily="50" charset="-128"/>
              </a:rPr>
              <a:t>〕</a:t>
            </a:r>
            <a:endParaRPr lang="ja-JP" altLang="en-US" sz="1600" b="1" dirty="0">
              <a:solidFill>
                <a:srgbClr val="000000"/>
              </a:solidFill>
              <a:latin typeface="Meiryo UI" pitchFamily="50" charset="-128"/>
              <a:ea typeface="Meiryo UI" pitchFamily="50" charset="-128"/>
              <a:cs typeface="Meiryo UI" pitchFamily="50" charset="-128"/>
            </a:endParaRPr>
          </a:p>
        </p:txBody>
      </p:sp>
      <p:sp>
        <p:nvSpPr>
          <p:cNvPr id="7" name="正方形/長方形 6"/>
          <p:cNvSpPr/>
          <p:nvPr/>
        </p:nvSpPr>
        <p:spPr>
          <a:xfrm>
            <a:off x="194410" y="426288"/>
            <a:ext cx="8856984"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　（参考）</a:t>
            </a:r>
            <a:r>
              <a:rPr lang="en-US" altLang="ja-JP" sz="1600" b="1" dirty="0">
                <a:latin typeface="Meiryo UI" pitchFamily="50" charset="-128"/>
                <a:ea typeface="Meiryo UI" pitchFamily="50" charset="-128"/>
                <a:cs typeface="Meiryo UI" pitchFamily="50" charset="-128"/>
              </a:rPr>
              <a:t>AB</a:t>
            </a:r>
            <a:r>
              <a:rPr lang="ja-JP" altLang="en-US" sz="1600" b="1" dirty="0">
                <a:latin typeface="Meiryo UI" pitchFamily="50" charset="-128"/>
                <a:ea typeface="Meiryo UI" pitchFamily="50" charset="-128"/>
                <a:cs typeface="Meiryo UI" pitchFamily="50" charset="-128"/>
              </a:rPr>
              <a:t>項目関係の改革効果</a:t>
            </a:r>
            <a:r>
              <a:rPr lang="ja-JP" altLang="en-US" sz="1600" b="1" dirty="0" smtClean="0">
                <a:latin typeface="Meiryo UI" pitchFamily="50" charset="-128"/>
                <a:ea typeface="Meiryo UI" pitchFamily="50" charset="-128"/>
                <a:cs typeface="Meiryo UI" pitchFamily="50" charset="-128"/>
              </a:rPr>
              <a:t>額（未反映分）について</a:t>
            </a:r>
            <a:endParaRPr lang="ja-JP" altLang="en-US" sz="1600" b="1" dirty="0">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89349" y="-7997"/>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１０</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341495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下矢印 11"/>
          <p:cNvSpPr/>
          <p:nvPr/>
        </p:nvSpPr>
        <p:spPr>
          <a:xfrm>
            <a:off x="2576034" y="2668081"/>
            <a:ext cx="4470366" cy="359871"/>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13" name="角丸四角形 12"/>
          <p:cNvSpPr/>
          <p:nvPr/>
        </p:nvSpPr>
        <p:spPr>
          <a:xfrm>
            <a:off x="568984" y="3175800"/>
            <a:ext cx="8432800" cy="3277163"/>
          </a:xfrm>
          <a:prstGeom prst="roundRect">
            <a:avLst>
              <a:gd name="adj" fmla="val 8695"/>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5400000" scaled="1"/>
            <a:tileRect/>
          </a:gradFill>
          <a:ln w="63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1671213" y="2627435"/>
            <a:ext cx="648072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以下の経費について個別に一定の前提条件を設定して試算</a:t>
            </a: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5" name="角丸四角形 14"/>
          <p:cNvSpPr/>
          <p:nvPr/>
        </p:nvSpPr>
        <p:spPr>
          <a:xfrm>
            <a:off x="956495" y="4789716"/>
            <a:ext cx="9973169" cy="640432"/>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smtClean="0">
                <a:solidFill>
                  <a:schemeClr val="tx1"/>
                </a:solidFill>
                <a:latin typeface="Meiryo UI" pitchFamily="50" charset="-128"/>
                <a:ea typeface="Meiryo UI" pitchFamily="50" charset="-128"/>
                <a:cs typeface="Meiryo UI" pitchFamily="50" charset="-128"/>
              </a:rPr>
              <a:t>◆　</a:t>
            </a:r>
            <a:r>
              <a:rPr lang="ja-JP" altLang="en-US" sz="1700" b="1" dirty="0" smtClean="0">
                <a:solidFill>
                  <a:schemeClr val="tx1"/>
                </a:solidFill>
                <a:latin typeface="Meiryo UI" pitchFamily="50" charset="-128"/>
                <a:ea typeface="Meiryo UI" pitchFamily="50" charset="-128"/>
                <a:cs typeface="Meiryo UI" pitchFamily="50" charset="-128"/>
              </a:rPr>
              <a:t>システム改修経費</a:t>
            </a:r>
            <a:endParaRPr lang="en-US" altLang="ja-JP" sz="1700" b="1"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（総合区役所・地域自治区事務所設置、事務移管などに伴うシステム改修等のコスト）</a:t>
            </a:r>
            <a:endParaRPr kumimoji="1" lang="ja-JP" altLang="en-US" sz="1400" dirty="0">
              <a:solidFill>
                <a:schemeClr val="tx1"/>
              </a:solidFill>
              <a:latin typeface="Meiryo UI" pitchFamily="50" charset="-128"/>
              <a:ea typeface="Meiryo UI" pitchFamily="50" charset="-128"/>
              <a:cs typeface="Meiryo UI" pitchFamily="50" charset="-128"/>
            </a:endParaRPr>
          </a:p>
        </p:txBody>
      </p:sp>
      <p:sp>
        <p:nvSpPr>
          <p:cNvPr id="16" name="角丸四角形 15"/>
          <p:cNvSpPr/>
          <p:nvPr/>
        </p:nvSpPr>
        <p:spPr>
          <a:xfrm>
            <a:off x="956495" y="6048208"/>
            <a:ext cx="8146893" cy="360040"/>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b="1" dirty="0" smtClean="0">
                <a:solidFill>
                  <a:schemeClr val="tx1"/>
                </a:solidFill>
                <a:latin typeface="Meiryo UI" pitchFamily="50" charset="-128"/>
                <a:ea typeface="Meiryo UI" pitchFamily="50" charset="-128"/>
                <a:cs typeface="Meiryo UI" pitchFamily="50" charset="-128"/>
              </a:rPr>
              <a:t>◆　その他経費</a:t>
            </a:r>
            <a:endParaRPr lang="en-US" altLang="ja-JP" sz="1700" b="1"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（区名変更に伴う街区表示板の張替えにかかるコスト等）</a:t>
            </a:r>
          </a:p>
          <a:p>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17" name="角丸四角形 16"/>
          <p:cNvSpPr/>
          <p:nvPr/>
        </p:nvSpPr>
        <p:spPr>
          <a:xfrm>
            <a:off x="956497" y="3247808"/>
            <a:ext cx="7552095" cy="648072"/>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700" dirty="0" smtClean="0">
                <a:solidFill>
                  <a:schemeClr val="tx1"/>
                </a:solidFill>
                <a:latin typeface="Meiryo UI" pitchFamily="50" charset="-128"/>
                <a:ea typeface="Meiryo UI" pitchFamily="50" charset="-128"/>
                <a:cs typeface="Meiryo UI" pitchFamily="50" charset="-128"/>
              </a:rPr>
              <a:t>◆　</a:t>
            </a:r>
            <a:r>
              <a:rPr lang="ja-JP" altLang="en-US" sz="1700" b="1" dirty="0" smtClean="0">
                <a:solidFill>
                  <a:schemeClr val="tx1"/>
                </a:solidFill>
                <a:latin typeface="Meiryo UI" pitchFamily="50" charset="-128"/>
                <a:ea typeface="Meiryo UI" pitchFamily="50" charset="-128"/>
                <a:cs typeface="Meiryo UI" pitchFamily="50" charset="-128"/>
              </a:rPr>
              <a:t>庁舎改修経費</a:t>
            </a:r>
            <a:endParaRPr lang="en-US" altLang="ja-JP" sz="1700" b="1"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（職員体制の変更に応じた執務環境を整備するためのコスト）</a:t>
            </a:r>
            <a:endParaRPr kumimoji="1" lang="ja-JP" altLang="en-US" sz="1400" dirty="0">
              <a:solidFill>
                <a:schemeClr val="tx1"/>
              </a:solidFill>
              <a:latin typeface="Meiryo UI" pitchFamily="50" charset="-128"/>
              <a:ea typeface="Meiryo UI" pitchFamily="50" charset="-128"/>
              <a:cs typeface="Meiryo UI" pitchFamily="50" charset="-128"/>
            </a:endParaRPr>
          </a:p>
        </p:txBody>
      </p:sp>
      <p:sp>
        <p:nvSpPr>
          <p:cNvPr id="18" name="角丸四角形 17"/>
          <p:cNvSpPr/>
          <p:nvPr/>
        </p:nvSpPr>
        <p:spPr>
          <a:xfrm>
            <a:off x="1595824" y="3876497"/>
            <a:ext cx="7624103" cy="727518"/>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　　○改修内容　・市が保有する既存の施設の活用を基本とし、新たな職員体制に応じた執務</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環境を整備するための改修を行う。</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改修対象庁舎：総合区役所庁舎（８カ所）、その他事務所（１カ所）</a:t>
            </a:r>
            <a:endParaRPr kumimoji="1" lang="ja-JP" altLang="en-US" sz="1400" dirty="0">
              <a:solidFill>
                <a:schemeClr val="tx1"/>
              </a:solidFill>
              <a:latin typeface="Meiryo UI" pitchFamily="50" charset="-128"/>
              <a:ea typeface="Meiryo UI" pitchFamily="50" charset="-128"/>
              <a:cs typeface="Meiryo UI" pitchFamily="50" charset="-128"/>
            </a:endParaRPr>
          </a:p>
        </p:txBody>
      </p:sp>
      <p:sp>
        <p:nvSpPr>
          <p:cNvPr id="19" name="角丸四角形 18"/>
          <p:cNvSpPr/>
          <p:nvPr/>
        </p:nvSpPr>
        <p:spPr>
          <a:xfrm>
            <a:off x="1595824" y="5120016"/>
            <a:ext cx="7624103" cy="727518"/>
          </a:xfrm>
          <a:prstGeom prst="roundRect">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　　○前提条件　・現行システム改修を基本とし、システム改修期間を</a:t>
            </a:r>
            <a:r>
              <a:rPr lang="en-US" altLang="ja-JP" sz="1400" dirty="0" smtClean="0">
                <a:solidFill>
                  <a:schemeClr val="tx1"/>
                </a:solidFill>
                <a:latin typeface="Meiryo UI" pitchFamily="50" charset="-128"/>
                <a:ea typeface="Meiryo UI" pitchFamily="50" charset="-128"/>
                <a:cs typeface="Meiryo UI" pitchFamily="50" charset="-128"/>
              </a:rPr>
              <a:t>24</a:t>
            </a:r>
            <a:r>
              <a:rPr lang="ja-JP" altLang="en-US" sz="1400" dirty="0" smtClean="0">
                <a:solidFill>
                  <a:schemeClr val="tx1"/>
                </a:solidFill>
                <a:latin typeface="Meiryo UI" pitchFamily="50" charset="-128"/>
                <a:ea typeface="Meiryo UI" pitchFamily="50" charset="-128"/>
                <a:cs typeface="Meiryo UI" pitchFamily="50" charset="-128"/>
              </a:rPr>
              <a:t>か月とする</a:t>
            </a: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20" name="大かっこ 19"/>
          <p:cNvSpPr/>
          <p:nvPr/>
        </p:nvSpPr>
        <p:spPr>
          <a:xfrm>
            <a:off x="1797627" y="3967887"/>
            <a:ext cx="6926989" cy="525647"/>
          </a:xfrm>
          <a:prstGeom prst="bracketPair">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大かっこ 20"/>
          <p:cNvSpPr/>
          <p:nvPr/>
        </p:nvSpPr>
        <p:spPr>
          <a:xfrm>
            <a:off x="1811848" y="5387370"/>
            <a:ext cx="6120680" cy="228479"/>
          </a:xfrm>
          <a:prstGeom prst="bracketPair">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正方形/長方形 21"/>
          <p:cNvSpPr/>
          <p:nvPr/>
        </p:nvSpPr>
        <p:spPr>
          <a:xfrm>
            <a:off x="608672" y="908720"/>
            <a:ext cx="8394700" cy="149138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lang="ja-JP" altLang="en-US" sz="2000" dirty="0" smtClean="0">
                <a:solidFill>
                  <a:schemeClr val="tx1"/>
                </a:solidFill>
                <a:latin typeface="Meiryo UI" pitchFamily="50" charset="-128"/>
                <a:ea typeface="Meiryo UI" pitchFamily="50" charset="-128"/>
                <a:cs typeface="Meiryo UI" pitchFamily="50" charset="-128"/>
              </a:rPr>
              <a:t>　①</a:t>
            </a:r>
            <a:r>
              <a:rPr lang="ja-JP" altLang="en-US" sz="2000" b="1" dirty="0" smtClean="0">
                <a:solidFill>
                  <a:schemeClr val="tx1"/>
                </a:solidFill>
                <a:latin typeface="Meiryo UI" pitchFamily="50" charset="-128"/>
                <a:ea typeface="Meiryo UI" pitchFamily="50" charset="-128"/>
                <a:cs typeface="Meiryo UI" pitchFamily="50" charset="-128"/>
              </a:rPr>
              <a:t>イニシャルコスト</a:t>
            </a:r>
            <a:r>
              <a:rPr lang="ja-JP" altLang="en-US" sz="1600" dirty="0" smtClean="0">
                <a:solidFill>
                  <a:schemeClr val="tx1"/>
                </a:solidFill>
                <a:latin typeface="Meiryo UI" pitchFamily="50" charset="-128"/>
                <a:ea typeface="Meiryo UI" pitchFamily="50" charset="-128"/>
                <a:cs typeface="Meiryo UI" pitchFamily="50" charset="-128"/>
              </a:rPr>
              <a:t>（ 庁舎</a:t>
            </a:r>
            <a:r>
              <a:rPr lang="ja-JP" altLang="en-US" sz="1600" dirty="0">
                <a:solidFill>
                  <a:schemeClr val="tx1"/>
                </a:solidFill>
                <a:latin typeface="Meiryo UI" pitchFamily="50" charset="-128"/>
                <a:ea typeface="Meiryo UI" pitchFamily="50" charset="-128"/>
                <a:cs typeface="Meiryo UI" pitchFamily="50" charset="-128"/>
              </a:rPr>
              <a:t>改修</a:t>
            </a:r>
            <a:r>
              <a:rPr lang="ja-JP" altLang="en-US" sz="1600" dirty="0" smtClean="0">
                <a:solidFill>
                  <a:schemeClr val="tx1"/>
                </a:solidFill>
                <a:latin typeface="Meiryo UI" pitchFamily="50" charset="-128"/>
                <a:ea typeface="Meiryo UI" pitchFamily="50" charset="-128"/>
                <a:cs typeface="Meiryo UI" pitchFamily="50" charset="-128"/>
              </a:rPr>
              <a:t>経費 やシステム改修経費など　）</a:t>
            </a:r>
          </a:p>
          <a:p>
            <a:pPr>
              <a:lnSpc>
                <a:spcPct val="150000"/>
              </a:lnSpc>
            </a:pPr>
            <a:r>
              <a:rPr lang="ja-JP" altLang="en-US" sz="2000" dirty="0" smtClean="0">
                <a:solidFill>
                  <a:schemeClr val="tx1"/>
                </a:solidFill>
                <a:latin typeface="Meiryo UI" pitchFamily="50" charset="-128"/>
                <a:ea typeface="Meiryo UI" pitchFamily="50" charset="-128"/>
                <a:cs typeface="Meiryo UI" pitchFamily="50" charset="-128"/>
              </a:rPr>
              <a:t>　②</a:t>
            </a:r>
            <a:r>
              <a:rPr lang="ja-JP" altLang="en-US" sz="2000" b="1" dirty="0" smtClean="0">
                <a:solidFill>
                  <a:schemeClr val="tx1"/>
                </a:solidFill>
                <a:latin typeface="Meiryo UI" pitchFamily="50" charset="-128"/>
                <a:ea typeface="Meiryo UI" pitchFamily="50" charset="-128"/>
                <a:cs typeface="Meiryo UI" pitchFamily="50" charset="-128"/>
              </a:rPr>
              <a:t>ランニングコスト</a:t>
            </a:r>
            <a:r>
              <a:rPr lang="ja-JP" altLang="en-US" sz="1600" dirty="0" smtClean="0">
                <a:solidFill>
                  <a:schemeClr val="tx1"/>
                </a:solidFill>
                <a:latin typeface="Meiryo UI" pitchFamily="50" charset="-128"/>
                <a:ea typeface="Meiryo UI" pitchFamily="50" charset="-128"/>
                <a:cs typeface="Meiryo UI" pitchFamily="50" charset="-128"/>
              </a:rPr>
              <a:t>（ システム運用経費　）　</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23" name="テキスト ボックス 22"/>
          <p:cNvSpPr txBox="1"/>
          <p:nvPr/>
        </p:nvSpPr>
        <p:spPr>
          <a:xfrm>
            <a:off x="23695" y="366897"/>
            <a:ext cx="5217337"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（２）総合区設置に伴うコスト</a:t>
            </a:r>
            <a:endParaRPr lang="en-US" altLang="ja-JP" sz="2000" b="1" dirty="0" smtClean="0">
              <a:solidFill>
                <a:prstClr val="black"/>
              </a:solidFill>
              <a:latin typeface="Meiryo UI" pitchFamily="50" charset="-128"/>
              <a:ea typeface="Meiryo UI" pitchFamily="50" charset="-128"/>
              <a:cs typeface="Meiryo UI" pitchFamily="50" charset="-128"/>
            </a:endParaRPr>
          </a:p>
        </p:txBody>
      </p:sp>
      <p:sp>
        <p:nvSpPr>
          <p:cNvPr id="3" name="テキスト ボックス 2"/>
          <p:cNvSpPr txBox="1"/>
          <p:nvPr/>
        </p:nvSpPr>
        <p:spPr>
          <a:xfrm>
            <a:off x="6592134" y="297648"/>
            <a:ext cx="3174267" cy="430887"/>
          </a:xfrm>
          <a:prstGeom prst="rect">
            <a:avLst/>
          </a:prstGeom>
          <a:noFill/>
          <a:ln>
            <a:solidFill>
              <a:schemeClr val="accent1"/>
            </a:solidFill>
          </a:ln>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副首都・大阪にふさわしい大都市制度</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総合区素案</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「７　総合</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区設置に伴う</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コスト」　より抜粋</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a:spLocks noChangeArrowheads="1"/>
          </p:cNvSpPr>
          <p:nvPr/>
        </p:nvSpPr>
        <p:spPr bwMode="auto">
          <a:xfrm>
            <a:off x="8882431" y="658757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１１</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738653171"/>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740793" y="2777976"/>
            <a:ext cx="8379038" cy="3749912"/>
          </a:xfrm>
          <a:prstGeom prst="rect">
            <a:avLst/>
          </a:prstGeom>
          <a:no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a:p>
            <a:r>
              <a:rPr lang="ja-JP" altLang="en-US" sz="1600" b="1" dirty="0" smtClean="0">
                <a:solidFill>
                  <a:schemeClr val="tx1"/>
                </a:solidFill>
                <a:latin typeface="Meiryo UI" pitchFamily="50" charset="-128"/>
                <a:ea typeface="Meiryo UI" pitchFamily="50" charset="-128"/>
                <a:cs typeface="Meiryo UI" pitchFamily="50" charset="-128"/>
              </a:rPr>
              <a:t>　</a:t>
            </a:r>
            <a:endParaRPr lang="en-US" altLang="ja-JP" sz="1600" b="1"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700" b="1" dirty="0" smtClean="0">
                <a:solidFill>
                  <a:schemeClr val="tx1"/>
                </a:solidFill>
                <a:latin typeface="Meiryo UI" pitchFamily="50" charset="-128"/>
                <a:ea typeface="Meiryo UI" pitchFamily="50" charset="-128"/>
                <a:cs typeface="Meiryo UI" pitchFamily="50" charset="-128"/>
              </a:rPr>
              <a:t>①イニシャルコスト</a:t>
            </a:r>
            <a:endParaRPr lang="en-US" altLang="ja-JP" sz="1700" b="1" dirty="0" smtClean="0">
              <a:solidFill>
                <a:schemeClr val="tx1"/>
              </a:solidFill>
              <a:latin typeface="Meiryo UI" pitchFamily="50" charset="-128"/>
              <a:ea typeface="Meiryo UI" pitchFamily="50" charset="-128"/>
              <a:cs typeface="Meiryo UI" pitchFamily="50" charset="-128"/>
            </a:endParaRPr>
          </a:p>
          <a:p>
            <a:pPr lvl="0" fontAlgn="base">
              <a:spcBef>
                <a:spcPct val="0"/>
              </a:spcBef>
              <a:spcAft>
                <a:spcPct val="0"/>
              </a:spcAft>
              <a:defRPr/>
            </a:pPr>
            <a:r>
              <a:rPr lang="ja-JP" altLang="en-US" sz="1500" b="1" dirty="0" smtClean="0">
                <a:solidFill>
                  <a:schemeClr val="tx1"/>
                </a:solidFill>
                <a:latin typeface="Meiryo UI" pitchFamily="50" charset="-128"/>
                <a:ea typeface="Meiryo UI" pitchFamily="50" charset="-128"/>
                <a:cs typeface="Meiryo UI" pitchFamily="50" charset="-128"/>
              </a:rPr>
              <a:t>　　</a:t>
            </a:r>
            <a:r>
              <a:rPr lang="ja-JP" altLang="en-US" sz="1500" dirty="0" smtClean="0">
                <a:solidFill>
                  <a:schemeClr val="tx1"/>
                </a:solidFill>
                <a:latin typeface="Meiryo UI" pitchFamily="50" charset="-128"/>
                <a:ea typeface="Meiryo UI" pitchFamily="50" charset="-128"/>
                <a:cs typeface="Meiryo UI" pitchFamily="50" charset="-128"/>
              </a:rPr>
              <a:t>○庁舎改修経費　　　　 </a:t>
            </a:r>
            <a:r>
              <a:rPr lang="en-US" altLang="ja-JP" sz="1500" dirty="0" smtClean="0">
                <a:solidFill>
                  <a:schemeClr val="tx1"/>
                </a:solidFill>
                <a:latin typeface="Meiryo UI" pitchFamily="50" charset="-128"/>
                <a:ea typeface="Meiryo UI" pitchFamily="50" charset="-128"/>
                <a:cs typeface="Meiryo UI" pitchFamily="50" charset="-128"/>
              </a:rPr>
              <a:t>7.5</a:t>
            </a:r>
            <a:r>
              <a:rPr lang="ja-JP" altLang="en-US" sz="1500" dirty="0" smtClean="0">
                <a:solidFill>
                  <a:schemeClr val="tx1"/>
                </a:solidFill>
                <a:latin typeface="Meiryo UI" pitchFamily="50" charset="-128"/>
                <a:ea typeface="Meiryo UI" pitchFamily="50" charset="-128"/>
                <a:cs typeface="Meiryo UI" pitchFamily="50" charset="-128"/>
              </a:rPr>
              <a:t>億円　 うち</a:t>
            </a:r>
            <a:r>
              <a:rPr lang="ja-JP" altLang="en-US" sz="1500" dirty="0" smtClean="0">
                <a:solidFill>
                  <a:prstClr val="black"/>
                </a:solidFill>
                <a:latin typeface="Meiryo UI" pitchFamily="50" charset="-128"/>
                <a:ea typeface="Meiryo UI" pitchFamily="50" charset="-128"/>
                <a:cs typeface="Meiryo UI" pitchFamily="50" charset="-128"/>
              </a:rPr>
              <a:t>・総合区庁舎改修費                 </a:t>
            </a:r>
            <a:r>
              <a:rPr lang="en-US" altLang="ja-JP" sz="1500" dirty="0" smtClean="0">
                <a:solidFill>
                  <a:prstClr val="black"/>
                </a:solidFill>
                <a:latin typeface="Meiryo UI" pitchFamily="50" charset="-128"/>
                <a:ea typeface="Meiryo UI" pitchFamily="50" charset="-128"/>
                <a:cs typeface="Meiryo UI" pitchFamily="50" charset="-128"/>
              </a:rPr>
              <a:t>6.8</a:t>
            </a:r>
            <a:r>
              <a:rPr lang="ja-JP" altLang="en-US" sz="1500" dirty="0" smtClean="0">
                <a:solidFill>
                  <a:prstClr val="black"/>
                </a:solidFill>
                <a:latin typeface="Meiryo UI" pitchFamily="50" charset="-128"/>
                <a:ea typeface="Meiryo UI" pitchFamily="50" charset="-128"/>
                <a:cs typeface="Meiryo UI" pitchFamily="50" charset="-128"/>
              </a:rPr>
              <a:t>億円</a:t>
            </a:r>
            <a:endParaRPr lang="en-US" altLang="ja-JP" sz="1500" dirty="0" smtClean="0">
              <a:solidFill>
                <a:prstClr val="black"/>
              </a:solidFill>
              <a:latin typeface="Meiryo UI" pitchFamily="50" charset="-128"/>
              <a:ea typeface="Meiryo UI" pitchFamily="50" charset="-128"/>
              <a:cs typeface="Meiryo UI" pitchFamily="50" charset="-128"/>
            </a:endParaRPr>
          </a:p>
          <a:p>
            <a:pPr lvl="0" fontAlgn="base">
              <a:spcBef>
                <a:spcPct val="0"/>
              </a:spcBef>
              <a:spcAft>
                <a:spcPct val="0"/>
              </a:spcAft>
              <a:defRPr/>
            </a:pPr>
            <a:r>
              <a:rPr lang="ja-JP" altLang="en-US" sz="1500" dirty="0" smtClean="0">
                <a:solidFill>
                  <a:prstClr val="black"/>
                </a:solidFill>
                <a:latin typeface="Meiryo UI" pitchFamily="50" charset="-128"/>
                <a:ea typeface="Meiryo UI" pitchFamily="50" charset="-128"/>
                <a:cs typeface="Meiryo UI" pitchFamily="50" charset="-128"/>
              </a:rPr>
              <a:t>　                                                 ・その他事務所改修費 　　　　      </a:t>
            </a:r>
            <a:r>
              <a:rPr lang="en-US" altLang="ja-JP" sz="1500" dirty="0" smtClean="0">
                <a:solidFill>
                  <a:prstClr val="black"/>
                </a:solidFill>
                <a:latin typeface="Meiryo UI" pitchFamily="50" charset="-128"/>
                <a:ea typeface="Meiryo UI" pitchFamily="50" charset="-128"/>
                <a:cs typeface="Meiryo UI" pitchFamily="50" charset="-128"/>
              </a:rPr>
              <a:t>0.7</a:t>
            </a:r>
            <a:r>
              <a:rPr lang="ja-JP" altLang="en-US" sz="1500" dirty="0" smtClean="0">
                <a:solidFill>
                  <a:prstClr val="black"/>
                </a:solidFill>
                <a:latin typeface="Meiryo UI" pitchFamily="50" charset="-128"/>
                <a:ea typeface="Meiryo UI" pitchFamily="50" charset="-128"/>
                <a:cs typeface="Meiryo UI" pitchFamily="50" charset="-128"/>
              </a:rPr>
              <a:t>億円　</a:t>
            </a:r>
            <a:r>
              <a:rPr lang="ja-JP" altLang="en-US" sz="1500" dirty="0" smtClean="0">
                <a:solidFill>
                  <a:schemeClr val="tx1"/>
                </a:solidFill>
                <a:latin typeface="Meiryo UI" pitchFamily="50" charset="-128"/>
                <a:ea typeface="Meiryo UI" pitchFamily="50" charset="-128"/>
                <a:cs typeface="Meiryo UI" pitchFamily="50" charset="-128"/>
              </a:rPr>
              <a:t>　                      </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○システム改修経費　　</a:t>
            </a:r>
            <a:r>
              <a:rPr lang="en-US" altLang="ja-JP" sz="1500" dirty="0" smtClean="0">
                <a:solidFill>
                  <a:schemeClr val="tx1"/>
                </a:solidFill>
                <a:latin typeface="Meiryo UI" pitchFamily="50" charset="-128"/>
                <a:ea typeface="Meiryo UI" pitchFamily="50" charset="-128"/>
                <a:cs typeface="Meiryo UI" pitchFamily="50" charset="-128"/>
              </a:rPr>
              <a:t>49.3</a:t>
            </a:r>
            <a:r>
              <a:rPr lang="ja-JP" altLang="en-US" sz="1500" dirty="0" smtClean="0">
                <a:solidFill>
                  <a:schemeClr val="tx1"/>
                </a:solidFill>
                <a:latin typeface="Meiryo UI" pitchFamily="50" charset="-128"/>
                <a:ea typeface="Meiryo UI" pitchFamily="50" charset="-128"/>
                <a:cs typeface="Meiryo UI" pitchFamily="50" charset="-128"/>
              </a:rPr>
              <a:t>億円　うち・基幹</a:t>
            </a:r>
            <a:r>
              <a:rPr lang="en-US" altLang="ja-JP" sz="1500" dirty="0" smtClean="0">
                <a:solidFill>
                  <a:schemeClr val="tx1"/>
                </a:solidFill>
                <a:latin typeface="Meiryo UI" pitchFamily="50" charset="-128"/>
                <a:ea typeface="Meiryo UI" pitchFamily="50" charset="-128"/>
                <a:cs typeface="Meiryo UI" pitchFamily="50" charset="-128"/>
              </a:rPr>
              <a:t>(9)</a:t>
            </a:r>
            <a:r>
              <a:rPr lang="ja-JP" altLang="en-US" sz="1500" dirty="0" smtClean="0">
                <a:solidFill>
                  <a:schemeClr val="tx1"/>
                </a:solidFill>
                <a:latin typeface="Meiryo UI" pitchFamily="50" charset="-128"/>
                <a:ea typeface="Meiryo UI" pitchFamily="50" charset="-128"/>
                <a:cs typeface="Meiryo UI" pitchFamily="50" charset="-128"/>
              </a:rPr>
              <a:t>システム改修経費 　　    　</a:t>
            </a:r>
            <a:r>
              <a:rPr lang="en-US" altLang="ja-JP" sz="1500" dirty="0" smtClean="0">
                <a:solidFill>
                  <a:schemeClr val="tx1"/>
                </a:solidFill>
                <a:latin typeface="Meiryo UI" pitchFamily="50" charset="-128"/>
                <a:ea typeface="Meiryo UI" pitchFamily="50" charset="-128"/>
                <a:cs typeface="Meiryo UI" pitchFamily="50" charset="-128"/>
              </a:rPr>
              <a:t>42</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・その他</a:t>
            </a:r>
            <a:r>
              <a:rPr lang="en-US" altLang="ja-JP" sz="1500" dirty="0" smtClean="0">
                <a:solidFill>
                  <a:schemeClr val="tx1"/>
                </a:solidFill>
                <a:latin typeface="Meiryo UI" pitchFamily="50" charset="-128"/>
                <a:ea typeface="Meiryo UI" pitchFamily="50" charset="-128"/>
                <a:cs typeface="Meiryo UI" pitchFamily="50" charset="-128"/>
              </a:rPr>
              <a:t>(195)</a:t>
            </a:r>
            <a:r>
              <a:rPr lang="ja-JP" altLang="en-US" sz="1500" dirty="0" smtClean="0">
                <a:solidFill>
                  <a:schemeClr val="tx1"/>
                </a:solidFill>
                <a:latin typeface="Meiryo UI" pitchFamily="50" charset="-128"/>
                <a:ea typeface="Meiryo UI" pitchFamily="50" charset="-128"/>
                <a:cs typeface="Meiryo UI" pitchFamily="50" charset="-128"/>
              </a:rPr>
              <a:t>システム改修経費　　</a:t>
            </a:r>
            <a:r>
              <a:rPr lang="en-US" altLang="ja-JP" sz="1500" dirty="0" smtClean="0">
                <a:solidFill>
                  <a:schemeClr val="tx1"/>
                </a:solidFill>
                <a:latin typeface="Meiryo UI" pitchFamily="50" charset="-128"/>
                <a:ea typeface="Meiryo UI" pitchFamily="50" charset="-128"/>
                <a:cs typeface="Meiryo UI" pitchFamily="50" charset="-128"/>
              </a:rPr>
              <a:t>7.3</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○その他経費　　　　　</a:t>
            </a:r>
            <a:r>
              <a:rPr lang="ja-JP" altLang="en-US" sz="1500" b="1" dirty="0" smtClean="0">
                <a:solidFill>
                  <a:schemeClr val="tx1"/>
                </a:solidFill>
                <a:latin typeface="Meiryo UI" pitchFamily="50" charset="-128"/>
                <a:ea typeface="Meiryo UI" pitchFamily="50" charset="-128"/>
                <a:cs typeface="Meiryo UI" pitchFamily="50" charset="-128"/>
              </a:rPr>
              <a:t>　  </a:t>
            </a:r>
            <a:r>
              <a:rPr lang="en-US" altLang="ja-JP" sz="1500" dirty="0" smtClean="0">
                <a:solidFill>
                  <a:schemeClr val="tx1"/>
                </a:solidFill>
                <a:latin typeface="Meiryo UI" pitchFamily="50" charset="-128"/>
                <a:ea typeface="Meiryo UI" pitchFamily="50" charset="-128"/>
                <a:cs typeface="Meiryo UI" pitchFamily="50" charset="-128"/>
              </a:rPr>
              <a:t>5.9</a:t>
            </a:r>
            <a:r>
              <a:rPr lang="ja-JP" altLang="en-US" sz="1500" dirty="0" smtClean="0">
                <a:solidFill>
                  <a:schemeClr val="tx1"/>
                </a:solidFill>
                <a:latin typeface="Meiryo UI" pitchFamily="50" charset="-128"/>
                <a:ea typeface="Meiryo UI" pitchFamily="50" charset="-128"/>
                <a:cs typeface="Meiryo UI" pitchFamily="50" charset="-128"/>
              </a:rPr>
              <a:t>億円  うち・移転経費　　　　　　　　　　　　　　  </a:t>
            </a:r>
            <a:r>
              <a:rPr lang="en-US" altLang="ja-JP" sz="1500" dirty="0" smtClean="0">
                <a:solidFill>
                  <a:schemeClr val="tx1"/>
                </a:solidFill>
                <a:latin typeface="Meiryo UI" pitchFamily="50" charset="-128"/>
                <a:ea typeface="Meiryo UI" pitchFamily="50" charset="-128"/>
                <a:cs typeface="Meiryo UI" pitchFamily="50" charset="-128"/>
              </a:rPr>
              <a:t>0.4</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・街区表示取替経費　　　　　　　　  </a:t>
            </a:r>
            <a:r>
              <a:rPr lang="en-US" altLang="ja-JP" sz="1500" dirty="0" smtClean="0">
                <a:solidFill>
                  <a:schemeClr val="tx1"/>
                </a:solidFill>
                <a:latin typeface="Meiryo UI" pitchFamily="50" charset="-128"/>
                <a:ea typeface="Meiryo UI" pitchFamily="50" charset="-128"/>
                <a:cs typeface="Meiryo UI" pitchFamily="50" charset="-128"/>
              </a:rPr>
              <a:t>4.2</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・標識変更経費　    　　　　          </a:t>
            </a:r>
            <a:r>
              <a:rPr lang="en-US" altLang="ja-JP" sz="1500" dirty="0" smtClean="0">
                <a:solidFill>
                  <a:schemeClr val="tx1"/>
                </a:solidFill>
                <a:latin typeface="Meiryo UI" pitchFamily="50" charset="-128"/>
                <a:ea typeface="Meiryo UI" pitchFamily="50" charset="-128"/>
                <a:cs typeface="Meiryo UI" pitchFamily="50" charset="-128"/>
              </a:rPr>
              <a:t>0.2</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・広報関係経費　　　　                </a:t>
            </a:r>
            <a:r>
              <a:rPr lang="en-US" altLang="ja-JP" sz="1500" dirty="0" smtClean="0">
                <a:solidFill>
                  <a:schemeClr val="tx1"/>
                </a:solidFill>
                <a:latin typeface="Meiryo UI" pitchFamily="50" charset="-128"/>
                <a:ea typeface="Meiryo UI" pitchFamily="50" charset="-128"/>
                <a:cs typeface="Meiryo UI" pitchFamily="50" charset="-128"/>
              </a:rPr>
              <a:t>0.7</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・公印等経費　　　　　                 </a:t>
            </a:r>
            <a:r>
              <a:rPr lang="en-US" altLang="ja-JP" sz="1500" dirty="0" smtClean="0">
                <a:solidFill>
                  <a:schemeClr val="tx1"/>
                </a:solidFill>
                <a:latin typeface="Meiryo UI" pitchFamily="50" charset="-128"/>
                <a:ea typeface="Meiryo UI" pitchFamily="50" charset="-128"/>
                <a:cs typeface="Meiryo UI" pitchFamily="50" charset="-128"/>
              </a:rPr>
              <a:t>0.4</a:t>
            </a:r>
            <a:r>
              <a:rPr lang="ja-JP" altLang="en-US" sz="1500" dirty="0" smtClean="0">
                <a:solidFill>
                  <a:schemeClr val="tx1"/>
                </a:solidFill>
                <a:latin typeface="Meiryo UI" pitchFamily="50" charset="-128"/>
                <a:ea typeface="Meiryo UI" pitchFamily="50" charset="-128"/>
                <a:cs typeface="Meiryo UI" pitchFamily="50" charset="-128"/>
              </a:rPr>
              <a:t>億円　</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700" b="1" dirty="0" smtClean="0">
                <a:solidFill>
                  <a:schemeClr val="tx1"/>
                </a:solidFill>
                <a:latin typeface="Meiryo UI" pitchFamily="50" charset="-128"/>
                <a:ea typeface="Meiryo UI" pitchFamily="50" charset="-128"/>
                <a:cs typeface="Meiryo UI" pitchFamily="50" charset="-128"/>
              </a:rPr>
              <a:t>②ランニングコスト</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○システム運用経費　　　</a:t>
            </a:r>
            <a:r>
              <a:rPr lang="en-US" altLang="ja-JP" sz="1500" dirty="0" smtClean="0">
                <a:solidFill>
                  <a:schemeClr val="tx1"/>
                </a:solidFill>
                <a:latin typeface="Meiryo UI" pitchFamily="50" charset="-128"/>
                <a:ea typeface="Meiryo UI" pitchFamily="50" charset="-128"/>
                <a:cs typeface="Meiryo UI" pitchFamily="50" charset="-128"/>
              </a:rPr>
              <a:t>0.9</a:t>
            </a:r>
            <a:r>
              <a:rPr lang="ja-JP" altLang="en-US" sz="1500" dirty="0" smtClean="0">
                <a:solidFill>
                  <a:schemeClr val="tx1"/>
                </a:solidFill>
                <a:latin typeface="Meiryo UI" pitchFamily="50" charset="-128"/>
                <a:ea typeface="Meiryo UI" pitchFamily="50" charset="-128"/>
                <a:cs typeface="Meiryo UI" pitchFamily="50" charset="-128"/>
              </a:rPr>
              <a:t>億円　うち・基幹</a:t>
            </a:r>
            <a:r>
              <a:rPr lang="en-US" altLang="ja-JP" sz="1500" dirty="0" smtClean="0">
                <a:solidFill>
                  <a:schemeClr val="tx1"/>
                </a:solidFill>
                <a:latin typeface="Meiryo UI" pitchFamily="50" charset="-128"/>
                <a:ea typeface="Meiryo UI" pitchFamily="50" charset="-128"/>
                <a:cs typeface="Meiryo UI" pitchFamily="50" charset="-128"/>
              </a:rPr>
              <a:t>(9)</a:t>
            </a:r>
            <a:r>
              <a:rPr lang="ja-JP" altLang="en-US" sz="1500" dirty="0" smtClean="0">
                <a:solidFill>
                  <a:schemeClr val="tx1"/>
                </a:solidFill>
                <a:latin typeface="Meiryo UI" pitchFamily="50" charset="-128"/>
                <a:ea typeface="Meiryo UI" pitchFamily="50" charset="-128"/>
                <a:cs typeface="Meiryo UI" pitchFamily="50" charset="-128"/>
              </a:rPr>
              <a:t>システム運用経費　　　 　 </a:t>
            </a:r>
            <a:r>
              <a:rPr lang="en-US" altLang="ja-JP" sz="1500" dirty="0" smtClean="0">
                <a:solidFill>
                  <a:schemeClr val="tx1"/>
                </a:solidFill>
                <a:latin typeface="Meiryo UI" pitchFamily="50" charset="-128"/>
                <a:ea typeface="Meiryo UI" pitchFamily="50" charset="-128"/>
                <a:cs typeface="Meiryo UI" pitchFamily="50" charset="-128"/>
              </a:rPr>
              <a:t>0.6</a:t>
            </a:r>
            <a:r>
              <a:rPr lang="ja-JP" altLang="en-US" sz="1500" dirty="0" smtClean="0">
                <a:solidFill>
                  <a:schemeClr val="tx1"/>
                </a:solidFill>
                <a:latin typeface="Meiryo UI" pitchFamily="50" charset="-128"/>
                <a:ea typeface="Meiryo UI" pitchFamily="50" charset="-128"/>
                <a:cs typeface="Meiryo UI" pitchFamily="50" charset="-128"/>
              </a:rPr>
              <a:t>億円</a:t>
            </a:r>
            <a:endParaRPr lang="en-US" altLang="ja-JP" sz="1500" dirty="0" smtClean="0">
              <a:solidFill>
                <a:schemeClr val="tx1"/>
              </a:solidFill>
              <a:latin typeface="Meiryo UI" pitchFamily="50" charset="-128"/>
              <a:ea typeface="Meiryo UI" pitchFamily="50" charset="-128"/>
              <a:cs typeface="Meiryo UI" pitchFamily="50" charset="-128"/>
            </a:endParaRPr>
          </a:p>
          <a:p>
            <a:pPr>
              <a:lnSpc>
                <a:spcPts val="2100"/>
              </a:lnSpc>
            </a:pPr>
            <a:r>
              <a:rPr lang="ja-JP" altLang="en-US" sz="1500" dirty="0" smtClean="0">
                <a:solidFill>
                  <a:schemeClr val="tx1"/>
                </a:solidFill>
                <a:latin typeface="Meiryo UI" pitchFamily="50" charset="-128"/>
                <a:ea typeface="Meiryo UI" pitchFamily="50" charset="-128"/>
                <a:cs typeface="Meiryo UI" pitchFamily="50" charset="-128"/>
              </a:rPr>
              <a:t>　　　　　　　　　　　　　　　　　　　　　　　　　  ・その他</a:t>
            </a:r>
            <a:r>
              <a:rPr lang="en-US" altLang="ja-JP" sz="1500" dirty="0" smtClean="0">
                <a:solidFill>
                  <a:schemeClr val="tx1"/>
                </a:solidFill>
                <a:latin typeface="Meiryo UI" pitchFamily="50" charset="-128"/>
                <a:ea typeface="Meiryo UI" pitchFamily="50" charset="-128"/>
                <a:cs typeface="Meiryo UI" pitchFamily="50" charset="-128"/>
              </a:rPr>
              <a:t>(195)</a:t>
            </a:r>
            <a:r>
              <a:rPr lang="ja-JP" altLang="en-US" sz="1500" dirty="0" smtClean="0">
                <a:solidFill>
                  <a:schemeClr val="tx1"/>
                </a:solidFill>
                <a:latin typeface="Meiryo UI" pitchFamily="50" charset="-128"/>
                <a:ea typeface="Meiryo UI" pitchFamily="50" charset="-128"/>
                <a:cs typeface="Meiryo UI" pitchFamily="50" charset="-128"/>
              </a:rPr>
              <a:t>システム運用経費　　</a:t>
            </a:r>
            <a:r>
              <a:rPr lang="en-US" altLang="ja-JP" sz="1500" dirty="0" smtClean="0">
                <a:solidFill>
                  <a:schemeClr val="tx1"/>
                </a:solidFill>
                <a:latin typeface="Meiryo UI" pitchFamily="50" charset="-128"/>
                <a:ea typeface="Meiryo UI" pitchFamily="50" charset="-128"/>
                <a:cs typeface="Meiryo UI" pitchFamily="50" charset="-128"/>
              </a:rPr>
              <a:t>0.3</a:t>
            </a:r>
            <a:r>
              <a:rPr lang="ja-JP" altLang="en-US" sz="1500" dirty="0" smtClean="0">
                <a:solidFill>
                  <a:schemeClr val="tx1"/>
                </a:solidFill>
                <a:latin typeface="Meiryo UI" pitchFamily="50" charset="-128"/>
                <a:ea typeface="Meiryo UI" pitchFamily="50" charset="-128"/>
                <a:cs typeface="Meiryo UI" pitchFamily="50" charset="-128"/>
              </a:rPr>
              <a:t>億円　　　　</a:t>
            </a:r>
            <a:endParaRPr lang="en-US" altLang="ja-JP" sz="1500" dirty="0" smtClean="0">
              <a:solidFill>
                <a:schemeClr val="tx1"/>
              </a:solidFill>
              <a:latin typeface="Meiryo UI" pitchFamily="50" charset="-128"/>
              <a:ea typeface="Meiryo UI" pitchFamily="50" charset="-128"/>
              <a:cs typeface="Meiryo UI" pitchFamily="50" charset="-128"/>
            </a:endParaRPr>
          </a:p>
          <a:p>
            <a:endParaRPr lang="en-US" altLang="ja-JP" sz="1500" b="1" dirty="0" smtClean="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a:p>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25" name="ホームベース 24"/>
          <p:cNvSpPr/>
          <p:nvPr/>
        </p:nvSpPr>
        <p:spPr>
          <a:xfrm>
            <a:off x="740793" y="2417936"/>
            <a:ext cx="1181156" cy="360602"/>
          </a:xfrm>
          <a:prstGeom prst="homePlate">
            <a:avLst/>
          </a:prstGeom>
          <a:ln w="1270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b="1" dirty="0" smtClean="0">
                <a:latin typeface="Meiryo UI" pitchFamily="50" charset="-128"/>
                <a:ea typeface="Meiryo UI" pitchFamily="50" charset="-128"/>
                <a:cs typeface="Meiryo UI" pitchFamily="50" charset="-128"/>
              </a:rPr>
              <a:t>内　訳</a:t>
            </a:r>
            <a:endParaRPr kumimoji="1" lang="ja-JP" altLang="en-US" b="1" dirty="0">
              <a:latin typeface="Meiryo UI" pitchFamily="50" charset="-128"/>
              <a:ea typeface="Meiryo UI" pitchFamily="50" charset="-128"/>
              <a:cs typeface="Meiryo UI" pitchFamily="50" charset="-128"/>
            </a:endParaRPr>
          </a:p>
        </p:txBody>
      </p:sp>
      <p:sp>
        <p:nvSpPr>
          <p:cNvPr id="26" name="正方形/長方形 25"/>
          <p:cNvSpPr/>
          <p:nvPr/>
        </p:nvSpPr>
        <p:spPr>
          <a:xfrm>
            <a:off x="722065" y="1214739"/>
            <a:ext cx="8407399" cy="987173"/>
          </a:xfrm>
          <a:prstGeom prst="rect">
            <a:avLst/>
          </a:prstGeom>
          <a:solidFill>
            <a:schemeClr val="accent6">
              <a:lumMod val="40000"/>
              <a:lumOff val="6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b="1" dirty="0" smtClean="0">
                <a:solidFill>
                  <a:schemeClr val="tx1"/>
                </a:solidFill>
                <a:latin typeface="Meiryo UI" pitchFamily="50" charset="-128"/>
                <a:ea typeface="Meiryo UI" pitchFamily="50" charset="-128"/>
                <a:cs typeface="Meiryo UI" pitchFamily="50" charset="-128"/>
              </a:rPr>
              <a:t>　　　　　　   ①　　イニシャルコスト　　約</a:t>
            </a:r>
            <a:r>
              <a:rPr lang="en-US" altLang="ja-JP" b="1" dirty="0" smtClean="0">
                <a:solidFill>
                  <a:schemeClr val="tx1"/>
                </a:solidFill>
                <a:latin typeface="Meiryo UI" pitchFamily="50" charset="-128"/>
                <a:ea typeface="Meiryo UI" pitchFamily="50" charset="-128"/>
                <a:cs typeface="Meiryo UI" pitchFamily="50" charset="-128"/>
              </a:rPr>
              <a:t>62.7</a:t>
            </a:r>
            <a:r>
              <a:rPr lang="ja-JP" altLang="en-US" b="1" dirty="0" smtClean="0">
                <a:solidFill>
                  <a:schemeClr val="tx1"/>
                </a:solidFill>
                <a:latin typeface="Meiryo UI" pitchFamily="50" charset="-128"/>
                <a:ea typeface="Meiryo UI" pitchFamily="50" charset="-128"/>
                <a:cs typeface="Meiryo UI" pitchFamily="50" charset="-128"/>
              </a:rPr>
              <a:t>億円</a:t>
            </a:r>
            <a:endParaRPr lang="en-US" altLang="ja-JP" b="1" dirty="0" smtClean="0">
              <a:solidFill>
                <a:schemeClr val="tx1"/>
              </a:solidFill>
              <a:latin typeface="Meiryo UI" pitchFamily="50" charset="-128"/>
              <a:ea typeface="Meiryo UI" pitchFamily="50" charset="-128"/>
              <a:cs typeface="Meiryo UI" pitchFamily="50" charset="-128"/>
            </a:endParaRPr>
          </a:p>
          <a:p>
            <a:pPr>
              <a:lnSpc>
                <a:spcPct val="150000"/>
              </a:lnSpc>
            </a:pPr>
            <a:r>
              <a:rPr lang="ja-JP" altLang="en-US" b="1" dirty="0" smtClean="0">
                <a:solidFill>
                  <a:schemeClr val="tx1"/>
                </a:solidFill>
                <a:latin typeface="Meiryo UI" pitchFamily="50" charset="-128"/>
                <a:ea typeface="Meiryo UI" pitchFamily="50" charset="-128"/>
                <a:cs typeface="Meiryo UI" pitchFamily="50" charset="-128"/>
              </a:rPr>
              <a:t>　　　　　　   ②　　ランニングコスト　　約　</a:t>
            </a:r>
            <a:r>
              <a:rPr lang="en-US" altLang="ja-JP" b="1" dirty="0" smtClean="0">
                <a:solidFill>
                  <a:schemeClr val="tx1"/>
                </a:solidFill>
                <a:latin typeface="Meiryo UI" pitchFamily="50" charset="-128"/>
                <a:ea typeface="Meiryo UI" pitchFamily="50" charset="-128"/>
                <a:cs typeface="Meiryo UI" pitchFamily="50" charset="-128"/>
              </a:rPr>
              <a:t>0.9</a:t>
            </a:r>
            <a:r>
              <a:rPr lang="ja-JP" altLang="en-US" b="1" dirty="0" smtClean="0">
                <a:solidFill>
                  <a:schemeClr val="tx1"/>
                </a:solidFill>
                <a:latin typeface="Meiryo UI" pitchFamily="50" charset="-128"/>
                <a:ea typeface="Meiryo UI" pitchFamily="50" charset="-128"/>
                <a:cs typeface="Meiryo UI" pitchFamily="50" charset="-128"/>
              </a:rPr>
              <a:t>億円</a:t>
            </a:r>
            <a:endParaRPr lang="en-US" altLang="ja-JP" b="1" dirty="0" smtClean="0">
              <a:solidFill>
                <a:schemeClr val="tx1"/>
              </a:solidFill>
              <a:latin typeface="Meiryo UI" pitchFamily="50" charset="-128"/>
              <a:ea typeface="Meiryo UI" pitchFamily="50" charset="-128"/>
              <a:cs typeface="Meiryo UI" pitchFamily="50" charset="-128"/>
            </a:endParaRPr>
          </a:p>
        </p:txBody>
      </p:sp>
      <p:sp>
        <p:nvSpPr>
          <p:cNvPr id="27" name="二等辺三角形 26"/>
          <p:cNvSpPr/>
          <p:nvPr/>
        </p:nvSpPr>
        <p:spPr>
          <a:xfrm rot="10800000">
            <a:off x="2937037" y="2417936"/>
            <a:ext cx="4104456" cy="283223"/>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8" name="テキスト ボックス 1"/>
          <p:cNvSpPr txBox="1"/>
          <p:nvPr/>
        </p:nvSpPr>
        <p:spPr>
          <a:xfrm>
            <a:off x="4566444" y="615171"/>
            <a:ext cx="4553387" cy="492443"/>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400" b="1" dirty="0" smtClean="0">
                <a:latin typeface="+mn-ea"/>
              </a:rPr>
              <a:t>※</a:t>
            </a:r>
            <a:r>
              <a:rPr lang="ja-JP" altLang="en-US" sz="1400" b="1" dirty="0" smtClean="0">
                <a:latin typeface="+mn-ea"/>
              </a:rPr>
              <a:t>金額は、今後の精査により変動</a:t>
            </a:r>
            <a:endParaRPr lang="en-US" altLang="ja-JP" sz="1400" b="1" dirty="0" smtClean="0">
              <a:latin typeface="+mn-ea"/>
            </a:endParaRPr>
          </a:p>
          <a:p>
            <a:r>
              <a:rPr lang="ja-JP" altLang="en-US" sz="1200" dirty="0">
                <a:latin typeface="+mn-ea"/>
              </a:rPr>
              <a:t>（今回のコストは、素案作成時点における前提条件に基づき試算</a:t>
            </a:r>
            <a:r>
              <a:rPr lang="ja-JP" altLang="en-US" sz="1200" dirty="0" smtClean="0">
                <a:latin typeface="+mn-ea"/>
              </a:rPr>
              <a:t>）</a:t>
            </a:r>
            <a:endParaRPr lang="ja-JP" altLang="en-US" sz="1400" b="1" dirty="0">
              <a:latin typeface="+mn-ea"/>
            </a:endParaRPr>
          </a:p>
        </p:txBody>
      </p:sp>
      <p:sp>
        <p:nvSpPr>
          <p:cNvPr id="9" name="正方形/長方形 8"/>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参考資料</a:t>
            </a:r>
          </a:p>
        </p:txBody>
      </p:sp>
      <p:sp>
        <p:nvSpPr>
          <p:cNvPr id="8" name="正方形/長方形 27"/>
          <p:cNvSpPr>
            <a:spLocks noChangeArrowheads="1"/>
          </p:cNvSpPr>
          <p:nvPr/>
        </p:nvSpPr>
        <p:spPr bwMode="auto">
          <a:xfrm>
            <a:off x="8874125" y="14705"/>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１２</a:t>
            </a:r>
            <a:endParaRPr lang="en-US" altLang="ja-JP" sz="1100" b="1" dirty="0" smtClean="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00024561"/>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p:cNvSpPr>
            <a:spLocks noGrp="1"/>
          </p:cNvSpPr>
          <p:nvPr>
            <p:ph type="title"/>
          </p:nvPr>
        </p:nvSpPr>
        <p:spPr>
          <a:xfrm>
            <a:off x="0" y="7938"/>
            <a:ext cx="9906000" cy="419100"/>
          </a:xfrm>
        </p:spPr>
        <p:txBody>
          <a:bodyPr>
            <a:normAutofit fontScale="90000"/>
          </a:bodyPr>
          <a:lstStyle/>
          <a:p>
            <a:pPr algn="l" eaLnBrk="1" hangingPunct="1"/>
            <a:r>
              <a:rPr lang="ja-JP" altLang="en-US" sz="2400" dirty="0" smtClean="0">
                <a:latin typeface="HGP創英角ｺﾞｼｯｸUB" pitchFamily="50" charset="-128"/>
                <a:ea typeface="HGP創英角ｺﾞｼｯｸUB" pitchFamily="50" charset="-128"/>
              </a:rPr>
              <a:t>　</a:t>
            </a:r>
          </a:p>
        </p:txBody>
      </p:sp>
      <p:graphicFrame>
        <p:nvGraphicFramePr>
          <p:cNvPr id="12" name="表 11"/>
          <p:cNvGraphicFramePr>
            <a:graphicFrameLocks noGrp="1"/>
          </p:cNvGraphicFramePr>
          <p:nvPr>
            <p:extLst>
              <p:ext uri="{D42A27DB-BD31-4B8C-83A1-F6EECF244321}">
                <p14:modId xmlns:p14="http://schemas.microsoft.com/office/powerpoint/2010/main" val="2613192489"/>
              </p:ext>
            </p:extLst>
          </p:nvPr>
        </p:nvGraphicFramePr>
        <p:xfrm>
          <a:off x="194472" y="999676"/>
          <a:ext cx="9612000" cy="2072709"/>
        </p:xfrm>
        <a:graphic>
          <a:graphicData uri="http://schemas.openxmlformats.org/drawingml/2006/table">
            <a:tbl>
              <a:tblPr/>
              <a:tblGrid>
                <a:gridCol w="118478"/>
                <a:gridCol w="118478"/>
                <a:gridCol w="1497236"/>
                <a:gridCol w="492363"/>
                <a:gridCol w="492363"/>
                <a:gridCol w="492363"/>
                <a:gridCol w="492363"/>
                <a:gridCol w="492363"/>
                <a:gridCol w="492363"/>
                <a:gridCol w="492363"/>
                <a:gridCol w="492363"/>
                <a:gridCol w="492363"/>
                <a:gridCol w="492363"/>
                <a:gridCol w="492363"/>
                <a:gridCol w="492363"/>
                <a:gridCol w="492363"/>
                <a:gridCol w="492363"/>
                <a:gridCol w="492363"/>
                <a:gridCol w="492363"/>
              </a:tblGrid>
              <a:tr h="230597">
                <a:tc gridSpan="5">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smtClean="0">
                          <a:solidFill>
                            <a:srgbClr val="000000"/>
                          </a:solidFill>
                          <a:latin typeface="Meiryo UI" pitchFamily="50" charset="-128"/>
                          <a:ea typeface="Meiryo UI" pitchFamily="50" charset="-128"/>
                          <a:cs typeface="Meiryo UI" pitchFamily="50" charset="-128"/>
                        </a:rPr>
                        <a:t>（ケース１）財政収支推計</a:t>
                      </a:r>
                      <a:r>
                        <a:rPr lang="en-US" altLang="ja-JP" sz="1050" b="1" i="0" u="none" strike="noStrike" dirty="0" smtClean="0">
                          <a:solidFill>
                            <a:srgbClr val="000000"/>
                          </a:solidFill>
                          <a:latin typeface="Meiryo UI" pitchFamily="50" charset="-128"/>
                          <a:ea typeface="Meiryo UI" pitchFamily="50" charset="-128"/>
                          <a:cs typeface="Meiryo UI" pitchFamily="50" charset="-128"/>
                        </a:rPr>
                        <a:t>A1</a:t>
                      </a:r>
                      <a:endParaRPr lang="ja-JP" altLang="en-US" sz="1050" b="1"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r>
              <a:tr h="192164">
                <a:tc gridSpan="3">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　</a:t>
                      </a: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en-US" sz="900" b="1" i="0" u="none" strike="noStrike" dirty="0" smtClean="0">
                          <a:solidFill>
                            <a:schemeClr val="bg1"/>
                          </a:solidFill>
                          <a:latin typeface="Meiryo UI" pitchFamily="50" charset="-128"/>
                          <a:ea typeface="Meiryo UI" pitchFamily="50" charset="-128"/>
                          <a:cs typeface="Meiryo UI" pitchFamily="50" charset="-128"/>
                        </a:rPr>
                        <a:t>３</a:t>
                      </a:r>
                      <a:r>
                        <a:rPr lang="ja-JP" altLang="en-US" sz="900" b="1" i="0" u="none" strike="noStrike" dirty="0" smtClean="0">
                          <a:solidFill>
                            <a:schemeClr val="bg1"/>
                          </a:solidFill>
                          <a:latin typeface="Meiryo UI" pitchFamily="50" charset="-128"/>
                          <a:ea typeface="Meiryo UI" pitchFamily="50" charset="-128"/>
                          <a:cs typeface="Meiryo UI" pitchFamily="50" charset="-128"/>
                        </a:rPr>
                        <a:t>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Ｈ４</a:t>
                      </a:r>
                      <a:r>
                        <a:rPr lang="ja-JP" altLang="en-US" sz="900" b="1" i="0" u="none" strike="noStrike" dirty="0" smtClean="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192164">
                <a:tc rowSpan="7">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歳出　ア</a:t>
                      </a:r>
                    </a:p>
                  </a:txBody>
                  <a:tcPr marL="39000" marR="0" marT="0" marB="0" anchor="ct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9,320</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9,224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9,343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9,254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9,248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3">
                  <a:txBody>
                    <a:bodyPr/>
                    <a:lstStyle/>
                    <a:p>
                      <a:pPr algn="ctr" fontAlgn="ctr"/>
                      <a:r>
                        <a:rPr lang="ja-JP" altLang="en-US" sz="10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vert="eaVert" anchor="ct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人件費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2,694</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2,647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公債費・財務</a:t>
                      </a:r>
                      <a:r>
                        <a:rPr lang="ja-JP" altLang="en-US" sz="1000" b="0" i="0" u="none" strike="noStrike" dirty="0" smtClean="0">
                          <a:solidFill>
                            <a:srgbClr val="000000"/>
                          </a:solidFill>
                          <a:latin typeface="Meiryo UI" pitchFamily="50" charset="-128"/>
                          <a:ea typeface="Meiryo UI" pitchFamily="50" charset="-128"/>
                          <a:cs typeface="Meiryo UI" pitchFamily="50" charset="-128"/>
                        </a:rPr>
                        <a:t>リスク</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1,846</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1,729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1,644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1,690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1,617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1,611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1,601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その他</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4,780</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4,805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4,878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4,900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歳入　イ</a:t>
                      </a:r>
                    </a:p>
                  </a:txBody>
                  <a:tcPr marL="39000" marR="0" marT="0" marB="0" anchor="ctr"/>
                </a:tc>
                <a:tc hMerge="1">
                  <a:txBody>
                    <a:bodyPr/>
                    <a:lstStyle/>
                    <a:p>
                      <a:endParaRPr kumimoji="1" lang="ja-JP" altLang="en-US"/>
                    </a:p>
                  </a:txBody>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9,281</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9,128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ja-JP" altLang="en-US" sz="10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市</a:t>
                      </a:r>
                      <a:r>
                        <a:rPr lang="zh-CN" altLang="en-US" sz="1000" b="0" i="0" u="none" strike="noStrike" dirty="0" smtClean="0">
                          <a:solidFill>
                            <a:srgbClr val="000000"/>
                          </a:solidFill>
                          <a:latin typeface="Meiryo UI" pitchFamily="50" charset="-128"/>
                          <a:ea typeface="Meiryo UI" pitchFamily="50" charset="-128"/>
                          <a:cs typeface="Meiryo UI" pitchFamily="50" charset="-128"/>
                        </a:rPr>
                        <a:t>税、譲与税</a:t>
                      </a:r>
                      <a:r>
                        <a:rPr lang="ja-JP" altLang="en-US" sz="1000" b="0" i="0" u="none" strike="noStrike" dirty="0" err="1" smtClean="0">
                          <a:solidFill>
                            <a:srgbClr val="000000"/>
                          </a:solidFill>
                          <a:latin typeface="Meiryo UI" pitchFamily="50" charset="-128"/>
                          <a:ea typeface="Meiryo UI" pitchFamily="50" charset="-128"/>
                          <a:cs typeface="Meiryo UI" pitchFamily="50" charset="-128"/>
                        </a:rPr>
                        <a:t>、</a:t>
                      </a:r>
                      <a:r>
                        <a:rPr lang="ja-JP" altLang="en-US" sz="1000" b="0" i="0" u="none" strike="noStrike" dirty="0" smtClean="0">
                          <a:solidFill>
                            <a:srgbClr val="000000"/>
                          </a:solidFill>
                          <a:latin typeface="Meiryo UI" pitchFamily="50" charset="-128"/>
                          <a:ea typeface="Meiryo UI" pitchFamily="50" charset="-128"/>
                          <a:cs typeface="Meiryo UI" pitchFamily="50" charset="-128"/>
                        </a:rPr>
                        <a:t>税交付金</a:t>
                      </a:r>
                      <a:r>
                        <a:rPr lang="zh-CN" altLang="en-US" sz="1000" b="0" i="0" u="none" strike="noStrike" dirty="0" smtClean="0">
                          <a:solidFill>
                            <a:srgbClr val="000000"/>
                          </a:solidFill>
                          <a:latin typeface="Meiryo UI" pitchFamily="50" charset="-128"/>
                          <a:ea typeface="Meiryo UI" pitchFamily="50" charset="-128"/>
                          <a:cs typeface="Meiryo UI" pitchFamily="50" charset="-128"/>
                        </a:rPr>
                        <a:t>等</a:t>
                      </a:r>
                      <a:endParaRPr lang="zh-CN"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8,581</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8,697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8,801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8,868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8,991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859">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地方交付税・</a:t>
                      </a:r>
                      <a:endParaRPr lang="en-US" altLang="ja-JP" sz="1000" b="0" i="0" u="none" strike="noStrike" dirty="0" smtClean="0">
                        <a:solidFill>
                          <a:srgbClr val="000000"/>
                        </a:solidFill>
                        <a:latin typeface="Meiryo UI" pitchFamily="50" charset="-128"/>
                        <a:ea typeface="Meiryo UI" pitchFamily="50" charset="-128"/>
                        <a:cs typeface="Meiryo UI" pitchFamily="50" charset="-128"/>
                      </a:endParaRPr>
                    </a:p>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臨時財政対策債</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700</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459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164">
                <a:tc gridSpan="3">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財政収支推計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A1</a:t>
                      </a:r>
                      <a:r>
                        <a:rPr lang="ja-JP" altLang="en-US" sz="1000" b="0" i="0" u="none" strike="noStrike" dirty="0">
                          <a:solidFill>
                            <a:srgbClr val="000000"/>
                          </a:solidFill>
                          <a:latin typeface="Meiryo UI" pitchFamily="50" charset="-128"/>
                          <a:ea typeface="Meiryo UI" pitchFamily="50" charset="-128"/>
                          <a:cs typeface="Meiryo UI" pitchFamily="50" charset="-128"/>
                        </a:rPr>
                        <a:t>　</a:t>
                      </a:r>
                      <a:r>
                        <a:rPr lang="ja-JP" altLang="en-US" sz="1000" b="0" i="0" u="none" strike="noStrike" dirty="0" smtClean="0">
                          <a:solidFill>
                            <a:srgbClr val="000000"/>
                          </a:solidFill>
                          <a:latin typeface="Meiryo UI" pitchFamily="50" charset="-128"/>
                          <a:ea typeface="Meiryo UI" pitchFamily="50" charset="-128"/>
                          <a:cs typeface="Meiryo UI" pitchFamily="50" charset="-128"/>
                        </a:rPr>
                        <a:t>イーア</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141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77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103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2403916837"/>
              </p:ext>
            </p:extLst>
          </p:nvPr>
        </p:nvGraphicFramePr>
        <p:xfrm>
          <a:off x="194472" y="3361932"/>
          <a:ext cx="9612000" cy="2096270"/>
        </p:xfrm>
        <a:graphic>
          <a:graphicData uri="http://schemas.openxmlformats.org/drawingml/2006/table">
            <a:tbl>
              <a:tblPr/>
              <a:tblGrid>
                <a:gridCol w="118478"/>
                <a:gridCol w="118478"/>
                <a:gridCol w="1497236"/>
                <a:gridCol w="492363"/>
                <a:gridCol w="492363"/>
                <a:gridCol w="492363"/>
                <a:gridCol w="492363"/>
                <a:gridCol w="492363"/>
                <a:gridCol w="492363"/>
                <a:gridCol w="492363"/>
                <a:gridCol w="492363"/>
                <a:gridCol w="492363"/>
                <a:gridCol w="492363"/>
                <a:gridCol w="492363"/>
                <a:gridCol w="492363"/>
                <a:gridCol w="492363"/>
                <a:gridCol w="492363"/>
                <a:gridCol w="492363"/>
                <a:gridCol w="492363"/>
              </a:tblGrid>
              <a:tr h="233670">
                <a:tc gridSpan="5">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smtClean="0">
                          <a:solidFill>
                            <a:srgbClr val="000000"/>
                          </a:solidFill>
                          <a:latin typeface="Meiryo UI" pitchFamily="50" charset="-128"/>
                          <a:ea typeface="Meiryo UI" pitchFamily="50" charset="-128"/>
                          <a:cs typeface="Meiryo UI" pitchFamily="50" charset="-128"/>
                        </a:rPr>
                        <a:t>（ケース２）財政収支推計</a:t>
                      </a:r>
                      <a:r>
                        <a:rPr lang="en-US" altLang="ja-JP" sz="1050" b="1" i="0" u="none" strike="noStrike" dirty="0" smtClean="0">
                          <a:solidFill>
                            <a:srgbClr val="000000"/>
                          </a:solidFill>
                          <a:latin typeface="Meiryo UI" pitchFamily="50" charset="-128"/>
                          <a:ea typeface="Meiryo UI" pitchFamily="50" charset="-128"/>
                          <a:cs typeface="Meiryo UI" pitchFamily="50" charset="-128"/>
                        </a:rPr>
                        <a:t>A2</a:t>
                      </a:r>
                      <a:endParaRPr lang="ja-JP" altLang="en-US" sz="1050" b="1"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w="12700" cap="flat" cmpd="sng" algn="ctr">
                      <a:solidFill>
                        <a:schemeClr val="bg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r>
              <a:tr h="194725">
                <a:tc gridSpan="3">
                  <a:txBody>
                    <a:bodyPr/>
                    <a:lstStyle/>
                    <a:p>
                      <a:pPr algn="ctr" fontAlgn="ctr"/>
                      <a:r>
                        <a:rPr lang="ja-JP" altLang="en-US" sz="900" b="1" i="0" u="none" strike="noStrike" dirty="0">
                          <a:solidFill>
                            <a:schemeClr val="bg1"/>
                          </a:solidFill>
                          <a:latin typeface="Meiryo UI" pitchFamily="50" charset="-128"/>
                          <a:ea typeface="Meiryo UI" pitchFamily="50" charset="-128"/>
                          <a:cs typeface="Meiryo UI" pitchFamily="50" charset="-128"/>
                        </a:rPr>
                        <a:t>　</a:t>
                      </a: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en-US" sz="900" b="1" i="0" u="none" strike="noStrike" dirty="0" smtClean="0">
                          <a:solidFill>
                            <a:schemeClr val="bg1"/>
                          </a:solidFill>
                          <a:latin typeface="Meiryo UI" pitchFamily="50" charset="-128"/>
                          <a:ea typeface="Meiryo UI" pitchFamily="50" charset="-128"/>
                          <a:cs typeface="Meiryo UI" pitchFamily="50" charset="-128"/>
                        </a:rPr>
                        <a:t>３</a:t>
                      </a:r>
                      <a:r>
                        <a:rPr lang="ja-JP" altLang="en-US" sz="900" b="1" i="0" u="none" strike="noStrike" dirty="0" smtClean="0">
                          <a:solidFill>
                            <a:schemeClr val="bg1"/>
                          </a:solidFill>
                          <a:latin typeface="Meiryo UI" pitchFamily="50" charset="-128"/>
                          <a:ea typeface="Meiryo UI" pitchFamily="50" charset="-128"/>
                          <a:cs typeface="Meiryo UI" pitchFamily="50" charset="-128"/>
                        </a:rPr>
                        <a:t>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194725">
                <a:tc rowSpan="7">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歳出　ア</a:t>
                      </a:r>
                    </a:p>
                  </a:txBody>
                  <a:tcPr marL="39000" marR="0" marT="0" marB="0" anchor="ct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9,320</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9,224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9,343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9,254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9,248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3">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vert="eaVert" anchor="ct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人件費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2,694</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2,647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公債費・財務</a:t>
                      </a:r>
                      <a:r>
                        <a:rPr lang="ja-JP" altLang="en-US" sz="1000" b="0" i="0" u="none" strike="noStrike" dirty="0" smtClean="0">
                          <a:solidFill>
                            <a:srgbClr val="000000"/>
                          </a:solidFill>
                          <a:latin typeface="Meiryo UI" pitchFamily="50" charset="-128"/>
                          <a:ea typeface="Meiryo UI" pitchFamily="50" charset="-128"/>
                          <a:cs typeface="Meiryo UI" pitchFamily="50" charset="-128"/>
                        </a:rPr>
                        <a:t>リスク</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1,846</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1,729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1,617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1,611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1,601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その他</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4,780</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4,805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4,878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4,900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歳入　イ</a:t>
                      </a:r>
                    </a:p>
                  </a:txBody>
                  <a:tcPr marL="39000" marR="0" marT="0" marB="0" anchor="ctr"/>
                </a:tc>
                <a:tc hMerge="1">
                  <a:txBody>
                    <a:bodyPr/>
                    <a:lstStyle/>
                    <a:p>
                      <a:endParaRPr kumimoji="1" lang="ja-JP" altLang="en-US"/>
                    </a:p>
                  </a:txBody>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9,324</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9,348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9,359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9,312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市</a:t>
                      </a:r>
                      <a:r>
                        <a:rPr lang="zh-CN" altLang="en-US" sz="1000" b="0" i="0" u="none" strike="noStrike" dirty="0" smtClean="0">
                          <a:solidFill>
                            <a:srgbClr val="000000"/>
                          </a:solidFill>
                          <a:latin typeface="Meiryo UI" pitchFamily="50" charset="-128"/>
                          <a:ea typeface="Meiryo UI" pitchFamily="50" charset="-128"/>
                          <a:cs typeface="Meiryo UI" pitchFamily="50" charset="-128"/>
                        </a:rPr>
                        <a:t>税、譲与税</a:t>
                      </a:r>
                      <a:r>
                        <a:rPr lang="ja-JP" altLang="en-US" sz="1000" b="0" i="0" u="none" strike="noStrike" dirty="0" err="1" smtClean="0">
                          <a:solidFill>
                            <a:srgbClr val="000000"/>
                          </a:solidFill>
                          <a:latin typeface="Meiryo UI" pitchFamily="50" charset="-128"/>
                          <a:ea typeface="Meiryo UI" pitchFamily="50" charset="-128"/>
                          <a:cs typeface="Meiryo UI" pitchFamily="50" charset="-128"/>
                        </a:rPr>
                        <a:t>、</a:t>
                      </a:r>
                      <a:r>
                        <a:rPr lang="ja-JP" altLang="en-US" sz="1000" b="0" i="0" u="none" strike="noStrike" dirty="0" smtClean="0">
                          <a:solidFill>
                            <a:srgbClr val="000000"/>
                          </a:solidFill>
                          <a:latin typeface="Meiryo UI" pitchFamily="50" charset="-128"/>
                          <a:ea typeface="Meiryo UI" pitchFamily="50" charset="-128"/>
                          <a:cs typeface="Meiryo UI" pitchFamily="50" charset="-128"/>
                        </a:rPr>
                        <a:t>税交付金</a:t>
                      </a:r>
                      <a:r>
                        <a:rPr lang="zh-CN" altLang="en-US" sz="1000" b="0" i="0" u="none" strike="noStrike" dirty="0" smtClean="0">
                          <a:solidFill>
                            <a:srgbClr val="000000"/>
                          </a:solidFill>
                          <a:latin typeface="Meiryo UI" pitchFamily="50" charset="-128"/>
                          <a:ea typeface="Meiryo UI" pitchFamily="50" charset="-128"/>
                          <a:cs typeface="Meiryo UI" pitchFamily="50" charset="-128"/>
                        </a:rPr>
                        <a:t>等</a:t>
                      </a:r>
                      <a:endParaRPr lang="zh-CN"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8,581</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8,697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8,801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8,868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8,991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6761">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地方交付税・</a:t>
                      </a:r>
                      <a:endParaRPr lang="en-US" altLang="ja-JP" sz="1000" b="0" i="0" u="none" strike="noStrike" dirty="0" smtClean="0">
                        <a:solidFill>
                          <a:srgbClr val="000000"/>
                        </a:solidFill>
                        <a:latin typeface="Meiryo UI" pitchFamily="50" charset="-128"/>
                        <a:ea typeface="Meiryo UI" pitchFamily="50" charset="-128"/>
                        <a:cs typeface="Meiryo UI" pitchFamily="50" charset="-128"/>
                      </a:endParaRPr>
                    </a:p>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臨時財政対策債</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743</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558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25">
                <a:tc gridSpan="3">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財政収支推計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A2</a:t>
                      </a:r>
                      <a:r>
                        <a:rPr lang="ja-JP" altLang="en-US" sz="1000" b="0" i="0" u="none" strike="noStrike" dirty="0" smtClean="0">
                          <a:solidFill>
                            <a:srgbClr val="000000"/>
                          </a:solidFill>
                          <a:latin typeface="Meiryo UI" pitchFamily="50" charset="-128"/>
                          <a:ea typeface="Meiryo UI" pitchFamily="50" charset="-128"/>
                          <a:cs typeface="Meiryo UI" pitchFamily="50" charset="-128"/>
                        </a:rPr>
                        <a:t>　イーア</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bl>
          </a:graphicData>
        </a:graphic>
      </p:graphicFrame>
      <p:sp>
        <p:nvSpPr>
          <p:cNvPr id="10" name="テキスト ボックス 9"/>
          <p:cNvSpPr txBox="1"/>
          <p:nvPr/>
        </p:nvSpPr>
        <p:spPr>
          <a:xfrm>
            <a:off x="23695" y="331864"/>
            <a:ext cx="5217337"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（３）財政シミュレーション計数表</a:t>
            </a:r>
            <a:endParaRPr lang="en-US" altLang="ja-JP" sz="2000" b="1"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334422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363539537"/>
              </p:ext>
            </p:extLst>
          </p:nvPr>
        </p:nvGraphicFramePr>
        <p:xfrm>
          <a:off x="200468" y="516780"/>
          <a:ext cx="9538934" cy="3902744"/>
        </p:xfrm>
        <a:graphic>
          <a:graphicData uri="http://schemas.openxmlformats.org/drawingml/2006/table">
            <a:tbl>
              <a:tblPr/>
              <a:tblGrid>
                <a:gridCol w="73420"/>
                <a:gridCol w="73420"/>
                <a:gridCol w="1066952"/>
                <a:gridCol w="1468246"/>
                <a:gridCol w="428556"/>
                <a:gridCol w="428556"/>
                <a:gridCol w="428556"/>
                <a:gridCol w="428556"/>
                <a:gridCol w="428556"/>
                <a:gridCol w="428556"/>
                <a:gridCol w="428556"/>
                <a:gridCol w="428556"/>
                <a:gridCol w="428556"/>
                <a:gridCol w="428556"/>
                <a:gridCol w="428556"/>
                <a:gridCol w="428556"/>
                <a:gridCol w="428556"/>
                <a:gridCol w="428556"/>
                <a:gridCol w="428556"/>
                <a:gridCol w="428556"/>
              </a:tblGrid>
              <a:tr h="174703">
                <a:tc gridSpan="4">
                  <a:txBody>
                    <a:bodyPr/>
                    <a:lstStyle/>
                    <a:p>
                      <a:pPr algn="l" fontAlgn="ctr"/>
                      <a:r>
                        <a:rPr lang="ja-JP" altLang="en-US" sz="1050" b="1" i="0" u="none" strike="noStrike" dirty="0">
                          <a:solidFill>
                            <a:srgbClr val="000000"/>
                          </a:solidFill>
                          <a:latin typeface="Meiryo UI" pitchFamily="50" charset="-128"/>
                          <a:ea typeface="Meiryo UI" pitchFamily="50" charset="-128"/>
                          <a:cs typeface="Meiryo UI" pitchFamily="50" charset="-128"/>
                        </a:rPr>
                        <a:t>■　</a:t>
                      </a:r>
                      <a:r>
                        <a:rPr lang="ja-JP" altLang="en-US" sz="1050" b="1" i="0" u="none" strike="noStrike" dirty="0" smtClean="0">
                          <a:solidFill>
                            <a:srgbClr val="000000"/>
                          </a:solidFill>
                          <a:latin typeface="Meiryo UI" pitchFamily="50" charset="-128"/>
                          <a:ea typeface="Meiryo UI" pitchFamily="50" charset="-128"/>
                          <a:cs typeface="Meiryo UI" pitchFamily="50" charset="-128"/>
                        </a:rPr>
                        <a:t>改革効果額（未反映額）</a:t>
                      </a:r>
                      <a:r>
                        <a:rPr lang="en-US" altLang="ja-JP" sz="1050" b="1" i="0" u="none" strike="noStrike" dirty="0" smtClean="0">
                          <a:solidFill>
                            <a:srgbClr val="000000"/>
                          </a:solidFill>
                          <a:latin typeface="Meiryo UI" pitchFamily="50" charset="-128"/>
                          <a:ea typeface="Meiryo UI" pitchFamily="50" charset="-128"/>
                          <a:cs typeface="Meiryo UI" pitchFamily="50" charset="-128"/>
                        </a:rPr>
                        <a:t>B</a:t>
                      </a:r>
                      <a:r>
                        <a:rPr lang="ja-JP" altLang="en-US" sz="1050" b="1" i="0" u="none" strike="noStrike" dirty="0" smtClean="0">
                          <a:solidFill>
                            <a:srgbClr val="000000"/>
                          </a:solidFill>
                          <a:latin typeface="Meiryo UI" pitchFamily="50" charset="-128"/>
                          <a:ea typeface="Meiryo UI" pitchFamily="50" charset="-128"/>
                          <a:cs typeface="Meiryo UI" pitchFamily="50" charset="-128"/>
                        </a:rPr>
                        <a:t>の</a:t>
                      </a:r>
                      <a:r>
                        <a:rPr lang="ja-JP" altLang="en-US" sz="1050" b="1" i="0" u="none" strike="noStrike" dirty="0">
                          <a:solidFill>
                            <a:srgbClr val="000000"/>
                          </a:solidFill>
                          <a:latin typeface="Meiryo UI" pitchFamily="50" charset="-128"/>
                          <a:ea typeface="Meiryo UI" pitchFamily="50" charset="-128"/>
                          <a:cs typeface="Meiryo UI" pitchFamily="50" charset="-128"/>
                        </a:rPr>
                        <a:t>内訳</a:t>
                      </a:r>
                      <a:endParaRPr lang="ja-JP" altLang="en-US" sz="110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105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l"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10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endParaRPr lang="ja-JP" altLang="en-US" sz="110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r>
              <a:tr h="174208">
                <a:tc gridSpan="3">
                  <a:txBody>
                    <a:bodyPr/>
                    <a:lstStyle/>
                    <a:p>
                      <a:pPr algn="ctr" fontAlgn="ctr"/>
                      <a:r>
                        <a:rPr lang="ja-JP" altLang="en-US" sz="1100" b="0" i="0" u="none" strike="noStrike" dirty="0">
                          <a:ln>
                            <a:solidFill>
                              <a:schemeClr val="bg1"/>
                            </a:solidFill>
                          </a:ln>
                          <a:solidFill>
                            <a:srgbClr val="000000"/>
                          </a:solidFill>
                          <a:latin typeface="Meiryo UI" pitchFamily="50" charset="-128"/>
                          <a:ea typeface="Meiryo UI" pitchFamily="50" charset="-128"/>
                          <a:cs typeface="Meiryo UI"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endParaRPr lang="ja-JP" altLang="en-US" sz="1100" b="0" i="0" u="none" strike="noStrike" dirty="0">
                        <a:ln>
                          <a:solidFill>
                            <a:schemeClr val="bg1"/>
                          </a:solidFill>
                        </a:ln>
                        <a:solidFill>
                          <a:srgbClr val="000000"/>
                        </a:solidFill>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en-US" sz="900" b="1" i="0" u="none" strike="noStrike" dirty="0" smtClean="0">
                          <a:solidFill>
                            <a:schemeClr val="bg1"/>
                          </a:solidFill>
                          <a:latin typeface="Meiryo UI" pitchFamily="50" charset="-128"/>
                          <a:ea typeface="Meiryo UI" pitchFamily="50" charset="-128"/>
                          <a:cs typeface="Meiryo UI" pitchFamily="50" charset="-128"/>
                        </a:rPr>
                        <a:t>３</a:t>
                      </a:r>
                      <a:r>
                        <a:rPr lang="ja-JP" altLang="en-US" sz="900" b="1" i="0" u="none" strike="noStrike" dirty="0" smtClean="0">
                          <a:solidFill>
                            <a:schemeClr val="bg1"/>
                          </a:solidFill>
                          <a:latin typeface="Meiryo UI" pitchFamily="50" charset="-128"/>
                          <a:ea typeface="Meiryo UI" pitchFamily="50" charset="-128"/>
                          <a:cs typeface="Meiryo UI" pitchFamily="50" charset="-128"/>
                        </a:rPr>
                        <a:t>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Ｈ４</a:t>
                      </a:r>
                      <a:r>
                        <a:rPr lang="ja-JP" altLang="en-US" sz="900" b="1" i="0" u="none" strike="noStrike" dirty="0" smtClean="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209049">
                <a:tc rowSpan="16">
                  <a:txBody>
                    <a:bodyPr/>
                    <a:lstStyle/>
                    <a:p>
                      <a:pPr algn="ctr" fontAlgn="ctr"/>
                      <a:r>
                        <a:rPr lang="ja-JP" altLang="en-US" sz="11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en-US" altLang="ja-JP" sz="1000" b="0" i="0" u="none" strike="noStrike" dirty="0" smtClean="0">
                          <a:solidFill>
                            <a:srgbClr val="000000"/>
                          </a:solidFill>
                          <a:latin typeface="Meiryo UI" pitchFamily="50" charset="-128"/>
                          <a:ea typeface="Meiryo UI" pitchFamily="50" charset="-128"/>
                          <a:cs typeface="Meiryo UI" pitchFamily="50" charset="-128"/>
                        </a:rPr>
                        <a:t>AB</a:t>
                      </a:r>
                      <a:r>
                        <a:rPr lang="ja-JP" altLang="en-US" sz="1000" b="0" i="0" u="none" strike="noStrike" dirty="0" smtClean="0">
                          <a:solidFill>
                            <a:srgbClr val="000000"/>
                          </a:solidFill>
                          <a:latin typeface="Meiryo UI" pitchFamily="50" charset="-128"/>
                          <a:ea typeface="Meiryo UI" pitchFamily="50" charset="-128"/>
                          <a:cs typeface="Meiryo UI" pitchFamily="50" charset="-128"/>
                        </a:rPr>
                        <a:t>項目</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kumimoji="1" lang="ja-JP" altLang="en-US"/>
                    </a:p>
                  </a:txBody>
                  <a:tcPr/>
                </a:tc>
                <a:tc hMerge="1">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6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209049">
                <a:tc vMerge="1">
                  <a:txBody>
                    <a:bodyPr/>
                    <a:lstStyle/>
                    <a:p>
                      <a:endParaRPr kumimoji="1" lang="ja-JP" altLang="en-US"/>
                    </a:p>
                  </a:txBody>
                  <a:tcPr/>
                </a:tc>
                <a:tc rowSpan="9">
                  <a:txBody>
                    <a:bodyPr/>
                    <a:lstStyle/>
                    <a:p>
                      <a:pPr algn="ctr" fontAlgn="ctr"/>
                      <a:r>
                        <a:rPr lang="ja-JP" altLang="en-US" sz="11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地下鉄</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95</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一般廃棄物</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下水道</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バス</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0.03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港湾</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産業技術総合研究所・工業研究所</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0</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公衆衛生研究所・環境科学研究所</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0</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病院</a:t>
                      </a: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▲地方交付税の減額等</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36</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gridSpan="3">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市政改革プラン</a:t>
                      </a:r>
                      <a:r>
                        <a:rPr lang="en-US" altLang="ja-JP" sz="1000" b="0" i="0" u="none" strike="noStrike" smtClean="0">
                          <a:solidFill>
                            <a:srgbClr val="000000"/>
                          </a:solidFill>
                          <a:latin typeface="Meiryo UI" pitchFamily="50" charset="-128"/>
                          <a:ea typeface="Meiryo UI" pitchFamily="50" charset="-128"/>
                          <a:cs typeface="Meiryo UI" pitchFamily="50" charset="-128"/>
                        </a:rPr>
                        <a:t>H31</a:t>
                      </a:r>
                      <a:r>
                        <a:rPr lang="ja-JP" altLang="en-US" sz="1000" b="0" i="0" u="none" strike="noStrike" smtClean="0">
                          <a:solidFill>
                            <a:srgbClr val="000000"/>
                          </a:solidFill>
                          <a:latin typeface="Meiryo UI" pitchFamily="50" charset="-128"/>
                          <a:ea typeface="Meiryo UI" pitchFamily="50" charset="-128"/>
                          <a:cs typeface="Meiryo UI" pitchFamily="50" charset="-128"/>
                        </a:rPr>
                        <a:t>年度</a:t>
                      </a:r>
                      <a:r>
                        <a:rPr lang="ja-JP" altLang="en-US" sz="1000" b="0" i="0" u="none" strike="noStrike" dirty="0" smtClean="0">
                          <a:solidFill>
                            <a:srgbClr val="000000"/>
                          </a:solidFill>
                          <a:latin typeface="Meiryo UI" pitchFamily="50" charset="-128"/>
                          <a:ea typeface="Meiryo UI" pitchFamily="50" charset="-128"/>
                          <a:cs typeface="Meiryo UI" pitchFamily="50" charset="-128"/>
                        </a:rPr>
                        <a:t>以降見込分</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CD5B4"/>
                    </a:solid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36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209049">
                <a:tc vMerge="1">
                  <a:txBody>
                    <a:bodyPr/>
                    <a:lstStyle/>
                    <a:p>
                      <a:endParaRPr kumimoji="1" lang="ja-JP" altLang="en-US"/>
                    </a:p>
                  </a:txBody>
                  <a:tcPr/>
                </a:tc>
                <a:tc>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tcPr>
                </a:tc>
                <a:tc gridSpan="2">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プール管理</a:t>
                      </a: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運営</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スポーツセンター管理運営</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委託老人福祉センター</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a:noFill/>
                    </a:lnB>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子育て活動支援事業</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l" fontAlgn="ctr"/>
                      <a:endParaRPr lang="ja-JP" altLang="en-US" sz="1000" b="0" i="0" u="none" strike="noStrike">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vMerge="1">
                  <a:txBody>
                    <a:bodyPr/>
                    <a:lstStyle/>
                    <a:p>
                      <a:endParaRPr kumimoji="1" lang="ja-JP" altLang="en-US"/>
                    </a:p>
                  </a:txBody>
                  <a:tcPr/>
                </a:tc>
                <a:tc>
                  <a:txBody>
                    <a:bodyPr/>
                    <a:lstStyle/>
                    <a:p>
                      <a:pPr algn="ctr" fontAlgn="ctr"/>
                      <a:r>
                        <a:rPr lang="ja-JP" altLang="en-US" sz="110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0" i="0" u="none" strike="noStrike" dirty="0" smtClean="0">
                          <a:solidFill>
                            <a:srgbClr val="000000"/>
                          </a:solidFill>
                          <a:effectLst/>
                          <a:latin typeface="Meiryo UI" panose="020B0604030504040204" pitchFamily="50" charset="-128"/>
                          <a:ea typeface="Meiryo UI" panose="020B0604030504040204" pitchFamily="50" charset="-128"/>
                        </a:rPr>
                        <a:t>（屋内）プール管理運営</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960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049">
                <a:tc gridSpan="4">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改革効果額（未反映分）</a:t>
                      </a:r>
                      <a:r>
                        <a:rPr lang="en-US" altLang="ja-JP" sz="1000" b="0" i="0" u="none" strike="noStrike" dirty="0" smtClean="0">
                          <a:solidFill>
                            <a:srgbClr val="000000"/>
                          </a:solidFill>
                          <a:latin typeface="Meiryo UI" pitchFamily="50" charset="-128"/>
                          <a:ea typeface="Meiryo UI" pitchFamily="50" charset="-128"/>
                          <a:cs typeface="Meiryo UI" pitchFamily="50" charset="-128"/>
                        </a:rPr>
                        <a:t>B</a:t>
                      </a:r>
                      <a:r>
                        <a:rPr lang="zh-TW" altLang="en-US" sz="1000" b="0" i="0" u="none" strike="noStrike" dirty="0">
                          <a:solidFill>
                            <a:srgbClr val="000000"/>
                          </a:solidFill>
                          <a:latin typeface="Meiryo UI" pitchFamily="50" charset="-128"/>
                          <a:ea typeface="Meiryo UI" pitchFamily="50" charset="-128"/>
                          <a:cs typeface="Meiryo UI" pitchFamily="50" charset="-128"/>
                        </a:rPr>
                        <a:t>　計</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TW" altLang="en-US" sz="1050" b="0" i="0" u="none" strike="noStrike" dirty="0">
                        <a:solidFill>
                          <a:srgbClr val="000000"/>
                        </a:solidFill>
                        <a:latin typeface="Meiryo UI" pitchFamily="50" charset="-128"/>
                        <a:ea typeface="Meiryo UI" pitchFamily="50" charset="-128"/>
                        <a:cs typeface="Meiryo UI" pitchFamily="50" charset="-128"/>
                      </a:endParaRPr>
                    </a:p>
                  </a:txBody>
                  <a:tcPr marL="36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97</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98</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664744332"/>
              </p:ext>
            </p:extLst>
          </p:nvPr>
        </p:nvGraphicFramePr>
        <p:xfrm>
          <a:off x="200469" y="4483425"/>
          <a:ext cx="9538932" cy="551323"/>
        </p:xfrm>
        <a:graphic>
          <a:graphicData uri="http://schemas.openxmlformats.org/drawingml/2006/table">
            <a:tbl>
              <a:tblPr/>
              <a:tblGrid>
                <a:gridCol w="2670788"/>
                <a:gridCol w="429259"/>
                <a:gridCol w="429259"/>
                <a:gridCol w="429259"/>
                <a:gridCol w="429259"/>
                <a:gridCol w="429259"/>
                <a:gridCol w="429259"/>
                <a:gridCol w="429259"/>
                <a:gridCol w="429259"/>
                <a:gridCol w="429259"/>
                <a:gridCol w="429259"/>
                <a:gridCol w="429259"/>
                <a:gridCol w="429259"/>
                <a:gridCol w="429259"/>
                <a:gridCol w="429259"/>
                <a:gridCol w="429259"/>
                <a:gridCol w="429259"/>
              </a:tblGrid>
              <a:tr h="195663">
                <a:tc gridSpan="4">
                  <a:txBody>
                    <a:bodyPr/>
                    <a:lstStyle/>
                    <a:p>
                      <a:pPr algn="l" fontAlgn="ctr"/>
                      <a:r>
                        <a:rPr lang="ja-JP" altLang="en-US" sz="1050" b="1" i="0" u="none" strike="noStrike" dirty="0">
                          <a:solidFill>
                            <a:srgbClr val="000000"/>
                          </a:solidFill>
                          <a:latin typeface="Meiryo UI" pitchFamily="50" charset="-128"/>
                          <a:ea typeface="Meiryo UI" pitchFamily="50" charset="-128"/>
                          <a:cs typeface="Meiryo UI" pitchFamily="50" charset="-128"/>
                        </a:rPr>
                        <a:t>■　</a:t>
                      </a:r>
                      <a:r>
                        <a:rPr lang="ja-JP" altLang="en-US" sz="1050" b="1" i="0" u="none" strike="noStrike" dirty="0" smtClean="0">
                          <a:solidFill>
                            <a:srgbClr val="000000"/>
                          </a:solidFill>
                          <a:latin typeface="Meiryo UI" pitchFamily="50" charset="-128"/>
                          <a:ea typeface="Meiryo UI" pitchFamily="50" charset="-128"/>
                          <a:cs typeface="Meiryo UI" pitchFamily="50" charset="-128"/>
                        </a:rPr>
                        <a:t>組織体制の影響額</a:t>
                      </a:r>
                      <a:r>
                        <a:rPr lang="en-US" altLang="ja-JP" sz="1050" b="1" i="0" u="none" strike="noStrike" dirty="0" smtClean="0">
                          <a:solidFill>
                            <a:srgbClr val="000000"/>
                          </a:solidFill>
                          <a:latin typeface="Meiryo UI" pitchFamily="50" charset="-128"/>
                          <a:ea typeface="Meiryo UI" pitchFamily="50" charset="-128"/>
                          <a:cs typeface="Meiryo UI" pitchFamily="50" charset="-128"/>
                        </a:rPr>
                        <a:t>C</a:t>
                      </a:r>
                      <a:endParaRPr lang="ja-JP" altLang="en-US" sz="105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5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l" fontAlgn="ctr"/>
                      <a:endParaRPr lang="ja-JP" altLang="en-US" sz="1050" b="0" i="0" u="none" strike="noStrike">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r>
              <a:tr h="149638">
                <a:tc>
                  <a:txBody>
                    <a:bodyPr/>
                    <a:lstStyle/>
                    <a:p>
                      <a:pPr algn="ctr" fontAlgn="ctr"/>
                      <a:r>
                        <a:rPr lang="ja-JP" altLang="en-US" sz="1050" b="0" i="0" u="none" strike="noStrike" dirty="0">
                          <a:ln>
                            <a:solidFill>
                              <a:schemeClr val="bg1"/>
                            </a:solidFill>
                          </a:ln>
                          <a:solidFill>
                            <a:srgbClr val="000000"/>
                          </a:solidFill>
                          <a:latin typeface="Meiryo UI" pitchFamily="50" charset="-128"/>
                          <a:ea typeface="Meiryo UI" pitchFamily="50" charset="-128"/>
                          <a:cs typeface="Meiryo UI"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en-US" sz="900" b="1" i="0" u="none" strike="noStrike" dirty="0" smtClean="0">
                          <a:solidFill>
                            <a:schemeClr val="bg1"/>
                          </a:solidFill>
                          <a:latin typeface="Meiryo UI" pitchFamily="50" charset="-128"/>
                          <a:ea typeface="Meiryo UI" pitchFamily="50" charset="-128"/>
                          <a:cs typeface="Meiryo UI" pitchFamily="50" charset="-128"/>
                        </a:rPr>
                        <a:t>３</a:t>
                      </a:r>
                      <a:r>
                        <a:rPr lang="ja-JP" altLang="en-US" sz="900" b="1" i="0" u="none" strike="noStrike" dirty="0" smtClean="0">
                          <a:solidFill>
                            <a:schemeClr val="bg1"/>
                          </a:solidFill>
                          <a:latin typeface="Meiryo UI" pitchFamily="50" charset="-128"/>
                          <a:ea typeface="Meiryo UI" pitchFamily="50" charset="-128"/>
                          <a:cs typeface="Meiryo UI" pitchFamily="50" charset="-128"/>
                        </a:rPr>
                        <a:t>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Ｈ４</a:t>
                      </a:r>
                      <a:r>
                        <a:rPr lang="ja-JP" altLang="en-US" sz="900" b="1" i="0" u="none" strike="noStrike" dirty="0" smtClean="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195640">
                <a:tc>
                  <a:txBody>
                    <a:bodyPr/>
                    <a:lstStyle/>
                    <a:p>
                      <a:pPr algn="l" fontAlgn="ctr"/>
                      <a:r>
                        <a:rPr lang="ja-JP" altLang="en-US" sz="1000" b="0" i="0" u="none" strike="noStrike" dirty="0" smtClean="0">
                          <a:solidFill>
                            <a:schemeClr val="tx1"/>
                          </a:solidFill>
                          <a:latin typeface="Meiryo UI" pitchFamily="50" charset="-128"/>
                          <a:ea typeface="Meiryo UI" pitchFamily="50" charset="-128"/>
                          <a:cs typeface="Meiryo UI" pitchFamily="50" charset="-128"/>
                        </a:rPr>
                        <a:t>組織体制の影響額</a:t>
                      </a:r>
                      <a:r>
                        <a:rPr lang="en-US" altLang="ja-JP" sz="1000" b="0" i="0" u="none" strike="noStrike" dirty="0" smtClean="0">
                          <a:solidFill>
                            <a:schemeClr val="tx1"/>
                          </a:solidFill>
                          <a:latin typeface="Meiryo UI" pitchFamily="50" charset="-128"/>
                          <a:ea typeface="Meiryo UI" pitchFamily="50" charset="-128"/>
                          <a:cs typeface="Meiryo UI" pitchFamily="50" charset="-128"/>
                        </a:rPr>
                        <a:t>C</a:t>
                      </a:r>
                      <a:endParaRPr lang="ja-JP" altLang="en-US" sz="1000" b="0" i="0" u="none" strike="noStrike" dirty="0">
                        <a:solidFill>
                          <a:schemeClr val="tx1"/>
                        </a:solidFill>
                        <a:latin typeface="Meiryo UI" pitchFamily="50" charset="-128"/>
                        <a:ea typeface="Meiryo UI" pitchFamily="50" charset="-128"/>
                        <a:cs typeface="Meiryo UI" pitchFamily="50" charset="-128"/>
                      </a:endParaRP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23</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29</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34</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1982593031"/>
              </p:ext>
            </p:extLst>
          </p:nvPr>
        </p:nvGraphicFramePr>
        <p:xfrm>
          <a:off x="200471" y="5102598"/>
          <a:ext cx="9538932" cy="1661043"/>
        </p:xfrm>
        <a:graphic>
          <a:graphicData uri="http://schemas.openxmlformats.org/drawingml/2006/table">
            <a:tbl>
              <a:tblPr/>
              <a:tblGrid>
                <a:gridCol w="73848"/>
                <a:gridCol w="85307"/>
                <a:gridCol w="2502865"/>
                <a:gridCol w="434326"/>
                <a:gridCol w="425288"/>
                <a:gridCol w="429807"/>
                <a:gridCol w="429807"/>
                <a:gridCol w="429807"/>
                <a:gridCol w="429807"/>
                <a:gridCol w="429807"/>
                <a:gridCol w="429807"/>
                <a:gridCol w="429807"/>
                <a:gridCol w="429807"/>
                <a:gridCol w="429807"/>
                <a:gridCol w="429807"/>
                <a:gridCol w="429807"/>
                <a:gridCol w="429807"/>
                <a:gridCol w="429807"/>
                <a:gridCol w="429807"/>
              </a:tblGrid>
              <a:tr h="198014">
                <a:tc gridSpan="3">
                  <a:txBody>
                    <a:bodyPr/>
                    <a:lstStyle/>
                    <a:p>
                      <a:pPr algn="l" fontAlgn="ctr"/>
                      <a:r>
                        <a:rPr lang="ja-JP" altLang="en-US" sz="1050" b="1" i="0" u="none" strike="noStrike" dirty="0">
                          <a:solidFill>
                            <a:srgbClr val="000000"/>
                          </a:solidFill>
                          <a:latin typeface="Meiryo UI" pitchFamily="50" charset="-128"/>
                          <a:ea typeface="Meiryo UI" pitchFamily="50" charset="-128"/>
                          <a:cs typeface="Meiryo UI" pitchFamily="50" charset="-128"/>
                        </a:rPr>
                        <a:t>■　</a:t>
                      </a:r>
                      <a:r>
                        <a:rPr lang="ja-JP" altLang="en-US" sz="1050" b="1" i="0" u="none" strike="noStrike" dirty="0" smtClean="0">
                          <a:solidFill>
                            <a:srgbClr val="000000"/>
                          </a:solidFill>
                          <a:latin typeface="Meiryo UI" pitchFamily="50" charset="-128"/>
                          <a:ea typeface="Meiryo UI" pitchFamily="50" charset="-128"/>
                          <a:cs typeface="Meiryo UI" pitchFamily="50" charset="-128"/>
                        </a:rPr>
                        <a:t>設置コスト</a:t>
                      </a:r>
                      <a:r>
                        <a:rPr lang="en-US" altLang="ja-JP" sz="1050" b="1" i="0" u="none" strike="noStrike" dirty="0" smtClean="0">
                          <a:solidFill>
                            <a:srgbClr val="000000"/>
                          </a:solidFill>
                          <a:latin typeface="Meiryo UI" pitchFamily="50" charset="-128"/>
                          <a:ea typeface="Meiryo UI" pitchFamily="50" charset="-128"/>
                          <a:cs typeface="Meiryo UI" pitchFamily="50" charset="-128"/>
                        </a:rPr>
                        <a:t>D</a:t>
                      </a:r>
                      <a:r>
                        <a:rPr lang="ja-JP" altLang="en-US" sz="1050" b="1" i="0" u="none" strike="noStrike" dirty="0" smtClean="0">
                          <a:solidFill>
                            <a:srgbClr val="000000"/>
                          </a:solidFill>
                          <a:latin typeface="Meiryo UI" pitchFamily="50" charset="-128"/>
                          <a:ea typeface="Meiryo UI" pitchFamily="50" charset="-128"/>
                          <a:cs typeface="Meiryo UI" pitchFamily="50" charset="-128"/>
                        </a:rPr>
                        <a:t>の</a:t>
                      </a:r>
                      <a:r>
                        <a:rPr lang="ja-JP" altLang="en-US" sz="1050" b="1" i="0" u="none" strike="noStrike" dirty="0">
                          <a:solidFill>
                            <a:srgbClr val="000000"/>
                          </a:solidFill>
                          <a:latin typeface="Meiryo UI" pitchFamily="50" charset="-128"/>
                          <a:ea typeface="Meiryo UI" pitchFamily="50" charset="-128"/>
                          <a:cs typeface="Meiryo UI" pitchFamily="50" charset="-128"/>
                        </a:rPr>
                        <a:t>内訳</a:t>
                      </a: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ja-JP" altLang="en-US" sz="1050" dirty="0"/>
                    </a:p>
                  </a:txBody>
                  <a:tcPr marL="0" marR="0" marT="0" marB="0" anchor="ctr">
                    <a:lnL>
                      <a:noFill/>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kumimoji="1" lang="ja-JP" altLang="en-US" sz="1050" dirty="0"/>
                    </a:p>
                  </a:txBody>
                  <a:tcPr marL="0" marR="0"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rgbClr val="000000"/>
                          </a:solidFill>
                          <a:latin typeface="Meiryo UI" pitchFamily="50" charset="-128"/>
                          <a:ea typeface="Meiryo UI" pitchFamily="50" charset="-128"/>
                          <a:cs typeface="Meiryo UI" pitchFamily="50" charset="-128"/>
                        </a:rPr>
                        <a:t>（億円）</a:t>
                      </a:r>
                    </a:p>
                  </a:txBody>
                  <a:tcPr marL="0" marR="0" marT="0" marB="0" anchor="ctr">
                    <a:lnL>
                      <a:noFill/>
                    </a:lnL>
                    <a:lnR>
                      <a:noFill/>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ja-JP" altLang="en-US" sz="1050" b="0" i="0" u="none" strike="noStrike" dirty="0" smtClean="0">
                        <a:solidFill>
                          <a:srgbClr val="000000"/>
                        </a:solidFill>
                        <a:latin typeface="Meiryo UI" pitchFamily="50" charset="-128"/>
                        <a:ea typeface="Meiryo UI" pitchFamily="50" charset="-128"/>
                        <a:cs typeface="Meiryo UI" pitchFamily="50" charset="-128"/>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r>
              <a:tr h="181260">
                <a:tc gridSpan="3">
                  <a:txBody>
                    <a:bodyPr/>
                    <a:lstStyle/>
                    <a:p>
                      <a:pPr algn="ctr" fontAlgn="ctr"/>
                      <a:r>
                        <a:rPr lang="ja-JP" altLang="en-US" sz="1050" b="0" i="0" u="none" strike="noStrike" dirty="0">
                          <a:ln>
                            <a:solidFill>
                              <a:schemeClr val="bg1"/>
                            </a:solidFill>
                          </a:ln>
                          <a:solidFill>
                            <a:srgbClr val="000000"/>
                          </a:solidFill>
                          <a:latin typeface="Meiryo UI" pitchFamily="50" charset="-128"/>
                          <a:ea typeface="Meiryo UI" pitchFamily="50" charset="-128"/>
                          <a:cs typeface="Meiryo UI" pitchFamily="50" charset="-128"/>
                        </a:rPr>
                        <a:t>　</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sz="900" b="1" i="0" u="none" strike="noStrike" dirty="0">
                          <a:solidFill>
                            <a:schemeClr val="bg1"/>
                          </a:solidFill>
                          <a:latin typeface="Meiryo UI" pitchFamily="50" charset="-128"/>
                          <a:ea typeface="Meiryo UI" pitchFamily="50" charset="-128"/>
                          <a:cs typeface="Meiryo UI" pitchFamily="50" charset="-128"/>
                        </a:rPr>
                        <a:t>Ｈ</a:t>
                      </a:r>
                      <a:r>
                        <a:rPr lang="en-US" sz="900" b="1" i="0" u="none" strike="noStrike" dirty="0" smtClean="0">
                          <a:solidFill>
                            <a:schemeClr val="bg1"/>
                          </a:solidFill>
                          <a:latin typeface="Meiryo UI" pitchFamily="50" charset="-128"/>
                          <a:ea typeface="Meiryo UI" pitchFamily="50" charset="-128"/>
                          <a:cs typeface="Meiryo UI" pitchFamily="50" charset="-128"/>
                        </a:rPr>
                        <a:t>３</a:t>
                      </a:r>
                      <a:r>
                        <a:rPr lang="ja-JP" altLang="en-US" sz="900" b="1" i="0" u="none" strike="noStrike" dirty="0" smtClean="0">
                          <a:solidFill>
                            <a:schemeClr val="bg1"/>
                          </a:solidFill>
                          <a:latin typeface="Meiryo UI" pitchFamily="50" charset="-128"/>
                          <a:ea typeface="Meiryo UI" pitchFamily="50" charset="-128"/>
                          <a:cs typeface="Meiryo UI" pitchFamily="50" charset="-128"/>
                        </a:rPr>
                        <a:t>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３９</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４０</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４１</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Ｈ４２</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900" b="1" i="0" u="none" strike="noStrike" dirty="0" smtClean="0">
                          <a:solidFill>
                            <a:schemeClr val="bg1"/>
                          </a:solidFill>
                          <a:latin typeface="Meiryo UI" pitchFamily="50" charset="-128"/>
                          <a:ea typeface="Meiryo UI" pitchFamily="50" charset="-128"/>
                          <a:cs typeface="Meiryo UI" pitchFamily="50" charset="-128"/>
                        </a:rPr>
                        <a:t>Ｈ４３</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４４</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４５</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900" b="1" i="0" u="none" strike="noStrike" dirty="0" smtClean="0">
                          <a:solidFill>
                            <a:schemeClr val="bg1"/>
                          </a:solidFill>
                          <a:latin typeface="Meiryo UI" pitchFamily="50" charset="-128"/>
                          <a:ea typeface="Meiryo UI" pitchFamily="50" charset="-128"/>
                          <a:cs typeface="Meiryo UI" pitchFamily="50" charset="-128"/>
                        </a:rPr>
                        <a:t>Ｈ４</a:t>
                      </a:r>
                      <a:r>
                        <a:rPr lang="ja-JP" altLang="en-US" sz="900" b="1" i="0" u="none" strike="noStrike" dirty="0" smtClean="0">
                          <a:solidFill>
                            <a:schemeClr val="bg1"/>
                          </a:solidFill>
                          <a:latin typeface="Meiryo UI" pitchFamily="50" charset="-128"/>
                          <a:ea typeface="Meiryo UI" pitchFamily="50" charset="-128"/>
                          <a:cs typeface="Meiryo UI" pitchFamily="50" charset="-128"/>
                        </a:rPr>
                        <a:t>６</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４７</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altLang="ja-JP" sz="900" b="1" i="0" u="none" strike="noStrike" dirty="0" smtClean="0">
                          <a:solidFill>
                            <a:schemeClr val="bg1"/>
                          </a:solidFill>
                          <a:latin typeface="Meiryo UI" pitchFamily="50" charset="-128"/>
                          <a:ea typeface="Meiryo UI" pitchFamily="50" charset="-128"/>
                          <a:cs typeface="Meiryo UI" pitchFamily="50" charset="-128"/>
                        </a:rPr>
                        <a:t>H</a:t>
                      </a:r>
                      <a:r>
                        <a:rPr lang="ja-JP" altLang="en-US" sz="900" b="1" i="0" u="none" strike="noStrike" dirty="0" smtClean="0">
                          <a:solidFill>
                            <a:schemeClr val="bg1"/>
                          </a:solidFill>
                          <a:latin typeface="Meiryo UI" pitchFamily="50" charset="-128"/>
                          <a:ea typeface="Meiryo UI" pitchFamily="50" charset="-128"/>
                          <a:cs typeface="Meiryo UI" pitchFamily="50" charset="-128"/>
                        </a:rPr>
                        <a:t>４８</a:t>
                      </a:r>
                      <a:endParaRPr lang="en-US" sz="900" b="1" i="0" u="none" strike="noStrike" dirty="0">
                        <a:solidFill>
                          <a:schemeClr val="bg1"/>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183418">
                <a:tc rowSpan="6">
                  <a:txBody>
                    <a:bodyPr/>
                    <a:lstStyle/>
                    <a:p>
                      <a:pPr algn="ctr" fontAlgn="ctr"/>
                      <a:r>
                        <a:rPr lang="ja-JP" altLang="en-US" sz="1050" b="0" i="0" u="none" strike="noStrike" dirty="0">
                          <a:solidFill>
                            <a:srgbClr val="000000"/>
                          </a:solidFill>
                          <a:latin typeface="Meiryo UI" pitchFamily="50" charset="-128"/>
                          <a:ea typeface="Meiryo UI" pitchFamily="50" charset="-128"/>
                          <a:cs typeface="Meiryo UI" pitchFamily="50" charset="-128"/>
                        </a:rPr>
                        <a:t>　</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イニシャルコスト</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kumimoji="1" lang="ja-JP" altLang="en-US"/>
                    </a:p>
                  </a:txBody>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183418">
                <a:tc vMerge="1">
                  <a:txBody>
                    <a:bodyPr/>
                    <a:lstStyle/>
                    <a:p>
                      <a:endParaRPr kumimoji="1" lang="ja-JP" altLang="en-US"/>
                    </a:p>
                  </a:txBody>
                  <a:tcPr/>
                </a:tc>
                <a:tc rowSpan="3">
                  <a:txBody>
                    <a:bodyPr/>
                    <a:lstStyle/>
                    <a:p>
                      <a:pPr algn="ctr" fontAlgn="ctr"/>
                      <a:r>
                        <a:rPr lang="ja-JP" altLang="en-US" sz="1050" b="0" i="0" u="none" strike="noStrike">
                          <a:solidFill>
                            <a:srgbClr val="000000"/>
                          </a:solidFill>
                          <a:latin typeface="Meiryo UI" pitchFamily="50" charset="-128"/>
                          <a:ea typeface="Meiryo UI" pitchFamily="50" charset="-128"/>
                          <a:cs typeface="Meiryo UI" pitchFamily="50" charset="-128"/>
                        </a:rPr>
                        <a:t>　</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TW" altLang="en-US" sz="1000" b="0" i="0" u="none" strike="noStrike" dirty="0" smtClean="0">
                          <a:solidFill>
                            <a:srgbClr val="000000"/>
                          </a:solidFill>
                          <a:latin typeface="Meiryo UI" pitchFamily="50" charset="-128"/>
                          <a:ea typeface="Meiryo UI" pitchFamily="50" charset="-128"/>
                          <a:cs typeface="Meiryo UI" pitchFamily="50" charset="-128"/>
                        </a:rPr>
                        <a:t>庁舎改修経費</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システム改修経費</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その他経費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5</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3418">
                <a:tc vMerge="1">
                  <a:txBody>
                    <a:bodyPr/>
                    <a:lstStyle/>
                    <a:p>
                      <a:endParaRPr kumimoji="1" lang="ja-JP" altLang="en-US"/>
                    </a:p>
                  </a:txBody>
                  <a:tcPr/>
                </a:tc>
                <a:tc gridSpan="2">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ランニングコスト</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kumimoji="1" lang="ja-JP" altLang="en-US"/>
                    </a:p>
                  </a:txBody>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192050">
                <a:tc vMerge="1">
                  <a:txBody>
                    <a:bodyPr/>
                    <a:lstStyle/>
                    <a:p>
                      <a:endParaRPr kumimoji="1" lang="ja-JP" altLang="en-US"/>
                    </a:p>
                  </a:txBody>
                  <a:tcPr/>
                </a:tc>
                <a:tc>
                  <a:txBody>
                    <a:bodyPr/>
                    <a:lstStyle/>
                    <a:p>
                      <a:pPr algn="ctr" fontAlgn="ctr"/>
                      <a:r>
                        <a:rPr lang="ja-JP" altLang="en-US" sz="1050" b="0" i="0" u="none" strike="noStrike">
                          <a:solidFill>
                            <a:srgbClr val="000000"/>
                          </a:solidFill>
                          <a:latin typeface="Meiryo UI" pitchFamily="50" charset="-128"/>
                          <a:ea typeface="Meiryo UI" pitchFamily="50" charset="-128"/>
                          <a:cs typeface="Meiryo UI" pitchFamily="50" charset="-128"/>
                        </a:rPr>
                        <a:t>　</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latin typeface="Meiryo UI" pitchFamily="50" charset="-128"/>
                          <a:ea typeface="Meiryo UI" pitchFamily="50" charset="-128"/>
                          <a:cs typeface="Meiryo UI" pitchFamily="50" charset="-128"/>
                        </a:rPr>
                        <a:t>システム運用経費</a:t>
                      </a:r>
                    </a:p>
                  </a:txBody>
                  <a:tcPr marL="39000" marR="10319"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629">
                <a:tc gridSpan="3">
                  <a:txBody>
                    <a:bodyPr/>
                    <a:lstStyle/>
                    <a:p>
                      <a:pPr algn="l"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設置コスト</a:t>
                      </a:r>
                      <a:r>
                        <a:rPr lang="en-US" altLang="ja-JP" sz="1000" b="0" i="0" u="none" strike="noStrike" dirty="0" smtClean="0">
                          <a:solidFill>
                            <a:srgbClr val="000000"/>
                          </a:solidFill>
                          <a:latin typeface="Meiryo UI" pitchFamily="50" charset="-128"/>
                          <a:ea typeface="Meiryo UI" pitchFamily="50" charset="-128"/>
                          <a:cs typeface="Meiryo UI" pitchFamily="50" charset="-128"/>
                        </a:rPr>
                        <a:t>D</a:t>
                      </a:r>
                      <a:r>
                        <a:rPr lang="ja-JP" altLang="en-US" sz="1000" b="0" i="0" u="none" strike="noStrike" dirty="0">
                          <a:solidFill>
                            <a:srgbClr val="000000"/>
                          </a:solidFill>
                          <a:latin typeface="Meiryo UI" pitchFamily="50" charset="-128"/>
                          <a:ea typeface="Meiryo UI" pitchFamily="50" charset="-128"/>
                          <a:cs typeface="Meiryo UI" pitchFamily="50" charset="-128"/>
                        </a:rPr>
                        <a:t>　計</a:t>
                      </a:r>
                    </a:p>
                  </a:txBody>
                  <a:tcPr marL="39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6DDE8"/>
                    </a:solidFill>
                  </a:tcPr>
                </a:tc>
                <a:tc hMerge="1">
                  <a:txBody>
                    <a:bodyPr/>
                    <a:lstStyle/>
                    <a:p>
                      <a:endParaRPr kumimoji="1" lang="ja-JP" altLang="en-US"/>
                    </a:p>
                  </a:txBody>
                  <a:tcPr/>
                </a:tc>
                <a:tc hMerge="1">
                  <a:txBody>
                    <a:bodyPr/>
                    <a:lstStyle/>
                    <a:p>
                      <a:endParaRPr kumimoji="1" lang="ja-JP" altLang="en-US"/>
                    </a:p>
                  </a:txBody>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6</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a:t>
                      </a:r>
                    </a:p>
                  </a:txBody>
                  <a:tcPr marL="9525" marR="39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bl>
          </a:graphicData>
        </a:graphic>
      </p:graphicFrame>
      <p:sp>
        <p:nvSpPr>
          <p:cNvPr id="7" name="正方形/長方形 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参考資料</a:t>
            </a:r>
          </a:p>
        </p:txBody>
      </p:sp>
      <p:sp>
        <p:nvSpPr>
          <p:cNvPr id="6" name="正方形/長方形 27"/>
          <p:cNvSpPr>
            <a:spLocks noChangeArrowheads="1"/>
          </p:cNvSpPr>
          <p:nvPr/>
        </p:nvSpPr>
        <p:spPr bwMode="auto">
          <a:xfrm>
            <a:off x="8874125" y="-3465"/>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80161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0606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p:cNvGrpSpPr/>
          <p:nvPr/>
        </p:nvGrpSpPr>
        <p:grpSpPr>
          <a:xfrm>
            <a:off x="632520" y="2348880"/>
            <a:ext cx="8640960" cy="3672408"/>
            <a:chOff x="632520" y="1772816"/>
            <a:chExt cx="8640960" cy="3672408"/>
          </a:xfrm>
        </p:grpSpPr>
        <p:sp>
          <p:nvSpPr>
            <p:cNvPr id="3" name="正方形/長方形 2"/>
            <p:cNvSpPr/>
            <p:nvPr/>
          </p:nvSpPr>
          <p:spPr>
            <a:xfrm>
              <a:off x="632520" y="1772816"/>
              <a:ext cx="8640960" cy="367240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defRPr/>
              </a:pPr>
              <a:r>
                <a:rPr lang="en-US" altLang="ja-JP" sz="1600" b="1" dirty="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資料の目的・位置づけ</a:t>
              </a:r>
              <a:r>
                <a:rPr lang="en-US" altLang="ja-JP" sz="1600" b="1" dirty="0">
                  <a:solidFill>
                    <a:schemeClr val="tx1"/>
                  </a:solidFill>
                  <a:latin typeface="Meiryo UI" pitchFamily="50" charset="-128"/>
                  <a:ea typeface="Meiryo UI" pitchFamily="50" charset="-128"/>
                  <a:cs typeface="Meiryo UI" pitchFamily="50" charset="-128"/>
                </a:rPr>
                <a:t>】</a:t>
              </a:r>
            </a:p>
            <a:p>
              <a:pPr marL="288000" indent="-288000" fontAlgn="auto">
                <a:spcBef>
                  <a:spcPts val="1200"/>
                </a:spcBef>
                <a:spcAft>
                  <a:spcPts val="0"/>
                </a:spcAft>
                <a:buFont typeface="Wingdings" pitchFamily="2" charset="2"/>
                <a:buChar char="u"/>
                <a:defRPr/>
              </a:pPr>
              <a:r>
                <a:rPr lang="ja-JP" altLang="en-US" sz="1600" dirty="0">
                  <a:solidFill>
                    <a:schemeClr val="tx1"/>
                  </a:solidFill>
                  <a:latin typeface="Meiryo UI" pitchFamily="50" charset="-128"/>
                  <a:ea typeface="Meiryo UI" pitchFamily="50" charset="-128"/>
                  <a:cs typeface="Meiryo UI" pitchFamily="50" charset="-128"/>
                </a:rPr>
                <a:t>本資料は</a:t>
              </a:r>
              <a:r>
                <a:rPr lang="ja-JP" altLang="en-US" sz="1600" dirty="0" smtClean="0">
                  <a:solidFill>
                    <a:schemeClr val="tx1"/>
                  </a:solidFill>
                  <a:latin typeface="Meiryo UI" pitchFamily="50" charset="-128"/>
                  <a:ea typeface="Meiryo UI" pitchFamily="50" charset="-128"/>
                  <a:cs typeface="Meiryo UI" pitchFamily="50" charset="-128"/>
                </a:rPr>
                <a:t>、第</a:t>
              </a:r>
              <a:r>
                <a:rPr lang="en-US" altLang="ja-JP" sz="1600" dirty="0" smtClean="0">
                  <a:solidFill>
                    <a:schemeClr val="tx1"/>
                  </a:solidFill>
                  <a:latin typeface="Meiryo UI" pitchFamily="50" charset="-128"/>
                  <a:ea typeface="Meiryo UI" pitchFamily="50" charset="-128"/>
                  <a:cs typeface="Meiryo UI" pitchFamily="50" charset="-128"/>
                </a:rPr>
                <a:t>5</a:t>
              </a:r>
              <a:r>
                <a:rPr lang="ja-JP" altLang="en-US" sz="1600" dirty="0" smtClean="0">
                  <a:solidFill>
                    <a:schemeClr val="tx1"/>
                  </a:solidFill>
                  <a:latin typeface="Meiryo UI" pitchFamily="50" charset="-128"/>
                  <a:ea typeface="Meiryo UI" pitchFamily="50" charset="-128"/>
                  <a:cs typeface="Meiryo UI" pitchFamily="50" charset="-128"/>
                </a:rPr>
                <a:t>回大都市</a:t>
              </a:r>
              <a:r>
                <a:rPr lang="ja-JP" altLang="en-US" sz="1600" dirty="0">
                  <a:solidFill>
                    <a:schemeClr val="tx1"/>
                  </a:solidFill>
                  <a:latin typeface="Meiryo UI" pitchFamily="50" charset="-128"/>
                  <a:ea typeface="Meiryo UI" pitchFamily="50" charset="-128"/>
                  <a:cs typeface="Meiryo UI" pitchFamily="50" charset="-128"/>
                </a:rPr>
                <a:t>制度（特別区設置）協</a:t>
              </a:r>
              <a:r>
                <a:rPr lang="ja-JP" altLang="en-US" sz="1600" dirty="0" smtClean="0">
                  <a:solidFill>
                    <a:schemeClr val="tx1"/>
                  </a:solidFill>
                  <a:latin typeface="Meiryo UI" pitchFamily="50" charset="-128"/>
                  <a:ea typeface="Meiryo UI" pitchFamily="50" charset="-128"/>
                  <a:cs typeface="Meiryo UI" pitchFamily="50" charset="-128"/>
                </a:rPr>
                <a:t>議会において示された、</a:t>
              </a:r>
              <a:r>
                <a:rPr lang="ja-JP" altLang="en-US" sz="1600" b="1" u="sng" dirty="0" smtClean="0">
                  <a:solidFill>
                    <a:schemeClr val="tx1"/>
                  </a:solidFill>
                  <a:latin typeface="Meiryo UI" pitchFamily="50" charset="-128"/>
                  <a:ea typeface="Meiryo UI" pitchFamily="50" charset="-128"/>
                  <a:cs typeface="Meiryo UI" pitchFamily="50" charset="-128"/>
                </a:rPr>
                <a:t>総合区の協議のために財政シミュレーションが必要であるとの意見を受け、副首都推進局が推計</a:t>
              </a:r>
              <a:r>
                <a:rPr lang="ja-JP" altLang="en-US" sz="1600" dirty="0" smtClean="0">
                  <a:solidFill>
                    <a:schemeClr val="tx1"/>
                  </a:solidFill>
                  <a:latin typeface="Meiryo UI" pitchFamily="50" charset="-128"/>
                  <a:ea typeface="Meiryo UI" pitchFamily="50" charset="-128"/>
                  <a:cs typeface="Meiryo UI" pitchFamily="50" charset="-128"/>
                </a:rPr>
                <a:t>したもの</a:t>
              </a:r>
              <a:endParaRPr lang="en-US" altLang="ja-JP" sz="1600" dirty="0" smtClean="0">
                <a:solidFill>
                  <a:schemeClr val="tx1"/>
                </a:solidFill>
                <a:latin typeface="Meiryo UI" pitchFamily="50" charset="-128"/>
                <a:ea typeface="Meiryo UI" pitchFamily="50" charset="-128"/>
                <a:cs typeface="Meiryo UI" pitchFamily="50" charset="-128"/>
              </a:endParaRPr>
            </a:p>
            <a:p>
              <a:pPr marL="288000" indent="-288000" fontAlgn="auto">
                <a:spcBef>
                  <a:spcPts val="1200"/>
                </a:spcBef>
                <a:spcAft>
                  <a:spcPts val="0"/>
                </a:spcAft>
                <a:buFont typeface="Wingdings" pitchFamily="2" charset="2"/>
                <a:buChar char="u"/>
                <a:defRPr/>
              </a:pPr>
              <a:r>
                <a:rPr lang="ja-JP" altLang="en-US" sz="1600" dirty="0" smtClean="0">
                  <a:solidFill>
                    <a:schemeClr val="tx1"/>
                  </a:solidFill>
                  <a:latin typeface="Meiryo UI" pitchFamily="50" charset="-128"/>
                  <a:ea typeface="Meiryo UI" pitchFamily="50" charset="-128"/>
                  <a:cs typeface="Meiryo UI" pitchFamily="50" charset="-128"/>
                </a:rPr>
                <a:t>推計</a:t>
              </a:r>
              <a:r>
                <a:rPr lang="ja-JP" altLang="en-US" sz="1600" dirty="0">
                  <a:solidFill>
                    <a:schemeClr val="tx1"/>
                  </a:solidFill>
                  <a:latin typeface="Meiryo UI" pitchFamily="50" charset="-128"/>
                  <a:ea typeface="Meiryo UI" pitchFamily="50" charset="-128"/>
                  <a:cs typeface="Meiryo UI" pitchFamily="50" charset="-128"/>
                </a:rPr>
                <a:t>にあたっては</a:t>
              </a:r>
              <a:r>
                <a:rPr lang="ja-JP" altLang="en-US" sz="1600" dirty="0" smtClean="0">
                  <a:solidFill>
                    <a:schemeClr val="tx1"/>
                  </a:solidFill>
                  <a:latin typeface="Meiryo UI" pitchFamily="50" charset="-128"/>
                  <a:ea typeface="Meiryo UI" pitchFamily="50" charset="-128"/>
                  <a:cs typeface="Meiryo UI" pitchFamily="50" charset="-128"/>
                </a:rPr>
                <a:t>、</a:t>
              </a:r>
              <a:r>
                <a:rPr lang="ja-JP" altLang="en-US" sz="1600" b="1" u="sng" dirty="0" smtClean="0">
                  <a:solidFill>
                    <a:schemeClr val="tx1"/>
                  </a:solidFill>
                  <a:latin typeface="Meiryo UI" pitchFamily="50" charset="-128"/>
                  <a:ea typeface="Meiryo UI" pitchFamily="50" charset="-128"/>
                  <a:cs typeface="Meiryo UI" pitchFamily="50" charset="-128"/>
                </a:rPr>
                <a:t>大阪市の財政に関する将来推計の数値</a:t>
              </a:r>
              <a:r>
                <a:rPr lang="ja-JP" altLang="en-US" sz="1600" dirty="0" smtClean="0">
                  <a:solidFill>
                    <a:schemeClr val="tx1"/>
                  </a:solidFill>
                  <a:latin typeface="Meiryo UI" pitchFamily="50" charset="-128"/>
                  <a:ea typeface="Meiryo UI" pitchFamily="50" charset="-128"/>
                  <a:cs typeface="Meiryo UI" pitchFamily="50" charset="-128"/>
                </a:rPr>
                <a:t>に、「総合区</a:t>
              </a:r>
              <a:r>
                <a:rPr lang="ja-JP" altLang="en-US" sz="1600" dirty="0">
                  <a:solidFill>
                    <a:schemeClr val="tx1"/>
                  </a:solidFill>
                  <a:latin typeface="Meiryo UI" pitchFamily="50" charset="-128"/>
                  <a:ea typeface="Meiryo UI" pitchFamily="50" charset="-128"/>
                  <a:cs typeface="Meiryo UI" pitchFamily="50" charset="-128"/>
                </a:rPr>
                <a:t>（素案</a:t>
              </a:r>
              <a:r>
                <a:rPr lang="ja-JP" altLang="en-US" sz="1600" dirty="0" smtClean="0">
                  <a:solidFill>
                    <a:schemeClr val="tx1"/>
                  </a:solidFill>
                  <a:latin typeface="Meiryo UI" pitchFamily="50" charset="-128"/>
                  <a:ea typeface="Meiryo UI" pitchFamily="50" charset="-128"/>
                  <a:cs typeface="Meiryo UI" pitchFamily="50" charset="-128"/>
                </a:rPr>
                <a:t>）」で</a:t>
              </a:r>
              <a:r>
                <a:rPr lang="ja-JP" altLang="en-US" sz="1600" dirty="0">
                  <a:solidFill>
                    <a:schemeClr val="tx1"/>
                  </a:solidFill>
                  <a:latin typeface="Meiryo UI" pitchFamily="50" charset="-128"/>
                  <a:ea typeface="Meiryo UI" pitchFamily="50" charset="-128"/>
                  <a:cs typeface="Meiryo UI" pitchFamily="50" charset="-128"/>
                </a:rPr>
                <a:t>お示しした制度設計案をもとに</a:t>
              </a:r>
              <a:r>
                <a:rPr lang="ja-JP" altLang="en-US" sz="1600" dirty="0" smtClean="0">
                  <a:solidFill>
                    <a:schemeClr val="tx1"/>
                  </a:solidFill>
                  <a:latin typeface="Meiryo UI" pitchFamily="50" charset="-128"/>
                  <a:ea typeface="Meiryo UI" pitchFamily="50" charset="-128"/>
                  <a:cs typeface="Meiryo UI" pitchFamily="50" charset="-128"/>
                </a:rPr>
                <a:t>、これに反映</a:t>
              </a:r>
              <a:r>
                <a:rPr lang="ja-JP" altLang="en-US" sz="1600" dirty="0">
                  <a:solidFill>
                    <a:schemeClr val="tx1"/>
                  </a:solidFill>
                  <a:latin typeface="Meiryo UI" pitchFamily="50" charset="-128"/>
                  <a:ea typeface="Meiryo UI" pitchFamily="50" charset="-128"/>
                  <a:cs typeface="Meiryo UI" pitchFamily="50" charset="-128"/>
                </a:rPr>
                <a:t>されていない</a:t>
              </a:r>
              <a:r>
                <a:rPr lang="ja-JP" altLang="en-US" sz="1600" b="1" u="sng" dirty="0">
                  <a:solidFill>
                    <a:schemeClr val="tx1"/>
                  </a:solidFill>
                  <a:latin typeface="Meiryo UI" pitchFamily="50" charset="-128"/>
                  <a:ea typeface="Meiryo UI" pitchFamily="50" charset="-128"/>
                  <a:cs typeface="Meiryo UI" pitchFamily="50" charset="-128"/>
                </a:rPr>
                <a:t>改革効果</a:t>
              </a:r>
              <a:r>
                <a:rPr lang="ja-JP" altLang="en-US" sz="1600" b="1" u="sng" dirty="0" smtClean="0">
                  <a:solidFill>
                    <a:schemeClr val="tx1"/>
                  </a:solidFill>
                  <a:latin typeface="Meiryo UI" pitchFamily="50" charset="-128"/>
                  <a:ea typeface="Meiryo UI" pitchFamily="50" charset="-128"/>
                  <a:cs typeface="Meiryo UI" pitchFamily="50" charset="-128"/>
                </a:rPr>
                <a:t>額（未反映分）・組織体制の影響額（人件費）・総合区</a:t>
              </a:r>
              <a:r>
                <a:rPr lang="ja-JP" altLang="en-US" sz="1600" b="1" u="sng" dirty="0">
                  <a:solidFill>
                    <a:schemeClr val="tx1"/>
                  </a:solidFill>
                  <a:latin typeface="Meiryo UI" pitchFamily="50" charset="-128"/>
                  <a:ea typeface="Meiryo UI" pitchFamily="50" charset="-128"/>
                  <a:cs typeface="Meiryo UI" pitchFamily="50" charset="-128"/>
                </a:rPr>
                <a:t>設置に伴う</a:t>
              </a:r>
              <a:r>
                <a:rPr lang="ja-JP" altLang="en-US" sz="1600" b="1" u="sng" dirty="0" smtClean="0">
                  <a:solidFill>
                    <a:schemeClr val="tx1"/>
                  </a:solidFill>
                  <a:latin typeface="Meiryo UI" pitchFamily="50" charset="-128"/>
                  <a:ea typeface="Meiryo UI" pitchFamily="50" charset="-128"/>
                  <a:cs typeface="Meiryo UI" pitchFamily="50" charset="-128"/>
                </a:rPr>
                <a:t>コストを</a:t>
              </a:r>
              <a:r>
                <a:rPr lang="ja-JP" altLang="en-US" sz="1600" b="1" u="sng" dirty="0">
                  <a:solidFill>
                    <a:schemeClr val="tx1"/>
                  </a:solidFill>
                  <a:latin typeface="Meiryo UI" pitchFamily="50" charset="-128"/>
                  <a:ea typeface="Meiryo UI" pitchFamily="50" charset="-128"/>
                  <a:cs typeface="Meiryo UI" pitchFamily="50" charset="-128"/>
                </a:rPr>
                <a:t>加味</a:t>
              </a:r>
              <a:r>
                <a:rPr lang="ja-JP" altLang="en-US" sz="1600" dirty="0" smtClean="0">
                  <a:solidFill>
                    <a:schemeClr val="tx1"/>
                  </a:solidFill>
                  <a:latin typeface="Meiryo UI" pitchFamily="50" charset="-128"/>
                  <a:ea typeface="Meiryo UI" pitchFamily="50" charset="-128"/>
                  <a:cs typeface="Meiryo UI" pitchFamily="50" charset="-128"/>
                </a:rPr>
                <a:t>した</a:t>
              </a:r>
              <a:endParaRPr lang="en-US" altLang="ja-JP" sz="1600" dirty="0" smtClean="0">
                <a:solidFill>
                  <a:schemeClr val="tx1"/>
                </a:solidFill>
                <a:latin typeface="Meiryo UI" pitchFamily="50" charset="-128"/>
                <a:ea typeface="Meiryo UI" pitchFamily="50" charset="-128"/>
                <a:cs typeface="Meiryo UI" pitchFamily="50" charset="-128"/>
              </a:endParaRPr>
            </a:p>
            <a:p>
              <a:pPr fontAlgn="auto">
                <a:spcBef>
                  <a:spcPts val="120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　　</a:t>
              </a:r>
              <a:r>
                <a:rPr lang="en-US" altLang="ja-JP" sz="1600" dirty="0" smtClean="0">
                  <a:solidFill>
                    <a:schemeClr val="tx1"/>
                  </a:solidFill>
                  <a:latin typeface="Meiryo UI" pitchFamily="50" charset="-128"/>
                  <a:ea typeface="Meiryo UI" pitchFamily="50" charset="-128"/>
                  <a:cs typeface="Meiryo UI" pitchFamily="50" charset="-128"/>
                </a:rPr>
                <a:t>※</a:t>
              </a:r>
              <a:r>
                <a:rPr lang="ja-JP" altLang="en-US" sz="1600" dirty="0" smtClean="0">
                  <a:solidFill>
                    <a:schemeClr val="tx1"/>
                  </a:solidFill>
                  <a:latin typeface="Meiryo UI" pitchFamily="50" charset="-128"/>
                  <a:ea typeface="Meiryo UI" pitchFamily="50" charset="-128"/>
                  <a:cs typeface="Meiryo UI" pitchFamily="50" charset="-128"/>
                </a:rPr>
                <a:t>府市連携にかかる改革を今後とも継続的に進めていくためには、大阪府・大阪市間の協議・調整に</a:t>
              </a:r>
              <a:r>
                <a:rPr lang="en-US" altLang="ja-JP" sz="1600" dirty="0">
                  <a:solidFill>
                    <a:schemeClr val="tx1"/>
                  </a:solidFill>
                  <a:latin typeface="Meiryo UI" pitchFamily="50" charset="-128"/>
                  <a:ea typeface="Meiryo UI" pitchFamily="50" charset="-128"/>
                  <a:cs typeface="Meiryo UI" pitchFamily="50" charset="-128"/>
                </a:rPr>
                <a:t/>
              </a:r>
              <a:br>
                <a:rPr lang="en-US" altLang="ja-JP" sz="1600" dirty="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より、広域行政に係る方針を統一する必要がある</a:t>
              </a:r>
              <a:endParaRPr lang="en-US" altLang="ja-JP" sz="1600" dirty="0">
                <a:solidFill>
                  <a:schemeClr val="tx1"/>
                </a:solidFill>
                <a:latin typeface="Meiryo UI" pitchFamily="50" charset="-128"/>
                <a:ea typeface="Meiryo UI" pitchFamily="50" charset="-128"/>
                <a:cs typeface="Meiryo UI" pitchFamily="50" charset="-128"/>
              </a:endParaRPr>
            </a:p>
            <a:p>
              <a:pPr marL="288000" indent="-288000" fontAlgn="auto">
                <a:spcBef>
                  <a:spcPts val="1200"/>
                </a:spcBef>
                <a:spcAft>
                  <a:spcPts val="0"/>
                </a:spcAft>
                <a:buFont typeface="Wingdings" pitchFamily="2" charset="2"/>
                <a:buChar char="u"/>
                <a:defRPr/>
              </a:pPr>
              <a:r>
                <a:rPr lang="ja-JP" altLang="en-US" sz="1600" dirty="0">
                  <a:solidFill>
                    <a:schemeClr val="tx1"/>
                  </a:solidFill>
                  <a:latin typeface="Meiryo UI" pitchFamily="50" charset="-128"/>
                  <a:ea typeface="Meiryo UI" pitchFamily="50" charset="-128"/>
                  <a:cs typeface="Meiryo UI" pitchFamily="50" charset="-128"/>
                </a:rPr>
                <a:t>なお、本資料</a:t>
              </a:r>
              <a:r>
                <a:rPr lang="ja-JP" altLang="en-US" sz="1600" dirty="0" smtClean="0">
                  <a:solidFill>
                    <a:schemeClr val="tx1"/>
                  </a:solidFill>
                  <a:latin typeface="Meiryo UI" pitchFamily="50" charset="-128"/>
                  <a:ea typeface="Meiryo UI" pitchFamily="50" charset="-128"/>
                  <a:cs typeface="Meiryo UI" pitchFamily="50" charset="-128"/>
                </a:rPr>
                <a:t>で示した財政推計は、現時点で把握できる数値</a:t>
              </a:r>
              <a:r>
                <a:rPr lang="ja-JP" altLang="en-US" sz="1600" dirty="0">
                  <a:solidFill>
                    <a:schemeClr val="tx1"/>
                  </a:solidFill>
                  <a:latin typeface="Meiryo UI" pitchFamily="50" charset="-128"/>
                  <a:ea typeface="Meiryo UI" pitchFamily="50" charset="-128"/>
                  <a:cs typeface="Meiryo UI" pitchFamily="50" charset="-128"/>
                </a:rPr>
                <a:t>を基に一定の前提条件をおいたうえで行った極めて粗い試算であり、</a:t>
              </a:r>
              <a:r>
                <a:rPr lang="ja-JP" altLang="en-US" sz="1600" dirty="0" smtClean="0">
                  <a:solidFill>
                    <a:schemeClr val="tx1"/>
                  </a:solidFill>
                  <a:latin typeface="Meiryo UI" pitchFamily="50" charset="-128"/>
                  <a:ea typeface="Meiryo UI" pitchFamily="50" charset="-128"/>
                  <a:cs typeface="Meiryo UI" pitchFamily="50" charset="-128"/>
                </a:rPr>
                <a:t>今後</a:t>
              </a:r>
              <a:r>
                <a:rPr lang="ja-JP" altLang="en-US" sz="1600" dirty="0">
                  <a:solidFill>
                    <a:schemeClr val="tx1"/>
                  </a:solidFill>
                  <a:latin typeface="Meiryo UI" pitchFamily="50" charset="-128"/>
                  <a:ea typeface="Meiryo UI" pitchFamily="50" charset="-128"/>
                  <a:cs typeface="Meiryo UI" pitchFamily="50" charset="-128"/>
                </a:rPr>
                <a:t>の景気</a:t>
              </a:r>
              <a:r>
                <a:rPr lang="ja-JP" altLang="en-US" sz="1600" dirty="0" smtClean="0">
                  <a:solidFill>
                    <a:schemeClr val="tx1"/>
                  </a:solidFill>
                  <a:latin typeface="Meiryo UI" pitchFamily="50" charset="-128"/>
                  <a:ea typeface="Meiryo UI" pitchFamily="50" charset="-128"/>
                  <a:cs typeface="Meiryo UI" pitchFamily="50" charset="-128"/>
                </a:rPr>
                <a:t>動向、地方</a:t>
              </a:r>
              <a:r>
                <a:rPr lang="ja-JP" altLang="en-US" sz="1600" dirty="0">
                  <a:solidFill>
                    <a:schemeClr val="tx1"/>
                  </a:solidFill>
                  <a:latin typeface="Meiryo UI" pitchFamily="50" charset="-128"/>
                  <a:ea typeface="Meiryo UI" pitchFamily="50" charset="-128"/>
                  <a:cs typeface="Meiryo UI" pitchFamily="50" charset="-128"/>
                </a:rPr>
                <a:t>財政制度の</a:t>
              </a:r>
              <a:r>
                <a:rPr lang="ja-JP" altLang="en-US" sz="1600" dirty="0" smtClean="0">
                  <a:solidFill>
                    <a:schemeClr val="tx1"/>
                  </a:solidFill>
                  <a:latin typeface="Meiryo UI" pitchFamily="50" charset="-128"/>
                  <a:ea typeface="Meiryo UI" pitchFamily="50" charset="-128"/>
                  <a:cs typeface="Meiryo UI" pitchFamily="50" charset="-128"/>
                </a:rPr>
                <a:t>改正や予算</a:t>
              </a:r>
              <a:r>
                <a:rPr lang="ja-JP" altLang="en-US" sz="1600" dirty="0">
                  <a:solidFill>
                    <a:schemeClr val="tx1"/>
                  </a:solidFill>
                  <a:latin typeface="Meiryo UI" pitchFamily="50" charset="-128"/>
                  <a:ea typeface="Meiryo UI" pitchFamily="50" charset="-128"/>
                  <a:cs typeface="Meiryo UI" pitchFamily="50" charset="-128"/>
                </a:rPr>
                <a:t>編成等で変動する可能性もあるため、</a:t>
              </a:r>
              <a:r>
                <a:rPr lang="ja-JP" altLang="en-US" sz="1600" b="1" u="sng" dirty="0">
                  <a:solidFill>
                    <a:schemeClr val="tx1"/>
                  </a:solidFill>
                  <a:latin typeface="Meiryo UI" pitchFamily="50" charset="-128"/>
                  <a:ea typeface="Meiryo UI" pitchFamily="50" charset="-128"/>
                  <a:cs typeface="Meiryo UI" pitchFamily="50" charset="-128"/>
                </a:rPr>
                <a:t>相当の幅をもって見る必要</a:t>
              </a:r>
              <a:r>
                <a:rPr lang="ja-JP" altLang="en-US" sz="1600" dirty="0">
                  <a:solidFill>
                    <a:schemeClr val="tx1"/>
                  </a:solidFill>
                  <a:latin typeface="Meiryo UI" pitchFamily="50" charset="-128"/>
                  <a:ea typeface="Meiryo UI" pitchFamily="50" charset="-128"/>
                  <a:cs typeface="Meiryo UI" pitchFamily="50" charset="-128"/>
                </a:rPr>
                <a:t>が</a:t>
              </a:r>
              <a:r>
                <a:rPr lang="ja-JP" altLang="en-US" sz="1600" dirty="0" smtClean="0">
                  <a:solidFill>
                    <a:schemeClr val="tx1"/>
                  </a:solidFill>
                  <a:latin typeface="Meiryo UI" pitchFamily="50" charset="-128"/>
                  <a:ea typeface="Meiryo UI" pitchFamily="50" charset="-128"/>
                  <a:cs typeface="Meiryo UI" pitchFamily="50" charset="-128"/>
                </a:rPr>
                <a:t>ある</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2" name="大かっこ 1"/>
            <p:cNvSpPr/>
            <p:nvPr/>
          </p:nvSpPr>
          <p:spPr>
            <a:xfrm>
              <a:off x="848544" y="3861048"/>
              <a:ext cx="8352928" cy="50405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4" name="角丸四角形 3"/>
          <p:cNvSpPr/>
          <p:nvPr/>
        </p:nvSpPr>
        <p:spPr>
          <a:xfrm>
            <a:off x="776536" y="836712"/>
            <a:ext cx="8352928" cy="1044036"/>
          </a:xfrm>
          <a:prstGeom prst="roundRect">
            <a:avLst>
              <a:gd name="adj" fmla="val 1166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500" dirty="0" smtClean="0">
                <a:solidFill>
                  <a:schemeClr val="tx1"/>
                </a:solidFill>
                <a:latin typeface="Meiryo UI" panose="020B0604030504040204" pitchFamily="50" charset="-128"/>
                <a:ea typeface="Meiryo UI" panose="020B0604030504040204" pitchFamily="50" charset="-128"/>
              </a:rPr>
              <a:t>〇　</a:t>
            </a:r>
            <a:r>
              <a:rPr lang="ja-JP" altLang="en-US" sz="1500" b="1" dirty="0" smtClean="0">
                <a:solidFill>
                  <a:schemeClr val="tx1"/>
                </a:solidFill>
                <a:latin typeface="Meiryo UI" pitchFamily="50" charset="-128"/>
                <a:ea typeface="Meiryo UI" pitchFamily="50" charset="-128"/>
                <a:cs typeface="Meiryo UI" pitchFamily="50" charset="-128"/>
              </a:rPr>
              <a:t>大阪市</a:t>
            </a:r>
            <a:r>
              <a:rPr lang="ja-JP" altLang="en-US" sz="1500" b="1" dirty="0">
                <a:solidFill>
                  <a:schemeClr val="tx1"/>
                </a:solidFill>
                <a:latin typeface="Meiryo UI" pitchFamily="50" charset="-128"/>
                <a:ea typeface="Meiryo UI" pitchFamily="50" charset="-128"/>
                <a:cs typeface="Meiryo UI" pitchFamily="50" charset="-128"/>
              </a:rPr>
              <a:t>「今後の財政</a:t>
            </a:r>
            <a:r>
              <a:rPr lang="ja-JP" altLang="en-US" sz="1500" b="1" dirty="0" smtClean="0">
                <a:solidFill>
                  <a:schemeClr val="tx1"/>
                </a:solidFill>
                <a:latin typeface="Meiryo UI" pitchFamily="50" charset="-128"/>
                <a:ea typeface="Meiryo UI" pitchFamily="50" charset="-128"/>
                <a:cs typeface="Meiryo UI" pitchFamily="50" charset="-128"/>
              </a:rPr>
              <a:t>収支概算</a:t>
            </a:r>
            <a:r>
              <a:rPr lang="ja-JP" altLang="en-US" sz="1500" b="1" dirty="0">
                <a:solidFill>
                  <a:schemeClr val="tx1"/>
                </a:solidFill>
                <a:latin typeface="Meiryo UI" pitchFamily="50" charset="-128"/>
                <a:ea typeface="Meiryo UI" pitchFamily="50" charset="-128"/>
                <a:cs typeface="Meiryo UI" pitchFamily="50" charset="-128"/>
              </a:rPr>
              <a:t>（粗い試算）</a:t>
            </a:r>
            <a:r>
              <a:rPr lang="ja-JP" altLang="en-US" sz="1500" b="1" dirty="0" smtClean="0">
                <a:solidFill>
                  <a:schemeClr val="tx1"/>
                </a:solidFill>
                <a:latin typeface="Meiryo UI" pitchFamily="50" charset="-128"/>
                <a:ea typeface="Meiryo UI" pitchFamily="50" charset="-128"/>
                <a:cs typeface="Meiryo UI" pitchFamily="50" charset="-128"/>
              </a:rPr>
              <a:t>」（</a:t>
            </a:r>
            <a:r>
              <a:rPr lang="en-US" altLang="ja-JP" sz="1500" b="1" dirty="0" smtClean="0">
                <a:solidFill>
                  <a:schemeClr val="tx1"/>
                </a:solidFill>
                <a:latin typeface="Meiryo UI" pitchFamily="50" charset="-128"/>
                <a:ea typeface="Meiryo UI" pitchFamily="50" charset="-128"/>
                <a:cs typeface="Meiryo UI" pitchFamily="50" charset="-128"/>
              </a:rPr>
              <a:t>2018</a:t>
            </a:r>
            <a:r>
              <a:rPr lang="ja-JP" altLang="en-US" sz="1500" b="1" dirty="0">
                <a:solidFill>
                  <a:schemeClr val="tx1"/>
                </a:solidFill>
                <a:latin typeface="Meiryo UI" pitchFamily="50" charset="-128"/>
                <a:ea typeface="Meiryo UI" pitchFamily="50" charset="-128"/>
                <a:cs typeface="Meiryo UI" pitchFamily="50" charset="-128"/>
              </a:rPr>
              <a:t>（平成</a:t>
            </a:r>
            <a:r>
              <a:rPr lang="en-US" altLang="ja-JP" sz="1500" b="1" dirty="0">
                <a:solidFill>
                  <a:schemeClr val="tx1"/>
                </a:solidFill>
                <a:latin typeface="Meiryo UI" pitchFamily="50" charset="-128"/>
                <a:ea typeface="Meiryo UI" pitchFamily="50" charset="-128"/>
                <a:cs typeface="Meiryo UI" pitchFamily="50" charset="-128"/>
              </a:rPr>
              <a:t>30</a:t>
            </a:r>
            <a:r>
              <a:rPr lang="ja-JP" altLang="en-US" sz="1500" b="1" dirty="0">
                <a:solidFill>
                  <a:schemeClr val="tx1"/>
                </a:solidFill>
                <a:latin typeface="Meiryo UI" pitchFamily="50" charset="-128"/>
                <a:ea typeface="Meiryo UI" pitchFamily="50" charset="-128"/>
                <a:cs typeface="Meiryo UI" pitchFamily="50" charset="-128"/>
              </a:rPr>
              <a:t>）年</a:t>
            </a:r>
            <a:r>
              <a:rPr lang="en-US" altLang="ja-JP" sz="1500" b="1" dirty="0">
                <a:solidFill>
                  <a:schemeClr val="tx1"/>
                </a:solidFill>
                <a:latin typeface="Meiryo UI" pitchFamily="50" charset="-128"/>
                <a:ea typeface="Meiryo UI" pitchFamily="50" charset="-128"/>
                <a:cs typeface="Meiryo UI" pitchFamily="50" charset="-128"/>
              </a:rPr>
              <a:t>2</a:t>
            </a:r>
            <a:r>
              <a:rPr lang="ja-JP" altLang="en-US" sz="1500" b="1" dirty="0" smtClean="0">
                <a:solidFill>
                  <a:schemeClr val="tx1"/>
                </a:solidFill>
                <a:latin typeface="Meiryo UI" pitchFamily="50" charset="-128"/>
                <a:ea typeface="Meiryo UI" pitchFamily="50" charset="-128"/>
                <a:cs typeface="Meiryo UI" pitchFamily="50" charset="-128"/>
              </a:rPr>
              <a:t>月版）の数値をもとに、</a:t>
            </a:r>
            <a:endParaRPr lang="en-US" altLang="ja-JP" sz="1500" b="1" dirty="0" smtClean="0">
              <a:solidFill>
                <a:schemeClr val="tx1"/>
              </a:solidFill>
              <a:latin typeface="Meiryo UI" pitchFamily="50" charset="-128"/>
              <a:ea typeface="Meiryo UI" pitchFamily="50" charset="-128"/>
              <a:cs typeface="Meiryo UI" pitchFamily="50" charset="-128"/>
            </a:endParaRPr>
          </a:p>
          <a:p>
            <a:r>
              <a:rPr lang="ja-JP" altLang="en-US" sz="1500" b="1" dirty="0">
                <a:solidFill>
                  <a:schemeClr val="tx1"/>
                </a:solidFill>
                <a:latin typeface="Meiryo UI" pitchFamily="50" charset="-128"/>
                <a:ea typeface="Meiryo UI" pitchFamily="50" charset="-128"/>
                <a:cs typeface="Meiryo UI" pitchFamily="50" charset="-128"/>
              </a:rPr>
              <a:t>　</a:t>
            </a:r>
            <a:r>
              <a:rPr lang="ja-JP" altLang="en-US" sz="1500" b="1" dirty="0" smtClean="0">
                <a:solidFill>
                  <a:schemeClr val="tx1"/>
                </a:solidFill>
                <a:latin typeface="Meiryo UI" pitchFamily="50" charset="-128"/>
                <a:ea typeface="Meiryo UI" pitchFamily="50" charset="-128"/>
                <a:cs typeface="Meiryo UI" pitchFamily="50" charset="-128"/>
              </a:rPr>
              <a:t>　 財政シミュレーションを更新</a:t>
            </a:r>
            <a:endParaRPr lang="en-US" altLang="ja-JP" sz="1500" b="1" dirty="0">
              <a:solidFill>
                <a:schemeClr val="tx1"/>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60511" y="1484784"/>
            <a:ext cx="8856985" cy="4248472"/>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200000"/>
              </a:lnSpc>
              <a:spcBef>
                <a:spcPts val="0"/>
              </a:spcBef>
              <a:spcAft>
                <a:spcPts val="0"/>
              </a:spcAft>
            </a:pPr>
            <a:endParaRPr lang="en-US" altLang="ja-JP" sz="2000" b="0" dirty="0">
              <a:solidFill>
                <a:schemeClr val="tx1"/>
              </a:solidFill>
              <a:latin typeface="Meiryo UI" pitchFamily="50" charset="-128"/>
              <a:ea typeface="Meiryo UI" pitchFamily="50" charset="-128"/>
              <a:cs typeface="Meiryo UI" pitchFamily="50" charset="-128"/>
            </a:endParaRPr>
          </a:p>
        </p:txBody>
      </p:sp>
      <p:sp>
        <p:nvSpPr>
          <p:cNvPr id="9" name="タイトル 1"/>
          <p:cNvSpPr txBox="1">
            <a:spLocks/>
          </p:cNvSpPr>
          <p:nvPr/>
        </p:nvSpPr>
        <p:spPr>
          <a:xfrm>
            <a:off x="848544" y="477074"/>
            <a:ext cx="8229600" cy="67213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600" b="0" i="0" u="none" strike="noStrike" kern="1200" cap="none" spc="0" normalizeH="0" baseline="0" noProof="0" dirty="0" smtClean="0">
                <a:ln>
                  <a:noFill/>
                </a:ln>
                <a:solidFill>
                  <a:schemeClr val="tx1"/>
                </a:solidFill>
                <a:effectLst/>
                <a:uLnTx/>
                <a:uFillTx/>
                <a:latin typeface="+mj-lt"/>
                <a:ea typeface="+mj-ea"/>
                <a:cs typeface="+mj-cs"/>
              </a:rPr>
              <a:t>目　　次</a:t>
            </a:r>
            <a:endParaRPr kumimoji="1" lang="ja-JP" alt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15" name="正方形/長方形 14"/>
          <p:cNvSpPr/>
          <p:nvPr/>
        </p:nvSpPr>
        <p:spPr>
          <a:xfrm>
            <a:off x="549293" y="2817485"/>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2000" b="1" dirty="0">
                <a:solidFill>
                  <a:prstClr val="black"/>
                </a:solidFill>
                <a:latin typeface="Meiryo UI" pitchFamily="50" charset="-128"/>
                <a:ea typeface="Meiryo UI" pitchFamily="50" charset="-128"/>
                <a:cs typeface="Meiryo UI" pitchFamily="50" charset="-128"/>
              </a:rPr>
              <a:t>２　</a:t>
            </a:r>
            <a:r>
              <a:rPr lang="ja-JP" altLang="en-US" sz="2000" b="1" dirty="0" smtClean="0">
                <a:solidFill>
                  <a:prstClr val="black"/>
                </a:solidFill>
                <a:latin typeface="Meiryo UI" pitchFamily="50" charset="-128"/>
                <a:ea typeface="Meiryo UI" pitchFamily="50" charset="-128"/>
                <a:cs typeface="Meiryo UI" pitchFamily="50" charset="-128"/>
              </a:rPr>
              <a:t>シミュレーション結果</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6" name="正方形/長方形 15"/>
          <p:cNvSpPr/>
          <p:nvPr/>
        </p:nvSpPr>
        <p:spPr>
          <a:xfrm>
            <a:off x="549290" y="2972842"/>
            <a:ext cx="7356037" cy="45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prstClr val="black"/>
                </a:solidFill>
                <a:latin typeface="Meiryo UI" pitchFamily="50" charset="-128"/>
                <a:ea typeface="Meiryo UI" pitchFamily="50" charset="-128"/>
                <a:cs typeface="Meiryo UI" pitchFamily="50" charset="-128"/>
              </a:rPr>
              <a:t>　</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6" name="テキスト ボックス 42"/>
          <p:cNvSpPr txBox="1">
            <a:spLocks noChangeArrowheads="1"/>
          </p:cNvSpPr>
          <p:nvPr/>
        </p:nvSpPr>
        <p:spPr bwMode="auto">
          <a:xfrm>
            <a:off x="585516" y="583340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本資料の各表においては、表示単位未満を四捨五入しているため、合計が一致しないことがある</a:t>
            </a:r>
            <a:endParaRPr lang="en-US" altLang="ja-JP" sz="800" dirty="0" smtClean="0">
              <a:latin typeface="Meiryo UI" pitchFamily="50" charset="-128"/>
              <a:ea typeface="Meiryo UI" pitchFamily="50" charset="-128"/>
              <a:cs typeface="Meiryo UI" pitchFamily="50" charset="-128"/>
            </a:endParaRPr>
          </a:p>
        </p:txBody>
      </p:sp>
      <p:sp>
        <p:nvSpPr>
          <p:cNvPr id="37" name="正方形/長方形 36"/>
          <p:cNvSpPr/>
          <p:nvPr/>
        </p:nvSpPr>
        <p:spPr>
          <a:xfrm>
            <a:off x="560512" y="4132815"/>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2000" b="1" dirty="0" smtClean="0">
                <a:solidFill>
                  <a:prstClr val="black"/>
                </a:solidFill>
                <a:latin typeface="Meiryo UI" pitchFamily="50" charset="-128"/>
                <a:ea typeface="Meiryo UI" pitchFamily="50" charset="-128"/>
                <a:cs typeface="Meiryo UI" pitchFamily="50" charset="-128"/>
              </a:rPr>
              <a:t>４</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参考資料</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3" name="正方形/長方形 12"/>
          <p:cNvSpPr/>
          <p:nvPr/>
        </p:nvSpPr>
        <p:spPr>
          <a:xfrm>
            <a:off x="416496" y="4700861"/>
            <a:ext cx="7356037"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　　（１）</a:t>
            </a:r>
            <a:r>
              <a:rPr lang="en-US" altLang="ja-JP" sz="1400" dirty="0" smtClean="0">
                <a:solidFill>
                  <a:schemeClr val="tx1"/>
                </a:solidFill>
                <a:latin typeface="Meiryo UI" pitchFamily="50" charset="-128"/>
                <a:ea typeface="Meiryo UI" pitchFamily="50" charset="-128"/>
                <a:cs typeface="Meiryo UI" pitchFamily="50" charset="-128"/>
              </a:rPr>
              <a:t>AB</a:t>
            </a:r>
            <a:r>
              <a:rPr lang="ja-JP" altLang="en-US" sz="1400" dirty="0" smtClean="0">
                <a:solidFill>
                  <a:schemeClr val="tx1"/>
                </a:solidFill>
                <a:latin typeface="Meiryo UI" pitchFamily="50" charset="-128"/>
                <a:ea typeface="Meiryo UI" pitchFamily="50" charset="-128"/>
                <a:cs typeface="Meiryo UI" pitchFamily="50" charset="-128"/>
              </a:rPr>
              <a:t>項目関係の改革効果額（未反映分）の内訳</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8" name="正方形/長方形 17"/>
          <p:cNvSpPr/>
          <p:nvPr/>
        </p:nvSpPr>
        <p:spPr>
          <a:xfrm>
            <a:off x="416496" y="4957787"/>
            <a:ext cx="7356037"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　　（２）総合区設置に伴うコスト</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7" name="正方形/長方形 16"/>
          <p:cNvSpPr/>
          <p:nvPr/>
        </p:nvSpPr>
        <p:spPr>
          <a:xfrm>
            <a:off x="549293" y="1696769"/>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2000" b="1" dirty="0">
                <a:solidFill>
                  <a:prstClr val="black"/>
                </a:solidFill>
                <a:latin typeface="Meiryo UI" pitchFamily="50" charset="-128"/>
                <a:ea typeface="Meiryo UI" pitchFamily="50" charset="-128"/>
                <a:cs typeface="Meiryo UI" pitchFamily="50" charset="-128"/>
              </a:rPr>
              <a:t>１　</a:t>
            </a:r>
            <a:r>
              <a:rPr lang="ja-JP" altLang="en-US" sz="2000" b="1" dirty="0" smtClean="0">
                <a:solidFill>
                  <a:prstClr val="black"/>
                </a:solidFill>
                <a:latin typeface="Meiryo UI" pitchFamily="50" charset="-128"/>
                <a:ea typeface="Meiryo UI" pitchFamily="50" charset="-128"/>
                <a:cs typeface="Meiryo UI" pitchFamily="50" charset="-128"/>
              </a:rPr>
              <a:t>財政シミュレーションを行うにあたって</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9" name="正方形/長方形 18"/>
          <p:cNvSpPr/>
          <p:nvPr/>
        </p:nvSpPr>
        <p:spPr>
          <a:xfrm>
            <a:off x="549290" y="2329566"/>
            <a:ext cx="7356037" cy="45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prstClr val="black"/>
                </a:solidFill>
                <a:latin typeface="Meiryo UI" pitchFamily="50" charset="-128"/>
                <a:ea typeface="Meiryo UI" pitchFamily="50" charset="-128"/>
                <a:cs typeface="Meiryo UI" pitchFamily="50" charset="-128"/>
              </a:rPr>
              <a:t>　（１）財政シミュレーションの算定方式</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0" name="正方形/長方形 19"/>
          <p:cNvSpPr/>
          <p:nvPr/>
        </p:nvSpPr>
        <p:spPr>
          <a:xfrm>
            <a:off x="2792760" y="2247856"/>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b="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１　</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1" name="正方形/長方形 20"/>
          <p:cNvSpPr/>
          <p:nvPr/>
        </p:nvSpPr>
        <p:spPr>
          <a:xfrm>
            <a:off x="549290" y="2603950"/>
            <a:ext cx="7356037" cy="45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prstClr val="black"/>
                </a:solidFill>
                <a:latin typeface="Meiryo UI" pitchFamily="50" charset="-128"/>
                <a:ea typeface="Meiryo UI" pitchFamily="50" charset="-128"/>
                <a:cs typeface="Meiryo UI" pitchFamily="50" charset="-128"/>
              </a:rPr>
              <a:t>　（２）財政シミュレーションの前提条件</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2" name="正方形/長方形 21"/>
          <p:cNvSpPr/>
          <p:nvPr/>
        </p:nvSpPr>
        <p:spPr>
          <a:xfrm>
            <a:off x="2792760" y="2522240"/>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b="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２　</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3" name="正方形/長方形 22"/>
          <p:cNvSpPr/>
          <p:nvPr/>
        </p:nvSpPr>
        <p:spPr>
          <a:xfrm>
            <a:off x="2792760" y="3052515"/>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b="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４</a:t>
            </a:r>
            <a:r>
              <a:rPr lang="ja-JP" altLang="en-US" sz="1400" b="0" dirty="0" smtClean="0">
                <a:solidFill>
                  <a:prstClr val="black"/>
                </a:solidFill>
                <a:latin typeface="Meiryo UI" pitchFamily="50" charset="-128"/>
                <a:ea typeface="Meiryo UI" pitchFamily="50" charset="-128"/>
                <a:cs typeface="Meiryo UI" pitchFamily="50" charset="-128"/>
              </a:rPr>
              <a:t>　</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4" name="正方形/長方形 23"/>
          <p:cNvSpPr/>
          <p:nvPr/>
        </p:nvSpPr>
        <p:spPr>
          <a:xfrm>
            <a:off x="2792760" y="4689859"/>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b="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８</a:t>
            </a:r>
            <a:r>
              <a:rPr lang="ja-JP" altLang="en-US" sz="1400" b="0" dirty="0" smtClean="0">
                <a:solidFill>
                  <a:prstClr val="black"/>
                </a:solidFill>
                <a:latin typeface="Meiryo UI" pitchFamily="50" charset="-128"/>
                <a:ea typeface="Meiryo UI" pitchFamily="50" charset="-128"/>
                <a:cs typeface="Meiryo UI" pitchFamily="50" charset="-128"/>
              </a:rPr>
              <a:t>　</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5" name="正方形/長方形 24"/>
          <p:cNvSpPr/>
          <p:nvPr/>
        </p:nvSpPr>
        <p:spPr>
          <a:xfrm>
            <a:off x="2792760" y="4948855"/>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総財</a:t>
            </a:r>
            <a:r>
              <a:rPr lang="ja-JP" altLang="en-US" sz="1400" dirty="0">
                <a:solidFill>
                  <a:prstClr val="black"/>
                </a:solidFill>
                <a:latin typeface="Meiryo UI" pitchFamily="50" charset="-128"/>
                <a:ea typeface="Meiryo UI" pitchFamily="50" charset="-128"/>
                <a:cs typeface="Meiryo UI" pitchFamily="50" charset="-128"/>
              </a:rPr>
              <a:t>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１１</a:t>
            </a:r>
            <a:r>
              <a:rPr lang="ja-JP" altLang="en-US" sz="1400" b="0" dirty="0" smtClean="0">
                <a:solidFill>
                  <a:prstClr val="black"/>
                </a:solidFill>
                <a:latin typeface="Meiryo UI" pitchFamily="50" charset="-128"/>
                <a:ea typeface="Meiryo UI" pitchFamily="50" charset="-128"/>
                <a:cs typeface="Meiryo UI" pitchFamily="50" charset="-128"/>
              </a:rPr>
              <a:t>　</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8" name="正方形/長方形 27"/>
          <p:cNvSpPr/>
          <p:nvPr/>
        </p:nvSpPr>
        <p:spPr>
          <a:xfrm>
            <a:off x="416496" y="5235898"/>
            <a:ext cx="7356037"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　　（３）財政シミュレーション計数表</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29" name="正方形/長方形 28"/>
          <p:cNvSpPr/>
          <p:nvPr/>
        </p:nvSpPr>
        <p:spPr>
          <a:xfrm>
            <a:off x="2792760" y="5224896"/>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b="0" dirty="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１３</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2792760" y="3740346"/>
            <a:ext cx="6480720"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1400" dirty="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b="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en-US" sz="1400" dirty="0">
                <a:solidFill>
                  <a:prstClr val="black"/>
                </a:solidFill>
                <a:latin typeface="Meiryo UI" pitchFamily="50" charset="-128"/>
                <a:ea typeface="Meiryo UI" pitchFamily="50" charset="-128"/>
                <a:cs typeface="Meiryo UI" pitchFamily="50" charset="-128"/>
              </a:rPr>
              <a:t>総財シ</a:t>
            </a: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６</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30" name="正方形/長方形 29"/>
          <p:cNvSpPr/>
          <p:nvPr/>
        </p:nvSpPr>
        <p:spPr>
          <a:xfrm>
            <a:off x="549293" y="3499497"/>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a:solidFill>
                  <a:schemeClr val="tx1"/>
                </a:solidFill>
                <a:latin typeface="Meiryo UI" pitchFamily="50" charset="-128"/>
                <a:ea typeface="Meiryo UI" pitchFamily="50" charset="-128"/>
                <a:cs typeface="Meiryo UI" pitchFamily="50" charset="-128"/>
              </a:rPr>
              <a:t>大規模プロジェクトに係る財政的な</a:t>
            </a:r>
            <a:r>
              <a:rPr lang="ja-JP" altLang="en-US" sz="2000" b="1" dirty="0" smtClean="0">
                <a:solidFill>
                  <a:schemeClr val="tx1"/>
                </a:solidFill>
                <a:latin typeface="Meiryo UI" pitchFamily="50" charset="-128"/>
                <a:ea typeface="Meiryo UI" pitchFamily="50" charset="-128"/>
                <a:cs typeface="Meiryo UI" pitchFamily="50" charset="-128"/>
              </a:rPr>
              <a:t>影響</a:t>
            </a:r>
            <a:endParaRPr lang="ja-JP" altLang="en-US" sz="2000" b="1"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03914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　１　財政シミュレーションを行うにあたって</a:t>
            </a:r>
          </a:p>
        </p:txBody>
      </p:sp>
      <p:sp>
        <p:nvSpPr>
          <p:cNvPr id="37" name="正方形/長方形 36"/>
          <p:cNvSpPr/>
          <p:nvPr/>
        </p:nvSpPr>
        <p:spPr bwMode="auto">
          <a:xfrm>
            <a:off x="344487" y="3960643"/>
            <a:ext cx="9209481" cy="216024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80000" indent="-360000"/>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dirty="0">
                <a:solidFill>
                  <a:schemeClr val="tx1"/>
                </a:solidFill>
                <a:latin typeface="Meiryo UI" pitchFamily="50" charset="-128"/>
                <a:ea typeface="Meiryo UI" pitchFamily="50" charset="-128"/>
                <a:cs typeface="Meiryo UI" pitchFamily="50" charset="-128"/>
              </a:rPr>
              <a:t>この財政シミュレーションでは、</a:t>
            </a:r>
            <a:endParaRPr lang="en-US" altLang="ja-JP" sz="1400" dirty="0">
              <a:solidFill>
                <a:schemeClr val="tx1"/>
              </a:solidFill>
              <a:latin typeface="Meiryo UI" pitchFamily="50" charset="-128"/>
              <a:ea typeface="Meiryo UI" pitchFamily="50" charset="-128"/>
              <a:cs typeface="Meiryo UI" pitchFamily="50" charset="-128"/>
            </a:endParaRPr>
          </a:p>
          <a:p>
            <a:pPr marL="540000" indent="-288000">
              <a:spcBef>
                <a:spcPts val="600"/>
              </a:spcBef>
              <a:buFont typeface="Wingdings" pitchFamily="2" charset="2"/>
              <a:buChar char="l"/>
            </a:pP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dirty="0">
                <a:solidFill>
                  <a:schemeClr val="tx1"/>
                </a:solidFill>
                <a:latin typeface="Meiryo UI" pitchFamily="50" charset="-128"/>
                <a:ea typeface="Meiryo UI" pitchFamily="50" charset="-128"/>
                <a:cs typeface="Meiryo UI" pitchFamily="50" charset="-128"/>
              </a:rPr>
              <a:t>の財政に関する将来</a:t>
            </a:r>
            <a:r>
              <a:rPr lang="ja-JP" altLang="en-US" sz="1400" dirty="0" smtClean="0">
                <a:solidFill>
                  <a:schemeClr val="tx1"/>
                </a:solidFill>
                <a:latin typeface="Meiryo UI" pitchFamily="50" charset="-128"/>
                <a:ea typeface="Meiryo UI" pitchFamily="50" charset="-128"/>
                <a:cs typeface="Meiryo UI" pitchFamily="50" charset="-128"/>
              </a:rPr>
              <a:t>推計の数値に、改革</a:t>
            </a:r>
            <a:r>
              <a:rPr lang="ja-JP" altLang="en-US" sz="1400" dirty="0">
                <a:solidFill>
                  <a:schemeClr val="tx1"/>
                </a:solidFill>
                <a:latin typeface="Meiryo UI" pitchFamily="50" charset="-128"/>
                <a:ea typeface="Meiryo UI" pitchFamily="50" charset="-128"/>
                <a:cs typeface="Meiryo UI" pitchFamily="50" charset="-128"/>
              </a:rPr>
              <a:t>効果</a:t>
            </a:r>
            <a:r>
              <a:rPr lang="ja-JP" altLang="en-US" sz="1400" dirty="0" smtClean="0">
                <a:solidFill>
                  <a:schemeClr val="tx1"/>
                </a:solidFill>
                <a:latin typeface="Meiryo UI" pitchFamily="50" charset="-128"/>
                <a:ea typeface="Meiryo UI" pitchFamily="50" charset="-128"/>
                <a:cs typeface="Meiryo UI" pitchFamily="50" charset="-128"/>
              </a:rPr>
              <a:t>額</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未反映分</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・組織体制の影響額</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人件費</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・総合区</a:t>
            </a:r>
            <a:r>
              <a:rPr lang="ja-JP" altLang="en-US" sz="1400" dirty="0">
                <a:solidFill>
                  <a:schemeClr val="tx1"/>
                </a:solidFill>
                <a:latin typeface="Meiryo UI" pitchFamily="50" charset="-128"/>
                <a:ea typeface="Meiryo UI" pitchFamily="50" charset="-128"/>
                <a:cs typeface="Meiryo UI" pitchFamily="50" charset="-128"/>
              </a:rPr>
              <a:t>設置に伴うコストを</a:t>
            </a:r>
            <a:r>
              <a:rPr lang="ja-JP" altLang="en-US" sz="1400" dirty="0" smtClean="0">
                <a:solidFill>
                  <a:schemeClr val="tx1"/>
                </a:solidFill>
                <a:latin typeface="Meiryo UI" pitchFamily="50" charset="-128"/>
                <a:ea typeface="Meiryo UI" pitchFamily="50" charset="-128"/>
                <a:cs typeface="Meiryo UI" pitchFamily="50" charset="-128"/>
              </a:rPr>
              <a:t>加味し、総合区</a:t>
            </a:r>
            <a:r>
              <a:rPr lang="ja-JP" altLang="en-US" sz="1400" dirty="0">
                <a:solidFill>
                  <a:schemeClr val="tx1"/>
                </a:solidFill>
                <a:latin typeface="Meiryo UI" pitchFamily="50" charset="-128"/>
                <a:ea typeface="Meiryo UI" pitchFamily="50" charset="-128"/>
                <a:cs typeface="Meiryo UI" pitchFamily="50" charset="-128"/>
              </a:rPr>
              <a:t>設置後の収支見通しとして作成</a:t>
            </a:r>
            <a:endParaRPr lang="en-US" altLang="ja-JP" sz="1400" dirty="0">
              <a:solidFill>
                <a:schemeClr val="tx1"/>
              </a:solidFill>
              <a:latin typeface="Meiryo UI" pitchFamily="50" charset="-128"/>
              <a:ea typeface="Meiryo UI" pitchFamily="50" charset="-128"/>
              <a:cs typeface="Meiryo UI" pitchFamily="50" charset="-128"/>
            </a:endParaRPr>
          </a:p>
          <a:p>
            <a:pPr marL="540000" indent="-288000">
              <a:spcBef>
                <a:spcPts val="600"/>
              </a:spcBef>
              <a:buFont typeface="Wingdings" pitchFamily="2" charset="2"/>
              <a:buChar char="l"/>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財政シミュレーション</a:t>
            </a:r>
            <a:r>
              <a:rPr lang="ja-JP" altLang="en-US" sz="1400" dirty="0" smtClean="0">
                <a:solidFill>
                  <a:schemeClr val="tx1"/>
                </a:solidFill>
                <a:latin typeface="+mn-ea"/>
                <a:ea typeface="Meiryo UI" pitchFamily="50" charset="-128"/>
                <a:cs typeface="Meiryo UI" pitchFamily="50" charset="-128"/>
              </a:rPr>
              <a:t>期間は、</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H33</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年度を総合区設置の日と仮定して、</a:t>
            </a:r>
            <a:r>
              <a:rPr lang="en-US" altLang="ja-JP" sz="1400" dirty="0" smtClean="0">
                <a:solidFill>
                  <a:schemeClr val="tx1"/>
                </a:solidFill>
                <a:latin typeface="Meiryo UI" pitchFamily="50" charset="-128"/>
                <a:ea typeface="Meiryo UI" pitchFamily="50" charset="-128"/>
                <a:cs typeface="Meiryo UI" pitchFamily="50" charset="-128"/>
              </a:rPr>
              <a:t>H48</a:t>
            </a:r>
            <a:r>
              <a:rPr lang="ja-JP" altLang="en-US" sz="1400" dirty="0" smtClean="0">
                <a:solidFill>
                  <a:schemeClr val="tx1"/>
                </a:solidFill>
                <a:latin typeface="+mn-ea"/>
                <a:ea typeface="Meiryo UI" pitchFamily="50" charset="-128"/>
                <a:cs typeface="Meiryo UI" pitchFamily="50" charset="-128"/>
              </a:rPr>
              <a:t>年度まで</a:t>
            </a:r>
            <a:endParaRPr lang="en-US" altLang="ja-JP" sz="1400" dirty="0" smtClean="0">
              <a:solidFill>
                <a:schemeClr val="tx1"/>
              </a:solidFill>
              <a:latin typeface="+mn-ea"/>
              <a:ea typeface="Meiryo UI" pitchFamily="50" charset="-128"/>
              <a:cs typeface="Meiryo UI" pitchFamily="50" charset="-128"/>
            </a:endParaRPr>
          </a:p>
          <a:p>
            <a:pPr marL="252000">
              <a:spcBef>
                <a:spcPts val="600"/>
              </a:spcBef>
            </a:pPr>
            <a:endParaRPr lang="en-US" altLang="ja-JP" sz="100" dirty="0" smtClean="0">
              <a:solidFill>
                <a:schemeClr val="tx1"/>
              </a:solidFill>
              <a:latin typeface="+mn-ea"/>
              <a:ea typeface="Meiryo UI" pitchFamily="50" charset="-128"/>
              <a:cs typeface="Meiryo UI" pitchFamily="50" charset="-128"/>
            </a:endParaRPr>
          </a:p>
          <a:p>
            <a:pPr marL="252000">
              <a:spcBef>
                <a:spcPts val="600"/>
              </a:spcBef>
            </a:pPr>
            <a:r>
              <a:rPr lang="ja-JP" altLang="en-US" sz="1400" dirty="0" smtClean="0">
                <a:solidFill>
                  <a:schemeClr val="tx1"/>
                </a:solidFill>
                <a:latin typeface="+mn-ea"/>
                <a:ea typeface="Meiryo UI" pitchFamily="50" charset="-128"/>
                <a:cs typeface="Meiryo UI" pitchFamily="50" charset="-128"/>
              </a:rPr>
              <a:t>　　 </a:t>
            </a:r>
            <a:r>
              <a:rPr lang="en-US" altLang="ja-JP" sz="1050" dirty="0" smtClean="0">
                <a:solidFill>
                  <a:schemeClr val="tx1"/>
                </a:solidFill>
                <a:latin typeface="+mn-ea"/>
                <a:ea typeface="Meiryo UI" pitchFamily="50" charset="-128"/>
                <a:cs typeface="Meiryo UI" pitchFamily="50" charset="-128"/>
              </a:rPr>
              <a:t>※</a:t>
            </a:r>
            <a:r>
              <a:rPr lang="ja-JP" altLang="en-US" sz="1050" dirty="0">
                <a:solidFill>
                  <a:schemeClr val="tx1"/>
                </a:solidFill>
                <a:latin typeface="+mn-ea"/>
                <a:ea typeface="Meiryo UI" pitchFamily="50" charset="-128"/>
                <a:cs typeface="Meiryo UI" pitchFamily="50" charset="-128"/>
              </a:rPr>
              <a:t> </a:t>
            </a:r>
            <a:r>
              <a:rPr lang="ja-JP" altLang="en-US" sz="1050" dirty="0" smtClean="0">
                <a:solidFill>
                  <a:schemeClr val="tx1"/>
                </a:solidFill>
                <a:latin typeface="+mn-ea"/>
                <a:ea typeface="Meiryo UI" pitchFamily="50" charset="-128"/>
                <a:cs typeface="Meiryo UI" pitchFamily="50" charset="-128"/>
              </a:rPr>
              <a:t>「大規模プロジェクトに係る財政的な影響」についても示した</a:t>
            </a:r>
            <a:endParaRPr lang="en-US" altLang="ja-JP" sz="900" dirty="0">
              <a:solidFill>
                <a:schemeClr val="tx1"/>
              </a:solidFill>
              <a:latin typeface="+mn-ea"/>
              <a:ea typeface="Meiryo UI" pitchFamily="50" charset="-128"/>
              <a:cs typeface="Meiryo UI" pitchFamily="50" charset="-128"/>
            </a:endParaRPr>
          </a:p>
        </p:txBody>
      </p:sp>
      <p:sp>
        <p:nvSpPr>
          <p:cNvPr id="38" name="正方形/長方形 37"/>
          <p:cNvSpPr/>
          <p:nvPr/>
        </p:nvSpPr>
        <p:spPr>
          <a:xfrm>
            <a:off x="-15552" y="611396"/>
            <a:ext cx="3882794" cy="369332"/>
          </a:xfrm>
          <a:prstGeom prst="rect">
            <a:avLst/>
          </a:prstGeom>
        </p:spPr>
        <p:txBody>
          <a:bodyPr wrap="none">
            <a:spAutoFit/>
          </a:bodyPr>
          <a:lstStyle/>
          <a:p>
            <a:r>
              <a:rPr lang="ja-JP" altLang="en-US" b="1" dirty="0" smtClean="0">
                <a:latin typeface="Meiryo UI" pitchFamily="50" charset="-128"/>
                <a:ea typeface="Meiryo UI" pitchFamily="50" charset="-128"/>
                <a:cs typeface="Meiryo UI" pitchFamily="50" charset="-128"/>
              </a:rPr>
              <a:t>（１）財政シミュレーションの算定方式</a:t>
            </a:r>
            <a:endParaRPr lang="ja-JP" altLang="en-US" b="1" dirty="0">
              <a:latin typeface="Meiryo UI" pitchFamily="50" charset="-128"/>
              <a:ea typeface="Meiryo UI" pitchFamily="50" charset="-128"/>
              <a:cs typeface="Meiryo UI" pitchFamily="50" charset="-128"/>
            </a:endParaRPr>
          </a:p>
        </p:txBody>
      </p:sp>
      <p:sp>
        <p:nvSpPr>
          <p:cNvPr id="32" name="正方形/長方形 31"/>
          <p:cNvSpPr/>
          <p:nvPr/>
        </p:nvSpPr>
        <p:spPr bwMode="auto">
          <a:xfrm>
            <a:off x="344488" y="1256702"/>
            <a:ext cx="9217024" cy="224430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80000" indent="-360000"/>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34" name="正方形/長方形 33"/>
          <p:cNvSpPr/>
          <p:nvPr/>
        </p:nvSpPr>
        <p:spPr>
          <a:xfrm>
            <a:off x="603729" y="2131635"/>
            <a:ext cx="2569913" cy="781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sz="1200" b="1" dirty="0" smtClean="0">
                <a:latin typeface="Meiryo UI" pitchFamily="50" charset="-128"/>
                <a:ea typeface="Meiryo UI" pitchFamily="50" charset="-128"/>
                <a:cs typeface="Meiryo UI" pitchFamily="50" charset="-128"/>
              </a:rPr>
              <a:t>大阪市の財政に関する将来推計</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（ケース１・ケース２）</a:t>
            </a:r>
            <a:endParaRPr lang="en-US" altLang="ja-JP" sz="1200" b="1" dirty="0" smtClean="0">
              <a:latin typeface="Meiryo UI" pitchFamily="50" charset="-128"/>
              <a:ea typeface="Meiryo UI" pitchFamily="50" charset="-128"/>
              <a:cs typeface="Meiryo UI" pitchFamily="50" charset="-128"/>
            </a:endParaRPr>
          </a:p>
        </p:txBody>
      </p:sp>
      <p:sp>
        <p:nvSpPr>
          <p:cNvPr id="40" name="正方形/長方形 39"/>
          <p:cNvSpPr/>
          <p:nvPr/>
        </p:nvSpPr>
        <p:spPr>
          <a:xfrm>
            <a:off x="7302240" y="2131635"/>
            <a:ext cx="2061580" cy="781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ja-JP" altLang="en-US" sz="1200" b="1" dirty="0" smtClean="0">
                <a:latin typeface="Meiryo UI" pitchFamily="50" charset="-128"/>
                <a:ea typeface="Meiryo UI" pitchFamily="50" charset="-128"/>
                <a:cs typeface="Meiryo UI" pitchFamily="50" charset="-128"/>
              </a:rPr>
              <a:t>総合区設置における</a:t>
            </a:r>
            <a:r>
              <a:rPr lang="en-US" altLang="ja-JP" sz="1200" b="1" dirty="0" smtClean="0">
                <a:latin typeface="Meiryo UI" pitchFamily="50" charset="-128"/>
                <a:ea typeface="Meiryo UI" pitchFamily="50" charset="-128"/>
                <a:cs typeface="Meiryo UI" pitchFamily="50" charset="-128"/>
              </a:rPr>
              <a:t/>
            </a:r>
            <a:br>
              <a:rPr lang="en-US" altLang="ja-JP" sz="1200" b="1" dirty="0" smtClean="0">
                <a:latin typeface="Meiryo UI" pitchFamily="50" charset="-128"/>
                <a:ea typeface="Meiryo UI" pitchFamily="50" charset="-128"/>
                <a:cs typeface="Meiryo UI" pitchFamily="50" charset="-128"/>
              </a:rPr>
            </a:br>
            <a:r>
              <a:rPr lang="ja-JP" altLang="en-US" sz="1200" b="1" dirty="0" smtClean="0">
                <a:latin typeface="Meiryo UI" pitchFamily="50" charset="-128"/>
                <a:ea typeface="Meiryo UI" pitchFamily="50" charset="-128"/>
                <a:cs typeface="Meiryo UI" pitchFamily="50" charset="-128"/>
              </a:rPr>
              <a:t>大阪市の財政シミュレーション</a:t>
            </a:r>
            <a:endParaRPr lang="en-US" altLang="ja-JP" sz="1200" b="1" dirty="0" smtClean="0">
              <a:latin typeface="Meiryo UI" pitchFamily="50" charset="-128"/>
              <a:ea typeface="Meiryo UI" pitchFamily="50" charset="-128"/>
              <a:cs typeface="Meiryo UI" pitchFamily="50" charset="-128"/>
            </a:endParaRPr>
          </a:p>
        </p:txBody>
      </p:sp>
      <p:sp>
        <p:nvSpPr>
          <p:cNvPr id="41" name="正方形/長方形 40"/>
          <p:cNvSpPr/>
          <p:nvPr/>
        </p:nvSpPr>
        <p:spPr>
          <a:xfrm>
            <a:off x="3767411" y="2131635"/>
            <a:ext cx="2995492" cy="781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ja-JP" altLang="en-US" sz="1200" b="1" dirty="0">
                <a:latin typeface="Meiryo UI" pitchFamily="50" charset="-128"/>
                <a:ea typeface="Meiryo UI" pitchFamily="50" charset="-128"/>
                <a:cs typeface="Meiryo UI" pitchFamily="50" charset="-128"/>
              </a:rPr>
              <a:t>改革効果</a:t>
            </a:r>
            <a:r>
              <a:rPr lang="ja-JP" altLang="en-US" sz="1200" b="1" dirty="0" smtClean="0">
                <a:latin typeface="Meiryo UI" pitchFamily="50" charset="-128"/>
                <a:ea typeface="Meiryo UI" pitchFamily="50" charset="-128"/>
                <a:cs typeface="Meiryo UI" pitchFamily="50" charset="-128"/>
              </a:rPr>
              <a:t>額</a:t>
            </a:r>
            <a:r>
              <a:rPr lang="en-US" altLang="ja-JP" sz="1200" b="1" dirty="0" smtClean="0">
                <a:solidFill>
                  <a:schemeClr val="bg1"/>
                </a:solidFill>
                <a:latin typeface="Meiryo UI" pitchFamily="50" charset="-128"/>
                <a:ea typeface="Meiryo UI" pitchFamily="50" charset="-128"/>
                <a:cs typeface="Meiryo UI" pitchFamily="50" charset="-128"/>
              </a:rPr>
              <a:t>(</a:t>
            </a:r>
            <a:r>
              <a:rPr lang="ja-JP" altLang="en-US" sz="1200" b="1" dirty="0" smtClean="0">
                <a:solidFill>
                  <a:schemeClr val="bg1"/>
                </a:solidFill>
                <a:latin typeface="Meiryo UI" pitchFamily="50" charset="-128"/>
                <a:ea typeface="Meiryo UI" pitchFamily="50" charset="-128"/>
                <a:cs typeface="Meiryo UI" pitchFamily="50" charset="-128"/>
              </a:rPr>
              <a:t>未反映分</a:t>
            </a:r>
            <a:r>
              <a:rPr lang="en-US" altLang="ja-JP" sz="1200" b="1" dirty="0" smtClean="0">
                <a:solidFill>
                  <a:schemeClr val="bg1"/>
                </a:solidFill>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a:t>
            </a:r>
            <a:r>
              <a:rPr lang="ja-JP" altLang="en-US" sz="1200" b="1" dirty="0">
                <a:latin typeface="Meiryo UI" pitchFamily="50" charset="-128"/>
                <a:ea typeface="Meiryo UI" pitchFamily="50" charset="-128"/>
                <a:cs typeface="Meiryo UI" pitchFamily="50" charset="-128"/>
              </a:rPr>
              <a:t>組織体制の影響</a:t>
            </a:r>
            <a:r>
              <a:rPr lang="ja-JP" altLang="en-US" sz="1200" b="1" dirty="0" smtClean="0">
                <a:latin typeface="Meiryo UI" pitchFamily="50" charset="-128"/>
                <a:ea typeface="Meiryo UI" pitchFamily="50" charset="-128"/>
                <a:cs typeface="Meiryo UI" pitchFamily="50" charset="-128"/>
              </a:rPr>
              <a:t>額</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人件費</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・総合区設置コスト</a:t>
            </a:r>
            <a:endParaRPr kumimoji="1" lang="ja-JP" altLang="en-US" sz="1200" b="1" dirty="0">
              <a:latin typeface="Meiryo UI" pitchFamily="50" charset="-128"/>
              <a:ea typeface="Meiryo UI" pitchFamily="50" charset="-128"/>
              <a:cs typeface="Meiryo UI" pitchFamily="50" charset="-128"/>
            </a:endParaRPr>
          </a:p>
        </p:txBody>
      </p:sp>
      <p:sp>
        <p:nvSpPr>
          <p:cNvPr id="43" name="等号 42"/>
          <p:cNvSpPr/>
          <p:nvPr/>
        </p:nvSpPr>
        <p:spPr>
          <a:xfrm>
            <a:off x="6901211" y="2310873"/>
            <a:ext cx="248148" cy="320039"/>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加算記号 43"/>
          <p:cNvSpPr/>
          <p:nvPr/>
        </p:nvSpPr>
        <p:spPr>
          <a:xfrm>
            <a:off x="3346452" y="2382878"/>
            <a:ext cx="248148" cy="21602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222178" y="1614214"/>
            <a:ext cx="3344185" cy="369332"/>
          </a:xfrm>
          <a:prstGeom prst="rect">
            <a:avLst/>
          </a:prstGeom>
        </p:spPr>
        <p:txBody>
          <a:bodyPr wrap="none">
            <a:spAutoFit/>
          </a:bodyPr>
          <a:lstStyle/>
          <a:p>
            <a:r>
              <a:rPr lang="ja-JP" altLang="en-US" b="1" dirty="0">
                <a:latin typeface="Meiryo UI" pitchFamily="50" charset="-128"/>
                <a:ea typeface="Meiryo UI" pitchFamily="50" charset="-128"/>
                <a:cs typeface="Meiryo UI" pitchFamily="50" charset="-128"/>
              </a:rPr>
              <a:t>　</a:t>
            </a:r>
            <a:r>
              <a:rPr lang="ja-JP" altLang="en-US" b="1" dirty="0" smtClean="0">
                <a:latin typeface="Meiryo UI" pitchFamily="50" charset="-128"/>
                <a:ea typeface="Meiryo UI" pitchFamily="50" charset="-128"/>
                <a:cs typeface="Meiryo UI" pitchFamily="50" charset="-128"/>
              </a:rPr>
              <a:t>財政シミュレーションの算定方式</a:t>
            </a:r>
            <a:endParaRPr lang="ja-JP" altLang="en-US" b="1" dirty="0">
              <a:latin typeface="Meiryo UI" pitchFamily="50" charset="-128"/>
              <a:ea typeface="Meiryo UI" pitchFamily="50" charset="-128"/>
              <a:cs typeface="Meiryo UI" pitchFamily="50" charset="-128"/>
            </a:endParaRPr>
          </a:p>
        </p:txBody>
      </p:sp>
      <p:sp>
        <p:nvSpPr>
          <p:cNvPr id="48" name="正方形/長方形 4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smtClean="0">
                <a:solidFill>
                  <a:srgbClr val="000000"/>
                </a:solidFill>
                <a:latin typeface="Meiryo UI" pitchFamily="50" charset="-128"/>
                <a:ea typeface="Meiryo UI" pitchFamily="50" charset="-128"/>
                <a:cs typeface="Meiryo UI" pitchFamily="50" charset="-128"/>
              </a:rPr>
              <a:t>総財</a:t>
            </a:r>
            <a:r>
              <a:rPr lang="ja-JP" altLang="en-US" sz="1100" b="1" dirty="0">
                <a:solidFill>
                  <a:srgbClr val="000000"/>
                </a:solidFill>
                <a:latin typeface="Meiryo UI" pitchFamily="50" charset="-128"/>
                <a:ea typeface="Meiryo UI" pitchFamily="50" charset="-128"/>
                <a:cs typeface="Meiryo UI" pitchFamily="50" charset="-128"/>
              </a:rPr>
              <a:t>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3" name="テキスト ボックス 14"/>
          <p:cNvSpPr txBox="1">
            <a:spLocks noChangeArrowheads="1"/>
          </p:cNvSpPr>
          <p:nvPr/>
        </p:nvSpPr>
        <p:spPr bwMode="auto">
          <a:xfrm>
            <a:off x="2181864" y="2652267"/>
            <a:ext cx="1212007" cy="246221"/>
          </a:xfrm>
          <a:prstGeom prst="rect">
            <a:avLst/>
          </a:prstGeom>
          <a:noFill/>
          <a:ln w="9525">
            <a:noFill/>
            <a:miter lim="800000"/>
            <a:headEnd/>
            <a:tailEnd/>
          </a:ln>
        </p:spPr>
        <p:txBody>
          <a:bodyPr wrap="square">
            <a:spAutoFit/>
          </a:bodyPr>
          <a:lstStyle/>
          <a:p>
            <a:r>
              <a:rPr lang="en-US" altLang="ja-JP" sz="1000" b="0" dirty="0" smtClean="0">
                <a:solidFill>
                  <a:schemeClr val="bg1"/>
                </a:solidFill>
                <a:latin typeface="Meiryo UI" pitchFamily="50" charset="-128"/>
                <a:ea typeface="Meiryo UI" pitchFamily="50" charset="-128"/>
                <a:cs typeface="Meiryo UI" pitchFamily="50" charset="-128"/>
              </a:rPr>
              <a:t>【</a:t>
            </a:r>
            <a:r>
              <a:rPr lang="ja-JP" altLang="en-US" sz="1000" dirty="0" smtClean="0">
                <a:solidFill>
                  <a:schemeClr val="bg1"/>
                </a:solidFill>
                <a:latin typeface="Meiryo UI" pitchFamily="50" charset="-128"/>
                <a:ea typeface="Meiryo UI" pitchFamily="50" charset="-128"/>
                <a:cs typeface="Meiryo UI" pitchFamily="50" charset="-128"/>
              </a:rPr>
              <a:t>総財シ</a:t>
            </a:r>
            <a:r>
              <a:rPr lang="en-US" altLang="ja-JP" sz="1000" dirty="0" smtClean="0">
                <a:solidFill>
                  <a:schemeClr val="bg1"/>
                </a:solidFill>
                <a:latin typeface="Meiryo UI" pitchFamily="50" charset="-128"/>
                <a:ea typeface="Meiryo UI" pitchFamily="50" charset="-128"/>
                <a:cs typeface="Meiryo UI" pitchFamily="50" charset="-128"/>
              </a:rPr>
              <a:t>-2</a:t>
            </a:r>
            <a:r>
              <a:rPr lang="ja-JP" altLang="en-US" sz="1000" b="0" dirty="0" smtClean="0">
                <a:solidFill>
                  <a:schemeClr val="bg1"/>
                </a:solidFill>
                <a:latin typeface="Meiryo UI" pitchFamily="50" charset="-128"/>
                <a:ea typeface="Meiryo UI" pitchFamily="50" charset="-128"/>
                <a:cs typeface="Meiryo UI" pitchFamily="50" charset="-128"/>
              </a:rPr>
              <a:t>参照</a:t>
            </a:r>
            <a:r>
              <a:rPr lang="en-US" altLang="ja-JP" sz="1000" b="0" dirty="0" smtClean="0">
                <a:solidFill>
                  <a:schemeClr val="bg1"/>
                </a:solidFill>
                <a:latin typeface="Meiryo UI" pitchFamily="50" charset="-128"/>
                <a:ea typeface="Meiryo UI" pitchFamily="50" charset="-128"/>
                <a:cs typeface="Meiryo UI" pitchFamily="50" charset="-128"/>
              </a:rPr>
              <a:t>】</a:t>
            </a:r>
            <a:endParaRPr lang="ja-JP" altLang="en-US" sz="1000" b="0" dirty="0">
              <a:solidFill>
                <a:schemeClr val="bg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05203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4058040782"/>
              </p:ext>
            </p:extLst>
          </p:nvPr>
        </p:nvGraphicFramePr>
        <p:xfrm>
          <a:off x="200472" y="1068912"/>
          <a:ext cx="9505135" cy="3298701"/>
        </p:xfrm>
        <a:graphic>
          <a:graphicData uri="http://schemas.openxmlformats.org/drawingml/2006/table">
            <a:tbl>
              <a:tblPr bandRow="1">
                <a:tableStyleId>{21E4AEA4-8DFA-4A89-87EB-49C32662AFE0}</a:tableStyleId>
              </a:tblPr>
              <a:tblGrid>
                <a:gridCol w="9505135"/>
              </a:tblGrid>
              <a:tr h="3298701">
                <a:tc>
                  <a:txBody>
                    <a:bodyPr/>
                    <a:lstStyle/>
                    <a:p>
                      <a:pPr marL="180000" indent="-180000">
                        <a:spcBef>
                          <a:spcPts val="600"/>
                        </a:spcBef>
                        <a:buFont typeface="Wingdings" pitchFamily="2" charset="2"/>
                        <a:buChar char="Ø"/>
                      </a:pPr>
                      <a:r>
                        <a:rPr kumimoji="1" lang="ja-JP" altLang="en-US" sz="1400" dirty="0" smtClean="0">
                          <a:solidFill>
                            <a:schemeClr val="tx1"/>
                          </a:solidFill>
                          <a:latin typeface="Meiryo UI" pitchFamily="50" charset="-128"/>
                          <a:ea typeface="Meiryo UI" pitchFamily="50" charset="-128"/>
                          <a:cs typeface="Meiryo UI" pitchFamily="50" charset="-128"/>
                        </a:rPr>
                        <a:t>大阪市「今後の財政収支概算（粗い試算）」（</a:t>
                      </a:r>
                      <a:r>
                        <a:rPr kumimoji="1" lang="en-US" altLang="ja-JP" sz="1400" dirty="0" smtClean="0">
                          <a:solidFill>
                            <a:schemeClr val="tx1"/>
                          </a:solidFill>
                          <a:latin typeface="Meiryo UI" pitchFamily="50" charset="-128"/>
                          <a:ea typeface="Meiryo UI" pitchFamily="50" charset="-128"/>
                          <a:cs typeface="Meiryo UI" pitchFamily="50" charset="-128"/>
                        </a:rPr>
                        <a:t>2018</a:t>
                      </a:r>
                      <a:r>
                        <a:rPr kumimoji="1" lang="ja-JP" altLang="en-US" sz="1400" dirty="0" smtClean="0">
                          <a:solidFill>
                            <a:schemeClr val="tx1"/>
                          </a:solidFill>
                          <a:latin typeface="Meiryo UI" pitchFamily="50" charset="-128"/>
                          <a:ea typeface="Meiryo UI" pitchFamily="50" charset="-128"/>
                          <a:cs typeface="Meiryo UI" pitchFamily="50" charset="-128"/>
                        </a:rPr>
                        <a:t>（平成</a:t>
                      </a:r>
                      <a:r>
                        <a:rPr kumimoji="1" lang="en-US" altLang="ja-JP" sz="1400" dirty="0" smtClean="0">
                          <a:solidFill>
                            <a:schemeClr val="tx1"/>
                          </a:solidFill>
                          <a:latin typeface="Meiryo UI" pitchFamily="50" charset="-128"/>
                          <a:ea typeface="Meiryo UI" pitchFamily="50" charset="-128"/>
                          <a:cs typeface="Meiryo UI" pitchFamily="50" charset="-128"/>
                        </a:rPr>
                        <a:t>30</a:t>
                      </a:r>
                      <a:r>
                        <a:rPr lang="ja-JP" altLang="en-US" sz="1400" dirty="0" smtClean="0">
                          <a:solidFill>
                            <a:schemeClr val="tx1"/>
                          </a:solidFill>
                          <a:latin typeface="Meiryo UI" pitchFamily="50" charset="-128"/>
                          <a:ea typeface="Meiryo UI" pitchFamily="50" charset="-128"/>
                          <a:cs typeface="Meiryo UI" pitchFamily="50" charset="-128"/>
                        </a:rPr>
                        <a:t>）</a:t>
                      </a:r>
                      <a:r>
                        <a:rPr kumimoji="1" lang="ja-JP" altLang="en-US" sz="1400" dirty="0" smtClean="0">
                          <a:solidFill>
                            <a:schemeClr val="tx1"/>
                          </a:solidFill>
                          <a:latin typeface="Meiryo UI" pitchFamily="50" charset="-128"/>
                          <a:ea typeface="Meiryo UI" pitchFamily="50" charset="-128"/>
                          <a:cs typeface="Meiryo UI" pitchFamily="50" charset="-128"/>
                        </a:rPr>
                        <a:t>年</a:t>
                      </a:r>
                      <a:r>
                        <a:rPr lang="en-US" altLang="ja-JP" sz="1400" dirty="0" smtClean="0">
                          <a:solidFill>
                            <a:schemeClr val="tx1"/>
                          </a:solidFill>
                          <a:latin typeface="Meiryo UI" pitchFamily="50" charset="-128"/>
                          <a:ea typeface="Meiryo UI" pitchFamily="50" charset="-128"/>
                          <a:cs typeface="Meiryo UI" pitchFamily="50" charset="-128"/>
                        </a:rPr>
                        <a:t>2</a:t>
                      </a:r>
                      <a:r>
                        <a:rPr kumimoji="1" lang="ja-JP" altLang="en-US" sz="1400" dirty="0" smtClean="0">
                          <a:solidFill>
                            <a:schemeClr val="tx1"/>
                          </a:solidFill>
                          <a:latin typeface="Meiryo UI" pitchFamily="50" charset="-128"/>
                          <a:ea typeface="Meiryo UI" pitchFamily="50" charset="-128"/>
                          <a:cs typeface="Meiryo UI" pitchFamily="50" charset="-128"/>
                        </a:rPr>
                        <a:t>月版</a:t>
                      </a:r>
                      <a:r>
                        <a:rPr lang="ja-JP" altLang="en-US" sz="1400" dirty="0" smtClean="0">
                          <a:solidFill>
                            <a:schemeClr val="tx1"/>
                          </a:solidFill>
                          <a:latin typeface="Meiryo UI" pitchFamily="50" charset="-128"/>
                          <a:ea typeface="Meiryo UI" pitchFamily="50" charset="-128"/>
                          <a:cs typeface="Meiryo UI" pitchFamily="50" charset="-128"/>
                        </a:rPr>
                        <a:t>）（以下、「市</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粗い試算</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」という）の</a:t>
                      </a:r>
                      <a:r>
                        <a:rPr lang="en-US" altLang="ja-JP" sz="1400" dirty="0" smtClean="0">
                          <a:solidFill>
                            <a:schemeClr val="tx1"/>
                          </a:solidFill>
                          <a:latin typeface="Meiryo UI" pitchFamily="50" charset="-128"/>
                          <a:ea typeface="Meiryo UI" pitchFamily="50" charset="-128"/>
                          <a:cs typeface="Meiryo UI" pitchFamily="50" charset="-128"/>
                        </a:rPr>
                        <a:t/>
                      </a:r>
                      <a:br>
                        <a:rPr lang="en-US" altLang="ja-JP" sz="1400" dirty="0" smtClean="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数値を</a:t>
                      </a:r>
                      <a:r>
                        <a:rPr kumimoji="1" lang="ja-JP" altLang="en-US" sz="1400" dirty="0" smtClean="0">
                          <a:solidFill>
                            <a:schemeClr val="tx1"/>
                          </a:solidFill>
                          <a:latin typeface="Meiryo UI" pitchFamily="50" charset="-128"/>
                          <a:ea typeface="Meiryo UI" pitchFamily="50" charset="-128"/>
                          <a:cs typeface="Meiryo UI" pitchFamily="50" charset="-128"/>
                        </a:rPr>
                        <a:t>使用</a:t>
                      </a:r>
                      <a:r>
                        <a:rPr kumimoji="1" lang="en-US" altLang="ja-JP" sz="1000" dirty="0" smtClean="0">
                          <a:solidFill>
                            <a:schemeClr val="tx1"/>
                          </a:solidFill>
                          <a:latin typeface="Meiryo UI" pitchFamily="50" charset="-128"/>
                          <a:ea typeface="Meiryo UI" pitchFamily="50" charset="-128"/>
                          <a:cs typeface="Meiryo UI" pitchFamily="50" charset="-128"/>
                        </a:rPr>
                        <a:t>(※1.2)</a:t>
                      </a: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252538" indent="-1252538">
                        <a:spcBef>
                          <a:spcPts val="600"/>
                        </a:spcBef>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9388" indent="-179388">
                        <a:spcBef>
                          <a:spcPts val="600"/>
                        </a:spcBef>
                        <a:buFont typeface="Wingdings" panose="05000000000000000000" pitchFamily="2" charset="2"/>
                        <a:buChar char="Ø"/>
                      </a:pP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H40</a:t>
                      </a:r>
                      <a:r>
                        <a:rPr lang="ja-JP" altLang="en-US" sz="1400" dirty="0" smtClean="0">
                          <a:solidFill>
                            <a:schemeClr val="tx1"/>
                          </a:solidFill>
                          <a:latin typeface="Meiryo UI" pitchFamily="50" charset="-128"/>
                          <a:ea typeface="Meiryo UI" pitchFamily="50" charset="-128"/>
                          <a:cs typeface="Meiryo UI" pitchFamily="50" charset="-128"/>
                        </a:rPr>
                        <a:t>年度以降の数値は、財務リスク分</a:t>
                      </a:r>
                      <a:r>
                        <a:rPr lang="en-US" altLang="ja-JP" sz="1000" dirty="0" smtClean="0">
                          <a:solidFill>
                            <a:schemeClr val="tx1"/>
                          </a:solidFill>
                          <a:latin typeface="Meiryo UI" pitchFamily="50" charset="-128"/>
                          <a:ea typeface="Meiryo UI" pitchFamily="50" charset="-128"/>
                          <a:cs typeface="Meiryo UI" pitchFamily="50" charset="-128"/>
                        </a:rPr>
                        <a:t>(※4)</a:t>
                      </a:r>
                      <a:r>
                        <a:rPr lang="ja-JP" altLang="en-US" sz="1400" dirty="0" smtClean="0">
                          <a:solidFill>
                            <a:schemeClr val="tx1"/>
                          </a:solidFill>
                          <a:latin typeface="Meiryo UI" pitchFamily="50" charset="-128"/>
                          <a:ea typeface="Meiryo UI" pitchFamily="50" charset="-128"/>
                          <a:cs typeface="Meiryo UI" pitchFamily="50" charset="-128"/>
                        </a:rPr>
                        <a:t>を除き、</a:t>
                      </a:r>
                      <a:r>
                        <a:rPr lang="en-US" altLang="ja-JP" sz="1400" dirty="0" smtClean="0">
                          <a:solidFill>
                            <a:schemeClr val="tx1"/>
                          </a:solidFill>
                          <a:latin typeface="Meiryo UI" pitchFamily="50" charset="-128"/>
                          <a:ea typeface="Meiryo UI" pitchFamily="50" charset="-128"/>
                          <a:cs typeface="Meiryo UI" pitchFamily="50" charset="-128"/>
                        </a:rPr>
                        <a:t>H39</a:t>
                      </a:r>
                      <a:r>
                        <a:rPr lang="ja-JP" altLang="en-US" sz="1400" dirty="0" smtClean="0">
                          <a:solidFill>
                            <a:schemeClr val="tx1"/>
                          </a:solidFill>
                          <a:latin typeface="Meiryo UI" pitchFamily="50" charset="-128"/>
                          <a:ea typeface="Meiryo UI" pitchFamily="50" charset="-128"/>
                          <a:cs typeface="Meiryo UI" pitchFamily="50" charset="-128"/>
                        </a:rPr>
                        <a:t>年度と同額と設定</a:t>
                      </a:r>
                      <a:endParaRPr lang="en-US" altLang="ja-JP" sz="1400" dirty="0" smtClean="0">
                        <a:solidFill>
                          <a:schemeClr val="tx1"/>
                        </a:solidFill>
                        <a:latin typeface="Meiryo UI" pitchFamily="50" charset="-128"/>
                        <a:ea typeface="Meiryo UI" pitchFamily="50" charset="-128"/>
                        <a:cs typeface="Meiryo UI" pitchFamily="50" charset="-128"/>
                      </a:endParaRPr>
                    </a:p>
                    <a:p>
                      <a:pPr marL="179388" indent="-179388">
                        <a:spcBef>
                          <a:spcPts val="600"/>
                        </a:spcBef>
                        <a:buFont typeface="Wingdings" panose="05000000000000000000" pitchFamily="2" charset="2"/>
                        <a:buChar char="Ø"/>
                      </a:pPr>
                      <a:endParaRPr lang="en-US" altLang="ja-JP" sz="1400" dirty="0" smtClean="0">
                        <a:solidFill>
                          <a:schemeClr val="tx1"/>
                        </a:solidFill>
                        <a:latin typeface="Meiryo UI" pitchFamily="50" charset="-128"/>
                        <a:ea typeface="Meiryo UI" pitchFamily="50" charset="-128"/>
                        <a:cs typeface="Meiryo UI" pitchFamily="50" charset="-128"/>
                      </a:endParaRPr>
                    </a:p>
                    <a:p>
                      <a:pPr marL="179388" indent="-179388">
                        <a:spcBef>
                          <a:spcPts val="600"/>
                        </a:spcBef>
                        <a:buFont typeface="Wingdings" panose="05000000000000000000" pitchFamily="2" charset="2"/>
                        <a:buChar char="Ø"/>
                      </a:pPr>
                      <a:endParaRPr lang="en-US" altLang="ja-JP" sz="1400" dirty="0" smtClean="0">
                        <a:solidFill>
                          <a:schemeClr val="tx1"/>
                        </a:solidFill>
                        <a:latin typeface="Meiryo UI" pitchFamily="50" charset="-128"/>
                        <a:ea typeface="Meiryo UI" pitchFamily="50" charset="-128"/>
                        <a:cs typeface="Meiryo UI" pitchFamily="50" charset="-128"/>
                      </a:endParaRPr>
                    </a:p>
                  </a:txBody>
                  <a:tcPr marL="99059" marR="99059" marT="45724" marB="45724"/>
                </a:tc>
              </a:tr>
            </a:tbl>
          </a:graphicData>
        </a:graphic>
      </p:graphicFrame>
      <p:sp>
        <p:nvSpPr>
          <p:cNvPr id="34" name="正方形/長方形 33"/>
          <p:cNvSpPr/>
          <p:nvPr/>
        </p:nvSpPr>
        <p:spPr>
          <a:xfrm>
            <a:off x="110452" y="725826"/>
            <a:ext cx="5904735"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大阪市の財政に関する将来推計</a:t>
            </a:r>
            <a:endParaRPr lang="ja-JP" altLang="en-US" sz="1600" b="1" dirty="0">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954460" y="3889501"/>
            <a:ext cx="9283435" cy="33855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※3</a:t>
            </a:r>
            <a:r>
              <a:rPr lang="ja-JP" altLang="en-US" sz="800" dirty="0" smtClean="0">
                <a:latin typeface="Meiryo UI" pitchFamily="50" charset="-128"/>
                <a:ea typeface="Meiryo UI" pitchFamily="50" charset="-128"/>
                <a:cs typeface="Meiryo UI" pitchFamily="50" charset="-128"/>
              </a:rPr>
              <a:t>　「税等一般財源」とは、財源の使途が特定されず、どのような経費にも使用することができるもので、地方税、地方譲与税、税交付金、地方特例交付金、交通安全対策特別交付金、</a:t>
            </a:r>
            <a:r>
              <a:rPr lang="en-US" altLang="ja-JP" sz="800" dirty="0" smtClean="0">
                <a:latin typeface="Meiryo UI" pitchFamily="50" charset="-128"/>
                <a:ea typeface="Meiryo UI" pitchFamily="50" charset="-128"/>
                <a:cs typeface="Meiryo UI" pitchFamily="50" charset="-128"/>
              </a:rPr>
              <a:t/>
            </a:r>
            <a:br>
              <a:rPr lang="en-US" altLang="ja-JP" sz="800" dirty="0" smtClean="0">
                <a:latin typeface="Meiryo UI" pitchFamily="50" charset="-128"/>
                <a:ea typeface="Meiryo UI" pitchFamily="50" charset="-128"/>
                <a:cs typeface="Meiryo UI" pitchFamily="50" charset="-128"/>
              </a:rPr>
            </a:br>
            <a:r>
              <a:rPr lang="ja-JP" altLang="en-US" sz="800" dirty="0" smtClean="0">
                <a:latin typeface="Meiryo UI" pitchFamily="50" charset="-128"/>
                <a:ea typeface="Meiryo UI" pitchFamily="50" charset="-128"/>
                <a:cs typeface="Meiryo UI" pitchFamily="50" charset="-128"/>
              </a:rPr>
              <a:t>　　　　地方交付税（臨時財政対策債を含む）などをいう</a:t>
            </a:r>
            <a:endParaRPr lang="en-US" altLang="ja-JP" sz="800" dirty="0" smtClean="0">
              <a:latin typeface="Meiryo UI" pitchFamily="50" charset="-128"/>
              <a:ea typeface="Meiryo UI" pitchFamily="50" charset="-128"/>
              <a:cs typeface="Meiryo UI" pitchFamily="50" charset="-128"/>
            </a:endParaRPr>
          </a:p>
        </p:txBody>
      </p:sp>
      <p:sp>
        <p:nvSpPr>
          <p:cNvPr id="11" name="テキスト ボックス 10"/>
          <p:cNvSpPr txBox="1"/>
          <p:nvPr/>
        </p:nvSpPr>
        <p:spPr>
          <a:xfrm>
            <a:off x="954460" y="3597106"/>
            <a:ext cx="9232746" cy="233397"/>
          </a:xfrm>
          <a:prstGeom prst="rect">
            <a:avLst/>
          </a:prstGeom>
          <a:noFill/>
        </p:spPr>
        <p:txBody>
          <a:bodyPr wrap="square" rtlCol="0">
            <a:spAutoFit/>
          </a:bodyPr>
          <a:lstStyle/>
          <a:p>
            <a:pPr marL="285750" indent="-285750">
              <a:lnSpc>
                <a:spcPts val="1100"/>
              </a:lnSpc>
              <a:spcBef>
                <a:spcPts val="600"/>
              </a:spcBef>
            </a:pPr>
            <a:r>
              <a:rPr lang="en-US" altLang="ja-JP" sz="800" dirty="0" smtClean="0">
                <a:solidFill>
                  <a:prstClr val="black"/>
                </a:solidFill>
                <a:latin typeface="Meiryo UI" pitchFamily="50" charset="-128"/>
                <a:ea typeface="Meiryo UI" pitchFamily="50" charset="-128"/>
                <a:cs typeface="Meiryo UI" pitchFamily="50" charset="-128"/>
              </a:rPr>
              <a:t>※1</a:t>
            </a:r>
            <a:r>
              <a:rPr lang="ja-JP" altLang="en-US" sz="800" dirty="0" smtClean="0">
                <a:solidFill>
                  <a:prstClr val="black"/>
                </a:solidFill>
                <a:latin typeface="Meiryo UI" pitchFamily="50" charset="-128"/>
                <a:ea typeface="Meiryo UI" pitchFamily="50" charset="-128"/>
                <a:cs typeface="Meiryo UI" pitchFamily="50" charset="-128"/>
              </a:rPr>
              <a:t>　市「粗い試算」は、多くの不確定要素（税収や金利の動向、今後の新規事業、未織込みの財務リスクなど）があり、相当の幅をもって見る必要がある</a:t>
            </a:r>
            <a:endParaRPr lang="en-US" altLang="ja-JP" sz="800" dirty="0">
              <a:solidFill>
                <a:prstClr val="black"/>
              </a:solidFill>
              <a:latin typeface="Meiryo UI" pitchFamily="50" charset="-128"/>
              <a:ea typeface="Meiryo UI" pitchFamily="50" charset="-128"/>
              <a:cs typeface="Meiryo UI" pitchFamily="50" charset="-128"/>
            </a:endParaRPr>
          </a:p>
        </p:txBody>
      </p:sp>
      <p:sp>
        <p:nvSpPr>
          <p:cNvPr id="13" name="テキスト ボックス 12"/>
          <p:cNvSpPr txBox="1"/>
          <p:nvPr/>
        </p:nvSpPr>
        <p:spPr>
          <a:xfrm>
            <a:off x="954460" y="4134216"/>
            <a:ext cx="9232746" cy="233397"/>
          </a:xfrm>
          <a:prstGeom prst="rect">
            <a:avLst/>
          </a:prstGeom>
          <a:noFill/>
        </p:spPr>
        <p:txBody>
          <a:bodyPr wrap="square" rtlCol="0">
            <a:spAutoFit/>
          </a:bodyPr>
          <a:lstStyle/>
          <a:p>
            <a:pPr marL="285750" indent="-285750">
              <a:lnSpc>
                <a:spcPts val="1100"/>
              </a:lnSpc>
              <a:spcBef>
                <a:spcPts val="600"/>
              </a:spcBef>
            </a:pPr>
            <a:r>
              <a:rPr lang="en-US" altLang="ja-JP" sz="800" dirty="0" smtClean="0">
                <a:solidFill>
                  <a:prstClr val="black"/>
                </a:solidFill>
                <a:latin typeface="Meiryo UI" pitchFamily="50" charset="-128"/>
                <a:ea typeface="Meiryo UI" pitchFamily="50" charset="-128"/>
                <a:cs typeface="Meiryo UI" pitchFamily="50" charset="-128"/>
              </a:rPr>
              <a:t>※4</a:t>
            </a:r>
            <a:r>
              <a:rPr lang="ja-JP" altLang="en-US" sz="800" dirty="0">
                <a:solidFill>
                  <a:prstClr val="black"/>
                </a:solidFill>
                <a:latin typeface="Meiryo UI" pitchFamily="50" charset="-128"/>
                <a:ea typeface="Meiryo UI" pitchFamily="50" charset="-128"/>
                <a:cs typeface="Meiryo UI" pitchFamily="50" charset="-128"/>
              </a:rPr>
              <a:t>　此花西部臨海地区土地区画整理事業は、</a:t>
            </a:r>
            <a:r>
              <a:rPr lang="en-US" altLang="ja-JP" sz="800" dirty="0">
                <a:solidFill>
                  <a:prstClr val="black"/>
                </a:solidFill>
                <a:latin typeface="Meiryo UI" pitchFamily="50" charset="-128"/>
                <a:ea typeface="Meiryo UI" pitchFamily="50" charset="-128"/>
                <a:cs typeface="Meiryo UI" pitchFamily="50" charset="-128"/>
              </a:rPr>
              <a:t>H29</a:t>
            </a:r>
            <a:r>
              <a:rPr lang="ja-JP" altLang="en-US" sz="800" dirty="0">
                <a:solidFill>
                  <a:prstClr val="black"/>
                </a:solidFill>
                <a:latin typeface="Meiryo UI" pitchFamily="50" charset="-128"/>
                <a:ea typeface="Meiryo UI" pitchFamily="50" charset="-128"/>
                <a:cs typeface="Meiryo UI" pitchFamily="50" charset="-128"/>
              </a:rPr>
              <a:t>年</a:t>
            </a:r>
            <a:r>
              <a:rPr lang="en-US" altLang="ja-JP" sz="800" dirty="0">
                <a:solidFill>
                  <a:prstClr val="black"/>
                </a:solidFill>
                <a:latin typeface="Meiryo UI" pitchFamily="50" charset="-128"/>
                <a:ea typeface="Meiryo UI" pitchFamily="50" charset="-128"/>
                <a:cs typeface="Meiryo UI" pitchFamily="50" charset="-128"/>
              </a:rPr>
              <a:t>10</a:t>
            </a:r>
            <a:r>
              <a:rPr lang="ja-JP" altLang="en-US" sz="800" dirty="0">
                <a:solidFill>
                  <a:prstClr val="black"/>
                </a:solidFill>
                <a:latin typeface="Meiryo UI" pitchFamily="50" charset="-128"/>
                <a:ea typeface="Meiryo UI" pitchFamily="50" charset="-128"/>
                <a:cs typeface="Meiryo UI" pitchFamily="50" charset="-128"/>
              </a:rPr>
              <a:t>月</a:t>
            </a:r>
            <a:r>
              <a:rPr lang="en-US" altLang="ja-JP" sz="800" dirty="0">
                <a:solidFill>
                  <a:prstClr val="black"/>
                </a:solidFill>
                <a:latin typeface="Meiryo UI" pitchFamily="50" charset="-128"/>
                <a:ea typeface="Meiryo UI" pitchFamily="50" charset="-128"/>
                <a:cs typeface="Meiryo UI" pitchFamily="50" charset="-128"/>
              </a:rPr>
              <a:t>3</a:t>
            </a:r>
            <a:r>
              <a:rPr lang="ja-JP" altLang="en-US" sz="800" dirty="0">
                <a:solidFill>
                  <a:prstClr val="black"/>
                </a:solidFill>
                <a:latin typeface="Meiryo UI" pitchFamily="50" charset="-128"/>
                <a:ea typeface="Meiryo UI" pitchFamily="50" charset="-128"/>
                <a:cs typeface="Meiryo UI" pitchFamily="50" charset="-128"/>
              </a:rPr>
              <a:t>日付け和解ベースで推計</a:t>
            </a:r>
            <a:endParaRPr lang="en-US" altLang="ja-JP" sz="800" dirty="0">
              <a:solidFill>
                <a:prstClr val="black"/>
              </a:solidFill>
              <a:latin typeface="Meiryo UI" pitchFamily="50" charset="-128"/>
              <a:ea typeface="Meiryo UI" pitchFamily="50" charset="-128"/>
              <a:cs typeface="Meiryo UI" pitchFamily="50" charset="-128"/>
            </a:endParaRPr>
          </a:p>
        </p:txBody>
      </p:sp>
      <p:sp>
        <p:nvSpPr>
          <p:cNvPr id="16" name="テキスト ボックス 15"/>
          <p:cNvSpPr txBox="1"/>
          <p:nvPr/>
        </p:nvSpPr>
        <p:spPr>
          <a:xfrm>
            <a:off x="954460" y="3726049"/>
            <a:ext cx="9232746" cy="218458"/>
          </a:xfrm>
          <a:prstGeom prst="rect">
            <a:avLst/>
          </a:prstGeom>
          <a:noFill/>
        </p:spPr>
        <p:txBody>
          <a:bodyPr wrap="square" rtlCol="0">
            <a:spAutoFit/>
          </a:bodyPr>
          <a:lstStyle/>
          <a:p>
            <a:pPr marL="285750" indent="-285750">
              <a:lnSpc>
                <a:spcPts val="1100"/>
              </a:lnSpc>
              <a:spcBef>
                <a:spcPts val="600"/>
              </a:spcBef>
            </a:pPr>
            <a:r>
              <a:rPr lang="en-US" altLang="ja-JP" sz="800" dirty="0" smtClean="0">
                <a:latin typeface="Meiryo UI" pitchFamily="50" charset="-128"/>
                <a:ea typeface="Meiryo UI" pitchFamily="50" charset="-128"/>
                <a:cs typeface="Meiryo UI" pitchFamily="50" charset="-128"/>
              </a:rPr>
              <a:t>※2</a:t>
            </a:r>
            <a:r>
              <a:rPr lang="ja-JP" altLang="en-US"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政令指定都市に係る府費負担教職員制度の見直し</a:t>
            </a:r>
            <a:r>
              <a:rPr lang="en-US" altLang="ja-JP" sz="800" dirty="0" smtClean="0">
                <a:latin typeface="Meiryo UI" pitchFamily="50" charset="-128"/>
                <a:ea typeface="Meiryo UI" pitchFamily="50" charset="-128"/>
                <a:cs typeface="Meiryo UI" pitchFamily="50" charset="-128"/>
              </a:rPr>
              <a:t>(H29)</a:t>
            </a:r>
            <a:r>
              <a:rPr lang="ja-JP" altLang="en-US" sz="800" dirty="0" smtClean="0">
                <a:latin typeface="Meiryo UI" pitchFamily="50" charset="-128"/>
                <a:ea typeface="Meiryo UI" pitchFamily="50" charset="-128"/>
                <a:cs typeface="Meiryo UI" pitchFamily="50" charset="-128"/>
              </a:rPr>
              <a:t>に伴う影響額が反映されている</a:t>
            </a:r>
            <a:endParaRPr lang="en-US" altLang="ja-JP" sz="800" dirty="0">
              <a:latin typeface="Meiryo UI" pitchFamily="50" charset="-128"/>
              <a:ea typeface="Meiryo UI" pitchFamily="50" charset="-128"/>
              <a:cs typeface="Meiryo UI" pitchFamily="50" charset="-128"/>
            </a:endParaRPr>
          </a:p>
        </p:txBody>
      </p:sp>
      <p:sp>
        <p:nvSpPr>
          <p:cNvPr id="15" name="正方形/長方形 14"/>
          <p:cNvSpPr/>
          <p:nvPr/>
        </p:nvSpPr>
        <p:spPr>
          <a:xfrm>
            <a:off x="-15552" y="409828"/>
            <a:ext cx="3882794" cy="369332"/>
          </a:xfrm>
          <a:prstGeom prst="rect">
            <a:avLst/>
          </a:prstGeom>
        </p:spPr>
        <p:txBody>
          <a:bodyPr wrap="none">
            <a:spAutoFit/>
          </a:bodyPr>
          <a:lstStyle/>
          <a:p>
            <a:r>
              <a:rPr lang="ja-JP" altLang="en-US" b="1" dirty="0" smtClean="0">
                <a:latin typeface="Meiryo UI" pitchFamily="50" charset="-128"/>
                <a:ea typeface="Meiryo UI" pitchFamily="50" charset="-128"/>
                <a:cs typeface="Meiryo UI" pitchFamily="50" charset="-128"/>
              </a:rPr>
              <a:t>（２）財政シミュレーションの前提条件</a:t>
            </a:r>
            <a:endParaRPr lang="ja-JP" altLang="en-US" b="1" dirty="0">
              <a:latin typeface="Meiryo UI" pitchFamily="50" charset="-128"/>
              <a:ea typeface="Meiryo UI" pitchFamily="50" charset="-128"/>
              <a:cs typeface="Meiryo UI"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215776044"/>
              </p:ext>
            </p:extLst>
          </p:nvPr>
        </p:nvGraphicFramePr>
        <p:xfrm>
          <a:off x="200472" y="4755350"/>
          <a:ext cx="9505135" cy="1965516"/>
        </p:xfrm>
        <a:graphic>
          <a:graphicData uri="http://schemas.openxmlformats.org/drawingml/2006/table">
            <a:tbl>
              <a:tblPr bandRow="1">
                <a:tableStyleId>{21E4AEA4-8DFA-4A89-87EB-49C32662AFE0}</a:tableStyleId>
              </a:tblPr>
              <a:tblGrid>
                <a:gridCol w="1459001"/>
                <a:gridCol w="8046134"/>
              </a:tblGrid>
              <a:tr h="797327">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Meiryo UI" pitchFamily="50" charset="-128"/>
                          <a:ea typeface="Meiryo UI" pitchFamily="50" charset="-128"/>
                          <a:cs typeface="Meiryo UI" pitchFamily="50" charset="-128"/>
                        </a:rPr>
                        <a:t>改革効果額</a:t>
                      </a:r>
                      <a:endParaRPr lang="en-US" altLang="ja-JP" sz="1200" b="1"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solidFill>
                            <a:schemeClr val="tx1"/>
                          </a:solidFill>
                          <a:latin typeface="Meiryo UI" pitchFamily="50" charset="-128"/>
                          <a:ea typeface="Meiryo UI" pitchFamily="50" charset="-128"/>
                          <a:cs typeface="Meiryo UI" pitchFamily="50" charset="-128"/>
                        </a:rPr>
                        <a:t>（未反映分）</a:t>
                      </a:r>
                      <a:endParaRPr kumimoji="1" lang="ja-JP" altLang="en-US" sz="1200" dirty="0">
                        <a:solidFill>
                          <a:schemeClr val="tx1"/>
                        </a:solidFill>
                      </a:endParaRPr>
                    </a:p>
                  </a:txBody>
                  <a:tcPr marL="99059" marR="99059" marT="45724" marB="45724" anchor="ct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altLang="ja-JP" sz="1100" dirty="0" smtClean="0">
                          <a:solidFill>
                            <a:schemeClr val="tx1"/>
                          </a:solidFill>
                          <a:latin typeface="Meiryo UI" pitchFamily="50" charset="-128"/>
                          <a:ea typeface="Meiryo UI" pitchFamily="50" charset="-128"/>
                          <a:cs typeface="Meiryo UI" pitchFamily="50" charset="-128"/>
                        </a:rPr>
                        <a:t>H23</a:t>
                      </a:r>
                      <a:r>
                        <a:rPr lang="ja-JP" altLang="en-US" sz="1100" dirty="0" smtClean="0">
                          <a:solidFill>
                            <a:schemeClr val="tx1"/>
                          </a:solidFill>
                          <a:latin typeface="Meiryo UI" pitchFamily="50" charset="-128"/>
                          <a:ea typeface="Meiryo UI" pitchFamily="50" charset="-128"/>
                          <a:cs typeface="Meiryo UI" pitchFamily="50" charset="-128"/>
                        </a:rPr>
                        <a:t>年の大阪府市統合本部設置以降の大阪府・大阪市の改革の取組みのうち、ＡＢ項目及び市政改革プランについて、財政的効果を試算のうえ、</a:t>
                      </a:r>
                      <a:r>
                        <a:rPr kumimoji="1" lang="ja-JP" altLang="en-US" sz="1100" b="0" dirty="0" smtClean="0">
                          <a:solidFill>
                            <a:schemeClr val="tx1"/>
                          </a:solidFill>
                          <a:latin typeface="Meiryo UI" pitchFamily="50" charset="-128"/>
                          <a:ea typeface="Meiryo UI" pitchFamily="50" charset="-128"/>
                          <a:cs typeface="Meiryo UI" pitchFamily="50" charset="-128"/>
                        </a:rPr>
                        <a:t>大阪市の財政に関する将来推計</a:t>
                      </a:r>
                      <a:r>
                        <a:rPr lang="ja-JP" altLang="en-US" sz="1100" dirty="0" smtClean="0">
                          <a:solidFill>
                            <a:schemeClr val="tx1"/>
                          </a:solidFill>
                          <a:latin typeface="Meiryo UI" pitchFamily="50" charset="-128"/>
                          <a:ea typeface="Meiryo UI" pitchFamily="50" charset="-128"/>
                          <a:cs typeface="Meiryo UI" pitchFamily="50" charset="-128"/>
                        </a:rPr>
                        <a:t>及び「大阪府財政状況に関する中長期試算</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粗い試算</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平成</a:t>
                      </a:r>
                      <a:r>
                        <a:rPr lang="en-US" altLang="ja-JP" sz="1100" dirty="0" smtClean="0">
                          <a:solidFill>
                            <a:schemeClr val="tx1"/>
                          </a:solidFill>
                          <a:latin typeface="Meiryo UI" pitchFamily="50" charset="-128"/>
                          <a:ea typeface="Meiryo UI" pitchFamily="50" charset="-128"/>
                          <a:cs typeface="Meiryo UI" pitchFamily="50" charset="-128"/>
                        </a:rPr>
                        <a:t>30</a:t>
                      </a:r>
                      <a:r>
                        <a:rPr lang="ja-JP" altLang="en-US" sz="1100" dirty="0" smtClean="0">
                          <a:solidFill>
                            <a:schemeClr val="tx1"/>
                          </a:solidFill>
                          <a:latin typeface="Meiryo UI" pitchFamily="50" charset="-128"/>
                          <a:ea typeface="Meiryo UI" pitchFamily="50" charset="-128"/>
                          <a:cs typeface="Meiryo UI" pitchFamily="50" charset="-128"/>
                        </a:rPr>
                        <a:t>年２月版」</a:t>
                      </a:r>
                      <a:r>
                        <a:rPr kumimoji="1" lang="ja-JP" altLang="en-US" sz="1100" b="0" dirty="0" smtClean="0">
                          <a:solidFill>
                            <a:schemeClr val="tx1"/>
                          </a:solidFill>
                          <a:latin typeface="Meiryo UI" pitchFamily="50" charset="-128"/>
                          <a:ea typeface="Meiryo UI" pitchFamily="50" charset="-128"/>
                          <a:cs typeface="Meiryo UI" pitchFamily="50" charset="-128"/>
                        </a:rPr>
                        <a:t>に未反映の財政的効果額を算定</a:t>
                      </a:r>
                      <a:endParaRPr kumimoji="1" lang="en-US" altLang="ja-JP" sz="1100" b="0"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府市連携にかかる改革を今後とも継続的に進めていくためには、大阪府・大阪市間の協議・調整により、広域行政に係る方針を統一する</a:t>
                      </a:r>
                      <a:endParaRPr lang="en-US" altLang="ja-JP" sz="1100"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solidFill>
                            <a:schemeClr val="tx1"/>
                          </a:solidFill>
                          <a:latin typeface="Meiryo UI" pitchFamily="50" charset="-128"/>
                          <a:ea typeface="Meiryo UI" pitchFamily="50" charset="-128"/>
                          <a:cs typeface="Meiryo UI" pitchFamily="50" charset="-128"/>
                        </a:rPr>
                        <a:t>　　　　必要がある</a:t>
                      </a:r>
                      <a:endParaRPr lang="en-US" altLang="ja-JP" sz="1100" dirty="0">
                        <a:solidFill>
                          <a:schemeClr val="tx1"/>
                        </a:solidFill>
                        <a:latin typeface="Meiryo UI" pitchFamily="50" charset="-128"/>
                        <a:ea typeface="Meiryo UI" pitchFamily="50" charset="-128"/>
                        <a:cs typeface="Meiryo UI" pitchFamily="50" charset="-128"/>
                      </a:endParaRPr>
                    </a:p>
                  </a:txBody>
                  <a:tcPr marL="99059" marR="99059" marT="45724" marB="45724" anchor="ctr"/>
                </a:tc>
              </a:tr>
              <a:tr h="535793">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Meiryo UI" pitchFamily="50" charset="-128"/>
                          <a:ea typeface="Meiryo UI" pitchFamily="50" charset="-128"/>
                          <a:cs typeface="Meiryo UI" pitchFamily="50" charset="-128"/>
                        </a:rPr>
                        <a:t>組織体制の影響額</a:t>
                      </a:r>
                      <a:endParaRPr lang="en-US" altLang="ja-JP" sz="1200" b="1"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Meiryo UI" pitchFamily="50" charset="-128"/>
                          <a:ea typeface="Meiryo UI" pitchFamily="50" charset="-128"/>
                          <a:cs typeface="Meiryo UI" pitchFamily="50" charset="-128"/>
                        </a:rPr>
                        <a:t>（人件費）</a:t>
                      </a:r>
                      <a:endParaRPr lang="en-US" altLang="ja-JP" sz="1200" b="1"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tc>
                  <a:txBody>
                    <a:bodyPr/>
                    <a:lstStyle/>
                    <a:p>
                      <a:pPr marL="180000" lvl="2" indent="-180000">
                        <a:buFont typeface="Arial" pitchFamily="34" charset="0"/>
                        <a:buChar char="•"/>
                        <a:defRPr/>
                      </a:pPr>
                      <a:r>
                        <a:rPr lang="ja-JP" altLang="en-US" sz="1100" b="0" dirty="0" smtClean="0">
                          <a:solidFill>
                            <a:schemeClr val="tx1"/>
                          </a:solidFill>
                          <a:latin typeface="Meiryo UI" pitchFamily="50" charset="-128"/>
                          <a:ea typeface="Meiryo UI" pitchFamily="50" charset="-128"/>
                          <a:cs typeface="Meiryo UI" pitchFamily="50" charset="-128"/>
                        </a:rPr>
                        <a:t>大阪市の財政に関する将来推計に未反映の技能労務職の退職不補充による減員（歳出減）を年次別に試算</a:t>
                      </a:r>
                      <a:endParaRPr lang="en-US" altLang="ja-JP" sz="1100" b="0" dirty="0" smtClean="0">
                        <a:solidFill>
                          <a:schemeClr val="tx1"/>
                        </a:solidFill>
                        <a:latin typeface="Meiryo UI" pitchFamily="50" charset="-128"/>
                        <a:ea typeface="Meiryo UI" pitchFamily="50" charset="-128"/>
                        <a:cs typeface="Meiryo UI" pitchFamily="50" charset="-128"/>
                      </a:endParaRPr>
                    </a:p>
                    <a:p>
                      <a:pPr marL="0" lvl="2" indent="0">
                        <a:buFont typeface="Arial" pitchFamily="34" charset="0"/>
                        <a:buNone/>
                        <a:defRPr/>
                      </a:pPr>
                      <a:r>
                        <a:rPr lang="ja-JP" altLang="en-US" sz="1100" b="0" dirty="0" smtClean="0">
                          <a:solidFill>
                            <a:schemeClr val="tx1"/>
                          </a:solidFill>
                          <a:latin typeface="Meiryo UI" pitchFamily="50" charset="-128"/>
                          <a:ea typeface="Meiryo UI" pitchFamily="50" charset="-128"/>
                          <a:cs typeface="Meiryo UI" pitchFamily="50" charset="-128"/>
                        </a:rPr>
                        <a:t>　</a:t>
                      </a:r>
                      <a:r>
                        <a:rPr lang="ja-JP" altLang="en-US" sz="1050" b="0" dirty="0" smtClean="0">
                          <a:solidFill>
                            <a:schemeClr val="tx1"/>
                          </a:solidFill>
                          <a:latin typeface="Meiryo UI" pitchFamily="50" charset="-128"/>
                          <a:ea typeface="Meiryo UI" pitchFamily="50" charset="-128"/>
                          <a:cs typeface="Meiryo UI" pitchFamily="50" charset="-128"/>
                        </a:rPr>
                        <a:t>（</a:t>
                      </a:r>
                      <a:r>
                        <a:rPr lang="en-US" altLang="ja-JP" sz="1050" b="0" dirty="0" smtClean="0">
                          <a:solidFill>
                            <a:schemeClr val="tx1"/>
                          </a:solidFill>
                          <a:latin typeface="Meiryo UI" pitchFamily="50" charset="-128"/>
                          <a:ea typeface="Meiryo UI" pitchFamily="50" charset="-128"/>
                          <a:cs typeface="Meiryo UI" pitchFamily="50" charset="-128"/>
                        </a:rPr>
                        <a:t>H39</a:t>
                      </a:r>
                      <a:r>
                        <a:rPr lang="ja-JP" altLang="en-US" sz="1050" b="0" dirty="0" smtClean="0">
                          <a:solidFill>
                            <a:schemeClr val="tx1"/>
                          </a:solidFill>
                          <a:latin typeface="Meiryo UI" pitchFamily="50" charset="-128"/>
                          <a:ea typeface="Meiryo UI" pitchFamily="50" charset="-128"/>
                          <a:cs typeface="Meiryo UI" pitchFamily="50" charset="-128"/>
                        </a:rPr>
                        <a:t>年度までは、市「粗い試算」において技能労務職の退職不補充による人件費削減が織り込まれているため、</a:t>
                      </a:r>
                      <a:r>
                        <a:rPr lang="en-US" altLang="ja-JP" sz="1050" b="0" dirty="0" smtClean="0">
                          <a:solidFill>
                            <a:schemeClr val="tx1"/>
                          </a:solidFill>
                          <a:latin typeface="Meiryo UI" pitchFamily="50" charset="-128"/>
                          <a:ea typeface="Meiryo UI" pitchFamily="50" charset="-128"/>
                          <a:cs typeface="Meiryo UI" pitchFamily="50" charset="-128"/>
                        </a:rPr>
                        <a:t>H40</a:t>
                      </a:r>
                      <a:r>
                        <a:rPr lang="ja-JP" altLang="en-US" sz="1050" b="0" dirty="0" smtClean="0">
                          <a:solidFill>
                            <a:schemeClr val="tx1"/>
                          </a:solidFill>
                          <a:latin typeface="Meiryo UI" pitchFamily="50" charset="-128"/>
                          <a:ea typeface="Meiryo UI" pitchFamily="50" charset="-128"/>
                          <a:cs typeface="Meiryo UI" pitchFamily="50" charset="-128"/>
                        </a:rPr>
                        <a:t>年度以降について算定）</a:t>
                      </a:r>
                      <a:endParaRPr lang="en-US" altLang="ja-JP" sz="1100" b="0"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tr>
              <a:tr h="500075">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Meiryo UI" pitchFamily="50" charset="-128"/>
                          <a:ea typeface="Meiryo UI" pitchFamily="50" charset="-128"/>
                          <a:cs typeface="Meiryo UI" pitchFamily="50" charset="-128"/>
                        </a:rPr>
                        <a:t>設置コスト</a:t>
                      </a:r>
                      <a:endParaRPr kumimoji="1" lang="ja-JP" altLang="en-US" sz="1200" dirty="0">
                        <a:solidFill>
                          <a:schemeClr val="tx1"/>
                        </a:solidFill>
                      </a:endParaRPr>
                    </a:p>
                  </a:txBody>
                  <a:tcPr marL="99059" marR="99059" marT="45724" marB="45724" anchor="ctr"/>
                </a:tc>
                <a:tc>
                  <a:txBody>
                    <a:bodyPr/>
                    <a:lstStyle/>
                    <a:p>
                      <a:pPr marL="180000" lvl="2" indent="-180000">
                        <a:buFont typeface="Arial" pitchFamily="34" charset="0"/>
                        <a:buChar char="•"/>
                        <a:defRPr/>
                      </a:pPr>
                      <a:r>
                        <a:rPr lang="ja-JP" altLang="en-US" sz="1100" b="0" dirty="0" smtClean="0">
                          <a:solidFill>
                            <a:schemeClr val="tx1"/>
                          </a:solidFill>
                          <a:latin typeface="Meiryo UI" pitchFamily="50" charset="-128"/>
                          <a:ea typeface="Meiryo UI" pitchFamily="50" charset="-128"/>
                          <a:cs typeface="Meiryo UI" pitchFamily="50" charset="-128"/>
                        </a:rPr>
                        <a:t>職員体制の変更に応じた執務環境を整備するための庁舎改修経費・システム改修経費などのイニシャルコストや、システム運用に係るランニングコストを試算</a:t>
                      </a:r>
                      <a:endParaRPr lang="en-US" altLang="ja-JP" sz="1100" b="0" dirty="0" smtClean="0">
                        <a:solidFill>
                          <a:schemeClr val="tx1"/>
                        </a:solidFill>
                        <a:latin typeface="Meiryo UI" pitchFamily="50" charset="-128"/>
                        <a:ea typeface="Meiryo UI" pitchFamily="50" charset="-128"/>
                        <a:cs typeface="Meiryo UI" pitchFamily="50" charset="-128"/>
                      </a:endParaRPr>
                    </a:p>
                  </a:txBody>
                  <a:tcPr marL="99059" marR="99059" marT="45724" marB="45724" anchor="ctr"/>
                </a:tc>
              </a:tr>
            </a:tbl>
          </a:graphicData>
        </a:graphic>
      </p:graphicFrame>
      <p:sp>
        <p:nvSpPr>
          <p:cNvPr id="22" name="正方形/長方形 21"/>
          <p:cNvSpPr/>
          <p:nvPr/>
        </p:nvSpPr>
        <p:spPr>
          <a:xfrm>
            <a:off x="110452" y="4356221"/>
            <a:ext cx="5904735"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改革効果額（未反映分）・組織体制の影響額・設置コスト</a:t>
            </a:r>
            <a:endParaRPr lang="ja-JP" altLang="en-US" sz="1600" b="1" dirty="0">
              <a:latin typeface="Meiryo UI" pitchFamily="50" charset="-128"/>
              <a:ea typeface="Meiryo UI" pitchFamily="50" charset="-128"/>
              <a:cs typeface="Meiryo UI" pitchFamily="50" charset="-128"/>
            </a:endParaRPr>
          </a:p>
        </p:txBody>
      </p:sp>
      <p:sp>
        <p:nvSpPr>
          <p:cNvPr id="23" name="角丸四角形 22"/>
          <p:cNvSpPr/>
          <p:nvPr/>
        </p:nvSpPr>
        <p:spPr>
          <a:xfrm>
            <a:off x="272519" y="1620884"/>
            <a:ext cx="9288993" cy="1662171"/>
          </a:xfrm>
          <a:prstGeom prst="roundRect">
            <a:avLst/>
          </a:prstGeom>
          <a:solidFill>
            <a:schemeClr val="bg1"/>
          </a:solidFill>
          <a:ln w="12700">
            <a:solidFill>
              <a:schemeClr val="accent4">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80000" indent="-180000">
              <a:spcBef>
                <a:spcPts val="600"/>
              </a:spcBef>
              <a:buFont typeface="Wingdings" pitchFamily="2" charset="2"/>
              <a:buChar char="Ø"/>
            </a:pPr>
            <a:r>
              <a:rPr lang="ja-JP" altLang="en-US" sz="1400" dirty="0">
                <a:solidFill>
                  <a:schemeClr val="tx1"/>
                </a:solidFill>
                <a:latin typeface="Meiryo UI" pitchFamily="50" charset="-128"/>
                <a:ea typeface="Meiryo UI" pitchFamily="50" charset="-128"/>
                <a:cs typeface="Meiryo UI" pitchFamily="50" charset="-128"/>
              </a:rPr>
              <a:t>国の地方財政制度による歳入の影響については相当の幅を見込むこととして、地方交付税の推計値は　　　　　　　　　　　　　　　</a:t>
            </a:r>
            <a:r>
              <a:rPr lang="en-US" altLang="ja-JP" sz="1400" dirty="0">
                <a:solidFill>
                  <a:schemeClr val="tx1"/>
                </a:solidFill>
                <a:latin typeface="Meiryo UI" pitchFamily="50" charset="-128"/>
                <a:ea typeface="Meiryo UI" pitchFamily="50" charset="-128"/>
                <a:cs typeface="Meiryo UI" pitchFamily="50" charset="-128"/>
              </a:rPr>
              <a:t/>
            </a:r>
            <a:br>
              <a:rPr lang="en-US" altLang="ja-JP" sz="1400" dirty="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２つ</a:t>
            </a:r>
            <a:r>
              <a:rPr lang="ja-JP" altLang="en-US" sz="1400" dirty="0">
                <a:solidFill>
                  <a:schemeClr val="tx1"/>
                </a:solidFill>
                <a:latin typeface="Meiryo UI" pitchFamily="50" charset="-128"/>
                <a:ea typeface="Meiryo UI" pitchFamily="50" charset="-128"/>
                <a:cs typeface="Meiryo UI" pitchFamily="50" charset="-128"/>
              </a:rPr>
              <a:t>のケース（「ケース１」と「ケース２」）を示す</a:t>
            </a:r>
            <a:endParaRPr lang="en-US" altLang="ja-JP" sz="1400" dirty="0">
              <a:solidFill>
                <a:schemeClr val="tx1"/>
              </a:solidFill>
              <a:latin typeface="Meiryo UI" pitchFamily="50" charset="-128"/>
              <a:ea typeface="Meiryo UI" pitchFamily="50" charset="-128"/>
              <a:cs typeface="Meiryo UI" pitchFamily="50" charset="-128"/>
            </a:endParaRPr>
          </a:p>
          <a:p>
            <a:pPr marL="1252538" indent="-1252538">
              <a:spcBef>
                <a:spcPts val="600"/>
              </a:spcBef>
            </a:pPr>
            <a:r>
              <a:rPr lang="ja-JP" altLang="en-US" sz="1400" dirty="0">
                <a:solidFill>
                  <a:schemeClr val="tx1"/>
                </a:solidFill>
                <a:latin typeface="Meiryo UI" pitchFamily="50" charset="-128"/>
                <a:ea typeface="Meiryo UI" pitchFamily="50" charset="-128"/>
                <a:cs typeface="Meiryo UI" pitchFamily="50" charset="-128"/>
              </a:rPr>
              <a:t>　　●ケース１・・・市税等収入の増を見込むものの、国の「経済・財政再生計画」（Ｈ</a:t>
            </a:r>
            <a:r>
              <a:rPr lang="en-US" altLang="ja-JP" sz="1400" dirty="0">
                <a:solidFill>
                  <a:schemeClr val="tx1"/>
                </a:solidFill>
                <a:latin typeface="Meiryo UI" pitchFamily="50" charset="-128"/>
                <a:ea typeface="Meiryo UI" pitchFamily="50" charset="-128"/>
                <a:cs typeface="Meiryo UI" pitchFamily="50" charset="-128"/>
              </a:rPr>
              <a:t>27.6</a:t>
            </a:r>
            <a:r>
              <a:rPr lang="ja-JP" altLang="en-US" sz="1400" dirty="0">
                <a:solidFill>
                  <a:schemeClr val="tx1"/>
                </a:solidFill>
                <a:latin typeface="Meiryo UI" pitchFamily="50" charset="-128"/>
                <a:ea typeface="Meiryo UI" pitchFamily="50" charset="-128"/>
                <a:cs typeface="Meiryo UI" pitchFamily="50" charset="-128"/>
              </a:rPr>
              <a:t>月）等に基づき、税等一般財源</a:t>
            </a:r>
            <a:r>
              <a:rPr lang="en-US" altLang="ja-JP" sz="1000" dirty="0">
                <a:solidFill>
                  <a:schemeClr val="tx1"/>
                </a:solidFill>
                <a:latin typeface="Meiryo UI" pitchFamily="50" charset="-128"/>
                <a:ea typeface="Meiryo UI" pitchFamily="50" charset="-128"/>
                <a:cs typeface="Meiryo UI" pitchFamily="50" charset="-128"/>
              </a:rPr>
              <a:t>(※3)</a:t>
            </a:r>
            <a:r>
              <a:rPr lang="ja-JP" altLang="en-US" sz="1400" dirty="0">
                <a:solidFill>
                  <a:schemeClr val="tx1"/>
                </a:solidFill>
                <a:latin typeface="Meiryo UI" pitchFamily="50" charset="-128"/>
                <a:ea typeface="Meiryo UI" pitchFamily="50" charset="-128"/>
                <a:cs typeface="Meiryo UI" pitchFamily="50" charset="-128"/>
              </a:rPr>
              <a:t>総額は実質的に同水準を想定（市税等収入増加分は、</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％地方交付税の減少に反映）</a:t>
            </a:r>
            <a:endParaRPr lang="en-US" altLang="ja-JP" sz="1400" dirty="0">
              <a:solidFill>
                <a:schemeClr val="tx1"/>
              </a:solidFill>
              <a:latin typeface="Meiryo UI" pitchFamily="50" charset="-128"/>
              <a:ea typeface="Meiryo UI" pitchFamily="50" charset="-128"/>
              <a:cs typeface="Meiryo UI" pitchFamily="50" charset="-128"/>
            </a:endParaRPr>
          </a:p>
          <a:p>
            <a:pPr marL="1252538" indent="-1252538">
              <a:spcBef>
                <a:spcPts val="600"/>
              </a:spcBef>
            </a:pPr>
            <a:r>
              <a:rPr lang="ja-JP" altLang="en-US" sz="1400" dirty="0">
                <a:solidFill>
                  <a:schemeClr val="tx1"/>
                </a:solidFill>
                <a:latin typeface="Meiryo UI" pitchFamily="50" charset="-128"/>
                <a:ea typeface="Meiryo UI" pitchFamily="50" charset="-128"/>
                <a:cs typeface="Meiryo UI" pitchFamily="50" charset="-128"/>
              </a:rPr>
              <a:t>　　●ケース２・・・現行の地方交付税制度に即して、市税等収入の増加分のうち一定割合が各地方公共団体の財源として留保されるものと</a:t>
            </a:r>
            <a:r>
              <a:rPr lang="ja-JP" altLang="en-US" sz="1400" dirty="0" smtClean="0">
                <a:solidFill>
                  <a:schemeClr val="tx1"/>
                </a:solidFill>
                <a:latin typeface="Meiryo UI" pitchFamily="50" charset="-128"/>
                <a:ea typeface="Meiryo UI" pitchFamily="50" charset="-128"/>
                <a:cs typeface="Meiryo UI" pitchFamily="50" charset="-128"/>
              </a:rPr>
              <a:t>想定</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市税</a:t>
            </a:r>
            <a:r>
              <a:rPr lang="ja-JP" altLang="en-US" sz="1400" dirty="0">
                <a:solidFill>
                  <a:schemeClr val="tx1"/>
                </a:solidFill>
                <a:latin typeface="Meiryo UI" pitchFamily="50" charset="-128"/>
                <a:ea typeface="Meiryo UI" pitchFamily="50" charset="-128"/>
                <a:cs typeface="Meiryo UI" pitchFamily="50" charset="-128"/>
              </a:rPr>
              <a:t>等収入増加分のうち、</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75</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％が地方</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交付税の減少に反映され、</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％が収支に</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寄与</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pP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　１　財政シミュレーションを行うにあたって</a:t>
            </a:r>
          </a:p>
        </p:txBody>
      </p:sp>
      <p:sp>
        <p:nvSpPr>
          <p:cNvPr id="2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26757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358943" y="476672"/>
            <a:ext cx="9166802" cy="1561218"/>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100" dirty="0" smtClean="0">
                <a:solidFill>
                  <a:schemeClr val="tx1"/>
                </a:solidFill>
                <a:latin typeface="Meiryo UI" pitchFamily="50" charset="-128"/>
                <a:ea typeface="Meiryo UI" pitchFamily="50" charset="-128"/>
                <a:cs typeface="Meiryo UI" pitchFamily="50" charset="-128"/>
              </a:rPr>
              <a:t>○</a:t>
            </a:r>
            <a:r>
              <a:rPr lang="ja-JP" altLang="en-US" sz="1100" b="1" dirty="0" smtClean="0">
                <a:solidFill>
                  <a:schemeClr val="tx1"/>
                </a:solidFill>
                <a:latin typeface="Meiryo UI" pitchFamily="50" charset="-128"/>
                <a:ea typeface="Meiryo UI" pitchFamily="50" charset="-128"/>
                <a:cs typeface="Meiryo UI" pitchFamily="50" charset="-128"/>
              </a:rPr>
              <a:t>総合区設置</a:t>
            </a:r>
            <a:r>
              <a:rPr lang="en-US" altLang="ja-JP" sz="1100" b="1" dirty="0" smtClean="0">
                <a:solidFill>
                  <a:schemeClr val="tx1"/>
                </a:solidFill>
                <a:latin typeface="Meiryo UI" pitchFamily="50" charset="-128"/>
                <a:ea typeface="Meiryo UI" pitchFamily="50" charset="-128"/>
                <a:cs typeface="Meiryo UI" pitchFamily="50" charset="-128"/>
              </a:rPr>
              <a:t>(H33</a:t>
            </a:r>
            <a:r>
              <a:rPr lang="ja-JP" altLang="en-US" sz="1100" b="1" dirty="0" smtClean="0">
                <a:solidFill>
                  <a:schemeClr val="tx1"/>
                </a:solidFill>
                <a:latin typeface="Meiryo UI" pitchFamily="50" charset="-128"/>
                <a:ea typeface="Meiryo UI" pitchFamily="50" charset="-128"/>
                <a:cs typeface="Meiryo UI" pitchFamily="50" charset="-128"/>
              </a:rPr>
              <a:t>年度と仮定</a:t>
            </a:r>
            <a:r>
              <a:rPr lang="en-US" altLang="ja-JP" sz="1100" b="1" dirty="0" smtClean="0">
                <a:solidFill>
                  <a:schemeClr val="tx1"/>
                </a:solidFill>
                <a:latin typeface="Meiryo UI" pitchFamily="50" charset="-128"/>
                <a:ea typeface="Meiryo UI" pitchFamily="50" charset="-128"/>
                <a:cs typeface="Meiryo UI" pitchFamily="50" charset="-128"/>
              </a:rPr>
              <a:t>)</a:t>
            </a:r>
            <a:r>
              <a:rPr lang="ja-JP" altLang="en-US" sz="1100" b="1" dirty="0" err="1" smtClean="0">
                <a:solidFill>
                  <a:schemeClr val="tx1"/>
                </a:solidFill>
                <a:latin typeface="Meiryo UI" pitchFamily="50" charset="-128"/>
                <a:ea typeface="Meiryo UI" pitchFamily="50" charset="-128"/>
                <a:cs typeface="Meiryo UI" pitchFamily="50" charset="-128"/>
              </a:rPr>
              <a:t>ま</a:t>
            </a:r>
            <a:r>
              <a:rPr lang="ja-JP" altLang="en-US" sz="1100" b="1" dirty="0" err="1">
                <a:solidFill>
                  <a:schemeClr val="tx1"/>
                </a:solidFill>
                <a:latin typeface="Meiryo UI" pitchFamily="50" charset="-128"/>
                <a:ea typeface="Meiryo UI" pitchFamily="50" charset="-128"/>
                <a:cs typeface="Meiryo UI" pitchFamily="50" charset="-128"/>
              </a:rPr>
              <a:t>で</a:t>
            </a:r>
            <a:r>
              <a:rPr lang="ja-JP" altLang="en-US" sz="1100" b="1" dirty="0" err="1" smtClean="0">
                <a:solidFill>
                  <a:schemeClr val="tx1"/>
                </a:solidFill>
                <a:latin typeface="Meiryo UI" pitchFamily="50" charset="-128"/>
                <a:ea typeface="Meiryo UI" pitchFamily="50" charset="-128"/>
                <a:cs typeface="Meiryo UI" pitchFamily="50" charset="-128"/>
              </a:rPr>
              <a:t>の</a:t>
            </a:r>
            <a:r>
              <a:rPr lang="ja-JP" altLang="en-US" sz="1100" b="1" dirty="0">
                <a:solidFill>
                  <a:schemeClr val="tx1"/>
                </a:solidFill>
                <a:latin typeface="Meiryo UI" pitchFamily="50" charset="-128"/>
                <a:ea typeface="Meiryo UI" pitchFamily="50" charset="-128"/>
                <a:cs typeface="Meiryo UI" pitchFamily="50" charset="-128"/>
              </a:rPr>
              <a:t>改革効果額（未反映分</a:t>
            </a:r>
            <a:r>
              <a:rPr lang="ja-JP" altLang="en-US" sz="1100" b="1" dirty="0" smtClean="0">
                <a:solidFill>
                  <a:schemeClr val="tx1"/>
                </a:solidFill>
                <a:latin typeface="Meiryo UI" pitchFamily="50" charset="-128"/>
                <a:ea typeface="Meiryo UI" pitchFamily="50" charset="-128"/>
                <a:cs typeface="Meiryo UI" pitchFamily="50" charset="-128"/>
              </a:rPr>
              <a:t>）・</a:t>
            </a:r>
            <a:r>
              <a:rPr lang="en-US" altLang="ja-JP" sz="1100" b="1" dirty="0" smtClean="0">
                <a:solidFill>
                  <a:schemeClr val="tx1"/>
                </a:solidFill>
                <a:latin typeface="Meiryo UI" pitchFamily="50" charset="-128"/>
                <a:ea typeface="Meiryo UI" pitchFamily="50" charset="-128"/>
                <a:cs typeface="Meiryo UI" pitchFamily="50" charset="-128"/>
              </a:rPr>
              <a:t/>
            </a:r>
            <a:br>
              <a:rPr lang="en-US" altLang="ja-JP" sz="1100" b="1" dirty="0" smtClean="0">
                <a:solidFill>
                  <a:schemeClr val="tx1"/>
                </a:solidFill>
                <a:latin typeface="Meiryo UI" pitchFamily="50" charset="-128"/>
                <a:ea typeface="Meiryo UI" pitchFamily="50" charset="-128"/>
                <a:cs typeface="Meiryo UI" pitchFamily="50" charset="-128"/>
              </a:rPr>
            </a:br>
            <a:r>
              <a:rPr lang="ja-JP" altLang="en-US" sz="1100" b="1" dirty="0" smtClean="0">
                <a:solidFill>
                  <a:schemeClr val="tx1"/>
                </a:solidFill>
                <a:latin typeface="Meiryo UI" pitchFamily="50" charset="-128"/>
                <a:ea typeface="Meiryo UI" pitchFamily="50" charset="-128"/>
                <a:cs typeface="Meiryo UI" pitchFamily="50" charset="-128"/>
              </a:rPr>
              <a:t>　 組織</a:t>
            </a:r>
            <a:r>
              <a:rPr lang="ja-JP" altLang="en-US" sz="1100" b="1" dirty="0">
                <a:solidFill>
                  <a:schemeClr val="tx1"/>
                </a:solidFill>
                <a:latin typeface="Meiryo UI" pitchFamily="50" charset="-128"/>
                <a:ea typeface="Meiryo UI" pitchFamily="50" charset="-128"/>
                <a:cs typeface="Meiryo UI" pitchFamily="50" charset="-128"/>
              </a:rPr>
              <a:t>体制の影響額・設置</a:t>
            </a:r>
            <a:r>
              <a:rPr lang="ja-JP" altLang="en-US" sz="1100" b="1" dirty="0" smtClean="0">
                <a:solidFill>
                  <a:schemeClr val="tx1"/>
                </a:solidFill>
                <a:latin typeface="Meiryo UI" pitchFamily="50" charset="-128"/>
                <a:ea typeface="Meiryo UI" pitchFamily="50" charset="-128"/>
                <a:cs typeface="Meiryo UI" pitchFamily="50" charset="-128"/>
              </a:rPr>
              <a:t>コスト</a:t>
            </a:r>
            <a:endParaRPr lang="en-US" altLang="ja-JP" sz="1100" b="1" dirty="0" smtClean="0">
              <a:solidFill>
                <a:schemeClr val="tx1"/>
              </a:solidFill>
              <a:latin typeface="Meiryo UI" pitchFamily="50" charset="-128"/>
              <a:ea typeface="Meiryo UI" pitchFamily="50" charset="-128"/>
              <a:cs typeface="Meiryo UI" pitchFamily="50" charset="-128"/>
            </a:endParaRPr>
          </a:p>
          <a:p>
            <a:pPr>
              <a:defRPr/>
            </a:pPr>
            <a:r>
              <a:rPr lang="ja-JP" altLang="en-US" sz="1200" dirty="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
            </a:r>
            <a:br>
              <a:rPr lang="en-US" altLang="ja-JP" sz="1200" dirty="0" smtClean="0">
                <a:solidFill>
                  <a:schemeClr val="tx1"/>
                </a:solidFill>
                <a:latin typeface="Meiryo UI" pitchFamily="50" charset="-128"/>
                <a:ea typeface="Meiryo UI" pitchFamily="50" charset="-128"/>
                <a:cs typeface="Meiryo UI" pitchFamily="50" charset="-128"/>
              </a:rPr>
            </a:br>
            <a:r>
              <a:rPr lang="ja-JP" altLang="en-US" sz="12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H32</a:t>
            </a:r>
            <a:r>
              <a:rPr lang="ja-JP" altLang="en-US" sz="1200" dirty="0" smtClean="0">
                <a:solidFill>
                  <a:schemeClr val="tx1"/>
                </a:solidFill>
                <a:latin typeface="Meiryo UI" pitchFamily="50" charset="-128"/>
                <a:ea typeface="Meiryo UI" pitchFamily="50" charset="-128"/>
                <a:cs typeface="Meiryo UI" pitchFamily="50" charset="-128"/>
              </a:rPr>
              <a:t>年度以前に発現する財政的影響額</a:t>
            </a:r>
            <a:r>
              <a:rPr lang="en-US" altLang="ja-JP" sz="1200" dirty="0" smtClean="0">
                <a:solidFill>
                  <a:schemeClr val="tx1"/>
                </a:solidFill>
                <a:latin typeface="Meiryo UI" pitchFamily="50" charset="-128"/>
                <a:ea typeface="Meiryo UI" pitchFamily="50" charset="-128"/>
                <a:cs typeface="Meiryo UI" pitchFamily="50" charset="-128"/>
              </a:rPr>
              <a:t/>
            </a:r>
            <a:br>
              <a:rPr lang="en-US" altLang="ja-JP" sz="1200" dirty="0" smtClean="0">
                <a:solidFill>
                  <a:schemeClr val="tx1"/>
                </a:solidFill>
                <a:latin typeface="Meiryo UI" pitchFamily="50" charset="-128"/>
                <a:ea typeface="Meiryo UI" pitchFamily="50" charset="-128"/>
                <a:cs typeface="Meiryo UI" pitchFamily="50" charset="-128"/>
              </a:rPr>
            </a:br>
            <a:r>
              <a:rPr lang="ja-JP" altLang="en-US" sz="12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改善額　▲悪化額）を右表のとおり試算し、</a:t>
            </a:r>
            <a:r>
              <a:rPr lang="en-US" altLang="ja-JP" sz="1200" dirty="0" smtClean="0">
                <a:solidFill>
                  <a:schemeClr val="tx1"/>
                </a:solidFill>
                <a:latin typeface="Meiryo UI" pitchFamily="50" charset="-128"/>
                <a:ea typeface="Meiryo UI" pitchFamily="50" charset="-128"/>
                <a:cs typeface="Meiryo UI" pitchFamily="50" charset="-128"/>
              </a:rPr>
              <a:t/>
            </a:r>
            <a:br>
              <a:rPr lang="en-US" altLang="ja-JP" sz="1200" dirty="0" smtClean="0">
                <a:solidFill>
                  <a:schemeClr val="tx1"/>
                </a:solidFill>
                <a:latin typeface="Meiryo UI" pitchFamily="50" charset="-128"/>
                <a:ea typeface="Meiryo UI" pitchFamily="50" charset="-128"/>
                <a:cs typeface="Meiryo UI" pitchFamily="50" charset="-128"/>
              </a:rPr>
            </a:br>
            <a:r>
              <a:rPr lang="ja-JP" altLang="en-US" sz="1200" dirty="0" smtClean="0">
                <a:solidFill>
                  <a:schemeClr val="tx1"/>
                </a:solidFill>
                <a:latin typeface="Meiryo UI" pitchFamily="50" charset="-128"/>
                <a:ea typeface="Meiryo UI" pitchFamily="50" charset="-128"/>
                <a:cs typeface="Meiryo UI" pitchFamily="50" charset="-128"/>
              </a:rPr>
              <a:t>　　　　総合区設置時の財政調整基金の額に反映</a:t>
            </a:r>
            <a:endParaRPr lang="en-US" altLang="ja-JP" sz="1200" dirty="0" smtClean="0">
              <a:solidFill>
                <a:schemeClr val="tx1"/>
              </a:solidFill>
              <a:latin typeface="Meiryo UI" pitchFamily="50" charset="-128"/>
              <a:ea typeface="Meiryo UI" pitchFamily="50" charset="-128"/>
              <a:cs typeface="Meiryo UI" pitchFamily="50"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3533376013"/>
              </p:ext>
            </p:extLst>
          </p:nvPr>
        </p:nvGraphicFramePr>
        <p:xfrm>
          <a:off x="4808984" y="696998"/>
          <a:ext cx="3214881" cy="1257300"/>
        </p:xfrm>
        <a:graphic>
          <a:graphicData uri="http://schemas.openxmlformats.org/drawingml/2006/table">
            <a:tbl>
              <a:tblPr firstRow="1" bandRow="1">
                <a:tableStyleId>{93296810-A885-4BE3-A3E7-6D5BEEA58F35}</a:tableStyleId>
              </a:tblPr>
              <a:tblGrid>
                <a:gridCol w="1696205"/>
                <a:gridCol w="759338"/>
                <a:gridCol w="759338"/>
              </a:tblGrid>
              <a:tr h="153363">
                <a:tc>
                  <a:txBody>
                    <a:bodyPr/>
                    <a:lstStyle/>
                    <a:p>
                      <a:pPr algn="ctr"/>
                      <a:endParaRPr kumimoji="1" lang="ja-JP" altLang="en-US" sz="1050" b="0" dirty="0">
                        <a:latin typeface="Meiryo UI" pitchFamily="50" charset="-128"/>
                        <a:ea typeface="Meiryo UI" pitchFamily="50" charset="-128"/>
                        <a:cs typeface="Meiryo UI"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smtClean="0">
                          <a:latin typeface="Meiryo UI" pitchFamily="50" charset="-128"/>
                          <a:ea typeface="Meiryo UI" pitchFamily="50" charset="-128"/>
                          <a:cs typeface="Meiryo UI" pitchFamily="50" charset="-128"/>
                        </a:rPr>
                        <a:t>H31</a:t>
                      </a:r>
                      <a:r>
                        <a:rPr kumimoji="1" lang="ja-JP" altLang="en-US" sz="1050" b="0" dirty="0" smtClean="0">
                          <a:latin typeface="Meiryo UI" pitchFamily="50" charset="-128"/>
                          <a:ea typeface="Meiryo UI" pitchFamily="50" charset="-128"/>
                          <a:cs typeface="Meiryo UI" pitchFamily="50" charset="-128"/>
                        </a:rPr>
                        <a:t>年度</a:t>
                      </a: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smtClean="0">
                          <a:latin typeface="Meiryo UI" pitchFamily="50" charset="-128"/>
                          <a:ea typeface="Meiryo UI" pitchFamily="50" charset="-128"/>
                          <a:cs typeface="Meiryo UI" pitchFamily="50" charset="-128"/>
                        </a:rPr>
                        <a:t>H32</a:t>
                      </a:r>
                      <a:r>
                        <a:rPr kumimoji="1" lang="ja-JP" altLang="en-US" sz="1050" b="0" dirty="0" smtClean="0">
                          <a:latin typeface="Meiryo UI" pitchFamily="50" charset="-128"/>
                          <a:ea typeface="Meiryo UI" pitchFamily="50" charset="-128"/>
                          <a:cs typeface="Meiryo UI" pitchFamily="50" charset="-128"/>
                        </a:rPr>
                        <a:t>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r>
              <a:tr h="189935">
                <a:tc>
                  <a:txBody>
                    <a:bodyPr/>
                    <a:lstStyle/>
                    <a:p>
                      <a:pPr algn="ctr"/>
                      <a:r>
                        <a:rPr kumimoji="1" lang="ja-JP" altLang="en-US" sz="1050" dirty="0" smtClean="0">
                          <a:latin typeface="Meiryo UI" pitchFamily="50" charset="-128"/>
                          <a:ea typeface="Meiryo UI" pitchFamily="50" charset="-128"/>
                          <a:cs typeface="Meiryo UI" pitchFamily="50" charset="-128"/>
                        </a:rPr>
                        <a:t>改革効果額（未反映分）</a:t>
                      </a:r>
                      <a:endParaRPr kumimoji="1" lang="ja-JP" altLang="en-US" sz="1050" dirty="0">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r"/>
                      <a:r>
                        <a:rPr kumimoji="1" lang="en-US" altLang="ja-JP" sz="1000" dirty="0" smtClean="0">
                          <a:solidFill>
                            <a:schemeClr val="tx1"/>
                          </a:solidFill>
                          <a:latin typeface="Meiryo UI" pitchFamily="50" charset="-128"/>
                          <a:ea typeface="Meiryo UI" pitchFamily="50" charset="-128"/>
                          <a:cs typeface="Meiryo UI" pitchFamily="50" charset="-128"/>
                        </a:rPr>
                        <a:t>72</a:t>
                      </a:r>
                      <a:endParaRPr kumimoji="1" lang="ja-JP" altLang="en-US" sz="100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r"/>
                      <a:r>
                        <a:rPr kumimoji="1" lang="en-US" altLang="ja-JP" sz="1000" dirty="0" smtClean="0">
                          <a:solidFill>
                            <a:schemeClr val="tx1"/>
                          </a:solidFill>
                          <a:latin typeface="Meiryo UI" pitchFamily="50" charset="-128"/>
                          <a:ea typeface="Meiryo UI" pitchFamily="50" charset="-128"/>
                          <a:cs typeface="Meiryo UI" pitchFamily="50" charset="-128"/>
                        </a:rPr>
                        <a:t>72</a:t>
                      </a:r>
                      <a:endParaRPr kumimoji="1" lang="ja-JP" altLang="en-US" sz="100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r>
              <a:tr h="154499">
                <a:tc>
                  <a:txBody>
                    <a:bodyPr/>
                    <a:lstStyle/>
                    <a:p>
                      <a:pPr algn="ctr"/>
                      <a:r>
                        <a:rPr kumimoji="1" lang="ja-JP" altLang="en-US" sz="1050" dirty="0" smtClean="0">
                          <a:latin typeface="Meiryo UI" pitchFamily="50" charset="-128"/>
                          <a:ea typeface="Meiryo UI" pitchFamily="50" charset="-128"/>
                          <a:cs typeface="Meiryo UI" pitchFamily="50" charset="-128"/>
                        </a:rPr>
                        <a:t>組織体制の影響額</a:t>
                      </a:r>
                      <a:endParaRPr kumimoji="1" lang="ja-JP" altLang="en-US" sz="1050" dirty="0">
                        <a:latin typeface="Meiryo UI" pitchFamily="50" charset="-128"/>
                        <a:ea typeface="Meiryo UI" pitchFamily="50" charset="-128"/>
                        <a:cs typeface="Meiryo UI" pitchFamily="50" charset="-128"/>
                      </a:endParaRPr>
                    </a:p>
                  </a:txBody>
                  <a:tcPr/>
                </a:tc>
                <a:tc>
                  <a:txBody>
                    <a:bodyPr/>
                    <a:lstStyle/>
                    <a:p>
                      <a:pPr algn="ctr"/>
                      <a:r>
                        <a:rPr kumimoji="1" lang="en-US" altLang="ja-JP" sz="1000" dirty="0" smtClean="0">
                          <a:solidFill>
                            <a:schemeClr val="tx1"/>
                          </a:solidFill>
                          <a:latin typeface="Meiryo UI" pitchFamily="50" charset="-128"/>
                          <a:ea typeface="Meiryo UI" pitchFamily="50" charset="-128"/>
                          <a:cs typeface="Meiryo UI" pitchFamily="50" charset="-128"/>
                        </a:rPr>
                        <a:t>-</a:t>
                      </a:r>
                      <a:endParaRPr kumimoji="1" lang="ja-JP" altLang="en-US" sz="100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000" dirty="0" smtClean="0">
                          <a:solidFill>
                            <a:schemeClr val="tx1"/>
                          </a:solidFill>
                          <a:latin typeface="Meiryo UI" pitchFamily="50" charset="-128"/>
                          <a:ea typeface="Meiryo UI" pitchFamily="50" charset="-128"/>
                          <a:cs typeface="Meiryo UI" pitchFamily="50" charset="-128"/>
                        </a:rPr>
                        <a:t>-</a:t>
                      </a:r>
                      <a:endParaRPr kumimoji="1" lang="ja-JP" altLang="en-US" sz="1000" dirty="0">
                        <a:solidFill>
                          <a:schemeClr val="tx1"/>
                        </a:solidFill>
                        <a:latin typeface="Meiryo UI" pitchFamily="50" charset="-128"/>
                        <a:ea typeface="Meiryo UI" pitchFamily="50" charset="-128"/>
                        <a:cs typeface="Meiryo UI" pitchFamily="50" charset="-128"/>
                      </a:endParaRPr>
                    </a:p>
                  </a:txBody>
                  <a:tcPr/>
                </a:tc>
              </a:tr>
              <a:tr h="119063">
                <a:tc>
                  <a:txBody>
                    <a:bodyPr/>
                    <a:lstStyle/>
                    <a:p>
                      <a:pPr algn="ctr"/>
                      <a:r>
                        <a:rPr kumimoji="1" lang="ja-JP" altLang="en-US" sz="1050" dirty="0" smtClean="0">
                          <a:latin typeface="Meiryo UI" pitchFamily="50" charset="-128"/>
                          <a:ea typeface="Meiryo UI" pitchFamily="50" charset="-128"/>
                          <a:cs typeface="Meiryo UI" pitchFamily="50" charset="-128"/>
                        </a:rPr>
                        <a:t>設置コスト</a:t>
                      </a:r>
                      <a:endParaRPr kumimoji="1" lang="ja-JP" altLang="en-US" sz="1050" dirty="0">
                        <a:latin typeface="Meiryo UI" pitchFamily="50" charset="-128"/>
                        <a:ea typeface="Meiryo UI" pitchFamily="50" charset="-128"/>
                        <a:cs typeface="Meiryo UI" pitchFamily="50" charset="-128"/>
                      </a:endParaRPr>
                    </a:p>
                  </a:txBody>
                  <a:tcPr/>
                </a:tc>
                <a:tc>
                  <a:txBody>
                    <a:bodyPr/>
                    <a:lstStyle/>
                    <a:p>
                      <a:pPr algn="r"/>
                      <a:r>
                        <a:rPr kumimoji="1" lang="ja-JP" altLang="en-US" sz="1000" dirty="0" smtClean="0">
                          <a:solidFill>
                            <a:schemeClr val="tx1"/>
                          </a:solidFill>
                          <a:latin typeface="Meiryo UI" pitchFamily="50" charset="-128"/>
                          <a:ea typeface="Meiryo UI" pitchFamily="50" charset="-128"/>
                          <a:cs typeface="Meiryo UI" pitchFamily="50" charset="-128"/>
                        </a:rPr>
                        <a:t>▲</a:t>
                      </a:r>
                      <a:r>
                        <a:rPr kumimoji="1" lang="en-US" altLang="ja-JP" sz="1000" dirty="0" smtClean="0">
                          <a:solidFill>
                            <a:schemeClr val="tx1"/>
                          </a:solidFill>
                          <a:latin typeface="Meiryo UI" pitchFamily="50" charset="-128"/>
                          <a:ea typeface="Meiryo UI" pitchFamily="50" charset="-128"/>
                          <a:cs typeface="Meiryo UI" pitchFamily="50" charset="-128"/>
                        </a:rPr>
                        <a:t>26</a:t>
                      </a:r>
                      <a:endParaRPr kumimoji="1" lang="ja-JP" altLang="en-US" sz="1000" dirty="0">
                        <a:solidFill>
                          <a:schemeClr val="tx1"/>
                        </a:solidFill>
                        <a:latin typeface="Meiryo UI" pitchFamily="50" charset="-128"/>
                        <a:ea typeface="Meiryo UI" pitchFamily="50" charset="-128"/>
                        <a:cs typeface="Meiryo UI" pitchFamily="50" charset="-128"/>
                      </a:endParaRPr>
                    </a:p>
                  </a:txBody>
                  <a:tcPr/>
                </a:tc>
                <a:tc>
                  <a:txBody>
                    <a:bodyPr/>
                    <a:lstStyle/>
                    <a:p>
                      <a:pPr algn="r"/>
                      <a:r>
                        <a:rPr kumimoji="1" lang="ja-JP" altLang="en-US" sz="1000" dirty="0" smtClean="0">
                          <a:solidFill>
                            <a:schemeClr val="tx1"/>
                          </a:solidFill>
                          <a:latin typeface="Meiryo UI" pitchFamily="50" charset="-128"/>
                          <a:ea typeface="Meiryo UI" pitchFamily="50" charset="-128"/>
                          <a:cs typeface="Meiryo UI" pitchFamily="50" charset="-128"/>
                        </a:rPr>
                        <a:t>▲</a:t>
                      </a:r>
                      <a:r>
                        <a:rPr kumimoji="1" lang="en-US" altLang="ja-JP" sz="1000" dirty="0" smtClean="0">
                          <a:solidFill>
                            <a:schemeClr val="tx1"/>
                          </a:solidFill>
                          <a:latin typeface="Meiryo UI" pitchFamily="50" charset="-128"/>
                          <a:ea typeface="Meiryo UI" pitchFamily="50" charset="-128"/>
                          <a:cs typeface="Meiryo UI" pitchFamily="50" charset="-128"/>
                        </a:rPr>
                        <a:t>32</a:t>
                      </a:r>
                      <a:endParaRPr kumimoji="1" lang="ja-JP" altLang="en-US" sz="1000" dirty="0">
                        <a:solidFill>
                          <a:schemeClr val="tx1"/>
                        </a:solidFill>
                        <a:latin typeface="Meiryo UI" pitchFamily="50" charset="-128"/>
                        <a:ea typeface="Meiryo UI" pitchFamily="50" charset="-128"/>
                        <a:cs typeface="Meiryo UI" pitchFamily="50" charset="-128"/>
                      </a:endParaRPr>
                    </a:p>
                  </a:txBody>
                  <a:tcPr/>
                </a:tc>
              </a:tr>
              <a:tr h="155635">
                <a:tc>
                  <a:txBody>
                    <a:bodyPr/>
                    <a:lstStyle/>
                    <a:p>
                      <a:pPr algn="ctr"/>
                      <a:r>
                        <a:rPr kumimoji="1" lang="ja-JP" altLang="en-US" sz="1050" b="1" dirty="0" smtClean="0">
                          <a:latin typeface="Meiryo UI" pitchFamily="50" charset="-128"/>
                          <a:ea typeface="Meiryo UI" pitchFamily="50" charset="-128"/>
                          <a:cs typeface="Meiryo UI" pitchFamily="50" charset="-128"/>
                        </a:rPr>
                        <a:t>合計</a:t>
                      </a:r>
                      <a:endParaRPr kumimoji="1" lang="ja-JP" altLang="en-US" sz="1050" b="1" dirty="0">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r"/>
                      <a:r>
                        <a:rPr kumimoji="1" lang="en-US" altLang="ja-JP" sz="1000" b="1" dirty="0" smtClean="0">
                          <a:solidFill>
                            <a:schemeClr val="tx1"/>
                          </a:solidFill>
                          <a:latin typeface="Meiryo UI" pitchFamily="50" charset="-128"/>
                          <a:ea typeface="Meiryo UI" pitchFamily="50" charset="-128"/>
                          <a:cs typeface="Meiryo UI" pitchFamily="50" charset="-128"/>
                        </a:rPr>
                        <a:t>46</a:t>
                      </a:r>
                      <a:endParaRPr kumimoji="1" lang="ja-JP" altLang="en-US" sz="10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r"/>
                      <a:r>
                        <a:rPr kumimoji="1" lang="en-US" altLang="ja-JP" sz="1000" b="1" dirty="0" smtClean="0">
                          <a:solidFill>
                            <a:schemeClr val="tx1"/>
                          </a:solidFill>
                          <a:latin typeface="Meiryo UI" pitchFamily="50" charset="-128"/>
                          <a:ea typeface="Meiryo UI" pitchFamily="50" charset="-128"/>
                          <a:cs typeface="Meiryo UI" pitchFamily="50" charset="-128"/>
                        </a:rPr>
                        <a:t>40</a:t>
                      </a:r>
                      <a:endParaRPr kumimoji="1" lang="ja-JP" altLang="en-US" sz="1000" b="1"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r>
            </a:tbl>
          </a:graphicData>
        </a:graphic>
      </p:graphicFrame>
      <p:sp>
        <p:nvSpPr>
          <p:cNvPr id="45" name="正方形/長方形 44"/>
          <p:cNvSpPr/>
          <p:nvPr/>
        </p:nvSpPr>
        <p:spPr>
          <a:xfrm>
            <a:off x="7370734" y="531264"/>
            <a:ext cx="914400" cy="206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927863265"/>
              </p:ext>
            </p:extLst>
          </p:nvPr>
        </p:nvGraphicFramePr>
        <p:xfrm>
          <a:off x="200473" y="2551397"/>
          <a:ext cx="9505054" cy="946105"/>
        </p:xfrm>
        <a:graphic>
          <a:graphicData uri="http://schemas.openxmlformats.org/drawingml/2006/table">
            <a:tbl>
              <a:tblPr bandRow="1">
                <a:tableStyleId>{21E4AEA4-8DFA-4A89-87EB-49C32662AFE0}</a:tableStyleId>
              </a:tblPr>
              <a:tblGrid>
                <a:gridCol w="1458920"/>
                <a:gridCol w="8046134"/>
              </a:tblGrid>
              <a:tr h="946105">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Meiryo UI" pitchFamily="50" charset="-128"/>
                          <a:ea typeface="Meiryo UI" pitchFamily="50" charset="-128"/>
                          <a:cs typeface="Meiryo UI" pitchFamily="50" charset="-128"/>
                        </a:rPr>
                        <a:t>財源対策</a:t>
                      </a:r>
                      <a:endParaRPr kumimoji="1" lang="ja-JP" altLang="en-US" sz="1200" dirty="0">
                        <a:solidFill>
                          <a:schemeClr val="tx1"/>
                        </a:solidFill>
                      </a:endParaRPr>
                    </a:p>
                  </a:txBody>
                  <a:tcPr marL="99059" marR="99059" marT="45724" marB="45724" anchor="ct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sz="1100" dirty="0" smtClean="0">
                          <a:solidFill>
                            <a:schemeClr val="tx1"/>
                          </a:solidFill>
                          <a:latin typeface="Meiryo UI" pitchFamily="50" charset="-128"/>
                          <a:ea typeface="Meiryo UI" pitchFamily="50" charset="-128"/>
                          <a:cs typeface="Meiryo UI" pitchFamily="50" charset="-128"/>
                        </a:rPr>
                        <a:t>収支（財源対策前）がマイナスとなる場合には、財政調整基金を活用することと仮定して、シミュレーションを行った</a:t>
                      </a: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sz="1100" dirty="0" smtClean="0">
                          <a:solidFill>
                            <a:schemeClr val="tx1"/>
                          </a:solidFill>
                          <a:latin typeface="Meiryo UI" pitchFamily="50" charset="-128"/>
                          <a:ea typeface="Meiryo UI" pitchFamily="50" charset="-128"/>
                          <a:cs typeface="Meiryo UI" pitchFamily="50" charset="-128"/>
                        </a:rPr>
                        <a:t>ただし、実際の財政運営においては、歳出抑制（経費削減等）や歳入確保（公有地の売却・地方債（行政改革推進債など）の</a:t>
                      </a:r>
                      <a:endParaRPr kumimoji="1" lang="en-US" altLang="ja-JP" sz="1100"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100" dirty="0" smtClean="0">
                          <a:solidFill>
                            <a:schemeClr val="tx1"/>
                          </a:solidFill>
                          <a:latin typeface="Meiryo UI" pitchFamily="50" charset="-128"/>
                          <a:ea typeface="Meiryo UI" pitchFamily="50" charset="-128"/>
                          <a:cs typeface="Meiryo UI" pitchFamily="50" charset="-128"/>
                        </a:rPr>
                        <a:t>　　活用等）などの方策を講じることとなるものであり、財政調整基金の活用はあくまでも一例</a:t>
                      </a:r>
                      <a:r>
                        <a:rPr kumimoji="1" lang="en-US" altLang="ja-JP" sz="1100" dirty="0" smtClean="0">
                          <a:solidFill>
                            <a:schemeClr val="tx1"/>
                          </a:solidFill>
                          <a:latin typeface="Meiryo UI" pitchFamily="50" charset="-128"/>
                          <a:ea typeface="Meiryo UI" pitchFamily="50" charset="-128"/>
                          <a:cs typeface="Meiryo UI" pitchFamily="50" charset="-128"/>
                        </a:rPr>
                        <a:t>※</a:t>
                      </a:r>
                    </a:p>
                  </a:txBody>
                  <a:tcPr marL="99059" marR="99059" marT="45724" marB="45724" anchor="ctr"/>
                </a:tc>
              </a:tr>
            </a:tbl>
          </a:graphicData>
        </a:graphic>
      </p:graphicFrame>
      <p:sp>
        <p:nvSpPr>
          <p:cNvPr id="14" name="正方形/長方形 13"/>
          <p:cNvSpPr/>
          <p:nvPr/>
        </p:nvSpPr>
        <p:spPr>
          <a:xfrm>
            <a:off x="110532" y="2187145"/>
            <a:ext cx="5904735"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財源対策</a:t>
            </a:r>
            <a:endParaRPr lang="ja-JP" altLang="en-US" sz="1600" b="1" dirty="0">
              <a:latin typeface="Meiryo UI" pitchFamily="50" charset="-128"/>
              <a:ea typeface="Meiryo UI" pitchFamily="50" charset="-128"/>
              <a:cs typeface="Meiryo UI" pitchFamily="50" charset="-128"/>
            </a:endParaRPr>
          </a:p>
        </p:txBody>
      </p:sp>
      <p:sp>
        <p:nvSpPr>
          <p:cNvPr id="15" name="テキスト ボックス 14"/>
          <p:cNvSpPr txBox="1"/>
          <p:nvPr/>
        </p:nvSpPr>
        <p:spPr>
          <a:xfrm>
            <a:off x="1762863" y="3491506"/>
            <a:ext cx="7942663" cy="461665"/>
          </a:xfrm>
          <a:prstGeom prst="rect">
            <a:avLst/>
          </a:prstGeom>
          <a:noFill/>
        </p:spPr>
        <p:txBody>
          <a:bodyPr wrap="square" rtlCol="0">
            <a:spAutoFit/>
          </a:bodyPr>
          <a:lstStyle/>
          <a:p>
            <a:pPr marL="0" lvl="2">
              <a:defRPr/>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itchFamily="50" charset="-128"/>
                <a:ea typeface="Meiryo UI" pitchFamily="50" charset="-128"/>
                <a:cs typeface="Meiryo UI" pitchFamily="50" charset="-128"/>
              </a:rPr>
              <a:t>　（参考）主な保有資産　 処分</a:t>
            </a:r>
            <a:r>
              <a:rPr lang="ja-JP" altLang="en-US" sz="800" dirty="0">
                <a:latin typeface="Meiryo UI" pitchFamily="50" charset="-128"/>
                <a:ea typeface="Meiryo UI" pitchFamily="50" charset="-128"/>
                <a:cs typeface="Meiryo UI" pitchFamily="50" charset="-128"/>
              </a:rPr>
              <a:t>検討地：約</a:t>
            </a:r>
            <a:r>
              <a:rPr lang="en-US" altLang="ja-JP" sz="800" dirty="0">
                <a:latin typeface="Meiryo UI" pitchFamily="50" charset="-128"/>
                <a:ea typeface="Meiryo UI" pitchFamily="50" charset="-128"/>
                <a:cs typeface="Meiryo UI" pitchFamily="50" charset="-128"/>
              </a:rPr>
              <a:t>928</a:t>
            </a:r>
            <a:r>
              <a:rPr lang="ja-JP" altLang="en-US" sz="800" dirty="0">
                <a:latin typeface="Meiryo UI" pitchFamily="50" charset="-128"/>
                <a:ea typeface="Meiryo UI" pitchFamily="50" charset="-128"/>
                <a:cs typeface="Meiryo UI" pitchFamily="50" charset="-128"/>
              </a:rPr>
              <a:t>億</a:t>
            </a:r>
            <a:r>
              <a:rPr lang="ja-JP" altLang="en-US" sz="800" dirty="0" smtClean="0">
                <a:latin typeface="Meiryo UI" pitchFamily="50" charset="-128"/>
                <a:ea typeface="Meiryo UI" pitchFamily="50" charset="-128"/>
                <a:cs typeface="Meiryo UI" pitchFamily="50" charset="-128"/>
              </a:rPr>
              <a:t>円「大阪市未利用地活用方針一覧（</a:t>
            </a:r>
            <a:r>
              <a:rPr lang="en-US" altLang="ja-JP" sz="800" dirty="0" smtClean="0">
                <a:latin typeface="Meiryo UI" pitchFamily="50" charset="-128"/>
                <a:ea typeface="Meiryo UI" pitchFamily="50" charset="-128"/>
                <a:cs typeface="Meiryo UI" pitchFamily="50" charset="-128"/>
              </a:rPr>
              <a:t>H29</a:t>
            </a:r>
            <a:r>
              <a:rPr lang="ja-JP" altLang="en-US" sz="800" dirty="0" smtClean="0">
                <a:latin typeface="Meiryo UI" pitchFamily="50" charset="-128"/>
                <a:ea typeface="Meiryo UI" pitchFamily="50" charset="-128"/>
                <a:cs typeface="Meiryo UI" pitchFamily="50" charset="-128"/>
              </a:rPr>
              <a:t>年</a:t>
            </a:r>
            <a:r>
              <a:rPr lang="en-US" altLang="ja-JP" sz="800" dirty="0" smtClean="0">
                <a:latin typeface="Meiryo UI" pitchFamily="50" charset="-128"/>
                <a:ea typeface="Meiryo UI" pitchFamily="50" charset="-128"/>
                <a:cs typeface="Meiryo UI" pitchFamily="50" charset="-128"/>
              </a:rPr>
              <a:t>6</a:t>
            </a:r>
            <a:r>
              <a:rPr lang="ja-JP" altLang="en-US" sz="800" dirty="0" smtClean="0">
                <a:latin typeface="Meiryo UI" pitchFamily="50" charset="-128"/>
                <a:ea typeface="Meiryo UI" pitchFamily="50" charset="-128"/>
                <a:cs typeface="Meiryo UI" pitchFamily="50" charset="-128"/>
              </a:rPr>
              <a:t>月</a:t>
            </a:r>
            <a:r>
              <a:rPr lang="en-US" altLang="ja-JP" sz="800" dirty="0" smtClean="0">
                <a:latin typeface="Meiryo UI" pitchFamily="50" charset="-128"/>
                <a:ea typeface="Meiryo UI" pitchFamily="50" charset="-128"/>
                <a:cs typeface="Meiryo UI" pitchFamily="50" charset="-128"/>
              </a:rPr>
              <a:t>30</a:t>
            </a:r>
            <a:r>
              <a:rPr lang="ja-JP" altLang="en-US" sz="800" dirty="0" smtClean="0">
                <a:latin typeface="Meiryo UI" pitchFamily="50" charset="-128"/>
                <a:ea typeface="Meiryo UI" pitchFamily="50" charset="-128"/>
                <a:cs typeface="Meiryo UI" pitchFamily="50" charset="-128"/>
              </a:rPr>
              <a:t>日現在）」</a:t>
            </a:r>
            <a:endParaRPr lang="en-US" altLang="ja-JP" sz="800" dirty="0" smtClean="0">
              <a:latin typeface="Meiryo UI" pitchFamily="50" charset="-128"/>
              <a:ea typeface="Meiryo UI" pitchFamily="50" charset="-128"/>
              <a:cs typeface="Meiryo UI" pitchFamily="50" charset="-128"/>
            </a:endParaRPr>
          </a:p>
          <a:p>
            <a:pPr marL="0" lvl="2">
              <a:defRPr/>
            </a:pPr>
            <a:r>
              <a:rPr lang="ja-JP" altLang="en-US"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　　　　　　 　　　　　　　　　  出資財産等：（例）関西電力</a:t>
            </a: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株</a:t>
            </a: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株式：</a:t>
            </a:r>
            <a:r>
              <a:rPr lang="en-US" altLang="ja-JP" sz="800" dirty="0" smtClean="0">
                <a:latin typeface="Meiryo UI" pitchFamily="50" charset="-128"/>
                <a:ea typeface="Meiryo UI" pitchFamily="50" charset="-128"/>
                <a:cs typeface="Meiryo UI" pitchFamily="50" charset="-128"/>
              </a:rPr>
              <a:t>68,286,880</a:t>
            </a:r>
            <a:r>
              <a:rPr lang="ja-JP" altLang="en-US" sz="800" dirty="0" smtClean="0">
                <a:latin typeface="Meiryo UI" pitchFamily="50" charset="-128"/>
                <a:ea typeface="Meiryo UI" pitchFamily="50" charset="-128"/>
                <a:cs typeface="Meiryo UI" pitchFamily="50" charset="-128"/>
              </a:rPr>
              <a:t>株・簿価 約</a:t>
            </a:r>
            <a:r>
              <a:rPr lang="en-US" altLang="ja-JP" sz="800" dirty="0" smtClean="0">
                <a:latin typeface="Meiryo UI" pitchFamily="50" charset="-128"/>
                <a:ea typeface="Meiryo UI" pitchFamily="50" charset="-128"/>
                <a:cs typeface="Meiryo UI" pitchFamily="50" charset="-128"/>
              </a:rPr>
              <a:t>341</a:t>
            </a:r>
            <a:r>
              <a:rPr lang="ja-JP" altLang="en-US" sz="800" dirty="0" smtClean="0">
                <a:latin typeface="Meiryo UI" pitchFamily="50" charset="-128"/>
                <a:ea typeface="Meiryo UI" pitchFamily="50" charset="-128"/>
                <a:cs typeface="Meiryo UI" pitchFamily="50" charset="-128"/>
              </a:rPr>
              <a:t>億円（</a:t>
            </a:r>
            <a:r>
              <a:rPr lang="en-US" altLang="ja-JP" sz="800" dirty="0" smtClean="0">
                <a:latin typeface="Meiryo UI" pitchFamily="50" charset="-128"/>
                <a:ea typeface="Meiryo UI" pitchFamily="50" charset="-128"/>
                <a:cs typeface="Meiryo UI" pitchFamily="50" charset="-128"/>
              </a:rPr>
              <a:t>H30</a:t>
            </a:r>
            <a:r>
              <a:rPr lang="ja-JP" altLang="en-US" sz="800" dirty="0" smtClean="0">
                <a:latin typeface="Meiryo UI" pitchFamily="50" charset="-128"/>
                <a:ea typeface="Meiryo UI" pitchFamily="50" charset="-128"/>
                <a:cs typeface="Meiryo UI" pitchFamily="50" charset="-128"/>
              </a:rPr>
              <a:t>年</a:t>
            </a:r>
            <a:r>
              <a:rPr lang="en-US" altLang="ja-JP" sz="800" dirty="0" smtClean="0">
                <a:latin typeface="Meiryo UI" pitchFamily="50" charset="-128"/>
                <a:ea typeface="Meiryo UI" pitchFamily="50" charset="-128"/>
                <a:cs typeface="Meiryo UI" pitchFamily="50" charset="-128"/>
              </a:rPr>
              <a:t>3</a:t>
            </a:r>
            <a:r>
              <a:rPr lang="ja-JP" altLang="en-US" sz="800" dirty="0" smtClean="0">
                <a:latin typeface="Meiryo UI" pitchFamily="50" charset="-128"/>
                <a:ea typeface="Meiryo UI" pitchFamily="50" charset="-128"/>
                <a:cs typeface="Meiryo UI" pitchFamily="50" charset="-128"/>
              </a:rPr>
              <a:t>月</a:t>
            </a:r>
            <a:r>
              <a:rPr lang="en-US" altLang="ja-JP" sz="800" dirty="0" smtClean="0">
                <a:latin typeface="Meiryo UI" pitchFamily="50" charset="-128"/>
                <a:ea typeface="Meiryo UI" pitchFamily="50" charset="-128"/>
                <a:cs typeface="Meiryo UI" pitchFamily="50" charset="-128"/>
              </a:rPr>
              <a:t>30</a:t>
            </a:r>
            <a:r>
              <a:rPr lang="ja-JP" altLang="en-US" sz="800" dirty="0" smtClean="0">
                <a:latin typeface="Meiryo UI" pitchFamily="50" charset="-128"/>
                <a:ea typeface="Meiryo UI" pitchFamily="50" charset="-128"/>
                <a:cs typeface="Meiryo UI" pitchFamily="50" charset="-128"/>
              </a:rPr>
              <a:t>日終値換算</a:t>
            </a: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約</a:t>
            </a:r>
            <a:r>
              <a:rPr lang="en-US" altLang="ja-JP" sz="800" dirty="0" smtClean="0">
                <a:latin typeface="Meiryo UI" pitchFamily="50" charset="-128"/>
                <a:ea typeface="Meiryo UI" pitchFamily="50" charset="-128"/>
                <a:cs typeface="Meiryo UI" pitchFamily="50" charset="-128"/>
              </a:rPr>
              <a:t>933</a:t>
            </a:r>
            <a:r>
              <a:rPr lang="ja-JP" altLang="en-US" sz="800" dirty="0" smtClean="0">
                <a:latin typeface="Meiryo UI" pitchFamily="50" charset="-128"/>
                <a:ea typeface="Meiryo UI" pitchFamily="50" charset="-128"/>
                <a:cs typeface="Meiryo UI" pitchFamily="50" charset="-128"/>
              </a:rPr>
              <a:t>億円）</a:t>
            </a:r>
            <a:endParaRPr lang="en-US" altLang="ja-JP" sz="800" dirty="0" smtClean="0">
              <a:latin typeface="Meiryo UI" pitchFamily="50" charset="-128"/>
              <a:ea typeface="Meiryo UI" pitchFamily="50" charset="-128"/>
              <a:cs typeface="Meiryo UI" pitchFamily="50" charset="-128"/>
            </a:endParaRPr>
          </a:p>
          <a:p>
            <a:pPr marL="0" lvl="2">
              <a:defRPr/>
            </a:pPr>
            <a:r>
              <a:rPr lang="ja-JP" altLang="en-US"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　　　　　　　　　　　　　　　　　　　　 　         （注）この記載は売却方針を表すものではない</a:t>
            </a:r>
            <a:endParaRPr lang="en-US" altLang="ja-JP" sz="800" dirty="0">
              <a:latin typeface="Meiryo UI" pitchFamily="50" charset="-128"/>
              <a:ea typeface="Meiryo UI" pitchFamily="50" charset="-128"/>
              <a:cs typeface="Meiryo UI" pitchFamily="50" charset="-128"/>
            </a:endParaRPr>
          </a:p>
        </p:txBody>
      </p:sp>
      <p:sp>
        <p:nvSpPr>
          <p:cNvPr id="18" name="正方形/長方形 17"/>
          <p:cNvSpPr/>
          <p:nvPr/>
        </p:nvSpPr>
        <p:spPr>
          <a:xfrm>
            <a:off x="109414" y="4119554"/>
            <a:ext cx="5904735" cy="338554"/>
          </a:xfrm>
          <a:prstGeom prst="rect">
            <a:avLst/>
          </a:prstGeom>
        </p:spPr>
        <p:txBody>
          <a:bodyPr wrap="square">
            <a:spAutoFit/>
          </a:bodyPr>
          <a:lstStyle/>
          <a:p>
            <a:r>
              <a:rPr lang="ja-JP" altLang="en-US" sz="1600" b="1" dirty="0" smtClean="0">
                <a:latin typeface="Meiryo UI" pitchFamily="50" charset="-128"/>
                <a:ea typeface="Meiryo UI" pitchFamily="50" charset="-128"/>
                <a:cs typeface="Meiryo UI" pitchFamily="50" charset="-128"/>
              </a:rPr>
              <a:t>■</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（参考）総合</a:t>
            </a:r>
            <a:r>
              <a:rPr lang="ja-JP" altLang="en-US" sz="1600" b="1" dirty="0">
                <a:latin typeface="Meiryo UI" pitchFamily="50" charset="-128"/>
                <a:ea typeface="Meiryo UI" pitchFamily="50" charset="-128"/>
                <a:cs typeface="Meiryo UI" pitchFamily="50" charset="-128"/>
              </a:rPr>
              <a:t>区設置</a:t>
            </a:r>
            <a:r>
              <a:rPr lang="ja-JP" altLang="en-US" sz="1600" b="1" dirty="0" smtClean="0">
                <a:latin typeface="Meiryo UI" pitchFamily="50" charset="-128"/>
                <a:ea typeface="Meiryo UI" pitchFamily="50" charset="-128"/>
                <a:cs typeface="Meiryo UI" pitchFamily="50" charset="-128"/>
              </a:rPr>
              <a:t>時点に</a:t>
            </a:r>
            <a:r>
              <a:rPr lang="ja-JP" altLang="en-US" sz="1600" b="1" dirty="0">
                <a:latin typeface="Meiryo UI" pitchFamily="50" charset="-128"/>
                <a:ea typeface="Meiryo UI" pitchFamily="50" charset="-128"/>
                <a:cs typeface="Meiryo UI" pitchFamily="50" charset="-128"/>
              </a:rPr>
              <a:t>おける財政調整</a:t>
            </a:r>
            <a:r>
              <a:rPr lang="ja-JP" altLang="en-US" sz="1600" b="1" dirty="0" smtClean="0">
                <a:latin typeface="Meiryo UI" pitchFamily="50" charset="-128"/>
                <a:ea typeface="Meiryo UI" pitchFamily="50" charset="-128"/>
                <a:cs typeface="Meiryo UI" pitchFamily="50" charset="-128"/>
              </a:rPr>
              <a:t>基金</a:t>
            </a:r>
            <a:endParaRPr lang="ja-JP" altLang="en-US" sz="1600" b="1" dirty="0">
              <a:latin typeface="Meiryo UI" pitchFamily="50" charset="-128"/>
              <a:ea typeface="Meiryo UI" pitchFamily="50" charset="-128"/>
              <a:cs typeface="Meiryo UI"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846495096"/>
              </p:ext>
            </p:extLst>
          </p:nvPr>
        </p:nvGraphicFramePr>
        <p:xfrm>
          <a:off x="200472" y="4494189"/>
          <a:ext cx="9505054" cy="1168979"/>
        </p:xfrm>
        <a:graphic>
          <a:graphicData uri="http://schemas.openxmlformats.org/drawingml/2006/table">
            <a:tbl>
              <a:tblPr bandRow="1">
                <a:tableStyleId>{21E4AEA4-8DFA-4A89-87EB-49C32662AFE0}</a:tableStyleId>
              </a:tblPr>
              <a:tblGrid>
                <a:gridCol w="1458920"/>
                <a:gridCol w="8046134"/>
              </a:tblGrid>
              <a:tr h="1168979">
                <a:tc>
                  <a:txBody>
                    <a:bodyPr/>
                    <a:lstStyle/>
                    <a:p>
                      <a:pPr marL="0" marR="0" lvl="2" indent="0" algn="l"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t>総合区設置時点</a:t>
                      </a:r>
                      <a:endParaRPr kumimoji="1" lang="en-US" altLang="ja-JP"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endParaRPr>
                    </a:p>
                    <a:p>
                      <a:pPr marL="0" marR="0" lvl="2" indent="0" algn="l"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t>(H33)</a:t>
                      </a:r>
                      <a:r>
                        <a:rPr kumimoji="1" lang="ja-JP" altLang="en-US"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t>の</a:t>
                      </a:r>
                      <a:r>
                        <a:rPr kumimoji="1" lang="en-US" altLang="ja-JP"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t/>
                      </a:r>
                      <a:br>
                        <a:rPr kumimoji="1" lang="en-US" altLang="ja-JP"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br>
                      <a:r>
                        <a:rPr kumimoji="1" lang="ja-JP" altLang="en-US" sz="1100" b="1" i="0" u="none" strike="noStrike" cap="none" normalizeH="0" baseline="0" dirty="0" smtClean="0">
                          <a:ln>
                            <a:noFill/>
                          </a:ln>
                          <a:solidFill>
                            <a:prstClr val="black"/>
                          </a:solidFill>
                          <a:effectLst/>
                          <a:latin typeface="Meiryo UI" pitchFamily="50" charset="-128"/>
                          <a:ea typeface="Meiryo UI" pitchFamily="50" charset="-128"/>
                          <a:cs typeface="Meiryo UI" pitchFamily="50" charset="-128"/>
                        </a:rPr>
                        <a:t>財政調整基金</a:t>
                      </a:r>
                      <a:endParaRPr kumimoji="0" lang="en-US" altLang="ja-JP" sz="1100" b="1" i="0" u="none" strike="noStrike" cap="none" normalizeH="0" baseline="0" dirty="0" smtClean="0">
                        <a:ln>
                          <a:noFill/>
                        </a:ln>
                        <a:solidFill>
                          <a:srgbClr val="000000"/>
                        </a:solidFill>
                        <a:effectLst/>
                        <a:latin typeface="Meiryo UI" pitchFamily="50" charset="-128"/>
                        <a:ea typeface="Meiryo UI" pitchFamily="50" charset="-128"/>
                        <a:cs typeface="Meiryo UI" pitchFamily="50" charset="-128"/>
                      </a:endParaRPr>
                    </a:p>
                  </a:txBody>
                  <a:tcPr marL="99060" marR="99060" anchor="ctr" horzOverflow="overflow"/>
                </a:tc>
                <a:tc>
                  <a:txBody>
                    <a:bodyPr/>
                    <a:lstStyle/>
                    <a:p>
                      <a:pPr marL="180000" indent="-180000" algn="l" fontAlgn="ctr">
                        <a:lnSpc>
                          <a:spcPct val="100000"/>
                        </a:lnSpc>
                        <a:buFont typeface="Arial" pitchFamily="34" charset="0"/>
                        <a:buChar char="•"/>
                      </a:pPr>
                      <a:r>
                        <a:rPr lang="ja-JP" altLang="en-US" sz="1100" u="none" strike="noStrike" dirty="0" smtClean="0">
                          <a:latin typeface="Meiryo UI" pitchFamily="50" charset="-128"/>
                          <a:ea typeface="Meiryo UI" pitchFamily="50" charset="-128"/>
                          <a:cs typeface="Meiryo UI" pitchFamily="50" charset="-128"/>
                        </a:rPr>
                        <a:t>総合区設置時点における財政調整基金の額は、以下のとおり算出した</a:t>
                      </a:r>
                      <a:endParaRPr lang="en-US" altLang="ja-JP" sz="1100" u="none" strike="noStrike" dirty="0" smtClean="0">
                        <a:latin typeface="Meiryo UI" pitchFamily="50" charset="-128"/>
                        <a:ea typeface="Meiryo UI" pitchFamily="50" charset="-128"/>
                        <a:cs typeface="Meiryo UI" pitchFamily="50" charset="-128"/>
                      </a:endParaRPr>
                    </a:p>
                    <a:p>
                      <a:pPr marL="0" indent="0" algn="l" fontAlgn="ctr">
                        <a:lnSpc>
                          <a:spcPct val="100000"/>
                        </a:lnSpc>
                        <a:buFont typeface="Arial" pitchFamily="34" charset="0"/>
                        <a:buNone/>
                      </a:pPr>
                      <a:r>
                        <a:rPr lang="ja-JP" altLang="en-US" sz="1100" u="none" strike="noStrike" dirty="0" smtClean="0">
                          <a:latin typeface="Meiryo UI" pitchFamily="50" charset="-128"/>
                          <a:ea typeface="Meiryo UI" pitchFamily="50" charset="-128"/>
                          <a:cs typeface="Meiryo UI" pitchFamily="50" charset="-128"/>
                        </a:rPr>
                        <a:t>　　　・市</a:t>
                      </a:r>
                      <a:r>
                        <a:rPr lang="ja-JP" altLang="en-US" sz="1100" u="none" strike="noStrike" dirty="0" smtClean="0">
                          <a:solidFill>
                            <a:schemeClr val="tx1"/>
                          </a:solidFill>
                          <a:latin typeface="Meiryo UI" pitchFamily="50" charset="-128"/>
                          <a:ea typeface="Meiryo UI" pitchFamily="50" charset="-128"/>
                          <a:cs typeface="Meiryo UI" pitchFamily="50" charset="-128"/>
                        </a:rPr>
                        <a:t>「</a:t>
                      </a:r>
                      <a:r>
                        <a:rPr lang="ja-JP" altLang="en-US" sz="1100" u="none" strike="noStrike" dirty="0" smtClean="0">
                          <a:latin typeface="Meiryo UI" pitchFamily="50" charset="-128"/>
                          <a:ea typeface="Meiryo UI" pitchFamily="50" charset="-128"/>
                          <a:cs typeface="Meiryo UI" pitchFamily="50" charset="-128"/>
                        </a:rPr>
                        <a:t>粗い試算」に示されている（参考）</a:t>
                      </a:r>
                      <a:r>
                        <a:rPr lang="ja-JP" altLang="en-US" sz="1050" u="none" strike="noStrike" dirty="0" smtClean="0">
                          <a:latin typeface="Meiryo UI" pitchFamily="50" charset="-128"/>
                          <a:ea typeface="Meiryo UI" pitchFamily="50" charset="-128"/>
                          <a:cs typeface="Meiryo UI" pitchFamily="50" charset="-128"/>
                        </a:rPr>
                        <a:t>財政調整基金残高</a:t>
                      </a:r>
                      <a:r>
                        <a:rPr lang="en-US" altLang="ja-JP" sz="1050" u="none" strike="noStrike" dirty="0" smtClean="0">
                          <a:latin typeface="Meiryo UI" pitchFamily="50" charset="-128"/>
                          <a:ea typeface="Meiryo UI" pitchFamily="50" charset="-128"/>
                          <a:cs typeface="Meiryo UI" pitchFamily="50" charset="-128"/>
                        </a:rPr>
                        <a:t>1,132</a:t>
                      </a:r>
                      <a:r>
                        <a:rPr lang="ja-JP" altLang="en-US" sz="1050" u="none" strike="noStrike" dirty="0" smtClean="0">
                          <a:latin typeface="Meiryo UI" pitchFamily="50" charset="-128"/>
                          <a:ea typeface="Meiryo UI" pitchFamily="50" charset="-128"/>
                          <a:cs typeface="Meiryo UI" pitchFamily="50" charset="-128"/>
                        </a:rPr>
                        <a:t>億円</a:t>
                      </a:r>
                      <a:endParaRPr lang="en-US" altLang="ja-JP" sz="1050" u="none" strike="noStrike" dirty="0" smtClean="0">
                        <a:latin typeface="Meiryo UI" pitchFamily="50" charset="-128"/>
                        <a:ea typeface="Meiryo UI" pitchFamily="50" charset="-128"/>
                        <a:cs typeface="Meiryo UI" pitchFamily="50" charset="-128"/>
                      </a:endParaRPr>
                    </a:p>
                    <a:p>
                      <a:pPr marL="0" indent="0" algn="l" fontAlgn="ctr">
                        <a:lnSpc>
                          <a:spcPct val="100000"/>
                        </a:lnSpc>
                        <a:buFont typeface="Arial" pitchFamily="34" charset="0"/>
                        <a:buNone/>
                      </a:pPr>
                      <a:r>
                        <a:rPr lang="ja-JP" altLang="en-US" sz="1050" u="none" strike="noStrike" dirty="0" smtClean="0">
                          <a:latin typeface="Meiryo UI" pitchFamily="50" charset="-128"/>
                          <a:ea typeface="Meiryo UI" pitchFamily="50" charset="-128"/>
                          <a:cs typeface="Meiryo UI" pitchFamily="50" charset="-128"/>
                        </a:rPr>
                        <a:t>　　　　（</a:t>
                      </a:r>
                      <a:r>
                        <a:rPr lang="en-US" altLang="ja-JP" sz="1050" u="none" strike="noStrike" dirty="0" smtClean="0">
                          <a:latin typeface="Meiryo UI" pitchFamily="50" charset="-128"/>
                          <a:ea typeface="Meiryo UI" pitchFamily="50" charset="-128"/>
                          <a:cs typeface="Meiryo UI" pitchFamily="50" charset="-128"/>
                        </a:rPr>
                        <a:t>H30</a:t>
                      </a:r>
                      <a:r>
                        <a:rPr lang="ja-JP" altLang="en-US" sz="1050" u="none" strike="noStrike" dirty="0" smtClean="0">
                          <a:latin typeface="Meiryo UI" pitchFamily="50" charset="-128"/>
                          <a:ea typeface="Meiryo UI" pitchFamily="50" charset="-128"/>
                          <a:cs typeface="Meiryo UI" pitchFamily="50" charset="-128"/>
                        </a:rPr>
                        <a:t>年度末、弁天町駅前開発土地信託事業への対応分</a:t>
                      </a:r>
                      <a:r>
                        <a:rPr lang="en-US" altLang="ja-JP" sz="1050" u="none" strike="noStrike" dirty="0" smtClean="0">
                          <a:latin typeface="Meiryo UI" pitchFamily="50" charset="-128"/>
                          <a:ea typeface="Meiryo UI" pitchFamily="50" charset="-128"/>
                          <a:cs typeface="Meiryo UI" pitchFamily="50" charset="-128"/>
                        </a:rPr>
                        <a:t>319</a:t>
                      </a:r>
                      <a:r>
                        <a:rPr lang="ja-JP" altLang="en-US" sz="1050" u="none" strike="noStrike" dirty="0" smtClean="0">
                          <a:latin typeface="Meiryo UI" pitchFamily="50" charset="-128"/>
                          <a:ea typeface="Meiryo UI" pitchFamily="50" charset="-128"/>
                          <a:cs typeface="Meiryo UI" pitchFamily="50" charset="-128"/>
                        </a:rPr>
                        <a:t>億円を除く）を反映</a:t>
                      </a:r>
                      <a:r>
                        <a:rPr lang="en-US" altLang="ja-JP" sz="1100" u="none" strike="noStrike" dirty="0" smtClean="0">
                          <a:latin typeface="Meiryo UI" pitchFamily="50" charset="-128"/>
                          <a:ea typeface="Meiryo UI" pitchFamily="50" charset="-128"/>
                          <a:cs typeface="Meiryo UI" pitchFamily="50" charset="-128"/>
                        </a:rPr>
                        <a:t/>
                      </a:r>
                      <a:br>
                        <a:rPr lang="en-US" altLang="ja-JP" sz="1100" u="none" strike="noStrike" dirty="0" smtClean="0">
                          <a:latin typeface="Meiryo UI" pitchFamily="50" charset="-128"/>
                          <a:ea typeface="Meiryo UI" pitchFamily="50" charset="-128"/>
                          <a:cs typeface="Meiryo UI" pitchFamily="50" charset="-128"/>
                        </a:rPr>
                      </a:br>
                      <a:r>
                        <a:rPr lang="ja-JP" altLang="en-US" sz="1100" u="none" strike="noStrike" dirty="0" smtClean="0">
                          <a:latin typeface="Meiryo UI" pitchFamily="50" charset="-128"/>
                          <a:ea typeface="Meiryo UI" pitchFamily="50" charset="-128"/>
                          <a:cs typeface="Meiryo UI" pitchFamily="50" charset="-128"/>
                        </a:rPr>
                        <a:t>　　　・</a:t>
                      </a:r>
                      <a:r>
                        <a:rPr lang="en-US" altLang="ja-JP" sz="1100" u="none" strike="noStrike" dirty="0" smtClean="0">
                          <a:latin typeface="Meiryo UI" pitchFamily="50" charset="-128"/>
                          <a:ea typeface="Meiryo UI" pitchFamily="50" charset="-128"/>
                          <a:cs typeface="Meiryo UI" pitchFamily="50" charset="-128"/>
                        </a:rPr>
                        <a:t>H31</a:t>
                      </a:r>
                      <a:r>
                        <a:rPr lang="ja-JP" altLang="en-US" sz="1100" u="none" strike="noStrike" dirty="0" smtClean="0">
                          <a:latin typeface="Meiryo UI" pitchFamily="50" charset="-128"/>
                          <a:ea typeface="Meiryo UI" pitchFamily="50" charset="-128"/>
                          <a:cs typeface="Meiryo UI" pitchFamily="50" charset="-128"/>
                        </a:rPr>
                        <a:t>年度～</a:t>
                      </a:r>
                      <a:r>
                        <a:rPr lang="en-US" altLang="ja-JP" sz="1100" u="none" strike="noStrike" dirty="0" smtClean="0">
                          <a:solidFill>
                            <a:schemeClr val="tx1"/>
                          </a:solidFill>
                          <a:latin typeface="Meiryo UI" pitchFamily="50" charset="-128"/>
                          <a:ea typeface="Meiryo UI" pitchFamily="50" charset="-128"/>
                          <a:cs typeface="Meiryo UI" pitchFamily="50" charset="-128"/>
                        </a:rPr>
                        <a:t>H32</a:t>
                      </a:r>
                      <a:r>
                        <a:rPr lang="ja-JP" altLang="en-US" sz="1100" u="none" strike="noStrike" dirty="0" smtClean="0">
                          <a:solidFill>
                            <a:schemeClr val="tx1"/>
                          </a:solidFill>
                          <a:latin typeface="Meiryo UI" pitchFamily="50" charset="-128"/>
                          <a:ea typeface="Meiryo UI" pitchFamily="50" charset="-128"/>
                          <a:cs typeface="Meiryo UI" pitchFamily="50" charset="-128"/>
                        </a:rPr>
                        <a:t>年度の大阪市の財政に関する将来推計による財政収支不足額（ケース１：▲</a:t>
                      </a:r>
                      <a:r>
                        <a:rPr lang="en-US" altLang="ja-JP" sz="1100" u="none" strike="noStrike" dirty="0" smtClean="0">
                          <a:solidFill>
                            <a:schemeClr val="tx1"/>
                          </a:solidFill>
                          <a:latin typeface="Meiryo UI" pitchFamily="50" charset="-128"/>
                          <a:ea typeface="Meiryo UI" pitchFamily="50" charset="-128"/>
                          <a:cs typeface="Meiryo UI" pitchFamily="50" charset="-128"/>
                        </a:rPr>
                        <a:t>188</a:t>
                      </a:r>
                      <a:r>
                        <a:rPr lang="ja-JP" altLang="en-US" sz="1100" u="none" strike="noStrike" dirty="0" smtClean="0">
                          <a:solidFill>
                            <a:schemeClr val="tx1"/>
                          </a:solidFill>
                          <a:latin typeface="Meiryo UI" pitchFamily="50" charset="-128"/>
                          <a:ea typeface="Meiryo UI" pitchFamily="50" charset="-128"/>
                          <a:cs typeface="Meiryo UI" pitchFamily="50" charset="-128"/>
                        </a:rPr>
                        <a:t>億円</a:t>
                      </a:r>
                      <a:endParaRPr lang="en-US" altLang="ja-JP" sz="1100" u="none" strike="noStrike" dirty="0" smtClean="0">
                        <a:solidFill>
                          <a:schemeClr val="tx1"/>
                        </a:solidFill>
                        <a:latin typeface="Meiryo UI" pitchFamily="50" charset="-128"/>
                        <a:ea typeface="Meiryo UI" pitchFamily="50" charset="-128"/>
                        <a:cs typeface="Meiryo UI" pitchFamily="50" charset="-128"/>
                      </a:endParaRPr>
                    </a:p>
                    <a:p>
                      <a:pPr marL="0" indent="0" algn="l" fontAlgn="ctr">
                        <a:lnSpc>
                          <a:spcPct val="100000"/>
                        </a:lnSpc>
                        <a:buFont typeface="Arial" pitchFamily="34" charset="0"/>
                        <a:buNone/>
                      </a:pPr>
                      <a:r>
                        <a:rPr lang="ja-JP" altLang="en-US" sz="1100" u="none" strike="noStrike" dirty="0" smtClean="0">
                          <a:solidFill>
                            <a:schemeClr val="tx1"/>
                          </a:solidFill>
                          <a:latin typeface="Meiryo UI" pitchFamily="50" charset="-128"/>
                          <a:ea typeface="Meiryo UI" pitchFamily="50" charset="-128"/>
                          <a:cs typeface="Meiryo UI" pitchFamily="50" charset="-128"/>
                        </a:rPr>
                        <a:t>　　　</a:t>
                      </a:r>
                      <a:r>
                        <a:rPr lang="ja-JP" altLang="en-US" sz="1100" u="none" strike="noStrike" baseline="0" dirty="0" smtClean="0">
                          <a:solidFill>
                            <a:schemeClr val="tx1"/>
                          </a:solidFill>
                          <a:latin typeface="Meiryo UI" pitchFamily="50" charset="-128"/>
                          <a:ea typeface="Meiryo UI" pitchFamily="50" charset="-128"/>
                          <a:cs typeface="Meiryo UI" pitchFamily="50" charset="-128"/>
                        </a:rPr>
                        <a:t> </a:t>
                      </a:r>
                      <a:r>
                        <a:rPr lang="ja-JP" altLang="en-US" sz="1100" u="none" strike="noStrike" dirty="0" smtClean="0">
                          <a:solidFill>
                            <a:schemeClr val="tx1"/>
                          </a:solidFill>
                          <a:latin typeface="Meiryo UI" pitchFamily="50" charset="-128"/>
                          <a:ea typeface="Meiryo UI" pitchFamily="50" charset="-128"/>
                          <a:cs typeface="Meiryo UI" pitchFamily="50" charset="-128"/>
                        </a:rPr>
                        <a:t>ケース２：▲</a:t>
                      </a:r>
                      <a:r>
                        <a:rPr lang="en-US" altLang="ja-JP" sz="1100" u="none" strike="noStrike" dirty="0" smtClean="0">
                          <a:solidFill>
                            <a:schemeClr val="tx1"/>
                          </a:solidFill>
                          <a:latin typeface="Meiryo UI" pitchFamily="50" charset="-128"/>
                          <a:ea typeface="Meiryo UI" pitchFamily="50" charset="-128"/>
                          <a:cs typeface="Meiryo UI" pitchFamily="50" charset="-128"/>
                        </a:rPr>
                        <a:t>120</a:t>
                      </a:r>
                      <a:r>
                        <a:rPr lang="ja-JP" altLang="en-US" sz="1100" u="none" strike="noStrike" dirty="0" smtClean="0">
                          <a:solidFill>
                            <a:schemeClr val="tx1"/>
                          </a:solidFill>
                          <a:latin typeface="Meiryo UI" pitchFamily="50" charset="-128"/>
                          <a:ea typeface="Meiryo UI" pitchFamily="50" charset="-128"/>
                          <a:cs typeface="Meiryo UI" pitchFamily="50" charset="-128"/>
                        </a:rPr>
                        <a:t>億円）を反映</a:t>
                      </a:r>
                      <a:endParaRPr lang="en-US" altLang="ja-JP" sz="1100" u="none" strike="noStrike" dirty="0" smtClean="0">
                        <a:solidFill>
                          <a:schemeClr val="tx1"/>
                        </a:solidFill>
                        <a:latin typeface="Meiryo UI" pitchFamily="50" charset="-128"/>
                        <a:ea typeface="Meiryo UI" pitchFamily="50" charset="-128"/>
                        <a:cs typeface="Meiryo UI" pitchFamily="50" charset="-128"/>
                      </a:endParaRPr>
                    </a:p>
                    <a:p>
                      <a:pPr marL="0" indent="0" algn="l" fontAlgn="ctr">
                        <a:lnSpc>
                          <a:spcPct val="100000"/>
                        </a:lnSpc>
                        <a:buFont typeface="Arial" pitchFamily="34" charset="0"/>
                        <a:buNone/>
                      </a:pPr>
                      <a:r>
                        <a:rPr lang="ja-JP" altLang="en-US" sz="1100" u="none" strike="noStrike" dirty="0" smtClean="0">
                          <a:solidFill>
                            <a:schemeClr val="tx1"/>
                          </a:solidFill>
                          <a:latin typeface="Meiryo UI" pitchFamily="50" charset="-128"/>
                          <a:ea typeface="Meiryo UI" pitchFamily="50" charset="-128"/>
                          <a:cs typeface="Meiryo UI" pitchFamily="50" charset="-128"/>
                        </a:rPr>
                        <a:t>　　　・</a:t>
                      </a:r>
                      <a:r>
                        <a:rPr lang="en-US" altLang="ja-JP" sz="1100" u="none" strike="noStrike" dirty="0" smtClean="0">
                          <a:solidFill>
                            <a:schemeClr val="tx1"/>
                          </a:solidFill>
                          <a:latin typeface="Meiryo UI" pitchFamily="50" charset="-128"/>
                          <a:ea typeface="Meiryo UI" pitchFamily="50" charset="-128"/>
                          <a:cs typeface="Meiryo UI" pitchFamily="50" charset="-128"/>
                        </a:rPr>
                        <a:t>H31</a:t>
                      </a:r>
                      <a:r>
                        <a:rPr lang="ja-JP" altLang="en-US" sz="1100" u="none" strike="noStrike" dirty="0" smtClean="0">
                          <a:solidFill>
                            <a:schemeClr val="tx1"/>
                          </a:solidFill>
                          <a:latin typeface="Meiryo UI" pitchFamily="50" charset="-128"/>
                          <a:ea typeface="Meiryo UI" pitchFamily="50" charset="-128"/>
                          <a:cs typeface="Meiryo UI" pitchFamily="50" charset="-128"/>
                        </a:rPr>
                        <a:t>年度～</a:t>
                      </a:r>
                      <a:r>
                        <a:rPr lang="en-US" altLang="ja-JP" sz="1100" u="none" strike="noStrike" dirty="0" smtClean="0">
                          <a:solidFill>
                            <a:schemeClr val="tx1"/>
                          </a:solidFill>
                          <a:latin typeface="Meiryo UI" pitchFamily="50" charset="-128"/>
                          <a:ea typeface="Meiryo UI" pitchFamily="50" charset="-128"/>
                          <a:cs typeface="Meiryo UI" pitchFamily="50" charset="-128"/>
                        </a:rPr>
                        <a:t>H32</a:t>
                      </a:r>
                      <a:r>
                        <a:rPr lang="ja-JP" altLang="en-US" sz="1100" u="none" strike="noStrike" dirty="0" smtClean="0">
                          <a:solidFill>
                            <a:schemeClr val="tx1"/>
                          </a:solidFill>
                          <a:latin typeface="Meiryo UI" pitchFamily="50" charset="-128"/>
                          <a:ea typeface="Meiryo UI" pitchFamily="50" charset="-128"/>
                          <a:cs typeface="Meiryo UI" pitchFamily="50" charset="-128"/>
                        </a:rPr>
                        <a:t>年度の改革</a:t>
                      </a:r>
                      <a:r>
                        <a:rPr lang="ja-JP" altLang="en-US" sz="1100" u="none" strike="noStrike" dirty="0" smtClean="0">
                          <a:latin typeface="Meiryo UI" pitchFamily="50" charset="-128"/>
                          <a:ea typeface="Meiryo UI" pitchFamily="50" charset="-128"/>
                          <a:cs typeface="Meiryo UI" pitchFamily="50" charset="-128"/>
                        </a:rPr>
                        <a:t>効果額</a:t>
                      </a:r>
                      <a:r>
                        <a:rPr lang="en-US" altLang="ja-JP" sz="1100" u="none" strike="noStrike" dirty="0" smtClean="0">
                          <a:latin typeface="Meiryo UI" pitchFamily="50" charset="-128"/>
                          <a:ea typeface="Meiryo UI" pitchFamily="50" charset="-128"/>
                          <a:cs typeface="Meiryo UI" pitchFamily="50" charset="-128"/>
                        </a:rPr>
                        <a:t>(</a:t>
                      </a:r>
                      <a:r>
                        <a:rPr lang="ja-JP" altLang="en-US" sz="1100" u="none" strike="noStrike" dirty="0" smtClean="0">
                          <a:latin typeface="Meiryo UI" pitchFamily="50" charset="-128"/>
                          <a:ea typeface="Meiryo UI" pitchFamily="50" charset="-128"/>
                          <a:cs typeface="Meiryo UI" pitchFamily="50" charset="-128"/>
                        </a:rPr>
                        <a:t>未反映分</a:t>
                      </a:r>
                      <a:r>
                        <a:rPr lang="en-US" altLang="ja-JP" sz="1100" u="none" strike="noStrike" dirty="0" smtClean="0">
                          <a:latin typeface="Meiryo UI" pitchFamily="50" charset="-128"/>
                          <a:ea typeface="Meiryo UI" pitchFamily="50" charset="-128"/>
                          <a:cs typeface="Meiryo UI" pitchFamily="50" charset="-128"/>
                        </a:rPr>
                        <a:t>)</a:t>
                      </a:r>
                      <a:r>
                        <a:rPr lang="ja-JP" altLang="en-US" sz="1100" u="none" strike="noStrike" dirty="0" err="1" smtClean="0">
                          <a:latin typeface="Meiryo UI" pitchFamily="50" charset="-128"/>
                          <a:ea typeface="Meiryo UI" pitchFamily="50" charset="-128"/>
                          <a:cs typeface="Meiryo UI" pitchFamily="50" charset="-128"/>
                        </a:rPr>
                        <a:t>、</a:t>
                      </a:r>
                      <a:r>
                        <a:rPr lang="ja-JP" altLang="en-US" sz="1100" u="none" strike="noStrike" dirty="0" smtClean="0">
                          <a:latin typeface="Meiryo UI" pitchFamily="50" charset="-128"/>
                          <a:ea typeface="Meiryo UI" pitchFamily="50" charset="-128"/>
                          <a:cs typeface="Meiryo UI" pitchFamily="50" charset="-128"/>
                        </a:rPr>
                        <a:t>組織体制の影響額、設置コストを反映　</a:t>
                      </a:r>
                      <a:r>
                        <a:rPr lang="en-US" altLang="ja-JP" sz="1100" u="none" strike="noStrike" dirty="0" smtClean="0">
                          <a:latin typeface="Meiryo UI" pitchFamily="50" charset="-128"/>
                          <a:ea typeface="Meiryo UI" pitchFamily="50" charset="-128"/>
                          <a:cs typeface="Meiryo UI" pitchFamily="50" charset="-128"/>
                        </a:rPr>
                        <a:t>+86</a:t>
                      </a:r>
                      <a:r>
                        <a:rPr lang="ja-JP" altLang="en-US" sz="1100" u="none" strike="noStrike" dirty="0" smtClean="0">
                          <a:latin typeface="Meiryo UI" pitchFamily="50" charset="-128"/>
                          <a:ea typeface="Meiryo UI" pitchFamily="50" charset="-128"/>
                          <a:cs typeface="Meiryo UI" pitchFamily="50" charset="-128"/>
                        </a:rPr>
                        <a:t>億円</a:t>
                      </a:r>
                      <a:endParaRPr lang="en-US" altLang="ja-JP" sz="1100" u="none" strike="noStrike" dirty="0" smtClean="0">
                        <a:latin typeface="Meiryo UI" pitchFamily="50" charset="-128"/>
                        <a:ea typeface="Meiryo UI" pitchFamily="50" charset="-128"/>
                        <a:cs typeface="Meiryo UI" pitchFamily="50" charset="-128"/>
                      </a:endParaRPr>
                    </a:p>
                  </a:txBody>
                  <a:tcPr marL="99060" marR="99060" anchor="ctr" horzOverflow="overflow"/>
                </a:tc>
              </a:tr>
            </a:tbl>
          </a:graphicData>
        </a:graphic>
      </p:graphicFrame>
      <p:sp>
        <p:nvSpPr>
          <p:cNvPr id="25" name="正方形/長方形 24"/>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smtClean="0">
                <a:solidFill>
                  <a:srgbClr val="000000"/>
                </a:solidFill>
                <a:latin typeface="Meiryo UI" pitchFamily="50" charset="-128"/>
                <a:ea typeface="Meiryo UI" pitchFamily="50" charset="-128"/>
                <a:cs typeface="Meiryo UI" pitchFamily="50" charset="-128"/>
              </a:rPr>
              <a:t>総財</a:t>
            </a:r>
            <a:r>
              <a:rPr lang="ja-JP" altLang="en-US" sz="1100" b="1" dirty="0">
                <a:solidFill>
                  <a:srgbClr val="000000"/>
                </a:solidFill>
                <a:latin typeface="Meiryo UI" pitchFamily="50" charset="-128"/>
                <a:ea typeface="Meiryo UI" pitchFamily="50" charset="-128"/>
                <a:cs typeface="Meiryo UI" pitchFamily="50" charset="-128"/>
              </a:rPr>
              <a:t>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3433424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グラフ 17"/>
          <p:cNvGraphicFramePr>
            <a:graphicFrameLocks/>
          </p:cNvGraphicFramePr>
          <p:nvPr>
            <p:extLst>
              <p:ext uri="{D42A27DB-BD31-4B8C-83A1-F6EECF244321}">
                <p14:modId xmlns:p14="http://schemas.microsoft.com/office/powerpoint/2010/main" val="3508764369"/>
              </p:ext>
            </p:extLst>
          </p:nvPr>
        </p:nvGraphicFramePr>
        <p:xfrm>
          <a:off x="788040" y="1434981"/>
          <a:ext cx="8963324" cy="3238742"/>
        </p:xfrm>
        <a:graphic>
          <a:graphicData uri="http://schemas.openxmlformats.org/drawingml/2006/chart">
            <c:chart xmlns:c="http://schemas.openxmlformats.org/drawingml/2006/chart" xmlns:r="http://schemas.openxmlformats.org/officeDocument/2006/relationships" r:id="rId3"/>
          </a:graphicData>
        </a:graphic>
      </p:graphicFrame>
      <p:sp>
        <p:nvSpPr>
          <p:cNvPr id="27" name="正方形/長方形 26"/>
          <p:cNvSpPr/>
          <p:nvPr/>
        </p:nvSpPr>
        <p:spPr bwMode="auto">
          <a:xfrm>
            <a:off x="125732" y="623246"/>
            <a:ext cx="9507782" cy="56744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○ケース１では、</a:t>
            </a:r>
            <a:r>
              <a:rPr lang="en-US" altLang="ja-JP" sz="1600" dirty="0">
                <a:solidFill>
                  <a:schemeClr val="tx1"/>
                </a:solidFill>
                <a:latin typeface="Meiryo UI" pitchFamily="50" charset="-128"/>
                <a:ea typeface="Meiryo UI" pitchFamily="50" charset="-128"/>
                <a:cs typeface="Meiryo UI" pitchFamily="50" charset="-128"/>
              </a:rPr>
              <a:t>H40</a:t>
            </a:r>
            <a:r>
              <a:rPr lang="ja-JP" altLang="en-US" sz="1600" dirty="0">
                <a:solidFill>
                  <a:schemeClr val="tx1"/>
                </a:solidFill>
                <a:latin typeface="Meiryo UI" pitchFamily="50" charset="-128"/>
                <a:ea typeface="Meiryo UI" pitchFamily="50" charset="-128"/>
                <a:cs typeface="Meiryo UI" pitchFamily="50" charset="-128"/>
              </a:rPr>
              <a:t>に収支不足が発生するが、</a:t>
            </a:r>
            <a:r>
              <a:rPr lang="en-US" altLang="ja-JP" sz="1600" dirty="0">
                <a:solidFill>
                  <a:schemeClr val="tx1"/>
                </a:solidFill>
                <a:latin typeface="Meiryo UI" pitchFamily="50" charset="-128"/>
                <a:ea typeface="Meiryo UI" pitchFamily="50" charset="-128"/>
                <a:cs typeface="Meiryo UI" pitchFamily="50" charset="-128"/>
              </a:rPr>
              <a:t>H41</a:t>
            </a:r>
            <a:r>
              <a:rPr lang="ja-JP" altLang="en-US" sz="1600" dirty="0">
                <a:solidFill>
                  <a:schemeClr val="tx1"/>
                </a:solidFill>
                <a:latin typeface="Meiryo UI" pitchFamily="50" charset="-128"/>
                <a:ea typeface="Meiryo UI" pitchFamily="50" charset="-128"/>
                <a:cs typeface="Meiryo UI" pitchFamily="50" charset="-128"/>
              </a:rPr>
              <a:t>以降収支不足は解消</a:t>
            </a:r>
          </a:p>
          <a:p>
            <a:pPr marL="273050" indent="-2730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○ケース２では、</a:t>
            </a:r>
            <a:r>
              <a:rPr lang="en-US" altLang="ja-JP" sz="1600" dirty="0" smtClean="0">
                <a:solidFill>
                  <a:schemeClr val="tx1"/>
                </a:solidFill>
                <a:latin typeface="Meiryo UI" pitchFamily="50" charset="-128"/>
                <a:ea typeface="Meiryo UI" pitchFamily="50" charset="-128"/>
                <a:cs typeface="Meiryo UI" pitchFamily="50" charset="-128"/>
              </a:rPr>
              <a:t>H33</a:t>
            </a:r>
            <a:r>
              <a:rPr lang="ja-JP" altLang="en-US" sz="1600" dirty="0" smtClean="0">
                <a:solidFill>
                  <a:schemeClr val="tx1"/>
                </a:solidFill>
                <a:latin typeface="Meiryo UI" pitchFamily="50" charset="-128"/>
                <a:ea typeface="Meiryo UI" pitchFamily="50" charset="-128"/>
                <a:cs typeface="Meiryo UI" pitchFamily="50" charset="-128"/>
              </a:rPr>
              <a:t>以降、収支</a:t>
            </a:r>
            <a:r>
              <a:rPr lang="ja-JP" altLang="en-US" sz="1600" dirty="0">
                <a:solidFill>
                  <a:schemeClr val="tx1"/>
                </a:solidFill>
                <a:latin typeface="Meiryo UI" pitchFamily="50" charset="-128"/>
                <a:ea typeface="Meiryo UI" pitchFamily="50" charset="-128"/>
                <a:cs typeface="Meiryo UI" pitchFamily="50" charset="-128"/>
              </a:rPr>
              <a:t>不足は発生</a:t>
            </a:r>
            <a:r>
              <a:rPr lang="ja-JP" altLang="en-US" sz="1600" dirty="0" smtClean="0">
                <a:solidFill>
                  <a:schemeClr val="tx1"/>
                </a:solidFill>
                <a:latin typeface="Meiryo UI" pitchFamily="50" charset="-128"/>
                <a:ea typeface="Meiryo UI" pitchFamily="50" charset="-128"/>
                <a:cs typeface="Meiryo UI" pitchFamily="50" charset="-128"/>
              </a:rPr>
              <a:t>しない</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25" name="正方形/長方形 2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a:solidFill>
                  <a:prstClr val="black"/>
                </a:solidFill>
                <a:latin typeface="Meiryo UI" pitchFamily="50" charset="-128"/>
                <a:ea typeface="Meiryo UI" pitchFamily="50" charset="-128"/>
                <a:cs typeface="Meiryo UI" pitchFamily="50" charset="-128"/>
              </a:rPr>
              <a:t>２　シミュレーション結果　　</a:t>
            </a:r>
          </a:p>
        </p:txBody>
      </p:sp>
      <p:graphicFrame>
        <p:nvGraphicFramePr>
          <p:cNvPr id="9" name="表 8"/>
          <p:cNvGraphicFramePr>
            <a:graphicFrameLocks noGrp="1"/>
          </p:cNvGraphicFramePr>
          <p:nvPr>
            <p:extLst>
              <p:ext uri="{D42A27DB-BD31-4B8C-83A1-F6EECF244321}">
                <p14:modId xmlns:p14="http://schemas.microsoft.com/office/powerpoint/2010/main" val="237134201"/>
              </p:ext>
            </p:extLst>
          </p:nvPr>
        </p:nvGraphicFramePr>
        <p:xfrm>
          <a:off x="125732" y="6222693"/>
          <a:ext cx="9517106" cy="457200"/>
        </p:xfrm>
        <a:graphic>
          <a:graphicData uri="http://schemas.openxmlformats.org/drawingml/2006/table">
            <a:tbl>
              <a:tblPr firstRow="1" bandRow="1">
                <a:tableStyleId>{5940675A-B579-460E-94D1-54222C63F5DA}</a:tableStyleId>
              </a:tblPr>
              <a:tblGrid>
                <a:gridCol w="1254882"/>
                <a:gridCol w="516389"/>
                <a:gridCol w="516389"/>
                <a:gridCol w="516389"/>
                <a:gridCol w="516389"/>
                <a:gridCol w="516389"/>
                <a:gridCol w="516389"/>
                <a:gridCol w="516389"/>
                <a:gridCol w="516389"/>
                <a:gridCol w="516389"/>
                <a:gridCol w="516389"/>
                <a:gridCol w="516389"/>
                <a:gridCol w="516389"/>
                <a:gridCol w="516389"/>
                <a:gridCol w="516389"/>
                <a:gridCol w="516389"/>
                <a:gridCol w="516389"/>
              </a:tblGrid>
              <a:tr h="0">
                <a:tc>
                  <a:txBody>
                    <a:bodyPr/>
                    <a:lstStyle/>
                    <a:p>
                      <a:pPr algn="ctr"/>
                      <a:r>
                        <a:rPr kumimoji="1" lang="ja-JP" altLang="en-US" sz="900" b="0" dirty="0" smtClean="0">
                          <a:solidFill>
                            <a:schemeClr val="tx1"/>
                          </a:solidFill>
                          <a:latin typeface="+mn-ea"/>
                          <a:ea typeface="+mn-ea"/>
                          <a:cs typeface="Meiryo UI" pitchFamily="50" charset="-128"/>
                        </a:rPr>
                        <a:t>財政収支推計 Ａ</a:t>
                      </a:r>
                      <a:r>
                        <a:rPr kumimoji="1" lang="en-US" altLang="ja-JP" sz="900" b="0" dirty="0" smtClean="0">
                          <a:solidFill>
                            <a:schemeClr val="tx1"/>
                          </a:solidFill>
                          <a:latin typeface="+mn-ea"/>
                          <a:ea typeface="+mn-ea"/>
                          <a:cs typeface="Meiryo UI" pitchFamily="50" charset="-128"/>
                        </a:rPr>
                        <a:t>2</a:t>
                      </a:r>
                    </a:p>
                  </a:txBody>
                  <a:tcPr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4</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124</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160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166</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122</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28</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18</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47</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21</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55</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61</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71</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73</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77</a:t>
                      </a:r>
                    </a:p>
                  </a:txBody>
                  <a:tcPr marL="9525" marR="39600" marT="9525" marB="0" anchor="ctr"/>
                </a:tc>
              </a:tr>
              <a:tr h="0">
                <a:tc>
                  <a:txBody>
                    <a:bodyPr/>
                    <a:lstStyle/>
                    <a:p>
                      <a:pPr algn="ctr"/>
                      <a:r>
                        <a:rPr kumimoji="1" lang="ja-JP" altLang="en-US" sz="900" b="1" dirty="0" smtClean="0">
                          <a:latin typeface="+mn-ea"/>
                          <a:ea typeface="+mn-ea"/>
                          <a:cs typeface="Meiryo UI" pitchFamily="50" charset="-128"/>
                        </a:rPr>
                        <a:t>計</a:t>
                      </a:r>
                      <a:r>
                        <a:rPr kumimoji="1" lang="ja-JP" altLang="en-US" sz="900" b="1" baseline="0" dirty="0" smtClean="0">
                          <a:latin typeface="+mn-ea"/>
                          <a:ea typeface="+mn-ea"/>
                          <a:cs typeface="Meiryo UI" pitchFamily="50" charset="-128"/>
                        </a:rPr>
                        <a:t> </a:t>
                      </a:r>
                      <a:r>
                        <a:rPr kumimoji="1" lang="en-US" altLang="ja-JP" sz="900" b="1" baseline="0" dirty="0" smtClean="0">
                          <a:latin typeface="+mn-ea"/>
                          <a:ea typeface="+mn-ea"/>
                          <a:cs typeface="Meiryo UI" pitchFamily="50" charset="-128"/>
                        </a:rPr>
                        <a:t>E2</a:t>
                      </a:r>
                      <a:r>
                        <a:rPr kumimoji="1" lang="en-US" altLang="ja-JP" sz="900" b="1" dirty="0" smtClean="0">
                          <a:latin typeface="+mn-ea"/>
                          <a:ea typeface="+mn-ea"/>
                          <a:cs typeface="Meiryo UI" pitchFamily="50" charset="-128"/>
                        </a:rPr>
                        <a:t>=A2+B+C+D</a:t>
                      </a:r>
                      <a:endParaRPr kumimoji="1" lang="ja-JP" altLang="en-US" sz="900" b="1" dirty="0">
                        <a:latin typeface="+mn-ea"/>
                        <a:ea typeface="+mn-ea"/>
                        <a:cs typeface="Meiryo UI" pitchFamily="50" charset="-128"/>
                      </a:endParaRPr>
                    </a:p>
                  </a:txBody>
                  <a:tcPr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91</a:t>
                      </a:r>
                    </a:p>
                  </a:txBody>
                  <a:tcPr marL="9525" marR="39600" marT="9525" marB="0" anchor="ctr">
                    <a:lnR w="12700" cap="flat" cmpd="sng" algn="ctr">
                      <a:solidFill>
                        <a:schemeClr val="tx1"/>
                      </a:solidFill>
                      <a:prstDash val="solid"/>
                      <a:round/>
                      <a:headEnd type="none" w="med" len="med"/>
                      <a:tailEnd type="none" w="med" len="med"/>
                    </a:ln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220</a:t>
                      </a:r>
                    </a:p>
                  </a:txBody>
                  <a:tcPr marL="9525" marR="39600" marT="9525" marB="0" anchor="ctr">
                    <a:lnL w="12700" cap="flat" cmpd="sng" algn="ctr">
                      <a:solidFill>
                        <a:schemeClr val="tx1"/>
                      </a:solidFill>
                      <a:prstDash val="solid"/>
                      <a:round/>
                      <a:headEnd type="none" w="med" len="med"/>
                      <a:tailEnd type="none" w="med" len="med"/>
                    </a:lnL>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257</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272</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230</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238</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148</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114</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193</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205</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186</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225</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239</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254</a:t>
                      </a:r>
                    </a:p>
                  </a:txBody>
                  <a:tcPr marL="9525" marR="39600" marT="9525" marB="0" anchor="ctr">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261</a:t>
                      </a:r>
                    </a:p>
                  </a:txBody>
                  <a:tcPr marL="9525" marR="39600" marT="9525" marB="0" anchor="ctr">
                    <a:solidFill>
                      <a:srgbClr val="FFFF00"/>
                    </a:solidFill>
                  </a:tcPr>
                </a:tc>
                <a:tc>
                  <a:txBody>
                    <a:bodyPr/>
                    <a:lstStyle/>
                    <a:p>
                      <a:pPr algn="r" fontAlgn="ctr"/>
                      <a:r>
                        <a:rPr lang="en-US" altLang="ja-JP" sz="1100" b="1" i="0" u="none" strike="noStrike" dirty="0">
                          <a:solidFill>
                            <a:schemeClr val="tx1"/>
                          </a:solidFill>
                          <a:effectLst/>
                          <a:latin typeface="ＭＳ Ｐゴシック" panose="020B0600070205080204" pitchFamily="50" charset="-128"/>
                          <a:ea typeface="ＭＳ Ｐゴシック" panose="020B0600070205080204" pitchFamily="50" charset="-128"/>
                        </a:rPr>
                        <a:t>272</a:t>
                      </a:r>
                    </a:p>
                  </a:txBody>
                  <a:tcPr marL="9525" marR="39600" marT="9525" marB="0" anchor="ctr">
                    <a:solidFill>
                      <a:srgbClr val="FFFF00"/>
                    </a:solidFill>
                  </a:tcPr>
                </a:tc>
              </a:tr>
            </a:tbl>
          </a:graphicData>
        </a:graphic>
      </p:graphicFrame>
      <p:sp>
        <p:nvSpPr>
          <p:cNvPr id="2" name="正方形/長方形 1"/>
          <p:cNvSpPr/>
          <p:nvPr/>
        </p:nvSpPr>
        <p:spPr>
          <a:xfrm>
            <a:off x="330840" y="1530510"/>
            <a:ext cx="914400" cy="206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553042900"/>
              </p:ext>
            </p:extLst>
          </p:nvPr>
        </p:nvGraphicFramePr>
        <p:xfrm>
          <a:off x="116408" y="4734615"/>
          <a:ext cx="9517106" cy="1143000"/>
        </p:xfrm>
        <a:graphic>
          <a:graphicData uri="http://schemas.openxmlformats.org/drawingml/2006/table">
            <a:tbl>
              <a:tblPr firstRow="1" bandRow="1">
                <a:tableStyleId>{5940675A-B579-460E-94D1-54222C63F5DA}</a:tableStyleId>
              </a:tblPr>
              <a:tblGrid>
                <a:gridCol w="1254882"/>
                <a:gridCol w="516389"/>
                <a:gridCol w="516389"/>
                <a:gridCol w="516389"/>
                <a:gridCol w="516389"/>
                <a:gridCol w="516389"/>
                <a:gridCol w="516389"/>
                <a:gridCol w="516389"/>
                <a:gridCol w="516389"/>
                <a:gridCol w="516389"/>
                <a:gridCol w="516389"/>
                <a:gridCol w="516389"/>
                <a:gridCol w="516389"/>
                <a:gridCol w="516389"/>
                <a:gridCol w="516389"/>
                <a:gridCol w="516389"/>
                <a:gridCol w="516389"/>
              </a:tblGrid>
              <a:tr h="192745">
                <a:tc>
                  <a:txBody>
                    <a:bodyPr/>
                    <a:lstStyle/>
                    <a:p>
                      <a:pPr algn="ctr"/>
                      <a:r>
                        <a:rPr kumimoji="1" lang="ja-JP" altLang="en-US" sz="900" b="0" dirty="0" smtClean="0">
                          <a:latin typeface="+mn-ea"/>
                          <a:ea typeface="+mn-ea"/>
                          <a:cs typeface="Meiryo UI" pitchFamily="50" charset="-128"/>
                        </a:rPr>
                        <a:t>財政収支推計</a:t>
                      </a:r>
                      <a:r>
                        <a:rPr kumimoji="1" lang="ja-JP" altLang="en-US" sz="900" b="0" baseline="0" dirty="0" smtClean="0">
                          <a:latin typeface="+mn-ea"/>
                          <a:ea typeface="+mn-ea"/>
                          <a:cs typeface="Meiryo UI" pitchFamily="50" charset="-128"/>
                        </a:rPr>
                        <a:t> </a:t>
                      </a:r>
                      <a:r>
                        <a:rPr kumimoji="1" lang="ja-JP" altLang="en-US" sz="900" b="0" dirty="0" smtClean="0">
                          <a:latin typeface="+mn-ea"/>
                          <a:ea typeface="+mn-ea"/>
                          <a:cs typeface="Meiryo UI" pitchFamily="50" charset="-128"/>
                        </a:rPr>
                        <a:t>Ａ</a:t>
                      </a:r>
                      <a:r>
                        <a:rPr kumimoji="1" lang="en-US" altLang="ja-JP" sz="900" b="0" dirty="0" smtClean="0">
                          <a:latin typeface="+mn-ea"/>
                          <a:ea typeface="+mn-ea"/>
                          <a:cs typeface="Meiryo UI" pitchFamily="50" charset="-128"/>
                        </a:rPr>
                        <a:t>1</a:t>
                      </a:r>
                      <a:endParaRPr kumimoji="1" lang="ja-JP" altLang="en-US" sz="900" b="0" dirty="0">
                        <a:latin typeface="+mn-ea"/>
                        <a:ea typeface="+mn-ea"/>
                        <a:cs typeface="Meiryo UI" pitchFamily="50" charset="-128"/>
                      </a:endParaRPr>
                    </a:p>
                  </a:txBody>
                  <a:tcPr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39</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51</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61</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56</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22</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51</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95</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141</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77</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73</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103</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68</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62</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52</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50</a:t>
                      </a:r>
                    </a:p>
                  </a:txBody>
                  <a:tcPr marL="9525" marR="39600" marT="9525" marB="0" anchor="ct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46</a:t>
                      </a:r>
                    </a:p>
                  </a:txBody>
                  <a:tcPr marL="9525" marR="39600" marT="9525" marB="0" anchor="ctr"/>
                </a:tc>
              </a:tr>
              <a:tr h="1927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smtClean="0">
                          <a:latin typeface="+mn-ea"/>
                          <a:ea typeface="+mn-ea"/>
                          <a:cs typeface="Meiryo UI" pitchFamily="50" charset="-128"/>
                        </a:rPr>
                        <a:t>改革効果額</a:t>
                      </a:r>
                      <a:r>
                        <a:rPr kumimoji="1" lang="en-US" altLang="ja-JP" sz="500" b="0" dirty="0" smtClean="0">
                          <a:latin typeface="+mn-ea"/>
                          <a:ea typeface="+mn-ea"/>
                          <a:cs typeface="Meiryo UI" pitchFamily="50" charset="-128"/>
                        </a:rPr>
                        <a:t>(</a:t>
                      </a:r>
                      <a:r>
                        <a:rPr kumimoji="1" lang="ja-JP" altLang="en-US" sz="500" b="0" dirty="0" smtClean="0">
                          <a:latin typeface="+mn-ea"/>
                          <a:ea typeface="+mn-ea"/>
                          <a:cs typeface="Meiryo UI" pitchFamily="50" charset="-128"/>
                        </a:rPr>
                        <a:t>未反映分</a:t>
                      </a:r>
                      <a:r>
                        <a:rPr kumimoji="1" lang="en-US" altLang="ja-JP" sz="500" b="0" dirty="0" smtClean="0">
                          <a:latin typeface="+mn-ea"/>
                          <a:ea typeface="+mn-ea"/>
                          <a:cs typeface="Meiryo UI" pitchFamily="50" charset="-128"/>
                        </a:rPr>
                        <a:t>) </a:t>
                      </a:r>
                      <a:r>
                        <a:rPr kumimoji="1" lang="ja-JP" altLang="en-US" sz="900" b="0" dirty="0" smtClean="0">
                          <a:latin typeface="+mn-ea"/>
                          <a:ea typeface="+mn-ea"/>
                          <a:cs typeface="Meiryo UI" pitchFamily="50" charset="-128"/>
                        </a:rPr>
                        <a:t>Ｂ</a:t>
                      </a:r>
                    </a:p>
                  </a:txBody>
                  <a:tcPr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92</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97</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98</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107</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111</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117</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127</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135</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139</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143</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142</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144</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144</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143</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145</a:t>
                      </a:r>
                    </a:p>
                  </a:txBody>
                  <a:tcPr marL="9525" marR="39600" marT="9525" marB="0" anchor="ctr"/>
                </a:tc>
              </a:tr>
              <a:tr h="161888">
                <a:tc>
                  <a:txBody>
                    <a:bodyPr/>
                    <a:lstStyle/>
                    <a:p>
                      <a:pPr algn="ctr"/>
                      <a:r>
                        <a:rPr kumimoji="1" lang="ja-JP" altLang="en-US" sz="900" b="0" dirty="0" smtClean="0">
                          <a:latin typeface="+mn-ea"/>
                          <a:ea typeface="+mn-ea"/>
                          <a:cs typeface="Meiryo UI" pitchFamily="50" charset="-128"/>
                        </a:rPr>
                        <a:t>組織体制の影響額</a:t>
                      </a:r>
                      <a:r>
                        <a:rPr kumimoji="1" lang="en-US" altLang="ja-JP" sz="900" b="0" dirty="0" smtClean="0">
                          <a:latin typeface="+mn-ea"/>
                          <a:ea typeface="+mn-ea"/>
                          <a:cs typeface="Meiryo UI" pitchFamily="50" charset="-128"/>
                        </a:rPr>
                        <a:t>C</a:t>
                      </a:r>
                    </a:p>
                  </a:txBody>
                  <a:tcPr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12</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17</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23</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29</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34</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40</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46</a:t>
                      </a:r>
                    </a:p>
                  </a:txBody>
                  <a:tcPr marL="9525" marR="39600" marT="9525" marB="0" anchor="ctr"/>
                </a:tc>
                <a:tc>
                  <a:txBody>
                    <a:bodyPr/>
                    <a:lstStyle/>
                    <a:p>
                      <a:pPr algn="r" fontAlgn="ct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51</a:t>
                      </a:r>
                    </a:p>
                  </a:txBody>
                  <a:tcPr marL="9525" marR="39600" marT="9525" marB="0" anchor="ctr"/>
                </a:tc>
              </a:tr>
              <a:tr h="192745">
                <a:tc>
                  <a:txBody>
                    <a:bodyPr/>
                    <a:lstStyle/>
                    <a:p>
                      <a:pPr algn="ctr"/>
                      <a:r>
                        <a:rPr kumimoji="1" lang="ja-JP" altLang="en-US" sz="900" b="0" dirty="0" smtClean="0">
                          <a:latin typeface="+mn-ea"/>
                          <a:ea typeface="+mn-ea"/>
                          <a:cs typeface="Meiryo UI" pitchFamily="50" charset="-128"/>
                        </a:rPr>
                        <a:t>設置コスト　</a:t>
                      </a:r>
                      <a:r>
                        <a:rPr kumimoji="1" lang="en-US" altLang="ja-JP" sz="900" b="0" dirty="0" smtClean="0">
                          <a:latin typeface="+mn-ea"/>
                          <a:ea typeface="+mn-ea"/>
                          <a:cs typeface="Meiryo UI" pitchFamily="50" charset="-128"/>
                        </a:rPr>
                        <a:t>D</a:t>
                      </a:r>
                    </a:p>
                  </a:txBody>
                  <a:tcPr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6</a:t>
                      </a:r>
                    </a:p>
                  </a:txBody>
                  <a:tcPr marL="9525" marR="39600"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050" b="0" i="0" u="none" strike="noStrike">
                          <a:solidFill>
                            <a:schemeClr val="tx1"/>
                          </a:solidFill>
                          <a:effectLst/>
                          <a:latin typeface="ＭＳ Ｐゴシック" panose="020B0600070205080204" pitchFamily="50" charset="-128"/>
                          <a:ea typeface="ＭＳ Ｐゴシック" panose="020B0600070205080204" pitchFamily="50" charset="-128"/>
                        </a:rPr>
                        <a:t>1</a:t>
                      </a:r>
                    </a:p>
                  </a:txBody>
                  <a:tcPr marL="9525" marR="39600" marT="9525" marB="0" anchor="ctr">
                    <a:lnB w="12700" cap="flat" cmpd="sng" algn="ctr">
                      <a:solidFill>
                        <a:schemeClr val="tx1"/>
                      </a:solidFill>
                      <a:prstDash val="solid"/>
                      <a:round/>
                      <a:headEnd type="none" w="med" len="med"/>
                      <a:tailEnd type="none" w="med" len="med"/>
                    </a:lnB>
                  </a:tcPr>
                </a:tc>
              </a:tr>
              <a:tr h="192745">
                <a:tc>
                  <a:txBody>
                    <a:bodyPr/>
                    <a:lstStyle/>
                    <a:p>
                      <a:pPr algn="ctr"/>
                      <a:r>
                        <a:rPr kumimoji="1" lang="ja-JP" altLang="en-US" sz="900" b="1" dirty="0" smtClean="0">
                          <a:latin typeface="+mn-ea"/>
                          <a:ea typeface="+mn-ea"/>
                          <a:cs typeface="Meiryo UI" pitchFamily="50" charset="-128"/>
                        </a:rPr>
                        <a:t>計</a:t>
                      </a:r>
                      <a:r>
                        <a:rPr kumimoji="1" lang="ja-JP" altLang="en-US" sz="900" b="1" baseline="0" dirty="0" smtClean="0">
                          <a:latin typeface="+mn-ea"/>
                          <a:ea typeface="+mn-ea"/>
                          <a:cs typeface="Meiryo UI" pitchFamily="50" charset="-128"/>
                        </a:rPr>
                        <a:t> </a:t>
                      </a:r>
                      <a:r>
                        <a:rPr kumimoji="1" lang="en-US" altLang="ja-JP" sz="900" b="1" baseline="0" dirty="0" smtClean="0">
                          <a:latin typeface="+mn-ea"/>
                          <a:ea typeface="+mn-ea"/>
                          <a:cs typeface="Meiryo UI" pitchFamily="50" charset="-128"/>
                        </a:rPr>
                        <a:t>E1</a:t>
                      </a:r>
                      <a:r>
                        <a:rPr kumimoji="1" lang="en-US" altLang="ja-JP" sz="900" b="1" dirty="0" smtClean="0">
                          <a:latin typeface="+mn-ea"/>
                          <a:ea typeface="+mn-ea"/>
                          <a:cs typeface="Meiryo UI" pitchFamily="50" charset="-128"/>
                        </a:rPr>
                        <a:t>=A1+B+C+D</a:t>
                      </a:r>
                      <a:endParaRPr kumimoji="1" lang="ja-JP" altLang="en-US" sz="900" b="1" dirty="0">
                        <a:latin typeface="+mn-ea"/>
                        <a:ea typeface="+mn-ea"/>
                        <a:cs typeface="Meiryo UI" pitchFamily="50" charset="-128"/>
                      </a:endParaRPr>
                    </a:p>
                  </a:txBody>
                  <a:tcPr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48</a:t>
                      </a:r>
                    </a:p>
                  </a:txBody>
                  <a:tcPr marL="9525" marR="39600"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147</a:t>
                      </a:r>
                    </a:p>
                  </a:txBody>
                  <a:tcPr marL="9525" marR="39600"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158</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162</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88</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65</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25</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ja-JP" altLang="en-US" sz="1100" b="1" i="0" u="none" strike="noStrike">
                          <a:solidFill>
                            <a:schemeClr val="tx1"/>
                          </a:solidFill>
                          <a:effectLst/>
                          <a:latin typeface="ＭＳ Ｐゴシック" panose="020B0600070205080204" pitchFamily="50" charset="-128"/>
                          <a:ea typeface="ＭＳ Ｐゴシック" panose="020B0600070205080204" pitchFamily="50" charset="-128"/>
                        </a:rPr>
                        <a:t>▲ </a:t>
                      </a: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9</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70</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82</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63</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102</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116</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131</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a:solidFill>
                            <a:schemeClr val="tx1"/>
                          </a:solidFill>
                          <a:effectLst/>
                          <a:latin typeface="ＭＳ Ｐゴシック" panose="020B0600070205080204" pitchFamily="50" charset="-128"/>
                          <a:ea typeface="ＭＳ Ｐゴシック" panose="020B0600070205080204" pitchFamily="50" charset="-128"/>
                        </a:rPr>
                        <a:t>138</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c>
                  <a:txBody>
                    <a:bodyPr/>
                    <a:lstStyle/>
                    <a:p>
                      <a:pPr algn="r" fontAlgn="ctr"/>
                      <a:r>
                        <a:rPr lang="en-US" altLang="ja-JP" sz="1100" b="1" i="0" u="none" strike="noStrike" dirty="0">
                          <a:solidFill>
                            <a:schemeClr val="tx1"/>
                          </a:solidFill>
                          <a:effectLst/>
                          <a:latin typeface="ＭＳ Ｐゴシック" panose="020B0600070205080204" pitchFamily="50" charset="-128"/>
                          <a:ea typeface="ＭＳ Ｐゴシック" panose="020B0600070205080204" pitchFamily="50" charset="-128"/>
                        </a:rPr>
                        <a:t>149</a:t>
                      </a:r>
                    </a:p>
                  </a:txBody>
                  <a:tcPr marL="9525" marR="39600" marT="9525" marB="0" anchor="ctr">
                    <a:lnT w="12700" cap="flat" cmpd="sng" algn="ctr">
                      <a:solidFill>
                        <a:schemeClr val="tx1"/>
                      </a:solidFill>
                      <a:prstDash val="solid"/>
                      <a:round/>
                      <a:headEnd type="none" w="med" len="med"/>
                      <a:tailEnd type="none" w="med" len="med"/>
                    </a:lnT>
                    <a:solidFill>
                      <a:srgbClr val="FFFF00"/>
                    </a:solidFill>
                  </a:tcPr>
                </a:tc>
              </a:tr>
            </a:tbl>
          </a:graphicData>
        </a:graphic>
      </p:graphicFrame>
      <p:sp>
        <p:nvSpPr>
          <p:cNvPr id="14" name="AutoShape 161"/>
          <p:cNvSpPr>
            <a:spLocks noChangeArrowheads="1"/>
          </p:cNvSpPr>
          <p:nvPr/>
        </p:nvSpPr>
        <p:spPr bwMode="auto">
          <a:xfrm>
            <a:off x="56272" y="4504195"/>
            <a:ext cx="1296328" cy="220896"/>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sz="1200" b="1" dirty="0" smtClean="0">
                <a:latin typeface="Meiryo UI" panose="020B0604030504040204" pitchFamily="50" charset="-128"/>
                <a:ea typeface="Meiryo UI" panose="020B0604030504040204" pitchFamily="50" charset="-128"/>
                <a:cs typeface="Meiryo UI" pitchFamily="50" charset="-128"/>
              </a:rPr>
              <a:t>ケース１</a:t>
            </a:r>
            <a:endParaRPr lang="ja-JP" altLang="en-US" sz="1200" b="1" dirty="0">
              <a:latin typeface="Meiryo UI" panose="020B0604030504040204" pitchFamily="50" charset="-128"/>
              <a:ea typeface="Meiryo UI" panose="020B0604030504040204" pitchFamily="50" charset="-128"/>
              <a:cs typeface="Meiryo UI" pitchFamily="50" charset="-128"/>
            </a:endParaRPr>
          </a:p>
        </p:txBody>
      </p:sp>
      <p:sp>
        <p:nvSpPr>
          <p:cNvPr id="3" name="線吹き出し 2 (枠付き) 2"/>
          <p:cNvSpPr/>
          <p:nvPr/>
        </p:nvSpPr>
        <p:spPr>
          <a:xfrm>
            <a:off x="5195151" y="1737187"/>
            <a:ext cx="1080120" cy="276779"/>
          </a:xfrm>
          <a:prstGeom prst="borderCallout2">
            <a:avLst>
              <a:gd name="adj1" fmla="val 18751"/>
              <a:gd name="adj2" fmla="val -80"/>
              <a:gd name="adj3" fmla="val 18750"/>
              <a:gd name="adj4" fmla="val -16667"/>
              <a:gd name="adj5" fmla="val 399293"/>
              <a:gd name="adj6" fmla="val -34554"/>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ケース２</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線吹き出し 2 (枠付き) 18"/>
          <p:cNvSpPr/>
          <p:nvPr/>
        </p:nvSpPr>
        <p:spPr>
          <a:xfrm>
            <a:off x="6033120" y="3966932"/>
            <a:ext cx="1080120" cy="247771"/>
          </a:xfrm>
          <a:prstGeom prst="borderCallout2">
            <a:avLst>
              <a:gd name="adj1" fmla="val 18751"/>
              <a:gd name="adj2" fmla="val -80"/>
              <a:gd name="adj3" fmla="val 18750"/>
              <a:gd name="adj4" fmla="val -16667"/>
              <a:gd name="adj5" fmla="val -98660"/>
              <a:gd name="adj6" fmla="val -55496"/>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ケース１</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AutoShape 161"/>
          <p:cNvSpPr>
            <a:spLocks noChangeArrowheads="1"/>
          </p:cNvSpPr>
          <p:nvPr/>
        </p:nvSpPr>
        <p:spPr bwMode="auto">
          <a:xfrm>
            <a:off x="56272" y="5963916"/>
            <a:ext cx="1296328" cy="227061"/>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sz="1200" b="1" dirty="0" smtClean="0">
                <a:latin typeface="Meiryo UI" panose="020B0604030504040204" pitchFamily="50" charset="-128"/>
                <a:ea typeface="Meiryo UI" panose="020B0604030504040204" pitchFamily="50" charset="-128"/>
                <a:cs typeface="Meiryo UI" pitchFamily="50" charset="-128"/>
              </a:rPr>
              <a:t>ケース２</a:t>
            </a:r>
            <a:endParaRPr lang="ja-JP" altLang="en-US" sz="1200" b="1" dirty="0">
              <a:latin typeface="Meiryo UI" panose="020B0604030504040204" pitchFamily="50" charset="-128"/>
              <a:ea typeface="Meiryo UI" panose="020B0604030504040204" pitchFamily="50" charset="-128"/>
              <a:cs typeface="Meiryo UI" pitchFamily="50" charset="-128"/>
            </a:endParaRPr>
          </a:p>
        </p:txBody>
      </p:sp>
      <p:sp>
        <p:nvSpPr>
          <p:cNvPr id="28" name="正方形/長方形 27"/>
          <p:cNvSpPr/>
          <p:nvPr/>
        </p:nvSpPr>
        <p:spPr>
          <a:xfrm>
            <a:off x="1375988" y="1409318"/>
            <a:ext cx="3240331" cy="288009"/>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収支（財源対策前）</a:t>
            </a:r>
            <a:endParaRPr kumimoji="1"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9018607" y="4270656"/>
            <a:ext cx="914400" cy="206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012716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二等辺三角形 11"/>
          <p:cNvSpPr/>
          <p:nvPr/>
        </p:nvSpPr>
        <p:spPr>
          <a:xfrm flipV="1">
            <a:off x="3382972" y="43543"/>
            <a:ext cx="3111092" cy="386062"/>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p:cNvSpPr txBox="1"/>
          <p:nvPr/>
        </p:nvSpPr>
        <p:spPr>
          <a:xfrm>
            <a:off x="4333224" y="17019"/>
            <a:ext cx="1210588" cy="338554"/>
          </a:xfrm>
          <a:prstGeom prst="rect">
            <a:avLst/>
          </a:prstGeom>
          <a:noFill/>
        </p:spPr>
        <p:txBody>
          <a:bodyPr wrap="none" rtlCol="0">
            <a:spAutoFit/>
          </a:bodyPr>
          <a:lstStyle/>
          <a:p>
            <a:r>
              <a:rPr kumimoji="1" lang="ja-JP" altLang="en-US" sz="1600" b="1" dirty="0" smtClean="0">
                <a:solidFill>
                  <a:schemeClr val="bg1"/>
                </a:solidFill>
                <a:latin typeface="Meiryo UI" pitchFamily="50" charset="-128"/>
                <a:ea typeface="Meiryo UI" pitchFamily="50" charset="-128"/>
                <a:cs typeface="Meiryo UI" pitchFamily="50" charset="-128"/>
              </a:rPr>
              <a:t>財源対策後</a:t>
            </a:r>
            <a:endParaRPr kumimoji="1" lang="ja-JP" altLang="en-US" sz="1600" b="1" dirty="0">
              <a:solidFill>
                <a:schemeClr val="bg1"/>
              </a:solidFill>
              <a:latin typeface="Meiryo UI" pitchFamily="50" charset="-128"/>
              <a:ea typeface="Meiryo UI" pitchFamily="50" charset="-128"/>
              <a:cs typeface="Meiryo UI"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985360453"/>
              </p:ext>
            </p:extLst>
          </p:nvPr>
        </p:nvGraphicFramePr>
        <p:xfrm>
          <a:off x="188755" y="5717926"/>
          <a:ext cx="9516781" cy="695521"/>
        </p:xfrm>
        <a:graphic>
          <a:graphicData uri="http://schemas.openxmlformats.org/drawingml/2006/table">
            <a:tbl>
              <a:tblPr firstRow="1" bandRow="1">
                <a:tableStyleId>{5940675A-B579-460E-94D1-54222C63F5DA}</a:tableStyleId>
              </a:tblPr>
              <a:tblGrid>
                <a:gridCol w="1523885"/>
                <a:gridCol w="499556"/>
                <a:gridCol w="499556"/>
                <a:gridCol w="499556"/>
                <a:gridCol w="499556"/>
                <a:gridCol w="499556"/>
                <a:gridCol w="499556"/>
                <a:gridCol w="499556"/>
                <a:gridCol w="499556"/>
                <a:gridCol w="499556"/>
                <a:gridCol w="499556"/>
                <a:gridCol w="499556"/>
                <a:gridCol w="499556"/>
                <a:gridCol w="499556"/>
                <a:gridCol w="499556"/>
                <a:gridCol w="499556"/>
                <a:gridCol w="499556"/>
              </a:tblGrid>
              <a:tr h="187552">
                <a:tc>
                  <a:txBody>
                    <a:bodyPr/>
                    <a:lstStyle/>
                    <a:p>
                      <a:pPr algn="ctr" fontAlgn="ctr"/>
                      <a:r>
                        <a:rPr lang="ja-JP" altLang="en-US"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財政調整基金の活用</a:t>
                      </a:r>
                      <a:r>
                        <a:rPr lang="ja-JP" altLang="en-US" sz="900" b="1" i="0" u="none" strike="noStrike" dirty="0">
                          <a:solidFill>
                            <a:schemeClr val="tx1"/>
                          </a:solidFill>
                          <a:effectLst/>
                          <a:latin typeface="ＭＳ Ｐゴシック" panose="020B0600070205080204" pitchFamily="50" charset="-128"/>
                          <a:ea typeface="ＭＳ Ｐゴシック" panose="020B0600070205080204" pitchFamily="50" charset="-128"/>
                        </a:rPr>
                        <a:t>　</a:t>
                      </a:r>
                      <a:r>
                        <a:rPr lang="en-US" altLang="ja-JP"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F2</a:t>
                      </a:r>
                      <a:endParaRPr lang="en-US" altLang="ja-JP" sz="9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r>
              <a:tr h="224124">
                <a:tc>
                  <a:txBody>
                    <a:bodyPr/>
                    <a:lstStyle/>
                    <a:p>
                      <a:pPr algn="ctr" fontAlgn="ctr"/>
                      <a:r>
                        <a:rPr lang="ja-JP" altLang="en-US" sz="900" b="1" i="0" u="none" strike="noStrike" dirty="0">
                          <a:solidFill>
                            <a:schemeClr val="tx1"/>
                          </a:solidFill>
                          <a:effectLst/>
                          <a:latin typeface="ＭＳ Ｐゴシック" panose="020B0600070205080204" pitchFamily="50" charset="-128"/>
                          <a:ea typeface="ＭＳ Ｐゴシック" panose="020B0600070205080204" pitchFamily="50" charset="-128"/>
                        </a:rPr>
                        <a:t>収支合計 </a:t>
                      </a:r>
                      <a:r>
                        <a:rPr lang="en-US" altLang="ja-JP"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G2</a:t>
                      </a:r>
                      <a:r>
                        <a:rPr lang="en-US"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a:t>
                      </a:r>
                      <a:r>
                        <a:rPr lang="en-US" altLang="ja-JP"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E2</a:t>
                      </a:r>
                      <a:r>
                        <a:rPr lang="en-US"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a:t>
                      </a:r>
                      <a:r>
                        <a:rPr lang="en-US" altLang="ja-JP"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F2</a:t>
                      </a:r>
                      <a:endParaRPr lang="en-US" sz="9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91</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220</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257</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272</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230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238</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148</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114</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193</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205</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186</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225</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239</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254</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261</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272</a:t>
                      </a:r>
                    </a:p>
                  </a:txBody>
                  <a:tcPr marL="9525" marR="39600" marT="9525" marB="0" anchor="ctr"/>
                </a:tc>
              </a:tr>
              <a:tr h="0">
                <a:tc>
                  <a:txBody>
                    <a:bodyPr/>
                    <a:lstStyle/>
                    <a:p>
                      <a:pPr algn="ctr" fontAlgn="ctr"/>
                      <a:r>
                        <a:rPr lang="ja-JP" altLang="en-US" sz="900" b="1" i="0" u="none" strike="noStrike" dirty="0" smtClean="0">
                          <a:solidFill>
                            <a:schemeClr val="tx1"/>
                          </a:solidFill>
                          <a:effectLst/>
                          <a:latin typeface="ＭＳ Ｐゴシック" panose="020B0600070205080204" pitchFamily="50" charset="-128"/>
                          <a:ea typeface="+mn-ea"/>
                        </a:rPr>
                        <a:t>財源活用可能額</a:t>
                      </a:r>
                      <a:endParaRPr lang="en-US" altLang="ja-JP" sz="900" b="1" i="0" u="none" strike="noStrike" dirty="0" smtClean="0">
                        <a:solidFill>
                          <a:schemeClr val="tx1"/>
                        </a:solidFill>
                        <a:effectLst/>
                        <a:latin typeface="ＭＳ Ｐゴシック" panose="020B0600070205080204" pitchFamily="50" charset="-128"/>
                        <a:ea typeface="+mn-ea"/>
                      </a:endParaRPr>
                    </a:p>
                    <a:p>
                      <a:pPr algn="ctr" fontAlgn="ctr"/>
                      <a:r>
                        <a:rPr lang="ja-JP" altLang="en-US" sz="900" b="1" i="0" u="none" strike="noStrike" dirty="0" smtClean="0">
                          <a:solidFill>
                            <a:schemeClr val="tx1"/>
                          </a:solidFill>
                          <a:effectLst/>
                          <a:latin typeface="ＭＳ Ｐゴシック" panose="020B0600070205080204" pitchFamily="50" charset="-128"/>
                          <a:ea typeface="+mn-ea"/>
                        </a:rPr>
                        <a:t>（財政調整基金含む）</a:t>
                      </a:r>
                      <a:endParaRPr lang="zh-TW" altLang="en-US" sz="9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1,189</a:t>
                      </a:r>
                    </a:p>
                  </a:txBody>
                  <a:tcPr marL="9525" marR="39600" marT="9525" marB="0" anchor="ctr">
                    <a:lnR w="12700" cap="flat" cmpd="sng" algn="ctr">
                      <a:solidFill>
                        <a:schemeClr val="tx1"/>
                      </a:solidFill>
                      <a:prstDash val="solid"/>
                      <a:round/>
                      <a:headEnd type="none" w="med" len="med"/>
                      <a:tailEnd type="none" w="med" len="med"/>
                    </a:ln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1,409</a:t>
                      </a:r>
                    </a:p>
                  </a:txBody>
                  <a:tcPr marL="9525" marR="39600" marT="9525" marB="0" anchor="ctr">
                    <a:lnL w="12700" cap="flat" cmpd="sng" algn="ctr">
                      <a:solidFill>
                        <a:schemeClr val="tx1"/>
                      </a:solidFill>
                      <a:prstDash val="solid"/>
                      <a:round/>
                      <a:headEnd type="none" w="med" len="med"/>
                      <a:tailEnd type="none" w="med" len="med"/>
                    </a:lnL>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1,666</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1,938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2,168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2,406</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2,554</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2,668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2,861</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3,066</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3,251</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3,477</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3,716</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3,970</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4,231</a:t>
                      </a:r>
                    </a:p>
                  </a:txBody>
                  <a:tcPr marL="9525" marR="39600" marT="9525" marB="0" anchor="ctr">
                    <a:solidFill>
                      <a:srgbClr val="FFFF00"/>
                    </a:solidFill>
                  </a:tcPr>
                </a:tc>
                <a:tc>
                  <a:txBody>
                    <a:bodyPr/>
                    <a:lstStyle/>
                    <a:p>
                      <a:pPr algn="r" fontAlgn="ctr"/>
                      <a:r>
                        <a:rPr lang="en-US" altLang="ja-JP" sz="1100" b="1" i="0" u="none" strike="noStrike" dirty="0">
                          <a:solidFill>
                            <a:srgbClr val="000000"/>
                          </a:solidFill>
                          <a:effectLst/>
                          <a:latin typeface="ＭＳ Ｐゴシック" panose="020B0600070205080204" pitchFamily="50" charset="-128"/>
                          <a:ea typeface="ＭＳ Ｐゴシック" panose="020B0600070205080204" pitchFamily="50" charset="-128"/>
                        </a:rPr>
                        <a:t>4,503</a:t>
                      </a:r>
                    </a:p>
                  </a:txBody>
                  <a:tcPr marL="9525" marR="39600" marT="9525" marB="0" anchor="ctr">
                    <a:solidFill>
                      <a:srgbClr val="FFFF00"/>
                    </a:solidFill>
                  </a:tcPr>
                </a:tc>
              </a:tr>
            </a:tbl>
          </a:graphicData>
        </a:graphic>
      </p:graphicFrame>
      <p:sp>
        <p:nvSpPr>
          <p:cNvPr id="14" name="正方形/長方形 13"/>
          <p:cNvSpPr/>
          <p:nvPr/>
        </p:nvSpPr>
        <p:spPr>
          <a:xfrm>
            <a:off x="519808" y="1347649"/>
            <a:ext cx="914400" cy="25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4261738351"/>
              </p:ext>
            </p:extLst>
          </p:nvPr>
        </p:nvGraphicFramePr>
        <p:xfrm>
          <a:off x="188755" y="4292683"/>
          <a:ext cx="9516781" cy="734443"/>
        </p:xfrm>
        <a:graphic>
          <a:graphicData uri="http://schemas.openxmlformats.org/drawingml/2006/table">
            <a:tbl>
              <a:tblPr firstRow="1" bandRow="1">
                <a:tableStyleId>{5940675A-B579-460E-94D1-54222C63F5DA}</a:tableStyleId>
              </a:tblPr>
              <a:tblGrid>
                <a:gridCol w="1523885"/>
                <a:gridCol w="499556"/>
                <a:gridCol w="499556"/>
                <a:gridCol w="499556"/>
                <a:gridCol w="499556"/>
                <a:gridCol w="499556"/>
                <a:gridCol w="499556"/>
                <a:gridCol w="499556"/>
                <a:gridCol w="499556"/>
                <a:gridCol w="499556"/>
                <a:gridCol w="499556"/>
                <a:gridCol w="499556"/>
                <a:gridCol w="499556"/>
                <a:gridCol w="499556"/>
                <a:gridCol w="499556"/>
                <a:gridCol w="499556"/>
                <a:gridCol w="499556"/>
              </a:tblGrid>
              <a:tr h="187552">
                <a:tc>
                  <a:txBody>
                    <a:bodyPr/>
                    <a:lstStyle/>
                    <a:p>
                      <a:pPr algn="ctr" fontAlgn="ctr"/>
                      <a:r>
                        <a:rPr lang="ja-JP" altLang="en-US" sz="900" b="1" i="0" u="none" strike="noStrike" dirty="0" smtClean="0">
                          <a:solidFill>
                            <a:srgbClr val="000000"/>
                          </a:solidFill>
                          <a:effectLst/>
                          <a:latin typeface="ＭＳ Ｐゴシック" panose="020B0600070205080204" pitchFamily="50" charset="-128"/>
                          <a:ea typeface="+mn-ea"/>
                        </a:rPr>
                        <a:t>財政調整基金の活用</a:t>
                      </a:r>
                      <a:r>
                        <a:rPr lang="ja-JP" altLang="en-US" sz="900" b="1" i="0" u="none" strike="noStrike" dirty="0">
                          <a:solidFill>
                            <a:srgbClr val="000000"/>
                          </a:solidFill>
                          <a:effectLst/>
                          <a:latin typeface="+mn-ea"/>
                          <a:ea typeface="+mn-ea"/>
                        </a:rPr>
                        <a:t>　</a:t>
                      </a:r>
                      <a:r>
                        <a:rPr lang="en-US" altLang="ja-JP" sz="900" b="1" i="0" u="none" strike="noStrike" dirty="0" smtClean="0">
                          <a:solidFill>
                            <a:srgbClr val="000000"/>
                          </a:solidFill>
                          <a:effectLst/>
                          <a:latin typeface="+mn-ea"/>
                          <a:ea typeface="+mn-ea"/>
                        </a:rPr>
                        <a:t>F1</a:t>
                      </a:r>
                      <a:endParaRPr lang="en-US" altLang="ja-JP" sz="900" b="1"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r>
              <a:tr h="263046">
                <a:tc>
                  <a:txBody>
                    <a:bodyPr/>
                    <a:lstStyle/>
                    <a:p>
                      <a:pPr algn="ctr" fontAlgn="ctr"/>
                      <a:r>
                        <a:rPr lang="ja-JP" altLang="en-US" sz="900" b="1" i="0" u="none" strike="noStrike" dirty="0">
                          <a:solidFill>
                            <a:srgbClr val="000000"/>
                          </a:solidFill>
                          <a:effectLst/>
                          <a:latin typeface="+mn-ea"/>
                          <a:ea typeface="+mn-ea"/>
                          <a:cs typeface="Meiryo UI" panose="020B0604030504040204" pitchFamily="50" charset="-128"/>
                        </a:rPr>
                        <a:t>収支合計 </a:t>
                      </a:r>
                      <a:r>
                        <a:rPr lang="en-US" altLang="ja-JP" sz="900" b="1" i="0" u="none" strike="noStrike" dirty="0" smtClean="0">
                          <a:solidFill>
                            <a:srgbClr val="000000"/>
                          </a:solidFill>
                          <a:effectLst/>
                          <a:latin typeface="+mn-ea"/>
                          <a:ea typeface="+mn-ea"/>
                          <a:cs typeface="Meiryo UI" panose="020B0604030504040204" pitchFamily="50" charset="-128"/>
                        </a:rPr>
                        <a:t>G1</a:t>
                      </a:r>
                      <a:r>
                        <a:rPr lang="en-US" sz="900" b="1" i="0" u="none" strike="noStrike" dirty="0" smtClean="0">
                          <a:solidFill>
                            <a:srgbClr val="000000"/>
                          </a:solidFill>
                          <a:effectLst/>
                          <a:latin typeface="+mn-ea"/>
                          <a:ea typeface="+mn-ea"/>
                          <a:cs typeface="Meiryo UI" panose="020B0604030504040204" pitchFamily="50" charset="-128"/>
                        </a:rPr>
                        <a:t>=</a:t>
                      </a:r>
                      <a:r>
                        <a:rPr lang="en-US" altLang="ja-JP" sz="900" b="1" i="0" u="none" strike="noStrike" dirty="0" smtClean="0">
                          <a:solidFill>
                            <a:srgbClr val="000000"/>
                          </a:solidFill>
                          <a:effectLst/>
                          <a:latin typeface="+mn-ea"/>
                          <a:ea typeface="+mn-ea"/>
                          <a:cs typeface="Meiryo UI" panose="020B0604030504040204" pitchFamily="50" charset="-128"/>
                        </a:rPr>
                        <a:t>E1</a:t>
                      </a:r>
                      <a:r>
                        <a:rPr lang="en-US" sz="900" b="1" i="0" u="none" strike="noStrike" dirty="0" smtClean="0">
                          <a:solidFill>
                            <a:srgbClr val="000000"/>
                          </a:solidFill>
                          <a:effectLst/>
                          <a:latin typeface="+mn-ea"/>
                          <a:ea typeface="+mn-ea"/>
                          <a:cs typeface="Meiryo UI" panose="020B0604030504040204" pitchFamily="50" charset="-128"/>
                        </a:rPr>
                        <a:t>+</a:t>
                      </a:r>
                      <a:r>
                        <a:rPr lang="en-US" altLang="ja-JP" sz="900" b="1" i="0" u="none" strike="noStrike" dirty="0" smtClean="0">
                          <a:solidFill>
                            <a:srgbClr val="000000"/>
                          </a:solidFill>
                          <a:effectLst/>
                          <a:latin typeface="+mn-ea"/>
                          <a:ea typeface="+mn-ea"/>
                          <a:cs typeface="Meiryo UI" panose="020B0604030504040204" pitchFamily="50" charset="-128"/>
                        </a:rPr>
                        <a:t>F1</a:t>
                      </a:r>
                      <a:endParaRPr lang="en-US" sz="900" b="1" i="0" u="none" strike="noStrike" dirty="0">
                        <a:solidFill>
                          <a:srgbClr val="000000"/>
                        </a:solidFill>
                        <a:effectLst/>
                        <a:latin typeface="+mn-ea"/>
                        <a:ea typeface="+mn-ea"/>
                        <a:cs typeface="Meiryo UI" panose="020B0604030504040204" pitchFamily="50" charset="-128"/>
                      </a:endParaRPr>
                    </a:p>
                  </a:txBody>
                  <a:tcPr marL="9525" marR="9525"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48</a:t>
                      </a:r>
                    </a:p>
                  </a:txBody>
                  <a:tcPr marL="9525" marR="39600" marT="9525" marB="0" anchor="ctr">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147</a:t>
                      </a:r>
                    </a:p>
                  </a:txBody>
                  <a:tcPr marL="9525" marR="39600" marT="9525" marB="0" anchor="ctr">
                    <a:lnL w="12700" cap="flat" cmpd="sng" algn="ctr">
                      <a:solidFill>
                        <a:schemeClr val="tx1"/>
                      </a:solidFill>
                      <a:prstDash val="solid"/>
                      <a:round/>
                      <a:headEnd type="none" w="med" len="med"/>
                      <a:tailEnd type="none" w="med" len="med"/>
                    </a:lnL>
                  </a:tcP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158</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162</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88</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65</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25</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70</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82</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63</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102</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116</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131</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138</a:t>
                      </a:r>
                    </a:p>
                  </a:txBody>
                  <a:tcPr marL="9525" marR="39600" marT="9525" marB="0" anchor="ctr"/>
                </a:tc>
                <a:tc>
                  <a:txBody>
                    <a:bodyPr/>
                    <a:lstStyle/>
                    <a:p>
                      <a:pPr algn="r" fontAlgn="ctr"/>
                      <a:r>
                        <a:rPr lang="en-US" altLang="ja-JP" sz="1050" b="0" i="0" u="none" strike="noStrike">
                          <a:solidFill>
                            <a:srgbClr val="000000"/>
                          </a:solidFill>
                          <a:effectLst/>
                          <a:latin typeface="ＭＳ Ｐゴシック" panose="020B0600070205080204" pitchFamily="50" charset="-128"/>
                          <a:ea typeface="ＭＳ Ｐゴシック" panose="020B0600070205080204" pitchFamily="50" charset="-128"/>
                        </a:rPr>
                        <a:t>149</a:t>
                      </a:r>
                    </a:p>
                  </a:txBody>
                  <a:tcPr marL="9525" marR="39600" marT="9525" marB="0" anchor="ctr"/>
                </a:tc>
              </a:tr>
              <a:tr h="0">
                <a:tc>
                  <a:txBody>
                    <a:bodyPr/>
                    <a:lstStyle/>
                    <a:p>
                      <a:pPr algn="ctr" fontAlgn="ctr"/>
                      <a:r>
                        <a:rPr lang="ja-JP" altLang="en-US"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財源活用可能額</a:t>
                      </a:r>
                      <a:endParaRPr lang="en-US" altLang="ja-JP"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endParaRPr>
                    </a:p>
                    <a:p>
                      <a:pPr algn="ctr" fontAlgn="ctr"/>
                      <a:r>
                        <a:rPr lang="ja-JP" altLang="en-US" sz="900" b="1" i="0" u="none" strike="noStrike" dirty="0" smtClean="0">
                          <a:solidFill>
                            <a:schemeClr val="tx1"/>
                          </a:solidFill>
                          <a:effectLst/>
                          <a:latin typeface="ＭＳ Ｐゴシック" panose="020B0600070205080204" pitchFamily="50" charset="-128"/>
                          <a:ea typeface="ＭＳ Ｐゴシック" panose="020B0600070205080204" pitchFamily="50" charset="-128"/>
                        </a:rPr>
                        <a:t>（財政調整基金含む）</a:t>
                      </a:r>
                      <a:endParaRPr lang="zh-TW" altLang="en-US" sz="900" b="1"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1,078</a:t>
                      </a:r>
                    </a:p>
                  </a:txBody>
                  <a:tcPr marL="9525" marR="39600" marT="9525" marB="0" anchor="ctr">
                    <a:lnR w="12700" cap="flat" cmpd="sng" algn="ctr">
                      <a:solidFill>
                        <a:schemeClr val="tx1"/>
                      </a:solidFill>
                      <a:prstDash val="solid"/>
                      <a:round/>
                      <a:headEnd type="none" w="med" len="med"/>
                      <a:tailEnd type="none" w="med" len="med"/>
                    </a:ln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1,225</a:t>
                      </a:r>
                    </a:p>
                  </a:txBody>
                  <a:tcPr marL="9525" marR="39600" marT="9525" marB="0" anchor="ctr">
                    <a:lnL w="12700" cap="flat" cmpd="sng" algn="ctr">
                      <a:solidFill>
                        <a:schemeClr val="tx1"/>
                      </a:solidFill>
                      <a:prstDash val="solid"/>
                      <a:round/>
                      <a:headEnd type="none" w="med" len="med"/>
                      <a:tailEnd type="none" w="med" len="med"/>
                    </a:lnL>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1,383</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1,545</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1,633</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1,698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1,723</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1,714</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1,784</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1,866</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1,928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2,031</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2,147</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2,278</a:t>
                      </a:r>
                    </a:p>
                  </a:txBody>
                  <a:tcPr marL="9525" marR="39600" marT="9525" marB="0" anchor="ctr">
                    <a:solidFill>
                      <a:srgbClr val="FFFF00"/>
                    </a:solidFill>
                  </a:tcPr>
                </a:tc>
                <a:tc>
                  <a:txBody>
                    <a:bodyPr/>
                    <a:lstStyle/>
                    <a:p>
                      <a:pPr algn="r" fontAlgn="ctr"/>
                      <a:r>
                        <a:rPr lang="en-US" altLang="ja-JP" sz="1100" b="1" i="0" u="none" strike="noStrike">
                          <a:solidFill>
                            <a:srgbClr val="000000"/>
                          </a:solidFill>
                          <a:effectLst/>
                          <a:latin typeface="ＭＳ Ｐゴシック" panose="020B0600070205080204" pitchFamily="50" charset="-128"/>
                          <a:ea typeface="ＭＳ Ｐゴシック" panose="020B0600070205080204" pitchFamily="50" charset="-128"/>
                        </a:rPr>
                        <a:t>2,416</a:t>
                      </a:r>
                    </a:p>
                  </a:txBody>
                  <a:tcPr marL="9525" marR="39600" marT="9525" marB="0" anchor="ctr">
                    <a:solidFill>
                      <a:srgbClr val="FFFF00"/>
                    </a:solidFill>
                  </a:tcPr>
                </a:tc>
                <a:tc>
                  <a:txBody>
                    <a:bodyPr/>
                    <a:lstStyle/>
                    <a:p>
                      <a:pPr algn="r" fontAlgn="ctr"/>
                      <a:r>
                        <a:rPr lang="en-US" altLang="ja-JP" sz="1100" b="1" i="0" u="none" strike="noStrike" dirty="0">
                          <a:solidFill>
                            <a:srgbClr val="000000"/>
                          </a:solidFill>
                          <a:effectLst/>
                          <a:latin typeface="ＭＳ Ｐゴシック" panose="020B0600070205080204" pitchFamily="50" charset="-128"/>
                          <a:ea typeface="ＭＳ Ｐゴシック" panose="020B0600070205080204" pitchFamily="50" charset="-128"/>
                        </a:rPr>
                        <a:t>2,565</a:t>
                      </a:r>
                    </a:p>
                  </a:txBody>
                  <a:tcPr marL="9525" marR="39600" marT="9525" marB="0" anchor="ctr">
                    <a:solidFill>
                      <a:srgbClr val="FFFF00"/>
                    </a:solidFill>
                  </a:tcPr>
                </a:tc>
              </a:tr>
            </a:tbl>
          </a:graphicData>
        </a:graphic>
      </p:graphicFrame>
      <p:sp>
        <p:nvSpPr>
          <p:cNvPr id="15" name="AutoShape 161"/>
          <p:cNvSpPr>
            <a:spLocks noChangeArrowheads="1"/>
          </p:cNvSpPr>
          <p:nvPr/>
        </p:nvSpPr>
        <p:spPr bwMode="auto">
          <a:xfrm>
            <a:off x="44400" y="4000854"/>
            <a:ext cx="1596232" cy="276374"/>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sz="1200" b="1" dirty="0" smtClean="0">
                <a:latin typeface="Meiryo UI" panose="020B0604030504040204" pitchFamily="50" charset="-128"/>
                <a:ea typeface="Meiryo UI" panose="020B0604030504040204" pitchFamily="50" charset="-128"/>
                <a:cs typeface="Meiryo UI" pitchFamily="50" charset="-128"/>
              </a:rPr>
              <a:t>ケース１</a:t>
            </a:r>
            <a:endParaRPr lang="ja-JP" altLang="en-US" sz="1200" b="1" dirty="0">
              <a:latin typeface="Meiryo UI" panose="020B0604030504040204" pitchFamily="50" charset="-128"/>
              <a:ea typeface="Meiryo UI" panose="020B0604030504040204" pitchFamily="50" charset="-128"/>
              <a:cs typeface="Meiryo UI" pitchFamily="50" charset="-128"/>
            </a:endParaRPr>
          </a:p>
        </p:txBody>
      </p:sp>
      <p:sp>
        <p:nvSpPr>
          <p:cNvPr id="16" name="AutoShape 161"/>
          <p:cNvSpPr>
            <a:spLocks noChangeArrowheads="1"/>
          </p:cNvSpPr>
          <p:nvPr/>
        </p:nvSpPr>
        <p:spPr bwMode="auto">
          <a:xfrm>
            <a:off x="44400" y="5422683"/>
            <a:ext cx="1596232" cy="266834"/>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sz="1200" b="1" dirty="0" smtClean="0">
                <a:latin typeface="Meiryo UI" panose="020B0604030504040204" pitchFamily="50" charset="-128"/>
                <a:ea typeface="Meiryo UI" panose="020B0604030504040204" pitchFamily="50" charset="-128"/>
                <a:cs typeface="Meiryo UI" pitchFamily="50" charset="-128"/>
              </a:rPr>
              <a:t>ケース２</a:t>
            </a:r>
            <a:endParaRPr lang="ja-JP" altLang="en-US" sz="1200" b="1" dirty="0">
              <a:latin typeface="Meiryo UI" panose="020B0604030504040204" pitchFamily="50" charset="-128"/>
              <a:ea typeface="Meiryo UI" panose="020B0604030504040204" pitchFamily="50" charset="-128"/>
              <a:cs typeface="Meiryo UI" pitchFamily="50" charset="-128"/>
            </a:endParaRPr>
          </a:p>
        </p:txBody>
      </p:sp>
      <p:sp>
        <p:nvSpPr>
          <p:cNvPr id="18" name="正方形/長方形 17"/>
          <p:cNvSpPr/>
          <p:nvPr/>
        </p:nvSpPr>
        <p:spPr>
          <a:xfrm>
            <a:off x="116575" y="5017711"/>
            <a:ext cx="9661140" cy="2122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※H32</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年度末時点の財政調整基金：約</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1,030</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bwMode="auto">
          <a:xfrm>
            <a:off x="188170" y="493198"/>
            <a:ext cx="9494715"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○ケース</a:t>
            </a:r>
            <a:r>
              <a:rPr lang="ja-JP" altLang="en-US" sz="1600" dirty="0" smtClean="0">
                <a:solidFill>
                  <a:schemeClr val="tx1"/>
                </a:solidFill>
                <a:latin typeface="Meiryo UI" pitchFamily="50" charset="-128"/>
                <a:ea typeface="Meiryo UI" pitchFamily="50" charset="-128"/>
                <a:cs typeface="Meiryo UI" pitchFamily="50" charset="-128"/>
              </a:rPr>
              <a:t>１では、収支不足に対しては、財政調整基金などの財源活用可能額の範囲内で対応可能</a:t>
            </a:r>
            <a:endParaRPr lang="en-US" altLang="ja-JP" sz="1600" dirty="0" smtClean="0">
              <a:solidFill>
                <a:schemeClr val="tx1"/>
              </a:solidFill>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（○ケース２では、</a:t>
            </a:r>
            <a:r>
              <a:rPr lang="ja-JP" altLang="en-US" sz="1600" dirty="0">
                <a:solidFill>
                  <a:schemeClr val="tx1"/>
                </a:solidFill>
                <a:latin typeface="Meiryo UI" pitchFamily="50" charset="-128"/>
                <a:ea typeface="Meiryo UI" pitchFamily="50" charset="-128"/>
                <a:cs typeface="Meiryo UI" pitchFamily="50" charset="-128"/>
              </a:rPr>
              <a:t>収支不足は発生</a:t>
            </a:r>
            <a:r>
              <a:rPr lang="ja-JP" altLang="en-US" sz="1600" dirty="0" smtClean="0">
                <a:solidFill>
                  <a:schemeClr val="tx1"/>
                </a:solidFill>
                <a:latin typeface="Meiryo UI" pitchFamily="50" charset="-128"/>
                <a:ea typeface="Meiryo UI" pitchFamily="50" charset="-128"/>
                <a:cs typeface="Meiryo UI" pitchFamily="50" charset="-128"/>
              </a:rPr>
              <a:t>しない）</a:t>
            </a:r>
            <a:endParaRPr lang="en-US" altLang="ja-JP" sz="1600" dirty="0">
              <a:solidFill>
                <a:schemeClr val="tx1"/>
              </a:solidFill>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財源活用可能額の実際の取扱いは、大阪市長のマネジメントによる</a:t>
            </a:r>
            <a:r>
              <a:rPr lang="ja-JP" altLang="en-US" sz="900" dirty="0" smtClean="0">
                <a:solidFill>
                  <a:schemeClr val="tx1"/>
                </a:solidFill>
                <a:latin typeface="Meiryo UI" pitchFamily="50" charset="-128"/>
                <a:ea typeface="Meiryo UI" pitchFamily="50" charset="-128"/>
                <a:cs typeface="Meiryo UI" pitchFamily="50" charset="-128"/>
              </a:rPr>
              <a:t>（財政調整基金としての蓄積や政令指定都市としての基礎自治機能・広域機能に関する事務への活用等）</a:t>
            </a:r>
            <a:endParaRPr lang="en-US" altLang="ja-JP" sz="900" dirty="0" smtClean="0">
              <a:solidFill>
                <a:schemeClr val="tx1"/>
              </a:solidFill>
              <a:latin typeface="Meiryo UI" pitchFamily="50" charset="-128"/>
              <a:ea typeface="Meiryo UI" pitchFamily="50" charset="-128"/>
              <a:cs typeface="Meiryo UI" pitchFamily="50" charset="-128"/>
            </a:endParaRPr>
          </a:p>
        </p:txBody>
      </p:sp>
      <p:sp>
        <p:nvSpPr>
          <p:cNvPr id="31" name="正方形/長方形 30"/>
          <p:cNvSpPr/>
          <p:nvPr/>
        </p:nvSpPr>
        <p:spPr>
          <a:xfrm>
            <a:off x="88689" y="6405022"/>
            <a:ext cx="9661140" cy="2122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※H32</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時点</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の財政調整基金：約</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1,098</a:t>
            </a:r>
            <a:r>
              <a:rPr kumimoji="1"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1778744" y="1512471"/>
            <a:ext cx="4614416" cy="39906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財源活用可能額</a:t>
            </a:r>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（財政調整基金含む）</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5" name="グループ化 24"/>
          <p:cNvGrpSpPr/>
          <p:nvPr/>
        </p:nvGrpSpPr>
        <p:grpSpPr>
          <a:xfrm>
            <a:off x="188171" y="2520464"/>
            <a:ext cx="1198788" cy="921127"/>
            <a:chOff x="188171" y="2520464"/>
            <a:chExt cx="1198788" cy="921127"/>
          </a:xfrm>
        </p:grpSpPr>
        <p:sp>
          <p:nvSpPr>
            <p:cNvPr id="34" name="正方形/長方形 33"/>
            <p:cNvSpPr/>
            <p:nvPr/>
          </p:nvSpPr>
          <p:spPr>
            <a:xfrm>
              <a:off x="433548" y="2903155"/>
              <a:ext cx="156651" cy="162801"/>
            </a:xfrm>
            <a:prstGeom prst="rect">
              <a:avLst/>
            </a:prstGeom>
            <a:solidFill>
              <a:schemeClr val="bg2">
                <a:lumMod val="9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bwMode="auto">
            <a:xfrm>
              <a:off x="188171" y="2520464"/>
              <a:ext cx="647403" cy="316329"/>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（凡例）</a:t>
              </a:r>
              <a:endParaRPr lang="en-US" altLang="ja-JP" sz="9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866649" y="2903155"/>
              <a:ext cx="158110" cy="168902"/>
            </a:xfrm>
            <a:prstGeom prst="rect">
              <a:avLst/>
            </a:prstGeom>
            <a:solidFill>
              <a:schemeClr val="tx1">
                <a:lumMod val="50000"/>
                <a:lumOff val="5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bwMode="auto">
            <a:xfrm>
              <a:off x="188171" y="3094879"/>
              <a:ext cx="647403" cy="314345"/>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r>
                <a:rPr lang="ja-JP" altLang="en-US" sz="900" b="1" dirty="0">
                  <a:latin typeface="Meiryo UI" panose="020B0604030504040204" pitchFamily="50" charset="-128"/>
                  <a:ea typeface="Meiryo UI" panose="020B0604030504040204" pitchFamily="50" charset="-128"/>
                  <a:cs typeface="Meiryo UI" panose="020B0604030504040204" pitchFamily="50" charset="-128"/>
                </a:rPr>
                <a:t>ケース</a:t>
              </a:r>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１</a:t>
              </a:r>
              <a:endParaRPr lang="en-US" altLang="ja-JP" sz="9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p:cNvSpPr/>
            <p:nvPr/>
          </p:nvSpPr>
          <p:spPr bwMode="auto">
            <a:xfrm>
              <a:off x="702153" y="3060526"/>
              <a:ext cx="684806" cy="381065"/>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r>
                <a:rPr lang="ja-JP" altLang="en-US" sz="900" b="1" dirty="0" smtClean="0">
                  <a:latin typeface="Meiryo UI" panose="020B0604030504040204" pitchFamily="50" charset="-128"/>
                  <a:ea typeface="Meiryo UI" panose="020B0604030504040204" pitchFamily="50" charset="-128"/>
                  <a:cs typeface="Meiryo UI" panose="020B0604030504040204" pitchFamily="50" charset="-128"/>
                </a:rPr>
                <a:t>ケース２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9" name="正方形/長方形 38"/>
          <p:cNvSpPr/>
          <p:nvPr/>
        </p:nvSpPr>
        <p:spPr>
          <a:xfrm>
            <a:off x="1670041" y="2008849"/>
            <a:ext cx="8012845" cy="16349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財政調整基金の活用による減、収支合計のプラス分による増を累計</a:t>
            </a: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p:cNvSpPr/>
          <p:nvPr/>
        </p:nvSpPr>
        <p:spPr>
          <a:xfrm>
            <a:off x="9018607" y="3916176"/>
            <a:ext cx="914400" cy="206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総財シ</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５</a:t>
            </a:r>
            <a:endParaRPr lang="ja-JP" altLang="en-US" sz="1100" b="1" dirty="0">
              <a:solidFill>
                <a:srgbClr val="000000"/>
              </a:solidFill>
              <a:latin typeface="Meiryo UI" pitchFamily="50" charset="-128"/>
              <a:ea typeface="Meiryo UI" pitchFamily="50" charset="-128"/>
              <a:cs typeface="Meiryo UI" pitchFamily="50" charset="-128"/>
            </a:endParaRPr>
          </a:p>
        </p:txBody>
      </p:sp>
      <p:graphicFrame>
        <p:nvGraphicFramePr>
          <p:cNvPr id="26" name="グラフ 25"/>
          <p:cNvGraphicFramePr>
            <a:graphicFrameLocks/>
          </p:cNvGraphicFramePr>
          <p:nvPr>
            <p:extLst>
              <p:ext uri="{D42A27DB-BD31-4B8C-83A1-F6EECF244321}">
                <p14:modId xmlns:p14="http://schemas.microsoft.com/office/powerpoint/2010/main" val="3919970307"/>
              </p:ext>
            </p:extLst>
          </p:nvPr>
        </p:nvGraphicFramePr>
        <p:xfrm>
          <a:off x="804175" y="1343010"/>
          <a:ext cx="9143985" cy="29496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4161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17531</TotalTime>
  <Words>4169</Words>
  <PresentationFormat>A4 210 x 297 mm</PresentationFormat>
  <Paragraphs>1761</Paragraphs>
  <Slides>18</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18</vt:i4>
      </vt:variant>
    </vt:vector>
  </HeadingPairs>
  <TitlesOfParts>
    <vt:vector size="27" baseType="lpstr">
      <vt:lpstr>HGP創英角ｺﾞｼｯｸUB</vt:lpstr>
      <vt:lpstr>Meiryo UI</vt:lpstr>
      <vt:lpstr>ＭＳ Ｐゴシック</vt:lpstr>
      <vt:lpstr>ＭＳ ゴシック</vt: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2018-08-07T00:58:05Z</cp:lastPrinted>
  <dcterms:created xsi:type="dcterms:W3CDTF">2013-07-16T06:48:23Z</dcterms:created>
  <dcterms:modified xsi:type="dcterms:W3CDTF">2018-08-20T08:06:28Z</dcterms:modified>
</cp:coreProperties>
</file>