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10.xml"/>
  <Override ContentType="application/vnd.openxmlformats-officedocument.drawingml.chart+xml" PartName="/ppt/charts/chart11.xml"/>
  <Override ContentType="application/vnd.openxmlformats-officedocument.drawingml.chart+xml" PartName="/ppt/charts/chart12.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chart+xml" PartName="/ppt/charts/chart6.xml"/>
  <Override ContentType="application/vnd.openxmlformats-officedocument.drawingml.chart+xml" PartName="/ppt/charts/chart7.xml"/>
  <Override ContentType="application/vnd.openxmlformats-officedocument.drawingml.chart+xml" PartName="/ppt/charts/chart8.xml"/>
  <Override ContentType="application/vnd.openxmlformats-officedocument.drawingml.chart+xml" PartName="/ppt/charts/chart9.xml"/>
  <Override ContentType="application/vnd.ms-office.chartcolorstyle+xml" PartName="/ppt/charts/colors1.xml"/>
  <Override ContentType="application/vnd.ms-office.chartcolorstyle+xml" PartName="/ppt/charts/colors10.xml"/>
  <Override ContentType="application/vnd.ms-office.chartcolorstyle+xml" PartName="/ppt/charts/colors11.xml"/>
  <Override ContentType="application/vnd.ms-office.chartcolorstyle+xml" PartName="/ppt/charts/colors12.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colorstyle+xml" PartName="/ppt/charts/colors5.xml"/>
  <Override ContentType="application/vnd.ms-office.chartcolorstyle+xml" PartName="/ppt/charts/colors6.xml"/>
  <Override ContentType="application/vnd.ms-office.chartcolorstyle+xml" PartName="/ppt/charts/colors7.xml"/>
  <Override ContentType="application/vnd.ms-office.chartcolorstyle+xml" PartName="/ppt/charts/colors8.xml"/>
  <Override ContentType="application/vnd.ms-office.chartcolorstyle+xml" PartName="/ppt/charts/colors9.xml"/>
  <Override ContentType="application/vnd.ms-office.chartstyle+xml" PartName="/ppt/charts/style1.xml"/>
  <Override ContentType="application/vnd.ms-office.chartstyle+xml" PartName="/ppt/charts/style10.xml"/>
  <Override ContentType="application/vnd.ms-office.chartstyle+xml" PartName="/ppt/charts/style11.xml"/>
  <Override ContentType="application/vnd.ms-office.chartstyle+xml" PartName="/ppt/charts/style12.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6.xml"/>
  <Override ContentType="application/vnd.ms-office.chartstyle+xml" PartName="/ppt/charts/style7.xml"/>
  <Override ContentType="application/vnd.ms-office.chartstyle+xml" PartName="/ppt/charts/style8.xml"/>
  <Override ContentType="application/vnd.ms-office.chartstyle+xml" PartName="/ppt/charts/style9.xml"/>
  <Override ContentType="application/vnd.openxmlformats-officedocument.drawingml.chartshapes+xml" PartName="/ppt/drawings/drawing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797" r:id="rId2"/>
    <p:sldId id="654" r:id="rId3"/>
    <p:sldId id="664" r:id="rId4"/>
    <p:sldId id="703" r:id="rId5"/>
    <p:sldId id="739" r:id="rId6"/>
    <p:sldId id="700" r:id="rId7"/>
    <p:sldId id="680" r:id="rId8"/>
    <p:sldId id="825" r:id="rId9"/>
    <p:sldId id="826" r:id="rId10"/>
    <p:sldId id="856" r:id="rId11"/>
    <p:sldId id="857" r:id="rId12"/>
    <p:sldId id="858" r:id="rId13"/>
    <p:sldId id="859" r:id="rId14"/>
    <p:sldId id="860" r:id="rId15"/>
    <p:sldId id="861" r:id="rId16"/>
    <p:sldId id="862" r:id="rId17"/>
    <p:sldId id="863" r:id="rId18"/>
    <p:sldId id="827" r:id="rId19"/>
    <p:sldId id="878" r:id="rId20"/>
    <p:sldId id="879" r:id="rId21"/>
    <p:sldId id="880" r:id="rId22"/>
    <p:sldId id="881" r:id="rId23"/>
    <p:sldId id="884" r:id="rId24"/>
    <p:sldId id="885" r:id="rId25"/>
    <p:sldId id="886" r:id="rId26"/>
    <p:sldId id="893" r:id="rId27"/>
    <p:sldId id="894" r:id="rId28"/>
    <p:sldId id="701" r:id="rId29"/>
    <p:sldId id="702" r:id="rId30"/>
    <p:sldId id="889" r:id="rId31"/>
    <p:sldId id="890" r:id="rId32"/>
    <p:sldId id="891" r:id="rId33"/>
    <p:sldId id="892" r:id="rId34"/>
    <p:sldId id="817" r:id="rId35"/>
    <p:sldId id="816" r:id="rId36"/>
    <p:sldId id="774" r:id="rId37"/>
    <p:sldId id="775" r:id="rId38"/>
    <p:sldId id="776" r:id="rId39"/>
    <p:sldId id="740" r:id="rId40"/>
    <p:sldId id="786" r:id="rId41"/>
    <p:sldId id="787" r:id="rId42"/>
    <p:sldId id="809" r:id="rId43"/>
    <p:sldId id="810" r:id="rId44"/>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CD5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424" autoAdjust="0"/>
  </p:normalViewPr>
  <p:slideViewPr>
    <p:cSldViewPr>
      <p:cViewPr varScale="1">
        <p:scale>
          <a:sx n="70" d="100"/>
          <a:sy n="70" d="100"/>
        </p:scale>
        <p:origin x="1260" y="78"/>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Relationships xmlns="http://schemas.openxmlformats.org/package/2006/relationships"><Relationship Target="slides/slide12.xml" Type="http://schemas.openxmlformats.org/officeDocument/2006/relationships/slide" Id="rId13"></Relationship><Relationship Target="slides/slide17.xml" Type="http://schemas.openxmlformats.org/officeDocument/2006/relationships/slide" Id="rId18"></Relationship><Relationship Target="slides/slide25.xml" Type="http://schemas.openxmlformats.org/officeDocument/2006/relationships/slide" Id="rId26"></Relationship><Relationship Target="slides/slide38.xml" Type="http://schemas.openxmlformats.org/officeDocument/2006/relationships/slide" Id="rId39"></Relationship><Relationship Target="slides/slide2.xml" Type="http://schemas.openxmlformats.org/officeDocument/2006/relationships/slide" Id="rId3"></Relationship><Relationship Target="slides/slide20.xml" Type="http://schemas.openxmlformats.org/officeDocument/2006/relationships/slide" Id="rId21"></Relationship><Relationship Target="slides/slide33.xml" Type="http://schemas.openxmlformats.org/officeDocument/2006/relationships/slide" Id="rId34"></Relationship><Relationship Target="slides/slide41.xml" Type="http://schemas.openxmlformats.org/officeDocument/2006/relationships/slide" Id="rId42"></Relationship><Relationship Target="presProps.xml" Type="http://schemas.openxmlformats.org/officeDocument/2006/relationships/presProps" Id="rId47"></Relationship><Relationship Target="tableStyles.xml" Type="http://schemas.openxmlformats.org/officeDocument/2006/relationships/tableStyles" Id="rId50"></Relationship><Relationship Target="slides/slide6.xml" Type="http://schemas.openxmlformats.org/officeDocument/2006/relationships/slide" Id="rId7"></Relationship><Relationship Target="slides/slide11.xml" Type="http://schemas.openxmlformats.org/officeDocument/2006/relationships/slide" Id="rId12"></Relationship><Relationship Target="slides/slide16.xml" Type="http://schemas.openxmlformats.org/officeDocument/2006/relationships/slide" Id="rId17"></Relationship><Relationship Target="slides/slide24.xml" Type="http://schemas.openxmlformats.org/officeDocument/2006/relationships/slide" Id="rId25"></Relationship><Relationship Target="slides/slide32.xml" Type="http://schemas.openxmlformats.org/officeDocument/2006/relationships/slide" Id="rId33"></Relationship><Relationship Target="slides/slide37.xml" Type="http://schemas.openxmlformats.org/officeDocument/2006/relationships/slide" Id="rId38"></Relationship><Relationship Target="handoutMasters/handoutMaster1.xml" Type="http://schemas.openxmlformats.org/officeDocument/2006/relationships/handoutMaster" Id="rId46"></Relationship><Relationship Target="slides/slide1.xml" Type="http://schemas.openxmlformats.org/officeDocument/2006/relationships/slide" Id="rId2"></Relationship><Relationship Target="slides/slide15.xml" Type="http://schemas.openxmlformats.org/officeDocument/2006/relationships/slide" Id="rId16"></Relationship><Relationship Target="slides/slide19.xml" Type="http://schemas.openxmlformats.org/officeDocument/2006/relationships/slide" Id="rId20"></Relationship><Relationship Target="slides/slide28.xml" Type="http://schemas.openxmlformats.org/officeDocument/2006/relationships/slide" Id="rId29"></Relationship><Relationship Target="slides/slide40.xml" Type="http://schemas.openxmlformats.org/officeDocument/2006/relationships/slide" Id="rId41"></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slides/slide23.xml" Type="http://schemas.openxmlformats.org/officeDocument/2006/relationships/slide" Id="rId24"></Relationship><Relationship Target="slides/slide31.xml" Type="http://schemas.openxmlformats.org/officeDocument/2006/relationships/slide" Id="rId32"></Relationship><Relationship Target="slides/slide36.xml" Type="http://schemas.openxmlformats.org/officeDocument/2006/relationships/slide" Id="rId37"></Relationship><Relationship Target="slides/slide39.xml" Type="http://schemas.openxmlformats.org/officeDocument/2006/relationships/slide" Id="rId40"></Relationship><Relationship Target="notesMasters/notesMaster1.xml" Type="http://schemas.openxmlformats.org/officeDocument/2006/relationships/notesMaster" Id="rId45"></Relationship><Relationship Target="slides/slide4.xml" Type="http://schemas.openxmlformats.org/officeDocument/2006/relationships/slide" Id="rId5"></Relationship><Relationship Target="slides/slide14.xml" Type="http://schemas.openxmlformats.org/officeDocument/2006/relationships/slide" Id="rId15"></Relationship><Relationship Target="slides/slide22.xml" Type="http://schemas.openxmlformats.org/officeDocument/2006/relationships/slide" Id="rId23"></Relationship><Relationship Target="slides/slide27.xml" Type="http://schemas.openxmlformats.org/officeDocument/2006/relationships/slide" Id="rId28"></Relationship><Relationship Target="slides/slide35.xml" Type="http://schemas.openxmlformats.org/officeDocument/2006/relationships/slide" Id="rId36"></Relationship><Relationship Target="theme/theme1.xml" Type="http://schemas.openxmlformats.org/officeDocument/2006/relationships/theme" Id="rId49"></Relationship><Relationship Target="slides/slide9.xml" Type="http://schemas.openxmlformats.org/officeDocument/2006/relationships/slide" Id="rId10"></Relationship><Relationship Target="slides/slide18.xml" Type="http://schemas.openxmlformats.org/officeDocument/2006/relationships/slide" Id="rId19"></Relationship><Relationship Target="slides/slide30.xml" Type="http://schemas.openxmlformats.org/officeDocument/2006/relationships/slide" Id="rId31"></Relationship><Relationship Target="slides/slide43.xml" Type="http://schemas.openxmlformats.org/officeDocument/2006/relationships/slide" Id="rId44"></Relationship><Relationship Target="slides/slide3.xml" Type="http://schemas.openxmlformats.org/officeDocument/2006/relationships/slide" Id="rId4"></Relationship><Relationship Target="slides/slide8.xml" Type="http://schemas.openxmlformats.org/officeDocument/2006/relationships/slide" Id="rId9"></Relationship><Relationship Target="slides/slide13.xml" Type="http://schemas.openxmlformats.org/officeDocument/2006/relationships/slide" Id="rId14"></Relationship><Relationship Target="slides/slide21.xml" Type="http://schemas.openxmlformats.org/officeDocument/2006/relationships/slide" Id="rId22"></Relationship><Relationship Target="slides/slide26.xml" Type="http://schemas.openxmlformats.org/officeDocument/2006/relationships/slide" Id="rId27"></Relationship><Relationship Target="slides/slide29.xml" Type="http://schemas.openxmlformats.org/officeDocument/2006/relationships/slide" Id="rId30"></Relationship><Relationship Target="slides/slide34.xml" Type="http://schemas.openxmlformats.org/officeDocument/2006/relationships/slide" Id="rId35"></Relationship><Relationship Target="slides/slide42.xml" Type="http://schemas.openxmlformats.org/officeDocument/2006/relationships/slide" Id="rId43"></Relationship><Relationship Target="viewProps.xml" Type="http://schemas.openxmlformats.org/officeDocument/2006/relationships/viewProps" Id="rId48"></Relationship><Relationship Target="slides/slide7.xml" Type="http://schemas.openxmlformats.org/officeDocument/2006/relationships/slide" Id="rId8"></Relationship></Relationships>
</file>

<file path=ppt/charts/_rels/chart1.xml.rels><?xml version="1.0" encoding="UTF-8" ?><Relationships xmlns="http://schemas.openxmlformats.org/package/2006/relationships"><Relationship Target="colors1.xml" Type="http://schemas.microsoft.com/office/2011/relationships/chartColorStyle" Id="rId2"></Relationship><Relationship Target="style1.xml" Type="http://schemas.microsoft.com/office/2011/relationships/chartStyle" Id="rId1"></Relationship><Relationship Target="../drawings/drawing1.xml" Type="http://schemas.openxmlformats.org/officeDocument/2006/relationships/chartUserShapes" Id="rId4"></Relationship></Relationships>
</file>

<file path=ppt/charts/_rels/chart10.xml.rels><?xml version="1.0" encoding="UTF-8" ?><Relationships xmlns="http://schemas.openxmlformats.org/package/2006/relationships"><Relationship Target="colors10.xml" Type="http://schemas.microsoft.com/office/2011/relationships/chartColorStyle" Id="rId2"></Relationship><Relationship Target="style10.xml" Type="http://schemas.microsoft.com/office/2011/relationships/chartStyle" Id="rId1"></Relationship></Relationships>
</file>

<file path=ppt/charts/_rels/chart11.xml.rels><?xml version="1.0" encoding="UTF-8" ?><Relationships xmlns="http://schemas.openxmlformats.org/package/2006/relationships"><Relationship Target="colors11.xml" Type="http://schemas.microsoft.com/office/2011/relationships/chartColorStyle" Id="rId2"></Relationship><Relationship Target="style11.xml" Type="http://schemas.microsoft.com/office/2011/relationships/chartStyle" Id="rId1"></Relationship></Relationships>
</file>

<file path=ppt/charts/_rels/chart12.xml.rels><?xml version="1.0" encoding="UTF-8" ?><Relationships xmlns="http://schemas.openxmlformats.org/package/2006/relationships"><Relationship Target="colors12.xml" Type="http://schemas.microsoft.com/office/2011/relationships/chartColorStyle" Id="rId2"></Relationship><Relationship Target="style12.xml" Type="http://schemas.microsoft.com/office/2011/relationships/chartStyle" Id="rId1"></Relationship></Relationships>
</file>

<file path=ppt/charts/_rels/chart2.xml.rels><?xml version="1.0" encoding="UTF-8" ?><Relationships xmlns="http://schemas.openxmlformats.org/package/2006/relationships"><Relationship Target="colors2.xml" Type="http://schemas.microsoft.com/office/2011/relationships/chartColorStyle" Id="rId2"></Relationship><Relationship Target="style2.xml" Type="http://schemas.microsoft.com/office/2011/relationships/chartStyle" Id="rId1"></Relationship></Relationships>
</file>

<file path=ppt/charts/_rels/chart3.xml.rels><?xml version="1.0" encoding="UTF-8" ?><Relationships xmlns="http://schemas.openxmlformats.org/package/2006/relationships"><Relationship Target="colors3.xml" Type="http://schemas.microsoft.com/office/2011/relationships/chartColorStyle" Id="rId2"></Relationship><Relationship Target="style3.xml" Type="http://schemas.microsoft.com/office/2011/relationships/chartStyle" Id="rId1"></Relationship></Relationships>
</file>

<file path=ppt/charts/_rels/chart4.xml.rels><?xml version="1.0" encoding="UTF-8" ?><Relationships xmlns="http://schemas.openxmlformats.org/package/2006/relationships"><Relationship Target="colors4.xml" Type="http://schemas.microsoft.com/office/2011/relationships/chartColorStyle" Id="rId2"></Relationship><Relationship Target="style4.xml" Type="http://schemas.microsoft.com/office/2011/relationships/chartStyle" Id="rId1"></Relationship></Relationships>
</file>

<file path=ppt/charts/_rels/chart5.xml.rels><?xml version="1.0" encoding="UTF-8" ?><Relationships xmlns="http://schemas.openxmlformats.org/package/2006/relationships"><Relationship Target="colors5.xml" Type="http://schemas.microsoft.com/office/2011/relationships/chartColorStyle" Id="rId2"></Relationship><Relationship Target="style5.xml" Type="http://schemas.microsoft.com/office/2011/relationships/chartStyle" Id="rId1"></Relationship></Relationships>
</file>

<file path=ppt/charts/_rels/chart6.xml.rels><?xml version="1.0" encoding="UTF-8" ?><Relationships xmlns="http://schemas.openxmlformats.org/package/2006/relationships"><Relationship Target="colors6.xml" Type="http://schemas.microsoft.com/office/2011/relationships/chartColorStyle" Id="rId2"></Relationship><Relationship Target="style6.xml" Type="http://schemas.microsoft.com/office/2011/relationships/chartStyle" Id="rId1"></Relationship></Relationships>
</file>

<file path=ppt/charts/_rels/chart7.xml.rels><?xml version="1.0" encoding="UTF-8" ?><Relationships xmlns="http://schemas.openxmlformats.org/package/2006/relationships"><Relationship Target="colors7.xml" Type="http://schemas.microsoft.com/office/2011/relationships/chartColorStyle" Id="rId2"></Relationship><Relationship Target="style7.xml" Type="http://schemas.microsoft.com/office/2011/relationships/chartStyle" Id="rId1"></Relationship></Relationships>
</file>

<file path=ppt/charts/_rels/chart8.xml.rels><?xml version="1.0" encoding="UTF-8" ?><Relationships xmlns="http://schemas.openxmlformats.org/package/2006/relationships"><Relationship Target="colors8.xml" Type="http://schemas.microsoft.com/office/2011/relationships/chartColorStyle" Id="rId2"></Relationship><Relationship Target="style8.xml" Type="http://schemas.microsoft.com/office/2011/relationships/chartStyle" Id="rId1"></Relationship></Relationships>
</file>

<file path=ppt/charts/_rels/chart9.xml.rels><?xml version="1.0" encoding="UTF-8" ?><Relationships xmlns="http://schemas.openxmlformats.org/package/2006/relationships"><Relationship Target="colors9.xml" Type="http://schemas.microsoft.com/office/2011/relationships/chartColorStyle" Id="rId2"></Relationship><Relationship Target="style9.xml" Type="http://schemas.microsoft.com/office/2011/relationships/chartStyle" Id="rId1"></Relationship></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12617209115785E-2"/>
          <c:y val="9.0842490842490839E-2"/>
          <c:w val="0.82541149474304099"/>
          <c:h val="0.84410764039110497"/>
        </c:manualLayout>
      </c:layout>
      <c:areaChart>
        <c:grouping val="stacked"/>
        <c:varyColors val="0"/>
        <c:ser>
          <c:idx val="2"/>
          <c:order val="0"/>
          <c:tx>
            <c:strRef>
              <c:f>'グラフ（府費除く）'!$L$8</c:f>
              <c:strCache>
                <c:ptCount val="1"/>
                <c:pt idx="0">
                  <c:v>市税など</c:v>
                </c:pt>
              </c:strCache>
            </c:strRef>
          </c:tx>
          <c:spPr>
            <a:solidFill>
              <a:schemeClr val="accent6">
                <a:lumMod val="60000"/>
                <a:lumOff val="40000"/>
              </a:schemeClr>
            </a:solidFill>
            <a:ln>
              <a:solidFill>
                <a:schemeClr val="tx1"/>
              </a:solidFill>
            </a:ln>
            <a:effectLst/>
          </c:spPr>
          <c:dLbls>
            <c:dLbl>
              <c:idx val="0"/>
              <c:layout>
                <c:manualLayout>
                  <c:x val="5.6981192751375696E-3"/>
                  <c:y val="-0.55090982107923669"/>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altLang="ja-JP"/>
                      <a:t>9,183</a:t>
                    </a:r>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'グラフ（府費除く）'!$M$5:$V$5</c:f>
              <c:strCache>
                <c:ptCount val="10"/>
                <c:pt idx="0">
                  <c:v>H30</c:v>
                </c:pt>
                <c:pt idx="1">
                  <c:v>H31</c:v>
                </c:pt>
                <c:pt idx="2">
                  <c:v>H32</c:v>
                </c:pt>
                <c:pt idx="3">
                  <c:v>H33</c:v>
                </c:pt>
                <c:pt idx="4">
                  <c:v>H34</c:v>
                </c:pt>
                <c:pt idx="5">
                  <c:v>H35</c:v>
                </c:pt>
                <c:pt idx="6">
                  <c:v>H36</c:v>
                </c:pt>
                <c:pt idx="7">
                  <c:v>H37</c:v>
                </c:pt>
                <c:pt idx="8">
                  <c:v>H38</c:v>
                </c:pt>
                <c:pt idx="9">
                  <c:v>H39</c:v>
                </c:pt>
              </c:strCache>
            </c:strRef>
          </c:cat>
          <c:val>
            <c:numRef>
              <c:f>'グラフ（府費除く）'!$M$8:$V$8</c:f>
              <c:numCache>
                <c:formatCode>#,##0;"▲ "#,##0</c:formatCode>
                <c:ptCount val="10"/>
                <c:pt idx="0">
                  <c:v>8091</c:v>
                </c:pt>
                <c:pt idx="1">
                  <c:v>8225</c:v>
                </c:pt>
                <c:pt idx="2">
                  <c:v>8324</c:v>
                </c:pt>
                <c:pt idx="3">
                  <c:v>8470</c:v>
                </c:pt>
                <c:pt idx="4">
                  <c:v>8587</c:v>
                </c:pt>
                <c:pt idx="5">
                  <c:v>8691</c:v>
                </c:pt>
                <c:pt idx="6">
                  <c:v>8758</c:v>
                </c:pt>
                <c:pt idx="7" formatCode="#,##0_);[Red]\(#,##0\)">
                  <c:v>8880</c:v>
                </c:pt>
                <c:pt idx="8" formatCode="#,##0_);[Red]\(#,##0\)">
                  <c:v>9004</c:v>
                </c:pt>
                <c:pt idx="9" formatCode="#,##0_);[Red]\(#,##0\)">
                  <c:v>9081</c:v>
                </c:pt>
              </c:numCache>
            </c:numRef>
          </c:val>
        </c:ser>
        <c:ser>
          <c:idx val="1"/>
          <c:order val="1"/>
          <c:tx>
            <c:strRef>
              <c:f>'グラフ（府費除く）'!$L$7</c:f>
              <c:strCache>
                <c:ptCount val="1"/>
                <c:pt idx="0">
                  <c:v>100％地方交付税</c:v>
                </c:pt>
              </c:strCache>
            </c:strRef>
          </c:tx>
          <c:spPr>
            <a:solidFill>
              <a:schemeClr val="accent5">
                <a:lumMod val="60000"/>
                <a:lumOff val="40000"/>
              </a:schemeClr>
            </a:solidFill>
            <a:ln>
              <a:solidFill>
                <a:schemeClr val="tx1"/>
              </a:solidFill>
            </a:ln>
            <a:effectLst/>
          </c:spPr>
          <c:cat>
            <c:strRef>
              <c:f>'グラフ（府費除く）'!$M$5:$V$5</c:f>
              <c:strCache>
                <c:ptCount val="10"/>
                <c:pt idx="0">
                  <c:v>H30</c:v>
                </c:pt>
                <c:pt idx="1">
                  <c:v>H31</c:v>
                </c:pt>
                <c:pt idx="2">
                  <c:v>H32</c:v>
                </c:pt>
                <c:pt idx="3">
                  <c:v>H33</c:v>
                </c:pt>
                <c:pt idx="4">
                  <c:v>H34</c:v>
                </c:pt>
                <c:pt idx="5">
                  <c:v>H35</c:v>
                </c:pt>
                <c:pt idx="6">
                  <c:v>H36</c:v>
                </c:pt>
                <c:pt idx="7">
                  <c:v>H37</c:v>
                </c:pt>
                <c:pt idx="8">
                  <c:v>H38</c:v>
                </c:pt>
                <c:pt idx="9">
                  <c:v>H39</c:v>
                </c:pt>
              </c:strCache>
            </c:strRef>
          </c:cat>
          <c:val>
            <c:numRef>
              <c:f>'グラフ（府費除く）'!$M$7:$V$7</c:f>
              <c:numCache>
                <c:formatCode>#,##0;"▲ "#,##0</c:formatCode>
                <c:ptCount val="10"/>
                <c:pt idx="0">
                  <c:v>1092</c:v>
                </c:pt>
                <c:pt idx="1">
                  <c:v>950</c:v>
                </c:pt>
                <c:pt idx="2">
                  <c:v>840</c:v>
                </c:pt>
                <c:pt idx="3">
                  <c:v>700</c:v>
                </c:pt>
                <c:pt idx="4">
                  <c:v>577</c:v>
                </c:pt>
                <c:pt idx="5">
                  <c:v>458</c:v>
                </c:pt>
                <c:pt idx="6">
                  <c:v>339</c:v>
                </c:pt>
                <c:pt idx="7" formatCode="General">
                  <c:v>137</c:v>
                </c:pt>
                <c:pt idx="8" formatCode="General">
                  <c:v>24</c:v>
                </c:pt>
                <c:pt idx="9" formatCode="General">
                  <c:v>10</c:v>
                </c:pt>
              </c:numCache>
            </c:numRef>
          </c:val>
        </c:ser>
        <c:ser>
          <c:idx val="0"/>
          <c:order val="2"/>
          <c:tx>
            <c:strRef>
              <c:f>'グラフ（府費除く）'!$L$6</c:f>
              <c:strCache>
                <c:ptCount val="1"/>
                <c:pt idx="0">
                  <c:v>75％地方交付税</c:v>
                </c:pt>
              </c:strCache>
            </c:strRef>
          </c:tx>
          <c:spPr>
            <a:solidFill>
              <a:schemeClr val="accent5">
                <a:lumMod val="60000"/>
                <a:lumOff val="40000"/>
              </a:schemeClr>
            </a:solidFill>
            <a:ln w="9525">
              <a:solidFill>
                <a:schemeClr val="tx1"/>
              </a:solidFill>
              <a:prstDash val="solid"/>
            </a:ln>
            <a:effectLst/>
          </c:spPr>
          <c:cat>
            <c:strRef>
              <c:f>'グラフ（府費除く）'!$M$5:$V$5</c:f>
              <c:strCache>
                <c:ptCount val="10"/>
                <c:pt idx="0">
                  <c:v>H30</c:v>
                </c:pt>
                <c:pt idx="1">
                  <c:v>H31</c:v>
                </c:pt>
                <c:pt idx="2">
                  <c:v>H32</c:v>
                </c:pt>
                <c:pt idx="3">
                  <c:v>H33</c:v>
                </c:pt>
                <c:pt idx="4">
                  <c:v>H34</c:v>
                </c:pt>
                <c:pt idx="5">
                  <c:v>H35</c:v>
                </c:pt>
                <c:pt idx="6">
                  <c:v>H36</c:v>
                </c:pt>
                <c:pt idx="7">
                  <c:v>H37</c:v>
                </c:pt>
                <c:pt idx="8">
                  <c:v>H38</c:v>
                </c:pt>
                <c:pt idx="9">
                  <c:v>H39</c:v>
                </c:pt>
              </c:strCache>
            </c:strRef>
          </c:cat>
          <c:val>
            <c:numRef>
              <c:f>'グラフ（府費除く）'!$M$6:$V$6</c:f>
              <c:numCache>
                <c:formatCode>#,##0_);[Red]\(#,##0\)</c:formatCode>
                <c:ptCount val="10"/>
                <c:pt idx="0">
                  <c:v>0</c:v>
                </c:pt>
                <c:pt idx="1">
                  <c:v>36</c:v>
                </c:pt>
                <c:pt idx="2">
                  <c:v>33</c:v>
                </c:pt>
                <c:pt idx="3">
                  <c:v>43</c:v>
                </c:pt>
                <c:pt idx="4">
                  <c:v>74</c:v>
                </c:pt>
                <c:pt idx="5">
                  <c:v>100</c:v>
                </c:pt>
                <c:pt idx="6">
                  <c:v>111</c:v>
                </c:pt>
                <c:pt idx="7">
                  <c:v>142</c:v>
                </c:pt>
                <c:pt idx="8">
                  <c:v>174</c:v>
                </c:pt>
                <c:pt idx="9">
                  <c:v>123</c:v>
                </c:pt>
              </c:numCache>
            </c:numRef>
          </c:val>
        </c:ser>
        <c:dLbls>
          <c:showLegendKey val="0"/>
          <c:showVal val="0"/>
          <c:showCatName val="0"/>
          <c:showSerName val="0"/>
          <c:showPercent val="0"/>
          <c:showBubbleSize val="0"/>
        </c:dLbls>
        <c:axId val="371518576"/>
        <c:axId val="371520928"/>
      </c:areaChart>
      <c:catAx>
        <c:axId val="37151857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71520928"/>
        <c:crosses val="autoZero"/>
        <c:auto val="1"/>
        <c:lblAlgn val="ctr"/>
        <c:lblOffset val="100"/>
        <c:noMultiLvlLbl val="0"/>
      </c:catAx>
      <c:valAx>
        <c:axId val="371520928"/>
        <c:scaling>
          <c:orientation val="minMax"/>
          <c:max val="9500"/>
          <c:min val="6000"/>
        </c:scaling>
        <c:delete val="0"/>
        <c:axPos val="l"/>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71518576"/>
        <c:crosses val="autoZero"/>
        <c:crossBetween val="midCat"/>
        <c:majorUnit val="500"/>
      </c:valAx>
      <c:spPr>
        <a:noFill/>
        <a:ln>
          <a:noFill/>
        </a:ln>
        <a:effectLst/>
      </c:spPr>
    </c:plotArea>
    <c:plotVisOnly val="1"/>
    <c:dispBlanksAs val="zero"/>
    <c:showDLblsOverMax val="0"/>
  </c:chart>
  <c:spPr>
    <a:noFill/>
    <a:ln w="9525" cap="flat" cmpd="sng" algn="ctr">
      <a:noFill/>
      <a:round/>
    </a:ln>
    <a:effectLst/>
  </c:spPr>
  <c:txPr>
    <a:bodyPr/>
    <a:lstStyle/>
    <a:p>
      <a:pPr>
        <a:defRPr/>
      </a:pPr>
      <a:endParaRPr lang="ja-JP"/>
    </a:p>
  </c:txPr>
  <c:userShapes r:id="rId4"/>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B_四区_収支!$B$9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0"/>
              <c:layout>
                <c:manualLayout>
                  <c:x val="-2.1808279997977409E-2"/>
                  <c:y val="-3.749948295666070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
              <c:layout>
                <c:manualLayout>
                  <c:x val="-2.1808279997977409E-2"/>
                  <c:y val="-7.790840855651044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1808279997977409E-2"/>
                  <c:y val="-9.003108623646546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1133822483766759E-2"/>
                  <c:y val="-5.051592970756028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2.1808279997977409E-2"/>
                  <c:y val="-3.749948295666063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2.1808279997977409E-2"/>
                  <c:y val="-7.790840855651044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2.1808279997977409E-2"/>
                  <c:y val="-4.558126807663059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layout>
                <c:manualLayout>
                  <c:x val="-2.1808279997977409E-2"/>
                  <c:y val="-6.5785730876555509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B_四区_収支!$C$9:$Q$9</c:f>
              <c:numCache>
                <c:formatCode>0;"▲ "0</c:formatCode>
                <c:ptCount val="15"/>
                <c:pt idx="0">
                  <c:v>26.615243202360858</c:v>
                </c:pt>
                <c:pt idx="1">
                  <c:v>31.025058662057077</c:v>
                </c:pt>
                <c:pt idx="2">
                  <c:v>34.372878724112468</c:v>
                </c:pt>
                <c:pt idx="3">
                  <c:v>27.164370445009634</c:v>
                </c:pt>
                <c:pt idx="4">
                  <c:v>33.08089441311386</c:v>
                </c:pt>
                <c:pt idx="5">
                  <c:v>16.628018057383066</c:v>
                </c:pt>
                <c:pt idx="6">
                  <c:v>10.73843472175786</c:v>
                </c:pt>
                <c:pt idx="7">
                  <c:v>24.516897625669465</c:v>
                </c:pt>
                <c:pt idx="8">
                  <c:v>26.976919877107782</c:v>
                </c:pt>
                <c:pt idx="9">
                  <c:v>24.347996508448396</c:v>
                </c:pt>
                <c:pt idx="10">
                  <c:v>31.312097414475801</c:v>
                </c:pt>
                <c:pt idx="11">
                  <c:v>33.716258162325467</c:v>
                </c:pt>
                <c:pt idx="12">
                  <c:v>36.239164606615766</c:v>
                </c:pt>
                <c:pt idx="13">
                  <c:v>37.908152578005279</c:v>
                </c:pt>
                <c:pt idx="14">
                  <c:v>38.445140265820932</c:v>
                </c:pt>
              </c:numCache>
            </c:numRef>
          </c:val>
          <c:smooth val="0"/>
        </c:ser>
        <c:ser>
          <c:idx val="1"/>
          <c:order val="1"/>
          <c:tx>
            <c:strRef>
              <c:f>B_四区_収支!$B$7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13"/>
              <c:layout>
                <c:manualLayout>
                  <c:x val="-2.1808279997977409E-2"/>
                  <c:y val="7.386751599652546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4"/>
              <c:layout>
                <c:manualLayout>
                  <c:x val="-2.1808279997977621E-2"/>
                  <c:y val="7.3867515996525537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B_四区_収支!$C$7:$Q$7</c:f>
              <c:numCache>
                <c:formatCode>0;"▲ "0</c:formatCode>
                <c:ptCount val="15"/>
                <c:pt idx="0">
                  <c:v>13.097143202360854</c:v>
                </c:pt>
                <c:pt idx="1">
                  <c:v>13.45047866205708</c:v>
                </c:pt>
                <c:pt idx="2">
                  <c:v>15.795078724112489</c:v>
                </c:pt>
                <c:pt idx="3">
                  <c:v>0.87077044500963652</c:v>
                </c:pt>
                <c:pt idx="4">
                  <c:v>1.3967544131138787</c:v>
                </c:pt>
                <c:pt idx="5">
                  <c:v>-6.1488919426169328</c:v>
                </c:pt>
                <c:pt idx="6">
                  <c:v>-12.038485278242145</c:v>
                </c:pt>
                <c:pt idx="7">
                  <c:v>1.7399876256694657</c:v>
                </c:pt>
                <c:pt idx="8">
                  <c:v>4.1999998771077838</c:v>
                </c:pt>
                <c:pt idx="9">
                  <c:v>1.5710865084483867</c:v>
                </c:pt>
                <c:pt idx="10">
                  <c:v>8.930337414475801</c:v>
                </c:pt>
                <c:pt idx="11">
                  <c:v>12.086788162325462</c:v>
                </c:pt>
                <c:pt idx="12">
                  <c:v>15.409474606615774</c:v>
                </c:pt>
                <c:pt idx="13">
                  <c:v>17.494232578005271</c:v>
                </c:pt>
                <c:pt idx="14">
                  <c:v>19.220540265820944</c:v>
                </c:pt>
              </c:numCache>
            </c:numRef>
          </c:val>
          <c:smooth val="0"/>
        </c:ser>
        <c:dLbls>
          <c:showLegendKey val="0"/>
          <c:showVal val="0"/>
          <c:showCatName val="0"/>
          <c:showSerName val="0"/>
          <c:showPercent val="0"/>
          <c:showBubbleSize val="0"/>
        </c:dLbls>
        <c:marker val="1"/>
        <c:smooth val="0"/>
        <c:axId val="498520864"/>
        <c:axId val="498518512"/>
      </c:lineChart>
      <c:catAx>
        <c:axId val="49852086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8518512"/>
        <c:crosses val="autoZero"/>
        <c:auto val="1"/>
        <c:lblAlgn val="ctr"/>
        <c:lblOffset val="100"/>
        <c:noMultiLvlLbl val="0"/>
      </c:catAx>
      <c:valAx>
        <c:axId val="498518512"/>
        <c:scaling>
          <c:orientation val="minMax"/>
          <c:max val="20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8520864"/>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7753018372703417"/>
          <c:h val="0.84283100029163016"/>
        </c:manualLayout>
      </c:layout>
      <c:barChart>
        <c:barDir val="col"/>
        <c:grouping val="clustered"/>
        <c:varyColors val="0"/>
        <c:ser>
          <c:idx val="0"/>
          <c:order val="0"/>
          <c:tx>
            <c:strRef>
              <c:f>B四区_基金!$B$6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dLbl>
              <c:idx val="14"/>
              <c:layout>
                <c:manualLayout>
                  <c:x val="-1.0215133129863503E-16"/>
                  <c:y val="4.4235858631947785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B四区_基金!$C$6:$Q$6</c:f>
              <c:numCache>
                <c:formatCode>0;"▲ "0</c:formatCode>
                <c:ptCount val="15"/>
                <c:pt idx="0">
                  <c:v>178.43231615629369</c:v>
                </c:pt>
                <c:pt idx="1">
                  <c:v>195.9278193804042</c:v>
                </c:pt>
                <c:pt idx="2">
                  <c:v>215.76792266657014</c:v>
                </c:pt>
                <c:pt idx="3">
                  <c:v>220.68371767363323</c:v>
                </c:pt>
                <c:pt idx="4">
                  <c:v>226.12549664880055</c:v>
                </c:pt>
                <c:pt idx="5">
                  <c:v>224.02162926823706</c:v>
                </c:pt>
                <c:pt idx="6">
                  <c:v>216.02816855204836</c:v>
                </c:pt>
                <c:pt idx="7">
                  <c:v>221.81318073977127</c:v>
                </c:pt>
                <c:pt idx="8">
                  <c:v>230.0582051789325</c:v>
                </c:pt>
                <c:pt idx="9">
                  <c:v>235.67431624943433</c:v>
                </c:pt>
                <c:pt idx="10">
                  <c:v>248.64967822596358</c:v>
                </c:pt>
                <c:pt idx="11">
                  <c:v>264.78149095034252</c:v>
                </c:pt>
                <c:pt idx="12">
                  <c:v>281.04991837068161</c:v>
                </c:pt>
                <c:pt idx="13">
                  <c:v>304.97741462340304</c:v>
                </c:pt>
                <c:pt idx="14">
                  <c:v>324.19795488922398</c:v>
                </c:pt>
              </c:numCache>
            </c:numRef>
          </c:val>
        </c:ser>
        <c:ser>
          <c:idx val="1"/>
          <c:order val="1"/>
          <c:tx>
            <c:strRef>
              <c:f>B四区_基金!$B$11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dLbl>
              <c:idx val="3"/>
              <c:layout>
                <c:manualLayout>
                  <c:x val="-5.1075665649317513E-17"/>
                  <c:y val="1.769434345277944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0"/>
                  <c:y val="-2.65415151791692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B四区_基金!$C$11:$Q$11</c:f>
              <c:numCache>
                <c:formatCode>0;"▲ "0</c:formatCode>
                <c:ptCount val="15"/>
                <c:pt idx="0">
                  <c:v>218.20145203825649</c:v>
                </c:pt>
                <c:pt idx="1">
                  <c:v>253.271535262367</c:v>
                </c:pt>
                <c:pt idx="2">
                  <c:v>291.68943854853291</c:v>
                </c:pt>
                <c:pt idx="3">
                  <c:v>322.89883355559601</c:v>
                </c:pt>
                <c:pt idx="4">
                  <c:v>360.02475253076335</c:v>
                </c:pt>
                <c:pt idx="5">
                  <c:v>380.69779515019991</c:v>
                </c:pt>
                <c:pt idx="6">
                  <c:v>395.48125443401125</c:v>
                </c:pt>
                <c:pt idx="7">
                  <c:v>424.04317662173418</c:v>
                </c:pt>
                <c:pt idx="8">
                  <c:v>455.06512106089542</c:v>
                </c:pt>
                <c:pt idx="9">
                  <c:v>483.45814213139727</c:v>
                </c:pt>
                <c:pt idx="10">
                  <c:v>518.81526410792651</c:v>
                </c:pt>
                <c:pt idx="11">
                  <c:v>556.57654683230544</c:v>
                </c:pt>
                <c:pt idx="12">
                  <c:v>593.67466425264456</c:v>
                </c:pt>
                <c:pt idx="13">
                  <c:v>638.01608050536595</c:v>
                </c:pt>
                <c:pt idx="14">
                  <c:v>676.46122077118685</c:v>
                </c:pt>
              </c:numCache>
            </c:numRef>
          </c:val>
        </c:ser>
        <c:dLbls>
          <c:showLegendKey val="0"/>
          <c:showVal val="0"/>
          <c:showCatName val="0"/>
          <c:showSerName val="0"/>
          <c:showPercent val="0"/>
          <c:showBubbleSize val="0"/>
        </c:dLbls>
        <c:gapWidth val="80"/>
        <c:axId val="498517336"/>
        <c:axId val="498519296"/>
      </c:barChart>
      <c:catAx>
        <c:axId val="49851733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8519296"/>
        <c:crosses val="autoZero"/>
        <c:auto val="1"/>
        <c:lblAlgn val="ctr"/>
        <c:lblOffset val="100"/>
        <c:noMultiLvlLbl val="0"/>
      </c:catAx>
      <c:valAx>
        <c:axId val="498519296"/>
        <c:scaling>
          <c:orientation val="minMax"/>
          <c:max val="3000"/>
          <c:min val="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8517336"/>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B大阪府_収支!$B$9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1.6922889438302138E-2"/>
                  <c:y val="-8.011287962118576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2.1695883686157848E-2"/>
                  <c:y val="-4.091369190319060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2.1695883686157848E-2"/>
                  <c:y val="-5.285348526015273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layout>
                <c:manualLayout>
                  <c:x val="-2.1695883686157848E-2"/>
                  <c:y val="-7.67330719740771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1"/>
              <c:layout>
                <c:manualLayout>
                  <c:x val="-2.1695883686157848E-2"/>
                  <c:y val="-6.8773209736102361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B大阪府_収支!$C$2:$Q$2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B大阪府_収支!$C$9:$Q$9</c:f>
              <c:numCache>
                <c:formatCode>0;"▲ "0</c:formatCode>
                <c:ptCount val="15"/>
                <c:pt idx="0">
                  <c:v>16.412000000000006</c:v>
                </c:pt>
                <c:pt idx="1">
                  <c:v>40.622</c:v>
                </c:pt>
                <c:pt idx="2">
                  <c:v>39.782000000000004</c:v>
                </c:pt>
                <c:pt idx="3">
                  <c:v>42.611999999999995</c:v>
                </c:pt>
                <c:pt idx="4">
                  <c:v>39.142000000000003</c:v>
                </c:pt>
                <c:pt idx="5">
                  <c:v>17.202000000000005</c:v>
                </c:pt>
                <c:pt idx="6">
                  <c:v>5.2678164533040999</c:v>
                </c:pt>
                <c:pt idx="7">
                  <c:v>24.079778652785834</c:v>
                </c:pt>
                <c:pt idx="8">
                  <c:v>25.807518764548725</c:v>
                </c:pt>
                <c:pt idx="9">
                  <c:v>19.462902038983046</c:v>
                </c:pt>
                <c:pt idx="10">
                  <c:v>30.088463627887762</c:v>
                </c:pt>
                <c:pt idx="11">
                  <c:v>32.391810623501762</c:v>
                </c:pt>
                <c:pt idx="12">
                  <c:v>35.866792473928811</c:v>
                </c:pt>
                <c:pt idx="13">
                  <c:v>37.245270435540462</c:v>
                </c:pt>
                <c:pt idx="14">
                  <c:v>39.000263412754954</c:v>
                </c:pt>
              </c:numCache>
            </c:numRef>
          </c:val>
          <c:smooth val="0"/>
        </c:ser>
        <c:ser>
          <c:idx val="1"/>
          <c:order val="1"/>
          <c:tx>
            <c:strRef>
              <c:f>B大阪府_収支!$B$7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1"/>
              <c:layout>
                <c:manualLayout>
                  <c:x val="-2.1695883686157848E-2"/>
                  <c:y val="6.8773209736102292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B大阪府_収支!$C$2:$Q$2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B大阪府_収支!$C$7:$Q$7</c:f>
              <c:numCache>
                <c:formatCode>0;"▲ "0</c:formatCode>
                <c:ptCount val="15"/>
                <c:pt idx="0">
                  <c:v>0.57200000000000273</c:v>
                </c:pt>
                <c:pt idx="1">
                  <c:v>19.142000000000003</c:v>
                </c:pt>
                <c:pt idx="2">
                  <c:v>15.912000000000006</c:v>
                </c:pt>
                <c:pt idx="3">
                  <c:v>11.792000000000002</c:v>
                </c:pt>
                <c:pt idx="4">
                  <c:v>1.6020000000000039</c:v>
                </c:pt>
                <c:pt idx="5">
                  <c:v>-9.4879999999999995</c:v>
                </c:pt>
                <c:pt idx="6">
                  <c:v>-21.422183546695901</c:v>
                </c:pt>
                <c:pt idx="7">
                  <c:v>-2.6102213472141678</c:v>
                </c:pt>
                <c:pt idx="8">
                  <c:v>-0.88248123545127299</c:v>
                </c:pt>
                <c:pt idx="9">
                  <c:v>-7.2270979610169519</c:v>
                </c:pt>
                <c:pt idx="10">
                  <c:v>3.3984636278877645</c:v>
                </c:pt>
                <c:pt idx="11">
                  <c:v>5.701810623501764</c:v>
                </c:pt>
                <c:pt idx="12">
                  <c:v>9.1767924739288134</c:v>
                </c:pt>
                <c:pt idx="13">
                  <c:v>10.555270435540464</c:v>
                </c:pt>
                <c:pt idx="14">
                  <c:v>12.310263412754956</c:v>
                </c:pt>
              </c:numCache>
            </c:numRef>
          </c:val>
          <c:smooth val="0"/>
        </c:ser>
        <c:dLbls>
          <c:showLegendKey val="0"/>
          <c:showVal val="0"/>
          <c:showCatName val="0"/>
          <c:showSerName val="0"/>
          <c:showPercent val="0"/>
          <c:showBubbleSize val="0"/>
        </c:dLbls>
        <c:marker val="1"/>
        <c:smooth val="0"/>
        <c:axId val="498515376"/>
        <c:axId val="498518904"/>
      </c:lineChart>
      <c:catAx>
        <c:axId val="49851537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8518904"/>
        <c:crosses val="autoZero"/>
        <c:auto val="1"/>
        <c:lblAlgn val="ctr"/>
        <c:lblOffset val="100"/>
        <c:noMultiLvlLbl val="0"/>
      </c:catAx>
      <c:valAx>
        <c:axId val="498518904"/>
        <c:scaling>
          <c:orientation val="minMax"/>
          <c:max val="20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8515376"/>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B_全体_収支!$B$9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2"/>
              <c:layout>
                <c:manualLayout>
                  <c:x val="-2.4880031049735046E-2"/>
                  <c:y val="5.543243881225114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3977357481537443E-2"/>
                  <c:y val="-0.10518973658107031"/>
                </c:manualLayout>
              </c:layout>
              <c:dLblPos val="r"/>
              <c:showLegendKey val="0"/>
              <c:showVal val="1"/>
              <c:showCatName val="0"/>
              <c:showSerName val="0"/>
              <c:showPercent val="0"/>
              <c:showBubbleSize val="0"/>
              <c:extLst>
                <c:ext xmlns:c15="http://schemas.microsoft.com/office/drawing/2012/chart" uri="{CE6537A1-D6FC-4f65-9D91-7224C49458BB}"/>
              </c:extLst>
            </c:dLbl>
            <c:dLbl>
              <c:idx val="13"/>
              <c:layout>
                <c:manualLayout>
                  <c:x val="-2.4880031049735022E-2"/>
                  <c:y val="-4.961445689609647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4"/>
              <c:layout>
                <c:manualLayout>
                  <c:x val="-2.488003104973523E-2"/>
                  <c:y val="-4.153392645699281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B_全体_収支!$C$9:$Q$9</c:f>
              <c:numCache>
                <c:formatCode>0;"▲ "0</c:formatCode>
                <c:ptCount val="15"/>
                <c:pt idx="0">
                  <c:v>112.53999999999996</c:v>
                </c:pt>
                <c:pt idx="1">
                  <c:v>134.39399999999995</c:v>
                </c:pt>
                <c:pt idx="2">
                  <c:v>152.91799999999992</c:v>
                </c:pt>
                <c:pt idx="3">
                  <c:v>114.86199999999997</c:v>
                </c:pt>
                <c:pt idx="4">
                  <c:v>141.36599999999996</c:v>
                </c:pt>
                <c:pt idx="5">
                  <c:v>70.309999999999974</c:v>
                </c:pt>
                <c:pt idx="6">
                  <c:v>45.406433960369291</c:v>
                </c:pt>
                <c:pt idx="7">
                  <c:v>103.66738755648271</c:v>
                </c:pt>
                <c:pt idx="8">
                  <c:v>114.06927498052974</c:v>
                </c:pt>
                <c:pt idx="9">
                  <c:v>102.95316750263154</c:v>
                </c:pt>
                <c:pt idx="10">
                  <c:v>134.0710814813084</c:v>
                </c:pt>
                <c:pt idx="11">
                  <c:v>147.41783122402217</c:v>
                </c:pt>
                <c:pt idx="12">
                  <c:v>161.46747319386577</c:v>
                </c:pt>
                <c:pt idx="13">
                  <c:v>170.2827178759344</c:v>
                </c:pt>
                <c:pt idx="14">
                  <c:v>177.58222714224675</c:v>
                </c:pt>
              </c:numCache>
            </c:numRef>
          </c:val>
          <c:smooth val="0"/>
        </c:ser>
        <c:ser>
          <c:idx val="1"/>
          <c:order val="1"/>
          <c:tx>
            <c:strRef>
              <c:f>B_全体_収支!$B$7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5"/>
              <c:layout>
                <c:manualLayout>
                  <c:x val="-2.8450482290382988E-2"/>
                  <c:y val="8.597684387206293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3"/>
              <c:layout>
                <c:manualLayout>
                  <c:x val="-2.1792160836196551E-2"/>
                  <c:y val="9.0017109091614769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B_全体_収支!$C$2:$Q$2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B_全体_収支!$C$7:$Q$7</c:f>
              <c:numCache>
                <c:formatCode>0;"▲ "0</c:formatCode>
                <c:ptCount val="15"/>
                <c:pt idx="0">
                  <c:v>55.379999999999967</c:v>
                </c:pt>
                <c:pt idx="1">
                  <c:v>56.873999999999974</c:v>
                </c:pt>
                <c:pt idx="2">
                  <c:v>66.787999999999968</c:v>
                </c:pt>
                <c:pt idx="3">
                  <c:v>3.6819999999999675</c:v>
                </c:pt>
                <c:pt idx="4">
                  <c:v>5.9059999999999766</c:v>
                </c:pt>
                <c:pt idx="5">
                  <c:v>-26.000000000000021</c:v>
                </c:pt>
                <c:pt idx="6">
                  <c:v>-50.903566039630732</c:v>
                </c:pt>
                <c:pt idx="7">
                  <c:v>7.3573875564827267</c:v>
                </c:pt>
                <c:pt idx="8">
                  <c:v>17.759274980529739</c:v>
                </c:pt>
                <c:pt idx="9">
                  <c:v>6.6431675026315231</c:v>
                </c:pt>
                <c:pt idx="10">
                  <c:v>37.761081481308395</c:v>
                </c:pt>
                <c:pt idx="11">
                  <c:v>51.107831224022185</c:v>
                </c:pt>
                <c:pt idx="12">
                  <c:v>65.157473193865812</c:v>
                </c:pt>
                <c:pt idx="13">
                  <c:v>73.972717875934407</c:v>
                </c:pt>
                <c:pt idx="14">
                  <c:v>81.272227142246805</c:v>
                </c:pt>
              </c:numCache>
            </c:numRef>
          </c:val>
          <c:smooth val="0"/>
        </c:ser>
        <c:dLbls>
          <c:showLegendKey val="0"/>
          <c:showVal val="0"/>
          <c:showCatName val="0"/>
          <c:showSerName val="0"/>
          <c:showPercent val="0"/>
          <c:showBubbleSize val="0"/>
        </c:dLbls>
        <c:marker val="1"/>
        <c:smooth val="0"/>
        <c:axId val="496907016"/>
        <c:axId val="496910544"/>
      </c:lineChart>
      <c:catAx>
        <c:axId val="49690701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6910544"/>
        <c:crosses val="autoZero"/>
        <c:auto val="1"/>
        <c:lblAlgn val="ctr"/>
        <c:lblOffset val="100"/>
        <c:noMultiLvlLbl val="0"/>
      </c:catAx>
      <c:valAx>
        <c:axId val="496910544"/>
        <c:scaling>
          <c:orientation val="minMax"/>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6907016"/>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7753018372703417"/>
          <c:h val="0.84283100029163016"/>
        </c:manualLayout>
      </c:layout>
      <c:barChart>
        <c:barDir val="col"/>
        <c:grouping val="clustered"/>
        <c:varyColors val="0"/>
        <c:ser>
          <c:idx val="0"/>
          <c:order val="0"/>
          <c:tx>
            <c:strRef>
              <c:f>B全体_基金!$B$6</c:f>
              <c:strCache>
                <c:ptCount val="1"/>
                <c:pt idx="0">
                  <c:v>特別区承継財調基金
＋財源活用可能額（累計）</c:v>
                </c:pt>
              </c:strCache>
            </c:strRef>
          </c:tx>
          <c:spPr>
            <a:solidFill>
              <a:schemeClr val="bg2"/>
            </a:solidFill>
            <a:ln>
              <a:solidFill>
                <a:schemeClr val="tx1"/>
              </a:solidFill>
            </a:ln>
            <a:effectLst/>
          </c:spPr>
          <c:invertIfNegative val="0"/>
          <c:dLbls>
            <c:dLbl>
              <c:idx val="1"/>
              <c:layout>
                <c:manualLayout>
                  <c:x val="0"/>
                  <c:y val="-2.2509899924884287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8.3759891389142416E-3"/>
                  <c:y val="0"/>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4.1879945694572231E-3"/>
                  <c:y val="0"/>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1.2563983708371463E-2"/>
                  <c:y val="0"/>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1.1167985518552321E-2"/>
                  <c:y val="0"/>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4.1879945694571208E-3"/>
                  <c:y val="-1.80079199399074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B全体_基金!$C$6:$Q$6</c:f>
              <c:numCache>
                <c:formatCode>#,##0;"▲ "#,##0</c:formatCode>
                <c:ptCount val="15"/>
                <c:pt idx="0">
                  <c:v>754.48400032999996</c:v>
                </c:pt>
                <c:pt idx="1">
                  <c:v>828.46200065999994</c:v>
                </c:pt>
                <c:pt idx="2">
                  <c:v>912.35400098999992</c:v>
                </c:pt>
                <c:pt idx="3">
                  <c:v>933.14000131999978</c:v>
                </c:pt>
                <c:pt idx="4">
                  <c:v>956.15000164999981</c:v>
                </c:pt>
                <c:pt idx="5">
                  <c:v>947.25400197999966</c:v>
                </c:pt>
                <c:pt idx="6">
                  <c:v>913.45443627036889</c:v>
                </c:pt>
                <c:pt idx="7">
                  <c:v>937.91582415685161</c:v>
                </c:pt>
                <c:pt idx="8">
                  <c:v>972.77909946738146</c:v>
                </c:pt>
                <c:pt idx="9">
                  <c:v>996.52626730001293</c:v>
                </c:pt>
                <c:pt idx="10">
                  <c:v>1051.3913491113212</c:v>
                </c:pt>
                <c:pt idx="11">
                  <c:v>1119.6031806653434</c:v>
                </c:pt>
                <c:pt idx="12">
                  <c:v>1188.3926538592095</c:v>
                </c:pt>
                <c:pt idx="13">
                  <c:v>1289.5678132351438</c:v>
                </c:pt>
                <c:pt idx="14">
                  <c:v>1370.8400403773908</c:v>
                </c:pt>
              </c:numCache>
            </c:numRef>
          </c:val>
        </c:ser>
        <c:ser>
          <c:idx val="1"/>
          <c:order val="1"/>
          <c:tx>
            <c:strRef>
              <c:f>B全体_基金!$B$11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dLbl>
              <c:idx val="3"/>
              <c:layout>
                <c:manualLayout>
                  <c:x val="0"/>
                  <c:y val="-4.50197998497694E-3"/>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0"/>
                  <c:y val="2.2509899924884287E-2"/>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1.023720179764422E-16"/>
                  <c:y val="-2.250989992488430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B全体_基金!$C$2:$Q$2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B全体_基金!$C$11:$Q$11</c:f>
              <c:numCache>
                <c:formatCode>#,##0;"▲ "#,##0</c:formatCode>
                <c:ptCount val="15"/>
                <c:pt idx="0">
                  <c:v>922.64400032999993</c:v>
                </c:pt>
                <c:pt idx="1">
                  <c:v>1074.1420006599999</c:v>
                </c:pt>
                <c:pt idx="2">
                  <c:v>1244.16400099</c:v>
                </c:pt>
                <c:pt idx="3">
                  <c:v>1376.1300013199998</c:v>
                </c:pt>
                <c:pt idx="4">
                  <c:v>1534.60000165</c:v>
                </c:pt>
                <c:pt idx="5">
                  <c:v>1622.0140019800001</c:v>
                </c:pt>
                <c:pt idx="6">
                  <c:v>1684.5244362703693</c:v>
                </c:pt>
                <c:pt idx="7">
                  <c:v>1805.2958241568519</c:v>
                </c:pt>
                <c:pt idx="8">
                  <c:v>1936.469099467382</c:v>
                </c:pt>
                <c:pt idx="9">
                  <c:v>2056.5262673000134</c:v>
                </c:pt>
                <c:pt idx="10">
                  <c:v>2207.7013491113216</c:v>
                </c:pt>
                <c:pt idx="11">
                  <c:v>2372.2231806653435</c:v>
                </c:pt>
                <c:pt idx="12">
                  <c:v>2537.3226538592098</c:v>
                </c:pt>
                <c:pt idx="13">
                  <c:v>2734.8078132351443</c:v>
                </c:pt>
                <c:pt idx="14">
                  <c:v>2912.3900403773905</c:v>
                </c:pt>
              </c:numCache>
            </c:numRef>
          </c:val>
        </c:ser>
        <c:dLbls>
          <c:showLegendKey val="0"/>
          <c:showVal val="0"/>
          <c:showCatName val="0"/>
          <c:showSerName val="0"/>
          <c:showPercent val="0"/>
          <c:showBubbleSize val="0"/>
        </c:dLbls>
        <c:gapWidth val="80"/>
        <c:axId val="496913288"/>
        <c:axId val="496908584"/>
      </c:barChart>
      <c:catAx>
        <c:axId val="49691328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6908584"/>
        <c:crosses val="autoZero"/>
        <c:auto val="1"/>
        <c:lblAlgn val="ctr"/>
        <c:lblOffset val="100"/>
        <c:noMultiLvlLbl val="0"/>
      </c:catAx>
      <c:valAx>
        <c:axId val="496908584"/>
        <c:scaling>
          <c:orientation val="minMax"/>
          <c:max val="3000"/>
          <c:min val="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6913288"/>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B_一区_収支!$B$9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0"/>
              <c:layout>
                <c:manualLayout>
                  <c:x val="-2.1881866320199575E-2"/>
                  <c:y val="-4.915226246140774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
              <c:layout>
                <c:manualLayout>
                  <c:x val="-2.1881866320199575E-2"/>
                  <c:y val="-6.916539864276267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2"/>
              <c:layout>
                <c:manualLayout>
                  <c:x val="-2.1881866320199599E-2"/>
                  <c:y val="-7.316802587903374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1881866320199627E-2"/>
                  <c:y val="-4.915226246140774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2.1881866320199575E-2"/>
                  <c:y val="-7.316802587903367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2540191211671324E-2"/>
                  <c:y val="-7.98735295860337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2.1881866320199575E-2"/>
                  <c:y val="-8.517590758784671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2.1881866320199575E-2"/>
                  <c:y val="-5.315488969767873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layout>
                <c:manualLayout>
                  <c:x val="-2.1881866320199679E-2"/>
                  <c:y val="-7.316802587903367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1"/>
              <c:layout>
                <c:manualLayout>
                  <c:x val="-2.1881866320199679E-2"/>
                  <c:y val="-7.3168025879033677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B_一区_収支!$C$9:$Q$9</c:f>
              <c:numCache>
                <c:formatCode>0;"▲ "0</c:formatCode>
                <c:ptCount val="15"/>
                <c:pt idx="0">
                  <c:v>24.919854900111655</c:v>
                </c:pt>
                <c:pt idx="1">
                  <c:v>29.048755748397458</c:v>
                </c:pt>
                <c:pt idx="2">
                  <c:v>32.183340545501352</c:v>
                </c:pt>
                <c:pt idx="3">
                  <c:v>25.434022350187419</c:v>
                </c:pt>
                <c:pt idx="4">
                  <c:v>30.973638947706355</c:v>
                </c:pt>
                <c:pt idx="5">
                  <c:v>15.568822455768446</c:v>
                </c:pt>
                <c:pt idx="6">
                  <c:v>10.054397778474096</c:v>
                </c:pt>
                <c:pt idx="7">
                  <c:v>22.955183568102534</c:v>
                </c:pt>
                <c:pt idx="8">
                  <c:v>25.258475491282368</c:v>
                </c:pt>
                <c:pt idx="9">
                  <c:v>22.797032737857684</c:v>
                </c:pt>
                <c:pt idx="10">
                  <c:v>29.317526506125326</c:v>
                </c:pt>
                <c:pt idx="11">
                  <c:v>31.56854166484689</c:v>
                </c:pt>
                <c:pt idx="12">
                  <c:v>33.930737805442007</c:v>
                </c:pt>
                <c:pt idx="13">
                  <c:v>35.493411515879949</c:v>
                </c:pt>
                <c:pt idx="14">
                  <c:v>35.996186411344517</c:v>
                </c:pt>
              </c:numCache>
            </c:numRef>
          </c:val>
          <c:smooth val="0"/>
        </c:ser>
        <c:ser>
          <c:idx val="1"/>
          <c:order val="1"/>
          <c:tx>
            <c:strRef>
              <c:f>B_一区_収支!$B$7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14"/>
              <c:layout>
                <c:manualLayout>
                  <c:x val="-2.1881866320199575E-2"/>
                  <c:y val="8.917853482411755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B_一区_収支!$C$7:$Q$7</c:f>
              <c:numCache>
                <c:formatCode>0;"▲ "0</c:formatCode>
                <c:ptCount val="15"/>
                <c:pt idx="0">
                  <c:v>12.262854900111655</c:v>
                </c:pt>
                <c:pt idx="1">
                  <c:v>12.593665748397459</c:v>
                </c:pt>
                <c:pt idx="2">
                  <c:v>14.788940545501351</c:v>
                </c:pt>
                <c:pt idx="3">
                  <c:v>0.81531235018740844</c:v>
                </c:pt>
                <c:pt idx="4">
                  <c:v>1.3077689477063554</c:v>
                </c:pt>
                <c:pt idx="5">
                  <c:v>-5.7572075442315551</c:v>
                </c:pt>
                <c:pt idx="6">
                  <c:v>-11.271632221525902</c:v>
                </c:pt>
                <c:pt idx="7">
                  <c:v>1.629153568102538</c:v>
                </c:pt>
                <c:pt idx="8">
                  <c:v>3.9324554912823793</c:v>
                </c:pt>
                <c:pt idx="9">
                  <c:v>1.47100273785769</c:v>
                </c:pt>
                <c:pt idx="10">
                  <c:v>8.3614765061253262</c:v>
                </c:pt>
                <c:pt idx="11">
                  <c:v>11.316861664846884</c:v>
                </c:pt>
                <c:pt idx="12">
                  <c:v>14.42788780544201</c:v>
                </c:pt>
                <c:pt idx="13">
                  <c:v>16.379861515879945</c:v>
                </c:pt>
                <c:pt idx="14">
                  <c:v>17.996196411344513</c:v>
                </c:pt>
              </c:numCache>
            </c:numRef>
          </c:val>
          <c:smooth val="0"/>
        </c:ser>
        <c:dLbls>
          <c:showLegendKey val="0"/>
          <c:showVal val="0"/>
          <c:showCatName val="0"/>
          <c:showSerName val="0"/>
          <c:showPercent val="0"/>
          <c:showBubbleSize val="0"/>
        </c:dLbls>
        <c:marker val="1"/>
        <c:smooth val="0"/>
        <c:axId val="496910152"/>
        <c:axId val="496911328"/>
      </c:lineChart>
      <c:catAx>
        <c:axId val="49691015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6911328"/>
        <c:crosses val="autoZero"/>
        <c:auto val="1"/>
        <c:lblAlgn val="ctr"/>
        <c:lblOffset val="100"/>
        <c:noMultiLvlLbl val="0"/>
      </c:catAx>
      <c:valAx>
        <c:axId val="496911328"/>
        <c:scaling>
          <c:orientation val="minMax"/>
          <c:max val="20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6910152"/>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7753018372703417"/>
          <c:h val="0.84283100029163016"/>
        </c:manualLayout>
      </c:layout>
      <c:barChart>
        <c:barDir val="col"/>
        <c:grouping val="clustered"/>
        <c:varyColors val="0"/>
        <c:ser>
          <c:idx val="0"/>
          <c:order val="0"/>
          <c:tx>
            <c:strRef>
              <c:f>B一区_基金!$B$6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dLbl>
              <c:idx val="12"/>
              <c:layout>
                <c:manualLayout>
                  <c:x val="-1.0242545186208197E-16"/>
                  <c:y val="2.7175531465306796E-2"/>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1.0242545186208197E-16"/>
                  <c:y val="1.3587765732653481E-2"/>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358776573265339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B一区_基金!$C$6:$Q$6</c:f>
              <c:numCache>
                <c:formatCode>0;"▲ "0</c:formatCode>
                <c:ptCount val="15"/>
                <c:pt idx="0">
                  <c:v>167.06620845798707</c:v>
                </c:pt>
                <c:pt idx="1">
                  <c:v>183.44723146523182</c:v>
                </c:pt>
                <c:pt idx="2">
                  <c:v>202.02352926958048</c:v>
                </c:pt>
                <c:pt idx="3">
                  <c:v>206.62619887861518</c:v>
                </c:pt>
                <c:pt idx="4">
                  <c:v>211.72132508516884</c:v>
                </c:pt>
                <c:pt idx="5">
                  <c:v>209.75147479978457</c:v>
                </c:pt>
                <c:pt idx="6">
                  <c:v>202.26719983710598</c:v>
                </c:pt>
                <c:pt idx="7">
                  <c:v>207.68371066405581</c:v>
                </c:pt>
                <c:pt idx="8">
                  <c:v>215.40352341418549</c:v>
                </c:pt>
                <c:pt idx="9">
                  <c:v>220.66188341089048</c:v>
                </c:pt>
                <c:pt idx="10">
                  <c:v>232.81071717586309</c:v>
                </c:pt>
                <c:pt idx="11">
                  <c:v>247.91493609955728</c:v>
                </c:pt>
                <c:pt idx="12">
                  <c:v>263.14706158616951</c:v>
                </c:pt>
                <c:pt idx="13">
                  <c:v>285.55038909162209</c:v>
                </c:pt>
                <c:pt idx="14">
                  <c:v>303.54658550296659</c:v>
                </c:pt>
              </c:numCache>
            </c:numRef>
          </c:val>
        </c:ser>
        <c:ser>
          <c:idx val="1"/>
          <c:order val="1"/>
          <c:tx>
            <c:strRef>
              <c:f>B一区_基金!$B$11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dLbl>
              <c:idx val="4"/>
              <c:layout>
                <c:manualLayout>
                  <c:x val="0"/>
                  <c:y val="-1.3587765732653481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5.1212725931040986E-17"/>
                  <c:y val="-9.058510488435598E-3"/>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0"/>
                  <c:y val="-1.3587765732653481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0"/>
                  <c:y val="-4.529255244217799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B一区_基金!$C$11:$Q$11</c:f>
              <c:numCache>
                <c:formatCode>0;"▲ "0</c:formatCode>
                <c:ptCount val="15"/>
                <c:pt idx="0">
                  <c:v>204.30205829551218</c:v>
                </c:pt>
                <c:pt idx="1">
                  <c:v>237.13817130275694</c:v>
                </c:pt>
                <c:pt idx="2">
                  <c:v>273.10886910710559</c:v>
                </c:pt>
                <c:pt idx="3">
                  <c:v>302.33024871614032</c:v>
                </c:pt>
                <c:pt idx="4">
                  <c:v>337.09124492269399</c:v>
                </c:pt>
                <c:pt idx="5">
                  <c:v>356.44742463730972</c:v>
                </c:pt>
                <c:pt idx="6">
                  <c:v>370.2891796746311</c:v>
                </c:pt>
                <c:pt idx="7">
                  <c:v>397.03172050158093</c:v>
                </c:pt>
                <c:pt idx="8">
                  <c:v>426.07755325171058</c:v>
                </c:pt>
                <c:pt idx="9">
                  <c:v>452.66194324841558</c:v>
                </c:pt>
                <c:pt idx="10">
                  <c:v>485.76682701338819</c:v>
                </c:pt>
                <c:pt idx="11">
                  <c:v>521.12272593708246</c:v>
                </c:pt>
                <c:pt idx="12">
                  <c:v>555.85770142369472</c:v>
                </c:pt>
                <c:pt idx="13">
                  <c:v>597.37457892914733</c:v>
                </c:pt>
                <c:pt idx="14">
                  <c:v>633.37076534049186</c:v>
                </c:pt>
              </c:numCache>
            </c:numRef>
          </c:val>
        </c:ser>
        <c:dLbls>
          <c:showLegendKey val="0"/>
          <c:showVal val="0"/>
          <c:showCatName val="0"/>
          <c:showSerName val="0"/>
          <c:showPercent val="0"/>
          <c:showBubbleSize val="0"/>
        </c:dLbls>
        <c:gapWidth val="80"/>
        <c:axId val="496909368"/>
        <c:axId val="496909760"/>
      </c:barChart>
      <c:catAx>
        <c:axId val="49690936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6909760"/>
        <c:crosses val="autoZero"/>
        <c:auto val="1"/>
        <c:lblAlgn val="ctr"/>
        <c:lblOffset val="100"/>
        <c:noMultiLvlLbl val="0"/>
      </c:catAx>
      <c:valAx>
        <c:axId val="496909760"/>
        <c:scaling>
          <c:orientation val="minMax"/>
          <c:max val="3000"/>
          <c:min val="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6909368"/>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B二区_収支!$B$9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0"/>
              <c:layout>
                <c:manualLayout>
                  <c:x val="-2.1761171960979136E-2"/>
                  <c:y val="-7.024754500425418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1761171960979136E-2"/>
                  <c:y val="-7.431279645125962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2563771804008967E-2"/>
                  <c:y val="-7.282209755451117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2.1761171960979136E-2"/>
                  <c:y val="-7.024754500425410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2.1761171960979136E-2"/>
                  <c:y val="-8.650855079227588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2.176117196097924E-2"/>
                  <c:y val="-8.6508550792275887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B二区_収支!$C$9:$Q$9</c:f>
              <c:numCache>
                <c:formatCode>0;"▲ "0</c:formatCode>
                <c:ptCount val="15"/>
                <c:pt idx="0">
                  <c:v>31.33435612436087</c:v>
                </c:pt>
                <c:pt idx="1">
                  <c:v>39.733608042949896</c:v>
                </c:pt>
                <c:pt idx="2">
                  <c:v>48.04303622961411</c:v>
                </c:pt>
                <c:pt idx="3">
                  <c:v>31.980874021693811</c:v>
                </c:pt>
                <c:pt idx="4">
                  <c:v>40.433049188963246</c:v>
                </c:pt>
                <c:pt idx="5">
                  <c:v>19.57631980314547</c:v>
                </c:pt>
                <c:pt idx="6">
                  <c:v>12.642450521819434</c:v>
                </c:pt>
                <c:pt idx="7">
                  <c:v>28.863972930519164</c:v>
                </c:pt>
                <c:pt idx="8">
                  <c:v>31.760153064820113</c:v>
                </c:pt>
                <c:pt idx="9">
                  <c:v>28.66511107928822</c:v>
                </c:pt>
                <c:pt idx="10">
                  <c:v>38.534872003134964</c:v>
                </c:pt>
                <c:pt idx="11">
                  <c:v>44.546301686431576</c:v>
                </c:pt>
                <c:pt idx="12">
                  <c:v>50.898315280223066</c:v>
                </c:pt>
                <c:pt idx="13">
                  <c:v>54.621311203798022</c:v>
                </c:pt>
                <c:pt idx="14">
                  <c:v>57.834383333363107</c:v>
                </c:pt>
              </c:numCache>
            </c:numRef>
          </c:val>
          <c:smooth val="0"/>
        </c:ser>
        <c:ser>
          <c:idx val="1"/>
          <c:order val="1"/>
          <c:tx>
            <c:strRef>
              <c:f>B二区_収支!$B$7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2"/>
              <c:layout>
                <c:manualLayout>
                  <c:x val="-2.1761171960979112E-2"/>
                  <c:y val="7.431279645125947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3"/>
              <c:layout>
                <c:manualLayout>
                  <c:x val="-2.1761171960979136E-2"/>
                  <c:y val="8.244329934527044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4"/>
              <c:layout>
                <c:manualLayout>
                  <c:x val="-2.1761171960979344E-2"/>
                  <c:y val="9.4639053686286792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B二区_収支!$C$7:$Q$7</c:f>
              <c:numCache>
                <c:formatCode>0;"▲ "0</c:formatCode>
                <c:ptCount val="15"/>
                <c:pt idx="0">
                  <c:v>15.419376124360877</c:v>
                </c:pt>
                <c:pt idx="1">
                  <c:v>15.835348042949903</c:v>
                </c:pt>
                <c:pt idx="2">
                  <c:v>18.595686229614124</c:v>
                </c:pt>
                <c:pt idx="3">
                  <c:v>1.0251740216938172</c:v>
                </c:pt>
                <c:pt idx="4">
                  <c:v>1.6443991889632565</c:v>
                </c:pt>
                <c:pt idx="5">
                  <c:v>-7.2391401968545335</c:v>
                </c:pt>
                <c:pt idx="6">
                  <c:v>-14.173009478180571</c:v>
                </c:pt>
                <c:pt idx="7">
                  <c:v>2.0485129305191583</c:v>
                </c:pt>
                <c:pt idx="8">
                  <c:v>4.9446930648201084</c:v>
                </c:pt>
                <c:pt idx="9">
                  <c:v>1.8496510792882157</c:v>
                </c:pt>
                <c:pt idx="10">
                  <c:v>10.513772003134974</c:v>
                </c:pt>
                <c:pt idx="11">
                  <c:v>14.22988168643159</c:v>
                </c:pt>
                <c:pt idx="12">
                  <c:v>18.141705280223075</c:v>
                </c:pt>
                <c:pt idx="13">
                  <c:v>20.596121203798035</c:v>
                </c:pt>
                <c:pt idx="14">
                  <c:v>22.628523333363116</c:v>
                </c:pt>
              </c:numCache>
            </c:numRef>
          </c:val>
          <c:smooth val="0"/>
        </c:ser>
        <c:dLbls>
          <c:showLegendKey val="0"/>
          <c:showVal val="0"/>
          <c:showCatName val="0"/>
          <c:showSerName val="0"/>
          <c:showPercent val="0"/>
          <c:showBubbleSize val="0"/>
        </c:dLbls>
        <c:marker val="1"/>
        <c:smooth val="0"/>
        <c:axId val="371515832"/>
        <c:axId val="331975208"/>
      </c:lineChart>
      <c:catAx>
        <c:axId val="37151583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31975208"/>
        <c:crosses val="autoZero"/>
        <c:auto val="1"/>
        <c:lblAlgn val="ctr"/>
        <c:lblOffset val="100"/>
        <c:noMultiLvlLbl val="0"/>
      </c:catAx>
      <c:valAx>
        <c:axId val="331975208"/>
        <c:scaling>
          <c:orientation val="minMax"/>
          <c:max val="20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71515832"/>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7753018372703417"/>
          <c:h val="0.84283100029163016"/>
        </c:manualLayout>
      </c:layout>
      <c:barChart>
        <c:barDir val="col"/>
        <c:grouping val="clustered"/>
        <c:varyColors val="0"/>
        <c:ser>
          <c:idx val="0"/>
          <c:order val="0"/>
          <c:tx>
            <c:strRef>
              <c:f>B_二区_基金!$B$6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dLbl>
              <c:idx val="12"/>
              <c:layout>
                <c:manualLayout>
                  <c:x val="1.0206622654377355E-16"/>
                  <c:y val="1.7270065061910464E-2"/>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0"/>
                  <c:y val="-2.5905097592865696E-2"/>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2.0413245308754711E-16"/>
                  <c:y val="-2.15875813273881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B_二区_基金!$C$6:$Q$6</c:f>
              <c:numCache>
                <c:formatCode>0;"▲ "0</c:formatCode>
                <c:ptCount val="15"/>
                <c:pt idx="0">
                  <c:v>210.06995747022526</c:v>
                </c:pt>
                <c:pt idx="1">
                  <c:v>230.66754919366164</c:v>
                </c:pt>
                <c:pt idx="2">
                  <c:v>254.02547910376225</c:v>
                </c:pt>
                <c:pt idx="3">
                  <c:v>259.81289680594256</c:v>
                </c:pt>
                <c:pt idx="4">
                  <c:v>266.21953967539224</c:v>
                </c:pt>
                <c:pt idx="5">
                  <c:v>263.74264315902417</c:v>
                </c:pt>
                <c:pt idx="6">
                  <c:v>254.33187736133007</c:v>
                </c:pt>
                <c:pt idx="7">
                  <c:v>261.14263397233566</c:v>
                </c:pt>
                <c:pt idx="8">
                  <c:v>270.84957071764222</c:v>
                </c:pt>
                <c:pt idx="9">
                  <c:v>277.46146547741688</c:v>
                </c:pt>
                <c:pt idx="10">
                  <c:v>292.73748116103832</c:v>
                </c:pt>
                <c:pt idx="11">
                  <c:v>311.72960652795638</c:v>
                </c:pt>
                <c:pt idx="12">
                  <c:v>330.88256465627421</c:v>
                </c:pt>
                <c:pt idx="13">
                  <c:v>359.05262485842223</c:v>
                </c:pt>
                <c:pt idx="14">
                  <c:v>381.68114819178533</c:v>
                </c:pt>
              </c:numCache>
            </c:numRef>
          </c:val>
        </c:ser>
        <c:ser>
          <c:idx val="1"/>
          <c:order val="1"/>
          <c:tx>
            <c:strRef>
              <c:f>B_二区_基金!$B$11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dLbl>
              <c:idx val="2"/>
              <c:layout>
                <c:manualLayout>
                  <c:x val="-5.1033113271886776E-17"/>
                  <c:y val="-1.2952548796432848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0"/>
                  <c:y val="-1.7270065061910464E-2"/>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727006506191054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B_二区_基金!$C$11:$Q$11</c:f>
              <c:numCache>
                <c:formatCode>0;"▲ "0</c:formatCode>
                <c:ptCount val="15"/>
                <c:pt idx="0">
                  <c:v>256.89051735417974</c:v>
                </c:pt>
                <c:pt idx="1">
                  <c:v>301.38636907761611</c:v>
                </c:pt>
                <c:pt idx="2">
                  <c:v>354.19164898771669</c:v>
                </c:pt>
                <c:pt idx="3">
                  <c:v>390.93476668989695</c:v>
                </c:pt>
                <c:pt idx="4">
                  <c:v>436.13005955934665</c:v>
                </c:pt>
                <c:pt idx="5">
                  <c:v>460.46862304297855</c:v>
                </c:pt>
                <c:pt idx="6">
                  <c:v>477.87331724528445</c:v>
                </c:pt>
                <c:pt idx="7">
                  <c:v>511.49953385629004</c:v>
                </c:pt>
                <c:pt idx="8">
                  <c:v>548.02193060159664</c:v>
                </c:pt>
                <c:pt idx="9">
                  <c:v>581.44928536137127</c:v>
                </c:pt>
                <c:pt idx="10">
                  <c:v>624.74640104499269</c:v>
                </c:pt>
                <c:pt idx="11">
                  <c:v>674.05494641191069</c:v>
                </c:pt>
                <c:pt idx="12">
                  <c:v>725.96451454022861</c:v>
                </c:pt>
                <c:pt idx="13">
                  <c:v>788.15976474237652</c:v>
                </c:pt>
                <c:pt idx="14">
                  <c:v>845.99414807573964</c:v>
                </c:pt>
              </c:numCache>
            </c:numRef>
          </c:val>
        </c:ser>
        <c:dLbls>
          <c:showLegendKey val="0"/>
          <c:showVal val="0"/>
          <c:showCatName val="0"/>
          <c:showSerName val="0"/>
          <c:showPercent val="0"/>
          <c:showBubbleSize val="0"/>
        </c:dLbls>
        <c:gapWidth val="80"/>
        <c:axId val="331975992"/>
        <c:axId val="331977168"/>
      </c:barChart>
      <c:catAx>
        <c:axId val="3319759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31977168"/>
        <c:crosses val="autoZero"/>
        <c:auto val="1"/>
        <c:lblAlgn val="ctr"/>
        <c:lblOffset val="100"/>
        <c:noMultiLvlLbl val="0"/>
      </c:catAx>
      <c:valAx>
        <c:axId val="331977168"/>
        <c:scaling>
          <c:orientation val="minMax"/>
          <c:max val="3000"/>
          <c:min val="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31975992"/>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B_三区_収支!$B$9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0"/>
              <c:layout>
                <c:manualLayout>
                  <c:x val="-2.1819022265598998E-2"/>
                  <c:y val="-7.337910334728391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1819022265598988E-2"/>
                  <c:y val="-7.337910334728391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3973894848530467E-2"/>
                  <c:y val="-7.246090052149502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2.1819022265598988E-2"/>
                  <c:y val="-9.344997406590642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2.1819022265598988E-2"/>
                  <c:y val="-7.739327749100841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2.1819022265598988E-2"/>
                  <c:y val="-8.542162577845748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B_三区_収支!$C$9:$Q$9</c:f>
              <c:numCache>
                <c:formatCode>0;"▲ "0</c:formatCode>
                <c:ptCount val="15"/>
                <c:pt idx="0">
                  <c:v>29.67054577316658</c:v>
                </c:pt>
                <c:pt idx="1">
                  <c:v>34.586577546595528</c:v>
                </c:pt>
                <c:pt idx="2">
                  <c:v>38.318744500771999</c:v>
                </c:pt>
                <c:pt idx="3">
                  <c:v>30.282733183109102</c:v>
                </c:pt>
                <c:pt idx="4">
                  <c:v>36.878417450216482</c:v>
                </c:pt>
                <c:pt idx="5">
                  <c:v>18.536839683702997</c:v>
                </c:pt>
                <c:pt idx="6">
                  <c:v>11.971150938317898</c:v>
                </c:pt>
                <c:pt idx="7">
                  <c:v>27.331333432191563</c:v>
                </c:pt>
                <c:pt idx="8">
                  <c:v>30.073726547319467</c:v>
                </c:pt>
                <c:pt idx="9">
                  <c:v>27.143027177037233</c:v>
                </c:pt>
                <c:pt idx="10">
                  <c:v>34.906585557572285</c:v>
                </c:pt>
                <c:pt idx="11">
                  <c:v>37.58672971041824</c:v>
                </c:pt>
                <c:pt idx="12">
                  <c:v>40.399255501584946</c:v>
                </c:pt>
                <c:pt idx="13">
                  <c:v>42.259842578251153</c:v>
                </c:pt>
                <c:pt idx="14">
                  <c:v>45.306517131718223</c:v>
                </c:pt>
              </c:numCache>
            </c:numRef>
          </c:val>
          <c:smooth val="0"/>
        </c:ser>
        <c:ser>
          <c:idx val="1"/>
          <c:order val="1"/>
          <c:tx>
            <c:strRef>
              <c:f>B_三区_収支!$B$7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13"/>
              <c:layout>
                <c:manualLayout>
                  <c:x val="-2.1819022265599092E-2"/>
                  <c:y val="8.140745163473284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4"/>
              <c:layout>
                <c:manualLayout>
                  <c:x val="-2.1819022265598988E-2"/>
                  <c:y val="7.3379103347283828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B_三区_収支!$C$7:$Q$7</c:f>
              <c:numCache>
                <c:formatCode>0;"▲ "0</c:formatCode>
                <c:ptCount val="15"/>
                <c:pt idx="0">
                  <c:v>14.600625773166577</c:v>
                </c:pt>
                <c:pt idx="1">
                  <c:v>14.994507546595532</c:v>
                </c:pt>
                <c:pt idx="2">
                  <c:v>17.608294500772001</c:v>
                </c:pt>
                <c:pt idx="3">
                  <c:v>0.97074318310910535</c:v>
                </c:pt>
                <c:pt idx="4">
                  <c:v>1.5570774502164859</c:v>
                </c:pt>
                <c:pt idx="5">
                  <c:v>-6.8547603162970017</c:v>
                </c:pt>
                <c:pt idx="6">
                  <c:v>-13.420439061682107</c:v>
                </c:pt>
                <c:pt idx="7">
                  <c:v>1.9397334321915647</c:v>
                </c:pt>
                <c:pt idx="8">
                  <c:v>4.6821265473194709</c:v>
                </c:pt>
                <c:pt idx="9">
                  <c:v>1.7514271770372307</c:v>
                </c:pt>
                <c:pt idx="10">
                  <c:v>9.9554955575722914</c:v>
                </c:pt>
                <c:pt idx="11">
                  <c:v>13.474299710418251</c:v>
                </c:pt>
                <c:pt idx="12">
                  <c:v>17.178405501584951</c:v>
                </c:pt>
                <c:pt idx="13">
                  <c:v>19.502502578251153</c:v>
                </c:pt>
                <c:pt idx="14">
                  <c:v>21.426967131718236</c:v>
                </c:pt>
              </c:numCache>
            </c:numRef>
          </c:val>
          <c:smooth val="0"/>
        </c:ser>
        <c:dLbls>
          <c:showLegendKey val="0"/>
          <c:showVal val="0"/>
          <c:showCatName val="0"/>
          <c:showSerName val="0"/>
          <c:showPercent val="0"/>
          <c:showBubbleSize val="0"/>
        </c:dLbls>
        <c:marker val="1"/>
        <c:smooth val="0"/>
        <c:axId val="331976776"/>
        <c:axId val="331974032"/>
      </c:lineChart>
      <c:catAx>
        <c:axId val="33197677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31974032"/>
        <c:crosses val="autoZero"/>
        <c:auto val="1"/>
        <c:lblAlgn val="ctr"/>
        <c:lblOffset val="100"/>
        <c:noMultiLvlLbl val="0"/>
      </c:catAx>
      <c:valAx>
        <c:axId val="331974032"/>
        <c:scaling>
          <c:orientation val="minMax"/>
          <c:max val="200"/>
          <c:min val="-10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31976776"/>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7753018372703417"/>
          <c:h val="0.84283100029163016"/>
        </c:manualLayout>
      </c:layout>
      <c:barChart>
        <c:barDir val="col"/>
        <c:grouping val="clustered"/>
        <c:varyColors val="0"/>
        <c:ser>
          <c:idx val="0"/>
          <c:order val="0"/>
          <c:tx>
            <c:strRef>
              <c:f>B三区_基金!$B$6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dLbl>
              <c:idx val="10"/>
              <c:layout>
                <c:manualLayout>
                  <c:x val="-4.1901800655647706E-3"/>
                  <c:y val="1.3888878762847128E-2"/>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0"/>
                  <c:y val="1.3888878762847128E-2"/>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0"/>
                  <c:y val="1.8518505017129618E-2"/>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0"/>
                  <c:y val="-3.2407383779976831E-2"/>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851850501712961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B三区_基金!$C$6:$Q$6</c:f>
              <c:numCache>
                <c:formatCode>0;"▲ "0</c:formatCode>
                <c:ptCount val="15"/>
                <c:pt idx="0">
                  <c:v>198.9155182454939</c:v>
                </c:pt>
                <c:pt idx="1">
                  <c:v>218.41940062070222</c:v>
                </c:pt>
                <c:pt idx="2">
                  <c:v>240.53706995008699</c:v>
                </c:pt>
                <c:pt idx="3">
                  <c:v>246.01718796180887</c:v>
                </c:pt>
                <c:pt idx="4">
                  <c:v>252.08364024063815</c:v>
                </c:pt>
                <c:pt idx="5">
                  <c:v>249.73825475295394</c:v>
                </c:pt>
                <c:pt idx="6">
                  <c:v>240.8271905198846</c:v>
                </c:pt>
                <c:pt idx="7">
                  <c:v>247.27629878068893</c:v>
                </c:pt>
                <c:pt idx="8">
                  <c:v>256.46780015662119</c:v>
                </c:pt>
                <c:pt idx="9">
                  <c:v>262.72860216227122</c:v>
                </c:pt>
                <c:pt idx="10">
                  <c:v>277.19347254845633</c:v>
                </c:pt>
                <c:pt idx="11">
                  <c:v>295.17714708748741</c:v>
                </c:pt>
                <c:pt idx="12">
                  <c:v>313.31310924608408</c:v>
                </c:pt>
                <c:pt idx="13">
                  <c:v>339.98738466169647</c:v>
                </c:pt>
                <c:pt idx="14">
                  <c:v>361.41435179341471</c:v>
                </c:pt>
              </c:numCache>
            </c:numRef>
          </c:val>
        </c:ser>
        <c:ser>
          <c:idx val="1"/>
          <c:order val="1"/>
          <c:tx>
            <c:strRef>
              <c:f>B三区_基金!$B$11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dLbl>
              <c:idx val="2"/>
              <c:layout>
                <c:manualLayout>
                  <c:x val="-5.1212720298743259E-17"/>
                  <c:y val="-2.31481312714120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5.1212720298743259E-17"/>
                  <c:y val="-1.388887876284721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B三区_基金!$C$11:$Q$11</c:f>
              <c:numCache>
                <c:formatCode>0;"▲ "0</c:formatCode>
                <c:ptCount val="15"/>
                <c:pt idx="0">
                  <c:v>243.24997264205157</c:v>
                </c:pt>
                <c:pt idx="1">
                  <c:v>282.3459250172599</c:v>
                </c:pt>
                <c:pt idx="2">
                  <c:v>325.17404434664473</c:v>
                </c:pt>
                <c:pt idx="3">
                  <c:v>359.96615235836663</c:v>
                </c:pt>
                <c:pt idx="4">
                  <c:v>401.35394463719592</c:v>
                </c:pt>
                <c:pt idx="5">
                  <c:v>424.40015914951175</c:v>
                </c:pt>
                <c:pt idx="6">
                  <c:v>440.88068491644248</c:v>
                </c:pt>
                <c:pt idx="7">
                  <c:v>472.72139317724685</c:v>
                </c:pt>
                <c:pt idx="8">
                  <c:v>507.30449455317915</c:v>
                </c:pt>
                <c:pt idx="9">
                  <c:v>538.95689655882916</c:v>
                </c:pt>
                <c:pt idx="10">
                  <c:v>578.37285694501418</c:v>
                </c:pt>
                <c:pt idx="11">
                  <c:v>620.46896148404517</c:v>
                </c:pt>
                <c:pt idx="12">
                  <c:v>661.82577364264182</c:v>
                </c:pt>
                <c:pt idx="13">
                  <c:v>711.25738905825415</c:v>
                </c:pt>
                <c:pt idx="14">
                  <c:v>756.56390618997239</c:v>
                </c:pt>
              </c:numCache>
            </c:numRef>
          </c:val>
        </c:ser>
        <c:dLbls>
          <c:showLegendKey val="0"/>
          <c:showVal val="0"/>
          <c:showCatName val="0"/>
          <c:showSerName val="0"/>
          <c:showPercent val="0"/>
          <c:showBubbleSize val="0"/>
        </c:dLbls>
        <c:gapWidth val="80"/>
        <c:axId val="498521256"/>
        <c:axId val="498522040"/>
      </c:barChart>
      <c:catAx>
        <c:axId val="49852125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8522040"/>
        <c:crosses val="autoZero"/>
        <c:auto val="1"/>
        <c:lblAlgn val="ctr"/>
        <c:lblOffset val="100"/>
        <c:noMultiLvlLbl val="0"/>
      </c:catAx>
      <c:valAx>
        <c:axId val="498522040"/>
        <c:scaling>
          <c:orientation val="minMax"/>
          <c:max val="3000"/>
          <c:min val="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8521256"/>
        <c:crosses val="autoZero"/>
        <c:crossBetween val="between"/>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0.39722</cdr:x>
      <cdr:y>0.63551</cdr:y>
    </cdr:from>
    <cdr:to>
      <cdr:x>0.63669</cdr:x>
      <cdr:y>0.72419</cdr:y>
    </cdr:to>
    <cdr:sp macro="" textlink="">
      <cdr:nvSpPr>
        <cdr:cNvPr id="2" name="正方形/長方形 1"/>
        <cdr:cNvSpPr/>
      </cdr:nvSpPr>
      <cdr:spPr>
        <a:xfrm xmlns:a="http://schemas.openxmlformats.org/drawingml/2006/main">
          <a:off x="1155326" y="1861064"/>
          <a:ext cx="696525" cy="259697"/>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t"/>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kumimoji="1" lang="ja-JP" altLang="en-US"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市税など</a:t>
          </a:r>
          <a:endParaRPr kumimoji="1" lang="en-US" altLang="ja-JP"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0.16399</cdr:x>
      <cdr:y>0.21764</cdr:y>
    </cdr:from>
    <cdr:to>
      <cdr:x>0.53947</cdr:x>
      <cdr:y>0.30788</cdr:y>
    </cdr:to>
    <cdr:sp macro="" textlink="">
      <cdr:nvSpPr>
        <cdr:cNvPr id="3" name="正方形/長方形 2"/>
        <cdr:cNvSpPr/>
      </cdr:nvSpPr>
      <cdr:spPr>
        <a:xfrm xmlns:a="http://schemas.openxmlformats.org/drawingml/2006/main">
          <a:off x="476961" y="637344"/>
          <a:ext cx="1092119" cy="26426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t"/>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r>
            <a:rPr kumimoji="1" lang="ja-JP" altLang="en-US"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地方交付税など</a:t>
          </a:r>
          <a:endParaRPr kumimoji="1" lang="en-US" altLang="ja-JP" sz="11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2018/8/20</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2018/8/20</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647531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795649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3678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4891950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3674156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770629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506187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02177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24488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6205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37554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86308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4007511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899627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995344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3772912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925452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838260510"/>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2018/8/20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2018/8/20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2018/8/20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2018/8/20</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0.xml.rels><?xml version="1.0" encoding="UTF-8" ?><Relationships xmlns="http://schemas.openxmlformats.org/package/2006/relationships"><Relationship Target="../charts/chart4.xml" Type="http://schemas.openxmlformats.org/officeDocument/2006/relationships/chart" Id="rId3"></Relationship><Relationship Target="../notesSlides/notesSlide6.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1.xml.rels><?xml version="1.0" encoding="UTF-8" ?><Relationships xmlns="http://schemas.openxmlformats.org/package/2006/relationships"><Relationship Target="../charts/chart5.xml" Type="http://schemas.openxmlformats.org/officeDocument/2006/relationships/chart" Id="rId3"></Relationship><Relationship Target="../notesSlides/notesSlide7.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2.xml.rels><?xml version="1.0" encoding="UTF-8" ?><Relationships xmlns="http://schemas.openxmlformats.org/package/2006/relationships"><Relationship Target="../charts/chart6.xml" Type="http://schemas.openxmlformats.org/officeDocument/2006/relationships/chart" Id="rId3"></Relationship><Relationship Target="../notesSlides/notesSlide8.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3.xml.rels><?xml version="1.0" encoding="UTF-8" ?><Relationships xmlns="http://schemas.openxmlformats.org/package/2006/relationships"><Relationship Target="../charts/chart7.xml" Type="http://schemas.openxmlformats.org/officeDocument/2006/relationships/chart" Id="rId3"></Relationship><Relationship Target="../notesSlides/notesSlide9.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4.xml.rels><?xml version="1.0" encoding="UTF-8" ?><Relationships xmlns="http://schemas.openxmlformats.org/package/2006/relationships"><Relationship Target="../charts/chart8.xml" Type="http://schemas.openxmlformats.org/officeDocument/2006/relationships/chart" Id="rId3"></Relationship><Relationship Target="../notesSlides/notesSlide10.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5.xml.rels><?xml version="1.0" encoding="UTF-8" ?><Relationships xmlns="http://schemas.openxmlformats.org/package/2006/relationships"><Relationship Target="../charts/chart9.xml" Type="http://schemas.openxmlformats.org/officeDocument/2006/relationships/chart" Id="rId3"></Relationship><Relationship Target="../notesSlides/notesSlide11.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6.xml.rels><?xml version="1.0" encoding="UTF-8" ?><Relationships xmlns="http://schemas.openxmlformats.org/package/2006/relationships"><Relationship Target="../charts/chart10.xml" Type="http://schemas.openxmlformats.org/officeDocument/2006/relationships/chart" Id="rId3"></Relationship><Relationship Target="../notesSlides/notesSlide12.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7.xml.rels><?xml version="1.0" encoding="UTF-8" ?><Relationships xmlns="http://schemas.openxmlformats.org/package/2006/relationships"><Relationship Target="../charts/chart11.xml" Type="http://schemas.openxmlformats.org/officeDocument/2006/relationships/chart" Id="rId3"></Relationship><Relationship Target="../notesSlides/notesSlide13.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8.xml.rels><?xml version="1.0" encoding="UTF-8" ?><Relationships xmlns="http://schemas.openxmlformats.org/package/2006/relationships"><Relationship Target="../charts/chart12.xml" Type="http://schemas.openxmlformats.org/officeDocument/2006/relationships/chart" Id="rId3"></Relationship><Relationship Target="../notesSlides/notesSlide14.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9.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1.xml.rels><?xml version="1.0" encoding="UTF-8" ?><Relationships xmlns="http://schemas.openxmlformats.org/package/2006/relationships"><Relationship Target="../notesSlides/notesSlide15.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22.xml.rels><?xml version="1.0" encoding="UTF-8" ?><Relationships xmlns="http://schemas.openxmlformats.org/package/2006/relationships"><Relationship Target="../notesSlides/notesSlide16.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2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5.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26.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4.xml" Type="http://schemas.openxmlformats.org/officeDocument/2006/relationships/slideLayout" Id="rId1"></Relationship><Relationship Target="../media/image3.png" Type="http://schemas.openxmlformats.org/officeDocument/2006/relationships/image" Id="rId4"></Relationship></Relationships>
</file>

<file path=ppt/slides/_rels/slide27.xml.rels><?xml version="1.0" encoding="UTF-8" ?><Relationships xmlns="http://schemas.openxmlformats.org/package/2006/relationships"><Relationship Target="../media/image4.png" Type="http://schemas.openxmlformats.org/officeDocument/2006/relationships/image" Id="rId2"></Relationship><Relationship Target="../slideLayouts/slideLayout4.xml" Type="http://schemas.openxmlformats.org/officeDocument/2006/relationships/slideLayout" Id="rId1"></Relationship></Relationships>
</file>

<file path=ppt/slides/_rels/slide28.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29.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0.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1.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4.xml.rels><?xml version="1.0" encoding="UTF-8" ?><Relationships xmlns="http://schemas.openxmlformats.org/package/2006/relationships"><Relationship Target="../notesSlides/notesSlide17.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35.xml.rels><?xml version="1.0" encoding="UTF-8" ?><Relationships xmlns="http://schemas.openxmlformats.org/package/2006/relationships"><Relationship Target="../notesSlides/notesSlide18.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36.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3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9.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40.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41.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2.xml.rels><?xml version="1.0" encoding="UTF-8" ?><Relationships xmlns="http://schemas.openxmlformats.org/package/2006/relationships"><Relationship Target="../media/image5.emf" Type="http://schemas.openxmlformats.org/officeDocument/2006/relationships/image" Id="rId2"></Relationship><Relationship Target="../slideLayouts/slideLayout4.xml" Type="http://schemas.openxmlformats.org/officeDocument/2006/relationships/slideLayout" Id="rId1"></Relationship></Relationships>
</file>

<file path=ppt/slides/_rels/slide43.xml.rels><?xml version="1.0" encoding="UTF-8" ?><Relationships xmlns="http://schemas.openxmlformats.org/package/2006/relationships"><Relationship Target="../media/image6.emf" Type="http://schemas.openxmlformats.org/officeDocument/2006/relationships/image" Id="rId2"></Relationship><Relationship Target="../slideLayouts/slideLayout4.xml" Type="http://schemas.openxmlformats.org/officeDocument/2006/relationships/slideLayout" Id="rId1"></Relationship></Relationships>
</file>

<file path=ppt/slides/_rels/slide5.xml.rels><?xml version="1.0" encoding="UTF-8" ?><Relationships xmlns="http://schemas.openxmlformats.org/package/2006/relationships"><Relationship Target="../charts/chart1.xml" Type="http://schemas.openxmlformats.org/officeDocument/2006/relationships/chart" Id="rId3"></Relationship><Relationship Target="../notesSlides/notesSlide2.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7.xml.rels><?xml version="1.0" encoding="UTF-8" ?><Relationships xmlns="http://schemas.openxmlformats.org/package/2006/relationships"><Relationship Target="../notesSlides/notesSlide3.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8.xml.rels><?xml version="1.0" encoding="UTF-8" ?><Relationships xmlns="http://schemas.openxmlformats.org/package/2006/relationships"><Relationship Target="../charts/chart2.xml" Type="http://schemas.openxmlformats.org/officeDocument/2006/relationships/chart" Id="rId3"></Relationship><Relationship Target="../notesSlides/notesSlide4.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9.xml.rels><?xml version="1.0" encoding="UTF-8" ?><Relationships xmlns="http://schemas.openxmlformats.org/package/2006/relationships"><Relationship Target="../charts/chart3.xml" Type="http://schemas.openxmlformats.org/officeDocument/2006/relationships/chart" Id="rId3"></Relationship><Relationship Target="../notesSlides/notesSlide5.xml" Type="http://schemas.openxmlformats.org/officeDocument/2006/relationships/notesSlide" Id="rId2"></Relationship><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年８月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8"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smtClean="0">
                <a:solidFill>
                  <a:schemeClr val="tx1"/>
                </a:solidFill>
                <a:latin typeface="+mn-ea"/>
              </a:rPr>
              <a:t>特別区設置における</a:t>
            </a:r>
            <a:endParaRPr lang="en-US" altLang="ja-JP" sz="3600" b="1" dirty="0" smtClean="0">
              <a:solidFill>
                <a:schemeClr val="tx1"/>
              </a:solidFill>
              <a:latin typeface="+mn-ea"/>
            </a:endParaRPr>
          </a:p>
          <a:p>
            <a:pPr lvl="0" algn="ctr">
              <a:lnSpc>
                <a:spcPct val="150000"/>
              </a:lnSpc>
              <a:defRPr/>
            </a:pPr>
            <a:r>
              <a:rPr lang="ja-JP" altLang="en-US" sz="3600" b="1" dirty="0" smtClean="0">
                <a:solidFill>
                  <a:prstClr val="black"/>
                </a:solidFill>
                <a:latin typeface="+mn-ea"/>
              </a:rPr>
              <a:t>財政シミュレーション（一般財源ベース）</a:t>
            </a:r>
            <a:endParaRPr lang="en-US" altLang="ja-JP" sz="3600" b="1" dirty="0" smtClean="0">
              <a:solidFill>
                <a:schemeClr val="tx1"/>
              </a:solidFill>
              <a:latin typeface="+mn-ea"/>
            </a:endParaRPr>
          </a:p>
        </p:txBody>
      </p:sp>
      <p:sp>
        <p:nvSpPr>
          <p:cNvPr id="6" name="テキスト ボックス 5"/>
          <p:cNvSpPr txBox="1">
            <a:spLocks noChangeArrowheads="1"/>
          </p:cNvSpPr>
          <p:nvPr/>
        </p:nvSpPr>
        <p:spPr bwMode="auto">
          <a:xfrm>
            <a:off x="0" y="0"/>
            <a:ext cx="5457056"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14</a:t>
            </a:r>
            <a:r>
              <a:rPr lang="ja-JP" altLang="en-US" sz="2000" dirty="0" smtClean="0">
                <a:solidFill>
                  <a:srgbClr val="000000"/>
                </a:solidFill>
                <a:latin typeface="Meiryo UI" pitchFamily="50" charset="-128"/>
                <a:ea typeface="Meiryo UI" pitchFamily="50" charset="-128"/>
                <a:cs typeface="Meiryo UI" pitchFamily="50" charset="-128"/>
              </a:rPr>
              <a:t>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9" name="正方形/長方形 8"/>
          <p:cNvSpPr/>
          <p:nvPr/>
        </p:nvSpPr>
        <p:spPr>
          <a:xfrm>
            <a:off x="7473280" y="315037"/>
            <a:ext cx="2304256" cy="648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 料 </a:t>
            </a:r>
            <a:r>
              <a:rPr lang="ja-JP" altLang="en-US" sz="2400" dirty="0" smtClean="0">
                <a:latin typeface="ＭＳ ゴシック" panose="020B0609070205080204" pitchFamily="49" charset="-128"/>
                <a:ea typeface="ＭＳ ゴシック" panose="020B0609070205080204" pitchFamily="49" charset="-128"/>
              </a:rPr>
              <a:t>１</a:t>
            </a:r>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１</a:t>
            </a:r>
            <a:endParaRPr kumimoji="1" lang="ja-JP" altLang="en-US"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8469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1484765518"/>
              </p:ext>
            </p:extLst>
          </p:nvPr>
        </p:nvGraphicFramePr>
        <p:xfrm>
          <a:off x="848544" y="1298391"/>
          <a:ext cx="8908975" cy="3172916"/>
        </p:xfrm>
        <a:graphic>
          <a:graphicData uri="http://schemas.openxmlformats.org/drawingml/2006/chart">
            <c:chart xmlns:c="http://schemas.openxmlformats.org/drawingml/2006/chart" xmlns:r="http://schemas.openxmlformats.org/officeDocument/2006/relationships" r:id="rId3"/>
          </a:graphicData>
        </a:graphic>
      </p:graphicFrame>
      <p:sp>
        <p:nvSpPr>
          <p:cNvPr id="23" name="正方形/長方形 2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～（１）特別区の収支</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117908479"/>
              </p:ext>
            </p:extLst>
          </p:nvPr>
        </p:nvGraphicFramePr>
        <p:xfrm>
          <a:off x="125732" y="5968909"/>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r>
            </a:tbl>
          </a:graphicData>
        </a:graphic>
      </p:graphicFrame>
      <p:sp>
        <p:nvSpPr>
          <p:cNvPr id="2" name="正方形/長方形 1"/>
          <p:cNvSpPr/>
          <p:nvPr/>
        </p:nvSpPr>
        <p:spPr>
          <a:xfrm>
            <a:off x="330840" y="136933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929892818"/>
              </p:ext>
            </p:extLst>
          </p:nvPr>
        </p:nvGraphicFramePr>
        <p:xfrm>
          <a:off x="116408" y="4480831"/>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50411"/>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172610"/>
            <a:ext cx="1080120" cy="276779"/>
          </a:xfrm>
          <a:prstGeom prst="borderCallout2">
            <a:avLst>
              <a:gd name="adj1" fmla="val 18751"/>
              <a:gd name="adj2" fmla="val -80"/>
              <a:gd name="adj3" fmla="val 18750"/>
              <a:gd name="adj4" fmla="val -16667"/>
              <a:gd name="adj5" fmla="val 291145"/>
              <a:gd name="adj6" fmla="val -30059"/>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961112" y="3806729"/>
            <a:ext cx="1080120" cy="247771"/>
          </a:xfrm>
          <a:prstGeom prst="borderCallout2">
            <a:avLst>
              <a:gd name="adj1" fmla="val 18751"/>
              <a:gd name="adj2" fmla="val -80"/>
              <a:gd name="adj3" fmla="val 18750"/>
              <a:gd name="adj4" fmla="val -16667"/>
              <a:gd name="adj5" fmla="val -238316"/>
              <a:gd name="adj6" fmla="val -29455"/>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10132"/>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455352"/>
            <a:ext cx="21002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第一区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50969"/>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7431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FF0000"/>
              </a:solidFill>
              <a:latin typeface="Meiryo UI" pitchFamily="50" charset="-128"/>
              <a:ea typeface="Meiryo UI" pitchFamily="50" charset="-128"/>
              <a:cs typeface="Meiryo UI" pitchFamily="50" charset="-128"/>
            </a:endParaRPr>
          </a:p>
        </p:txBody>
      </p:sp>
      <p:sp>
        <p:nvSpPr>
          <p:cNvPr id="18" name="正方形/長方形 17"/>
          <p:cNvSpPr/>
          <p:nvPr/>
        </p:nvSpPr>
        <p:spPr bwMode="auto">
          <a:xfrm>
            <a:off x="233896" y="861529"/>
            <a:ext cx="9361040" cy="4728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a:t>
            </a:r>
            <a:r>
              <a:rPr lang="en-US" altLang="ja-JP" sz="1600" dirty="0" smtClean="0">
                <a:solidFill>
                  <a:schemeClr val="tx1"/>
                </a:solidFill>
                <a:latin typeface="Meiryo UI" pitchFamily="50" charset="-128"/>
                <a:ea typeface="Meiryo UI" pitchFamily="50" charset="-128"/>
                <a:cs typeface="Meiryo UI" pitchFamily="50" charset="-128"/>
              </a:rPr>
              <a:t>H39</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H40</a:t>
            </a:r>
            <a:r>
              <a:rPr lang="ja-JP" altLang="en-US" sz="1600" dirty="0" smtClean="0">
                <a:solidFill>
                  <a:schemeClr val="tx1"/>
                </a:solidFill>
                <a:latin typeface="Meiryo UI" pitchFamily="50" charset="-128"/>
                <a:ea typeface="Meiryo UI" pitchFamily="50" charset="-128"/>
                <a:cs typeface="Meiryo UI" pitchFamily="50" charset="-128"/>
              </a:rPr>
              <a:t>に収支不足が発生するが、</a:t>
            </a:r>
            <a:r>
              <a:rPr lang="en-US" altLang="ja-JP" sz="1600" dirty="0" smtClean="0">
                <a:solidFill>
                  <a:schemeClr val="tx1"/>
                </a:solidFill>
                <a:latin typeface="Meiryo UI" pitchFamily="50" charset="-128"/>
                <a:ea typeface="Meiryo UI" pitchFamily="50" charset="-128"/>
                <a:cs typeface="Meiryo UI" pitchFamily="50" charset="-128"/>
              </a:rPr>
              <a:t>H41</a:t>
            </a:r>
            <a:r>
              <a:rPr lang="ja-JP" altLang="en-US" sz="1600" dirty="0" smtClean="0">
                <a:solidFill>
                  <a:schemeClr val="tx1"/>
                </a:solidFill>
                <a:latin typeface="Meiryo UI" pitchFamily="50" charset="-128"/>
                <a:ea typeface="Meiryo UI" pitchFamily="50" charset="-128"/>
                <a:cs typeface="Meiryo UI" pitchFamily="50" charset="-128"/>
              </a:rPr>
              <a:t>以降収支不足は解消</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以降、収支不足は発生しない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85680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4255629936"/>
              </p:ext>
            </p:extLst>
          </p:nvPr>
        </p:nvGraphicFramePr>
        <p:xfrm>
          <a:off x="866649" y="1339865"/>
          <a:ext cx="9092687" cy="2803993"/>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67267"/>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40743"/>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650908037"/>
              </p:ext>
            </p:extLst>
          </p:nvPr>
        </p:nvGraphicFramePr>
        <p:xfrm>
          <a:off x="188755" y="5688837"/>
          <a:ext cx="9516785" cy="865949"/>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8435">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370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397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486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556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597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633</a:t>
                      </a:r>
                    </a:p>
                  </a:txBody>
                  <a:tcPr marL="9525" marR="39600" marT="9525" marB="0" anchor="ctr">
                    <a:solidFill>
                      <a:srgbClr val="FFFF00"/>
                    </a:solidFill>
                  </a:tcPr>
                </a:tc>
              </a:tr>
            </a:tbl>
          </a:graphicData>
        </a:graphic>
      </p:graphicFrame>
      <p:sp>
        <p:nvSpPr>
          <p:cNvPr id="14" name="正方形/長方形 13"/>
          <p:cNvSpPr/>
          <p:nvPr/>
        </p:nvSpPr>
        <p:spPr>
          <a:xfrm>
            <a:off x="519808" y="1318560"/>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662467079"/>
              </p:ext>
            </p:extLst>
          </p:nvPr>
        </p:nvGraphicFramePr>
        <p:xfrm>
          <a:off x="188755" y="4263594"/>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304</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971765"/>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393594"/>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5176169"/>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54432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483382"/>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491375"/>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984793"/>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81820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88171" y="493683"/>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○ケース１では、収支不足に対しては、区</a:t>
            </a:r>
            <a:r>
              <a:rPr lang="ja-JP" altLang="en-US" sz="1600" dirty="0">
                <a:solidFill>
                  <a:schemeClr val="tx1"/>
                </a:solidFill>
                <a:latin typeface="Meiryo UI" pitchFamily="50" charset="-128"/>
                <a:ea typeface="Meiryo UI" pitchFamily="50" charset="-128"/>
                <a:cs typeface="Meiryo UI" pitchFamily="50" charset="-128"/>
              </a:rPr>
              <a:t>財政調整</a:t>
            </a:r>
            <a:r>
              <a:rPr lang="ja-JP" altLang="en-US" sz="1600" dirty="0" smtClean="0">
                <a:solidFill>
                  <a:schemeClr val="tx1"/>
                </a:solidFill>
                <a:latin typeface="Meiryo UI" pitchFamily="50" charset="-128"/>
                <a:ea typeface="Meiryo UI" pitchFamily="50" charset="-128"/>
                <a:cs typeface="Meiryo UI" pitchFamily="50" charset="-128"/>
              </a:rPr>
              <a:t>基金などの財源活用可能額の範囲内で対応可能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財源活用可能額の実際の取扱いは、特別区長のマネジメントによる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5404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520666794"/>
              </p:ext>
            </p:extLst>
          </p:nvPr>
        </p:nvGraphicFramePr>
        <p:xfrm>
          <a:off x="788040" y="1383184"/>
          <a:ext cx="8958387" cy="3124038"/>
        </p:xfrm>
        <a:graphic>
          <a:graphicData uri="http://schemas.openxmlformats.org/drawingml/2006/chart">
            <c:chart xmlns:c="http://schemas.openxmlformats.org/drawingml/2006/chart" xmlns:r="http://schemas.openxmlformats.org/officeDocument/2006/relationships" r:id="rId3"/>
          </a:graphicData>
        </a:graphic>
      </p:graphicFrame>
      <p:sp>
        <p:nvSpPr>
          <p:cNvPr id="18" name="正方形/長方形 17"/>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～（１）特別区の収支</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07110264"/>
              </p:ext>
            </p:extLst>
          </p:nvPr>
        </p:nvGraphicFramePr>
        <p:xfrm>
          <a:off x="125732" y="6027016"/>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solidFill>
                      <a:srgbClr val="FFFF00"/>
                    </a:solidFill>
                  </a:tcPr>
                </a:tc>
              </a:tr>
            </a:tbl>
          </a:graphicData>
        </a:graphic>
      </p:graphicFrame>
      <p:sp>
        <p:nvSpPr>
          <p:cNvPr id="2" name="正方形/長方形 1"/>
          <p:cNvSpPr/>
          <p:nvPr/>
        </p:nvSpPr>
        <p:spPr>
          <a:xfrm>
            <a:off x="330840" y="1427441"/>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250386164"/>
              </p:ext>
            </p:extLst>
          </p:nvPr>
        </p:nvGraphicFramePr>
        <p:xfrm>
          <a:off x="116408" y="4538938"/>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08518"/>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226331"/>
            <a:ext cx="1080120" cy="207711"/>
          </a:xfrm>
          <a:prstGeom prst="borderCallout2">
            <a:avLst>
              <a:gd name="adj1" fmla="val 18751"/>
              <a:gd name="adj2" fmla="val -80"/>
              <a:gd name="adj3" fmla="val 18750"/>
              <a:gd name="adj4" fmla="val -16667"/>
              <a:gd name="adj5" fmla="val 339317"/>
              <a:gd name="adj6" fmla="val -34469"/>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6033120" y="3655156"/>
            <a:ext cx="1080120" cy="247771"/>
          </a:xfrm>
          <a:prstGeom prst="borderCallout2">
            <a:avLst>
              <a:gd name="adj1" fmla="val 18751"/>
              <a:gd name="adj2" fmla="val -80"/>
              <a:gd name="adj3" fmla="val 18750"/>
              <a:gd name="adj4" fmla="val -16667"/>
              <a:gd name="adj5" fmla="val -153740"/>
              <a:gd name="adj6" fmla="val -3871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68239"/>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442560"/>
            <a:ext cx="21002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第二区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609076"/>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1813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3" name="正方形/長方形 22"/>
          <p:cNvSpPr/>
          <p:nvPr/>
        </p:nvSpPr>
        <p:spPr bwMode="auto">
          <a:xfrm>
            <a:off x="233896" y="878743"/>
            <a:ext cx="9361040" cy="4728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a:t>
            </a:r>
            <a:r>
              <a:rPr lang="en-US" altLang="ja-JP" sz="1600" dirty="0" smtClean="0">
                <a:solidFill>
                  <a:schemeClr val="tx1"/>
                </a:solidFill>
                <a:latin typeface="Meiryo UI" pitchFamily="50" charset="-128"/>
                <a:ea typeface="Meiryo UI" pitchFamily="50" charset="-128"/>
                <a:cs typeface="Meiryo UI" pitchFamily="50" charset="-128"/>
              </a:rPr>
              <a:t>H39</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H40</a:t>
            </a:r>
            <a:r>
              <a:rPr lang="ja-JP" altLang="en-US" sz="1600" dirty="0" smtClean="0">
                <a:solidFill>
                  <a:schemeClr val="tx1"/>
                </a:solidFill>
                <a:latin typeface="Meiryo UI" pitchFamily="50" charset="-128"/>
                <a:ea typeface="Meiryo UI" pitchFamily="50" charset="-128"/>
                <a:cs typeface="Meiryo UI" pitchFamily="50" charset="-128"/>
              </a:rPr>
              <a:t>に収支不足が発生するが、</a:t>
            </a:r>
            <a:r>
              <a:rPr lang="en-US" altLang="ja-JP" sz="1600" dirty="0" smtClean="0">
                <a:solidFill>
                  <a:schemeClr val="tx1"/>
                </a:solidFill>
                <a:latin typeface="Meiryo UI" pitchFamily="50" charset="-128"/>
                <a:ea typeface="Meiryo UI" pitchFamily="50" charset="-128"/>
                <a:cs typeface="Meiryo UI" pitchFamily="50" charset="-128"/>
              </a:rPr>
              <a:t>H41</a:t>
            </a:r>
            <a:r>
              <a:rPr lang="ja-JP" altLang="en-US" sz="1600" dirty="0" smtClean="0">
                <a:solidFill>
                  <a:schemeClr val="tx1"/>
                </a:solidFill>
                <a:latin typeface="Meiryo UI" pitchFamily="50" charset="-128"/>
                <a:ea typeface="Meiryo UI" pitchFamily="50" charset="-128"/>
                <a:cs typeface="Meiryo UI" pitchFamily="50" charset="-128"/>
              </a:rPr>
              <a:t>以降収支不足は解消</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以降、収支不足は発生しない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47817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076071472"/>
              </p:ext>
            </p:extLst>
          </p:nvPr>
        </p:nvGraphicFramePr>
        <p:xfrm>
          <a:off x="808318" y="1320283"/>
          <a:ext cx="9124689" cy="2941506"/>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45281"/>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18757"/>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757513958"/>
              </p:ext>
            </p:extLst>
          </p:nvPr>
        </p:nvGraphicFramePr>
        <p:xfrm>
          <a:off x="188755" y="570248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391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478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548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581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674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788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846</a:t>
                      </a:r>
                    </a:p>
                  </a:txBody>
                  <a:tcPr marL="9525" marR="39600" marT="9525" marB="0" anchor="ctr">
                    <a:solidFill>
                      <a:srgbClr val="FFFF00"/>
                    </a:solidFill>
                  </a:tcPr>
                </a:tc>
              </a:tr>
            </a:tbl>
          </a:graphicData>
        </a:graphic>
      </p:graphicFrame>
      <p:sp>
        <p:nvSpPr>
          <p:cNvPr id="14" name="正方形/長方形 13"/>
          <p:cNvSpPr/>
          <p:nvPr/>
        </p:nvSpPr>
        <p:spPr>
          <a:xfrm>
            <a:off x="519808" y="133220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01734071"/>
              </p:ext>
            </p:extLst>
          </p:nvPr>
        </p:nvGraphicFramePr>
        <p:xfrm>
          <a:off x="188755" y="427724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382</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98541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0724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518981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571179"/>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49703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0502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2027889"/>
            <a:ext cx="7862796" cy="2328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90549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71797" y="493198"/>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○ケース１では、収支不足に対しては、区</a:t>
            </a:r>
            <a:r>
              <a:rPr lang="ja-JP" altLang="en-US" sz="1600" dirty="0">
                <a:solidFill>
                  <a:schemeClr val="tx1"/>
                </a:solidFill>
                <a:latin typeface="Meiryo UI" pitchFamily="50" charset="-128"/>
                <a:ea typeface="Meiryo UI" pitchFamily="50" charset="-128"/>
                <a:cs typeface="Meiryo UI" pitchFamily="50" charset="-128"/>
              </a:rPr>
              <a:t>財政調整</a:t>
            </a:r>
            <a:r>
              <a:rPr lang="ja-JP" altLang="en-US" sz="1600" dirty="0" smtClean="0">
                <a:solidFill>
                  <a:schemeClr val="tx1"/>
                </a:solidFill>
                <a:latin typeface="Meiryo UI" pitchFamily="50" charset="-128"/>
                <a:ea typeface="Meiryo UI" pitchFamily="50" charset="-128"/>
                <a:cs typeface="Meiryo UI" pitchFamily="50" charset="-128"/>
              </a:rPr>
              <a:t>基金などの財源活用可能額の範囲内で対応可能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財源活用可能額の実際の取扱いは、特別区長のマネジメントによる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1565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1204516664"/>
              </p:ext>
            </p:extLst>
          </p:nvPr>
        </p:nvGraphicFramePr>
        <p:xfrm>
          <a:off x="804732" y="1436727"/>
          <a:ext cx="8934635" cy="3163789"/>
        </p:xfrm>
        <a:graphic>
          <a:graphicData uri="http://schemas.openxmlformats.org/drawingml/2006/chart">
            <c:chart xmlns:c="http://schemas.openxmlformats.org/drawingml/2006/chart" xmlns:r="http://schemas.openxmlformats.org/officeDocument/2006/relationships" r:id="rId3"/>
          </a:graphicData>
        </a:graphic>
      </p:graphicFrame>
      <p:sp>
        <p:nvSpPr>
          <p:cNvPr id="18" name="正方形/長方形 17"/>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～（１）特別区の収支</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839220774"/>
              </p:ext>
            </p:extLst>
          </p:nvPr>
        </p:nvGraphicFramePr>
        <p:xfrm>
          <a:off x="125732" y="6120312"/>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solidFill>
                      <a:srgbClr val="FFFF00"/>
                    </a:solidFill>
                  </a:tcPr>
                </a:tc>
              </a:tr>
            </a:tbl>
          </a:graphicData>
        </a:graphic>
      </p:graphicFrame>
      <p:sp>
        <p:nvSpPr>
          <p:cNvPr id="2" name="正方形/長方形 1"/>
          <p:cNvSpPr/>
          <p:nvPr/>
        </p:nvSpPr>
        <p:spPr>
          <a:xfrm>
            <a:off x="330840" y="152073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781340617"/>
              </p:ext>
            </p:extLst>
          </p:nvPr>
        </p:nvGraphicFramePr>
        <p:xfrm>
          <a:off x="116408" y="4632234"/>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401814"/>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285101"/>
            <a:ext cx="1080120" cy="276779"/>
          </a:xfrm>
          <a:prstGeom prst="borderCallout2">
            <a:avLst>
              <a:gd name="adj1" fmla="val 18751"/>
              <a:gd name="adj2" fmla="val -80"/>
              <a:gd name="adj3" fmla="val 18750"/>
              <a:gd name="adj4" fmla="val -16667"/>
              <a:gd name="adj5" fmla="val 280821"/>
              <a:gd name="adj6" fmla="val -28736"/>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6033120" y="3748823"/>
            <a:ext cx="1080120" cy="247771"/>
          </a:xfrm>
          <a:prstGeom prst="borderCallout2">
            <a:avLst>
              <a:gd name="adj1" fmla="val 18751"/>
              <a:gd name="adj2" fmla="val -80"/>
              <a:gd name="adj3" fmla="val 18750"/>
              <a:gd name="adj4" fmla="val -16667"/>
              <a:gd name="adj5" fmla="val -159508"/>
              <a:gd name="adj6" fmla="val -38274"/>
            </a:avLst>
          </a:prstGeom>
          <a:solidFill>
            <a:schemeClr val="bg1"/>
          </a:solidFill>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861535"/>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453405"/>
            <a:ext cx="21002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第三区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702372"/>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20667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2" name="正方形/長方形 21"/>
          <p:cNvSpPr/>
          <p:nvPr/>
        </p:nvSpPr>
        <p:spPr bwMode="auto">
          <a:xfrm>
            <a:off x="233896" y="917342"/>
            <a:ext cx="9361040" cy="4728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a:t>
            </a:r>
            <a:r>
              <a:rPr lang="en-US" altLang="ja-JP" sz="1600" dirty="0" smtClean="0">
                <a:solidFill>
                  <a:schemeClr val="tx1"/>
                </a:solidFill>
                <a:latin typeface="Meiryo UI" pitchFamily="50" charset="-128"/>
                <a:ea typeface="Meiryo UI" pitchFamily="50" charset="-128"/>
                <a:cs typeface="Meiryo UI" pitchFamily="50" charset="-128"/>
              </a:rPr>
              <a:t>H39</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H40</a:t>
            </a:r>
            <a:r>
              <a:rPr lang="ja-JP" altLang="en-US" sz="1600" dirty="0" smtClean="0">
                <a:solidFill>
                  <a:schemeClr val="tx1"/>
                </a:solidFill>
                <a:latin typeface="Meiryo UI" pitchFamily="50" charset="-128"/>
                <a:ea typeface="Meiryo UI" pitchFamily="50" charset="-128"/>
                <a:cs typeface="Meiryo UI" pitchFamily="50" charset="-128"/>
              </a:rPr>
              <a:t>に収支不足が発生するが、</a:t>
            </a:r>
            <a:r>
              <a:rPr lang="en-US" altLang="ja-JP" sz="1600" dirty="0" smtClean="0">
                <a:solidFill>
                  <a:schemeClr val="tx1"/>
                </a:solidFill>
                <a:latin typeface="Meiryo UI" pitchFamily="50" charset="-128"/>
                <a:ea typeface="Meiryo UI" pitchFamily="50" charset="-128"/>
                <a:cs typeface="Meiryo UI" pitchFamily="50" charset="-128"/>
              </a:rPr>
              <a:t>H41</a:t>
            </a:r>
            <a:r>
              <a:rPr lang="ja-JP" altLang="en-US" sz="1600" dirty="0" smtClean="0">
                <a:solidFill>
                  <a:schemeClr val="tx1"/>
                </a:solidFill>
                <a:latin typeface="Meiryo UI" pitchFamily="50" charset="-128"/>
                <a:ea typeface="Meiryo UI" pitchFamily="50" charset="-128"/>
                <a:cs typeface="Meiryo UI" pitchFamily="50" charset="-128"/>
              </a:rPr>
              <a:t>以降収支不足は解消</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以降、収支不足は発生しない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94542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948914830"/>
              </p:ext>
            </p:extLst>
          </p:nvPr>
        </p:nvGraphicFramePr>
        <p:xfrm>
          <a:off x="856366" y="1508254"/>
          <a:ext cx="9092688" cy="2743202"/>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41038"/>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14514"/>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835328476"/>
              </p:ext>
            </p:extLst>
          </p:nvPr>
        </p:nvGraphicFramePr>
        <p:xfrm>
          <a:off x="188755" y="5731324"/>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473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507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539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578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662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711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757</a:t>
                      </a:r>
                    </a:p>
                  </a:txBody>
                  <a:tcPr marL="9525" marR="39600" marT="9525" marB="0" anchor="ctr">
                    <a:solidFill>
                      <a:srgbClr val="FFFF00"/>
                    </a:solidFill>
                  </a:tcPr>
                </a:tc>
              </a:tr>
            </a:tbl>
          </a:graphicData>
        </a:graphic>
      </p:graphicFrame>
      <p:sp>
        <p:nvSpPr>
          <p:cNvPr id="14" name="正方形/長方形 13"/>
          <p:cNvSpPr/>
          <p:nvPr/>
        </p:nvSpPr>
        <p:spPr>
          <a:xfrm>
            <a:off x="519808" y="1361047"/>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256515922"/>
              </p:ext>
            </p:extLst>
          </p:nvPr>
        </p:nvGraphicFramePr>
        <p:xfrm>
          <a:off x="188755" y="4306081"/>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361</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4014252"/>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36081"/>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521865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586813"/>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525869"/>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33862"/>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2050047"/>
            <a:ext cx="8012845" cy="39469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92957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71797" y="506402"/>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○ケース１では、収支不足に対しては、区</a:t>
            </a:r>
            <a:r>
              <a:rPr lang="ja-JP" altLang="en-US" sz="1600" dirty="0">
                <a:solidFill>
                  <a:schemeClr val="tx1"/>
                </a:solidFill>
                <a:latin typeface="Meiryo UI" pitchFamily="50" charset="-128"/>
                <a:ea typeface="Meiryo UI" pitchFamily="50" charset="-128"/>
                <a:cs typeface="Meiryo UI" pitchFamily="50" charset="-128"/>
              </a:rPr>
              <a:t>財政調整</a:t>
            </a:r>
            <a:r>
              <a:rPr lang="ja-JP" altLang="en-US" sz="1600" dirty="0" smtClean="0">
                <a:solidFill>
                  <a:schemeClr val="tx1"/>
                </a:solidFill>
                <a:latin typeface="Meiryo UI" pitchFamily="50" charset="-128"/>
                <a:ea typeface="Meiryo UI" pitchFamily="50" charset="-128"/>
                <a:cs typeface="Meiryo UI" pitchFamily="50" charset="-128"/>
              </a:rPr>
              <a:t>基金などの財源活用可能額の範囲内で対応可能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財源活用可能額の実際の取扱いは、特別区長のマネジメントによる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95796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3525866811"/>
              </p:ext>
            </p:extLst>
          </p:nvPr>
        </p:nvGraphicFramePr>
        <p:xfrm>
          <a:off x="788040" y="1556792"/>
          <a:ext cx="8939036" cy="3142870"/>
        </p:xfrm>
        <a:graphic>
          <a:graphicData uri="http://schemas.openxmlformats.org/drawingml/2006/chart">
            <c:chart xmlns:c="http://schemas.openxmlformats.org/drawingml/2006/chart" xmlns:r="http://schemas.openxmlformats.org/officeDocument/2006/relationships" r:id="rId3"/>
          </a:graphicData>
        </a:graphic>
      </p:graphicFrame>
      <p:sp>
        <p:nvSpPr>
          <p:cNvPr id="18" name="正方形/長方形 17"/>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～（１）特別区の収支</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9897977"/>
              </p:ext>
            </p:extLst>
          </p:nvPr>
        </p:nvGraphicFramePr>
        <p:xfrm>
          <a:off x="125732" y="6197264"/>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r>
            </a:tbl>
          </a:graphicData>
        </a:graphic>
      </p:graphicFrame>
      <p:sp>
        <p:nvSpPr>
          <p:cNvPr id="2" name="正方形/長方形 1"/>
          <p:cNvSpPr/>
          <p:nvPr/>
        </p:nvSpPr>
        <p:spPr>
          <a:xfrm>
            <a:off x="330840" y="159768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987155010"/>
              </p:ext>
            </p:extLst>
          </p:nvPr>
        </p:nvGraphicFramePr>
        <p:xfrm>
          <a:off x="116408" y="4709186"/>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478766"/>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352361"/>
            <a:ext cx="1080120" cy="238776"/>
          </a:xfrm>
          <a:prstGeom prst="borderCallout2">
            <a:avLst>
              <a:gd name="adj1" fmla="val 18751"/>
              <a:gd name="adj2" fmla="val -80"/>
              <a:gd name="adj3" fmla="val 18750"/>
              <a:gd name="adj4" fmla="val -16667"/>
              <a:gd name="adj5" fmla="val 347499"/>
              <a:gd name="adj6" fmla="val -340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6033120" y="3933056"/>
            <a:ext cx="1080120" cy="247771"/>
          </a:xfrm>
          <a:prstGeom prst="borderCallout2">
            <a:avLst>
              <a:gd name="adj1" fmla="val 18751"/>
              <a:gd name="adj2" fmla="val -80"/>
              <a:gd name="adj3" fmla="val 18750"/>
              <a:gd name="adj4" fmla="val -16667"/>
              <a:gd name="adj5" fmla="val -194106"/>
              <a:gd name="adj6" fmla="val -39597"/>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938487"/>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452133"/>
            <a:ext cx="21002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第四区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779324"/>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28426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2" name="正方形/長方形 21"/>
          <p:cNvSpPr/>
          <p:nvPr/>
        </p:nvSpPr>
        <p:spPr bwMode="auto">
          <a:xfrm>
            <a:off x="233896" y="917342"/>
            <a:ext cx="9361040" cy="4728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a:t>
            </a:r>
            <a:r>
              <a:rPr lang="en-US" altLang="ja-JP" sz="1600" dirty="0" smtClean="0">
                <a:solidFill>
                  <a:schemeClr val="tx1"/>
                </a:solidFill>
                <a:latin typeface="Meiryo UI" pitchFamily="50" charset="-128"/>
                <a:ea typeface="Meiryo UI" pitchFamily="50" charset="-128"/>
                <a:cs typeface="Meiryo UI" pitchFamily="50" charset="-128"/>
              </a:rPr>
              <a:t>H39</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H40</a:t>
            </a:r>
            <a:r>
              <a:rPr lang="ja-JP" altLang="en-US" sz="1600" dirty="0" smtClean="0">
                <a:solidFill>
                  <a:schemeClr val="tx1"/>
                </a:solidFill>
                <a:latin typeface="Meiryo UI" pitchFamily="50" charset="-128"/>
                <a:ea typeface="Meiryo UI" pitchFamily="50" charset="-128"/>
                <a:cs typeface="Meiryo UI" pitchFamily="50" charset="-128"/>
              </a:rPr>
              <a:t>に収支不足が発生するが、</a:t>
            </a:r>
            <a:r>
              <a:rPr lang="en-US" altLang="ja-JP" sz="1600" dirty="0" smtClean="0">
                <a:solidFill>
                  <a:schemeClr val="tx1"/>
                </a:solidFill>
                <a:latin typeface="Meiryo UI" pitchFamily="50" charset="-128"/>
                <a:ea typeface="Meiryo UI" pitchFamily="50" charset="-128"/>
                <a:cs typeface="Meiryo UI" pitchFamily="50" charset="-128"/>
              </a:rPr>
              <a:t>H41</a:t>
            </a:r>
            <a:r>
              <a:rPr lang="ja-JP" altLang="en-US" sz="1600" dirty="0" smtClean="0">
                <a:solidFill>
                  <a:schemeClr val="tx1"/>
                </a:solidFill>
                <a:latin typeface="Meiryo UI" pitchFamily="50" charset="-128"/>
                <a:ea typeface="Meiryo UI" pitchFamily="50" charset="-128"/>
                <a:cs typeface="Meiryo UI" pitchFamily="50" charset="-128"/>
              </a:rPr>
              <a:t>以降収支不足は解消</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以降、収支不足は発生しない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51436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762659853"/>
              </p:ext>
            </p:extLst>
          </p:nvPr>
        </p:nvGraphicFramePr>
        <p:xfrm>
          <a:off x="842516" y="1414274"/>
          <a:ext cx="9117087" cy="2870974"/>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3172"/>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6648"/>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735789238"/>
              </p:ext>
            </p:extLst>
          </p:nvPr>
        </p:nvGraphicFramePr>
        <p:xfrm>
          <a:off x="188755" y="5738899"/>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395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483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557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594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638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676</a:t>
                      </a:r>
                    </a:p>
                  </a:txBody>
                  <a:tcPr marL="9525" marR="39600" marT="9525" marB="0" anchor="ctr">
                    <a:solidFill>
                      <a:srgbClr val="FFFF00"/>
                    </a:solidFill>
                  </a:tcPr>
                </a:tc>
              </a:tr>
            </a:tbl>
          </a:graphicData>
        </a:graphic>
      </p:graphicFrame>
      <p:sp>
        <p:nvSpPr>
          <p:cNvPr id="14" name="正方形/長方形 13"/>
          <p:cNvSpPr/>
          <p:nvPr/>
        </p:nvSpPr>
        <p:spPr>
          <a:xfrm>
            <a:off x="519808" y="1368622"/>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265979921"/>
              </p:ext>
            </p:extLst>
          </p:nvPr>
        </p:nvGraphicFramePr>
        <p:xfrm>
          <a:off x="188755" y="4313656"/>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324</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4021827"/>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43656"/>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5226231"/>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59438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533444"/>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41437"/>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2" y="2032989"/>
            <a:ext cx="8012845" cy="24223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95079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8" name="正方形/長方形 27"/>
          <p:cNvSpPr/>
          <p:nvPr/>
        </p:nvSpPr>
        <p:spPr bwMode="auto">
          <a:xfrm>
            <a:off x="171797" y="560525"/>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○ケース１では、収支不足に対しては、区</a:t>
            </a:r>
            <a:r>
              <a:rPr lang="ja-JP" altLang="en-US" sz="1600" dirty="0">
                <a:solidFill>
                  <a:schemeClr val="tx1"/>
                </a:solidFill>
                <a:latin typeface="Meiryo UI" pitchFamily="50" charset="-128"/>
                <a:ea typeface="Meiryo UI" pitchFamily="50" charset="-128"/>
                <a:cs typeface="Meiryo UI" pitchFamily="50" charset="-128"/>
              </a:rPr>
              <a:t>財政調整</a:t>
            </a:r>
            <a:r>
              <a:rPr lang="ja-JP" altLang="en-US" sz="1600" dirty="0" smtClean="0">
                <a:solidFill>
                  <a:schemeClr val="tx1"/>
                </a:solidFill>
                <a:latin typeface="Meiryo UI" pitchFamily="50" charset="-128"/>
                <a:ea typeface="Meiryo UI" pitchFamily="50" charset="-128"/>
                <a:cs typeface="Meiryo UI" pitchFamily="50" charset="-128"/>
              </a:rPr>
              <a:t>基金などの財源活用可能額の範囲内で対応可能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財源活用可能額の実際の取扱いは、特別区長のマネジメントによる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31709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グラフ 23"/>
          <p:cNvGraphicFramePr>
            <a:graphicFrameLocks/>
          </p:cNvGraphicFramePr>
          <p:nvPr>
            <p:extLst>
              <p:ext uri="{D42A27DB-BD31-4B8C-83A1-F6EECF244321}">
                <p14:modId xmlns:p14="http://schemas.microsoft.com/office/powerpoint/2010/main" val="2284249450"/>
              </p:ext>
            </p:extLst>
          </p:nvPr>
        </p:nvGraphicFramePr>
        <p:xfrm>
          <a:off x="781638" y="1542331"/>
          <a:ext cx="8985345" cy="3191010"/>
        </p:xfrm>
        <a:graphic>
          <a:graphicData uri="http://schemas.openxmlformats.org/drawingml/2006/chart">
            <c:chart xmlns:c="http://schemas.openxmlformats.org/drawingml/2006/chart" xmlns:r="http://schemas.openxmlformats.org/officeDocument/2006/relationships" r:id="rId3"/>
          </a:graphicData>
        </a:graphic>
      </p:graphicFrame>
      <p:sp>
        <p:nvSpPr>
          <p:cNvPr id="22" name="正方形/長方形 2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a:t>
            </a:r>
            <a:r>
              <a:rPr lang="ja-JP" altLang="en-US" sz="2000" b="1" dirty="0" smtClean="0">
                <a:solidFill>
                  <a:prstClr val="black"/>
                </a:solidFill>
                <a:latin typeface="Meiryo UI" pitchFamily="50" charset="-128"/>
                <a:ea typeface="Meiryo UI" pitchFamily="50" charset="-128"/>
                <a:cs typeface="Meiryo UI" pitchFamily="50" charset="-128"/>
              </a:rPr>
              <a:t>（２）大阪府の収支［参考］～</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526638673"/>
              </p:ext>
            </p:extLst>
          </p:nvPr>
        </p:nvGraphicFramePr>
        <p:xfrm>
          <a:off x="125732" y="6235067"/>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r>
              <a:tr h="0">
                <a:tc>
                  <a:txBody>
                    <a:bodyPr/>
                    <a:lstStyle/>
                    <a:p>
                      <a:pPr algn="ctr"/>
                      <a:r>
                        <a:rPr kumimoji="1" lang="ja-JP" altLang="en-US" sz="900" b="1" dirty="0" smtClean="0">
                          <a:latin typeface="Meiryo UI" panose="020B0604030504040204" pitchFamily="50" charset="-128"/>
                          <a:ea typeface="Meiryo UI" panose="020B0604030504040204" pitchFamily="50" charset="-128"/>
                          <a:cs typeface="Meiryo UI" pitchFamily="50" charset="-128"/>
                        </a:rPr>
                        <a:t>計</a:t>
                      </a:r>
                      <a:r>
                        <a:rPr kumimoji="1" lang="en-US" altLang="ja-JP" sz="900" b="1" baseline="0" dirty="0" smtClean="0">
                          <a:latin typeface="Meiryo UI" panose="020B0604030504040204" pitchFamily="50" charset="-128"/>
                          <a:ea typeface="Meiryo UI" panose="020B0604030504040204" pitchFamily="50" charset="-128"/>
                          <a:cs typeface="Meiryo UI" pitchFamily="50" charset="-128"/>
                        </a:rPr>
                        <a:t>E2</a:t>
                      </a:r>
                      <a:r>
                        <a:rPr kumimoji="1" lang="en-US" altLang="ja-JP" sz="900" b="1" dirty="0" smtClean="0">
                          <a:latin typeface="Meiryo UI" panose="020B0604030504040204" pitchFamily="50" charset="-128"/>
                          <a:ea typeface="Meiryo UI" panose="020B0604030504040204" pitchFamily="50" charset="-128"/>
                          <a:cs typeface="Meiryo UI" pitchFamily="50" charset="-128"/>
                        </a:rPr>
                        <a:t>=A2+B+C+D</a:t>
                      </a:r>
                      <a:endParaRPr kumimoji="1" lang="ja-JP" altLang="en-US" sz="900" b="1" dirty="0">
                        <a:latin typeface="Meiryo UI" panose="020B0604030504040204" pitchFamily="50" charset="-128"/>
                        <a:ea typeface="Meiryo UI" panose="020B0604030504040204" pitchFamily="50" charset="-128"/>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solidFill>
                      <a:srgbClr val="FFFF00"/>
                    </a:solidFill>
                  </a:tcPr>
                </a:tc>
              </a:tr>
            </a:tbl>
          </a:graphicData>
        </a:graphic>
      </p:graphicFrame>
      <p:sp>
        <p:nvSpPr>
          <p:cNvPr id="2" name="正方形/長方形 1"/>
          <p:cNvSpPr/>
          <p:nvPr/>
        </p:nvSpPr>
        <p:spPr>
          <a:xfrm>
            <a:off x="272480" y="164347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446029154"/>
              </p:ext>
            </p:extLst>
          </p:nvPr>
        </p:nvGraphicFramePr>
        <p:xfrm>
          <a:off x="116408" y="4733341"/>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eiryo UI" panose="020B0604030504040204" pitchFamily="50" charset="-128"/>
                          <a:ea typeface="Meiryo UI" panose="020B0604030504040204" pitchFamily="50" charset="-128"/>
                          <a:cs typeface="Meiryo UI" pitchFamily="50" charset="-128"/>
                        </a:rPr>
                        <a:t>計</a:t>
                      </a:r>
                      <a:r>
                        <a:rPr kumimoji="1" lang="en-US" altLang="ja-JP" sz="900" b="1" baseline="0" dirty="0" smtClean="0">
                          <a:latin typeface="Meiryo UI" panose="020B0604030504040204" pitchFamily="50" charset="-128"/>
                          <a:ea typeface="Meiryo UI" panose="020B0604030504040204" pitchFamily="50" charset="-128"/>
                          <a:cs typeface="Meiryo UI" pitchFamily="50" charset="-128"/>
                        </a:rPr>
                        <a:t>E1</a:t>
                      </a:r>
                      <a:r>
                        <a:rPr kumimoji="1" lang="en-US" altLang="ja-JP" sz="900" b="1" dirty="0" smtClean="0">
                          <a:latin typeface="Meiryo UI" panose="020B0604030504040204" pitchFamily="50" charset="-128"/>
                          <a:ea typeface="Meiryo UI" panose="020B0604030504040204" pitchFamily="50" charset="-128"/>
                          <a:cs typeface="Meiryo UI" pitchFamily="50" charset="-128"/>
                        </a:rPr>
                        <a:t>=A1+B+C+D</a:t>
                      </a:r>
                      <a:endParaRPr kumimoji="1" lang="ja-JP" altLang="en-US" sz="900" b="1" dirty="0">
                        <a:latin typeface="Meiryo UI" panose="020B0604030504040204" pitchFamily="50" charset="-128"/>
                        <a:ea typeface="Meiryo UI" panose="020B0604030504040204" pitchFamily="50" charset="-128"/>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457853"/>
            <a:ext cx="1296328" cy="264927"/>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5" name="AutoShape 161"/>
          <p:cNvSpPr>
            <a:spLocks noChangeArrowheads="1"/>
          </p:cNvSpPr>
          <p:nvPr/>
        </p:nvSpPr>
        <p:spPr bwMode="auto">
          <a:xfrm>
            <a:off x="44400" y="5970488"/>
            <a:ext cx="1308200" cy="264579"/>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976695" y="2340121"/>
            <a:ext cx="1120321" cy="272840"/>
          </a:xfrm>
          <a:prstGeom prst="borderCallout2">
            <a:avLst>
              <a:gd name="adj1" fmla="val 18751"/>
              <a:gd name="adj2" fmla="val -80"/>
              <a:gd name="adj3" fmla="val 18750"/>
              <a:gd name="adj4" fmla="val -16667"/>
              <a:gd name="adj5" fmla="val 287886"/>
              <a:gd name="adj6" fmla="val -36049"/>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673080" y="3909105"/>
            <a:ext cx="1224136" cy="294017"/>
          </a:xfrm>
          <a:prstGeom prst="borderCallout2">
            <a:avLst>
              <a:gd name="adj1" fmla="val 18751"/>
              <a:gd name="adj2" fmla="val -80"/>
              <a:gd name="adj3" fmla="val 18750"/>
              <a:gd name="adj4" fmla="val -16667"/>
              <a:gd name="adj5" fmla="val -106132"/>
              <a:gd name="adj6" fmla="val -41703"/>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AutoShape 161"/>
          <p:cNvSpPr>
            <a:spLocks noChangeArrowheads="1"/>
          </p:cNvSpPr>
          <p:nvPr/>
        </p:nvSpPr>
        <p:spPr bwMode="auto">
          <a:xfrm>
            <a:off x="116408" y="503489"/>
            <a:ext cx="2532336"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大阪府</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3" name="正方形/長方形 22"/>
          <p:cNvSpPr/>
          <p:nvPr/>
        </p:nvSpPr>
        <p:spPr bwMode="auto">
          <a:xfrm>
            <a:off x="203765" y="980728"/>
            <a:ext cx="9361040" cy="61059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○ケース１では</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H39</a:t>
            </a:r>
            <a:r>
              <a:rPr lang="ja-JP" altLang="en-US" sz="1600" dirty="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H43</a:t>
            </a:r>
            <a:r>
              <a:rPr lang="ja-JP" altLang="en-US" sz="1600" dirty="0" smtClean="0">
                <a:solidFill>
                  <a:schemeClr val="tx1"/>
                </a:solidFill>
                <a:latin typeface="Meiryo UI" pitchFamily="50" charset="-128"/>
                <a:ea typeface="Meiryo UI" pitchFamily="50" charset="-128"/>
                <a:cs typeface="Meiryo UI" pitchFamily="50" charset="-128"/>
              </a:rPr>
              <a:t>に</a:t>
            </a:r>
            <a:r>
              <a:rPr lang="ja-JP" altLang="en-US" sz="1600" dirty="0">
                <a:solidFill>
                  <a:schemeClr val="tx1"/>
                </a:solidFill>
                <a:latin typeface="Meiryo UI" pitchFamily="50" charset="-128"/>
                <a:ea typeface="Meiryo UI" pitchFamily="50" charset="-128"/>
                <a:cs typeface="Meiryo UI" pitchFamily="50" charset="-128"/>
              </a:rPr>
              <a:t>収支不足が発生するが、</a:t>
            </a:r>
            <a:r>
              <a:rPr lang="en-US" altLang="ja-JP" sz="1600" dirty="0" smtClean="0">
                <a:solidFill>
                  <a:schemeClr val="tx1"/>
                </a:solidFill>
                <a:latin typeface="Meiryo UI" pitchFamily="50" charset="-128"/>
                <a:ea typeface="Meiryo UI" pitchFamily="50" charset="-128"/>
                <a:cs typeface="Meiryo UI" pitchFamily="50" charset="-128"/>
              </a:rPr>
              <a:t>H44</a:t>
            </a:r>
            <a:r>
              <a:rPr lang="ja-JP" altLang="en-US" sz="1600" dirty="0" smtClean="0">
                <a:solidFill>
                  <a:schemeClr val="tx1"/>
                </a:solidFill>
                <a:latin typeface="Meiryo UI" pitchFamily="50" charset="-128"/>
                <a:ea typeface="Meiryo UI" pitchFamily="50" charset="-128"/>
                <a:cs typeface="Meiryo UI" pitchFamily="50" charset="-128"/>
              </a:rPr>
              <a:t>以降</a:t>
            </a:r>
            <a:r>
              <a:rPr lang="ja-JP" altLang="en-US" sz="1600" dirty="0">
                <a:solidFill>
                  <a:schemeClr val="tx1"/>
                </a:solidFill>
                <a:latin typeface="Meiryo UI" pitchFamily="50" charset="-128"/>
                <a:ea typeface="Meiryo UI" pitchFamily="50" charset="-128"/>
                <a:cs typeface="Meiryo UI" pitchFamily="50" charset="-128"/>
              </a:rPr>
              <a:t>収支不足は解消</a:t>
            </a:r>
            <a:endParaRPr lang="en-US" altLang="ja-JP" sz="1600" dirty="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○ケース２では、</a:t>
            </a:r>
            <a:r>
              <a:rPr lang="en-US" altLang="ja-JP" sz="1600" dirty="0">
                <a:solidFill>
                  <a:schemeClr val="tx1"/>
                </a:solidFill>
                <a:latin typeface="Meiryo UI" pitchFamily="50" charset="-128"/>
                <a:ea typeface="Meiryo UI" pitchFamily="50" charset="-128"/>
                <a:cs typeface="Meiryo UI" pitchFamily="50" charset="-128"/>
              </a:rPr>
              <a:t>H34</a:t>
            </a:r>
            <a:r>
              <a:rPr lang="ja-JP" altLang="en-US" sz="1600" dirty="0">
                <a:solidFill>
                  <a:schemeClr val="tx1"/>
                </a:solidFill>
                <a:latin typeface="Meiryo UI" pitchFamily="50" charset="-128"/>
                <a:ea typeface="Meiryo UI" pitchFamily="50" charset="-128"/>
                <a:cs typeface="Meiryo UI" pitchFamily="50" charset="-128"/>
              </a:rPr>
              <a:t>以降、収支不足は発生しない</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9018607" y="4329411"/>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0" name="正方形/長方形 19"/>
          <p:cNvSpPr/>
          <p:nvPr/>
        </p:nvSpPr>
        <p:spPr>
          <a:xfrm>
            <a:off x="1496617" y="1825073"/>
            <a:ext cx="1296144" cy="3677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791344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0" y="4402670"/>
            <a:ext cx="9906000" cy="420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itchFamily="50" charset="-128"/>
                <a:ea typeface="Meiryo UI" pitchFamily="50" charset="-128"/>
                <a:cs typeface="Meiryo UI" pitchFamily="50" charset="-128"/>
              </a:rPr>
              <a:t>　</a:t>
            </a:r>
            <a:endParaRPr lang="en-US" altLang="ja-JP" sz="20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79167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32520" y="2492896"/>
            <a:ext cx="8640960" cy="39604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本資料は、大都市制度（特別区設置）協議会に</a:t>
            </a:r>
            <a:r>
              <a:rPr lang="ja-JP" altLang="en-US" sz="1600" dirty="0" smtClean="0">
                <a:solidFill>
                  <a:schemeClr val="tx1"/>
                </a:solidFill>
                <a:latin typeface="Meiryo UI" pitchFamily="50" charset="-128"/>
                <a:ea typeface="Meiryo UI" pitchFamily="50" charset="-128"/>
                <a:cs typeface="Meiryo UI" pitchFamily="50" charset="-128"/>
              </a:rPr>
              <a:t>おいて、</a:t>
            </a:r>
            <a:r>
              <a:rPr lang="ja-JP" altLang="en-US" sz="1600" b="1" u="sng" dirty="0" smtClean="0">
                <a:solidFill>
                  <a:schemeClr val="tx1"/>
                </a:solidFill>
                <a:latin typeface="Meiryo UI" pitchFamily="50" charset="-128"/>
                <a:ea typeface="Meiryo UI" pitchFamily="50" charset="-128"/>
                <a:cs typeface="Meiryo UI" pitchFamily="50" charset="-128"/>
              </a:rPr>
              <a:t>区割り案を比較検討するための材料の一つとして、及び特別区の財政運営が将来的に成り立つのか協議するための参考資料</a:t>
            </a:r>
            <a:r>
              <a:rPr lang="ja-JP" altLang="en-US" sz="1600" dirty="0" smtClean="0">
                <a:solidFill>
                  <a:schemeClr val="tx1"/>
                </a:solidFill>
                <a:latin typeface="Meiryo UI" pitchFamily="50" charset="-128"/>
                <a:ea typeface="Meiryo UI" pitchFamily="50" charset="-128"/>
                <a:cs typeface="Meiryo UI" pitchFamily="50" charset="-128"/>
              </a:rPr>
              <a:t>として、</a:t>
            </a:r>
            <a:r>
              <a:rPr lang="ja-JP" altLang="en-US" sz="1600" b="1" u="sng" dirty="0" smtClean="0">
                <a:solidFill>
                  <a:schemeClr val="tx1"/>
                </a:solidFill>
                <a:latin typeface="Meiryo UI" pitchFamily="50" charset="-128"/>
                <a:ea typeface="Meiryo UI" pitchFamily="50" charset="-128"/>
                <a:cs typeface="Meiryo UI" pitchFamily="50" charset="-128"/>
              </a:rPr>
              <a:t>副首都</a:t>
            </a:r>
            <a:r>
              <a:rPr lang="ja-JP" altLang="en-US" sz="1600" b="1" u="sng" dirty="0">
                <a:solidFill>
                  <a:schemeClr val="tx1"/>
                </a:solidFill>
                <a:latin typeface="Meiryo UI" pitchFamily="50" charset="-128"/>
                <a:ea typeface="Meiryo UI" pitchFamily="50" charset="-128"/>
                <a:cs typeface="Meiryo UI" pitchFamily="50" charset="-128"/>
              </a:rPr>
              <a:t>推進局が推計</a:t>
            </a:r>
            <a:r>
              <a:rPr lang="ja-JP" altLang="en-US" sz="1600" dirty="0">
                <a:solidFill>
                  <a:schemeClr val="tx1"/>
                </a:solidFill>
                <a:latin typeface="Meiryo UI" pitchFamily="50" charset="-128"/>
                <a:ea typeface="Meiryo UI" pitchFamily="50" charset="-128"/>
                <a:cs typeface="Meiryo UI" pitchFamily="50" charset="-128"/>
              </a:rPr>
              <a:t>したもの</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推計にあたっては</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u="sng" dirty="0" smtClean="0">
                <a:solidFill>
                  <a:schemeClr val="tx1"/>
                </a:solidFill>
                <a:latin typeface="Meiryo UI" pitchFamily="50" charset="-128"/>
                <a:ea typeface="Meiryo UI" pitchFamily="50" charset="-128"/>
                <a:cs typeface="Meiryo UI" pitchFamily="50" charset="-128"/>
              </a:rPr>
              <a:t>大阪市の財政に関する将来推計の数値</a:t>
            </a:r>
            <a:r>
              <a:rPr lang="ja-JP" altLang="en-US" sz="1600" dirty="0" smtClean="0">
                <a:solidFill>
                  <a:schemeClr val="tx1"/>
                </a:solidFill>
                <a:latin typeface="Meiryo UI" pitchFamily="50" charset="-128"/>
                <a:ea typeface="Meiryo UI" pitchFamily="50" charset="-128"/>
                <a:cs typeface="Meiryo UI" pitchFamily="50" charset="-128"/>
              </a:rPr>
              <a:t>を、「特別</a:t>
            </a:r>
            <a:r>
              <a:rPr lang="ja-JP" altLang="en-US" sz="1600" dirty="0">
                <a:solidFill>
                  <a:schemeClr val="tx1"/>
                </a:solidFill>
                <a:latin typeface="Meiryo UI" pitchFamily="50" charset="-128"/>
                <a:ea typeface="Meiryo UI" pitchFamily="50" charset="-128"/>
                <a:cs typeface="Meiryo UI" pitchFamily="50" charset="-128"/>
              </a:rPr>
              <a:t>区（素案</a:t>
            </a:r>
            <a:r>
              <a:rPr lang="ja-JP" altLang="en-US" sz="1600" dirty="0" smtClean="0">
                <a:solidFill>
                  <a:schemeClr val="tx1"/>
                </a:solidFill>
                <a:latin typeface="Meiryo UI" pitchFamily="50" charset="-128"/>
                <a:ea typeface="Meiryo UI" pitchFamily="50" charset="-128"/>
                <a:cs typeface="Meiryo UI" pitchFamily="50" charset="-128"/>
              </a:rPr>
              <a:t>）」で</a:t>
            </a:r>
            <a:r>
              <a:rPr lang="ja-JP" altLang="en-US" sz="1600" dirty="0">
                <a:solidFill>
                  <a:schemeClr val="tx1"/>
                </a:solidFill>
                <a:latin typeface="Meiryo UI" pitchFamily="50" charset="-128"/>
                <a:ea typeface="Meiryo UI" pitchFamily="50" charset="-128"/>
                <a:cs typeface="Meiryo UI" pitchFamily="50" charset="-128"/>
              </a:rPr>
              <a:t>お示しした制度設計案をもとに、</a:t>
            </a:r>
            <a:r>
              <a:rPr lang="ja-JP" altLang="en-US" sz="1600" b="1" u="sng" dirty="0">
                <a:solidFill>
                  <a:schemeClr val="tx1"/>
                </a:solidFill>
                <a:latin typeface="Meiryo UI" pitchFamily="50" charset="-128"/>
                <a:ea typeface="Meiryo UI" pitchFamily="50" charset="-128"/>
                <a:cs typeface="Meiryo UI" pitchFamily="50" charset="-128"/>
              </a:rPr>
              <a:t>特別区分・</a:t>
            </a:r>
            <a:r>
              <a:rPr lang="ja-JP" altLang="en-US" sz="1600" b="1" u="sng" dirty="0" smtClean="0">
                <a:solidFill>
                  <a:schemeClr val="tx1"/>
                </a:solidFill>
                <a:latin typeface="Meiryo UI" pitchFamily="50" charset="-128"/>
                <a:ea typeface="Meiryo UI" pitchFamily="50" charset="-128"/>
                <a:cs typeface="Meiryo UI" pitchFamily="50" charset="-128"/>
              </a:rPr>
              <a:t>大阪府分に仕分け</a:t>
            </a:r>
            <a:r>
              <a:rPr lang="ja-JP" altLang="en-US" sz="1600" dirty="0" smtClean="0">
                <a:solidFill>
                  <a:schemeClr val="tx1"/>
                </a:solidFill>
                <a:latin typeface="Meiryo UI" pitchFamily="50" charset="-128"/>
                <a:ea typeface="Meiryo UI" pitchFamily="50" charset="-128"/>
                <a:cs typeface="Meiryo UI" pitchFamily="50" charset="-128"/>
              </a:rPr>
              <a:t>た</a:t>
            </a:r>
            <a:r>
              <a:rPr lang="ja-JP" altLang="en-US" sz="1600" dirty="0">
                <a:solidFill>
                  <a:schemeClr val="tx1"/>
                </a:solidFill>
                <a:latin typeface="Meiryo UI" pitchFamily="50" charset="-128"/>
                <a:ea typeface="Meiryo UI" pitchFamily="50" charset="-128"/>
                <a:cs typeface="Meiryo UI" pitchFamily="50" charset="-128"/>
              </a:rPr>
              <a:t>後</a:t>
            </a:r>
            <a:r>
              <a:rPr lang="ja-JP" altLang="en-US" sz="1600" dirty="0" smtClean="0">
                <a:solidFill>
                  <a:schemeClr val="tx1"/>
                </a:solidFill>
                <a:latin typeface="Meiryo UI" pitchFamily="50" charset="-128"/>
                <a:ea typeface="Meiryo UI" pitchFamily="50" charset="-128"/>
                <a:cs typeface="Meiryo UI" pitchFamily="50" charset="-128"/>
              </a:rPr>
              <a:t>、これに反映</a:t>
            </a:r>
            <a:r>
              <a:rPr lang="ja-JP" altLang="en-US" sz="1600" dirty="0">
                <a:solidFill>
                  <a:schemeClr val="tx1"/>
                </a:solidFill>
                <a:latin typeface="Meiryo UI" pitchFamily="50" charset="-128"/>
                <a:ea typeface="Meiryo UI" pitchFamily="50" charset="-128"/>
                <a:cs typeface="Meiryo UI" pitchFamily="50" charset="-128"/>
              </a:rPr>
              <a:t>されていない</a:t>
            </a:r>
            <a:r>
              <a:rPr lang="ja-JP" altLang="en-US" sz="1600" b="1" u="sng" dirty="0">
                <a:solidFill>
                  <a:schemeClr val="tx1"/>
                </a:solidFill>
                <a:latin typeface="Meiryo UI" pitchFamily="50" charset="-128"/>
                <a:ea typeface="Meiryo UI" pitchFamily="50" charset="-128"/>
                <a:cs typeface="Meiryo UI" pitchFamily="50" charset="-128"/>
              </a:rPr>
              <a:t>改革効果</a:t>
            </a:r>
            <a:r>
              <a:rPr lang="ja-JP" altLang="en-US" sz="1600" b="1" u="sng" dirty="0" smtClean="0">
                <a:solidFill>
                  <a:schemeClr val="tx1"/>
                </a:solidFill>
                <a:latin typeface="Meiryo UI" pitchFamily="50" charset="-128"/>
                <a:ea typeface="Meiryo UI" pitchFamily="50" charset="-128"/>
                <a:cs typeface="Meiryo UI" pitchFamily="50" charset="-128"/>
              </a:rPr>
              <a:t>額（未反映分）・組織体制の影響額（人件費）・特別</a:t>
            </a:r>
            <a:r>
              <a:rPr lang="ja-JP" altLang="en-US" sz="1600" b="1" u="sng" dirty="0">
                <a:solidFill>
                  <a:schemeClr val="tx1"/>
                </a:solidFill>
                <a:latin typeface="Meiryo UI" pitchFamily="50" charset="-128"/>
                <a:ea typeface="Meiryo UI" pitchFamily="50" charset="-128"/>
                <a:cs typeface="Meiryo UI" pitchFamily="50" charset="-128"/>
              </a:rPr>
              <a:t>区設置に伴う</a:t>
            </a:r>
            <a:r>
              <a:rPr lang="ja-JP" altLang="en-US" sz="1600" b="1" u="sng" dirty="0" smtClean="0">
                <a:solidFill>
                  <a:schemeClr val="tx1"/>
                </a:solidFill>
                <a:latin typeface="Meiryo UI" pitchFamily="50" charset="-128"/>
                <a:ea typeface="Meiryo UI" pitchFamily="50" charset="-128"/>
                <a:cs typeface="Meiryo UI" pitchFamily="50" charset="-128"/>
              </a:rPr>
              <a:t>コストを</a:t>
            </a:r>
            <a:r>
              <a:rPr lang="ja-JP" altLang="en-US" sz="1600" b="1" u="sng" dirty="0">
                <a:solidFill>
                  <a:schemeClr val="tx1"/>
                </a:solidFill>
                <a:latin typeface="Meiryo UI" pitchFamily="50" charset="-128"/>
                <a:ea typeface="Meiryo UI" pitchFamily="50" charset="-128"/>
                <a:cs typeface="Meiryo UI" pitchFamily="50" charset="-128"/>
              </a:rPr>
              <a:t>加味</a:t>
            </a:r>
            <a:r>
              <a:rPr lang="ja-JP" altLang="en-US" sz="1600" dirty="0">
                <a:solidFill>
                  <a:schemeClr val="tx1"/>
                </a:solidFill>
                <a:latin typeface="Meiryo UI" pitchFamily="50" charset="-128"/>
                <a:ea typeface="Meiryo UI" pitchFamily="50" charset="-128"/>
                <a:cs typeface="Meiryo UI" pitchFamily="50" charset="-128"/>
              </a:rPr>
              <a:t>した</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なお、本資料</a:t>
            </a:r>
            <a:r>
              <a:rPr lang="ja-JP" altLang="en-US" sz="1600" dirty="0" smtClean="0">
                <a:solidFill>
                  <a:schemeClr val="tx1"/>
                </a:solidFill>
                <a:latin typeface="Meiryo UI" pitchFamily="50" charset="-128"/>
                <a:ea typeface="Meiryo UI" pitchFamily="50" charset="-128"/>
                <a:cs typeface="Meiryo UI" pitchFamily="50" charset="-128"/>
              </a:rPr>
              <a:t>で示した財政推計は、現時点で把握できる数値</a:t>
            </a:r>
            <a:r>
              <a:rPr lang="ja-JP" altLang="en-US" sz="1600" dirty="0">
                <a:solidFill>
                  <a:schemeClr val="tx1"/>
                </a:solidFill>
                <a:latin typeface="Meiryo UI" pitchFamily="50" charset="-128"/>
                <a:ea typeface="Meiryo UI" pitchFamily="50" charset="-128"/>
                <a:cs typeface="Meiryo UI" pitchFamily="50" charset="-128"/>
              </a:rPr>
              <a:t>を基に一定の前提条件をおいたうえで行った極めて粗い試算であり、</a:t>
            </a:r>
            <a:r>
              <a:rPr lang="ja-JP" altLang="en-US" sz="1600" dirty="0" smtClean="0">
                <a:solidFill>
                  <a:schemeClr val="tx1"/>
                </a:solidFill>
                <a:latin typeface="Meiryo UI" pitchFamily="50" charset="-128"/>
                <a:ea typeface="Meiryo UI" pitchFamily="50" charset="-128"/>
                <a:cs typeface="Meiryo UI" pitchFamily="50" charset="-128"/>
              </a:rPr>
              <a:t>今後</a:t>
            </a:r>
            <a:r>
              <a:rPr lang="ja-JP" altLang="en-US" sz="1600" dirty="0">
                <a:solidFill>
                  <a:schemeClr val="tx1"/>
                </a:solidFill>
                <a:latin typeface="Meiryo UI" pitchFamily="50" charset="-128"/>
                <a:ea typeface="Meiryo UI" pitchFamily="50" charset="-128"/>
                <a:cs typeface="Meiryo UI" pitchFamily="50" charset="-128"/>
              </a:rPr>
              <a:t>の景気</a:t>
            </a:r>
            <a:r>
              <a:rPr lang="ja-JP" altLang="en-US" sz="1600" dirty="0" smtClean="0">
                <a:solidFill>
                  <a:schemeClr val="tx1"/>
                </a:solidFill>
                <a:latin typeface="Meiryo UI" pitchFamily="50" charset="-128"/>
                <a:ea typeface="Meiryo UI" pitchFamily="50" charset="-128"/>
                <a:cs typeface="Meiryo UI" pitchFamily="50" charset="-128"/>
              </a:rPr>
              <a:t>動向、地方</a:t>
            </a:r>
            <a:r>
              <a:rPr lang="ja-JP" altLang="en-US" sz="1600" dirty="0">
                <a:solidFill>
                  <a:schemeClr val="tx1"/>
                </a:solidFill>
                <a:latin typeface="Meiryo UI" pitchFamily="50" charset="-128"/>
                <a:ea typeface="Meiryo UI" pitchFamily="50" charset="-128"/>
                <a:cs typeface="Meiryo UI" pitchFamily="50" charset="-128"/>
              </a:rPr>
              <a:t>財政制度の</a:t>
            </a:r>
            <a:r>
              <a:rPr lang="ja-JP" altLang="en-US" sz="1600" dirty="0" smtClean="0">
                <a:solidFill>
                  <a:schemeClr val="tx1"/>
                </a:solidFill>
                <a:latin typeface="Meiryo UI" pitchFamily="50" charset="-128"/>
                <a:ea typeface="Meiryo UI" pitchFamily="50" charset="-128"/>
                <a:cs typeface="Meiryo UI" pitchFamily="50" charset="-128"/>
              </a:rPr>
              <a:t>改正や予算</a:t>
            </a:r>
            <a:r>
              <a:rPr lang="ja-JP" altLang="en-US" sz="1600" dirty="0">
                <a:solidFill>
                  <a:schemeClr val="tx1"/>
                </a:solidFill>
                <a:latin typeface="Meiryo UI" pitchFamily="50" charset="-128"/>
                <a:ea typeface="Meiryo UI" pitchFamily="50" charset="-128"/>
                <a:cs typeface="Meiryo UI" pitchFamily="50" charset="-128"/>
              </a:rPr>
              <a:t>編成等で変動する可能性もあるため、</a:t>
            </a:r>
            <a:r>
              <a:rPr lang="ja-JP" altLang="en-US" sz="1600" b="1" u="sng" dirty="0">
                <a:solidFill>
                  <a:schemeClr val="tx1"/>
                </a:solidFill>
                <a:latin typeface="Meiryo UI" pitchFamily="50" charset="-128"/>
                <a:ea typeface="Meiryo UI" pitchFamily="50" charset="-128"/>
                <a:cs typeface="Meiryo UI" pitchFamily="50" charset="-128"/>
              </a:rPr>
              <a:t>相当の幅をもって見る必要</a:t>
            </a:r>
            <a:r>
              <a:rPr lang="ja-JP" altLang="en-US" sz="1600" dirty="0">
                <a:solidFill>
                  <a:schemeClr val="tx1"/>
                </a:solidFill>
                <a:latin typeface="Meiryo UI" pitchFamily="50" charset="-128"/>
                <a:ea typeface="Meiryo UI" pitchFamily="50" charset="-128"/>
                <a:cs typeface="Meiryo UI" pitchFamily="50" charset="-128"/>
              </a:rPr>
              <a:t>が</a:t>
            </a:r>
            <a:r>
              <a:rPr lang="ja-JP" altLang="en-US" sz="1600" dirty="0" smtClean="0">
                <a:solidFill>
                  <a:schemeClr val="tx1"/>
                </a:solidFill>
                <a:latin typeface="Meiryo UI" pitchFamily="50" charset="-128"/>
                <a:ea typeface="Meiryo UI" pitchFamily="50" charset="-128"/>
                <a:cs typeface="Meiryo UI" pitchFamily="50" charset="-128"/>
              </a:rPr>
              <a:t>ある</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3" name="角丸四角形 2"/>
          <p:cNvSpPr/>
          <p:nvPr/>
        </p:nvSpPr>
        <p:spPr>
          <a:xfrm>
            <a:off x="776536" y="460682"/>
            <a:ext cx="8352928" cy="1476084"/>
          </a:xfrm>
          <a:prstGeom prst="roundRect">
            <a:avLst>
              <a:gd name="adj" fmla="val 116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dirty="0" smtClean="0">
                <a:solidFill>
                  <a:schemeClr val="tx1"/>
                </a:solidFill>
                <a:latin typeface="Meiryo UI" panose="020B0604030504040204" pitchFamily="50" charset="-128"/>
                <a:ea typeface="Meiryo UI" panose="020B0604030504040204" pitchFamily="50" charset="-128"/>
              </a:rPr>
              <a:t>〇　</a:t>
            </a:r>
            <a:r>
              <a:rPr lang="ja-JP" altLang="en-US" sz="1500" b="1" dirty="0" smtClean="0">
                <a:solidFill>
                  <a:schemeClr val="tx1"/>
                </a:solidFill>
                <a:latin typeface="Meiryo UI" pitchFamily="50" charset="-128"/>
                <a:ea typeface="Meiryo UI" pitchFamily="50" charset="-128"/>
                <a:cs typeface="Meiryo UI" pitchFamily="50" charset="-128"/>
              </a:rPr>
              <a:t>大阪市</a:t>
            </a:r>
            <a:r>
              <a:rPr lang="ja-JP" altLang="en-US" sz="1500" b="1" dirty="0">
                <a:solidFill>
                  <a:schemeClr val="tx1"/>
                </a:solidFill>
                <a:latin typeface="Meiryo UI" pitchFamily="50" charset="-128"/>
                <a:ea typeface="Meiryo UI" pitchFamily="50" charset="-128"/>
                <a:cs typeface="Meiryo UI" pitchFamily="50" charset="-128"/>
              </a:rPr>
              <a:t>「今後の財政</a:t>
            </a:r>
            <a:r>
              <a:rPr lang="ja-JP" altLang="en-US" sz="1500" b="1" dirty="0" smtClean="0">
                <a:solidFill>
                  <a:schemeClr val="tx1"/>
                </a:solidFill>
                <a:latin typeface="Meiryo UI" pitchFamily="50" charset="-128"/>
                <a:ea typeface="Meiryo UI" pitchFamily="50" charset="-128"/>
                <a:cs typeface="Meiryo UI" pitchFamily="50" charset="-128"/>
              </a:rPr>
              <a:t>収支概算</a:t>
            </a:r>
            <a:r>
              <a:rPr lang="ja-JP" altLang="en-US" sz="1500" b="1" dirty="0">
                <a:solidFill>
                  <a:schemeClr val="tx1"/>
                </a:solidFill>
                <a:latin typeface="Meiryo UI" pitchFamily="50" charset="-128"/>
                <a:ea typeface="Meiryo UI" pitchFamily="50" charset="-128"/>
                <a:cs typeface="Meiryo UI" pitchFamily="50" charset="-128"/>
              </a:rPr>
              <a:t>（粗い試算）</a:t>
            </a:r>
            <a:r>
              <a:rPr lang="ja-JP" altLang="en-US" sz="1500" b="1" dirty="0" smtClean="0">
                <a:solidFill>
                  <a:schemeClr val="tx1"/>
                </a:solidFill>
                <a:latin typeface="Meiryo UI" pitchFamily="50" charset="-128"/>
                <a:ea typeface="Meiryo UI" pitchFamily="50" charset="-128"/>
                <a:cs typeface="Meiryo UI" pitchFamily="50" charset="-128"/>
              </a:rPr>
              <a:t>」（</a:t>
            </a:r>
            <a:r>
              <a:rPr lang="en-US" altLang="ja-JP" sz="1500" b="1" dirty="0" smtClean="0">
                <a:solidFill>
                  <a:schemeClr val="tx1"/>
                </a:solidFill>
                <a:latin typeface="Meiryo UI" pitchFamily="50" charset="-128"/>
                <a:ea typeface="Meiryo UI" pitchFamily="50" charset="-128"/>
                <a:cs typeface="Meiryo UI" pitchFamily="50" charset="-128"/>
              </a:rPr>
              <a:t>2018</a:t>
            </a:r>
            <a:r>
              <a:rPr lang="ja-JP" altLang="en-US" sz="1500" b="1" dirty="0">
                <a:solidFill>
                  <a:schemeClr val="tx1"/>
                </a:solidFill>
                <a:latin typeface="Meiryo UI" pitchFamily="50" charset="-128"/>
                <a:ea typeface="Meiryo UI" pitchFamily="50" charset="-128"/>
                <a:cs typeface="Meiryo UI" pitchFamily="50" charset="-128"/>
              </a:rPr>
              <a:t>（平成</a:t>
            </a:r>
            <a:r>
              <a:rPr lang="en-US" altLang="ja-JP" sz="1500" b="1" dirty="0">
                <a:solidFill>
                  <a:schemeClr val="tx1"/>
                </a:solidFill>
                <a:latin typeface="Meiryo UI" pitchFamily="50" charset="-128"/>
                <a:ea typeface="Meiryo UI" pitchFamily="50" charset="-128"/>
                <a:cs typeface="Meiryo UI" pitchFamily="50" charset="-128"/>
              </a:rPr>
              <a:t>30</a:t>
            </a:r>
            <a:r>
              <a:rPr lang="ja-JP" altLang="en-US" sz="1500" b="1" dirty="0">
                <a:solidFill>
                  <a:schemeClr val="tx1"/>
                </a:solidFill>
                <a:latin typeface="Meiryo UI" pitchFamily="50" charset="-128"/>
                <a:ea typeface="Meiryo UI" pitchFamily="50" charset="-128"/>
                <a:cs typeface="Meiryo UI" pitchFamily="50" charset="-128"/>
              </a:rPr>
              <a:t>）年</a:t>
            </a:r>
            <a:r>
              <a:rPr lang="en-US" altLang="ja-JP" sz="1500" b="1" dirty="0">
                <a:solidFill>
                  <a:schemeClr val="tx1"/>
                </a:solidFill>
                <a:latin typeface="Meiryo UI" pitchFamily="50" charset="-128"/>
                <a:ea typeface="Meiryo UI" pitchFamily="50" charset="-128"/>
                <a:cs typeface="Meiryo UI" pitchFamily="50" charset="-128"/>
              </a:rPr>
              <a:t>2</a:t>
            </a:r>
            <a:r>
              <a:rPr lang="ja-JP" altLang="en-US" sz="1500" b="1" dirty="0" smtClean="0">
                <a:solidFill>
                  <a:schemeClr val="tx1"/>
                </a:solidFill>
                <a:latin typeface="Meiryo UI" pitchFamily="50" charset="-128"/>
                <a:ea typeface="Meiryo UI" pitchFamily="50" charset="-128"/>
                <a:cs typeface="Meiryo UI" pitchFamily="50" charset="-128"/>
              </a:rPr>
              <a:t>月版）の数値をもとに、</a:t>
            </a:r>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500" b="1" dirty="0">
                <a:solidFill>
                  <a:schemeClr val="tx1"/>
                </a:solidFill>
                <a:latin typeface="Meiryo UI" pitchFamily="50" charset="-128"/>
                <a:ea typeface="Meiryo UI" pitchFamily="50" charset="-128"/>
                <a:cs typeface="Meiryo UI" pitchFamily="50" charset="-128"/>
              </a:rPr>
              <a:t>　</a:t>
            </a:r>
            <a:r>
              <a:rPr lang="ja-JP" altLang="en-US" sz="1500" b="1" dirty="0" smtClean="0">
                <a:solidFill>
                  <a:schemeClr val="tx1"/>
                </a:solidFill>
                <a:latin typeface="Meiryo UI" pitchFamily="50" charset="-128"/>
                <a:ea typeface="Meiryo UI" pitchFamily="50" charset="-128"/>
                <a:cs typeface="Meiryo UI" pitchFamily="50" charset="-128"/>
              </a:rPr>
              <a:t>　 財政シミュレーションを更新</a:t>
            </a:r>
            <a:endParaRPr lang="en-US" altLang="ja-JP" sz="1500" b="1" dirty="0">
              <a:solidFill>
                <a:schemeClr val="tx1"/>
              </a:solidFill>
              <a:latin typeface="Meiryo UI" pitchFamily="50" charset="-128"/>
              <a:ea typeface="Meiryo UI" pitchFamily="50" charset="-128"/>
              <a:cs typeface="Meiryo UI" pitchFamily="50" charset="-128"/>
            </a:endParaRPr>
          </a:p>
          <a:p>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ja-JP" altLang="en-US" sz="1500" dirty="0" smtClean="0">
                <a:solidFill>
                  <a:schemeClr val="tx1"/>
                </a:solidFill>
                <a:latin typeface="Meiryo UI" panose="020B0604030504040204" pitchFamily="50" charset="-128"/>
                <a:ea typeface="Meiryo UI" panose="020B0604030504040204" pitchFamily="50" charset="-128"/>
              </a:rPr>
              <a:t>〇　</a:t>
            </a:r>
            <a:r>
              <a:rPr kumimoji="1" lang="ja-JP" altLang="en-US" sz="1500" b="1" dirty="0" smtClean="0">
                <a:solidFill>
                  <a:schemeClr val="tx1"/>
                </a:solidFill>
                <a:latin typeface="Meiryo UI" panose="020B0604030504040204" pitchFamily="50" charset="-128"/>
                <a:ea typeface="Meiryo UI" panose="020B0604030504040204" pitchFamily="50" charset="-128"/>
              </a:rPr>
              <a:t>第８回協議会において、区割り案を試案</a:t>
            </a:r>
            <a:r>
              <a:rPr lang="ja-JP" altLang="en-US" sz="1500" b="1" dirty="0" smtClean="0">
                <a:solidFill>
                  <a:schemeClr val="tx1"/>
                </a:solidFill>
                <a:latin typeface="Meiryo UI" panose="020B0604030504040204" pitchFamily="50" charset="-128"/>
                <a:ea typeface="Meiryo UI" panose="020B0604030504040204" pitchFamily="50" charset="-128"/>
              </a:rPr>
              <a:t>Ｂ</a:t>
            </a:r>
            <a:r>
              <a:rPr kumimoji="1" lang="en-US" altLang="ja-JP" sz="1500" b="1" dirty="0" smtClean="0">
                <a:solidFill>
                  <a:schemeClr val="tx1"/>
                </a:solidFill>
                <a:latin typeface="Meiryo UI" panose="020B0604030504040204" pitchFamily="50" charset="-128"/>
                <a:ea typeface="Meiryo UI" panose="020B0604030504040204" pitchFamily="50" charset="-128"/>
              </a:rPr>
              <a:t>(</a:t>
            </a:r>
            <a:r>
              <a:rPr kumimoji="1" lang="ja-JP" altLang="en-US" sz="1500" b="1" dirty="0" smtClean="0">
                <a:solidFill>
                  <a:schemeClr val="tx1"/>
                </a:solidFill>
                <a:latin typeface="Meiryo UI" panose="020B0604030504040204" pitchFamily="50" charset="-128"/>
                <a:ea typeface="Meiryo UI" panose="020B0604030504040204" pitchFamily="50" charset="-128"/>
              </a:rPr>
              <a:t>４区Ｂ案</a:t>
            </a:r>
            <a:r>
              <a:rPr kumimoji="1" lang="en-US" altLang="ja-JP" sz="1500" b="1" dirty="0" smtClean="0">
                <a:solidFill>
                  <a:schemeClr val="tx1"/>
                </a:solidFill>
                <a:latin typeface="Meiryo UI" panose="020B0604030504040204" pitchFamily="50" charset="-128"/>
                <a:ea typeface="Meiryo UI" panose="020B0604030504040204" pitchFamily="50" charset="-128"/>
              </a:rPr>
              <a:t>)</a:t>
            </a:r>
            <a:r>
              <a:rPr kumimoji="1" lang="ja-JP" altLang="en-US" sz="1500" b="1" dirty="0" smtClean="0">
                <a:solidFill>
                  <a:schemeClr val="tx1"/>
                </a:solidFill>
                <a:latin typeface="Meiryo UI" panose="020B0604030504040204" pitchFamily="50" charset="-128"/>
                <a:ea typeface="Meiryo UI" panose="020B0604030504040204" pitchFamily="50" charset="-128"/>
              </a:rPr>
              <a:t>として協議を進めていくこととなったことから、</a:t>
            </a:r>
            <a:endParaRPr lang="en-US" altLang="ja-JP" sz="1500" b="1" dirty="0" smtClean="0">
              <a:solidFill>
                <a:schemeClr val="tx1"/>
              </a:solidFill>
              <a:latin typeface="Meiryo UI" panose="020B0604030504040204" pitchFamily="50" charset="-128"/>
              <a:ea typeface="Meiryo UI" panose="020B0604030504040204" pitchFamily="50" charset="-128"/>
            </a:endParaRPr>
          </a:p>
          <a:p>
            <a:r>
              <a:rPr lang="ja-JP" altLang="en-US" sz="1500" b="1" dirty="0" smtClean="0">
                <a:solidFill>
                  <a:schemeClr val="tx1"/>
                </a:solidFill>
                <a:latin typeface="Meiryo UI" panose="020B0604030504040204" pitchFamily="50" charset="-128"/>
                <a:ea typeface="Meiryo UI" panose="020B0604030504040204" pitchFamily="50" charset="-128"/>
              </a:rPr>
              <a:t>　 </a:t>
            </a:r>
            <a:r>
              <a:rPr lang="ja-JP" altLang="en-US" sz="1500" b="1" dirty="0">
                <a:solidFill>
                  <a:schemeClr val="tx1"/>
                </a:solidFill>
                <a:latin typeface="Meiryo UI" panose="020B0604030504040204" pitchFamily="50" charset="-128"/>
                <a:ea typeface="Meiryo UI" panose="020B0604030504040204" pitchFamily="50" charset="-128"/>
              </a:rPr>
              <a:t>　</a:t>
            </a:r>
            <a:r>
              <a:rPr lang="ja-JP" altLang="en-US" sz="1500" b="1" dirty="0" smtClean="0">
                <a:solidFill>
                  <a:schemeClr val="tx1"/>
                </a:solidFill>
                <a:latin typeface="Meiryo UI" panose="020B0604030504040204" pitchFamily="50" charset="-128"/>
                <a:ea typeface="Meiryo UI" panose="020B0604030504040204" pitchFamily="50" charset="-128"/>
              </a:rPr>
              <a:t>本資料は、</a:t>
            </a:r>
            <a:r>
              <a:rPr kumimoji="1" lang="ja-JP" altLang="en-US" sz="1500" b="1" dirty="0" smtClean="0">
                <a:solidFill>
                  <a:schemeClr val="tx1"/>
                </a:solidFill>
                <a:latin typeface="Meiryo UI" panose="020B0604030504040204" pitchFamily="50" charset="-128"/>
                <a:ea typeface="Meiryo UI" panose="020B0604030504040204" pitchFamily="50" charset="-128"/>
              </a:rPr>
              <a:t>試案Ｂ</a:t>
            </a:r>
            <a:r>
              <a:rPr kumimoji="1" lang="en-US" altLang="ja-JP" sz="1500" b="1" dirty="0" smtClean="0">
                <a:solidFill>
                  <a:schemeClr val="tx1"/>
                </a:solidFill>
                <a:latin typeface="Meiryo UI" panose="020B0604030504040204" pitchFamily="50" charset="-128"/>
                <a:ea typeface="Meiryo UI" panose="020B0604030504040204" pitchFamily="50" charset="-128"/>
              </a:rPr>
              <a:t>(</a:t>
            </a:r>
            <a:r>
              <a:rPr kumimoji="1" lang="ja-JP" altLang="en-US" sz="1500" b="1" dirty="0" smtClean="0">
                <a:solidFill>
                  <a:schemeClr val="tx1"/>
                </a:solidFill>
                <a:latin typeface="Meiryo UI" panose="020B0604030504040204" pitchFamily="50" charset="-128"/>
                <a:ea typeface="Meiryo UI" panose="020B0604030504040204" pitchFamily="50" charset="-128"/>
              </a:rPr>
              <a:t>４区</a:t>
            </a:r>
            <a:r>
              <a:rPr kumimoji="1" lang="en-US" altLang="ja-JP" sz="1500" b="1" dirty="0" smtClean="0">
                <a:solidFill>
                  <a:schemeClr val="tx1"/>
                </a:solidFill>
                <a:latin typeface="Meiryo UI" panose="020B0604030504040204" pitchFamily="50" charset="-128"/>
                <a:ea typeface="Meiryo UI" panose="020B0604030504040204" pitchFamily="50" charset="-128"/>
              </a:rPr>
              <a:t>B</a:t>
            </a:r>
            <a:r>
              <a:rPr kumimoji="1" lang="ja-JP" altLang="en-US" sz="1500" b="1" dirty="0" smtClean="0">
                <a:solidFill>
                  <a:schemeClr val="tx1"/>
                </a:solidFill>
                <a:latin typeface="Meiryo UI" panose="020B0604030504040204" pitchFamily="50" charset="-128"/>
                <a:ea typeface="Meiryo UI" panose="020B0604030504040204" pitchFamily="50" charset="-128"/>
              </a:rPr>
              <a:t>案</a:t>
            </a:r>
            <a:r>
              <a:rPr kumimoji="1" lang="en-US" altLang="ja-JP" sz="1500" b="1" dirty="0" smtClean="0">
                <a:solidFill>
                  <a:schemeClr val="tx1"/>
                </a:solidFill>
                <a:latin typeface="Meiryo UI" panose="020B0604030504040204" pitchFamily="50" charset="-128"/>
                <a:ea typeface="Meiryo UI" panose="020B0604030504040204" pitchFamily="50" charset="-128"/>
              </a:rPr>
              <a:t>)</a:t>
            </a:r>
            <a:r>
              <a:rPr kumimoji="1" lang="ja-JP" altLang="en-US" sz="1500" b="1" dirty="0" smtClean="0">
                <a:solidFill>
                  <a:schemeClr val="tx1"/>
                </a:solidFill>
                <a:latin typeface="Meiryo UI" panose="020B0604030504040204" pitchFamily="50" charset="-128"/>
                <a:ea typeface="Meiryo UI" panose="020B0604030504040204" pitchFamily="50" charset="-128"/>
              </a:rPr>
              <a:t>をもとに</a:t>
            </a:r>
            <a:r>
              <a:rPr lang="ja-JP" altLang="en-US" sz="1500" b="1" dirty="0">
                <a:solidFill>
                  <a:schemeClr val="tx1"/>
                </a:solidFill>
                <a:latin typeface="Meiryo UI" panose="020B0604030504040204" pitchFamily="50" charset="-128"/>
                <a:ea typeface="Meiryo UI" panose="020B0604030504040204" pitchFamily="50" charset="-128"/>
              </a:rPr>
              <a:t>作成</a:t>
            </a:r>
            <a:endParaRPr kumimoji="1" lang="ja-JP" altLang="en-US" sz="1500" b="1" dirty="0">
              <a:solidFill>
                <a:schemeClr val="tx1"/>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2000" b="1" dirty="0">
                <a:solidFill>
                  <a:schemeClr val="tx1"/>
                </a:solidFill>
                <a:latin typeface="Meiryo UI" pitchFamily="50" charset="-128"/>
                <a:ea typeface="Meiryo UI" pitchFamily="50" charset="-128"/>
                <a:cs typeface="Meiryo UI" pitchFamily="50" charset="-128"/>
              </a:rPr>
              <a:t>３　</a:t>
            </a:r>
            <a:r>
              <a:rPr lang="ja-JP" altLang="en-US" sz="2000" b="1" dirty="0">
                <a:solidFill>
                  <a:prstClr val="black"/>
                </a:solidFill>
                <a:latin typeface="Meiryo UI" panose="020B0604030504040204" pitchFamily="50" charset="-128"/>
                <a:ea typeface="Meiryo UI" panose="020B0604030504040204" pitchFamily="50" charset="-128"/>
              </a:rPr>
              <a:t>大規模プロジェクトに係る財政的な影響</a:t>
            </a:r>
            <a:endParaRPr lang="ja-JP" altLang="en-US" sz="2000" b="1" dirty="0">
              <a:latin typeface="Meiryo UI" pitchFamily="50" charset="-128"/>
              <a:ea typeface="Meiryo UI" pitchFamily="50" charset="-128"/>
              <a:cs typeface="Meiryo UI" pitchFamily="50" charset="-128"/>
            </a:endParaRPr>
          </a:p>
        </p:txBody>
      </p:sp>
      <p:sp>
        <p:nvSpPr>
          <p:cNvPr id="26" name="正方形/長方形 25"/>
          <p:cNvSpPr/>
          <p:nvPr/>
        </p:nvSpPr>
        <p:spPr>
          <a:xfrm>
            <a:off x="382283" y="549127"/>
            <a:ext cx="9000999" cy="2614263"/>
          </a:xfrm>
          <a:prstGeom prst="rect">
            <a:avLst/>
          </a:prstGeom>
          <a:noFill/>
          <a:ln w="6350">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表 26"/>
          <p:cNvGraphicFramePr>
            <a:graphicFrameLocks noGrp="1"/>
          </p:cNvGraphicFramePr>
          <p:nvPr>
            <p:extLst>
              <p:ext uri="{D42A27DB-BD31-4B8C-83A1-F6EECF244321}">
                <p14:modId xmlns:p14="http://schemas.microsoft.com/office/powerpoint/2010/main" val="2494397286"/>
              </p:ext>
            </p:extLst>
          </p:nvPr>
        </p:nvGraphicFramePr>
        <p:xfrm>
          <a:off x="670316" y="509531"/>
          <a:ext cx="8496943" cy="536851"/>
        </p:xfrm>
        <a:graphic>
          <a:graphicData uri="http://schemas.openxmlformats.org/drawingml/2006/table">
            <a:tbl>
              <a:tblPr bandRow="1">
                <a:tableStyleId>{21E4AEA4-8DFA-4A89-87EB-49C32662AFE0}</a:tableStyleId>
              </a:tblPr>
              <a:tblGrid>
                <a:gridCol w="8496943"/>
              </a:tblGrid>
              <a:tr h="536851">
                <a:tc>
                  <a:txBody>
                    <a:bodyPr/>
                    <a:lstStyle/>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第９回大都市制度（特別区設置）協議会に提出した資料「大規模プロジェクトに係る財政的な影響について」の中から、本財政シミュレーションの基礎としている市「粗い試算」（</a:t>
                      </a:r>
                      <a:r>
                        <a:rPr lang="en-US" altLang="ja-JP" sz="1100" u="none" strike="noStrike" dirty="0" smtClean="0">
                          <a:solidFill>
                            <a:schemeClr val="tx1"/>
                          </a:solidFill>
                          <a:latin typeface="Meiryo UI" pitchFamily="50" charset="-128"/>
                          <a:ea typeface="Meiryo UI" pitchFamily="50" charset="-128"/>
                          <a:cs typeface="Meiryo UI" pitchFamily="50" charset="-128"/>
                        </a:rPr>
                        <a:t>2018</a:t>
                      </a:r>
                      <a:r>
                        <a:rPr lang="ja-JP" altLang="en-US" sz="1100" u="none" strike="noStrike" dirty="0" smtClean="0">
                          <a:solidFill>
                            <a:schemeClr val="tx1"/>
                          </a:solidFill>
                          <a:latin typeface="Meiryo UI" pitchFamily="50" charset="-128"/>
                          <a:ea typeface="Meiryo UI" pitchFamily="50" charset="-128"/>
                          <a:cs typeface="Meiryo UI" pitchFamily="50" charset="-128"/>
                        </a:rPr>
                        <a:t>（平成</a:t>
                      </a:r>
                      <a:r>
                        <a:rPr lang="en-US" altLang="ja-JP" sz="1100" u="none" strike="noStrike" dirty="0" smtClean="0">
                          <a:solidFill>
                            <a:schemeClr val="tx1"/>
                          </a:solidFill>
                          <a:latin typeface="Meiryo UI" pitchFamily="50" charset="-128"/>
                          <a:ea typeface="Meiryo UI" pitchFamily="50" charset="-128"/>
                          <a:cs typeface="Meiryo UI" pitchFamily="50" charset="-128"/>
                        </a:rPr>
                        <a:t>30</a:t>
                      </a:r>
                      <a:r>
                        <a:rPr lang="ja-JP" altLang="en-US" sz="1100" u="none" strike="noStrike" dirty="0" smtClean="0">
                          <a:solidFill>
                            <a:schemeClr val="tx1"/>
                          </a:solidFill>
                          <a:latin typeface="Meiryo UI" pitchFamily="50" charset="-128"/>
                          <a:ea typeface="Meiryo UI" pitchFamily="50" charset="-128"/>
                          <a:cs typeface="Meiryo UI" pitchFamily="50" charset="-128"/>
                        </a:rPr>
                        <a:t>）年</a:t>
                      </a:r>
                      <a:r>
                        <a:rPr lang="en-US" altLang="ja-JP" sz="1100" u="none" strike="noStrike" dirty="0" smtClean="0">
                          <a:solidFill>
                            <a:schemeClr val="tx1"/>
                          </a:solidFill>
                          <a:latin typeface="Meiryo UI" pitchFamily="50" charset="-128"/>
                          <a:ea typeface="Meiryo UI" pitchFamily="50" charset="-128"/>
                          <a:cs typeface="Meiryo UI" pitchFamily="50" charset="-128"/>
                        </a:rPr>
                        <a:t>2</a:t>
                      </a:r>
                      <a:r>
                        <a:rPr lang="ja-JP" altLang="en-US" sz="1100" u="none" strike="noStrike" dirty="0" smtClean="0">
                          <a:solidFill>
                            <a:schemeClr val="tx1"/>
                          </a:solidFill>
                          <a:latin typeface="Meiryo UI" pitchFamily="50" charset="-128"/>
                          <a:ea typeface="Meiryo UI" pitchFamily="50" charset="-128"/>
                          <a:cs typeface="Meiryo UI" pitchFamily="50" charset="-128"/>
                        </a:rPr>
                        <a:t>月版）で引き続き未織込みである事業に係る「財政的影響額」を抽出</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txBody>
                  <a:tcPr marL="99060" marR="99060" anchor="ctr" horzOverflow="overflow">
                    <a:noFill/>
                  </a:tcPr>
                </a:tc>
              </a:tr>
            </a:tbl>
          </a:graphicData>
        </a:graphic>
      </p:graphicFrame>
      <p:graphicFrame>
        <p:nvGraphicFramePr>
          <p:cNvPr id="31" name="表 30"/>
          <p:cNvGraphicFramePr>
            <a:graphicFrameLocks noGrp="1"/>
          </p:cNvGraphicFramePr>
          <p:nvPr>
            <p:extLst/>
          </p:nvPr>
        </p:nvGraphicFramePr>
        <p:xfrm>
          <a:off x="541993" y="3501008"/>
          <a:ext cx="8928990" cy="2952328"/>
        </p:xfrm>
        <a:graphic>
          <a:graphicData uri="http://schemas.openxmlformats.org/drawingml/2006/table">
            <a:tbl>
              <a:tblPr bandRow="1">
                <a:tableStyleId>{21E4AEA4-8DFA-4A89-87EB-49C32662AFE0}</a:tableStyleId>
              </a:tblPr>
              <a:tblGrid>
                <a:gridCol w="1073559">
                  <a:extLst>
                    <a:ext uri="{9D8B030D-6E8A-4147-A177-3AD203B41FA5}">
                      <a16:colId xmlns:a16="http://schemas.microsoft.com/office/drawing/2014/main" xmlns="" val="20000"/>
                    </a:ext>
                  </a:extLst>
                </a:gridCol>
                <a:gridCol w="1845954">
                  <a:extLst>
                    <a:ext uri="{9D8B030D-6E8A-4147-A177-3AD203B41FA5}">
                      <a16:colId xmlns:a16="http://schemas.microsoft.com/office/drawing/2014/main" xmlns="" val="20002"/>
                    </a:ext>
                  </a:extLst>
                </a:gridCol>
                <a:gridCol w="6009477">
                  <a:extLst>
                    <a:ext uri="{9D8B030D-6E8A-4147-A177-3AD203B41FA5}">
                      <a16:colId xmlns:a16="http://schemas.microsoft.com/office/drawing/2014/main" xmlns="" val="20003"/>
                    </a:ext>
                  </a:extLst>
                </a:gridCol>
              </a:tblGrid>
              <a:tr h="300528">
                <a:tc gridSpan="2">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項目</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lvl="2" indent="0" algn="ctr">
                        <a:lnSpc>
                          <a:spcPct val="100000"/>
                        </a:lnSpc>
                        <a:buFont typeface="Wingdings" panose="05000000000000000000" pitchFamily="2" charset="2"/>
                        <a:buNone/>
                        <a:defRPr/>
                      </a:pPr>
                      <a:r>
                        <a:rPr lang="ja-JP" altLang="en-US" sz="1200" b="1" u="none" dirty="0" smtClean="0">
                          <a:solidFill>
                            <a:schemeClr val="tx1"/>
                          </a:solidFill>
                          <a:latin typeface="Meiryo UI" pitchFamily="50" charset="-128"/>
                          <a:ea typeface="Meiryo UI" pitchFamily="50" charset="-128"/>
                          <a:cs typeface="Meiryo UI" pitchFamily="50" charset="-128"/>
                        </a:rPr>
                        <a:t>内容</a:t>
                      </a:r>
                      <a:endParaRPr lang="en-US" altLang="ja-JP" sz="1200" b="1"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0"/>
                  </a:ext>
                </a:extLst>
              </a:tr>
              <a:tr h="77959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万博会場</a:t>
                      </a:r>
                      <a:r>
                        <a:rPr kumimoji="1" lang="ja-JP" altLang="en-US" sz="1200" b="1" dirty="0">
                          <a:solidFill>
                            <a:schemeClr val="tx1"/>
                          </a:solidFill>
                          <a:latin typeface="Meiryo UI" panose="020B0604030504040204" pitchFamily="50" charset="-128"/>
                          <a:ea typeface="Meiryo UI" panose="020B0604030504040204" pitchFamily="50" charset="-128"/>
                        </a:rPr>
                        <a:t>建設費</a:t>
                      </a: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万博</a:t>
                      </a:r>
                      <a:r>
                        <a:rPr lang="ja-JP" altLang="en-US" sz="1200" b="0" u="none" dirty="0">
                          <a:solidFill>
                            <a:schemeClr val="tx1"/>
                          </a:solidFill>
                          <a:latin typeface="Meiryo UI" pitchFamily="50" charset="-128"/>
                          <a:ea typeface="Meiryo UI" pitchFamily="50" charset="-128"/>
                          <a:cs typeface="Meiryo UI" pitchFamily="50" charset="-128"/>
                        </a:rPr>
                        <a:t>会場</a:t>
                      </a:r>
                      <a:r>
                        <a:rPr lang="ja-JP" altLang="en-US" sz="1200" b="0" u="none" dirty="0" smtClean="0">
                          <a:solidFill>
                            <a:schemeClr val="tx1"/>
                          </a:solidFill>
                          <a:latin typeface="Meiryo UI" pitchFamily="50" charset="-128"/>
                          <a:ea typeface="Meiryo UI" pitchFamily="50" charset="-128"/>
                          <a:cs typeface="Meiryo UI" pitchFamily="50" charset="-128"/>
                        </a:rPr>
                        <a:t>建設　　　　　（具体的な事業スキームは未確定）</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1,250</a:t>
                      </a:r>
                      <a:r>
                        <a:rPr lang="ja-JP" altLang="en-US" sz="1200" b="0" u="none" dirty="0">
                          <a:solidFill>
                            <a:schemeClr val="tx1"/>
                          </a:solidFill>
                          <a:latin typeface="Meiryo UI" pitchFamily="50" charset="-128"/>
                          <a:ea typeface="Meiryo UI" pitchFamily="50" charset="-128"/>
                          <a:cs typeface="Meiryo UI" pitchFamily="50" charset="-128"/>
                        </a:rPr>
                        <a:t>億円</a:t>
                      </a:r>
                      <a:r>
                        <a:rPr lang="en-US" altLang="ja-JP" sz="1200" b="0" u="none" dirty="0">
                          <a:solidFill>
                            <a:schemeClr val="tx1"/>
                          </a:solidFill>
                          <a:latin typeface="Meiryo UI" pitchFamily="50" charset="-128"/>
                          <a:ea typeface="Meiryo UI" pitchFamily="50" charset="-128"/>
                          <a:cs typeface="Meiryo UI" pitchFamily="50" charset="-128"/>
                        </a:rPr>
                        <a:t/>
                      </a:r>
                      <a:br>
                        <a:rPr lang="en-US" altLang="ja-JP" sz="1200" b="0" u="none" dirty="0">
                          <a:solidFill>
                            <a:schemeClr val="tx1"/>
                          </a:solidFill>
                          <a:latin typeface="Meiryo UI" pitchFamily="50" charset="-128"/>
                          <a:ea typeface="Meiryo UI" pitchFamily="50" charset="-128"/>
                          <a:cs typeface="Meiryo UI" pitchFamily="50" charset="-128"/>
                        </a:rPr>
                      </a:br>
                      <a:r>
                        <a:rPr lang="ja-JP" altLang="en-US" sz="1200" b="0" u="none" dirty="0">
                          <a:solidFill>
                            <a:schemeClr val="tx1"/>
                          </a:solidFill>
                          <a:latin typeface="Meiryo UI" pitchFamily="50" charset="-128"/>
                          <a:ea typeface="Meiryo UI" pitchFamily="50" charset="-128"/>
                          <a:cs typeface="Meiryo UI" pitchFamily="50" charset="-128"/>
                        </a:rPr>
                        <a:t>　負担割合は</a:t>
                      </a:r>
                      <a:r>
                        <a:rPr lang="ja-JP" altLang="en-US" sz="1200" b="0" u="none" dirty="0" smtClean="0">
                          <a:solidFill>
                            <a:schemeClr val="tx1"/>
                          </a:solidFill>
                          <a:latin typeface="Meiryo UI" pitchFamily="50" charset="-128"/>
                          <a:ea typeface="Meiryo UI" pitchFamily="50" charset="-128"/>
                          <a:cs typeface="Meiryo UI" pitchFamily="50" charset="-128"/>
                        </a:rPr>
                        <a:t>確定　　国</a:t>
                      </a:r>
                      <a:r>
                        <a:rPr lang="ja-JP" altLang="en-US" sz="1200" b="0" u="none" dirty="0">
                          <a:solidFill>
                            <a:schemeClr val="tx1"/>
                          </a:solidFill>
                          <a:latin typeface="Meiryo UI" pitchFamily="50" charset="-128"/>
                          <a:ea typeface="Meiryo UI" pitchFamily="50" charset="-128"/>
                          <a:cs typeface="Meiryo UI" pitchFamily="50" charset="-128"/>
                        </a:rPr>
                        <a:t>：経済界：地元自治体（府市</a:t>
                      </a:r>
                      <a:r>
                        <a:rPr lang="ja-JP" altLang="en-US" sz="1200" b="0" u="none" dirty="0" smtClean="0">
                          <a:solidFill>
                            <a:schemeClr val="tx1"/>
                          </a:solidFill>
                          <a:latin typeface="Meiryo UI" pitchFamily="50" charset="-128"/>
                          <a:ea typeface="Meiryo UI" pitchFamily="50" charset="-128"/>
                          <a:cs typeface="Meiryo UI" pitchFamily="50" charset="-128"/>
                        </a:rPr>
                        <a:t>）＝１：１：１</a:t>
                      </a:r>
                      <a:endParaRPr lang="en-US" altLang="ja-JP" sz="1200" b="0" u="none" dirty="0" smtClean="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r>
                        <a:rPr lang="ja-JP" altLang="en-US" sz="1200" b="0" u="none" dirty="0" smtClean="0">
                          <a:solidFill>
                            <a:schemeClr val="tx1"/>
                          </a:solidFill>
                          <a:latin typeface="Meiryo UI" pitchFamily="50" charset="-128"/>
                          <a:ea typeface="Meiryo UI" pitchFamily="50" charset="-128"/>
                          <a:cs typeface="Meiryo UI" pitchFamily="50" charset="-128"/>
                        </a:rPr>
                        <a:t>　　　（地方負担額</a:t>
                      </a:r>
                      <a:r>
                        <a:rPr lang="en-US" altLang="ja-JP" sz="1200" b="0" u="none" dirty="0" smtClean="0">
                          <a:solidFill>
                            <a:schemeClr val="tx1"/>
                          </a:solidFill>
                          <a:latin typeface="Meiryo UI" pitchFamily="50" charset="-128"/>
                          <a:ea typeface="Meiryo UI" pitchFamily="50" charset="-128"/>
                          <a:cs typeface="Meiryo UI" pitchFamily="50" charset="-128"/>
                        </a:rPr>
                        <a:t>416</a:t>
                      </a:r>
                      <a:r>
                        <a:rPr lang="ja-JP" altLang="en-US" sz="1200" b="0" u="none" dirty="0" smtClean="0">
                          <a:solidFill>
                            <a:schemeClr val="tx1"/>
                          </a:solidFill>
                          <a:latin typeface="Meiryo UI" pitchFamily="50" charset="-128"/>
                          <a:ea typeface="Meiryo UI" pitchFamily="50" charset="-128"/>
                          <a:cs typeface="Meiryo UI" pitchFamily="50" charset="-128"/>
                        </a:rPr>
                        <a:t>億円　府市折半）</a:t>
                      </a:r>
                      <a:r>
                        <a:rPr lang="ja-JP" altLang="en-US" sz="1050" b="0" u="none" dirty="0">
                          <a:solidFill>
                            <a:schemeClr val="tx1"/>
                          </a:solidFill>
                          <a:latin typeface="Meiryo UI" pitchFamily="50" charset="-128"/>
                          <a:ea typeface="Meiryo UI" pitchFamily="50" charset="-128"/>
                          <a:cs typeface="Meiryo UI" pitchFamily="50" charset="-128"/>
                        </a:rPr>
                        <a:t>　</a:t>
                      </a:r>
                      <a:r>
                        <a:rPr lang="ja-JP" altLang="en-US" sz="1050" b="0" u="none" dirty="0" smtClean="0">
                          <a:solidFill>
                            <a:schemeClr val="tx1"/>
                          </a:solidFill>
                          <a:latin typeface="Meiryo UI" pitchFamily="50" charset="-128"/>
                          <a:ea typeface="Meiryo UI" pitchFamily="50" charset="-128"/>
                          <a:cs typeface="Meiryo UI" pitchFamily="50" charset="-128"/>
                        </a:rPr>
                        <a:t>　　　　　　　　　　　　　　　　　　　　　　</a:t>
                      </a:r>
                      <a:r>
                        <a:rPr lang="ja-JP" altLang="en-US" sz="1050" b="0" u="none" dirty="0">
                          <a:solidFill>
                            <a:schemeClr val="tx1"/>
                          </a:solidFill>
                          <a:latin typeface="Meiryo UI" pitchFamily="50" charset="-128"/>
                          <a:ea typeface="Meiryo UI" pitchFamily="50" charset="-128"/>
                          <a:cs typeface="Meiryo UI" pitchFamily="50" charset="-128"/>
                        </a:rPr>
                        <a:t>　　</a:t>
                      </a:r>
                      <a:endParaRPr lang="en-US" altLang="ja-JP" sz="105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tr>
              <a:tr h="329560">
                <a:tc rowSpan="4">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関連事業費</a:t>
                      </a:r>
                    </a:p>
                  </a:txBody>
                  <a:tcPr marL="99059" marR="99059" marT="45724" marB="45724"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地下鉄中央線の延伸</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（北港テクノポート線）</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夢</a:t>
                      </a:r>
                      <a:r>
                        <a:rPr lang="ja-JP" altLang="en-US" sz="1200" b="0" u="none" dirty="0">
                          <a:solidFill>
                            <a:schemeClr val="tx1"/>
                          </a:solidFill>
                          <a:latin typeface="Meiryo UI" pitchFamily="50" charset="-128"/>
                          <a:ea typeface="Meiryo UI" pitchFamily="50" charset="-128"/>
                          <a:cs typeface="Meiryo UI" pitchFamily="50" charset="-128"/>
                        </a:rPr>
                        <a:t>洲への鉄道アクセス（コスモスクエア駅～夢洲駅）</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事業費（残額分）総額</a:t>
                      </a:r>
                      <a:r>
                        <a:rPr lang="en-US" altLang="ja-JP" sz="1200" b="0" u="none" dirty="0">
                          <a:solidFill>
                            <a:schemeClr val="tx1"/>
                          </a:solidFill>
                          <a:latin typeface="Meiryo UI" pitchFamily="50" charset="-128"/>
                          <a:ea typeface="Meiryo UI" pitchFamily="50" charset="-128"/>
                          <a:cs typeface="Meiryo UI" pitchFamily="50" charset="-128"/>
                        </a:rPr>
                        <a:t>540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64</a:t>
                      </a:r>
                      <a:r>
                        <a:rPr lang="ja-JP" altLang="en-US" sz="1200" b="0" u="none" dirty="0" smtClean="0">
                          <a:solidFill>
                            <a:schemeClr val="tx1"/>
                          </a:solidFill>
                          <a:latin typeface="Meiryo UI" pitchFamily="50" charset="-128"/>
                          <a:ea typeface="Meiryo UI" pitchFamily="50" charset="-128"/>
                          <a:cs typeface="Meiryo UI" pitchFamily="50" charset="-128"/>
                        </a:rPr>
                        <a:t>億円</a:t>
                      </a:r>
                      <a:r>
                        <a:rPr lang="en-US" altLang="ja-JP" sz="900" b="0" u="none" dirty="0" smtClean="0">
                          <a:solidFill>
                            <a:schemeClr val="tx1"/>
                          </a:solidFill>
                          <a:latin typeface="Meiryo UI" pitchFamily="50" charset="-128"/>
                          <a:ea typeface="Meiryo UI" pitchFamily="50" charset="-128"/>
                          <a:cs typeface="Meiryo UI" pitchFamily="50" charset="-128"/>
                        </a:rPr>
                        <a:t>※2</a:t>
                      </a:r>
                      <a:r>
                        <a:rPr lang="ja-JP" altLang="en-US" sz="1200" b="0" u="none" dirty="0" smtClean="0">
                          <a:solidFill>
                            <a:schemeClr val="tx1"/>
                          </a:solidFill>
                          <a:latin typeface="Meiryo UI" pitchFamily="50" charset="-128"/>
                          <a:ea typeface="Meiryo UI" pitchFamily="50" charset="-128"/>
                          <a:cs typeface="Meiryo UI" pitchFamily="50" charset="-128"/>
                        </a:rPr>
                        <a:t>）</a:t>
                      </a:r>
                      <a:endParaRPr lang="en-US" altLang="ja-JP" sz="105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1"/>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道路改良等</a:t>
                      </a: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夢</a:t>
                      </a:r>
                      <a:r>
                        <a:rPr lang="ja-JP" altLang="en-US" sz="1200" b="0" u="none" dirty="0">
                          <a:solidFill>
                            <a:schemeClr val="tx1"/>
                          </a:solidFill>
                          <a:latin typeface="Meiryo UI" pitchFamily="50" charset="-128"/>
                          <a:ea typeface="Meiryo UI" pitchFamily="50" charset="-128"/>
                          <a:cs typeface="Meiryo UI" pitchFamily="50" charset="-128"/>
                        </a:rPr>
                        <a:t>洲への道路アクセス（此花大橋、夢舞大橋拡張等）</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40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20</a:t>
                      </a:r>
                      <a:r>
                        <a:rPr lang="ja-JP" altLang="en-US" sz="1200" b="0" u="none" dirty="0" smtClean="0">
                          <a:solidFill>
                            <a:schemeClr val="tx1"/>
                          </a:solidFill>
                          <a:latin typeface="Meiryo UI" pitchFamily="50" charset="-128"/>
                          <a:ea typeface="Meiryo UI" pitchFamily="50" charset="-128"/>
                          <a:cs typeface="Meiryo UI" pitchFamily="50" charset="-128"/>
                        </a:rPr>
                        <a:t>億円）</a:t>
                      </a:r>
                      <a:endParaRPr lang="en-US" altLang="ja-JP" sz="12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2"/>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地下鉄輸送力増強</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地下鉄中央線の輸送力増強</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a:t>
                      </a:r>
                      <a:r>
                        <a:rPr lang="ja-JP" altLang="en-US" sz="1200" b="0" u="none" dirty="0" smtClean="0">
                          <a:solidFill>
                            <a:schemeClr val="tx1"/>
                          </a:solidFill>
                          <a:latin typeface="Meiryo UI" pitchFamily="50" charset="-128"/>
                          <a:ea typeface="Meiryo UI" pitchFamily="50" charset="-128"/>
                          <a:cs typeface="Meiryo UI" pitchFamily="50" charset="-128"/>
                        </a:rPr>
                        <a:t>総額</a:t>
                      </a:r>
                      <a:r>
                        <a:rPr lang="en-US" altLang="ja-JP" sz="1200" b="0" u="none" dirty="0" smtClean="0">
                          <a:solidFill>
                            <a:schemeClr val="tx1"/>
                          </a:solidFill>
                          <a:latin typeface="Meiryo UI" pitchFamily="50" charset="-128"/>
                          <a:ea typeface="Meiryo UI" pitchFamily="50" charset="-128"/>
                          <a:cs typeface="Meiryo UI" pitchFamily="50" charset="-128"/>
                        </a:rPr>
                        <a:t>100</a:t>
                      </a:r>
                      <a:r>
                        <a:rPr lang="ja-JP" altLang="en-US" sz="1200" b="0" u="none" dirty="0" smtClean="0">
                          <a:solidFill>
                            <a:schemeClr val="tx1"/>
                          </a:solidFill>
                          <a:latin typeface="Meiryo UI" pitchFamily="50" charset="-128"/>
                          <a:ea typeface="Meiryo UI" pitchFamily="50" charset="-128"/>
                          <a:cs typeface="Meiryo UI" pitchFamily="50" charset="-128"/>
                        </a:rPr>
                        <a:t>億円　</a:t>
                      </a:r>
                      <a:r>
                        <a:rPr lang="en-US" altLang="ja-JP" sz="900" b="0" u="none" dirty="0" smtClean="0">
                          <a:solidFill>
                            <a:schemeClr val="tx1"/>
                          </a:solidFill>
                          <a:latin typeface="Meiryo UI" pitchFamily="50" charset="-128"/>
                          <a:ea typeface="Meiryo UI" pitchFamily="50" charset="-128"/>
                          <a:cs typeface="Meiryo UI" pitchFamily="50" charset="-128"/>
                        </a:rPr>
                        <a:t>※3</a:t>
                      </a:r>
                      <a:endParaRPr lang="en-US" altLang="ja-JP" sz="9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3"/>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南エリア埋立追加工事</a:t>
                      </a: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南エリア</a:t>
                      </a:r>
                      <a:r>
                        <a:rPr lang="en-US" altLang="ja-JP" sz="1200" b="0" u="none" dirty="0">
                          <a:solidFill>
                            <a:schemeClr val="tx1"/>
                          </a:solidFill>
                          <a:latin typeface="Meiryo UI" pitchFamily="50" charset="-128"/>
                          <a:ea typeface="Meiryo UI" pitchFamily="50" charset="-128"/>
                          <a:cs typeface="Meiryo UI" pitchFamily="50" charset="-128"/>
                        </a:rPr>
                        <a:t>30ha</a:t>
                      </a:r>
                      <a:r>
                        <a:rPr lang="ja-JP" altLang="en-US" sz="1200" b="0" u="none" dirty="0">
                          <a:solidFill>
                            <a:schemeClr val="tx1"/>
                          </a:solidFill>
                          <a:latin typeface="Meiryo UI" pitchFamily="50" charset="-128"/>
                          <a:ea typeface="Meiryo UI" pitchFamily="50" charset="-128"/>
                          <a:cs typeface="Meiryo UI" pitchFamily="50" charset="-128"/>
                        </a:rPr>
                        <a:t>埋立ての追加工事</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50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50</a:t>
                      </a:r>
                      <a:r>
                        <a:rPr lang="ja-JP" altLang="en-US" sz="1200" b="0" u="none" dirty="0" smtClean="0">
                          <a:solidFill>
                            <a:schemeClr val="tx1"/>
                          </a:solidFill>
                          <a:latin typeface="Meiryo UI" pitchFamily="50" charset="-128"/>
                          <a:ea typeface="Meiryo UI" pitchFamily="50" charset="-128"/>
                          <a:cs typeface="Meiryo UI" pitchFamily="50" charset="-128"/>
                        </a:rPr>
                        <a:t>億円）</a:t>
                      </a:r>
                      <a:endParaRPr lang="en-US" altLang="ja-JP" sz="12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32" name="テキスト ボックス 31"/>
          <p:cNvSpPr txBox="1"/>
          <p:nvPr/>
        </p:nvSpPr>
        <p:spPr>
          <a:xfrm>
            <a:off x="541993" y="6448827"/>
            <a:ext cx="8496237" cy="276999"/>
          </a:xfrm>
          <a:prstGeom prst="rect">
            <a:avLst/>
          </a:prstGeom>
          <a:noFill/>
        </p:spPr>
        <p:txBody>
          <a:bodyPr wrap="none" rtlCol="0">
            <a:spAutoFit/>
          </a:bodyPr>
          <a:lstStyle/>
          <a:p>
            <a:r>
              <a:rPr lang="en-US" altLang="ja-JP" sz="600" dirty="0">
                <a:latin typeface="Meiryo UI" panose="020B0604030504040204" pitchFamily="50" charset="-128"/>
                <a:ea typeface="Meiryo UI" panose="020B0604030504040204" pitchFamily="50" charset="-128"/>
              </a:rPr>
              <a:t>※1</a:t>
            </a:r>
            <a:r>
              <a:rPr lang="ja-JP" altLang="en-US" sz="600" dirty="0">
                <a:latin typeface="Meiryo UI" panose="020B0604030504040204" pitchFamily="50" charset="-128"/>
                <a:ea typeface="Meiryo UI" panose="020B0604030504040204" pitchFamily="50" charset="-128"/>
              </a:rPr>
              <a:t> 関連事業費には、夢洲まちづくりに係る事業と万博関連事業が</a:t>
            </a:r>
            <a:r>
              <a:rPr lang="ja-JP" altLang="en-US" sz="600" dirty="0" smtClean="0">
                <a:latin typeface="Meiryo UI" panose="020B0604030504040204" pitchFamily="50" charset="-128"/>
                <a:ea typeface="Meiryo UI" panose="020B0604030504040204" pitchFamily="50" charset="-128"/>
              </a:rPr>
              <a:t>ある。このうち、万博開催のために必要となるものについては、府市折半を基本とする　</a:t>
            </a:r>
            <a:r>
              <a:rPr lang="en-US" altLang="ja-JP" sz="600" dirty="0" smtClean="0">
                <a:latin typeface="Meiryo UI" panose="020B0604030504040204" pitchFamily="50" charset="-128"/>
                <a:ea typeface="Meiryo UI" panose="020B0604030504040204" pitchFamily="50" charset="-128"/>
              </a:rPr>
              <a:t>【2025</a:t>
            </a:r>
            <a:r>
              <a:rPr lang="ja-JP" altLang="en-US" sz="600" dirty="0" smtClean="0">
                <a:latin typeface="Meiryo UI" panose="020B0604030504040204" pitchFamily="50" charset="-128"/>
                <a:ea typeface="Meiryo UI" panose="020B0604030504040204" pitchFamily="50" charset="-128"/>
              </a:rPr>
              <a:t>日本万国博覧会開催に向けた府市の取組について（案）第</a:t>
            </a:r>
            <a:r>
              <a:rPr lang="en-US" altLang="ja-JP" sz="600" dirty="0" smtClean="0">
                <a:latin typeface="Meiryo UI" panose="020B0604030504040204" pitchFamily="50" charset="-128"/>
                <a:ea typeface="Meiryo UI" panose="020B0604030504040204" pitchFamily="50" charset="-128"/>
              </a:rPr>
              <a:t>8</a:t>
            </a:r>
            <a:r>
              <a:rPr lang="ja-JP" altLang="en-US" sz="600" dirty="0" smtClean="0">
                <a:latin typeface="Meiryo UI" panose="020B0604030504040204" pitchFamily="50" charset="-128"/>
                <a:ea typeface="Meiryo UI" panose="020B0604030504040204" pitchFamily="50" charset="-128"/>
              </a:rPr>
              <a:t>回副首都推進本部会議</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Ｈ</a:t>
            </a:r>
            <a:r>
              <a:rPr lang="en-US" altLang="ja-JP" sz="600" dirty="0" smtClean="0">
                <a:latin typeface="Meiryo UI" panose="020B0604030504040204" pitchFamily="50" charset="-128"/>
                <a:ea typeface="Meiryo UI" panose="020B0604030504040204" pitchFamily="50" charset="-128"/>
              </a:rPr>
              <a:t>29.1.31</a:t>
            </a:r>
            <a:r>
              <a:rPr lang="ja-JP" altLang="en-US"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a:t>
            </a:r>
          </a:p>
          <a:p>
            <a:r>
              <a:rPr lang="en-US" altLang="ja-JP" sz="600" dirty="0" smtClean="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2 </a:t>
            </a:r>
            <a:r>
              <a:rPr lang="ja-JP" altLang="en-US" sz="600" dirty="0" smtClean="0">
                <a:latin typeface="Meiryo UI" panose="020B0604030504040204" pitchFamily="50" charset="-128"/>
                <a:ea typeface="Meiryo UI" panose="020B0604030504040204" pitchFamily="50" charset="-128"/>
              </a:rPr>
              <a:t>記載の地方負担額以外に、国庫</a:t>
            </a:r>
            <a:r>
              <a:rPr lang="ja-JP" altLang="en-US" sz="600" dirty="0">
                <a:latin typeface="Meiryo UI" panose="020B0604030504040204" pitchFamily="50" charset="-128"/>
                <a:ea typeface="Meiryo UI" panose="020B0604030504040204" pitchFamily="50" charset="-128"/>
              </a:rPr>
              <a:t>補助金や開発者負担など（</a:t>
            </a:r>
            <a:r>
              <a:rPr lang="en-US" altLang="ja-JP" sz="600" dirty="0">
                <a:latin typeface="Meiryo UI" panose="020B0604030504040204" pitchFamily="50" charset="-128"/>
                <a:ea typeface="Meiryo UI" panose="020B0604030504040204" pitchFamily="50" charset="-128"/>
              </a:rPr>
              <a:t>476</a:t>
            </a:r>
            <a:r>
              <a:rPr lang="ja-JP" altLang="en-US" sz="600" dirty="0">
                <a:latin typeface="Meiryo UI" panose="020B0604030504040204" pitchFamily="50" charset="-128"/>
                <a:ea typeface="Meiryo UI" panose="020B0604030504040204" pitchFamily="50" charset="-128"/>
              </a:rPr>
              <a:t>億円）がある</a:t>
            </a:r>
            <a:r>
              <a:rPr lang="ja-JP" altLang="en-US" sz="600" dirty="0" smtClean="0">
                <a:latin typeface="Meiryo UI" panose="020B0604030504040204" pitchFamily="50" charset="-128"/>
                <a:ea typeface="Meiryo UI" panose="020B0604030504040204" pitchFamily="50" charset="-128"/>
              </a:rPr>
              <a:t>が、</a:t>
            </a:r>
            <a:r>
              <a:rPr lang="ja-JP" altLang="en-US" sz="600" dirty="0">
                <a:latin typeface="Meiryo UI" panose="020B0604030504040204" pitchFamily="50" charset="-128"/>
                <a:ea typeface="Meiryo UI" panose="020B0604030504040204" pitchFamily="50" charset="-128"/>
              </a:rPr>
              <a:t>実際の事業スキームや費用</a:t>
            </a:r>
            <a:r>
              <a:rPr lang="ja-JP" altLang="en-US" sz="600" dirty="0" smtClean="0">
                <a:latin typeface="Meiryo UI" panose="020B0604030504040204" pitchFamily="50" charset="-128"/>
                <a:ea typeface="Meiryo UI" panose="020B0604030504040204" pitchFamily="50" charset="-128"/>
              </a:rPr>
              <a:t>負担は未確定　　　　　</a:t>
            </a:r>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３ 地方負担は未定</a:t>
            </a:r>
            <a:endParaRPr lang="ja-JP" altLang="en-US" sz="6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716338" y="5893571"/>
            <a:ext cx="510557" cy="230832"/>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※1</a:t>
            </a:r>
            <a:endParaRPr lang="ja-JP" altLang="en-US" sz="9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5006488" y="3307358"/>
            <a:ext cx="4680520" cy="215444"/>
          </a:xfrm>
          <a:prstGeom prst="rect">
            <a:avLst/>
          </a:prstGeom>
          <a:noFill/>
        </p:spPr>
        <p:txBody>
          <a:bodyPr wrap="square" rtlCol="0">
            <a:spAutoFit/>
          </a:bodyPr>
          <a:lstStyle/>
          <a:p>
            <a:pPr marL="0" lvl="2">
              <a:defRPr/>
            </a:pPr>
            <a:r>
              <a:rPr lang="ja-JP" altLang="en-US" sz="800" dirty="0" smtClean="0">
                <a:latin typeface="Meiryo UI" pitchFamily="50" charset="-128"/>
                <a:ea typeface="Meiryo UI" pitchFamily="50" charset="-128"/>
                <a:cs typeface="Meiryo UI" pitchFamily="50" charset="-128"/>
              </a:rPr>
              <a:t>（出典）</a:t>
            </a:r>
            <a:r>
              <a:rPr lang="en-US" altLang="ja-JP" sz="800" dirty="0" smtClean="0">
                <a:latin typeface="Meiryo UI" pitchFamily="50" charset="-128"/>
                <a:ea typeface="Meiryo UI" pitchFamily="50" charset="-128"/>
                <a:cs typeface="Meiryo UI" pitchFamily="50" charset="-128"/>
              </a:rPr>
              <a:t>H28</a:t>
            </a:r>
            <a:r>
              <a:rPr lang="ja-JP" altLang="en-US" sz="800" dirty="0">
                <a:latin typeface="Meiryo UI" pitchFamily="50" charset="-128"/>
                <a:ea typeface="Meiryo UI" pitchFamily="50" charset="-128"/>
                <a:cs typeface="Meiryo UI" pitchFamily="50" charset="-128"/>
              </a:rPr>
              <a:t>年度第</a:t>
            </a:r>
            <a:r>
              <a:rPr lang="en-US" altLang="ja-JP" sz="800" dirty="0">
                <a:latin typeface="Meiryo UI" pitchFamily="50" charset="-128"/>
                <a:ea typeface="Meiryo UI" pitchFamily="50" charset="-128"/>
                <a:cs typeface="Meiryo UI" pitchFamily="50" charset="-128"/>
              </a:rPr>
              <a:t>8</a:t>
            </a:r>
            <a:r>
              <a:rPr lang="ja-JP" altLang="en-US" sz="800" dirty="0">
                <a:latin typeface="Meiryo UI" pitchFamily="50" charset="-128"/>
                <a:ea typeface="Meiryo UI" pitchFamily="50" charset="-128"/>
                <a:cs typeface="Meiryo UI" pitchFamily="50" charset="-128"/>
              </a:rPr>
              <a:t>回副首都推進本部会議</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Ｈ</a:t>
            </a:r>
            <a:r>
              <a:rPr lang="en-US" altLang="ja-JP" sz="800" dirty="0">
                <a:latin typeface="Meiryo UI" pitchFamily="50" charset="-128"/>
                <a:ea typeface="Meiryo UI" pitchFamily="50" charset="-128"/>
                <a:cs typeface="Meiryo UI" pitchFamily="50" charset="-128"/>
              </a:rPr>
              <a:t>29.1)</a:t>
            </a:r>
            <a:r>
              <a:rPr lang="ja-JP" altLang="en-US" sz="800" dirty="0" smtClean="0">
                <a:latin typeface="Meiryo UI" pitchFamily="50" charset="-128"/>
                <a:ea typeface="Meiryo UI" pitchFamily="50" charset="-128"/>
                <a:cs typeface="Meiryo UI" pitchFamily="50" charset="-128"/>
              </a:rPr>
              <a:t>及び</a:t>
            </a:r>
            <a:r>
              <a:rPr lang="en-US" altLang="ja-JP" sz="800" dirty="0" smtClean="0">
                <a:latin typeface="Meiryo UI" pitchFamily="50" charset="-128"/>
                <a:ea typeface="Meiryo UI" pitchFamily="50" charset="-128"/>
                <a:cs typeface="Meiryo UI" pitchFamily="50" charset="-128"/>
              </a:rPr>
              <a:t>H28</a:t>
            </a:r>
            <a:r>
              <a:rPr lang="ja-JP" altLang="en-US" sz="800" dirty="0">
                <a:latin typeface="Meiryo UI" pitchFamily="50" charset="-128"/>
                <a:ea typeface="Meiryo UI" pitchFamily="50" charset="-128"/>
                <a:cs typeface="Meiryo UI" pitchFamily="50" charset="-128"/>
              </a:rPr>
              <a:t>年度大阪市戦略会議</a:t>
            </a:r>
            <a:r>
              <a:rPr lang="en-US" altLang="ja-JP" sz="800" dirty="0">
                <a:latin typeface="Meiryo UI" pitchFamily="50" charset="-128"/>
                <a:ea typeface="Meiryo UI" pitchFamily="50" charset="-128"/>
                <a:cs typeface="Meiryo UI" pitchFamily="50" charset="-128"/>
              </a:rPr>
              <a:t>(H29.2)</a:t>
            </a:r>
            <a:r>
              <a:rPr lang="ja-JP" altLang="en-US" sz="800" dirty="0" smtClean="0">
                <a:latin typeface="Meiryo UI" pitchFamily="50" charset="-128"/>
                <a:ea typeface="Meiryo UI" pitchFamily="50" charset="-128"/>
                <a:cs typeface="Meiryo UI" pitchFamily="50" charset="-128"/>
              </a:rPr>
              <a:t>資料</a:t>
            </a:r>
            <a:endParaRPr lang="en-US" altLang="ja-JP" sz="800" dirty="0">
              <a:latin typeface="Meiryo UI" pitchFamily="50" charset="-128"/>
              <a:ea typeface="Meiryo UI" pitchFamily="50" charset="-128"/>
              <a:cs typeface="Meiryo UI" pitchFamily="50" charset="-128"/>
            </a:endParaRPr>
          </a:p>
        </p:txBody>
      </p:sp>
      <p:sp>
        <p:nvSpPr>
          <p:cNvPr id="17" name="正方形/長方形 16"/>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graphicFrame>
        <p:nvGraphicFramePr>
          <p:cNvPr id="18" name="表 17"/>
          <p:cNvGraphicFramePr>
            <a:graphicFrameLocks noGrp="1"/>
          </p:cNvGraphicFramePr>
          <p:nvPr>
            <p:extLst/>
          </p:nvPr>
        </p:nvGraphicFramePr>
        <p:xfrm>
          <a:off x="1267839" y="1046382"/>
          <a:ext cx="7542530" cy="1343684"/>
        </p:xfrm>
        <a:graphic>
          <a:graphicData uri="http://schemas.openxmlformats.org/drawingml/2006/table">
            <a:tbl>
              <a:tblPr bandRow="1">
                <a:tableStyleId>{21E4AEA4-8DFA-4A89-87EB-49C32662AFE0}</a:tableStyleId>
              </a:tblPr>
              <a:tblGrid>
                <a:gridCol w="1686471"/>
                <a:gridCol w="1633509">
                  <a:extLst>
                    <a:ext uri="{9D8B030D-6E8A-4147-A177-3AD203B41FA5}">
                      <a16:colId xmlns:a16="http://schemas.microsoft.com/office/drawing/2014/main" xmlns="" val="20000"/>
                    </a:ext>
                  </a:extLst>
                </a:gridCol>
                <a:gridCol w="4222550">
                  <a:extLst>
                    <a:ext uri="{9D8B030D-6E8A-4147-A177-3AD203B41FA5}">
                      <a16:colId xmlns:a16="http://schemas.microsoft.com/office/drawing/2014/main" xmlns="" val="20003"/>
                    </a:ext>
                  </a:extLst>
                </a:gridCol>
              </a:tblGrid>
              <a:tr h="314968">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dirty="0" smtClean="0">
                        <a:solidFill>
                          <a:schemeClr val="bg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eiryo UI" panose="020B0604030504040204" pitchFamily="50" charset="-128"/>
                          <a:ea typeface="Meiryo UI" panose="020B0604030504040204" pitchFamily="50" charset="-128"/>
                        </a:rPr>
                        <a:t>市「粗い試算」</a:t>
                      </a:r>
                      <a:r>
                        <a:rPr kumimoji="1" lang="en-US" altLang="ja-JP" sz="1000" b="1" dirty="0" smtClean="0">
                          <a:solidFill>
                            <a:schemeClr val="bg1"/>
                          </a:solidFill>
                          <a:latin typeface="Meiryo UI" panose="020B0604030504040204" pitchFamily="50" charset="-128"/>
                          <a:ea typeface="Meiryo UI" panose="020B0604030504040204" pitchFamily="50" charset="-128"/>
                        </a:rPr>
                        <a:t>H30.2</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事業</a:t>
                      </a:r>
                      <a:endParaRPr lang="en-US" altLang="ja-JP" sz="1000" b="1" u="none" strike="noStrike" dirty="0" smtClean="0">
                        <a:solidFill>
                          <a:schemeClr val="bg1"/>
                        </a:solidFill>
                        <a:latin typeface="Meiryo UI" pitchFamily="50" charset="-128"/>
                        <a:ea typeface="Meiryo UI" pitchFamily="50" charset="-128"/>
                        <a:cs typeface="Meiryo UI" pitchFamily="50" charset="-128"/>
                      </a:endParaRPr>
                    </a:p>
                  </a:txBody>
                  <a:tcPr marL="99059" marR="99059" marT="45724" marB="45724" anchor="ctr">
                    <a:solidFill>
                      <a:schemeClr val="accent4">
                        <a:lumMod val="75000"/>
                      </a:schemeClr>
                    </a:solidFill>
                  </a:tcPr>
                </a:tc>
              </a:tr>
              <a:tr h="314968">
                <a:tc rowSpan="2">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第９回協議会提出資料</a:t>
                      </a:r>
                      <a:endParaRPr lang="en-US" altLang="ja-JP" sz="1000" b="1" u="none" strike="noStrike" dirty="0" smtClean="0">
                        <a:solidFill>
                          <a:schemeClr val="bg1"/>
                        </a:solidFill>
                        <a:latin typeface="Meiryo UI" pitchFamily="50" charset="-128"/>
                        <a:ea typeface="Meiryo UI" pitchFamily="50" charset="-128"/>
                        <a:cs typeface="Meiryo UI" pitchFamily="50" charset="-128"/>
                      </a:endParaRPr>
                    </a:p>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「大規模プロジェクトに係る</a:t>
                      </a:r>
                      <a:endParaRPr lang="en-US" altLang="ja-JP" sz="1000" b="1" u="none" strike="noStrike" dirty="0" smtClean="0">
                        <a:solidFill>
                          <a:schemeClr val="bg1"/>
                        </a:solidFill>
                        <a:latin typeface="Meiryo UI" pitchFamily="50" charset="-128"/>
                        <a:ea typeface="Meiryo UI" pitchFamily="50" charset="-128"/>
                        <a:cs typeface="Meiryo UI" pitchFamily="50" charset="-128"/>
                      </a:endParaRPr>
                    </a:p>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財政的な影響について」</a:t>
                      </a:r>
                      <a:endParaRPr lang="en-US" altLang="ja-JP" sz="1000" b="1" u="none" strike="noStrike" dirty="0" smtClean="0">
                        <a:solidFill>
                          <a:schemeClr val="bg1"/>
                        </a:solidFill>
                        <a:latin typeface="Meiryo UI" pitchFamily="50" charset="-128"/>
                        <a:ea typeface="Meiryo UI" pitchFamily="50" charset="-128"/>
                        <a:cs typeface="Meiryo UI" pitchFamily="50" charset="-128"/>
                      </a:endParaRPr>
                    </a:p>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で示した事業</a:t>
                      </a:r>
                      <a:endParaRPr kumimoji="1" lang="ja-JP" altLang="en-US" sz="1000" b="1" dirty="0" smtClean="0">
                        <a:solidFill>
                          <a:schemeClr val="bg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未織込</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1" u="none" strike="noStrike" dirty="0" smtClean="0">
                          <a:solidFill>
                            <a:schemeClr val="tx1"/>
                          </a:solidFill>
                          <a:latin typeface="Meiryo UI" pitchFamily="50" charset="-128"/>
                          <a:ea typeface="Meiryo UI" pitchFamily="50" charset="-128"/>
                          <a:cs typeface="Meiryo UI" pitchFamily="50" charset="-128"/>
                        </a:rPr>
                        <a:t>万博会場建設費</a:t>
                      </a:r>
                      <a:endParaRPr lang="en-US" altLang="ja-JP" sz="1200" b="1" u="none" strike="noStrik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1" u="none" strike="noStrike" dirty="0" smtClean="0">
                          <a:solidFill>
                            <a:schemeClr val="tx1"/>
                          </a:solidFill>
                          <a:latin typeface="Meiryo UI" pitchFamily="50" charset="-128"/>
                          <a:ea typeface="Meiryo UI" pitchFamily="50" charset="-128"/>
                          <a:cs typeface="Meiryo UI" pitchFamily="50" charset="-128"/>
                        </a:rPr>
                        <a:t>関連事業費（夢洲まちづくりに係る事業と万博関連事業）</a:t>
                      </a:r>
                      <a:endParaRPr lang="en-US" altLang="ja-JP" sz="1200" b="1" u="none" strike="noStrik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314968">
                <a:tc vMerge="1">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織込済</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50" b="0" dirty="0" smtClean="0">
                          <a:solidFill>
                            <a:schemeClr val="tx1"/>
                          </a:solidFill>
                          <a:latin typeface="Meiryo UI" pitchFamily="50" charset="-128"/>
                          <a:ea typeface="Meiryo UI" pitchFamily="50" charset="-128"/>
                          <a:cs typeface="Meiryo UI" pitchFamily="50" charset="-128"/>
                        </a:rPr>
                        <a:t>淀川左岸線（２期）</a:t>
                      </a:r>
                      <a:endParaRPr lang="en-US" altLang="ja-JP" sz="1050" b="0"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50" b="0" dirty="0" smtClean="0">
                          <a:solidFill>
                            <a:schemeClr val="tx1"/>
                          </a:solidFill>
                          <a:latin typeface="Meiryo UI" pitchFamily="50" charset="-128"/>
                          <a:ea typeface="Meiryo UI" pitchFamily="50" charset="-128"/>
                          <a:cs typeface="Meiryo UI" pitchFamily="50" charset="-128"/>
                        </a:rPr>
                        <a:t>淀川左岸線</a:t>
                      </a:r>
                      <a:r>
                        <a:rPr kumimoji="1" lang="ja-JP" altLang="en-US" sz="1050" b="0" dirty="0" smtClean="0">
                          <a:solidFill>
                            <a:schemeClr val="tx1"/>
                          </a:solidFill>
                          <a:latin typeface="Meiryo UI" pitchFamily="50" charset="-128"/>
                          <a:ea typeface="Meiryo UI" pitchFamily="50" charset="-128"/>
                        </a:rPr>
                        <a:t>（延伸部）</a:t>
                      </a: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50" b="0" dirty="0" smtClean="0">
                          <a:solidFill>
                            <a:schemeClr val="tx1"/>
                          </a:solidFill>
                          <a:latin typeface="Meiryo UI" pitchFamily="50" charset="-128"/>
                          <a:ea typeface="Meiryo UI" pitchFamily="50" charset="-128"/>
                          <a:cs typeface="Meiryo UI" pitchFamily="50" charset="-128"/>
                        </a:rPr>
                        <a:t>なにわ筋線</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marL="99059" marR="99059" marT="45724" marB="45724" anchor="ctr"/>
                </a:tc>
              </a:tr>
            </a:tbl>
          </a:graphicData>
        </a:graphic>
      </p:graphicFrame>
      <p:sp>
        <p:nvSpPr>
          <p:cNvPr id="19" name="正方形/長方形 18"/>
          <p:cNvSpPr/>
          <p:nvPr/>
        </p:nvSpPr>
        <p:spPr>
          <a:xfrm>
            <a:off x="935984" y="2466348"/>
            <a:ext cx="8222896" cy="474771"/>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85725" lvl="1" indent="-85725">
              <a:lnSpc>
                <a:spcPts val="1300"/>
              </a:lnSpc>
              <a:buFont typeface="Wingdings" pitchFamily="2" charset="2"/>
              <a:buChar char="Ø"/>
              <a:defRPr/>
            </a:pPr>
            <a:r>
              <a:rPr lang="ja-JP" altLang="en-US" sz="1050" dirty="0">
                <a:solidFill>
                  <a:schemeClr val="tx1"/>
                </a:solidFill>
                <a:latin typeface="Meiryo UI" pitchFamily="50" charset="-128"/>
                <a:ea typeface="Meiryo UI" pitchFamily="50" charset="-128"/>
                <a:cs typeface="Meiryo UI" pitchFamily="50" charset="-128"/>
              </a:rPr>
              <a:t>現時点で事業スキームや負担割合等が関係者間で未協議のものについては、副首都推進局において一定の仮定をおいた上での試算</a:t>
            </a:r>
            <a:endParaRPr lang="en-US" altLang="ja-JP" sz="1050" dirty="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050" dirty="0">
                <a:solidFill>
                  <a:schemeClr val="tx1"/>
                </a:solidFill>
                <a:latin typeface="Meiryo UI" pitchFamily="50" charset="-128"/>
                <a:ea typeface="Meiryo UI" pitchFamily="50" charset="-128"/>
                <a:cs typeface="Meiryo UI" pitchFamily="50" charset="-128"/>
              </a:rPr>
              <a:t>府市の費用負担のあり方を決定するものでは</a:t>
            </a:r>
            <a:r>
              <a:rPr lang="ja-JP" altLang="en-US" sz="1050" dirty="0" smtClean="0">
                <a:solidFill>
                  <a:schemeClr val="tx1"/>
                </a:solidFill>
                <a:latin typeface="Meiryo UI" pitchFamily="50" charset="-128"/>
                <a:ea typeface="Meiryo UI" pitchFamily="50" charset="-128"/>
                <a:cs typeface="Meiryo UI" pitchFamily="50" charset="-128"/>
              </a:rPr>
              <a:t>ない</a:t>
            </a:r>
            <a:endParaRPr lang="en-US" altLang="ja-JP" sz="105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161713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二等辺三角形 17"/>
          <p:cNvSpPr/>
          <p:nvPr/>
        </p:nvSpPr>
        <p:spPr>
          <a:xfrm flipV="1">
            <a:off x="4232920" y="3892931"/>
            <a:ext cx="1690116" cy="347320"/>
          </a:xfrm>
          <a:prstGeom prst="triangle">
            <a:avLst>
              <a:gd name="adj" fmla="val 523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bwMode="auto">
          <a:xfrm>
            <a:off x="339836" y="116659"/>
            <a:ext cx="8640229" cy="288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事業スキーム等が未確定の部分について、</a:t>
            </a:r>
            <a:r>
              <a:rPr lang="ja-JP" altLang="en-US" sz="1200" b="1" dirty="0">
                <a:solidFill>
                  <a:schemeClr val="tx1"/>
                </a:solidFill>
                <a:latin typeface="Meiryo UI" pitchFamily="50" charset="-128"/>
                <a:ea typeface="Meiryo UI" pitchFamily="50" charset="-128"/>
                <a:cs typeface="Meiryo UI" pitchFamily="50" charset="-128"/>
              </a:rPr>
              <a:t>副首都推進局が置いた仮定に基づいて算出</a:t>
            </a:r>
            <a:endParaRPr lang="en-US" altLang="ja-JP" sz="1200" b="1" dirty="0">
              <a:solidFill>
                <a:schemeClr val="tx1"/>
              </a:solidFill>
              <a:latin typeface="Meiryo UI" pitchFamily="50" charset="-128"/>
              <a:ea typeface="Meiryo UI" pitchFamily="50" charset="-128"/>
              <a:cs typeface="Meiryo UI"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1264568709"/>
              </p:ext>
            </p:extLst>
          </p:nvPr>
        </p:nvGraphicFramePr>
        <p:xfrm>
          <a:off x="234404" y="4185660"/>
          <a:ext cx="9361041" cy="1736764"/>
        </p:xfrm>
        <a:graphic>
          <a:graphicData uri="http://schemas.openxmlformats.org/drawingml/2006/table">
            <a:tbl>
              <a:tblPr/>
              <a:tblGrid>
                <a:gridCol w="70384">
                  <a:extLst>
                    <a:ext uri="{9D8B030D-6E8A-4147-A177-3AD203B41FA5}">
                      <a16:colId xmlns:a16="http://schemas.microsoft.com/office/drawing/2014/main" xmlns="" val="20000"/>
                    </a:ext>
                  </a:extLst>
                </a:gridCol>
                <a:gridCol w="1900360">
                  <a:extLst>
                    <a:ext uri="{9D8B030D-6E8A-4147-A177-3AD203B41FA5}">
                      <a16:colId xmlns:a16="http://schemas.microsoft.com/office/drawing/2014/main" xmlns="" val="20001"/>
                    </a:ext>
                  </a:extLst>
                </a:gridCol>
                <a:gridCol w="388963">
                  <a:extLst>
                    <a:ext uri="{9D8B030D-6E8A-4147-A177-3AD203B41FA5}">
                      <a16:colId xmlns:a16="http://schemas.microsoft.com/office/drawing/2014/main" xmlns="" val="20002"/>
                    </a:ext>
                  </a:extLst>
                </a:gridCol>
                <a:gridCol w="388963">
                  <a:extLst>
                    <a:ext uri="{9D8B030D-6E8A-4147-A177-3AD203B41FA5}">
                      <a16:colId xmlns:a16="http://schemas.microsoft.com/office/drawing/2014/main" xmlns="" val="20003"/>
                    </a:ext>
                  </a:extLst>
                </a:gridCol>
                <a:gridCol w="388963">
                  <a:extLst>
                    <a:ext uri="{9D8B030D-6E8A-4147-A177-3AD203B41FA5}">
                      <a16:colId xmlns:a16="http://schemas.microsoft.com/office/drawing/2014/main" xmlns="" val="20004"/>
                    </a:ext>
                  </a:extLst>
                </a:gridCol>
                <a:gridCol w="388963">
                  <a:extLst>
                    <a:ext uri="{9D8B030D-6E8A-4147-A177-3AD203B41FA5}">
                      <a16:colId xmlns:a16="http://schemas.microsoft.com/office/drawing/2014/main" xmlns="" val="20005"/>
                    </a:ext>
                  </a:extLst>
                </a:gridCol>
                <a:gridCol w="388963">
                  <a:extLst>
                    <a:ext uri="{9D8B030D-6E8A-4147-A177-3AD203B41FA5}">
                      <a16:colId xmlns:a16="http://schemas.microsoft.com/office/drawing/2014/main" xmlns="" val="20006"/>
                    </a:ext>
                  </a:extLst>
                </a:gridCol>
                <a:gridCol w="388963">
                  <a:extLst>
                    <a:ext uri="{9D8B030D-6E8A-4147-A177-3AD203B41FA5}">
                      <a16:colId xmlns:a16="http://schemas.microsoft.com/office/drawing/2014/main" xmlns="" val="20007"/>
                    </a:ext>
                  </a:extLst>
                </a:gridCol>
                <a:gridCol w="388963">
                  <a:extLst>
                    <a:ext uri="{9D8B030D-6E8A-4147-A177-3AD203B41FA5}">
                      <a16:colId xmlns:a16="http://schemas.microsoft.com/office/drawing/2014/main" xmlns="" val="20008"/>
                    </a:ext>
                  </a:extLst>
                </a:gridCol>
                <a:gridCol w="388963">
                  <a:extLst>
                    <a:ext uri="{9D8B030D-6E8A-4147-A177-3AD203B41FA5}">
                      <a16:colId xmlns:a16="http://schemas.microsoft.com/office/drawing/2014/main" xmlns="" val="20009"/>
                    </a:ext>
                  </a:extLst>
                </a:gridCol>
                <a:gridCol w="388963">
                  <a:extLst>
                    <a:ext uri="{9D8B030D-6E8A-4147-A177-3AD203B41FA5}">
                      <a16:colId xmlns:a16="http://schemas.microsoft.com/office/drawing/2014/main" xmlns="" val="20010"/>
                    </a:ext>
                  </a:extLst>
                </a:gridCol>
                <a:gridCol w="388963">
                  <a:extLst>
                    <a:ext uri="{9D8B030D-6E8A-4147-A177-3AD203B41FA5}">
                      <a16:colId xmlns:a16="http://schemas.microsoft.com/office/drawing/2014/main" xmlns="" val="20011"/>
                    </a:ext>
                  </a:extLst>
                </a:gridCol>
                <a:gridCol w="388963">
                  <a:extLst>
                    <a:ext uri="{9D8B030D-6E8A-4147-A177-3AD203B41FA5}">
                      <a16:colId xmlns:a16="http://schemas.microsoft.com/office/drawing/2014/main" xmlns="" val="20012"/>
                    </a:ext>
                  </a:extLst>
                </a:gridCol>
                <a:gridCol w="388963">
                  <a:extLst>
                    <a:ext uri="{9D8B030D-6E8A-4147-A177-3AD203B41FA5}">
                      <a16:colId xmlns:a16="http://schemas.microsoft.com/office/drawing/2014/main" xmlns="" val="20013"/>
                    </a:ext>
                  </a:extLst>
                </a:gridCol>
                <a:gridCol w="388963">
                  <a:extLst>
                    <a:ext uri="{9D8B030D-6E8A-4147-A177-3AD203B41FA5}">
                      <a16:colId xmlns:a16="http://schemas.microsoft.com/office/drawing/2014/main" xmlns="" val="20014"/>
                    </a:ext>
                  </a:extLst>
                </a:gridCol>
                <a:gridCol w="388963">
                  <a:extLst>
                    <a:ext uri="{9D8B030D-6E8A-4147-A177-3AD203B41FA5}">
                      <a16:colId xmlns:a16="http://schemas.microsoft.com/office/drawing/2014/main" xmlns="" val="20015"/>
                    </a:ext>
                  </a:extLst>
                </a:gridCol>
                <a:gridCol w="388963">
                  <a:extLst>
                    <a:ext uri="{9D8B030D-6E8A-4147-A177-3AD203B41FA5}">
                      <a16:colId xmlns:a16="http://schemas.microsoft.com/office/drawing/2014/main" xmlns="" val="20016"/>
                    </a:ext>
                  </a:extLst>
                </a:gridCol>
                <a:gridCol w="388963">
                  <a:extLst>
                    <a:ext uri="{9D8B030D-6E8A-4147-A177-3AD203B41FA5}">
                      <a16:colId xmlns:a16="http://schemas.microsoft.com/office/drawing/2014/main" xmlns="" val="20017"/>
                    </a:ext>
                  </a:extLst>
                </a:gridCol>
                <a:gridCol w="388963">
                  <a:extLst>
                    <a:ext uri="{9D8B030D-6E8A-4147-A177-3AD203B41FA5}">
                      <a16:colId xmlns:a16="http://schemas.microsoft.com/office/drawing/2014/main" xmlns="" val="20018"/>
                    </a:ext>
                  </a:extLst>
                </a:gridCol>
                <a:gridCol w="388963">
                  <a:extLst>
                    <a:ext uri="{9D8B030D-6E8A-4147-A177-3AD203B41FA5}">
                      <a16:colId xmlns:a16="http://schemas.microsoft.com/office/drawing/2014/main" xmlns="" val="20019"/>
                    </a:ext>
                  </a:extLst>
                </a:gridCol>
                <a:gridCol w="388963">
                  <a:extLst>
                    <a:ext uri="{9D8B030D-6E8A-4147-A177-3AD203B41FA5}">
                      <a16:colId xmlns:a16="http://schemas.microsoft.com/office/drawing/2014/main" xmlns="" val="20020"/>
                    </a:ext>
                  </a:extLst>
                </a:gridCol>
              </a:tblGrid>
              <a:tr h="237340">
                <a:tc gridSpan="4">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386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429178">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財政的影響額　</a:t>
                      </a:r>
                      <a:r>
                        <a:rPr lang="ja-JP" altLang="en-US" sz="1000" b="1" i="0" u="none" strike="noStrike" dirty="0" smtClean="0">
                          <a:solidFill>
                            <a:srgbClr val="000000"/>
                          </a:solidFill>
                          <a:latin typeface="Meiryo UI" pitchFamily="50" charset="-128"/>
                          <a:ea typeface="Meiryo UI" pitchFamily="50" charset="-128"/>
                          <a:cs typeface="Meiryo UI" pitchFamily="50" charset="-128"/>
                        </a:rPr>
                        <a:t>計（え）</a:t>
                      </a:r>
                      <a:r>
                        <a:rPr lang="ja-JP" altLang="en-US" sz="700" b="1" i="0" u="none" strike="noStrike" dirty="0" smtClean="0">
                          <a:solidFill>
                            <a:srgbClr val="000000"/>
                          </a:solidFill>
                          <a:latin typeface="Meiryo UI" pitchFamily="50" charset="-128"/>
                          <a:ea typeface="Meiryo UI" pitchFamily="50" charset="-128"/>
                          <a:cs typeface="Meiryo UI" pitchFamily="50" charset="-128"/>
                        </a:rPr>
                        <a:t>＝①＋②＋③</a:t>
                      </a:r>
                      <a:endParaRPr lang="ja-JP" altLang="en-US" sz="7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2"/>
                  </a:ext>
                </a:extLst>
              </a:tr>
              <a:tr h="429178">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特別区設置までに大阪市で発行した</a:t>
                      </a:r>
                      <a:r>
                        <a:rPr lang="ja-JP" altLang="en-US" sz="1000" b="1" i="0" u="none" strike="noStrike" dirty="0" smtClean="0">
                          <a:solidFill>
                            <a:srgbClr val="000000"/>
                          </a:solidFill>
                          <a:latin typeface="Meiryo UI" pitchFamily="50" charset="-128"/>
                          <a:ea typeface="Meiryo UI" pitchFamily="50" charset="-128"/>
                          <a:cs typeface="Meiryo UI" pitchFamily="50" charset="-128"/>
                        </a:rPr>
                        <a:t>起債</a:t>
                      </a:r>
                      <a:r>
                        <a:rPr lang="en-US" altLang="ja-JP" sz="1000" b="1" i="0" u="none" strike="noStrike" dirty="0" smtClean="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既発債</a:t>
                      </a:r>
                      <a:r>
                        <a:rPr lang="en-US" altLang="ja-JP" sz="1000" b="1" i="0" u="none" strike="noStrike" dirty="0" smtClean="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00" b="1" i="0" u="none" strike="noStrike" dirty="0">
                          <a:solidFill>
                            <a:srgbClr val="000000"/>
                          </a:solidFill>
                          <a:latin typeface="Meiryo UI" pitchFamily="50" charset="-128"/>
                          <a:ea typeface="Meiryo UI" pitchFamily="50" charset="-128"/>
                          <a:cs typeface="Meiryo UI" pitchFamily="50" charset="-128"/>
                        </a:rPr>
                        <a:t>償還費用のうち特別区負担分　</a:t>
                      </a:r>
                      <a:r>
                        <a:rPr lang="en-US" altLang="ja-JP"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1" i="0" u="none" strike="noStrike" dirty="0">
                          <a:solidFill>
                            <a:srgbClr val="000000"/>
                          </a:solidFill>
                          <a:latin typeface="Meiryo UI" pitchFamily="50" charset="-128"/>
                          <a:ea typeface="Meiryo UI" pitchFamily="50" charset="-128"/>
                          <a:cs typeface="Meiryo UI" pitchFamily="50" charset="-128"/>
                        </a:rPr>
                        <a:t>　</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（お）</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r h="429178">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a:solidFill>
                            <a:srgbClr val="000000"/>
                          </a:solidFill>
                          <a:latin typeface="Meiryo UI" pitchFamily="50" charset="-128"/>
                          <a:ea typeface="Meiryo UI" pitchFamily="50" charset="-128"/>
                          <a:cs typeface="Meiryo UI" pitchFamily="50" charset="-128"/>
                        </a:rPr>
                        <a:t>上記</a:t>
                      </a:r>
                      <a:r>
                        <a:rPr lang="ja-JP" altLang="en-US" sz="1000" b="1" i="0" u="none" strike="noStrike" smtClean="0">
                          <a:solidFill>
                            <a:srgbClr val="000000"/>
                          </a:solidFill>
                          <a:latin typeface="Meiryo UI" pitchFamily="50" charset="-128"/>
                          <a:ea typeface="Meiryo UI" pitchFamily="50" charset="-128"/>
                          <a:cs typeface="Meiryo UI" pitchFamily="50" charset="-128"/>
                        </a:rPr>
                        <a:t>（お）</a:t>
                      </a:r>
                      <a:r>
                        <a:rPr lang="ja-JP" altLang="en-US" sz="1000" b="1" i="0" u="none" strike="noStrike" dirty="0">
                          <a:solidFill>
                            <a:srgbClr val="000000"/>
                          </a:solidFill>
                          <a:latin typeface="Meiryo UI" pitchFamily="50" charset="-128"/>
                          <a:ea typeface="Meiryo UI" pitchFamily="50" charset="-128"/>
                          <a:cs typeface="Meiryo UI" pitchFamily="50" charset="-128"/>
                        </a:rPr>
                        <a:t>を除いた財政的影響額</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　</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（か）</a:t>
                      </a:r>
                      <a:r>
                        <a:rPr lang="ja-JP" altLang="en-US" sz="1000" b="1" i="0" u="none" strike="noStrike" dirty="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（え）</a:t>
                      </a:r>
                      <a:r>
                        <a:rPr lang="ja-JP" altLang="en-US" sz="1000" b="1" i="0" u="none" strike="noStrike" dirty="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（お）</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
        <p:nvSpPr>
          <p:cNvPr id="31" name="テキスト ボックス 30"/>
          <p:cNvSpPr txBox="1"/>
          <p:nvPr/>
        </p:nvSpPr>
        <p:spPr>
          <a:xfrm>
            <a:off x="308199" y="5885598"/>
            <a:ext cx="4323620" cy="215444"/>
          </a:xfrm>
          <a:prstGeom prst="rect">
            <a:avLst/>
          </a:prstGeom>
          <a:noFill/>
        </p:spPr>
        <p:txBody>
          <a:bodyPr wrap="none" rtlCol="0">
            <a:spAutoFit/>
          </a:bodyPr>
          <a:lstStyle/>
          <a:p>
            <a:r>
              <a:rPr kumimoji="1" lang="en-US" altLang="ja-JP" sz="800" dirty="0" smtClean="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H33</a:t>
            </a:r>
            <a:r>
              <a:rPr kumimoji="1" lang="ja-JP" altLang="en-US" sz="800" dirty="0">
                <a:latin typeface="Meiryo UI" panose="020B0604030504040204" pitchFamily="50" charset="-128"/>
                <a:ea typeface="Meiryo UI" panose="020B0604030504040204" pitchFamily="50" charset="-128"/>
              </a:rPr>
              <a:t>年度までの起債（既発債）に</a:t>
            </a:r>
            <a:r>
              <a:rPr kumimoji="1" lang="ja-JP" altLang="en-US" sz="800" dirty="0" smtClean="0">
                <a:latin typeface="Meiryo UI" panose="020B0604030504040204" pitchFamily="50" charset="-128"/>
                <a:ea typeface="Meiryo UI" panose="020B0604030504040204" pitchFamily="50" charset="-128"/>
              </a:rPr>
              <a:t>係る償還</a:t>
            </a:r>
            <a:r>
              <a:rPr kumimoji="1" lang="ja-JP" altLang="en-US" sz="800" dirty="0">
                <a:latin typeface="Meiryo UI" panose="020B0604030504040204" pitchFamily="50" charset="-128"/>
                <a:ea typeface="Meiryo UI" panose="020B0604030504040204" pitchFamily="50" charset="-128"/>
              </a:rPr>
              <a:t>費用（元利償還金）</a:t>
            </a:r>
            <a:r>
              <a:rPr kumimoji="1" lang="en-US" altLang="ja-JP" sz="800" dirty="0">
                <a:latin typeface="Meiryo UI" panose="020B0604030504040204" pitchFamily="50" charset="-128"/>
                <a:ea typeface="Meiryo UI" panose="020B0604030504040204" pitchFamily="50" charset="-128"/>
              </a:rPr>
              <a:t>×72%</a:t>
            </a:r>
            <a:r>
              <a:rPr kumimoji="1" lang="ja-JP" altLang="en-US" sz="800" dirty="0">
                <a:latin typeface="Meiryo UI" panose="020B0604030504040204" pitchFamily="50" charset="-128"/>
                <a:ea typeface="Meiryo UI" panose="020B0604030504040204" pitchFamily="50" charset="-128"/>
              </a:rPr>
              <a:t>（特別区負担割合）</a:t>
            </a:r>
          </a:p>
        </p:txBody>
      </p:sp>
      <p:sp>
        <p:nvSpPr>
          <p:cNvPr id="33" name="テキスト ボックス 32"/>
          <p:cNvSpPr txBox="1"/>
          <p:nvPr/>
        </p:nvSpPr>
        <p:spPr>
          <a:xfrm>
            <a:off x="234404" y="3285285"/>
            <a:ext cx="8289449" cy="553998"/>
          </a:xfrm>
          <a:prstGeom prst="rect">
            <a:avLst/>
          </a:prstGeom>
          <a:noFill/>
        </p:spPr>
        <p:txBody>
          <a:bodyPr wrap="none" rtlCol="0">
            <a:spAutoFit/>
          </a:bodyPr>
          <a:lstStyle/>
          <a:p>
            <a:r>
              <a:rPr lang="en-US" altLang="ja-JP"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1</a:t>
            </a: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関連</a:t>
            </a:r>
            <a:r>
              <a:rPr lang="ja-JP" altLang="en-US" sz="600" dirty="0">
                <a:latin typeface="Meiryo UI" panose="020B0604030504040204" pitchFamily="50" charset="-128"/>
                <a:ea typeface="Meiryo UI" panose="020B0604030504040204" pitchFamily="50" charset="-128"/>
              </a:rPr>
              <a:t>事業費には、夢洲まちづくりに係る事業と万博関連事業が</a:t>
            </a:r>
            <a:r>
              <a:rPr lang="ja-JP" altLang="en-US" sz="600" dirty="0" smtClean="0">
                <a:latin typeface="Meiryo UI" panose="020B0604030504040204" pitchFamily="50" charset="-128"/>
                <a:ea typeface="Meiryo UI" panose="020B0604030504040204" pitchFamily="50" charset="-128"/>
              </a:rPr>
              <a:t>ある。このうち、万博開催のために必要となるものについては、府市折半を基本とする　</a:t>
            </a:r>
            <a:r>
              <a:rPr lang="en-US" altLang="ja-JP" sz="600" dirty="0" smtClean="0">
                <a:latin typeface="Meiryo UI" panose="020B0604030504040204" pitchFamily="50" charset="-128"/>
                <a:ea typeface="Meiryo UI" panose="020B0604030504040204" pitchFamily="50" charset="-128"/>
              </a:rPr>
              <a:t>【2025</a:t>
            </a:r>
            <a:r>
              <a:rPr lang="ja-JP" altLang="en-US" sz="600" dirty="0" smtClean="0">
                <a:latin typeface="Meiryo UI" panose="020B0604030504040204" pitchFamily="50" charset="-128"/>
                <a:ea typeface="Meiryo UI" panose="020B0604030504040204" pitchFamily="50" charset="-128"/>
              </a:rPr>
              <a:t>日本万国博覧会開催に向けた府市の取組について（案）第</a:t>
            </a:r>
            <a:r>
              <a:rPr lang="en-US" altLang="ja-JP" sz="600" dirty="0" smtClean="0">
                <a:latin typeface="Meiryo UI" panose="020B0604030504040204" pitchFamily="50" charset="-128"/>
                <a:ea typeface="Meiryo UI" panose="020B0604030504040204" pitchFamily="50" charset="-128"/>
              </a:rPr>
              <a:t>8</a:t>
            </a:r>
            <a:r>
              <a:rPr lang="ja-JP" altLang="en-US" sz="600" dirty="0" smtClean="0">
                <a:latin typeface="Meiryo UI" panose="020B0604030504040204" pitchFamily="50" charset="-128"/>
                <a:ea typeface="Meiryo UI" panose="020B0604030504040204" pitchFamily="50" charset="-128"/>
              </a:rPr>
              <a:t>回副首都推進本部会議</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Ｈ</a:t>
            </a:r>
            <a:r>
              <a:rPr lang="en-US" altLang="ja-JP" sz="600" dirty="0" smtClean="0">
                <a:latin typeface="Meiryo UI" panose="020B0604030504040204" pitchFamily="50" charset="-128"/>
                <a:ea typeface="Meiryo UI" panose="020B0604030504040204" pitchFamily="50" charset="-128"/>
              </a:rPr>
              <a:t>29.1.31</a:t>
            </a:r>
            <a:r>
              <a:rPr lang="ja-JP" altLang="en-US"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a:t>
            </a:r>
            <a:br>
              <a:rPr lang="en-US" altLang="ja-JP" sz="600" dirty="0" smtClean="0">
                <a:latin typeface="Meiryo UI" panose="020B0604030504040204" pitchFamily="50" charset="-128"/>
                <a:ea typeface="Meiryo UI" panose="020B0604030504040204" pitchFamily="50" charset="-128"/>
              </a:rPr>
            </a:br>
            <a:r>
              <a:rPr lang="ja-JP" altLang="en-US" sz="600" dirty="0" smtClean="0">
                <a:latin typeface="Meiryo UI" panose="020B0604030504040204" pitchFamily="50" charset="-128"/>
                <a:ea typeface="Meiryo UI" panose="020B0604030504040204" pitchFamily="50" charset="-128"/>
              </a:rPr>
              <a:t>　　　なお</a:t>
            </a:r>
            <a:r>
              <a:rPr lang="ja-JP" altLang="en-US" sz="600" dirty="0">
                <a:latin typeface="Meiryo UI" panose="020B0604030504040204" pitchFamily="50" charset="-128"/>
                <a:ea typeface="Meiryo UI" panose="020B0604030504040204" pitchFamily="50" charset="-128"/>
              </a:rPr>
              <a:t>、地下鉄輸送力増強に係る地方負担は</a:t>
            </a:r>
            <a:r>
              <a:rPr lang="ja-JP" altLang="en-US" sz="600" dirty="0" smtClean="0">
                <a:latin typeface="Meiryo UI" panose="020B0604030504040204" pitchFamily="50" charset="-128"/>
                <a:ea typeface="Meiryo UI" panose="020B0604030504040204" pitchFamily="50" charset="-128"/>
              </a:rPr>
              <a:t>未定</a:t>
            </a:r>
            <a:r>
              <a:rPr lang="ja-JP" altLang="en-US" sz="600" dirty="0">
                <a:latin typeface="Meiryo UI" panose="020B0604030504040204" pitchFamily="50" charset="-128"/>
                <a:ea typeface="Meiryo UI" panose="020B0604030504040204" pitchFamily="50" charset="-128"/>
              </a:rPr>
              <a:t>のため、この項目から</a:t>
            </a:r>
            <a:r>
              <a:rPr lang="ja-JP" altLang="en-US" sz="600" dirty="0" smtClean="0">
                <a:latin typeface="Meiryo UI" panose="020B0604030504040204" pitchFamily="50" charset="-128"/>
                <a:ea typeface="Meiryo UI" panose="020B0604030504040204" pitchFamily="50" charset="-128"/>
              </a:rPr>
              <a:t>除外</a:t>
            </a:r>
            <a:endParaRPr lang="en-US" altLang="ja-JP" sz="600" dirty="0" smtClean="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※2 </a:t>
            </a:r>
            <a:r>
              <a:rPr lang="ja-JP" altLang="en-US" sz="600" dirty="0" smtClean="0">
                <a:latin typeface="Meiryo UI" panose="020B0604030504040204" pitchFamily="50" charset="-128"/>
                <a:ea typeface="Meiryo UI" panose="020B0604030504040204" pitchFamily="50" charset="-128"/>
              </a:rPr>
              <a:t>鉄道</a:t>
            </a:r>
            <a:r>
              <a:rPr lang="ja-JP" altLang="en-US" sz="600" dirty="0">
                <a:latin typeface="Meiryo UI" panose="020B0604030504040204" pitchFamily="50" charset="-128"/>
                <a:ea typeface="Meiryo UI" panose="020B0604030504040204" pitchFamily="50" charset="-128"/>
              </a:rPr>
              <a:t>事業許可取得時（</a:t>
            </a:r>
            <a:r>
              <a:rPr lang="en-US" altLang="ja-JP" sz="600" dirty="0">
                <a:latin typeface="Meiryo UI" panose="020B0604030504040204" pitchFamily="50" charset="-128"/>
                <a:ea typeface="Meiryo UI" panose="020B0604030504040204" pitchFamily="50" charset="-128"/>
              </a:rPr>
              <a:t>H12</a:t>
            </a:r>
            <a:r>
              <a:rPr lang="ja-JP" altLang="en-US" sz="600" dirty="0">
                <a:latin typeface="Meiryo UI" panose="020B0604030504040204" pitchFamily="50" charset="-128"/>
                <a:ea typeface="Meiryo UI" panose="020B0604030504040204" pitchFamily="50" charset="-128"/>
              </a:rPr>
              <a:t>年度）スキームと仮定し、国庫補助を除く、地方負担</a:t>
            </a:r>
            <a:r>
              <a:rPr lang="ja-JP" altLang="en-US" sz="600" dirty="0" smtClean="0">
                <a:latin typeface="Meiryo UI" panose="020B0604030504040204" pitchFamily="50" charset="-128"/>
                <a:ea typeface="Meiryo UI" panose="020B0604030504040204" pitchFamily="50" charset="-128"/>
              </a:rPr>
              <a:t>額（</a:t>
            </a:r>
            <a:r>
              <a:rPr lang="en-US" altLang="ja-JP" sz="600" dirty="0">
                <a:latin typeface="Meiryo UI" panose="020B0604030504040204" pitchFamily="50" charset="-128"/>
                <a:ea typeface="Meiryo UI" panose="020B0604030504040204" pitchFamily="50" charset="-128"/>
              </a:rPr>
              <a:t>64</a:t>
            </a:r>
            <a:r>
              <a:rPr lang="ja-JP" altLang="en-US" sz="600" dirty="0">
                <a:latin typeface="Meiryo UI" panose="020B0604030504040204" pitchFamily="50" charset="-128"/>
                <a:ea typeface="Meiryo UI" panose="020B0604030504040204" pitchFamily="50" charset="-128"/>
              </a:rPr>
              <a:t>億円＋利息）について</a:t>
            </a:r>
            <a:r>
              <a:rPr lang="ja-JP" altLang="en-US" sz="600" dirty="0" smtClean="0">
                <a:latin typeface="Meiryo UI" panose="020B0604030504040204" pitchFamily="50" charset="-128"/>
                <a:ea typeface="Meiryo UI" panose="020B0604030504040204" pitchFamily="50" charset="-128"/>
              </a:rPr>
              <a:t>試算（これ以外</a:t>
            </a:r>
            <a:r>
              <a:rPr lang="ja-JP" altLang="en-US" sz="600" dirty="0">
                <a:latin typeface="Meiryo UI" panose="020B0604030504040204" pitchFamily="50" charset="-128"/>
                <a:ea typeface="Meiryo UI" panose="020B0604030504040204" pitchFamily="50" charset="-128"/>
              </a:rPr>
              <a:t>にも国庫補助金や開発者負担など（</a:t>
            </a:r>
            <a:r>
              <a:rPr lang="en-US" altLang="ja-JP" sz="600" dirty="0">
                <a:latin typeface="Meiryo UI" panose="020B0604030504040204" pitchFamily="50" charset="-128"/>
                <a:ea typeface="Meiryo UI" panose="020B0604030504040204" pitchFamily="50" charset="-128"/>
              </a:rPr>
              <a:t>476</a:t>
            </a:r>
            <a:r>
              <a:rPr lang="ja-JP" altLang="en-US" sz="600" dirty="0">
                <a:latin typeface="Meiryo UI" panose="020B0604030504040204" pitchFamily="50" charset="-128"/>
                <a:ea typeface="Meiryo UI" panose="020B0604030504040204" pitchFamily="50" charset="-128"/>
              </a:rPr>
              <a:t>億円）があるが、実際の事業スキームや費用負担は</a:t>
            </a:r>
            <a:r>
              <a:rPr lang="ja-JP" altLang="en-US" sz="600" dirty="0" smtClean="0">
                <a:latin typeface="Meiryo UI" panose="020B0604030504040204" pitchFamily="50" charset="-128"/>
                <a:ea typeface="Meiryo UI" panose="020B0604030504040204" pitchFamily="50" charset="-128"/>
              </a:rPr>
              <a:t>未確定のため試算に含めず）</a:t>
            </a:r>
            <a:endParaRPr lang="en-US" altLang="ja-JP" sz="600" dirty="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※3 </a:t>
            </a:r>
            <a:r>
              <a:rPr lang="ja-JP" altLang="en-US" sz="600" dirty="0" smtClean="0">
                <a:latin typeface="Meiryo UI" panose="020B0604030504040204" pitchFamily="50" charset="-128"/>
                <a:ea typeface="Meiryo UI" panose="020B0604030504040204" pitchFamily="50" charset="-128"/>
              </a:rPr>
              <a:t>補助</a:t>
            </a:r>
            <a:r>
              <a:rPr lang="ja-JP" altLang="en-US" sz="600" dirty="0">
                <a:latin typeface="Meiryo UI" panose="020B0604030504040204" pitchFamily="50" charset="-128"/>
                <a:ea typeface="Meiryo UI" panose="020B0604030504040204" pitchFamily="50" charset="-128"/>
              </a:rPr>
              <a:t>事業と仮定し、国庫補助を除く、地方負担</a:t>
            </a:r>
            <a:r>
              <a:rPr lang="ja-JP" altLang="en-US" sz="600" dirty="0" smtClean="0">
                <a:latin typeface="Meiryo UI" panose="020B0604030504040204" pitchFamily="50" charset="-128"/>
                <a:ea typeface="Meiryo UI" panose="020B0604030504040204" pitchFamily="50" charset="-128"/>
              </a:rPr>
              <a:t>額（</a:t>
            </a:r>
            <a:r>
              <a:rPr lang="en-US" altLang="ja-JP" sz="600" dirty="0">
                <a:latin typeface="Meiryo UI" panose="020B0604030504040204" pitchFamily="50" charset="-128"/>
                <a:ea typeface="Meiryo UI" panose="020B0604030504040204" pitchFamily="50" charset="-128"/>
              </a:rPr>
              <a:t>20</a:t>
            </a:r>
            <a:r>
              <a:rPr lang="ja-JP" altLang="en-US" sz="600" dirty="0">
                <a:latin typeface="Meiryo UI" panose="020B0604030504040204" pitchFamily="50" charset="-128"/>
                <a:ea typeface="Meiryo UI" panose="020B0604030504040204" pitchFamily="50" charset="-128"/>
              </a:rPr>
              <a:t>億円＋利息）について</a:t>
            </a:r>
            <a:r>
              <a:rPr lang="ja-JP" altLang="en-US" sz="600" dirty="0" smtClean="0">
                <a:latin typeface="Meiryo UI" panose="020B0604030504040204" pitchFamily="50" charset="-128"/>
                <a:ea typeface="Meiryo UI" panose="020B0604030504040204" pitchFamily="50" charset="-128"/>
              </a:rPr>
              <a:t>試算</a:t>
            </a:r>
            <a:endParaRPr lang="en-US" altLang="ja-JP" sz="600" dirty="0" smtClean="0">
              <a:latin typeface="Meiryo UI" panose="020B0604030504040204" pitchFamily="50" charset="-128"/>
              <a:ea typeface="Meiryo UI" panose="020B0604030504040204" pitchFamily="50" charset="-128"/>
            </a:endParaRPr>
          </a:p>
          <a:p>
            <a:r>
              <a:rPr lang="en-US" altLang="ja-JP" sz="600" dirty="0">
                <a:latin typeface="Meiryo UI" panose="020B0604030504040204" pitchFamily="50" charset="-128"/>
                <a:ea typeface="Meiryo UI" panose="020B0604030504040204" pitchFamily="50" charset="-128"/>
              </a:rPr>
              <a:t>※4 H31</a:t>
            </a:r>
            <a:r>
              <a:rPr lang="ja-JP" altLang="en-US" sz="600" dirty="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32</a:t>
            </a:r>
            <a:r>
              <a:rPr lang="ja-JP" altLang="en-US" sz="600" dirty="0">
                <a:latin typeface="Meiryo UI" panose="020B0604030504040204" pitchFamily="50" charset="-128"/>
                <a:ea typeface="Meiryo UI" panose="020B0604030504040204" pitchFamily="50" charset="-128"/>
              </a:rPr>
              <a:t>年度の</a:t>
            </a:r>
            <a:r>
              <a:rPr lang="en-US" altLang="ja-JP" sz="600" dirty="0">
                <a:latin typeface="Meiryo UI" panose="020B0604030504040204" pitchFamily="50" charset="-128"/>
                <a:ea typeface="Meiryo UI" panose="020B0604030504040204" pitchFamily="50" charset="-128"/>
              </a:rPr>
              <a:t>2</a:t>
            </a:r>
            <a:r>
              <a:rPr lang="ja-JP" altLang="en-US" sz="600" dirty="0">
                <a:latin typeface="Meiryo UI" panose="020B0604030504040204" pitchFamily="50" charset="-128"/>
                <a:ea typeface="Meiryo UI" panose="020B0604030504040204" pitchFamily="50" charset="-128"/>
              </a:rPr>
              <a:t>年間で実施し、起債の元利償還金を負担すると仮定し、地方負担額</a:t>
            </a:r>
            <a:r>
              <a:rPr lang="en-US" altLang="ja-JP" sz="600" dirty="0">
                <a:latin typeface="Meiryo UI" panose="020B0604030504040204" pitchFamily="50" charset="-128"/>
                <a:ea typeface="Meiryo UI" panose="020B0604030504040204" pitchFamily="50" charset="-128"/>
              </a:rPr>
              <a:t> (50</a:t>
            </a:r>
            <a:r>
              <a:rPr lang="ja-JP" altLang="en-US" sz="600" dirty="0">
                <a:latin typeface="Meiryo UI" panose="020B0604030504040204" pitchFamily="50" charset="-128"/>
                <a:ea typeface="Meiryo UI" panose="020B0604030504040204" pitchFamily="50" charset="-128"/>
              </a:rPr>
              <a:t>億円</a:t>
            </a: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利息）について試算（年度</a:t>
            </a:r>
            <a:r>
              <a:rPr lang="ja-JP" altLang="en-US" sz="600" dirty="0" smtClean="0">
                <a:latin typeface="Meiryo UI" panose="020B0604030504040204" pitchFamily="50" charset="-128"/>
                <a:ea typeface="Meiryo UI" panose="020B0604030504040204" pitchFamily="50" charset="-128"/>
              </a:rPr>
              <a:t>割が</a:t>
            </a:r>
            <a:r>
              <a:rPr lang="ja-JP" altLang="en-US" sz="600" dirty="0">
                <a:latin typeface="Meiryo UI" panose="020B0604030504040204" pitchFamily="50" charset="-128"/>
                <a:ea typeface="Meiryo UI" panose="020B0604030504040204" pitchFamily="50" charset="-128"/>
              </a:rPr>
              <a:t>未確定</a:t>
            </a:r>
            <a:r>
              <a:rPr lang="ja-JP" altLang="en-US" sz="600" dirty="0" smtClean="0">
                <a:latin typeface="Meiryo UI" panose="020B0604030504040204" pitchFamily="50" charset="-128"/>
                <a:ea typeface="Meiryo UI" panose="020B0604030504040204" pitchFamily="50" charset="-128"/>
              </a:rPr>
              <a:t>の</a:t>
            </a:r>
            <a:r>
              <a:rPr lang="ja-JP" altLang="en-US" sz="600" dirty="0">
                <a:latin typeface="Meiryo UI" panose="020B0604030504040204" pitchFamily="50" charset="-128"/>
                <a:ea typeface="Meiryo UI" panose="020B0604030504040204" pitchFamily="50" charset="-128"/>
              </a:rPr>
              <a:t>ため事業費は２カ年で均等分割</a:t>
            </a:r>
            <a:r>
              <a:rPr lang="ja-JP" altLang="en-US" sz="600" dirty="0" smtClean="0">
                <a:latin typeface="Meiryo UI" panose="020B0604030504040204" pitchFamily="50" charset="-128"/>
                <a:ea typeface="Meiryo UI" panose="020B0604030504040204" pitchFamily="50" charset="-128"/>
              </a:rPr>
              <a:t>）</a:t>
            </a:r>
            <a:endParaRPr lang="ja-JP" altLang="en-US" sz="6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4072510792"/>
              </p:ext>
            </p:extLst>
          </p:nvPr>
        </p:nvGraphicFramePr>
        <p:xfrm>
          <a:off x="234405" y="953563"/>
          <a:ext cx="9361038" cy="2308024"/>
        </p:xfrm>
        <a:graphic>
          <a:graphicData uri="http://schemas.openxmlformats.org/drawingml/2006/table">
            <a:tbl>
              <a:tblPr/>
              <a:tblGrid>
                <a:gridCol w="72211">
                  <a:extLst>
                    <a:ext uri="{9D8B030D-6E8A-4147-A177-3AD203B41FA5}">
                      <a16:colId xmlns="" xmlns:a16="http://schemas.microsoft.com/office/drawing/2014/main" val="20000"/>
                    </a:ext>
                  </a:extLst>
                </a:gridCol>
                <a:gridCol w="83414">
                  <a:extLst>
                    <a:ext uri="{9D8B030D-6E8A-4147-A177-3AD203B41FA5}">
                      <a16:colId xmlns="" xmlns:a16="http://schemas.microsoft.com/office/drawing/2014/main" val="20001"/>
                    </a:ext>
                  </a:extLst>
                </a:gridCol>
                <a:gridCol w="1832444">
                  <a:extLst>
                    <a:ext uri="{9D8B030D-6E8A-4147-A177-3AD203B41FA5}">
                      <a16:colId xmlns="" xmlns:a16="http://schemas.microsoft.com/office/drawing/2014/main" val="20002"/>
                    </a:ext>
                  </a:extLst>
                </a:gridCol>
                <a:gridCol w="388051">
                  <a:extLst>
                    <a:ext uri="{9D8B030D-6E8A-4147-A177-3AD203B41FA5}">
                      <a16:colId xmlns="" xmlns:a16="http://schemas.microsoft.com/office/drawing/2014/main" val="20003"/>
                    </a:ext>
                  </a:extLst>
                </a:gridCol>
                <a:gridCol w="388051">
                  <a:extLst>
                    <a:ext uri="{9D8B030D-6E8A-4147-A177-3AD203B41FA5}">
                      <a16:colId xmlns="" xmlns:a16="http://schemas.microsoft.com/office/drawing/2014/main" val="20004"/>
                    </a:ext>
                  </a:extLst>
                </a:gridCol>
                <a:gridCol w="388051">
                  <a:extLst>
                    <a:ext uri="{9D8B030D-6E8A-4147-A177-3AD203B41FA5}">
                      <a16:colId xmlns="" xmlns:a16="http://schemas.microsoft.com/office/drawing/2014/main" val="20005"/>
                    </a:ext>
                  </a:extLst>
                </a:gridCol>
                <a:gridCol w="388051">
                  <a:extLst>
                    <a:ext uri="{9D8B030D-6E8A-4147-A177-3AD203B41FA5}">
                      <a16:colId xmlns="" xmlns:a16="http://schemas.microsoft.com/office/drawing/2014/main" val="20006"/>
                    </a:ext>
                  </a:extLst>
                </a:gridCol>
                <a:gridCol w="388051">
                  <a:extLst>
                    <a:ext uri="{9D8B030D-6E8A-4147-A177-3AD203B41FA5}">
                      <a16:colId xmlns="" xmlns:a16="http://schemas.microsoft.com/office/drawing/2014/main" val="20007"/>
                    </a:ext>
                  </a:extLst>
                </a:gridCol>
                <a:gridCol w="388051">
                  <a:extLst>
                    <a:ext uri="{9D8B030D-6E8A-4147-A177-3AD203B41FA5}">
                      <a16:colId xmlns="" xmlns:a16="http://schemas.microsoft.com/office/drawing/2014/main" val="20008"/>
                    </a:ext>
                  </a:extLst>
                </a:gridCol>
                <a:gridCol w="388051">
                  <a:extLst>
                    <a:ext uri="{9D8B030D-6E8A-4147-A177-3AD203B41FA5}">
                      <a16:colId xmlns="" xmlns:a16="http://schemas.microsoft.com/office/drawing/2014/main" val="20009"/>
                    </a:ext>
                  </a:extLst>
                </a:gridCol>
                <a:gridCol w="388051">
                  <a:extLst>
                    <a:ext uri="{9D8B030D-6E8A-4147-A177-3AD203B41FA5}">
                      <a16:colId xmlns="" xmlns:a16="http://schemas.microsoft.com/office/drawing/2014/main" val="20010"/>
                    </a:ext>
                  </a:extLst>
                </a:gridCol>
                <a:gridCol w="388051">
                  <a:extLst>
                    <a:ext uri="{9D8B030D-6E8A-4147-A177-3AD203B41FA5}">
                      <a16:colId xmlns="" xmlns:a16="http://schemas.microsoft.com/office/drawing/2014/main" val="20011"/>
                    </a:ext>
                  </a:extLst>
                </a:gridCol>
                <a:gridCol w="388051">
                  <a:extLst>
                    <a:ext uri="{9D8B030D-6E8A-4147-A177-3AD203B41FA5}">
                      <a16:colId xmlns="" xmlns:a16="http://schemas.microsoft.com/office/drawing/2014/main" val="20012"/>
                    </a:ext>
                  </a:extLst>
                </a:gridCol>
                <a:gridCol w="388051">
                  <a:extLst>
                    <a:ext uri="{9D8B030D-6E8A-4147-A177-3AD203B41FA5}">
                      <a16:colId xmlns="" xmlns:a16="http://schemas.microsoft.com/office/drawing/2014/main" val="20013"/>
                    </a:ext>
                  </a:extLst>
                </a:gridCol>
                <a:gridCol w="388051">
                  <a:extLst>
                    <a:ext uri="{9D8B030D-6E8A-4147-A177-3AD203B41FA5}">
                      <a16:colId xmlns="" xmlns:a16="http://schemas.microsoft.com/office/drawing/2014/main" val="20014"/>
                    </a:ext>
                  </a:extLst>
                </a:gridCol>
                <a:gridCol w="388051">
                  <a:extLst>
                    <a:ext uri="{9D8B030D-6E8A-4147-A177-3AD203B41FA5}">
                      <a16:colId xmlns="" xmlns:a16="http://schemas.microsoft.com/office/drawing/2014/main" val="20015"/>
                    </a:ext>
                  </a:extLst>
                </a:gridCol>
                <a:gridCol w="388051">
                  <a:extLst>
                    <a:ext uri="{9D8B030D-6E8A-4147-A177-3AD203B41FA5}">
                      <a16:colId xmlns="" xmlns:a16="http://schemas.microsoft.com/office/drawing/2014/main" val="20016"/>
                    </a:ext>
                  </a:extLst>
                </a:gridCol>
                <a:gridCol w="388051">
                  <a:extLst>
                    <a:ext uri="{9D8B030D-6E8A-4147-A177-3AD203B41FA5}">
                      <a16:colId xmlns="" xmlns:a16="http://schemas.microsoft.com/office/drawing/2014/main" val="20017"/>
                    </a:ext>
                  </a:extLst>
                </a:gridCol>
                <a:gridCol w="388051">
                  <a:extLst>
                    <a:ext uri="{9D8B030D-6E8A-4147-A177-3AD203B41FA5}">
                      <a16:colId xmlns="" xmlns:a16="http://schemas.microsoft.com/office/drawing/2014/main" val="20018"/>
                    </a:ext>
                  </a:extLst>
                </a:gridCol>
                <a:gridCol w="388051">
                  <a:extLst>
                    <a:ext uri="{9D8B030D-6E8A-4147-A177-3AD203B41FA5}">
                      <a16:colId xmlns="" xmlns:a16="http://schemas.microsoft.com/office/drawing/2014/main" val="20019"/>
                    </a:ext>
                  </a:extLst>
                </a:gridCol>
                <a:gridCol w="388051">
                  <a:extLst>
                    <a:ext uri="{9D8B030D-6E8A-4147-A177-3AD203B41FA5}">
                      <a16:colId xmlns="" xmlns:a16="http://schemas.microsoft.com/office/drawing/2014/main" val="20020"/>
                    </a:ext>
                  </a:extLst>
                </a:gridCol>
                <a:gridCol w="388051">
                  <a:extLst>
                    <a:ext uri="{9D8B030D-6E8A-4147-A177-3AD203B41FA5}">
                      <a16:colId xmlns="" xmlns:a16="http://schemas.microsoft.com/office/drawing/2014/main" val="20021"/>
                    </a:ext>
                  </a:extLst>
                </a:gridCol>
              </a:tblGrid>
              <a:tr h="235972">
                <a:tc gridSpan="3">
                  <a:txBody>
                    <a:bodyPr/>
                    <a:lstStyle/>
                    <a:p>
                      <a:pPr algn="l" fontAlgn="ctr"/>
                      <a:r>
                        <a:rPr lang="ja-JP" altLang="en-US" sz="1050" b="0" i="0" u="none" strike="noStrike" dirty="0" smtClean="0">
                          <a:ln>
                            <a:solidFill>
                              <a:schemeClr val="bg1"/>
                            </a:solidFill>
                          </a:ln>
                          <a:solidFill>
                            <a:srgbClr val="000000"/>
                          </a:solidFill>
                          <a:latin typeface="Meiryo UI" pitchFamily="50" charset="-128"/>
                          <a:ea typeface="Meiryo UI" pitchFamily="50" charset="-128"/>
                          <a:cs typeface="Meiryo UI" pitchFamily="50" charset="-128"/>
                        </a:rPr>
                        <a:t>関連事業費 </a:t>
                      </a:r>
                      <a:r>
                        <a:rPr lang="en-US" altLang="ja-JP" sz="800" b="0" i="0" u="none" strike="noStrike" dirty="0" smtClean="0">
                          <a:ln>
                            <a:solidFill>
                              <a:schemeClr val="bg1"/>
                            </a:solidFill>
                          </a:ln>
                          <a:solidFill>
                            <a:srgbClr val="000000"/>
                          </a:solidFill>
                          <a:latin typeface="Meiryo UI" pitchFamily="50" charset="-128"/>
                          <a:ea typeface="Meiryo UI" pitchFamily="50" charset="-128"/>
                          <a:cs typeface="Meiryo UI" pitchFamily="50" charset="-128"/>
                        </a:rPr>
                        <a:t>※1</a:t>
                      </a:r>
                      <a:endPar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39600" marR="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r>
              <a:tr h="277732">
                <a:tc rowSpan="9">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北港</a:t>
                      </a:r>
                      <a:r>
                        <a:rPr lang="ja-JP" altLang="en-US" sz="1000" b="1" i="0" u="none" strike="noStrike" dirty="0">
                          <a:solidFill>
                            <a:srgbClr val="000000"/>
                          </a:solidFill>
                          <a:latin typeface="Meiryo UI" pitchFamily="50" charset="-128"/>
                          <a:ea typeface="Meiryo UI" pitchFamily="50" charset="-128"/>
                          <a:cs typeface="Meiryo UI" pitchFamily="50" charset="-128"/>
                        </a:rPr>
                        <a:t>テクノポート</a:t>
                      </a:r>
                      <a:r>
                        <a:rPr lang="ja-JP" altLang="en-US" sz="1000" b="1" i="0" u="none" strike="noStrike" dirty="0" smtClean="0">
                          <a:solidFill>
                            <a:srgbClr val="000000"/>
                          </a:solidFill>
                          <a:latin typeface="Meiryo UI" pitchFamily="50" charset="-128"/>
                          <a:ea typeface="Meiryo UI" pitchFamily="50" charset="-128"/>
                          <a:cs typeface="Meiryo UI" pitchFamily="50" charset="-128"/>
                        </a:rPr>
                        <a:t>線 </a:t>
                      </a:r>
                      <a:r>
                        <a:rPr lang="en-US" altLang="ja-JP" sz="800" b="0" i="0" u="none" strike="noStrike" dirty="0" smtClean="0">
                          <a:solidFill>
                            <a:srgbClr val="000000"/>
                          </a:solidFill>
                          <a:latin typeface="Meiryo UI" pitchFamily="50" charset="-128"/>
                          <a:ea typeface="Meiryo UI" pitchFamily="50" charset="-128"/>
                          <a:cs typeface="Meiryo UI" pitchFamily="50" charset="-128"/>
                        </a:rPr>
                        <a:t>※2</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0.1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 xmlns:a16="http://schemas.microsoft.com/office/drawing/2014/main" val="10000"/>
                  </a:ext>
                </a:extLst>
              </a:tr>
              <a:tr h="206476">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06476">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77732">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道路</a:t>
                      </a:r>
                      <a:r>
                        <a:rPr lang="ja-JP" altLang="en-US" sz="1000" b="1" i="0" u="none" strike="noStrike" dirty="0">
                          <a:solidFill>
                            <a:srgbClr val="000000"/>
                          </a:solidFill>
                          <a:latin typeface="Meiryo UI" pitchFamily="50" charset="-128"/>
                          <a:ea typeface="Meiryo UI" pitchFamily="50" charset="-128"/>
                          <a:cs typeface="Meiryo UI" pitchFamily="50" charset="-128"/>
                        </a:rPr>
                        <a:t>改良</a:t>
                      </a:r>
                      <a:r>
                        <a:rPr lang="ja-JP" altLang="en-US" sz="1000" b="1" i="0" u="none" strike="noStrike" dirty="0" smtClean="0">
                          <a:solidFill>
                            <a:srgbClr val="000000"/>
                          </a:solidFill>
                          <a:latin typeface="Meiryo UI" pitchFamily="50" charset="-128"/>
                          <a:ea typeface="Meiryo UI" pitchFamily="50" charset="-128"/>
                          <a:cs typeface="Meiryo UI" pitchFamily="50" charset="-128"/>
                        </a:rPr>
                        <a:t>等 </a:t>
                      </a:r>
                      <a:r>
                        <a:rPr lang="en-US" altLang="ja-JP" sz="800" b="0" i="0" u="none" strike="noStrike" dirty="0" smtClean="0">
                          <a:solidFill>
                            <a:srgbClr val="000000"/>
                          </a:solidFill>
                          <a:latin typeface="Meiryo UI" pitchFamily="50" charset="-128"/>
                          <a:ea typeface="Meiryo UI" pitchFamily="50" charset="-128"/>
                          <a:cs typeface="Meiryo UI" pitchFamily="50" charset="-128"/>
                        </a:rPr>
                        <a:t>※3</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3"/>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endParaRPr lang="ja-JP" altLang="en-US"/>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0.003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77732">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南エリア埋立</a:t>
                      </a:r>
                      <a:r>
                        <a:rPr lang="ja-JP" altLang="en-US" sz="1000" b="1" i="0" u="none" strike="noStrike" dirty="0">
                          <a:solidFill>
                            <a:srgbClr val="000000"/>
                          </a:solidFill>
                          <a:latin typeface="Meiryo UI" pitchFamily="50" charset="-128"/>
                          <a:ea typeface="Meiryo UI" pitchFamily="50" charset="-128"/>
                          <a:cs typeface="Meiryo UI" pitchFamily="50" charset="-128"/>
                        </a:rPr>
                        <a:t>追加</a:t>
                      </a:r>
                      <a:r>
                        <a:rPr lang="ja-JP" altLang="en-US" sz="1000" b="1" i="0" u="none" strike="noStrike" dirty="0" smtClean="0">
                          <a:solidFill>
                            <a:srgbClr val="000000"/>
                          </a:solidFill>
                          <a:latin typeface="Meiryo UI" pitchFamily="50" charset="-128"/>
                          <a:ea typeface="Meiryo UI" pitchFamily="50" charset="-128"/>
                          <a:cs typeface="Meiryo UI" pitchFamily="50" charset="-128"/>
                        </a:rPr>
                        <a:t>工事 </a:t>
                      </a:r>
                      <a:r>
                        <a:rPr lang="en-US" altLang="ja-JP" sz="800" b="0" i="0" u="none" strike="noStrike" dirty="0" smtClean="0">
                          <a:solidFill>
                            <a:srgbClr val="000000"/>
                          </a:solidFill>
                          <a:latin typeface="Meiryo UI" pitchFamily="50" charset="-128"/>
                          <a:ea typeface="Meiryo UI" pitchFamily="50" charset="-128"/>
                          <a:cs typeface="Meiryo UI" pitchFamily="50" charset="-128"/>
                        </a:rPr>
                        <a:t>※4</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6"/>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bl>
          </a:graphicData>
        </a:graphic>
      </p:graphicFrame>
      <p:sp>
        <p:nvSpPr>
          <p:cNvPr id="37" name="正方形/長方形 36"/>
          <p:cNvSpPr/>
          <p:nvPr/>
        </p:nvSpPr>
        <p:spPr>
          <a:xfrm>
            <a:off x="8940374" y="676801"/>
            <a:ext cx="8640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rgbClr val="000000"/>
                </a:solidFill>
                <a:latin typeface="Meiryo UI" pitchFamily="50" charset="-128"/>
                <a:ea typeface="Meiryo UI" pitchFamily="50" charset="-128"/>
                <a:cs typeface="Meiryo UI" pitchFamily="50" charset="-128"/>
              </a:rPr>
              <a:t>（億円</a:t>
            </a:r>
            <a:r>
              <a:rPr lang="ja-JP" altLang="en-US" sz="1050" dirty="0" smtClean="0">
                <a:solidFill>
                  <a:srgbClr val="000000"/>
                </a:solidFill>
                <a:latin typeface="Meiryo UI" pitchFamily="50" charset="-128"/>
                <a:ea typeface="Meiryo UI" pitchFamily="50" charset="-128"/>
                <a:cs typeface="Meiryo UI" pitchFamily="50" charset="-128"/>
              </a:rPr>
              <a:t>）</a:t>
            </a:r>
            <a:endParaRPr lang="ja-JP" altLang="en-US" sz="1050" dirty="0">
              <a:solidFill>
                <a:srgbClr val="000000"/>
              </a:solidFill>
              <a:latin typeface="Meiryo UI" pitchFamily="50" charset="-128"/>
              <a:ea typeface="Meiryo UI" pitchFamily="50" charset="-128"/>
              <a:cs typeface="Meiryo UI" pitchFamily="50" charset="-128"/>
            </a:endParaRPr>
          </a:p>
        </p:txBody>
      </p:sp>
      <p:sp>
        <p:nvSpPr>
          <p:cNvPr id="15" name="正方形/長方形 14"/>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正方形/長方形 9"/>
          <p:cNvSpPr/>
          <p:nvPr/>
        </p:nvSpPr>
        <p:spPr>
          <a:xfrm>
            <a:off x="548501" y="538957"/>
            <a:ext cx="8431563" cy="235988"/>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85725" lvl="1" indent="-85725">
              <a:lnSpc>
                <a:spcPts val="1300"/>
              </a:lnSpc>
              <a:buFont typeface="Wingdings" pitchFamily="2" charset="2"/>
              <a:buChar char="Ø"/>
              <a:defRPr/>
            </a:pPr>
            <a:r>
              <a:rPr lang="ja-JP" altLang="en-US" sz="1050" dirty="0" smtClean="0">
                <a:latin typeface="Meiryo UI" panose="020B0604030504040204" pitchFamily="50" charset="-128"/>
                <a:ea typeface="Meiryo UI" panose="020B0604030504040204" pitchFamily="50" charset="-128"/>
              </a:rPr>
              <a:t>万博</a:t>
            </a:r>
            <a:r>
              <a:rPr lang="ja-JP" altLang="en-US" sz="1050" dirty="0">
                <a:latin typeface="Meiryo UI" panose="020B0604030504040204" pitchFamily="50" charset="-128"/>
                <a:ea typeface="Meiryo UI" panose="020B0604030504040204" pitchFamily="50" charset="-128"/>
              </a:rPr>
              <a:t>会場</a:t>
            </a:r>
            <a:r>
              <a:rPr lang="ja-JP" altLang="en-US" sz="1050" dirty="0" smtClean="0">
                <a:latin typeface="Meiryo UI" panose="020B0604030504040204" pitchFamily="50" charset="-128"/>
                <a:ea typeface="Meiryo UI" panose="020B0604030504040204" pitchFamily="50" charset="-128"/>
              </a:rPr>
              <a:t>建設費については、</a:t>
            </a:r>
            <a:r>
              <a:rPr lang="ja-JP" altLang="en-US" sz="1050" dirty="0">
                <a:latin typeface="Meiryo UI" panose="020B0604030504040204" pitchFamily="50" charset="-128"/>
                <a:ea typeface="Meiryo UI" panose="020B0604030504040204" pitchFamily="50" charset="-128"/>
              </a:rPr>
              <a:t>財源負担の平準化ができるよう、事業スキームの具体化について国と</a:t>
            </a:r>
            <a:r>
              <a:rPr lang="ja-JP" altLang="en-US" sz="1050" dirty="0" smtClean="0">
                <a:latin typeface="Meiryo UI" panose="020B0604030504040204" pitchFamily="50" charset="-128"/>
                <a:ea typeface="Meiryo UI" panose="020B0604030504040204" pitchFamily="50" charset="-128"/>
              </a:rPr>
              <a:t>協議中であるため、試算の対象から除外</a:t>
            </a:r>
            <a:endParaRPr lang="en-US" altLang="ja-JP" sz="105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901368" y="1200738"/>
            <a:ext cx="312906" cy="246221"/>
          </a:xfrm>
          <a:prstGeom prst="rect">
            <a:avLst/>
          </a:prstGeom>
          <a:noFill/>
        </p:spPr>
        <p:txBody>
          <a:bodyPr wrap="none" rtlCol="0">
            <a:spAutoFit/>
          </a:bodyPr>
          <a:lstStyle/>
          <a:p>
            <a:r>
              <a:rPr lang="ja-JP" altLang="en-US" sz="1000" b="1" dirty="0">
                <a:latin typeface="Meiryo UI" panose="020B0604030504040204" pitchFamily="50" charset="-128"/>
                <a:ea typeface="Meiryo UI" panose="020B0604030504040204" pitchFamily="50" charset="-128"/>
              </a:rPr>
              <a:t>①</a:t>
            </a:r>
            <a:endParaRPr kumimoji="1" lang="ja-JP" altLang="en-US" sz="1000" b="1"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901368" y="1899599"/>
            <a:ext cx="312906" cy="246221"/>
          </a:xfrm>
          <a:prstGeom prst="rect">
            <a:avLst/>
          </a:prstGeom>
          <a:noFill/>
        </p:spPr>
        <p:txBody>
          <a:bodyPr wrap="none" rtlCol="0">
            <a:spAutoFit/>
          </a:bodyPr>
          <a:lstStyle/>
          <a:p>
            <a:r>
              <a:rPr lang="ja-JP" altLang="en-US" sz="1000" b="1" dirty="0" smtClean="0">
                <a:latin typeface="Meiryo UI" panose="020B0604030504040204" pitchFamily="50" charset="-128"/>
                <a:ea typeface="Meiryo UI" panose="020B0604030504040204" pitchFamily="50" charset="-128"/>
              </a:rPr>
              <a:t>②</a:t>
            </a:r>
            <a:endParaRPr kumimoji="1" lang="ja-JP" altLang="en-US" sz="10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901368" y="2577027"/>
            <a:ext cx="312906" cy="246221"/>
          </a:xfrm>
          <a:prstGeom prst="rect">
            <a:avLst/>
          </a:prstGeom>
          <a:noFill/>
        </p:spPr>
        <p:txBody>
          <a:bodyPr wrap="none" rtlCol="0">
            <a:spAutoFit/>
          </a:bodyPr>
          <a:lstStyle/>
          <a:p>
            <a:r>
              <a:rPr kumimoji="1" lang="ja-JP" altLang="en-US" sz="1000" b="1" dirty="0" smtClean="0">
                <a:latin typeface="Meiryo UI" panose="020B0604030504040204" pitchFamily="50" charset="-128"/>
                <a:ea typeface="Meiryo UI" panose="020B0604030504040204" pitchFamily="50" charset="-128"/>
              </a:rPr>
              <a:t>③</a:t>
            </a:r>
            <a:endParaRPr kumimoji="1" lang="ja-JP" altLang="en-US" sz="1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1542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880567773"/>
              </p:ext>
            </p:extLst>
          </p:nvPr>
        </p:nvGraphicFramePr>
        <p:xfrm>
          <a:off x="281140" y="3031338"/>
          <a:ext cx="9477443" cy="1123692"/>
        </p:xfrm>
        <a:graphic>
          <a:graphicData uri="http://schemas.openxmlformats.org/drawingml/2006/table">
            <a:tbl>
              <a:tblPr/>
              <a:tblGrid>
                <a:gridCol w="2174834">
                  <a:extLst>
                    <a:ext uri="{9D8B030D-6E8A-4147-A177-3AD203B41FA5}">
                      <a16:colId xmlns:a16="http://schemas.microsoft.com/office/drawing/2014/main" xmlns="" val="20000"/>
                    </a:ext>
                  </a:extLst>
                </a:gridCol>
                <a:gridCol w="1296144">
                  <a:extLst>
                    <a:ext uri="{9D8B030D-6E8A-4147-A177-3AD203B41FA5}">
                      <a16:colId xmlns:a16="http://schemas.microsoft.com/office/drawing/2014/main" xmlns="" val="20001"/>
                    </a:ext>
                  </a:extLst>
                </a:gridCol>
                <a:gridCol w="400431">
                  <a:extLst>
                    <a:ext uri="{9D8B030D-6E8A-4147-A177-3AD203B41FA5}">
                      <a16:colId xmlns:a16="http://schemas.microsoft.com/office/drawing/2014/main" xmlns="" val="20002"/>
                    </a:ext>
                  </a:extLst>
                </a:gridCol>
                <a:gridCol w="400431">
                  <a:extLst>
                    <a:ext uri="{9D8B030D-6E8A-4147-A177-3AD203B41FA5}">
                      <a16:colId xmlns:a16="http://schemas.microsoft.com/office/drawing/2014/main" xmlns="" val="20003"/>
                    </a:ext>
                  </a:extLst>
                </a:gridCol>
                <a:gridCol w="400431">
                  <a:extLst>
                    <a:ext uri="{9D8B030D-6E8A-4147-A177-3AD203B41FA5}">
                      <a16:colId xmlns:a16="http://schemas.microsoft.com/office/drawing/2014/main" xmlns="" val="20004"/>
                    </a:ext>
                  </a:extLst>
                </a:gridCol>
                <a:gridCol w="400431">
                  <a:extLst>
                    <a:ext uri="{9D8B030D-6E8A-4147-A177-3AD203B41FA5}">
                      <a16:colId xmlns:a16="http://schemas.microsoft.com/office/drawing/2014/main" xmlns="" val="20005"/>
                    </a:ext>
                  </a:extLst>
                </a:gridCol>
                <a:gridCol w="400431">
                  <a:extLst>
                    <a:ext uri="{9D8B030D-6E8A-4147-A177-3AD203B41FA5}">
                      <a16:colId xmlns:a16="http://schemas.microsoft.com/office/drawing/2014/main" xmlns="" val="20006"/>
                    </a:ext>
                  </a:extLst>
                </a:gridCol>
                <a:gridCol w="400431">
                  <a:extLst>
                    <a:ext uri="{9D8B030D-6E8A-4147-A177-3AD203B41FA5}">
                      <a16:colId xmlns:a16="http://schemas.microsoft.com/office/drawing/2014/main" xmlns="" val="20007"/>
                    </a:ext>
                  </a:extLst>
                </a:gridCol>
                <a:gridCol w="400431">
                  <a:extLst>
                    <a:ext uri="{9D8B030D-6E8A-4147-A177-3AD203B41FA5}">
                      <a16:colId xmlns:a16="http://schemas.microsoft.com/office/drawing/2014/main" xmlns="" val="20008"/>
                    </a:ext>
                  </a:extLst>
                </a:gridCol>
                <a:gridCol w="400431">
                  <a:extLst>
                    <a:ext uri="{9D8B030D-6E8A-4147-A177-3AD203B41FA5}">
                      <a16:colId xmlns:a16="http://schemas.microsoft.com/office/drawing/2014/main" xmlns="" val="20009"/>
                    </a:ext>
                  </a:extLst>
                </a:gridCol>
                <a:gridCol w="400431">
                  <a:extLst>
                    <a:ext uri="{9D8B030D-6E8A-4147-A177-3AD203B41FA5}">
                      <a16:colId xmlns:a16="http://schemas.microsoft.com/office/drawing/2014/main" xmlns="" val="20010"/>
                    </a:ext>
                  </a:extLst>
                </a:gridCol>
                <a:gridCol w="400431">
                  <a:extLst>
                    <a:ext uri="{9D8B030D-6E8A-4147-A177-3AD203B41FA5}">
                      <a16:colId xmlns:a16="http://schemas.microsoft.com/office/drawing/2014/main" xmlns="" val="20011"/>
                    </a:ext>
                  </a:extLst>
                </a:gridCol>
                <a:gridCol w="400431">
                  <a:extLst>
                    <a:ext uri="{9D8B030D-6E8A-4147-A177-3AD203B41FA5}">
                      <a16:colId xmlns:a16="http://schemas.microsoft.com/office/drawing/2014/main" xmlns="" val="20012"/>
                    </a:ext>
                  </a:extLst>
                </a:gridCol>
                <a:gridCol w="400431">
                  <a:extLst>
                    <a:ext uri="{9D8B030D-6E8A-4147-A177-3AD203B41FA5}">
                      <a16:colId xmlns:a16="http://schemas.microsoft.com/office/drawing/2014/main" xmlns="" val="20013"/>
                    </a:ext>
                  </a:extLst>
                </a:gridCol>
                <a:gridCol w="400431">
                  <a:extLst>
                    <a:ext uri="{9D8B030D-6E8A-4147-A177-3AD203B41FA5}">
                      <a16:colId xmlns:a16="http://schemas.microsoft.com/office/drawing/2014/main" xmlns="" val="20014"/>
                    </a:ext>
                  </a:extLst>
                </a:gridCol>
                <a:gridCol w="400431">
                  <a:extLst>
                    <a:ext uri="{9D8B030D-6E8A-4147-A177-3AD203B41FA5}">
                      <a16:colId xmlns:a16="http://schemas.microsoft.com/office/drawing/2014/main" xmlns="" val="20015"/>
                    </a:ext>
                  </a:extLst>
                </a:gridCol>
                <a:gridCol w="400431">
                  <a:extLst>
                    <a:ext uri="{9D8B030D-6E8A-4147-A177-3AD203B41FA5}">
                      <a16:colId xmlns:a16="http://schemas.microsoft.com/office/drawing/2014/main" xmlns="" val="20016"/>
                    </a:ext>
                  </a:extLst>
                </a:gridCol>
              </a:tblGrid>
              <a:tr h="280923">
                <a:tc gridSpan="6">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smtClean="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　　　　　　　　　　　　　　　　　　　　　　　　　　　　　　　　　　　　　　　　　　　　　　　　　　　　　　　　　　　　　　　　　　　　　　　　</a:t>
                      </a:r>
                      <a:r>
                        <a:rPr lang="ja-JP" altLang="en-US" sz="1050" b="1" i="0" u="none" strike="noStrike" baseline="0" dirty="0" smtClean="0">
                          <a:solidFill>
                            <a:srgbClr val="000000"/>
                          </a:solidFill>
                          <a:latin typeface="Meiryo UI" pitchFamily="50" charset="-128"/>
                          <a:ea typeface="Meiryo UI" pitchFamily="50" charset="-128"/>
                          <a:cs typeface="Meiryo UI" pitchFamily="50" charset="-128"/>
                        </a:rPr>
                        <a:t> </a:t>
                      </a: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11">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80923">
                <a:tc gridSpan="2">
                  <a:txBody>
                    <a:bodyPr/>
                    <a:lstStyle/>
                    <a:p>
                      <a:pPr algn="ctr" fontAlgn="ctr"/>
                      <a:r>
                        <a:rPr lang="ja-JP" altLang="en-US" sz="1050" b="0" i="0" u="none" strike="noStrike" dirty="0">
                          <a:ln>
                            <a:solidFill>
                              <a:schemeClr val="bg1"/>
                            </a:solidFill>
                          </a:ln>
                          <a:solidFill>
                            <a:schemeClr val="tx1"/>
                          </a:solidFill>
                          <a:latin typeface="Meiryo UI" pitchFamily="50" charset="-128"/>
                          <a:ea typeface="Meiryo UI" pitchFamily="50" charset="-128"/>
                          <a:cs typeface="Meiryo UI" pitchFamily="50" charset="-128"/>
                        </a:rPr>
                        <a:t>　</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３４</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３５</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３６</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３７</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３８</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３９</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４０</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４１</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b="1" i="0" u="sng" strike="noStrike" dirty="0">
                          <a:solidFill>
                            <a:schemeClr val="tx1"/>
                          </a:solidFill>
                          <a:latin typeface="Meiryo UI" pitchFamily="50" charset="-128"/>
                          <a:ea typeface="Meiryo UI" pitchFamily="50" charset="-128"/>
                          <a:cs typeface="Meiryo UI" pitchFamily="50" charset="-128"/>
                        </a:rPr>
                        <a:t>Ｈ４２</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b="1" i="0" u="sng" strike="noStrike" dirty="0">
                          <a:solidFill>
                            <a:schemeClr val="tx1"/>
                          </a:solidFill>
                          <a:latin typeface="Meiryo UI" pitchFamily="50" charset="-128"/>
                          <a:ea typeface="Meiryo UI" pitchFamily="50" charset="-128"/>
                          <a:cs typeface="Meiryo UI" pitchFamily="50" charset="-128"/>
                        </a:rPr>
                        <a:t>Ｈ４３</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４４</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４５</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Ｈ４</a:t>
                      </a:r>
                      <a:r>
                        <a:rPr lang="ja-JP" altLang="en-US" sz="900" b="1" i="0" u="sng" strike="noStrike" dirty="0">
                          <a:solidFill>
                            <a:schemeClr val="tx1"/>
                          </a:solidFill>
                          <a:latin typeface="Meiryo UI" pitchFamily="50" charset="-128"/>
                          <a:ea typeface="Meiryo UI" pitchFamily="50" charset="-128"/>
                          <a:cs typeface="Meiryo UI" pitchFamily="50" charset="-128"/>
                        </a:rPr>
                        <a:t>６</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４７</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４８</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280923">
                <a:tc rowSpan="2">
                  <a:txBody>
                    <a:bodyPr/>
                    <a:lstStyle/>
                    <a:p>
                      <a:r>
                        <a:rPr lang="ja-JP" altLang="en-US" sz="900" b="0" dirty="0">
                          <a:latin typeface="Meiryo UI" panose="020B0604030504040204" pitchFamily="50" charset="-128"/>
                          <a:ea typeface="Meiryo UI" panose="020B0604030504040204" pitchFamily="50" charset="-128"/>
                        </a:rPr>
                        <a:t>　「財政シミュレーション」における</a:t>
                      </a:r>
                      <a:endParaRPr lang="en-US" altLang="ja-JP" sz="900" b="0"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大阪府の各年度</a:t>
                      </a:r>
                      <a:r>
                        <a:rPr lang="ja-JP" altLang="en-US" sz="900" b="0" dirty="0" smtClean="0">
                          <a:latin typeface="Meiryo UI" panose="020B0604030504040204" pitchFamily="50" charset="-128"/>
                          <a:ea typeface="Meiryo UI" panose="020B0604030504040204" pitchFamily="50" charset="-128"/>
                        </a:rPr>
                        <a:t>収支</a:t>
                      </a:r>
                      <a:endParaRPr lang="en-US" altLang="ja-JP" sz="900" b="0" dirty="0" smtClean="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800" dirty="0" smtClean="0">
                          <a:latin typeface="Meiryo UI" pitchFamily="50" charset="-128"/>
                          <a:ea typeface="Meiryo UI" pitchFamily="50" charset="-128"/>
                          <a:cs typeface="Meiryo UI" pitchFamily="50" charset="-128"/>
                        </a:rPr>
                        <a:t>（財シ</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１５参照）</a:t>
                      </a:r>
                    </a:p>
                  </a:txBody>
                  <a:tcPr marL="390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ケース１</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280923">
                <a:tc vMerge="1">
                  <a:txBody>
                    <a:bodyPr/>
                    <a:lstStyle/>
                    <a:p>
                      <a:pPr algn="r" fontAlgn="ct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２</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graphicFrame>
        <p:nvGraphicFramePr>
          <p:cNvPr id="15" name="表 14"/>
          <p:cNvGraphicFramePr>
            <a:graphicFrameLocks noGrp="1"/>
          </p:cNvGraphicFramePr>
          <p:nvPr>
            <p:extLst/>
          </p:nvPr>
        </p:nvGraphicFramePr>
        <p:xfrm>
          <a:off x="297764" y="4186801"/>
          <a:ext cx="9460380" cy="434627"/>
        </p:xfrm>
        <a:graphic>
          <a:graphicData uri="http://schemas.openxmlformats.org/drawingml/2006/table">
            <a:tbl>
              <a:tblPr/>
              <a:tblGrid>
                <a:gridCol w="3441675">
                  <a:extLst>
                    <a:ext uri="{9D8B030D-6E8A-4147-A177-3AD203B41FA5}">
                      <a16:colId xmlns:a16="http://schemas.microsoft.com/office/drawing/2014/main" xmlns="" val="20000"/>
                    </a:ext>
                  </a:extLst>
                </a:gridCol>
                <a:gridCol w="401247">
                  <a:extLst>
                    <a:ext uri="{9D8B030D-6E8A-4147-A177-3AD203B41FA5}">
                      <a16:colId xmlns:a16="http://schemas.microsoft.com/office/drawing/2014/main" xmlns="" val="20001"/>
                    </a:ext>
                  </a:extLst>
                </a:gridCol>
                <a:gridCol w="401247">
                  <a:extLst>
                    <a:ext uri="{9D8B030D-6E8A-4147-A177-3AD203B41FA5}">
                      <a16:colId xmlns:a16="http://schemas.microsoft.com/office/drawing/2014/main" xmlns="" val="20002"/>
                    </a:ext>
                  </a:extLst>
                </a:gridCol>
                <a:gridCol w="401247">
                  <a:extLst>
                    <a:ext uri="{9D8B030D-6E8A-4147-A177-3AD203B41FA5}">
                      <a16:colId xmlns:a16="http://schemas.microsoft.com/office/drawing/2014/main" xmlns="" val="20003"/>
                    </a:ext>
                  </a:extLst>
                </a:gridCol>
                <a:gridCol w="401247">
                  <a:extLst>
                    <a:ext uri="{9D8B030D-6E8A-4147-A177-3AD203B41FA5}">
                      <a16:colId xmlns:a16="http://schemas.microsoft.com/office/drawing/2014/main" xmlns="" val="20004"/>
                    </a:ext>
                  </a:extLst>
                </a:gridCol>
                <a:gridCol w="401247">
                  <a:extLst>
                    <a:ext uri="{9D8B030D-6E8A-4147-A177-3AD203B41FA5}">
                      <a16:colId xmlns:a16="http://schemas.microsoft.com/office/drawing/2014/main" xmlns="" val="20005"/>
                    </a:ext>
                  </a:extLst>
                </a:gridCol>
                <a:gridCol w="401247">
                  <a:extLst>
                    <a:ext uri="{9D8B030D-6E8A-4147-A177-3AD203B41FA5}">
                      <a16:colId xmlns:a16="http://schemas.microsoft.com/office/drawing/2014/main" xmlns="" val="20006"/>
                    </a:ext>
                  </a:extLst>
                </a:gridCol>
                <a:gridCol w="401247">
                  <a:extLst>
                    <a:ext uri="{9D8B030D-6E8A-4147-A177-3AD203B41FA5}">
                      <a16:colId xmlns:a16="http://schemas.microsoft.com/office/drawing/2014/main" xmlns="" val="20007"/>
                    </a:ext>
                  </a:extLst>
                </a:gridCol>
                <a:gridCol w="401247">
                  <a:extLst>
                    <a:ext uri="{9D8B030D-6E8A-4147-A177-3AD203B41FA5}">
                      <a16:colId xmlns:a16="http://schemas.microsoft.com/office/drawing/2014/main" xmlns="" val="20008"/>
                    </a:ext>
                  </a:extLst>
                </a:gridCol>
                <a:gridCol w="401247">
                  <a:extLst>
                    <a:ext uri="{9D8B030D-6E8A-4147-A177-3AD203B41FA5}">
                      <a16:colId xmlns:a16="http://schemas.microsoft.com/office/drawing/2014/main" xmlns="" val="20009"/>
                    </a:ext>
                  </a:extLst>
                </a:gridCol>
                <a:gridCol w="401247">
                  <a:extLst>
                    <a:ext uri="{9D8B030D-6E8A-4147-A177-3AD203B41FA5}">
                      <a16:colId xmlns:a16="http://schemas.microsoft.com/office/drawing/2014/main" xmlns="" val="20010"/>
                    </a:ext>
                  </a:extLst>
                </a:gridCol>
                <a:gridCol w="401247">
                  <a:extLst>
                    <a:ext uri="{9D8B030D-6E8A-4147-A177-3AD203B41FA5}">
                      <a16:colId xmlns:a16="http://schemas.microsoft.com/office/drawing/2014/main" xmlns="" val="20011"/>
                    </a:ext>
                  </a:extLst>
                </a:gridCol>
                <a:gridCol w="401247">
                  <a:extLst>
                    <a:ext uri="{9D8B030D-6E8A-4147-A177-3AD203B41FA5}">
                      <a16:colId xmlns:a16="http://schemas.microsoft.com/office/drawing/2014/main" xmlns="" val="20012"/>
                    </a:ext>
                  </a:extLst>
                </a:gridCol>
                <a:gridCol w="401247">
                  <a:extLst>
                    <a:ext uri="{9D8B030D-6E8A-4147-A177-3AD203B41FA5}">
                      <a16:colId xmlns:a16="http://schemas.microsoft.com/office/drawing/2014/main" xmlns="" val="20013"/>
                    </a:ext>
                  </a:extLst>
                </a:gridCol>
                <a:gridCol w="401247">
                  <a:extLst>
                    <a:ext uri="{9D8B030D-6E8A-4147-A177-3AD203B41FA5}">
                      <a16:colId xmlns:a16="http://schemas.microsoft.com/office/drawing/2014/main" xmlns="" val="20014"/>
                    </a:ext>
                  </a:extLst>
                </a:gridCol>
                <a:gridCol w="401247">
                  <a:extLst>
                    <a:ext uri="{9D8B030D-6E8A-4147-A177-3AD203B41FA5}">
                      <a16:colId xmlns:a16="http://schemas.microsoft.com/office/drawing/2014/main" xmlns="" val="20015"/>
                    </a:ext>
                  </a:extLst>
                </a:gridCol>
              </a:tblGrid>
              <a:tr h="434627">
                <a:tc>
                  <a:txBody>
                    <a:bodyPr/>
                    <a:lstStyle/>
                    <a:p>
                      <a:pPr algn="l" fontAlgn="ctr"/>
                      <a:r>
                        <a:rPr lang="ja-JP" altLang="en-US" sz="1100" b="1" i="0" u="none" strike="noStrike" dirty="0">
                          <a:solidFill>
                            <a:srgbClr val="000000"/>
                          </a:solidFill>
                          <a:latin typeface="Meiryo UI" pitchFamily="50" charset="-128"/>
                          <a:ea typeface="Meiryo UI" pitchFamily="50" charset="-128"/>
                          <a:cs typeface="Meiryo UI" pitchFamily="50" charset="-128"/>
                        </a:rPr>
                        <a:t>　大阪府の各年度収支に与える影響</a:t>
                      </a:r>
                      <a:r>
                        <a:rPr lang="ja-JP" altLang="en-US" sz="1100" b="1" i="0" u="none" strike="noStrike" dirty="0" smtClean="0">
                          <a:solidFill>
                            <a:srgbClr val="000000"/>
                          </a:solidFill>
                          <a:latin typeface="Meiryo UI" pitchFamily="50" charset="-128"/>
                          <a:ea typeface="Meiryo UI" pitchFamily="50" charset="-128"/>
                          <a:cs typeface="Meiryo UI" pitchFamily="50" charset="-128"/>
                        </a:rPr>
                        <a:t>額 </a:t>
                      </a:r>
                      <a:r>
                        <a:rPr lang="en-US" altLang="ja-JP" sz="900" b="1" i="0" u="none" strike="noStrike" dirty="0" smtClean="0">
                          <a:solidFill>
                            <a:srgbClr val="000000"/>
                          </a:solidFill>
                          <a:latin typeface="Meiryo UI" pitchFamily="50" charset="-128"/>
                          <a:ea typeface="Meiryo UI" pitchFamily="50" charset="-128"/>
                          <a:cs typeface="Meiryo UI" pitchFamily="50" charset="-128"/>
                        </a:rPr>
                        <a:t>※</a:t>
                      </a:r>
                      <a:r>
                        <a:rPr lang="ja-JP" altLang="en-US" sz="1100" b="1" i="0" u="none" strike="noStrike" dirty="0" smtClean="0">
                          <a:solidFill>
                            <a:srgbClr val="000000"/>
                          </a:solidFill>
                          <a:latin typeface="Meiryo UI" pitchFamily="50" charset="-128"/>
                          <a:ea typeface="Meiryo UI" pitchFamily="50" charset="-128"/>
                          <a:cs typeface="Meiryo UI" pitchFamily="50" charset="-128"/>
                        </a:rPr>
                        <a:t>（▲表示）</a:t>
                      </a:r>
                      <a:endParaRPr lang="en-US" altLang="ja-JP" sz="1100" b="1" i="0" u="none" strike="noStrike" dirty="0" smtClean="0">
                        <a:solidFill>
                          <a:srgbClr val="000000"/>
                        </a:solidFill>
                        <a:latin typeface="Meiryo UI" pitchFamily="50" charset="-128"/>
                        <a:ea typeface="Meiryo UI" pitchFamily="50" charset="-128"/>
                        <a:cs typeface="Meiryo UI" pitchFamily="50" charset="-128"/>
                      </a:endParaRPr>
                    </a:p>
                    <a:p>
                      <a:pPr algn="r" fontAlgn="ctr"/>
                      <a:r>
                        <a:rPr lang="ja-JP" altLang="en-US" sz="800" dirty="0" smtClean="0">
                          <a:latin typeface="Meiryo UI" pitchFamily="50" charset="-128"/>
                          <a:ea typeface="Meiryo UI" pitchFamily="50" charset="-128"/>
                          <a:cs typeface="Meiryo UI" pitchFamily="50" charset="-128"/>
                        </a:rPr>
                        <a:t>（財シ</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１８の（か）参照）</a:t>
                      </a:r>
                      <a:endParaRPr lang="en-US" altLang="ja-JP" sz="8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a:t>
                      </a:r>
                    </a:p>
                  </a:txBody>
                  <a:tcPr marL="39000" marR="396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2440855630"/>
              </p:ext>
            </p:extLst>
          </p:nvPr>
        </p:nvGraphicFramePr>
        <p:xfrm>
          <a:off x="281140" y="5006825"/>
          <a:ext cx="9477443" cy="1123692"/>
        </p:xfrm>
        <a:graphic>
          <a:graphicData uri="http://schemas.openxmlformats.org/drawingml/2006/table">
            <a:tbl>
              <a:tblPr/>
              <a:tblGrid>
                <a:gridCol w="2174834">
                  <a:extLst>
                    <a:ext uri="{9D8B030D-6E8A-4147-A177-3AD203B41FA5}">
                      <a16:colId xmlns:a16="http://schemas.microsoft.com/office/drawing/2014/main" xmlns="" val="20000"/>
                    </a:ext>
                  </a:extLst>
                </a:gridCol>
                <a:gridCol w="1296144">
                  <a:extLst>
                    <a:ext uri="{9D8B030D-6E8A-4147-A177-3AD203B41FA5}">
                      <a16:colId xmlns:a16="http://schemas.microsoft.com/office/drawing/2014/main" xmlns="" val="20001"/>
                    </a:ext>
                  </a:extLst>
                </a:gridCol>
                <a:gridCol w="400431">
                  <a:extLst>
                    <a:ext uri="{9D8B030D-6E8A-4147-A177-3AD203B41FA5}">
                      <a16:colId xmlns:a16="http://schemas.microsoft.com/office/drawing/2014/main" xmlns="" val="20002"/>
                    </a:ext>
                  </a:extLst>
                </a:gridCol>
                <a:gridCol w="400431">
                  <a:extLst>
                    <a:ext uri="{9D8B030D-6E8A-4147-A177-3AD203B41FA5}">
                      <a16:colId xmlns:a16="http://schemas.microsoft.com/office/drawing/2014/main" xmlns="" val="20003"/>
                    </a:ext>
                  </a:extLst>
                </a:gridCol>
                <a:gridCol w="400431">
                  <a:extLst>
                    <a:ext uri="{9D8B030D-6E8A-4147-A177-3AD203B41FA5}">
                      <a16:colId xmlns:a16="http://schemas.microsoft.com/office/drawing/2014/main" xmlns="" val="20004"/>
                    </a:ext>
                  </a:extLst>
                </a:gridCol>
                <a:gridCol w="400431">
                  <a:extLst>
                    <a:ext uri="{9D8B030D-6E8A-4147-A177-3AD203B41FA5}">
                      <a16:colId xmlns:a16="http://schemas.microsoft.com/office/drawing/2014/main" xmlns="" val="20005"/>
                    </a:ext>
                  </a:extLst>
                </a:gridCol>
                <a:gridCol w="400431">
                  <a:extLst>
                    <a:ext uri="{9D8B030D-6E8A-4147-A177-3AD203B41FA5}">
                      <a16:colId xmlns:a16="http://schemas.microsoft.com/office/drawing/2014/main" xmlns="" val="20006"/>
                    </a:ext>
                  </a:extLst>
                </a:gridCol>
                <a:gridCol w="400431">
                  <a:extLst>
                    <a:ext uri="{9D8B030D-6E8A-4147-A177-3AD203B41FA5}">
                      <a16:colId xmlns:a16="http://schemas.microsoft.com/office/drawing/2014/main" xmlns="" val="20007"/>
                    </a:ext>
                  </a:extLst>
                </a:gridCol>
                <a:gridCol w="400431">
                  <a:extLst>
                    <a:ext uri="{9D8B030D-6E8A-4147-A177-3AD203B41FA5}">
                      <a16:colId xmlns:a16="http://schemas.microsoft.com/office/drawing/2014/main" xmlns="" val="20008"/>
                    </a:ext>
                  </a:extLst>
                </a:gridCol>
                <a:gridCol w="400431">
                  <a:extLst>
                    <a:ext uri="{9D8B030D-6E8A-4147-A177-3AD203B41FA5}">
                      <a16:colId xmlns:a16="http://schemas.microsoft.com/office/drawing/2014/main" xmlns="" val="20009"/>
                    </a:ext>
                  </a:extLst>
                </a:gridCol>
                <a:gridCol w="400431">
                  <a:extLst>
                    <a:ext uri="{9D8B030D-6E8A-4147-A177-3AD203B41FA5}">
                      <a16:colId xmlns:a16="http://schemas.microsoft.com/office/drawing/2014/main" xmlns="" val="20010"/>
                    </a:ext>
                  </a:extLst>
                </a:gridCol>
                <a:gridCol w="400431">
                  <a:extLst>
                    <a:ext uri="{9D8B030D-6E8A-4147-A177-3AD203B41FA5}">
                      <a16:colId xmlns:a16="http://schemas.microsoft.com/office/drawing/2014/main" xmlns="" val="20011"/>
                    </a:ext>
                  </a:extLst>
                </a:gridCol>
                <a:gridCol w="400431">
                  <a:extLst>
                    <a:ext uri="{9D8B030D-6E8A-4147-A177-3AD203B41FA5}">
                      <a16:colId xmlns:a16="http://schemas.microsoft.com/office/drawing/2014/main" xmlns="" val="20012"/>
                    </a:ext>
                  </a:extLst>
                </a:gridCol>
                <a:gridCol w="400431">
                  <a:extLst>
                    <a:ext uri="{9D8B030D-6E8A-4147-A177-3AD203B41FA5}">
                      <a16:colId xmlns:a16="http://schemas.microsoft.com/office/drawing/2014/main" xmlns="" val="20013"/>
                    </a:ext>
                  </a:extLst>
                </a:gridCol>
                <a:gridCol w="400431">
                  <a:extLst>
                    <a:ext uri="{9D8B030D-6E8A-4147-A177-3AD203B41FA5}">
                      <a16:colId xmlns:a16="http://schemas.microsoft.com/office/drawing/2014/main" xmlns="" val="20014"/>
                    </a:ext>
                  </a:extLst>
                </a:gridCol>
                <a:gridCol w="400431">
                  <a:extLst>
                    <a:ext uri="{9D8B030D-6E8A-4147-A177-3AD203B41FA5}">
                      <a16:colId xmlns:a16="http://schemas.microsoft.com/office/drawing/2014/main" xmlns="" val="20015"/>
                    </a:ext>
                  </a:extLst>
                </a:gridCol>
                <a:gridCol w="400431">
                  <a:extLst>
                    <a:ext uri="{9D8B030D-6E8A-4147-A177-3AD203B41FA5}">
                      <a16:colId xmlns:a16="http://schemas.microsoft.com/office/drawing/2014/main" xmlns="" val="20016"/>
                    </a:ext>
                  </a:extLst>
                </a:gridCol>
              </a:tblGrid>
              <a:tr h="280923">
                <a:tc gridSpan="6">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smtClean="0">
                          <a:solidFill>
                            <a:srgbClr val="000000"/>
                          </a:solidFill>
                          <a:latin typeface="Meiryo UI" pitchFamily="50" charset="-128"/>
                          <a:ea typeface="Meiryo UI" pitchFamily="50" charset="-128"/>
                          <a:cs typeface="Meiryo UI" pitchFamily="50" charset="-128"/>
                        </a:rPr>
                        <a:t>　　</a:t>
                      </a:r>
                      <a:endParaRPr lang="ja-JP" altLang="en-US" sz="12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b">
                    <a:lnL w="1270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marL="0" marR="0" indent="0" algn="just"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11">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b">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80923">
                <a:tc gridSpan="2">
                  <a:txBody>
                    <a:bodyPr/>
                    <a:lstStyle/>
                    <a:p>
                      <a:pPr algn="ctr" fontAlgn="ctr"/>
                      <a:r>
                        <a:rPr lang="ja-JP" altLang="en-US" sz="1050" b="0" i="0" u="none" strike="noStrike" dirty="0">
                          <a:ln>
                            <a:solidFill>
                              <a:schemeClr val="bg1"/>
                            </a:solidFill>
                          </a:ln>
                          <a:solidFill>
                            <a:schemeClr val="tx1"/>
                          </a:solidFill>
                          <a:latin typeface="Meiryo UI" pitchFamily="50" charset="-128"/>
                          <a:ea typeface="Meiryo UI" pitchFamily="50" charset="-128"/>
                          <a:cs typeface="Meiryo UI" pitchFamily="50" charset="-128"/>
                        </a:rPr>
                        <a:t>　</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３４</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３５</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３６</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３７</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３８</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３９</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４０</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４１</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b="1" i="0" u="sng" strike="noStrike" dirty="0">
                          <a:solidFill>
                            <a:schemeClr val="tx1"/>
                          </a:solidFill>
                          <a:latin typeface="Meiryo UI" pitchFamily="50" charset="-128"/>
                          <a:ea typeface="Meiryo UI" pitchFamily="50" charset="-128"/>
                          <a:cs typeface="Meiryo UI" pitchFamily="50" charset="-128"/>
                        </a:rPr>
                        <a:t>Ｈ４２</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b="1" i="0" u="sng" strike="noStrike" dirty="0">
                          <a:solidFill>
                            <a:schemeClr val="tx1"/>
                          </a:solidFill>
                          <a:latin typeface="Meiryo UI" pitchFamily="50" charset="-128"/>
                          <a:ea typeface="Meiryo UI" pitchFamily="50" charset="-128"/>
                          <a:cs typeface="Meiryo UI" pitchFamily="50" charset="-128"/>
                        </a:rPr>
                        <a:t>Ｈ４３</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４４</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４５</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Ｈ４</a:t>
                      </a:r>
                      <a:r>
                        <a:rPr lang="ja-JP" altLang="en-US" sz="900" b="1" i="0" u="sng" strike="noStrike" dirty="0">
                          <a:solidFill>
                            <a:schemeClr val="tx1"/>
                          </a:solidFill>
                          <a:latin typeface="Meiryo UI" pitchFamily="50" charset="-128"/>
                          <a:ea typeface="Meiryo UI" pitchFamily="50" charset="-128"/>
                          <a:cs typeface="Meiryo UI" pitchFamily="50" charset="-128"/>
                        </a:rPr>
                        <a:t>６</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４７</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４８</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280923">
                <a:tc rowSpan="2">
                  <a:txBody>
                    <a:bodyPr/>
                    <a:lstStyle/>
                    <a:p>
                      <a:r>
                        <a:rPr lang="ja-JP" altLang="en-US" sz="900" b="0" dirty="0">
                          <a:latin typeface="Meiryo UI" panose="020B0604030504040204" pitchFamily="50" charset="-128"/>
                          <a:ea typeface="Meiryo UI" panose="020B0604030504040204" pitchFamily="50" charset="-128"/>
                        </a:rPr>
                        <a:t>　「財政シミュレーション」における</a:t>
                      </a:r>
                      <a:endParaRPr lang="en-US" altLang="ja-JP" sz="900" b="0"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特別区の各年度</a:t>
                      </a:r>
                      <a:r>
                        <a:rPr lang="ja-JP" altLang="en-US" sz="900" b="0" dirty="0" smtClean="0">
                          <a:latin typeface="Meiryo UI" panose="020B0604030504040204" pitchFamily="50" charset="-128"/>
                          <a:ea typeface="Meiryo UI" panose="020B0604030504040204" pitchFamily="50" charset="-128"/>
                        </a:rPr>
                        <a:t>収支</a:t>
                      </a:r>
                      <a:endParaRPr lang="en-US" altLang="ja-JP" sz="900" b="0" dirty="0" smtClean="0">
                        <a:latin typeface="Meiryo UI" panose="020B0604030504040204" pitchFamily="50" charset="-128"/>
                        <a:ea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800" dirty="0" smtClean="0">
                          <a:latin typeface="Meiryo UI" pitchFamily="50" charset="-128"/>
                          <a:ea typeface="Meiryo UI" pitchFamily="50" charset="-128"/>
                          <a:cs typeface="Meiryo UI" pitchFamily="50" charset="-128"/>
                        </a:rPr>
                        <a:t>（財シ</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５参照）</a:t>
                      </a:r>
                    </a:p>
                  </a:txBody>
                  <a:tcPr marL="390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280923">
                <a:tc vMerge="1">
                  <a:txBody>
                    <a:bodyPr/>
                    <a:lstStyle/>
                    <a:p>
                      <a:pPr algn="r" fontAlgn="ct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２</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178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graphicFrame>
        <p:nvGraphicFramePr>
          <p:cNvPr id="21" name="表 20"/>
          <p:cNvGraphicFramePr>
            <a:graphicFrameLocks noGrp="1"/>
          </p:cNvGraphicFramePr>
          <p:nvPr>
            <p:extLst/>
          </p:nvPr>
        </p:nvGraphicFramePr>
        <p:xfrm>
          <a:off x="281146" y="6168472"/>
          <a:ext cx="9476998" cy="377764"/>
        </p:xfrm>
        <a:graphic>
          <a:graphicData uri="http://schemas.openxmlformats.org/drawingml/2006/table">
            <a:tbl>
              <a:tblPr>
                <a:tableStyleId>{E8B1032C-EA38-4F05-BA0D-38AFFFC7BED3}</a:tableStyleId>
              </a:tblPr>
              <a:tblGrid>
                <a:gridCol w="3447718">
                  <a:extLst>
                    <a:ext uri="{9D8B030D-6E8A-4147-A177-3AD203B41FA5}">
                      <a16:colId xmlns:a16="http://schemas.microsoft.com/office/drawing/2014/main" xmlns="" val="20000"/>
                    </a:ext>
                  </a:extLst>
                </a:gridCol>
                <a:gridCol w="401952">
                  <a:extLst>
                    <a:ext uri="{9D8B030D-6E8A-4147-A177-3AD203B41FA5}">
                      <a16:colId xmlns:a16="http://schemas.microsoft.com/office/drawing/2014/main" xmlns="" val="20001"/>
                    </a:ext>
                  </a:extLst>
                </a:gridCol>
                <a:gridCol w="401952">
                  <a:extLst>
                    <a:ext uri="{9D8B030D-6E8A-4147-A177-3AD203B41FA5}">
                      <a16:colId xmlns:a16="http://schemas.microsoft.com/office/drawing/2014/main" xmlns="" val="20002"/>
                    </a:ext>
                  </a:extLst>
                </a:gridCol>
                <a:gridCol w="401952">
                  <a:extLst>
                    <a:ext uri="{9D8B030D-6E8A-4147-A177-3AD203B41FA5}">
                      <a16:colId xmlns:a16="http://schemas.microsoft.com/office/drawing/2014/main" xmlns="" val="20003"/>
                    </a:ext>
                  </a:extLst>
                </a:gridCol>
                <a:gridCol w="401952">
                  <a:extLst>
                    <a:ext uri="{9D8B030D-6E8A-4147-A177-3AD203B41FA5}">
                      <a16:colId xmlns:a16="http://schemas.microsoft.com/office/drawing/2014/main" xmlns="" val="20004"/>
                    </a:ext>
                  </a:extLst>
                </a:gridCol>
                <a:gridCol w="401952">
                  <a:extLst>
                    <a:ext uri="{9D8B030D-6E8A-4147-A177-3AD203B41FA5}">
                      <a16:colId xmlns:a16="http://schemas.microsoft.com/office/drawing/2014/main" xmlns="" val="20005"/>
                    </a:ext>
                  </a:extLst>
                </a:gridCol>
                <a:gridCol w="401952">
                  <a:extLst>
                    <a:ext uri="{9D8B030D-6E8A-4147-A177-3AD203B41FA5}">
                      <a16:colId xmlns:a16="http://schemas.microsoft.com/office/drawing/2014/main" xmlns="" val="20006"/>
                    </a:ext>
                  </a:extLst>
                </a:gridCol>
                <a:gridCol w="401952">
                  <a:extLst>
                    <a:ext uri="{9D8B030D-6E8A-4147-A177-3AD203B41FA5}">
                      <a16:colId xmlns:a16="http://schemas.microsoft.com/office/drawing/2014/main" xmlns="" val="20007"/>
                    </a:ext>
                  </a:extLst>
                </a:gridCol>
                <a:gridCol w="401952">
                  <a:extLst>
                    <a:ext uri="{9D8B030D-6E8A-4147-A177-3AD203B41FA5}">
                      <a16:colId xmlns:a16="http://schemas.microsoft.com/office/drawing/2014/main" xmlns="" val="20008"/>
                    </a:ext>
                  </a:extLst>
                </a:gridCol>
                <a:gridCol w="401952">
                  <a:extLst>
                    <a:ext uri="{9D8B030D-6E8A-4147-A177-3AD203B41FA5}">
                      <a16:colId xmlns:a16="http://schemas.microsoft.com/office/drawing/2014/main" xmlns="" val="20009"/>
                    </a:ext>
                  </a:extLst>
                </a:gridCol>
                <a:gridCol w="401952">
                  <a:extLst>
                    <a:ext uri="{9D8B030D-6E8A-4147-A177-3AD203B41FA5}">
                      <a16:colId xmlns:a16="http://schemas.microsoft.com/office/drawing/2014/main" xmlns="" val="20010"/>
                    </a:ext>
                  </a:extLst>
                </a:gridCol>
                <a:gridCol w="401952">
                  <a:extLst>
                    <a:ext uri="{9D8B030D-6E8A-4147-A177-3AD203B41FA5}">
                      <a16:colId xmlns:a16="http://schemas.microsoft.com/office/drawing/2014/main" xmlns="" val="20011"/>
                    </a:ext>
                  </a:extLst>
                </a:gridCol>
                <a:gridCol w="401952">
                  <a:extLst>
                    <a:ext uri="{9D8B030D-6E8A-4147-A177-3AD203B41FA5}">
                      <a16:colId xmlns:a16="http://schemas.microsoft.com/office/drawing/2014/main" xmlns="" val="20012"/>
                    </a:ext>
                  </a:extLst>
                </a:gridCol>
                <a:gridCol w="401952">
                  <a:extLst>
                    <a:ext uri="{9D8B030D-6E8A-4147-A177-3AD203B41FA5}">
                      <a16:colId xmlns:a16="http://schemas.microsoft.com/office/drawing/2014/main" xmlns="" val="20013"/>
                    </a:ext>
                  </a:extLst>
                </a:gridCol>
                <a:gridCol w="401952">
                  <a:extLst>
                    <a:ext uri="{9D8B030D-6E8A-4147-A177-3AD203B41FA5}">
                      <a16:colId xmlns:a16="http://schemas.microsoft.com/office/drawing/2014/main" xmlns="" val="20014"/>
                    </a:ext>
                  </a:extLst>
                </a:gridCol>
                <a:gridCol w="401952">
                  <a:extLst>
                    <a:ext uri="{9D8B030D-6E8A-4147-A177-3AD203B41FA5}">
                      <a16:colId xmlns:a16="http://schemas.microsoft.com/office/drawing/2014/main" xmlns="" val="20015"/>
                    </a:ext>
                  </a:extLst>
                </a:gridCol>
              </a:tblGrid>
              <a:tr h="37776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u="none" strike="noStrike" dirty="0">
                          <a:latin typeface="Meiryo UI" panose="020B0604030504040204" pitchFamily="50" charset="-128"/>
                          <a:ea typeface="Meiryo UI" panose="020B0604030504040204" pitchFamily="50" charset="-128"/>
                        </a:rPr>
                        <a:t>　</a:t>
                      </a:r>
                      <a:r>
                        <a:rPr lang="ja-JP" altLang="en-US" sz="1100" b="1" u="none" strike="noStrike" dirty="0" smtClean="0">
                          <a:latin typeface="Meiryo UI" panose="020B0604030504040204" pitchFamily="50" charset="-128"/>
                          <a:ea typeface="Meiryo UI" panose="020B0604030504040204" pitchFamily="50" charset="-128"/>
                        </a:rPr>
                        <a:t>特別</a:t>
                      </a:r>
                      <a:r>
                        <a:rPr lang="ja-JP" altLang="en-US" sz="1100" b="1" u="none" strike="noStrike" dirty="0">
                          <a:latin typeface="Meiryo UI" panose="020B0604030504040204" pitchFamily="50" charset="-128"/>
                          <a:ea typeface="Meiryo UI" panose="020B0604030504040204" pitchFamily="50" charset="-128"/>
                        </a:rPr>
                        <a:t>区の各年度収支に与える影響額</a:t>
                      </a:r>
                      <a:r>
                        <a:rPr lang="ja-JP" altLang="en-US" sz="1100" b="1" u="none" strike="noStrike" dirty="0" smtClean="0">
                          <a:latin typeface="Meiryo UI" panose="020B0604030504040204" pitchFamily="50" charset="-128"/>
                          <a:ea typeface="Meiryo UI" panose="020B0604030504040204" pitchFamily="50" charset="-128"/>
                        </a:rPr>
                        <a:t>（▲表示）</a:t>
                      </a:r>
                      <a:endParaRPr lang="en-US" altLang="ja-JP" sz="1100" b="1" u="none" strike="noStrike" dirty="0" smtClean="0">
                        <a:latin typeface="Meiryo UI" panose="020B0604030504040204" pitchFamily="50" charset="-128"/>
                        <a:ea typeface="Meiryo UI" panose="020B0604030504040204" pitchFamily="50" charset="-128"/>
                      </a:endParaRPr>
                    </a:p>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800" dirty="0" smtClean="0">
                          <a:latin typeface="Meiryo UI" pitchFamily="50" charset="-128"/>
                          <a:ea typeface="Meiryo UI" pitchFamily="50" charset="-128"/>
                          <a:cs typeface="Meiryo UI" pitchFamily="50" charset="-128"/>
                        </a:rPr>
                        <a:t>（財シ</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１８の（お）参照）</a:t>
                      </a:r>
                      <a:endParaRPr lang="en-US" altLang="ja-JP" sz="8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rPr>
                        <a:t>0.4</a:t>
                      </a:r>
                    </a:p>
                  </a:txBody>
                  <a:tcPr marL="39000" marR="396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8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rPr>
                        <a:t>0.4</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8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rPr>
                        <a:t>0.4</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8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rPr>
                        <a:t>0.4</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bl>
          </a:graphicData>
        </a:graphic>
      </p:graphicFrame>
      <p:sp>
        <p:nvSpPr>
          <p:cNvPr id="24" name="角丸四角形 23">
            <a:extLst>
              <a:ext uri="{FF2B5EF4-FFF2-40B4-BE49-F238E27FC236}">
                <a16:creationId xmlns:a16="http://schemas.microsoft.com/office/drawing/2014/main" xmlns="" id="{2B42484F-CDD7-49BD-9EF6-668510D222E4}"/>
              </a:ext>
            </a:extLst>
          </p:cNvPr>
          <p:cNvSpPr/>
          <p:nvPr/>
        </p:nvSpPr>
        <p:spPr>
          <a:xfrm>
            <a:off x="257886" y="875231"/>
            <a:ext cx="9483646" cy="2205811"/>
          </a:xfrm>
          <a:prstGeom prst="roundRect">
            <a:avLst>
              <a:gd name="adj" fmla="val 7528"/>
            </a:avLst>
          </a:prstGeom>
        </p:spPr>
        <p:style>
          <a:lnRef idx="0">
            <a:schemeClr val="accent5"/>
          </a:lnRef>
          <a:fillRef idx="3">
            <a:schemeClr val="accent5"/>
          </a:fillRef>
          <a:effectRef idx="3">
            <a:schemeClr val="accent5"/>
          </a:effectRef>
          <a:fontRef idx="minor">
            <a:schemeClr val="lt1"/>
          </a:fontRef>
        </p:style>
        <p:txBody>
          <a:bodyPr wrap="square" rtlCol="0" anchor="ctr" anchorCtr="0">
            <a:spAutoFit/>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基本的な考え方</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rPr>
              <a:t>万博会場建設費など広域的な役割に係る事業は、大阪府の事務として承継</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rPr>
              <a:t>関連事業費は、以下の考え方に基づき、配分割合を変更せず対応</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・特別</a:t>
            </a:r>
            <a:r>
              <a:rPr lang="ja-JP" altLang="en-US" sz="1400" dirty="0">
                <a:latin typeface="Meiryo UI" panose="020B0604030504040204" pitchFamily="50" charset="-128"/>
                <a:ea typeface="Meiryo UI" panose="020B0604030504040204" pitchFamily="50" charset="-128"/>
              </a:rPr>
              <a:t>区・大阪府の通常の役割分担における歳出の変動には、配分される財源と自主財源をマネジメント</a:t>
            </a:r>
            <a:r>
              <a:rPr lang="ja-JP" altLang="en-US" sz="1400" dirty="0" smtClean="0">
                <a:latin typeface="Meiryo UI" panose="020B0604030504040204" pitchFamily="50" charset="-128"/>
                <a:ea typeface="Meiryo UI" panose="020B0604030504040204" pitchFamily="50" charset="-128"/>
              </a:rPr>
              <a:t>しながら</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対応</a:t>
            </a:r>
            <a:r>
              <a:rPr lang="ja-JP" altLang="en-US" sz="1400" dirty="0">
                <a:latin typeface="Meiryo UI" panose="020B0604030504040204" pitchFamily="50" charset="-128"/>
                <a:ea typeface="Meiryo UI" panose="020B0604030504040204" pitchFamily="50" charset="-128"/>
              </a:rPr>
              <a:t>することが</a:t>
            </a:r>
            <a:r>
              <a:rPr lang="ja-JP" altLang="en-US" sz="1400" dirty="0" smtClean="0">
                <a:latin typeface="Meiryo UI" panose="020B0604030504040204" pitchFamily="50" charset="-128"/>
                <a:ea typeface="Meiryo UI" panose="020B0604030504040204" pitchFamily="50" charset="-128"/>
              </a:rPr>
              <a:t>基本</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・幅</a:t>
            </a:r>
            <a:r>
              <a:rPr lang="ja-JP" altLang="en-US" sz="1400" dirty="0">
                <a:latin typeface="Meiryo UI" panose="020B0604030504040204" pitchFamily="50" charset="-128"/>
                <a:ea typeface="Meiryo UI" panose="020B0604030504040204" pitchFamily="50" charset="-128"/>
              </a:rPr>
              <a:t>を持ってみる必要があるものの、現時点の試算では、大規模プロジェクトが</a:t>
            </a:r>
            <a:r>
              <a:rPr lang="ja-JP" altLang="en-US" sz="1400" dirty="0">
                <a:solidFill>
                  <a:schemeClr val="bg1"/>
                </a:solidFill>
                <a:latin typeface="Meiryo UI" panose="020B0604030504040204" pitchFamily="50" charset="-128"/>
                <a:ea typeface="Meiryo UI" panose="020B0604030504040204" pitchFamily="50" charset="-128"/>
              </a:rPr>
              <a:t>大阪府の収支に多大な影響を及ぼすとまで</a:t>
            </a:r>
            <a:r>
              <a:rPr lang="ja-JP" altLang="en-US" sz="1400" dirty="0" smtClean="0">
                <a:solidFill>
                  <a:schemeClr val="bg1"/>
                </a:solidFill>
                <a:latin typeface="Meiryo UI" panose="020B0604030504040204" pitchFamily="50" charset="-128"/>
                <a:ea typeface="Meiryo UI" panose="020B0604030504040204" pitchFamily="50" charset="-128"/>
              </a:rPr>
              <a:t>は</a:t>
            </a:r>
            <a:endParaRPr lang="en-US" altLang="ja-JP" sz="1400" dirty="0">
              <a:solidFill>
                <a:schemeClr val="bg1"/>
              </a:solidFill>
              <a:latin typeface="Meiryo UI" panose="020B0604030504040204" pitchFamily="50" charset="-128"/>
              <a:ea typeface="Meiryo UI" panose="020B0604030504040204" pitchFamily="50" charset="-128"/>
            </a:endParaRPr>
          </a:p>
          <a:p>
            <a:r>
              <a:rPr lang="ja-JP" altLang="en-US" sz="1400" dirty="0">
                <a:solidFill>
                  <a:schemeClr val="bg1"/>
                </a:solidFill>
                <a:latin typeface="Meiryo UI" panose="020B0604030504040204" pitchFamily="50" charset="-128"/>
                <a:ea typeface="Meiryo UI"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rPr>
              <a:t>　　　  いえない状況</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rPr>
              <a:t>万博会場建設費は、府市折半という枠組みを維持。仮に基金などを活用すれば、配分割合を変更せずに対応することが可能</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rPr>
              <a:t>なお、財源負担の平準化ができるよう、事業スキームの具体化について国と協議中</a:t>
            </a:r>
            <a:endParaRPr lang="en-US" altLang="ja-JP" sz="1400" dirty="0" smtClean="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30590" y="4644429"/>
            <a:ext cx="5497018" cy="369332"/>
          </a:xfrm>
          <a:prstGeom prst="rect">
            <a:avLst/>
          </a:prstGeom>
          <a:noFill/>
        </p:spPr>
        <p:txBody>
          <a:bodyPr wrap="none"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 通常</a:t>
            </a:r>
            <a:r>
              <a:rPr lang="ja-JP" altLang="en-US" sz="900" dirty="0">
                <a:latin typeface="Meiryo UI" panose="020B0604030504040204" pitchFamily="50" charset="-128"/>
                <a:ea typeface="Meiryo UI" panose="020B0604030504040204" pitchFamily="50" charset="-128"/>
              </a:rPr>
              <a:t>の役割分担における歳出の変動には、配分される財源と自主財源をマネジメント</a:t>
            </a:r>
            <a:r>
              <a:rPr lang="ja-JP" altLang="en-US" sz="900" dirty="0" smtClean="0">
                <a:latin typeface="Meiryo UI" panose="020B0604030504040204" pitchFamily="50" charset="-128"/>
                <a:ea typeface="Meiryo UI" panose="020B0604030504040204" pitchFamily="50" charset="-128"/>
              </a:rPr>
              <a:t>しながら対応</a:t>
            </a:r>
            <a:r>
              <a:rPr lang="ja-JP" altLang="en-US" sz="900" dirty="0">
                <a:latin typeface="Meiryo UI" panose="020B0604030504040204" pitchFamily="50" charset="-128"/>
                <a:ea typeface="Meiryo UI" panose="020B0604030504040204" pitchFamily="50" charset="-128"/>
              </a:rPr>
              <a:t>することが</a:t>
            </a:r>
            <a:r>
              <a:rPr lang="ja-JP" altLang="en-US" sz="900" dirty="0" smtClean="0">
                <a:latin typeface="Meiryo UI" panose="020B0604030504040204" pitchFamily="50" charset="-128"/>
                <a:ea typeface="Meiryo UI" panose="020B0604030504040204" pitchFamily="50" charset="-128"/>
              </a:rPr>
              <a:t>基本</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大阪府に配分された財源は、現在大阪市が担っている広域的な役割を果たすための事業に充当</a:t>
            </a:r>
            <a:endParaRPr lang="en-US" altLang="ja-JP" sz="900" dirty="0">
              <a:latin typeface="Meiryo UI" panose="020B0604030504040204" pitchFamily="50" charset="-128"/>
              <a:ea typeface="Meiryo UI" panose="020B0604030504040204" pitchFamily="50" charset="-128"/>
            </a:endParaRPr>
          </a:p>
        </p:txBody>
      </p:sp>
      <p:sp>
        <p:nvSpPr>
          <p:cNvPr id="17" name="正方形/長方形 16"/>
          <p:cNvSpPr/>
          <p:nvPr/>
        </p:nvSpPr>
        <p:spPr>
          <a:xfrm>
            <a:off x="0" y="-936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2000" b="1" dirty="0">
                <a:solidFill>
                  <a:schemeClr val="tx1"/>
                </a:solidFill>
                <a:latin typeface="Meiryo UI" pitchFamily="50" charset="-128"/>
                <a:ea typeface="Meiryo UI" pitchFamily="50" charset="-128"/>
                <a:cs typeface="Meiryo UI" pitchFamily="50" charset="-128"/>
              </a:rPr>
              <a:t>３　</a:t>
            </a:r>
            <a:r>
              <a:rPr lang="ja-JP" altLang="en-US" sz="2000" b="1" dirty="0">
                <a:solidFill>
                  <a:prstClr val="black"/>
                </a:solidFill>
                <a:latin typeface="Meiryo UI" panose="020B0604030504040204" pitchFamily="50" charset="-128"/>
                <a:ea typeface="Meiryo UI" panose="020B0604030504040204" pitchFamily="50" charset="-128"/>
              </a:rPr>
              <a:t>大規模プロジェクトに係る財政的な影響</a:t>
            </a:r>
            <a:endParaRPr lang="ja-JP" altLang="en-US" sz="2000" b="1" dirty="0">
              <a:latin typeface="Meiryo UI" pitchFamily="50" charset="-128"/>
              <a:ea typeface="Meiryo UI" pitchFamily="50" charset="-128"/>
              <a:cs typeface="Meiryo UI" pitchFamily="50" charset="-128"/>
            </a:endParaRPr>
          </a:p>
        </p:txBody>
      </p:sp>
      <p:sp>
        <p:nvSpPr>
          <p:cNvPr id="18" name="正方形/長方形 17"/>
          <p:cNvSpPr>
            <a:spLocks noChangeArrowheads="1"/>
          </p:cNvSpPr>
          <p:nvPr/>
        </p:nvSpPr>
        <p:spPr bwMode="auto">
          <a:xfrm>
            <a:off x="8874125" y="1706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230590" y="3209034"/>
            <a:ext cx="1912703" cy="307777"/>
          </a:xfrm>
          <a:prstGeom prst="rect">
            <a:avLst/>
          </a:prstGeom>
          <a:noFill/>
        </p:spPr>
        <p:txBody>
          <a:bodyPr wrap="none" rtlCol="0">
            <a:spAutoFit/>
          </a:bodyPr>
          <a:lstStyle/>
          <a:p>
            <a:r>
              <a:rPr lang="en-US" altLang="ja-JP" sz="1400" b="1" dirty="0">
                <a:solidFill>
                  <a:srgbClr val="000000"/>
                </a:solidFill>
                <a:latin typeface="Meiryo UI" pitchFamily="50" charset="-128"/>
                <a:ea typeface="Meiryo UI" pitchFamily="50" charset="-128"/>
                <a:cs typeface="Meiryo UI" pitchFamily="50" charset="-128"/>
              </a:rPr>
              <a:t>【</a:t>
            </a:r>
            <a:r>
              <a:rPr lang="ja-JP" altLang="en-US" sz="1400" b="1" dirty="0">
                <a:solidFill>
                  <a:srgbClr val="000000"/>
                </a:solidFill>
                <a:latin typeface="Meiryo UI" pitchFamily="50" charset="-128"/>
                <a:ea typeface="Meiryo UI" pitchFamily="50" charset="-128"/>
                <a:cs typeface="Meiryo UI" pitchFamily="50" charset="-128"/>
              </a:rPr>
              <a:t>大阪府収支との比較</a:t>
            </a:r>
            <a:r>
              <a:rPr lang="en-US" altLang="ja-JP" sz="1400" b="1" dirty="0">
                <a:solidFill>
                  <a:srgbClr val="000000"/>
                </a:solidFill>
                <a:latin typeface="Meiryo UI" pitchFamily="50" charset="-128"/>
                <a:ea typeface="Meiryo UI" pitchFamily="50" charset="-128"/>
                <a:cs typeface="Meiryo UI"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30589" y="5191782"/>
            <a:ext cx="1912703" cy="307777"/>
          </a:xfrm>
          <a:prstGeom prst="rect">
            <a:avLst/>
          </a:prstGeom>
          <a:noFill/>
        </p:spPr>
        <p:txBody>
          <a:bodyPr wrap="none" rtlCol="0">
            <a:spAutoFit/>
          </a:bodyPr>
          <a:lstStyle/>
          <a:p>
            <a:r>
              <a:rPr lang="en-US" altLang="ja-JP" sz="1400" b="1" dirty="0" smtClean="0">
                <a:solidFill>
                  <a:srgbClr val="000000"/>
                </a:solidFill>
                <a:latin typeface="Meiryo UI" pitchFamily="50" charset="-128"/>
                <a:ea typeface="Meiryo UI" pitchFamily="50" charset="-128"/>
                <a:cs typeface="Meiryo UI" pitchFamily="50" charset="-128"/>
              </a:rPr>
              <a:t>【</a:t>
            </a:r>
            <a:r>
              <a:rPr lang="ja-JP" altLang="en-US" sz="1400" b="1" dirty="0">
                <a:solidFill>
                  <a:srgbClr val="000000"/>
                </a:solidFill>
                <a:latin typeface="Meiryo UI" pitchFamily="50" charset="-128"/>
                <a:ea typeface="Meiryo UI" pitchFamily="50" charset="-128"/>
                <a:cs typeface="Meiryo UI" pitchFamily="50" charset="-128"/>
              </a:rPr>
              <a:t>特別区収支との比較</a:t>
            </a:r>
            <a:r>
              <a:rPr lang="en-US" altLang="ja-JP" sz="1400" b="1" dirty="0">
                <a:solidFill>
                  <a:srgbClr val="000000"/>
                </a:solidFill>
                <a:latin typeface="Meiryo UI" pitchFamily="50" charset="-128"/>
                <a:ea typeface="Meiryo UI" pitchFamily="50" charset="-128"/>
                <a:cs typeface="Meiryo UI"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617173" y="917229"/>
            <a:ext cx="5250155" cy="253916"/>
          </a:xfrm>
          <a:prstGeom prst="rect">
            <a:avLst/>
          </a:prstGeom>
          <a:noFill/>
        </p:spPr>
        <p:txBody>
          <a:bodyPr wrap="none" rtlCol="0">
            <a:spAutoFit/>
          </a:bodyPr>
          <a:lstStyle/>
          <a:p>
            <a:r>
              <a:rPr lang="ja-JP" altLang="en-US" sz="1050" dirty="0">
                <a:solidFill>
                  <a:schemeClr val="bg1"/>
                </a:solidFill>
                <a:latin typeface="Meiryo UI" panose="020B0604030504040204" pitchFamily="50" charset="-128"/>
                <a:ea typeface="Meiryo UI" panose="020B0604030504040204" pitchFamily="50" charset="-128"/>
              </a:rPr>
              <a:t>（第</a:t>
            </a:r>
            <a:r>
              <a:rPr lang="en-US" altLang="ja-JP" sz="1050" dirty="0">
                <a:solidFill>
                  <a:schemeClr val="bg1"/>
                </a:solidFill>
                <a:latin typeface="Meiryo UI" panose="020B0604030504040204" pitchFamily="50" charset="-128"/>
                <a:ea typeface="Meiryo UI" panose="020B0604030504040204" pitchFamily="50" charset="-128"/>
              </a:rPr>
              <a:t>9</a:t>
            </a:r>
            <a:r>
              <a:rPr lang="ja-JP" altLang="en-US" sz="1050" dirty="0">
                <a:solidFill>
                  <a:schemeClr val="bg1"/>
                </a:solidFill>
                <a:latin typeface="Meiryo UI" panose="020B0604030504040204" pitchFamily="50" charset="-128"/>
                <a:ea typeface="Meiryo UI" panose="020B0604030504040204" pitchFamily="50" charset="-128"/>
              </a:rPr>
              <a:t>回協議会提出資料「大規模プロジェクトに係る財政的な影響について」で示した考え方）</a:t>
            </a:r>
            <a:endParaRPr lang="en-US" altLang="ja-JP" sz="105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18075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0" y="4402670"/>
            <a:ext cx="9906000" cy="420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itchFamily="50" charset="-128"/>
                <a:ea typeface="Meiryo UI" pitchFamily="50" charset="-128"/>
                <a:cs typeface="Meiryo UI" pitchFamily="50" charset="-128"/>
              </a:rPr>
              <a:t>　</a:t>
            </a:r>
            <a:endParaRPr lang="en-US" altLang="ja-JP" sz="20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140688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表 27"/>
          <p:cNvGraphicFramePr>
            <a:graphicFrameLocks noGrp="1"/>
          </p:cNvGraphicFramePr>
          <p:nvPr>
            <p:extLst>
              <p:ext uri="{D42A27DB-BD31-4B8C-83A1-F6EECF244321}">
                <p14:modId xmlns:p14="http://schemas.microsoft.com/office/powerpoint/2010/main" val="2036737892"/>
              </p:ext>
            </p:extLst>
          </p:nvPr>
        </p:nvGraphicFramePr>
        <p:xfrm>
          <a:off x="272484" y="1530117"/>
          <a:ext cx="9370346" cy="1079536"/>
        </p:xfrm>
        <a:graphic>
          <a:graphicData uri="http://schemas.openxmlformats.org/drawingml/2006/table">
            <a:tbl>
              <a:tblPr/>
              <a:tblGrid>
                <a:gridCol w="551197">
                  <a:extLst>
                    <a:ext uri="{9D8B030D-6E8A-4147-A177-3AD203B41FA5}">
                      <a16:colId xmlns:a16="http://schemas.microsoft.com/office/drawing/2014/main" xmlns="" val="20000"/>
                    </a:ext>
                  </a:extLst>
                </a:gridCol>
                <a:gridCol w="528919">
                  <a:extLst>
                    <a:ext uri="{9D8B030D-6E8A-4147-A177-3AD203B41FA5}">
                      <a16:colId xmlns:a16="http://schemas.microsoft.com/office/drawing/2014/main" xmlns="" val="20005"/>
                    </a:ext>
                  </a:extLst>
                </a:gridCol>
                <a:gridCol w="552682">
                  <a:extLst>
                    <a:ext uri="{9D8B030D-6E8A-4147-A177-3AD203B41FA5}">
                      <a16:colId xmlns:a16="http://schemas.microsoft.com/office/drawing/2014/main" xmlns="" val="20006"/>
                    </a:ext>
                  </a:extLst>
                </a:gridCol>
                <a:gridCol w="552682">
                  <a:extLst>
                    <a:ext uri="{9D8B030D-6E8A-4147-A177-3AD203B41FA5}">
                      <a16:colId xmlns:a16="http://schemas.microsoft.com/office/drawing/2014/main" xmlns="" val="20007"/>
                    </a:ext>
                  </a:extLst>
                </a:gridCol>
                <a:gridCol w="552682">
                  <a:extLst>
                    <a:ext uri="{9D8B030D-6E8A-4147-A177-3AD203B41FA5}">
                      <a16:colId xmlns:a16="http://schemas.microsoft.com/office/drawing/2014/main" xmlns="" val="20008"/>
                    </a:ext>
                  </a:extLst>
                </a:gridCol>
                <a:gridCol w="552682">
                  <a:extLst>
                    <a:ext uri="{9D8B030D-6E8A-4147-A177-3AD203B41FA5}">
                      <a16:colId xmlns:a16="http://schemas.microsoft.com/office/drawing/2014/main" xmlns="" val="20009"/>
                    </a:ext>
                  </a:extLst>
                </a:gridCol>
                <a:gridCol w="552682">
                  <a:extLst>
                    <a:ext uri="{9D8B030D-6E8A-4147-A177-3AD203B41FA5}">
                      <a16:colId xmlns:a16="http://schemas.microsoft.com/office/drawing/2014/main" xmlns="" val="20010"/>
                    </a:ext>
                  </a:extLst>
                </a:gridCol>
                <a:gridCol w="552682">
                  <a:extLst>
                    <a:ext uri="{9D8B030D-6E8A-4147-A177-3AD203B41FA5}">
                      <a16:colId xmlns:a16="http://schemas.microsoft.com/office/drawing/2014/main" xmlns="" val="20011"/>
                    </a:ext>
                  </a:extLst>
                </a:gridCol>
                <a:gridCol w="552682">
                  <a:extLst>
                    <a:ext uri="{9D8B030D-6E8A-4147-A177-3AD203B41FA5}">
                      <a16:colId xmlns:a16="http://schemas.microsoft.com/office/drawing/2014/main" xmlns="" val="20012"/>
                    </a:ext>
                  </a:extLst>
                </a:gridCol>
                <a:gridCol w="552682">
                  <a:extLst>
                    <a:ext uri="{9D8B030D-6E8A-4147-A177-3AD203B41FA5}">
                      <a16:colId xmlns:a16="http://schemas.microsoft.com/office/drawing/2014/main" xmlns="" val="20013"/>
                    </a:ext>
                  </a:extLst>
                </a:gridCol>
                <a:gridCol w="552682">
                  <a:extLst>
                    <a:ext uri="{9D8B030D-6E8A-4147-A177-3AD203B41FA5}">
                      <a16:colId xmlns:a16="http://schemas.microsoft.com/office/drawing/2014/main" xmlns="" val="20014"/>
                    </a:ext>
                  </a:extLst>
                </a:gridCol>
                <a:gridCol w="552682">
                  <a:extLst>
                    <a:ext uri="{9D8B030D-6E8A-4147-A177-3AD203B41FA5}">
                      <a16:colId xmlns:a16="http://schemas.microsoft.com/office/drawing/2014/main" xmlns="" val="20015"/>
                    </a:ext>
                  </a:extLst>
                </a:gridCol>
                <a:gridCol w="552682">
                  <a:extLst>
                    <a:ext uri="{9D8B030D-6E8A-4147-A177-3AD203B41FA5}">
                      <a16:colId xmlns:a16="http://schemas.microsoft.com/office/drawing/2014/main" xmlns="" val="20016"/>
                    </a:ext>
                  </a:extLst>
                </a:gridCol>
                <a:gridCol w="552682">
                  <a:extLst>
                    <a:ext uri="{9D8B030D-6E8A-4147-A177-3AD203B41FA5}">
                      <a16:colId xmlns:a16="http://schemas.microsoft.com/office/drawing/2014/main" xmlns="" val="20017"/>
                    </a:ext>
                  </a:extLst>
                </a:gridCol>
                <a:gridCol w="552682">
                  <a:extLst>
                    <a:ext uri="{9D8B030D-6E8A-4147-A177-3AD203B41FA5}">
                      <a16:colId xmlns:a16="http://schemas.microsoft.com/office/drawing/2014/main" xmlns="" val="20018"/>
                    </a:ext>
                  </a:extLst>
                </a:gridCol>
                <a:gridCol w="552682">
                  <a:extLst>
                    <a:ext uri="{9D8B030D-6E8A-4147-A177-3AD203B41FA5}">
                      <a16:colId xmlns:a16="http://schemas.microsoft.com/office/drawing/2014/main" xmlns="" val="20019"/>
                    </a:ext>
                  </a:extLst>
                </a:gridCol>
                <a:gridCol w="552682">
                  <a:extLst>
                    <a:ext uri="{9D8B030D-6E8A-4147-A177-3AD203B41FA5}">
                      <a16:colId xmlns:a16="http://schemas.microsoft.com/office/drawing/2014/main" xmlns="" val="20020"/>
                    </a:ext>
                  </a:extLst>
                </a:gridCol>
              </a:tblGrid>
              <a:tr h="269884">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kumimoji="1" lang="ja-JP" altLang="en-US" sz="1050" b="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kumimoji="1" lang="ja-JP" altLang="en-US" sz="1050" b="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endParaRPr lang="en-US" sz="900" b="0" i="0" u="none"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b">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69884">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H34</a:t>
                      </a:r>
                    </a:p>
                  </a:txBody>
                  <a:tcPr marL="0" marR="0" marT="0" marB="0" anchor="ctr">
                    <a:lnL w="952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35</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36</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37</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38</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39</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40</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41</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42</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43</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H44</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H45</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46</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H47</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H48</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269884">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ケース１</a:t>
                      </a:r>
                      <a:endParaRPr lang="en-US" altLang="ja-JP"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800" b="0" dirty="0" smtClean="0">
                          <a:latin typeface="Meiryo UI" panose="020B0604030504040204" pitchFamily="50" charset="-128"/>
                          <a:ea typeface="Meiryo UI" panose="020B0604030504040204" pitchFamily="50" charset="-128"/>
                          <a:cs typeface="Meiryo UI" pitchFamily="50" charset="-128"/>
                        </a:rPr>
                        <a:t>計</a:t>
                      </a:r>
                      <a:r>
                        <a:rPr kumimoji="1" lang="en-US" altLang="ja-JP" sz="800" b="0" baseline="0" dirty="0" smtClean="0">
                          <a:latin typeface="Meiryo UI" panose="020B0604030504040204" pitchFamily="50" charset="-128"/>
                          <a:ea typeface="Meiryo UI" panose="020B0604030504040204" pitchFamily="50" charset="-128"/>
                          <a:cs typeface="Meiryo UI" pitchFamily="50" charset="-128"/>
                        </a:rPr>
                        <a:t>E1</a:t>
                      </a:r>
                      <a:r>
                        <a:rPr kumimoji="1" lang="en-US" altLang="ja-JP" sz="800" b="0" dirty="0" smtClean="0">
                          <a:latin typeface="Meiryo UI" panose="020B0604030504040204" pitchFamily="50" charset="-128"/>
                          <a:ea typeface="Meiryo UI" panose="020B0604030504040204" pitchFamily="50" charset="-128"/>
                          <a:cs typeface="Meiryo UI" pitchFamily="50" charset="-128"/>
                        </a:rPr>
                        <a:t>=A1+B+C+D</a:t>
                      </a:r>
                      <a:endParaRPr kumimoji="1" lang="ja-JP" altLang="en-US" sz="800" b="0" dirty="0" smtClean="0">
                        <a:latin typeface="Meiryo UI" panose="020B0604030504040204" pitchFamily="50" charset="-128"/>
                        <a:ea typeface="Meiryo UI" panose="020B0604030504040204"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r" fontAlgn="ct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396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2"/>
                  </a:ext>
                </a:extLst>
              </a:tr>
              <a:tr h="269884">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ケース２</a:t>
                      </a:r>
                      <a:endParaRPr lang="en-US" altLang="ja-JP"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800" b="0" dirty="0" smtClean="0">
                          <a:latin typeface="Meiryo UI" panose="020B0604030504040204" pitchFamily="50" charset="-128"/>
                          <a:ea typeface="Meiryo UI" panose="020B0604030504040204" pitchFamily="50" charset="-128"/>
                          <a:cs typeface="Meiryo UI" pitchFamily="50" charset="-128"/>
                        </a:rPr>
                        <a:t>計</a:t>
                      </a:r>
                      <a:r>
                        <a:rPr kumimoji="1" lang="en-US" altLang="ja-JP" sz="800" b="0" baseline="0" dirty="0" smtClean="0">
                          <a:latin typeface="Meiryo UI" panose="020B0604030504040204" pitchFamily="50" charset="-128"/>
                          <a:ea typeface="Meiryo UI" panose="020B0604030504040204" pitchFamily="50" charset="-128"/>
                          <a:cs typeface="Meiryo UI" pitchFamily="50" charset="-128"/>
                        </a:rPr>
                        <a:t>E2</a:t>
                      </a:r>
                      <a:r>
                        <a:rPr kumimoji="1" lang="en-US" altLang="ja-JP" sz="800" b="0" dirty="0" smtClean="0">
                          <a:latin typeface="Meiryo UI" panose="020B0604030504040204" pitchFamily="50" charset="-128"/>
                          <a:ea typeface="Meiryo UI" panose="020B0604030504040204" pitchFamily="50" charset="-128"/>
                          <a:cs typeface="Meiryo UI" pitchFamily="50" charset="-128"/>
                        </a:rPr>
                        <a:t>=A2+B+C+D</a:t>
                      </a:r>
                      <a:endParaRPr kumimoji="1" lang="ja-JP" altLang="en-US" sz="800" b="0" dirty="0" smtClean="0">
                        <a:latin typeface="Meiryo UI" panose="020B0604030504040204" pitchFamily="50" charset="-128"/>
                        <a:ea typeface="Meiryo UI" panose="020B0604030504040204"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
        <p:nvSpPr>
          <p:cNvPr id="23" name="正方形/長方形 22"/>
          <p:cNvSpPr/>
          <p:nvPr/>
        </p:nvSpPr>
        <p:spPr>
          <a:xfrm>
            <a:off x="0" y="-936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2000" b="1" dirty="0" smtClean="0">
                <a:solidFill>
                  <a:schemeClr val="tx1"/>
                </a:solidFill>
                <a:latin typeface="Meiryo UI" pitchFamily="50" charset="-128"/>
                <a:ea typeface="Meiryo UI" pitchFamily="50" charset="-128"/>
                <a:cs typeface="Meiryo UI" pitchFamily="50" charset="-128"/>
              </a:rPr>
              <a:t>４</a:t>
            </a:r>
            <a:r>
              <a:rPr lang="ja-JP" altLang="en-US" sz="2000" b="1" dirty="0">
                <a:solidFill>
                  <a:schemeClr val="tx1"/>
                </a:solidFill>
                <a:latin typeface="Meiryo UI" pitchFamily="50" charset="-128"/>
                <a:ea typeface="Meiryo UI" pitchFamily="50" charset="-128"/>
                <a:cs typeface="Meiryo UI" pitchFamily="50" charset="-128"/>
              </a:rPr>
              <a:t>　</a:t>
            </a:r>
            <a:r>
              <a:rPr lang="ja-JP" altLang="en-US" sz="2000" b="1" dirty="0" smtClean="0">
                <a:solidFill>
                  <a:schemeClr val="tx1"/>
                </a:solidFill>
                <a:latin typeface="Meiryo UI" pitchFamily="50" charset="-128"/>
                <a:ea typeface="Meiryo UI" pitchFamily="50" charset="-128"/>
                <a:cs typeface="Meiryo UI" pitchFamily="50" charset="-128"/>
              </a:rPr>
              <a:t>大阪府の財政収支</a:t>
            </a:r>
            <a:endParaRPr lang="ja-JP" altLang="en-US" sz="2000" b="1" dirty="0">
              <a:latin typeface="Meiryo UI" pitchFamily="50" charset="-128"/>
              <a:ea typeface="Meiryo UI" pitchFamily="50" charset="-128"/>
              <a:cs typeface="Meiryo UI"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2662557319"/>
              </p:ext>
            </p:extLst>
          </p:nvPr>
        </p:nvGraphicFramePr>
        <p:xfrm>
          <a:off x="272484" y="2756165"/>
          <a:ext cx="9370346" cy="809652"/>
        </p:xfrm>
        <a:graphic>
          <a:graphicData uri="http://schemas.openxmlformats.org/drawingml/2006/table">
            <a:tbl>
              <a:tblPr/>
              <a:tblGrid>
                <a:gridCol w="551197">
                  <a:extLst>
                    <a:ext uri="{9D8B030D-6E8A-4147-A177-3AD203B41FA5}">
                      <a16:colId xmlns:a16="http://schemas.microsoft.com/office/drawing/2014/main" xmlns="" val="20000"/>
                    </a:ext>
                  </a:extLst>
                </a:gridCol>
                <a:gridCol w="528919">
                  <a:extLst>
                    <a:ext uri="{9D8B030D-6E8A-4147-A177-3AD203B41FA5}">
                      <a16:colId xmlns:a16="http://schemas.microsoft.com/office/drawing/2014/main" xmlns="" val="20005"/>
                    </a:ext>
                  </a:extLst>
                </a:gridCol>
                <a:gridCol w="552682">
                  <a:extLst>
                    <a:ext uri="{9D8B030D-6E8A-4147-A177-3AD203B41FA5}">
                      <a16:colId xmlns:a16="http://schemas.microsoft.com/office/drawing/2014/main" xmlns="" val="20006"/>
                    </a:ext>
                  </a:extLst>
                </a:gridCol>
                <a:gridCol w="552682">
                  <a:extLst>
                    <a:ext uri="{9D8B030D-6E8A-4147-A177-3AD203B41FA5}">
                      <a16:colId xmlns:a16="http://schemas.microsoft.com/office/drawing/2014/main" xmlns="" val="20007"/>
                    </a:ext>
                  </a:extLst>
                </a:gridCol>
                <a:gridCol w="552682">
                  <a:extLst>
                    <a:ext uri="{9D8B030D-6E8A-4147-A177-3AD203B41FA5}">
                      <a16:colId xmlns:a16="http://schemas.microsoft.com/office/drawing/2014/main" xmlns="" val="20008"/>
                    </a:ext>
                  </a:extLst>
                </a:gridCol>
                <a:gridCol w="552682">
                  <a:extLst>
                    <a:ext uri="{9D8B030D-6E8A-4147-A177-3AD203B41FA5}">
                      <a16:colId xmlns:a16="http://schemas.microsoft.com/office/drawing/2014/main" xmlns="" val="20009"/>
                    </a:ext>
                  </a:extLst>
                </a:gridCol>
                <a:gridCol w="552682">
                  <a:extLst>
                    <a:ext uri="{9D8B030D-6E8A-4147-A177-3AD203B41FA5}">
                      <a16:colId xmlns:a16="http://schemas.microsoft.com/office/drawing/2014/main" xmlns="" val="20010"/>
                    </a:ext>
                  </a:extLst>
                </a:gridCol>
                <a:gridCol w="552682">
                  <a:extLst>
                    <a:ext uri="{9D8B030D-6E8A-4147-A177-3AD203B41FA5}">
                      <a16:colId xmlns:a16="http://schemas.microsoft.com/office/drawing/2014/main" xmlns="" val="20011"/>
                    </a:ext>
                  </a:extLst>
                </a:gridCol>
                <a:gridCol w="552682">
                  <a:extLst>
                    <a:ext uri="{9D8B030D-6E8A-4147-A177-3AD203B41FA5}">
                      <a16:colId xmlns:a16="http://schemas.microsoft.com/office/drawing/2014/main" xmlns="" val="20012"/>
                    </a:ext>
                  </a:extLst>
                </a:gridCol>
                <a:gridCol w="552682">
                  <a:extLst>
                    <a:ext uri="{9D8B030D-6E8A-4147-A177-3AD203B41FA5}">
                      <a16:colId xmlns:a16="http://schemas.microsoft.com/office/drawing/2014/main" xmlns="" val="20013"/>
                    </a:ext>
                  </a:extLst>
                </a:gridCol>
                <a:gridCol w="552682">
                  <a:extLst>
                    <a:ext uri="{9D8B030D-6E8A-4147-A177-3AD203B41FA5}">
                      <a16:colId xmlns:a16="http://schemas.microsoft.com/office/drawing/2014/main" xmlns="" val="20014"/>
                    </a:ext>
                  </a:extLst>
                </a:gridCol>
                <a:gridCol w="552682">
                  <a:extLst>
                    <a:ext uri="{9D8B030D-6E8A-4147-A177-3AD203B41FA5}">
                      <a16:colId xmlns:a16="http://schemas.microsoft.com/office/drawing/2014/main" xmlns="" val="20015"/>
                    </a:ext>
                  </a:extLst>
                </a:gridCol>
                <a:gridCol w="552682">
                  <a:extLst>
                    <a:ext uri="{9D8B030D-6E8A-4147-A177-3AD203B41FA5}">
                      <a16:colId xmlns:a16="http://schemas.microsoft.com/office/drawing/2014/main" xmlns="" val="20016"/>
                    </a:ext>
                  </a:extLst>
                </a:gridCol>
                <a:gridCol w="552682">
                  <a:extLst>
                    <a:ext uri="{9D8B030D-6E8A-4147-A177-3AD203B41FA5}">
                      <a16:colId xmlns:a16="http://schemas.microsoft.com/office/drawing/2014/main" xmlns="" val="20017"/>
                    </a:ext>
                  </a:extLst>
                </a:gridCol>
                <a:gridCol w="552682">
                  <a:extLst>
                    <a:ext uri="{9D8B030D-6E8A-4147-A177-3AD203B41FA5}">
                      <a16:colId xmlns:a16="http://schemas.microsoft.com/office/drawing/2014/main" xmlns="" val="20018"/>
                    </a:ext>
                  </a:extLst>
                </a:gridCol>
                <a:gridCol w="552682">
                  <a:extLst>
                    <a:ext uri="{9D8B030D-6E8A-4147-A177-3AD203B41FA5}">
                      <a16:colId xmlns:a16="http://schemas.microsoft.com/office/drawing/2014/main" xmlns="" val="20019"/>
                    </a:ext>
                  </a:extLst>
                </a:gridCol>
                <a:gridCol w="552682">
                  <a:extLst>
                    <a:ext uri="{9D8B030D-6E8A-4147-A177-3AD203B41FA5}">
                      <a16:colId xmlns:a16="http://schemas.microsoft.com/office/drawing/2014/main" xmlns="" val="20020"/>
                    </a:ext>
                  </a:extLst>
                </a:gridCol>
              </a:tblGrid>
              <a:tr h="269884">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kumimoji="1" lang="ja-JP" altLang="en-US" sz="1050" b="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kumimoji="1" lang="ja-JP" altLang="en-US" sz="1050" b="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endParaRPr lang="en-US" sz="900" b="0" i="0" u="none"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b">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69884">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H34</a:t>
                      </a:r>
                    </a:p>
                  </a:txBody>
                  <a:tcPr marL="0" marR="0" marT="0" marB="0" anchor="ctr">
                    <a:lnL w="952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35</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36</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37</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38</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39</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40</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41</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42</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43</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H44</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H45</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46</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H47</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H48</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269884">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大阪府の各年度収支に与える影響額</a:t>
                      </a:r>
                      <a:r>
                        <a:rPr lang="en-US" altLang="ja-JP" sz="8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a:t>
                      </a: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表示</a:t>
                      </a:r>
                      <a:r>
                        <a:rPr lang="en-US" altLang="ja-JP" sz="8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a:t>
                      </a: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r" fontAlgn="ct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396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3</a:t>
                      </a:r>
                    </a:p>
                  </a:txBody>
                  <a:tcPr marL="39000" marR="3960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4</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6</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6</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7</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8</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8</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8</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7</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6</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5</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6</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7</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6</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7</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2"/>
                  </a:ext>
                </a:extLst>
              </a:tr>
            </a:tbl>
          </a:graphicData>
        </a:graphic>
      </p:graphicFrame>
      <p:sp>
        <p:nvSpPr>
          <p:cNvPr id="26" name="正方形/長方形 25"/>
          <p:cNvSpPr/>
          <p:nvPr/>
        </p:nvSpPr>
        <p:spPr>
          <a:xfrm>
            <a:off x="359977" y="2801423"/>
            <a:ext cx="6465231" cy="307777"/>
          </a:xfrm>
          <a:prstGeom prst="rect">
            <a:avLst/>
          </a:prstGeom>
        </p:spPr>
        <p:txBody>
          <a:bodyPr wrap="none">
            <a:spAutoFit/>
          </a:bodyPr>
          <a:lstStyle/>
          <a:p>
            <a:r>
              <a:rPr lang="ja-JP" altLang="en-US" sz="1400" dirty="0" smtClean="0">
                <a:latin typeface="Meiryo UI" pitchFamily="50" charset="-128"/>
                <a:ea typeface="Meiryo UI" pitchFamily="50" charset="-128"/>
                <a:cs typeface="Meiryo UI" pitchFamily="50" charset="-128"/>
              </a:rPr>
              <a:t>・（参考）</a:t>
            </a:r>
            <a:r>
              <a:rPr lang="ja-JP" altLang="en-US" sz="1400" dirty="0">
                <a:latin typeface="Meiryo UI" pitchFamily="50" charset="-128"/>
                <a:ea typeface="Meiryo UI" pitchFamily="50" charset="-128"/>
                <a:cs typeface="Meiryo UI" pitchFamily="50" charset="-128"/>
              </a:rPr>
              <a:t>大規模プロジェクトに係る財政的な</a:t>
            </a:r>
            <a:r>
              <a:rPr lang="ja-JP" altLang="en-US" sz="1400" dirty="0" smtClean="0">
                <a:latin typeface="Meiryo UI" pitchFamily="50" charset="-128"/>
                <a:ea typeface="Meiryo UI" pitchFamily="50" charset="-128"/>
                <a:cs typeface="Meiryo UI" pitchFamily="50" charset="-128"/>
              </a:rPr>
              <a:t>影響（大阪府収支分）　</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財</a:t>
            </a:r>
            <a:r>
              <a:rPr lang="ja-JP" altLang="en-US" sz="900" dirty="0">
                <a:latin typeface="Meiryo UI" pitchFamily="50" charset="-128"/>
                <a:ea typeface="Meiryo UI" pitchFamily="50" charset="-128"/>
                <a:cs typeface="Meiryo UI" pitchFamily="50" charset="-128"/>
              </a:rPr>
              <a:t>シ</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a:t>
            </a:r>
            <a:r>
              <a:rPr lang="ja-JP" altLang="en-US" sz="900" dirty="0">
                <a:latin typeface="Meiryo UI" pitchFamily="50" charset="-128"/>
                <a:ea typeface="Meiryo UI" pitchFamily="50" charset="-128"/>
                <a:cs typeface="Meiryo UI" pitchFamily="50" charset="-128"/>
              </a:rPr>
              <a:t>９</a:t>
            </a:r>
            <a:r>
              <a:rPr lang="ja-JP" altLang="en-US" sz="900" dirty="0" smtClean="0">
                <a:latin typeface="Meiryo UI" pitchFamily="50" charset="-128"/>
                <a:ea typeface="Meiryo UI" pitchFamily="50" charset="-128"/>
                <a:cs typeface="Meiryo UI" pitchFamily="50" charset="-128"/>
              </a:rPr>
              <a:t>参照</a:t>
            </a:r>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27" name="正方形/長方形 26"/>
          <p:cNvSpPr/>
          <p:nvPr/>
        </p:nvSpPr>
        <p:spPr>
          <a:xfrm>
            <a:off x="216327" y="1563795"/>
            <a:ext cx="4506362"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財政</a:t>
            </a:r>
            <a:r>
              <a:rPr lang="ja-JP" altLang="en-US" sz="1400" dirty="0">
                <a:latin typeface="Meiryo UI" pitchFamily="50" charset="-128"/>
                <a:ea typeface="Meiryo UI" pitchFamily="50" charset="-128"/>
                <a:cs typeface="Meiryo UI" pitchFamily="50" charset="-128"/>
              </a:rPr>
              <a:t>シミュレーションによる大阪府の</a:t>
            </a:r>
            <a:r>
              <a:rPr lang="ja-JP" altLang="en-US" sz="1400" dirty="0" smtClean="0">
                <a:latin typeface="Meiryo UI" pitchFamily="50" charset="-128"/>
                <a:ea typeface="Meiryo UI" pitchFamily="50" charset="-128"/>
                <a:cs typeface="Meiryo UI" pitchFamily="50" charset="-128"/>
              </a:rPr>
              <a:t>収支</a:t>
            </a:r>
            <a:r>
              <a:rPr lang="ja-JP" altLang="en-US" sz="1400" b="1"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財</a:t>
            </a:r>
            <a:r>
              <a:rPr lang="ja-JP" altLang="en-US" sz="900" dirty="0">
                <a:latin typeface="Meiryo UI" pitchFamily="50" charset="-128"/>
                <a:ea typeface="Meiryo UI" pitchFamily="50" charset="-128"/>
                <a:cs typeface="Meiryo UI" pitchFamily="50" charset="-128"/>
              </a:rPr>
              <a:t>シ</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a:t>
            </a:r>
            <a:r>
              <a:rPr lang="ja-JP" altLang="en-US" sz="900" dirty="0">
                <a:latin typeface="Meiryo UI" pitchFamily="50" charset="-128"/>
                <a:ea typeface="Meiryo UI" pitchFamily="50" charset="-128"/>
                <a:cs typeface="Meiryo UI" pitchFamily="50" charset="-128"/>
              </a:rPr>
              <a:t>５</a:t>
            </a:r>
            <a:r>
              <a:rPr lang="ja-JP" altLang="en-US" sz="900" dirty="0" smtClean="0">
                <a:latin typeface="Meiryo UI" pitchFamily="50" charset="-128"/>
                <a:ea typeface="Meiryo UI" pitchFamily="50" charset="-128"/>
                <a:cs typeface="Meiryo UI" pitchFamily="50" charset="-128"/>
              </a:rPr>
              <a:t>参照</a:t>
            </a:r>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2" name="正方形/長方形 11"/>
          <p:cNvSpPr/>
          <p:nvPr/>
        </p:nvSpPr>
        <p:spPr>
          <a:xfrm>
            <a:off x="128463" y="1367065"/>
            <a:ext cx="9622663" cy="2362364"/>
          </a:xfrm>
          <a:prstGeom prst="rect">
            <a:avLst/>
          </a:prstGeom>
          <a:noFill/>
          <a:ln w="6350">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a:spLocks noChangeArrowheads="1"/>
          </p:cNvSpPr>
          <p:nvPr/>
        </p:nvSpPr>
        <p:spPr bwMode="auto">
          <a:xfrm>
            <a:off x="8874125" y="976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 name="二等辺三角形 1"/>
          <p:cNvSpPr/>
          <p:nvPr/>
        </p:nvSpPr>
        <p:spPr>
          <a:xfrm>
            <a:off x="4088904" y="3933096"/>
            <a:ext cx="180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446513" y="4365104"/>
            <a:ext cx="9304613" cy="2232248"/>
            <a:chOff x="446165" y="3074014"/>
            <a:chExt cx="9196663" cy="1829382"/>
          </a:xfrm>
        </p:grpSpPr>
        <p:sp>
          <p:nvSpPr>
            <p:cNvPr id="19" name="角丸四角形 18">
              <a:extLst>
                <a:ext uri="{FF2B5EF4-FFF2-40B4-BE49-F238E27FC236}">
                  <a16:creationId xmlns:a16="http://schemas.microsoft.com/office/drawing/2014/main" xmlns="" id="{2B42484F-CDD7-49BD-9EF6-668510D222E4}"/>
                </a:ext>
              </a:extLst>
            </p:cNvPr>
            <p:cNvSpPr/>
            <p:nvPr/>
          </p:nvSpPr>
          <p:spPr>
            <a:xfrm>
              <a:off x="748437" y="3181912"/>
              <a:ext cx="8894391" cy="1301972"/>
            </a:xfrm>
            <a:prstGeom prst="roundRect">
              <a:avLst>
                <a:gd name="adj" fmla="val 7528"/>
              </a:avLst>
            </a:prstGeom>
          </p:spPr>
          <p:style>
            <a:lnRef idx="0">
              <a:schemeClr val="accent5"/>
            </a:lnRef>
            <a:fillRef idx="3">
              <a:schemeClr val="accent5"/>
            </a:fillRef>
            <a:effectRef idx="3">
              <a:schemeClr val="accent5"/>
            </a:effectRef>
            <a:fontRef idx="minor">
              <a:schemeClr val="lt1"/>
            </a:fontRef>
          </p:style>
          <p:txBody>
            <a:bodyPr wrap="square" rtlCol="0" anchor="t">
              <a:noAutofit/>
            </a:bodyPr>
            <a:lstStyle/>
            <a:p>
              <a:pPr marL="44450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rPr>
                <a:t>現在大阪市が担っている役割のうち、大阪府が担うこととなるものは、</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rPr>
                <a:t>事務分担に応じて配分された財源</a:t>
              </a:r>
              <a:r>
                <a:rPr lang="ja-JP" altLang="en-US" sz="1400" dirty="0">
                  <a:latin typeface="Meiryo UI" panose="020B0604030504040204" pitchFamily="50" charset="-128"/>
                  <a:ea typeface="Meiryo UI" panose="020B0604030504040204" pitchFamily="50" charset="-128"/>
                </a:rPr>
                <a:t>と自主財源をマネジメントしながら</a:t>
              </a:r>
              <a:r>
                <a:rPr lang="ja-JP" altLang="en-US" sz="1400" dirty="0" smtClean="0">
                  <a:latin typeface="Meiryo UI" panose="020B0604030504040204" pitchFamily="50" charset="-128"/>
                  <a:ea typeface="Meiryo UI" panose="020B0604030504040204" pitchFamily="50" charset="-128"/>
                </a:rPr>
                <a:t>対応</a:t>
              </a:r>
              <a:endParaRPr lang="en-US" altLang="ja-JP" sz="1400" dirty="0" smtClean="0">
                <a:latin typeface="Meiryo UI" panose="020B0604030504040204" pitchFamily="50" charset="-128"/>
                <a:ea typeface="Meiryo UI" panose="020B0604030504040204" pitchFamily="50" charset="-128"/>
              </a:endParaRPr>
            </a:p>
          </p:txBody>
        </p:sp>
        <p:sp>
          <p:nvSpPr>
            <p:cNvPr id="20" name="角丸四角形 19">
              <a:extLst>
                <a:ext uri="{FF2B5EF4-FFF2-40B4-BE49-F238E27FC236}">
                  <a16:creationId xmlns:a16="http://schemas.microsoft.com/office/drawing/2014/main" xmlns="" id="{2B42484F-CDD7-49BD-9EF6-668510D222E4}"/>
                </a:ext>
              </a:extLst>
            </p:cNvPr>
            <p:cNvSpPr/>
            <p:nvPr/>
          </p:nvSpPr>
          <p:spPr>
            <a:xfrm>
              <a:off x="769500" y="4576517"/>
              <a:ext cx="8873328" cy="302400"/>
            </a:xfrm>
            <a:prstGeom prst="roundRect">
              <a:avLst>
                <a:gd name="adj" fmla="val 7528"/>
              </a:avLst>
            </a:prstGeom>
          </p:spPr>
          <p:style>
            <a:lnRef idx="0">
              <a:schemeClr val="accent5"/>
            </a:lnRef>
            <a:fillRef idx="3">
              <a:schemeClr val="accent5"/>
            </a:fillRef>
            <a:effectRef idx="3">
              <a:schemeClr val="accent5"/>
            </a:effectRef>
            <a:fontRef idx="minor">
              <a:schemeClr val="lt1"/>
            </a:fontRef>
          </p:style>
          <p:txBody>
            <a:bodyPr wrap="square" rtlCol="0" anchor="t">
              <a:noAutofit/>
            </a:bodyPr>
            <a:lstStyle/>
            <a:p>
              <a:pPr marL="44450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rPr>
                <a:t>現在</a:t>
              </a:r>
              <a:r>
                <a:rPr lang="ja-JP" altLang="en-US" sz="1400" dirty="0">
                  <a:latin typeface="Meiryo UI" panose="020B0604030504040204" pitchFamily="50" charset="-128"/>
                  <a:ea typeface="Meiryo UI" panose="020B0604030504040204" pitchFamily="50" charset="-128"/>
                </a:rPr>
                <a:t>大阪府</a:t>
              </a:r>
              <a:r>
                <a:rPr lang="ja-JP" altLang="en-US" sz="1400" dirty="0" smtClean="0">
                  <a:latin typeface="Meiryo UI" panose="020B0604030504040204" pitchFamily="50" charset="-128"/>
                  <a:ea typeface="Meiryo UI" panose="020B0604030504040204" pitchFamily="50" charset="-128"/>
                </a:rPr>
                <a:t>が担っている役割は、従来の府税等をマネジメントしながら対応</a:t>
              </a:r>
              <a:endParaRPr lang="en-US" altLang="ja-JP" sz="1400" dirty="0" smtClean="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360506" y="3720881"/>
              <a:ext cx="7560840" cy="767239"/>
              <a:chOff x="1426394" y="3680793"/>
              <a:chExt cx="7560840" cy="767239"/>
            </a:xfrm>
          </p:grpSpPr>
          <p:sp>
            <p:nvSpPr>
              <p:cNvPr id="31" name="角丸四角形 30">
                <a:extLst>
                  <a:ext uri="{FF2B5EF4-FFF2-40B4-BE49-F238E27FC236}">
                    <a16:creationId xmlns:a16="http://schemas.microsoft.com/office/drawing/2014/main" xmlns="" id="{2B42484F-CDD7-49BD-9EF6-668510D222E4}"/>
                  </a:ext>
                </a:extLst>
              </p:cNvPr>
              <p:cNvSpPr/>
              <p:nvPr/>
            </p:nvSpPr>
            <p:spPr>
              <a:xfrm>
                <a:off x="1468518" y="3714855"/>
                <a:ext cx="7518716" cy="671334"/>
              </a:xfrm>
              <a:prstGeom prst="roundRect">
                <a:avLst>
                  <a:gd name="adj" fmla="val 7528"/>
                </a:avLst>
              </a:prstGeom>
              <a:solidFill>
                <a:schemeClr val="bg1"/>
              </a:solidFill>
            </p:spPr>
            <p:style>
              <a:lnRef idx="0">
                <a:schemeClr val="accent5"/>
              </a:lnRef>
              <a:fillRef idx="3">
                <a:schemeClr val="accent5"/>
              </a:fillRef>
              <a:effectRef idx="3">
                <a:schemeClr val="accent5"/>
              </a:effectRef>
              <a:fontRef idx="minor">
                <a:schemeClr val="lt1"/>
              </a:fontRef>
            </p:style>
            <p:txBody>
              <a:bodyPr wrap="square" rtlCol="0" anchor="t">
                <a:spAutoFit/>
              </a:bodyPr>
              <a:lstStyle/>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2" name="角丸四角形 31">
                <a:extLst>
                  <a:ext uri="{FF2B5EF4-FFF2-40B4-BE49-F238E27FC236}">
                    <a16:creationId xmlns:a16="http://schemas.microsoft.com/office/drawing/2014/main" xmlns="" id="{2B42484F-CDD7-49BD-9EF6-668510D222E4}"/>
                  </a:ext>
                </a:extLst>
              </p:cNvPr>
              <p:cNvSpPr/>
              <p:nvPr/>
            </p:nvSpPr>
            <p:spPr>
              <a:xfrm>
                <a:off x="1426394" y="3680793"/>
                <a:ext cx="7560840" cy="767239"/>
              </a:xfrm>
              <a:prstGeom prst="roundRect">
                <a:avLst>
                  <a:gd name="adj" fmla="val 7528"/>
                </a:avLst>
              </a:prstGeom>
              <a:noFill/>
            </p:spPr>
            <p:style>
              <a:lnRef idx="0">
                <a:schemeClr val="accent5"/>
              </a:lnRef>
              <a:fillRef idx="3">
                <a:schemeClr val="accent5"/>
              </a:fillRef>
              <a:effectRef idx="3">
                <a:schemeClr val="accent5"/>
              </a:effectRef>
              <a:fontRef idx="minor">
                <a:schemeClr val="lt1"/>
              </a:fontRef>
            </p:style>
            <p:txBody>
              <a:bodyPr wrap="square" rtlCol="0" anchor="t">
                <a:spAutoFit/>
              </a:bodyPr>
              <a:lstStyle/>
              <a:p>
                <a:pPr marL="285750" indent="-285750">
                  <a:buFont typeface="Wingdings" panose="05000000000000000000" pitchFamily="2" charset="2"/>
                  <a:buChar char="Ø"/>
                </a:pPr>
                <a:r>
                  <a:rPr lang="ja-JP" altLang="en-US" sz="1400" b="1" dirty="0" smtClean="0">
                    <a:solidFill>
                      <a:schemeClr val="tx1"/>
                    </a:solidFill>
                    <a:latin typeface="Meiryo UI" panose="020B0604030504040204" pitchFamily="50" charset="-128"/>
                    <a:ea typeface="Meiryo UI" panose="020B0604030504040204" pitchFamily="50" charset="-128"/>
                  </a:rPr>
                  <a:t>財政調整の透明性を確保</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marL="538163" indent="-285750">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財政調整制度における特別区と大阪府に係る経理は全て「財政調整特別会計」で行う</a:t>
                </a:r>
                <a:endParaRPr lang="en-US" altLang="ja-JP" sz="1400" dirty="0">
                  <a:solidFill>
                    <a:schemeClr val="tx1"/>
                  </a:solidFill>
                  <a:latin typeface="Meiryo UI" panose="020B0604030504040204" pitchFamily="50" charset="-128"/>
                  <a:ea typeface="Meiryo UI" panose="020B0604030504040204" pitchFamily="50" charset="-128"/>
                </a:endParaRPr>
              </a:p>
              <a:p>
                <a:pPr marL="538163" indent="-285750">
                  <a:buFont typeface="Arial" panose="020B0604020202020204"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財政</a:t>
                </a:r>
                <a:r>
                  <a:rPr lang="ja-JP" altLang="en-US" sz="1400" dirty="0">
                    <a:solidFill>
                      <a:schemeClr val="tx1"/>
                    </a:solidFill>
                    <a:latin typeface="Meiryo UI" pitchFamily="50" charset="-128"/>
                    <a:ea typeface="Meiryo UI" pitchFamily="50" charset="-128"/>
                    <a:cs typeface="Meiryo UI" pitchFamily="50" charset="-128"/>
                  </a:rPr>
                  <a:t>調整制度の運用状況や大阪府に配分された財政調整財源の充当状況などを</a:t>
                </a:r>
                <a:r>
                  <a:rPr lang="ja-JP" altLang="en-US" sz="1400" dirty="0" smtClean="0">
                    <a:solidFill>
                      <a:schemeClr val="tx1"/>
                    </a:solidFill>
                    <a:latin typeface="Meiryo UI" pitchFamily="50" charset="-128"/>
                    <a:ea typeface="Meiryo UI" pitchFamily="50" charset="-128"/>
                    <a:cs typeface="Meiryo UI" pitchFamily="50" charset="-128"/>
                  </a:rPr>
                  <a:t>公表</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grpSp>
        <p:sp>
          <p:nvSpPr>
            <p:cNvPr id="25" name="AutoShape 161"/>
            <p:cNvSpPr>
              <a:spLocks noChangeArrowheads="1"/>
            </p:cNvSpPr>
            <p:nvPr/>
          </p:nvSpPr>
          <p:spPr bwMode="auto">
            <a:xfrm>
              <a:off x="446165" y="3074014"/>
              <a:ext cx="458339" cy="1829382"/>
            </a:xfrm>
            <a:prstGeom prst="roundRect">
              <a:avLst>
                <a:gd name="adj" fmla="val 18726"/>
              </a:avLst>
            </a:prstGeom>
            <a:ln>
              <a:headEnd/>
              <a:tailEnd/>
            </a:ln>
          </p:spPr>
          <p:style>
            <a:lnRef idx="0">
              <a:schemeClr val="accent1"/>
            </a:lnRef>
            <a:fillRef idx="3">
              <a:schemeClr val="accent1"/>
            </a:fillRef>
            <a:effectRef idx="3">
              <a:schemeClr val="accent1"/>
            </a:effectRef>
            <a:fontRef idx="minor">
              <a:schemeClr val="lt1"/>
            </a:fontRef>
          </p:style>
          <p:txBody>
            <a:bodyPr vert="eaVert" wrap="square" anchor="ctr">
              <a:spAutoFit/>
            </a:bodyPr>
            <a:lstStyle/>
            <a:p>
              <a:pPr algn="ctr"/>
              <a:r>
                <a:rPr lang="en-US" altLang="ja-JP" sz="1500" b="1" dirty="0" smtClean="0">
                  <a:latin typeface="Meiryo UI" panose="020B0604030504040204" pitchFamily="50" charset="-128"/>
                  <a:ea typeface="Meiryo UI" panose="020B0604030504040204" pitchFamily="50" charset="-128"/>
                  <a:cs typeface="Meiryo UI" pitchFamily="50" charset="-128"/>
                </a:rPr>
                <a:t>《 </a:t>
              </a:r>
              <a:r>
                <a:rPr lang="ja-JP" altLang="en-US" sz="1500" b="1" dirty="0" smtClean="0">
                  <a:latin typeface="Meiryo UI" panose="020B0604030504040204" pitchFamily="50" charset="-128"/>
                  <a:ea typeface="Meiryo UI" panose="020B0604030504040204" pitchFamily="50" charset="-128"/>
                  <a:cs typeface="Meiryo UI" pitchFamily="50" charset="-128"/>
                </a:rPr>
                <a:t>基本的な考え方 </a:t>
              </a:r>
              <a:r>
                <a:rPr lang="en-US" altLang="ja-JP" sz="1500" b="1" dirty="0" smtClean="0">
                  <a:latin typeface="Meiryo UI" panose="020B0604030504040204" pitchFamily="50" charset="-128"/>
                  <a:ea typeface="Meiryo UI" panose="020B0604030504040204" pitchFamily="50" charset="-128"/>
                  <a:cs typeface="Meiryo UI" pitchFamily="50" charset="-128"/>
                </a:rPr>
                <a:t>》</a:t>
              </a:r>
              <a:endParaRPr lang="ja-JP" altLang="en-US" sz="1500" b="1" dirty="0">
                <a:latin typeface="Meiryo UI" panose="020B0604030504040204" pitchFamily="50" charset="-128"/>
                <a:ea typeface="Meiryo UI" panose="020B0604030504040204" pitchFamily="50" charset="-128"/>
                <a:cs typeface="Meiryo UI" pitchFamily="50" charset="-128"/>
              </a:endParaRPr>
            </a:p>
          </p:txBody>
        </p:sp>
      </p:grpSp>
      <p:grpSp>
        <p:nvGrpSpPr>
          <p:cNvPr id="7" name="グループ化 6"/>
          <p:cNvGrpSpPr/>
          <p:nvPr/>
        </p:nvGrpSpPr>
        <p:grpSpPr>
          <a:xfrm>
            <a:off x="35827" y="1139610"/>
            <a:ext cx="3555782" cy="446603"/>
            <a:chOff x="131363" y="679670"/>
            <a:chExt cx="3555782" cy="446603"/>
          </a:xfrm>
        </p:grpSpPr>
        <p:sp>
          <p:nvSpPr>
            <p:cNvPr id="35" name="AutoShape 161"/>
            <p:cNvSpPr>
              <a:spLocks noChangeArrowheads="1"/>
            </p:cNvSpPr>
            <p:nvPr/>
          </p:nvSpPr>
          <p:spPr bwMode="auto">
            <a:xfrm>
              <a:off x="131363" y="731395"/>
              <a:ext cx="3555782" cy="334953"/>
            </a:xfrm>
            <a:prstGeom prst="roundRect">
              <a:avLst>
                <a:gd name="adj" fmla="val 42292"/>
              </a:avLst>
            </a:prstGeom>
            <a:solidFill>
              <a:srgbClr val="FFFF99"/>
            </a:solidFill>
            <a:ln w="9525">
              <a:solidFill>
                <a:srgbClr val="993300"/>
              </a:solidFill>
              <a:round/>
              <a:headEnd/>
              <a:tailEnd/>
            </a:ln>
          </p:spPr>
          <p:txBody>
            <a:bodyPr wrap="square" anchor="ctr">
              <a:spAutoFit/>
            </a:bodyPr>
            <a:lstStyle/>
            <a:p>
              <a:pPr algn="ctr"/>
              <a:endParaRPr lang="ja-JP" altLang="en-US" sz="1000" b="1" dirty="0">
                <a:latin typeface="Meiryo UI" panose="020B0604030504040204" pitchFamily="50" charset="-128"/>
                <a:ea typeface="Meiryo UI" panose="020B0604030504040204" pitchFamily="50" charset="-128"/>
                <a:cs typeface="Meiryo UI" pitchFamily="50" charset="-128"/>
              </a:endParaRPr>
            </a:p>
          </p:txBody>
        </p:sp>
        <p:sp>
          <p:nvSpPr>
            <p:cNvPr id="18" name="AutoShape 161"/>
            <p:cNvSpPr>
              <a:spLocks noChangeArrowheads="1"/>
            </p:cNvSpPr>
            <p:nvPr/>
          </p:nvSpPr>
          <p:spPr bwMode="auto">
            <a:xfrm>
              <a:off x="217892" y="679670"/>
              <a:ext cx="3469253" cy="446603"/>
            </a:xfrm>
            <a:prstGeom prst="roundRect">
              <a:avLst>
                <a:gd name="adj" fmla="val 42292"/>
              </a:avLst>
            </a:prstGeom>
            <a:noFill/>
            <a:ln w="9525">
              <a:noFill/>
              <a:round/>
              <a:headEnd/>
              <a:tailEnd/>
            </a:ln>
          </p:spPr>
          <p:txBody>
            <a:bodyPr wrap="none" anchor="ctr">
              <a:spAutoFit/>
            </a:bodyPr>
            <a:lstStyle/>
            <a:p>
              <a:pPr algn="ctr"/>
              <a:r>
                <a:rPr lang="ja-JP" altLang="en-US" sz="1600" b="1" dirty="0">
                  <a:latin typeface="Meiryo UI" panose="020B0604030504040204" pitchFamily="50" charset="-128"/>
                  <a:ea typeface="Meiryo UI" panose="020B0604030504040204" pitchFamily="50" charset="-128"/>
                  <a:cs typeface="Meiryo UI" pitchFamily="50" charset="-128"/>
                </a:rPr>
                <a:t>特別</a:t>
              </a:r>
              <a:r>
                <a:rPr lang="ja-JP" altLang="en-US" sz="1600" b="1" dirty="0" smtClean="0">
                  <a:latin typeface="Meiryo UI" panose="020B0604030504040204" pitchFamily="50" charset="-128"/>
                  <a:ea typeface="Meiryo UI" panose="020B0604030504040204" pitchFamily="50" charset="-128"/>
                  <a:cs typeface="Meiryo UI" pitchFamily="50" charset="-128"/>
                </a:rPr>
                <a:t>区設置後の財政調整に係る収支</a:t>
              </a:r>
              <a:endParaRPr lang="ja-JP" altLang="en-US" sz="1600" b="1" dirty="0">
                <a:latin typeface="Meiryo UI" panose="020B0604030504040204" pitchFamily="50" charset="-128"/>
                <a:ea typeface="Meiryo UI" panose="020B0604030504040204" pitchFamily="50" charset="-128"/>
                <a:cs typeface="Meiryo UI" pitchFamily="50" charset="-128"/>
              </a:endParaRPr>
            </a:p>
          </p:txBody>
        </p:sp>
      </p:grpSp>
      <p:sp>
        <p:nvSpPr>
          <p:cNvPr id="36" name="正方形/長方形 35"/>
          <p:cNvSpPr/>
          <p:nvPr/>
        </p:nvSpPr>
        <p:spPr bwMode="auto">
          <a:xfrm>
            <a:off x="146846" y="598597"/>
            <a:ext cx="9604280" cy="324637"/>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大阪府の財政</a:t>
            </a:r>
            <a:r>
              <a:rPr lang="ja-JP" altLang="en-US" sz="1200" dirty="0" smtClean="0">
                <a:solidFill>
                  <a:schemeClr val="tx1"/>
                </a:solidFill>
                <a:latin typeface="Meiryo UI" pitchFamily="50" charset="-128"/>
                <a:ea typeface="Meiryo UI" pitchFamily="50" charset="-128"/>
                <a:cs typeface="Meiryo UI" pitchFamily="50" charset="-128"/>
              </a:rPr>
              <a:t>収支は、「特別区設置後の財政調整に係る収支」と「</a:t>
            </a:r>
            <a:r>
              <a:rPr lang="ja-JP" altLang="en-US" sz="1200" dirty="0">
                <a:solidFill>
                  <a:schemeClr val="tx1"/>
                </a:solidFill>
                <a:latin typeface="Meiryo UI" pitchFamily="50" charset="-128"/>
                <a:ea typeface="Meiryo UI" pitchFamily="50" charset="-128"/>
                <a:cs typeface="Meiryo UI" pitchFamily="50" charset="-128"/>
              </a:rPr>
              <a:t>現在</a:t>
            </a:r>
            <a:r>
              <a:rPr lang="ja-JP" altLang="en-US" sz="1200" dirty="0" smtClean="0">
                <a:solidFill>
                  <a:schemeClr val="tx1"/>
                </a:solidFill>
                <a:latin typeface="Meiryo UI" pitchFamily="50" charset="-128"/>
                <a:ea typeface="Meiryo UI" pitchFamily="50" charset="-128"/>
                <a:cs typeface="Meiryo UI" pitchFamily="50" charset="-128"/>
              </a:rPr>
              <a:t>の大阪府に係る収支」との単純合計により、判断することはできない</a:t>
            </a:r>
            <a:endParaRPr lang="en-US" altLang="ja-JP" sz="12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517184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a:spLocks noChangeArrowheads="1"/>
          </p:cNvSpPr>
          <p:nvPr/>
        </p:nvSpPr>
        <p:spPr bwMode="auto">
          <a:xfrm>
            <a:off x="8881254" y="659539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3" name="正方形/長方形 22"/>
          <p:cNvSpPr/>
          <p:nvPr/>
        </p:nvSpPr>
        <p:spPr>
          <a:xfrm>
            <a:off x="221986" y="2960915"/>
            <a:ext cx="9519702" cy="3595148"/>
          </a:xfrm>
          <a:prstGeom prst="rect">
            <a:avLst/>
          </a:prstGeom>
          <a:noFill/>
          <a:ln w="63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229148" y="3041425"/>
            <a:ext cx="9172338" cy="307777"/>
          </a:xfrm>
          <a:prstGeom prst="rect">
            <a:avLst/>
          </a:prstGeom>
        </p:spPr>
        <p:txBody>
          <a:bodyPr wrap="square">
            <a:spAutoFit/>
          </a:bodyPr>
          <a:lstStyle/>
          <a:p>
            <a:r>
              <a:rPr lang="ja-JP" altLang="en-US" sz="1400" b="1" dirty="0" smtClean="0">
                <a:latin typeface="Meiryo UI" pitchFamily="50" charset="-128"/>
                <a:ea typeface="Meiryo UI" pitchFamily="50" charset="-128"/>
                <a:cs typeface="Meiryo UI" pitchFamily="50" charset="-128"/>
              </a:rPr>
              <a:t>（参考）平成</a:t>
            </a:r>
            <a:r>
              <a:rPr lang="en-US" altLang="ja-JP" sz="1400" b="1" dirty="0" smtClean="0">
                <a:latin typeface="Meiryo UI" pitchFamily="50" charset="-128"/>
                <a:ea typeface="Meiryo UI" pitchFamily="50" charset="-128"/>
                <a:cs typeface="Meiryo UI" pitchFamily="50" charset="-128"/>
              </a:rPr>
              <a:t>30</a:t>
            </a:r>
            <a:r>
              <a:rPr lang="ja-JP" altLang="en-US" sz="1400" b="1" dirty="0" smtClean="0">
                <a:latin typeface="Meiryo UI" pitchFamily="50" charset="-128"/>
                <a:ea typeface="Meiryo UI" pitchFamily="50" charset="-128"/>
                <a:cs typeface="Meiryo UI" pitchFamily="50" charset="-128"/>
              </a:rPr>
              <a:t>年度　大阪府行政経営の取組み（平成</a:t>
            </a:r>
            <a:r>
              <a:rPr lang="en-US" altLang="ja-JP" sz="1400" b="1" dirty="0" smtClean="0">
                <a:latin typeface="Meiryo UI" pitchFamily="50" charset="-128"/>
                <a:ea typeface="Meiryo UI" pitchFamily="50" charset="-128"/>
                <a:cs typeface="Meiryo UI" pitchFamily="50" charset="-128"/>
              </a:rPr>
              <a:t>30</a:t>
            </a:r>
            <a:r>
              <a:rPr lang="ja-JP" altLang="en-US" sz="1400" b="1" dirty="0" smtClean="0">
                <a:latin typeface="Meiryo UI" pitchFamily="50" charset="-128"/>
                <a:ea typeface="Meiryo UI" pitchFamily="50" charset="-128"/>
                <a:cs typeface="Meiryo UI" pitchFamily="50" charset="-128"/>
              </a:rPr>
              <a:t>年</a:t>
            </a:r>
            <a:r>
              <a:rPr lang="en-US" altLang="ja-JP" sz="1400" b="1" dirty="0" smtClean="0">
                <a:latin typeface="Meiryo UI" pitchFamily="50" charset="-128"/>
                <a:ea typeface="Meiryo UI" pitchFamily="50" charset="-128"/>
                <a:cs typeface="Meiryo UI" pitchFamily="50" charset="-128"/>
              </a:rPr>
              <a:t>2</a:t>
            </a:r>
            <a:r>
              <a:rPr lang="ja-JP" altLang="en-US" sz="1400" b="1" dirty="0" smtClean="0">
                <a:latin typeface="Meiryo UI" pitchFamily="50" charset="-128"/>
                <a:ea typeface="Meiryo UI" pitchFamily="50" charset="-128"/>
                <a:cs typeface="Meiryo UI" pitchFamily="50" charset="-128"/>
              </a:rPr>
              <a:t>月）（抜粋）</a:t>
            </a:r>
            <a:endParaRPr lang="en-US" altLang="ja-JP" sz="1400" b="1" dirty="0">
              <a:solidFill>
                <a:prstClr val="black"/>
              </a:solidFill>
              <a:latin typeface="+mn-ea"/>
            </a:endParaRPr>
          </a:p>
        </p:txBody>
      </p:sp>
      <p:sp>
        <p:nvSpPr>
          <p:cNvPr id="27" name="テキスト ボックス 26"/>
          <p:cNvSpPr txBox="1"/>
          <p:nvPr/>
        </p:nvSpPr>
        <p:spPr>
          <a:xfrm>
            <a:off x="488504" y="3458879"/>
            <a:ext cx="9245700" cy="3065968"/>
          </a:xfrm>
          <a:prstGeom prst="rect">
            <a:avLst/>
          </a:prstGeom>
          <a:noFill/>
        </p:spPr>
        <p:txBody>
          <a:bodyPr wrap="square" rtlCol="0">
            <a:spAutoFit/>
          </a:bodyPr>
          <a:lstStyle/>
          <a:p>
            <a:pPr marL="252000" indent="-457200">
              <a:lnSpc>
                <a:spcPts val="1800"/>
              </a:lnSpc>
            </a:pP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財政規律の確保</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p>
          <a:p>
            <a:pPr marL="252000" indent="-457200">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年度以降</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も多額の収支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不足が見込まれることから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、これまでの改革の取組みを継承しつつ、財政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運営基本条例に基づき</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、将来世代に負担を先送りしないよう、健全で規律ある財政運営を行います。</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収支不足への対応</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p>
            <a:pPr marL="268288" indent="-17463">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「当面の財政運営の取組み（案）」に掲げた取組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み</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例などの歳入確保や歳出の見直しについて検討・具体化をすすめるとともに、</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それでもなお収支不足額が生じる場合は、財政調整基金を機動的に活用したうえで、年度を通じた効果的・効率的な予算執行により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68288" indent="-17463">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していきます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減債</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基金</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積立不足</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額の計画的</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解消</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268288">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年度末までの減債基金の復元完了を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めざします（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ただし、税収の急激な落ち込み等不測の事態が生じた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場合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は、柔軟に対応します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減債基金積立不足額（</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年度末見込み）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1,625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財政調整</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基金</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の確保</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268288">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リスクの対応については、財政運営基本条例に基づく目標額（平成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末まで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億円）の確保</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努めます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a:p>
            <a:pPr marL="252000" indent="-457200">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財政調整基金残高（平成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末見込み）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1,117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7805475" y="6325231"/>
            <a:ext cx="1819729" cy="230832"/>
          </a:xfrm>
          <a:prstGeom prst="rect">
            <a:avLst/>
          </a:prstGeom>
        </p:spPr>
        <p:txBody>
          <a:bodyPr wrap="non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参考資料　財</a:t>
            </a:r>
            <a:r>
              <a:rPr lang="ja-JP" altLang="en-US" sz="900" dirty="0">
                <a:latin typeface="Meiryo UI" pitchFamily="50" charset="-128"/>
                <a:ea typeface="Meiryo UI" pitchFamily="50" charset="-128"/>
                <a:cs typeface="Meiryo UI" pitchFamily="50" charset="-128"/>
              </a:rPr>
              <a:t>シ</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２３</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２４参照</a:t>
            </a:r>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7" name="二等辺三角形 16"/>
          <p:cNvSpPr/>
          <p:nvPr/>
        </p:nvSpPr>
        <p:spPr>
          <a:xfrm flipV="1">
            <a:off x="3728864" y="2325215"/>
            <a:ext cx="2448272" cy="485305"/>
          </a:xfrm>
          <a:prstGeom prst="triangle">
            <a:avLst>
              <a:gd name="adj" fmla="val 49982"/>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a:extLst>
              <a:ext uri="{FF2B5EF4-FFF2-40B4-BE49-F238E27FC236}">
                <a16:creationId xmlns="" xmlns:a16="http://schemas.microsoft.com/office/drawing/2014/main" id="{2B42484F-CDD7-49BD-9EF6-668510D222E4}"/>
              </a:ext>
            </a:extLst>
          </p:cNvPr>
          <p:cNvSpPr/>
          <p:nvPr/>
        </p:nvSpPr>
        <p:spPr>
          <a:xfrm>
            <a:off x="3296816" y="2346821"/>
            <a:ext cx="3240360" cy="351651"/>
          </a:xfrm>
          <a:prstGeom prst="roundRect">
            <a:avLst>
              <a:gd name="adj" fmla="val 7528"/>
            </a:avLst>
          </a:prstGeom>
          <a:noFill/>
          <a:ln>
            <a:noFill/>
          </a:ln>
        </p:spPr>
        <p:style>
          <a:lnRef idx="0">
            <a:schemeClr val="accent5"/>
          </a:lnRef>
          <a:fillRef idx="3">
            <a:schemeClr val="accent5"/>
          </a:fillRef>
          <a:effectRef idx="3">
            <a:schemeClr val="accent5"/>
          </a:effectRef>
          <a:fontRef idx="minor">
            <a:schemeClr val="lt1"/>
          </a:fontRef>
        </p:style>
        <p:txBody>
          <a:bodyPr wrap="square" rtlCol="0" anchor="t">
            <a:spAutoFit/>
          </a:bodyPr>
          <a:lstStyle/>
          <a:p>
            <a:pPr algn="ctr"/>
            <a:r>
              <a:rPr lang="ja-JP" altLang="en-US" sz="1600" dirty="0" smtClean="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規律ある財政運営の取組みを継続</a:t>
            </a:r>
            <a:endParaRPr lang="ja-JP" altLang="en-US" sz="16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47897698"/>
              </p:ext>
            </p:extLst>
          </p:nvPr>
        </p:nvGraphicFramePr>
        <p:xfrm>
          <a:off x="272484" y="897842"/>
          <a:ext cx="9370346" cy="1123288"/>
        </p:xfrm>
        <a:graphic>
          <a:graphicData uri="http://schemas.openxmlformats.org/drawingml/2006/table">
            <a:tbl>
              <a:tblPr/>
              <a:tblGrid>
                <a:gridCol w="551197">
                  <a:extLst>
                    <a:ext uri="{9D8B030D-6E8A-4147-A177-3AD203B41FA5}">
                      <a16:colId xmlns:a16="http://schemas.microsoft.com/office/drawing/2014/main" xmlns="" val="20000"/>
                    </a:ext>
                  </a:extLst>
                </a:gridCol>
                <a:gridCol w="528919">
                  <a:extLst>
                    <a:ext uri="{9D8B030D-6E8A-4147-A177-3AD203B41FA5}">
                      <a16:colId xmlns:a16="http://schemas.microsoft.com/office/drawing/2014/main" xmlns="" val="20005"/>
                    </a:ext>
                  </a:extLst>
                </a:gridCol>
                <a:gridCol w="552682">
                  <a:extLst>
                    <a:ext uri="{9D8B030D-6E8A-4147-A177-3AD203B41FA5}">
                      <a16:colId xmlns:a16="http://schemas.microsoft.com/office/drawing/2014/main" xmlns="" val="20006"/>
                    </a:ext>
                  </a:extLst>
                </a:gridCol>
                <a:gridCol w="552682">
                  <a:extLst>
                    <a:ext uri="{9D8B030D-6E8A-4147-A177-3AD203B41FA5}">
                      <a16:colId xmlns:a16="http://schemas.microsoft.com/office/drawing/2014/main" xmlns="" val="20007"/>
                    </a:ext>
                  </a:extLst>
                </a:gridCol>
                <a:gridCol w="552682">
                  <a:extLst>
                    <a:ext uri="{9D8B030D-6E8A-4147-A177-3AD203B41FA5}">
                      <a16:colId xmlns:a16="http://schemas.microsoft.com/office/drawing/2014/main" xmlns="" val="20008"/>
                    </a:ext>
                  </a:extLst>
                </a:gridCol>
                <a:gridCol w="552682">
                  <a:extLst>
                    <a:ext uri="{9D8B030D-6E8A-4147-A177-3AD203B41FA5}">
                      <a16:colId xmlns:a16="http://schemas.microsoft.com/office/drawing/2014/main" xmlns="" val="20009"/>
                    </a:ext>
                  </a:extLst>
                </a:gridCol>
                <a:gridCol w="552682">
                  <a:extLst>
                    <a:ext uri="{9D8B030D-6E8A-4147-A177-3AD203B41FA5}">
                      <a16:colId xmlns:a16="http://schemas.microsoft.com/office/drawing/2014/main" xmlns="" val="20010"/>
                    </a:ext>
                  </a:extLst>
                </a:gridCol>
                <a:gridCol w="552682">
                  <a:extLst>
                    <a:ext uri="{9D8B030D-6E8A-4147-A177-3AD203B41FA5}">
                      <a16:colId xmlns:a16="http://schemas.microsoft.com/office/drawing/2014/main" xmlns="" val="20011"/>
                    </a:ext>
                  </a:extLst>
                </a:gridCol>
                <a:gridCol w="552682">
                  <a:extLst>
                    <a:ext uri="{9D8B030D-6E8A-4147-A177-3AD203B41FA5}">
                      <a16:colId xmlns:a16="http://schemas.microsoft.com/office/drawing/2014/main" xmlns="" val="20012"/>
                    </a:ext>
                  </a:extLst>
                </a:gridCol>
                <a:gridCol w="552682">
                  <a:extLst>
                    <a:ext uri="{9D8B030D-6E8A-4147-A177-3AD203B41FA5}">
                      <a16:colId xmlns:a16="http://schemas.microsoft.com/office/drawing/2014/main" xmlns="" val="20013"/>
                    </a:ext>
                  </a:extLst>
                </a:gridCol>
                <a:gridCol w="552682">
                  <a:extLst>
                    <a:ext uri="{9D8B030D-6E8A-4147-A177-3AD203B41FA5}">
                      <a16:colId xmlns:a16="http://schemas.microsoft.com/office/drawing/2014/main" xmlns="" val="20014"/>
                    </a:ext>
                  </a:extLst>
                </a:gridCol>
                <a:gridCol w="552682">
                  <a:extLst>
                    <a:ext uri="{9D8B030D-6E8A-4147-A177-3AD203B41FA5}">
                      <a16:colId xmlns:a16="http://schemas.microsoft.com/office/drawing/2014/main" xmlns="" val="20015"/>
                    </a:ext>
                  </a:extLst>
                </a:gridCol>
                <a:gridCol w="552682">
                  <a:extLst>
                    <a:ext uri="{9D8B030D-6E8A-4147-A177-3AD203B41FA5}">
                      <a16:colId xmlns:a16="http://schemas.microsoft.com/office/drawing/2014/main" xmlns="" val="20016"/>
                    </a:ext>
                  </a:extLst>
                </a:gridCol>
                <a:gridCol w="552682">
                  <a:extLst>
                    <a:ext uri="{9D8B030D-6E8A-4147-A177-3AD203B41FA5}">
                      <a16:colId xmlns:a16="http://schemas.microsoft.com/office/drawing/2014/main" xmlns="" val="20017"/>
                    </a:ext>
                  </a:extLst>
                </a:gridCol>
                <a:gridCol w="552682">
                  <a:extLst>
                    <a:ext uri="{9D8B030D-6E8A-4147-A177-3AD203B41FA5}">
                      <a16:colId xmlns:a16="http://schemas.microsoft.com/office/drawing/2014/main" xmlns="" val="20018"/>
                    </a:ext>
                  </a:extLst>
                </a:gridCol>
                <a:gridCol w="552682">
                  <a:extLst>
                    <a:ext uri="{9D8B030D-6E8A-4147-A177-3AD203B41FA5}">
                      <a16:colId xmlns:a16="http://schemas.microsoft.com/office/drawing/2014/main" xmlns="" val="20019"/>
                    </a:ext>
                  </a:extLst>
                </a:gridCol>
                <a:gridCol w="552682">
                  <a:extLst>
                    <a:ext uri="{9D8B030D-6E8A-4147-A177-3AD203B41FA5}">
                      <a16:colId xmlns:a16="http://schemas.microsoft.com/office/drawing/2014/main" xmlns="" val="20020"/>
                    </a:ext>
                  </a:extLst>
                </a:gridCol>
              </a:tblGrid>
              <a:tr h="152350">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kumimoji="1" lang="ja-JP" altLang="en-US" sz="1050" b="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kumimoji="1" lang="ja-JP" altLang="en-US" sz="1050" b="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endParaRPr lang="en-US" sz="900" b="0" i="0" u="none"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b">
                    <a:lnL>
                      <a:noFill/>
                    </a:lnL>
                    <a:lnR>
                      <a:noFill/>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5694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H34</a:t>
                      </a:r>
                    </a:p>
                  </a:txBody>
                  <a:tcPr marL="0" marR="0" marT="0" marB="0" anchor="ctr">
                    <a:lnL w="952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35</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36</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37</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38</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39</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40</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41</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42</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43</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H44</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H45</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sng" strike="noStrike" dirty="0" smtClean="0">
                          <a:solidFill>
                            <a:sysClr val="windowText" lastClr="000000"/>
                          </a:solidFill>
                          <a:latin typeface="Meiryo UI" pitchFamily="50" charset="-128"/>
                          <a:ea typeface="Meiryo UI" pitchFamily="50" charset="-128"/>
                          <a:cs typeface="Meiryo UI" pitchFamily="50" charset="-128"/>
                        </a:rPr>
                        <a:t>Ｈ</a:t>
                      </a: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46</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H47</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0" i="0" u="sng" strike="noStrike" dirty="0" smtClean="0">
                          <a:solidFill>
                            <a:sysClr val="windowText" lastClr="000000"/>
                          </a:solidFill>
                          <a:latin typeface="Meiryo UI" pitchFamily="50" charset="-128"/>
                          <a:ea typeface="Meiryo UI" pitchFamily="50" charset="-128"/>
                          <a:cs typeface="Meiryo UI" pitchFamily="50" charset="-128"/>
                        </a:rPr>
                        <a:t>H48</a:t>
                      </a:r>
                      <a:endParaRPr lang="en-US" sz="1000" b="0" i="0" u="sng" strike="noStrik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216000">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latin typeface="+mj-ea"/>
                          <a:ea typeface="+mj-ea"/>
                          <a:cs typeface="Meiryo UI" pitchFamily="50" charset="-128"/>
                        </a:rPr>
                        <a:t>単年度収支 </a:t>
                      </a:r>
                      <a:r>
                        <a:rPr lang="en-US" altLang="ja-JP" sz="900" b="0" i="0" u="none" strike="noStrike" dirty="0" smtClean="0">
                          <a:solidFill>
                            <a:srgbClr val="000000"/>
                          </a:solidFill>
                          <a:latin typeface="+mj-ea"/>
                          <a:ea typeface="+mj-ea"/>
                          <a:cs typeface="Meiryo UI" pitchFamily="50" charset="-128"/>
                        </a:rPr>
                        <a:t>A</a:t>
                      </a: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50" b="0" i="0" u="none" strike="noStrike" dirty="0" smtClean="0">
                          <a:solidFill>
                            <a:srgbClr val="000000"/>
                          </a:solidFill>
                          <a:effectLst/>
                          <a:latin typeface="+mj-ea"/>
                          <a:ea typeface="+mj-ea"/>
                        </a:rPr>
                        <a:t>20</a:t>
                      </a:r>
                    </a:p>
                  </a:txBody>
                  <a:tcPr marL="39000" marR="3960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80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70 </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220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260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90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290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310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300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690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100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mj-ea"/>
                          <a:ea typeface="+mj-ea"/>
                        </a:rPr>
                        <a:t>▲ </a:t>
                      </a:r>
                      <a:r>
                        <a:rPr lang="en-US" altLang="ja-JP" sz="1050" b="0" i="0" u="none" strike="noStrike" dirty="0" smtClean="0">
                          <a:solidFill>
                            <a:srgbClr val="000000"/>
                          </a:solidFill>
                          <a:effectLst/>
                          <a:latin typeface="+mj-ea"/>
                          <a:ea typeface="+mj-ea"/>
                        </a:rPr>
                        <a:t>20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0" i="0" u="none" strike="noStrike" dirty="0" smtClean="0">
                          <a:solidFill>
                            <a:srgbClr val="000000"/>
                          </a:solidFill>
                          <a:effectLst/>
                          <a:latin typeface="+mj-ea"/>
                          <a:ea typeface="+mj-ea"/>
                        </a:rPr>
                        <a:t>60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0" i="0" u="none" strike="noStrike" dirty="0" smtClean="0">
                          <a:solidFill>
                            <a:srgbClr val="000000"/>
                          </a:solidFill>
                          <a:effectLst/>
                          <a:latin typeface="+mj-ea"/>
                          <a:ea typeface="+mj-ea"/>
                        </a:rPr>
                        <a:t>60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50" b="0" i="0" u="none" strike="noStrike" dirty="0" smtClean="0">
                          <a:solidFill>
                            <a:srgbClr val="000000"/>
                          </a:solidFill>
                          <a:effectLst/>
                          <a:latin typeface="+mj-ea"/>
                          <a:ea typeface="+mj-ea"/>
                        </a:rPr>
                        <a:t>120</a:t>
                      </a:r>
                      <a:endParaRPr lang="en-US" altLang="ja-JP" sz="105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16000">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latin typeface="+mj-ea"/>
                          <a:ea typeface="+mj-ea"/>
                          <a:cs typeface="Meiryo UI" pitchFamily="50" charset="-128"/>
                        </a:rPr>
                        <a:t>減債基金復元額 </a:t>
                      </a:r>
                      <a:r>
                        <a:rPr lang="en-US" altLang="ja-JP" sz="900" b="0" i="0" u="none" strike="noStrike" dirty="0" smtClean="0">
                          <a:solidFill>
                            <a:srgbClr val="000000"/>
                          </a:solidFill>
                          <a:latin typeface="+mj-ea"/>
                          <a:ea typeface="+mj-ea"/>
                          <a:cs typeface="Meiryo UI" pitchFamily="50" charset="-128"/>
                        </a:rPr>
                        <a:t>B</a:t>
                      </a: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50" b="0" i="0" u="none" strike="noStrike" dirty="0" smtClean="0">
                          <a:solidFill>
                            <a:srgbClr val="000000"/>
                          </a:solidFill>
                          <a:effectLst/>
                          <a:latin typeface="+mj-ea"/>
                          <a:ea typeface="+mj-ea"/>
                        </a:rPr>
                        <a:t>270</a:t>
                      </a:r>
                    </a:p>
                  </a:txBody>
                  <a:tcPr marL="39000" marR="3960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270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270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j-ea"/>
                          <a:ea typeface="+mn-ea"/>
                          <a:cs typeface="+mn-cs"/>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61172">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収支不足額</a:t>
                      </a:r>
                      <a:endParaRPr lang="en-US" altLang="ja-JP"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C</a:t>
                      </a:r>
                      <a:r>
                        <a:rPr lang="ja-JP" altLang="en-US"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a:t>
                      </a:r>
                      <a:r>
                        <a:rPr lang="en-US" altLang="ja-JP"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A</a:t>
                      </a:r>
                      <a:r>
                        <a:rPr lang="ja-JP" altLang="en-US"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a:t>
                      </a:r>
                      <a:r>
                        <a:rPr lang="en-US" altLang="ja-JP" sz="900" b="0" i="0" u="none" strike="noStrike" dirty="0" smtClean="0">
                          <a:solidFill>
                            <a:srgbClr val="000000"/>
                          </a:solidFill>
                          <a:latin typeface="Meiryo UI" panose="020B0604030504040204" pitchFamily="50" charset="-128"/>
                          <a:ea typeface="Meiryo UI" panose="020B0604030504040204" pitchFamily="50" charset="-128"/>
                          <a:cs typeface="Meiryo UI" pitchFamily="50" charset="-128"/>
                        </a:rPr>
                        <a:t>B</a:t>
                      </a: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r" fontAlgn="ct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396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250</a:t>
                      </a:r>
                    </a:p>
                  </a:txBody>
                  <a:tcPr marL="39000" marR="3960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350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340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220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260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90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290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310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300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690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100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100" b="0" i="0" u="none" strike="noStrike" dirty="0" smtClean="0">
                          <a:solidFill>
                            <a:srgbClr val="000000"/>
                          </a:solidFill>
                          <a:effectLst/>
                          <a:latin typeface="+mj-ea"/>
                          <a:ea typeface="+mj-ea"/>
                        </a:rPr>
                        <a:t>▲ </a:t>
                      </a:r>
                      <a:r>
                        <a:rPr lang="en-US" altLang="ja-JP" sz="1100" b="0" i="0" u="none" strike="noStrike" dirty="0" smtClean="0">
                          <a:solidFill>
                            <a:srgbClr val="000000"/>
                          </a:solidFill>
                          <a:effectLst/>
                          <a:latin typeface="+mj-ea"/>
                          <a:ea typeface="+mj-ea"/>
                        </a:rPr>
                        <a:t>20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smtClean="0">
                          <a:solidFill>
                            <a:srgbClr val="000000"/>
                          </a:solidFill>
                          <a:effectLst/>
                          <a:latin typeface="+mj-ea"/>
                          <a:ea typeface="+mj-ea"/>
                        </a:rPr>
                        <a:t>60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smtClean="0">
                          <a:solidFill>
                            <a:srgbClr val="000000"/>
                          </a:solidFill>
                          <a:effectLst/>
                          <a:latin typeface="+mj-ea"/>
                          <a:ea typeface="+mj-ea"/>
                        </a:rPr>
                        <a:t>60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100" b="0" i="0" u="none" strike="noStrike" dirty="0" smtClean="0">
                          <a:solidFill>
                            <a:srgbClr val="000000"/>
                          </a:solidFill>
                          <a:effectLst/>
                          <a:latin typeface="+mj-ea"/>
                          <a:ea typeface="+mj-ea"/>
                        </a:rPr>
                        <a:t>120</a:t>
                      </a:r>
                      <a:endParaRPr lang="en-US" altLang="ja-JP" sz="1100" b="0" i="0" u="none" strike="noStrike" dirty="0">
                        <a:solidFill>
                          <a:srgbClr val="000000"/>
                        </a:solidFill>
                        <a:effectLst/>
                        <a:latin typeface="+mj-ea"/>
                        <a:ea typeface="+mj-ea"/>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2"/>
                  </a:ext>
                </a:extLst>
              </a:tr>
            </a:tbl>
          </a:graphicData>
        </a:graphic>
      </p:graphicFrame>
      <p:sp>
        <p:nvSpPr>
          <p:cNvPr id="11" name="正方形/長方形 10"/>
          <p:cNvSpPr/>
          <p:nvPr/>
        </p:nvSpPr>
        <p:spPr>
          <a:xfrm>
            <a:off x="128463" y="542631"/>
            <a:ext cx="9622663" cy="1632190"/>
          </a:xfrm>
          <a:prstGeom prst="rect">
            <a:avLst/>
          </a:prstGeom>
          <a:noFill/>
          <a:ln w="6350">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二等辺三角形 11"/>
          <p:cNvSpPr/>
          <p:nvPr/>
        </p:nvSpPr>
        <p:spPr>
          <a:xfrm rot="10800000">
            <a:off x="4060076" y="102119"/>
            <a:ext cx="1800000" cy="36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16326" y="813313"/>
            <a:ext cx="9426503" cy="307777"/>
          </a:xfrm>
          <a:prstGeom prst="rect">
            <a:avLst/>
          </a:prstGeom>
        </p:spPr>
        <p:txBody>
          <a:bodyPr wrap="square">
            <a:spAutoFit/>
          </a:bodyPr>
          <a:lstStyle/>
          <a:p>
            <a:r>
              <a:rPr lang="ja-JP" altLang="en-US" sz="1400" dirty="0" smtClean="0">
                <a:latin typeface="Meiryo UI" pitchFamily="50" charset="-128"/>
                <a:ea typeface="Meiryo UI" pitchFamily="50" charset="-128"/>
                <a:cs typeface="Meiryo UI" pitchFamily="50" charset="-128"/>
              </a:rPr>
              <a:t>◆　大阪府「</a:t>
            </a:r>
            <a:r>
              <a:rPr lang="ja-JP" altLang="en-US" sz="1400" dirty="0">
                <a:latin typeface="Meiryo UI" pitchFamily="50" charset="-128"/>
                <a:ea typeface="Meiryo UI" pitchFamily="50" charset="-128"/>
                <a:cs typeface="Meiryo UI" pitchFamily="50" charset="-128"/>
              </a:rPr>
              <a:t>財政状況に関する中長期試算</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粗い試算</a:t>
            </a:r>
            <a:r>
              <a:rPr lang="en-US" altLang="ja-JP"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平成</a:t>
            </a:r>
            <a:r>
              <a:rPr lang="en-US" altLang="ja-JP" sz="1400" dirty="0" smtClean="0">
                <a:latin typeface="Meiryo UI" pitchFamily="50" charset="-128"/>
                <a:ea typeface="Meiryo UI" pitchFamily="50" charset="-128"/>
                <a:cs typeface="Meiryo UI" pitchFamily="50" charset="-128"/>
              </a:rPr>
              <a:t>30</a:t>
            </a:r>
            <a:r>
              <a:rPr lang="ja-JP" altLang="en-US" sz="1400" dirty="0" smtClean="0">
                <a:latin typeface="Meiryo UI" pitchFamily="50" charset="-128"/>
                <a:ea typeface="Meiryo UI" pitchFamily="50" charset="-128"/>
                <a:cs typeface="Meiryo UI" pitchFamily="50" charset="-128"/>
              </a:rPr>
              <a:t>年２月版の収支　　</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財</a:t>
            </a:r>
            <a:r>
              <a:rPr lang="ja-JP" altLang="en-US" sz="900" dirty="0">
                <a:latin typeface="Meiryo UI" pitchFamily="50" charset="-128"/>
                <a:ea typeface="Meiryo UI" pitchFamily="50" charset="-128"/>
                <a:cs typeface="Meiryo UI" pitchFamily="50" charset="-128"/>
              </a:rPr>
              <a:t>シ</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３９</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４０参照</a:t>
            </a:r>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grpSp>
        <p:nvGrpSpPr>
          <p:cNvPr id="14" name="グループ化 13"/>
          <p:cNvGrpSpPr/>
          <p:nvPr/>
        </p:nvGrpSpPr>
        <p:grpSpPr>
          <a:xfrm>
            <a:off x="35827" y="332656"/>
            <a:ext cx="2589388" cy="446603"/>
            <a:chOff x="131363" y="5114981"/>
            <a:chExt cx="2589388" cy="446603"/>
          </a:xfrm>
        </p:grpSpPr>
        <p:sp>
          <p:nvSpPr>
            <p:cNvPr id="15" name="AutoShape 161"/>
            <p:cNvSpPr>
              <a:spLocks noChangeArrowheads="1"/>
            </p:cNvSpPr>
            <p:nvPr/>
          </p:nvSpPr>
          <p:spPr bwMode="auto">
            <a:xfrm>
              <a:off x="131363" y="5156081"/>
              <a:ext cx="2589388" cy="334953"/>
            </a:xfrm>
            <a:prstGeom prst="roundRect">
              <a:avLst>
                <a:gd name="adj" fmla="val 42292"/>
              </a:avLst>
            </a:prstGeom>
            <a:solidFill>
              <a:srgbClr val="FFFF99"/>
            </a:solidFill>
            <a:ln w="9525">
              <a:solidFill>
                <a:srgbClr val="993300"/>
              </a:solidFill>
              <a:round/>
              <a:headEnd/>
              <a:tailEnd/>
            </a:ln>
          </p:spPr>
          <p:txBody>
            <a:bodyPr wrap="square" anchor="ctr">
              <a:spAutoFit/>
            </a:bodyPr>
            <a:lstStyle/>
            <a:p>
              <a:pPr algn="ctr"/>
              <a:endParaRPr lang="ja-JP" altLang="en-US" sz="10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153462" y="5114981"/>
              <a:ext cx="2567289" cy="446603"/>
            </a:xfrm>
            <a:prstGeom prst="roundRect">
              <a:avLst>
                <a:gd name="adj" fmla="val 42292"/>
              </a:avLst>
            </a:prstGeom>
            <a:noFill/>
            <a:ln w="9525">
              <a:noFill/>
              <a:round/>
              <a:headEnd/>
              <a:tailEnd/>
            </a:ln>
          </p:spPr>
          <p:txBody>
            <a:bodyPr wrap="square" anchor="ctr">
              <a:spAutoFit/>
            </a:bodyPr>
            <a:lstStyle/>
            <a:p>
              <a:pPr algn="ctr"/>
              <a:r>
                <a:rPr lang="ja-JP" altLang="en-US" sz="1600" b="1" dirty="0" smtClean="0">
                  <a:latin typeface="Meiryo UI" panose="020B0604030504040204" pitchFamily="50" charset="-128"/>
                  <a:ea typeface="Meiryo UI" panose="020B0604030504040204" pitchFamily="50" charset="-128"/>
                  <a:cs typeface="Meiryo UI" pitchFamily="50" charset="-128"/>
                </a:rPr>
                <a:t>現在の大阪府に係る収支</a:t>
              </a:r>
              <a:endParaRPr lang="ja-JP" altLang="en-US" sz="1600" b="1" dirty="0">
                <a:latin typeface="Meiryo UI" panose="020B0604030504040204" pitchFamily="50" charset="-128"/>
                <a:ea typeface="Meiryo UI" panose="020B0604030504040204" pitchFamily="50" charset="-128"/>
                <a:cs typeface="Meiryo UI" pitchFamily="50" charset="-128"/>
              </a:endParaRPr>
            </a:p>
          </p:txBody>
        </p:sp>
      </p:grpSp>
    </p:spTree>
    <p:extLst>
      <p:ext uri="{BB962C8B-B14F-4D97-AF65-F5344CB8AC3E}">
        <p14:creationId xmlns:p14="http://schemas.microsoft.com/office/powerpoint/2010/main" val="76006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bwMode="auto">
          <a:xfrm>
            <a:off x="145143" y="4260192"/>
            <a:ext cx="9652000" cy="250093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7" name="正方形/長方形 16"/>
          <p:cNvSpPr/>
          <p:nvPr/>
        </p:nvSpPr>
        <p:spPr>
          <a:xfrm>
            <a:off x="260114" y="4246479"/>
            <a:ext cx="1005403" cy="338554"/>
          </a:xfrm>
          <a:prstGeom prst="rect">
            <a:avLst/>
          </a:prstGeom>
        </p:spPr>
        <p:txBody>
          <a:bodyPr wrap="none">
            <a:spAutoFit/>
          </a:bodyPr>
          <a:lstStyle/>
          <a:p>
            <a:pPr marL="252000" indent="-457200"/>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参考②</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128464" y="6525344"/>
            <a:ext cx="3924472" cy="215444"/>
          </a:xfrm>
          <a:prstGeom prst="rect">
            <a:avLst/>
          </a:prstGeom>
          <a:noFill/>
        </p:spPr>
        <p:txBody>
          <a:bodyPr wrap="none" rtlCol="0">
            <a:spAutoFit/>
          </a:bodyPr>
          <a:lstStyle/>
          <a:p>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出典</a:t>
            </a:r>
            <a:r>
              <a:rPr lang="ja-JP" altLang="en-US" sz="800" dirty="0" smtClean="0">
                <a:latin typeface="Meiryo UI" panose="020B0604030504040204" pitchFamily="50" charset="-128"/>
                <a:ea typeface="Meiryo UI" panose="020B0604030504040204" pitchFamily="50" charset="-128"/>
              </a:rPr>
              <a:t>）「大阪府の財政状況等について」</a:t>
            </a:r>
            <a:r>
              <a:rPr lang="en-US" altLang="ja-JP" sz="800" dirty="0">
                <a:latin typeface="Meiryo UI" panose="020B0604030504040204" pitchFamily="50" charset="-128"/>
                <a:ea typeface="Meiryo UI" panose="020B0604030504040204" pitchFamily="50" charset="-128"/>
              </a:rPr>
              <a:t>H</a:t>
            </a:r>
            <a:r>
              <a:rPr lang="en-US" altLang="ja-JP" sz="800" dirty="0" smtClean="0">
                <a:latin typeface="Meiryo UI" panose="020B0604030504040204" pitchFamily="50" charset="-128"/>
                <a:ea typeface="Meiryo UI" panose="020B0604030504040204" pitchFamily="50" charset="-128"/>
              </a:rPr>
              <a:t>30</a:t>
            </a:r>
            <a:r>
              <a:rPr lang="ja-JP" altLang="en-US" sz="800" dirty="0" smtClean="0">
                <a:latin typeface="Meiryo UI" panose="020B0604030504040204" pitchFamily="50" charset="-128"/>
                <a:ea typeface="Meiryo UI" panose="020B0604030504040204" pitchFamily="50" charset="-128"/>
              </a:rPr>
              <a:t>年６月版等をもとに副首都推進局にて編集</a:t>
            </a:r>
            <a:endParaRPr lang="ja-JP" altLang="en-US" sz="800" dirty="0">
              <a:latin typeface="Meiryo UI" panose="020B0604030504040204" pitchFamily="50" charset="-128"/>
              <a:ea typeface="Meiryo UI" panose="020B0604030504040204" pitchFamily="50" charset="-128"/>
            </a:endParaRPr>
          </a:p>
        </p:txBody>
      </p:sp>
      <p:sp>
        <p:nvSpPr>
          <p:cNvPr id="27" name="正方形/長方形 26"/>
          <p:cNvSpPr/>
          <p:nvPr/>
        </p:nvSpPr>
        <p:spPr>
          <a:xfrm>
            <a:off x="200472" y="4581128"/>
            <a:ext cx="5569167" cy="1200329"/>
          </a:xfrm>
          <a:prstGeom prst="rect">
            <a:avLst/>
          </a:prstGeom>
        </p:spPr>
        <p:txBody>
          <a:bodyPr wrap="square">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府債残高の推移</a:t>
            </a:r>
            <a:r>
              <a:rPr lang="en-US" altLang="ja-JP" sz="1200" b="1" dirty="0" smtClean="0">
                <a:latin typeface="Meiryo UI" panose="020B0604030504040204" pitchFamily="50" charset="-128"/>
                <a:ea typeface="Meiryo UI" panose="020B0604030504040204" pitchFamily="50" charset="-128"/>
              </a:rPr>
              <a:t>】</a:t>
            </a:r>
          </a:p>
          <a:p>
            <a:pPr marL="174625" indent="-174625"/>
            <a:r>
              <a:rPr lang="ja-JP" altLang="en-US" sz="1200" dirty="0" smtClean="0">
                <a:latin typeface="Meiryo UI" panose="020B0604030504040204" pitchFamily="50" charset="-128"/>
                <a:ea typeface="Meiryo UI" panose="020B0604030504040204" pitchFamily="50" charset="-128"/>
              </a:rPr>
              <a:t>○臨財債等を除く府債残高は、</a:t>
            </a:r>
            <a:r>
              <a:rPr lang="en-US" altLang="ja-JP" sz="1200" dirty="0" smtClean="0">
                <a:latin typeface="Meiryo UI" panose="020B0604030504040204" pitchFamily="50" charset="-128"/>
                <a:ea typeface="Meiryo UI" panose="020B0604030504040204" pitchFamily="50" charset="-128"/>
              </a:rPr>
              <a:t>H19</a:t>
            </a:r>
            <a:r>
              <a:rPr lang="ja-JP" altLang="en-US" sz="1200" dirty="0" smtClean="0">
                <a:latin typeface="Meiryo UI" panose="020B0604030504040204" pitchFamily="50" charset="-128"/>
                <a:ea typeface="Meiryo UI" panose="020B0604030504040204" pitchFamily="50" charset="-128"/>
              </a:rPr>
              <a:t>年度</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から</a:t>
            </a:r>
            <a:r>
              <a:rPr lang="en-US" altLang="ja-JP" sz="1200" dirty="0" smtClean="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年連続で減少</a:t>
            </a:r>
            <a:endParaRPr lang="en-US" altLang="ja-JP" sz="1200" dirty="0">
              <a:latin typeface="Meiryo UI" panose="020B0604030504040204" pitchFamily="50" charset="-128"/>
              <a:ea typeface="Meiryo UI" panose="020B0604030504040204" pitchFamily="50" charset="-128"/>
            </a:endParaRPr>
          </a:p>
          <a:p>
            <a:pPr marL="174625" indent="-174625"/>
            <a:r>
              <a:rPr lang="ja-JP" altLang="en-US" sz="1200" dirty="0" smtClean="0">
                <a:latin typeface="Meiryo UI" panose="020B0604030504040204" pitchFamily="50" charset="-128"/>
                <a:ea typeface="Meiryo UI" panose="020B0604030504040204" pitchFamily="50" charset="-128"/>
              </a:rPr>
              <a:t>○全会計の府債残高は臨財債等の増加の</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影響により前年度（</a:t>
            </a:r>
            <a:r>
              <a:rPr lang="en-US" altLang="ja-JP" sz="1200" dirty="0" smtClean="0">
                <a:latin typeface="Meiryo UI" panose="020B0604030504040204" pitchFamily="50" charset="-128"/>
                <a:ea typeface="Meiryo UI" panose="020B0604030504040204" pitchFamily="50" charset="-128"/>
              </a:rPr>
              <a:t>H29</a:t>
            </a:r>
            <a:r>
              <a:rPr lang="ja-JP" altLang="en-US" sz="1200" dirty="0" smtClean="0">
                <a:latin typeface="Meiryo UI" panose="020B0604030504040204" pitchFamily="50" charset="-128"/>
                <a:ea typeface="Meiryo UI" panose="020B0604030504040204" pitchFamily="50" charset="-128"/>
              </a:rPr>
              <a:t>年度）に比べて</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ほぼ横ばい</a:t>
            </a:r>
            <a:endParaRPr lang="ja-JP" altLang="en-US" sz="1200"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165032" y="5733257"/>
            <a:ext cx="5076000" cy="850093"/>
            <a:chOff x="4880992" y="2827433"/>
            <a:chExt cx="5076000" cy="432556"/>
          </a:xfrm>
        </p:grpSpPr>
        <p:sp>
          <p:nvSpPr>
            <p:cNvPr id="30" name="Text Box 169"/>
            <p:cNvSpPr txBox="1">
              <a:spLocks noChangeArrowheads="1"/>
            </p:cNvSpPr>
            <p:nvPr/>
          </p:nvSpPr>
          <p:spPr bwMode="auto">
            <a:xfrm>
              <a:off x="4880992" y="2827433"/>
              <a:ext cx="5076000" cy="15660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600">
                  <a:solidFill>
                    <a:srgbClr val="000000"/>
                  </a:solidFill>
                  <a:latin typeface="Arial" charset="0"/>
                  <a:ea typeface="ＭＳ Ｐゴシック" pitchFamily="50" charset="-128"/>
                </a:defRPr>
              </a:lvl1pPr>
              <a:lvl2pPr marL="742950" indent="-285750" eaLnBrk="0" hangingPunct="0">
                <a:defRPr kumimoji="1" sz="600">
                  <a:solidFill>
                    <a:srgbClr val="000000"/>
                  </a:solidFill>
                  <a:latin typeface="Arial" charset="0"/>
                  <a:ea typeface="ＭＳ Ｐゴシック" pitchFamily="50" charset="-128"/>
                </a:defRPr>
              </a:lvl2pPr>
              <a:lvl3pPr marL="1143000" indent="-228600" eaLnBrk="0" hangingPunct="0">
                <a:defRPr kumimoji="1" sz="600">
                  <a:solidFill>
                    <a:srgbClr val="000000"/>
                  </a:solidFill>
                  <a:latin typeface="Arial" charset="0"/>
                  <a:ea typeface="ＭＳ Ｐゴシック" pitchFamily="50" charset="-128"/>
                </a:defRPr>
              </a:lvl3pPr>
              <a:lvl4pPr marL="1600200" indent="-228600" eaLnBrk="0" hangingPunct="0">
                <a:defRPr kumimoji="1" sz="600">
                  <a:solidFill>
                    <a:srgbClr val="000000"/>
                  </a:solidFill>
                  <a:latin typeface="Arial" charset="0"/>
                  <a:ea typeface="ＭＳ Ｐゴシック" pitchFamily="50" charset="-128"/>
                </a:defRPr>
              </a:lvl4pPr>
              <a:lvl5pPr marL="2057400" indent="-228600" eaLnBrk="0" hangingPunct="0">
                <a:defRPr kumimoji="1" sz="600">
                  <a:solidFill>
                    <a:srgbClr val="000000"/>
                  </a:solidFill>
                  <a:latin typeface="Arial" charset="0"/>
                  <a:ea typeface="ＭＳ Ｐゴシック" pitchFamily="50" charset="-128"/>
                </a:defRPr>
              </a:lvl5pPr>
              <a:lvl6pPr marL="25146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6pPr>
              <a:lvl7pPr marL="29718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7pPr>
              <a:lvl8pPr marL="34290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8pPr>
              <a:lvl9pPr marL="38862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9pPr>
            </a:lstStyle>
            <a:p>
              <a:pPr eaLnBrk="1" hangingPunct="1">
                <a:spcBef>
                  <a:spcPts val="0"/>
                </a:spcBef>
                <a:buClr>
                  <a:srgbClr val="000000"/>
                </a:buClr>
                <a:buSzPct val="100000"/>
                <a:buFont typeface="Times New Roman" pitchFamily="18" charset="0"/>
                <a:buNone/>
                <a:defRPr/>
              </a:pPr>
              <a:r>
                <a:rPr lang="en-US" altLang="ja-JP" sz="700" dirty="0" smtClean="0">
                  <a:latin typeface="Meiryo UI" panose="020B0604030504040204" pitchFamily="50" charset="-128"/>
                  <a:ea typeface="Meiryo UI" panose="020B0604030504040204" pitchFamily="50" charset="-128"/>
                </a:rPr>
                <a:t>※ H28</a:t>
              </a:r>
              <a:r>
                <a:rPr lang="ja-JP" altLang="en-US" sz="700" dirty="0" smtClean="0">
                  <a:latin typeface="Meiryo UI" panose="020B0604030504040204" pitchFamily="50" charset="-128"/>
                  <a:ea typeface="Meiryo UI" panose="020B0604030504040204" pitchFamily="50" charset="-128"/>
                </a:rPr>
                <a:t>年度</a:t>
              </a:r>
              <a:r>
                <a:rPr lang="ja-JP" altLang="en-US" sz="700" dirty="0">
                  <a:latin typeface="Meiryo UI" panose="020B0604030504040204" pitchFamily="50" charset="-128"/>
                  <a:ea typeface="Meiryo UI" panose="020B0604030504040204" pitchFamily="50" charset="-128"/>
                </a:rPr>
                <a:t>までは決算額</a:t>
              </a:r>
              <a:r>
                <a:rPr lang="ja-JP" altLang="en-US" sz="700" dirty="0" smtClean="0">
                  <a:latin typeface="Meiryo UI" panose="020B0604030504040204" pitchFamily="50" charset="-128"/>
                  <a:ea typeface="Meiryo UI" panose="020B0604030504040204" pitchFamily="50" charset="-128"/>
                </a:rPr>
                <a:t>、</a:t>
              </a:r>
              <a:r>
                <a:rPr lang="en-US" altLang="ja-JP" sz="700" dirty="0" smtClean="0">
                  <a:latin typeface="Meiryo UI" panose="020B0604030504040204" pitchFamily="50" charset="-128"/>
                  <a:ea typeface="Meiryo UI" panose="020B0604030504040204" pitchFamily="50" charset="-128"/>
                </a:rPr>
                <a:t>H</a:t>
              </a:r>
              <a:r>
                <a:rPr kumimoji="0" lang="en-US" altLang="ja-JP" sz="700" dirty="0" smtClean="0">
                  <a:latin typeface="Meiryo UI" panose="020B0604030504040204" pitchFamily="50" charset="-128"/>
                  <a:ea typeface="Meiryo UI" panose="020B0604030504040204" pitchFamily="50" charset="-128"/>
                </a:rPr>
                <a:t>29</a:t>
              </a:r>
              <a:r>
                <a:rPr kumimoji="0" lang="ja-JP" altLang="en-US" sz="700" dirty="0" smtClean="0">
                  <a:latin typeface="Meiryo UI" panose="020B0604030504040204" pitchFamily="50" charset="-128"/>
                  <a:ea typeface="Meiryo UI" panose="020B0604030504040204" pitchFamily="50" charset="-128"/>
                </a:rPr>
                <a:t>年度は最終予算ベース、</a:t>
              </a:r>
              <a:r>
                <a:rPr kumimoji="0" lang="en-US" altLang="ja-JP" sz="700" dirty="0" smtClean="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
              </a:r>
              <a:br>
                <a:rPr kumimoji="0" lang="en-US" altLang="ja-JP" sz="700" dirty="0">
                  <a:latin typeface="Meiryo UI" panose="020B0604030504040204" pitchFamily="50" charset="-128"/>
                  <a:ea typeface="Meiryo UI" panose="020B0604030504040204" pitchFamily="50" charset="-128"/>
                </a:rPr>
              </a:br>
              <a:r>
                <a:rPr kumimoji="0" lang="en-US" altLang="ja-JP" sz="700" dirty="0" smtClean="0">
                  <a:latin typeface="Meiryo UI" panose="020B0604030504040204" pitchFamily="50" charset="-128"/>
                  <a:ea typeface="Meiryo UI" panose="020B0604030504040204" pitchFamily="50" charset="-128"/>
                </a:rPr>
                <a:t>    H30</a:t>
              </a:r>
              <a:r>
                <a:rPr kumimoji="0" lang="ja-JP" altLang="en-US" sz="700" dirty="0" smtClean="0">
                  <a:latin typeface="Meiryo UI" panose="020B0604030504040204" pitchFamily="50" charset="-128"/>
                  <a:ea typeface="Meiryo UI" panose="020B0604030504040204" pitchFamily="50" charset="-128"/>
                </a:rPr>
                <a:t>年度</a:t>
              </a:r>
              <a:r>
                <a:rPr kumimoji="0" lang="ja-JP" altLang="en-US" sz="700" dirty="0">
                  <a:latin typeface="Meiryo UI" panose="020B0604030504040204" pitchFamily="50" charset="-128"/>
                  <a:ea typeface="Meiryo UI" panose="020B0604030504040204" pitchFamily="50" charset="-128"/>
                </a:rPr>
                <a:t>は当初予算</a:t>
              </a:r>
              <a:r>
                <a:rPr kumimoji="0" lang="ja-JP" altLang="en-US" sz="700" dirty="0" smtClean="0">
                  <a:latin typeface="Meiryo UI" panose="020B0604030504040204" pitchFamily="50" charset="-128"/>
                  <a:ea typeface="Meiryo UI" panose="020B0604030504040204" pitchFamily="50" charset="-128"/>
                </a:rPr>
                <a:t>ベース</a:t>
              </a:r>
              <a:endParaRPr kumimoji="0" lang="en-US" altLang="ja-JP" sz="700" dirty="0">
                <a:latin typeface="Meiryo UI" panose="020B0604030504040204" pitchFamily="50" charset="-128"/>
                <a:ea typeface="Meiryo UI" panose="020B0604030504040204" pitchFamily="50" charset="-128"/>
              </a:endParaRPr>
            </a:p>
          </p:txBody>
        </p:sp>
        <p:sp>
          <p:nvSpPr>
            <p:cNvPr id="32" name="Text Box 169"/>
            <p:cNvSpPr txBox="1">
              <a:spLocks noChangeArrowheads="1"/>
            </p:cNvSpPr>
            <p:nvPr/>
          </p:nvSpPr>
          <p:spPr bwMode="auto">
            <a:xfrm>
              <a:off x="4880992" y="2933705"/>
              <a:ext cx="5076000" cy="15660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600">
                  <a:solidFill>
                    <a:srgbClr val="000000"/>
                  </a:solidFill>
                  <a:latin typeface="Arial" charset="0"/>
                  <a:ea typeface="ＭＳ Ｐゴシック" pitchFamily="50" charset="-128"/>
                </a:defRPr>
              </a:lvl1pPr>
              <a:lvl2pPr marL="742950" indent="-285750" eaLnBrk="0" hangingPunct="0">
                <a:defRPr kumimoji="1" sz="600">
                  <a:solidFill>
                    <a:srgbClr val="000000"/>
                  </a:solidFill>
                  <a:latin typeface="Arial" charset="0"/>
                  <a:ea typeface="ＭＳ Ｐゴシック" pitchFamily="50" charset="-128"/>
                </a:defRPr>
              </a:lvl2pPr>
              <a:lvl3pPr marL="1143000" indent="-228600" eaLnBrk="0" hangingPunct="0">
                <a:defRPr kumimoji="1" sz="600">
                  <a:solidFill>
                    <a:srgbClr val="000000"/>
                  </a:solidFill>
                  <a:latin typeface="Arial" charset="0"/>
                  <a:ea typeface="ＭＳ Ｐゴシック" pitchFamily="50" charset="-128"/>
                </a:defRPr>
              </a:lvl3pPr>
              <a:lvl4pPr marL="1600200" indent="-228600" eaLnBrk="0" hangingPunct="0">
                <a:defRPr kumimoji="1" sz="600">
                  <a:solidFill>
                    <a:srgbClr val="000000"/>
                  </a:solidFill>
                  <a:latin typeface="Arial" charset="0"/>
                  <a:ea typeface="ＭＳ Ｐゴシック" pitchFamily="50" charset="-128"/>
                </a:defRPr>
              </a:lvl4pPr>
              <a:lvl5pPr marL="2057400" indent="-228600" eaLnBrk="0" hangingPunct="0">
                <a:defRPr kumimoji="1" sz="600">
                  <a:solidFill>
                    <a:srgbClr val="000000"/>
                  </a:solidFill>
                  <a:latin typeface="Arial" charset="0"/>
                  <a:ea typeface="ＭＳ Ｐゴシック" pitchFamily="50" charset="-128"/>
                </a:defRPr>
              </a:lvl5pPr>
              <a:lvl6pPr marL="25146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6pPr>
              <a:lvl7pPr marL="29718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7pPr>
              <a:lvl8pPr marL="34290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8pPr>
              <a:lvl9pPr marL="38862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9pPr>
            </a:lstStyle>
            <a:p>
              <a:pPr eaLnBrk="1" hangingPunct="1">
                <a:spcBef>
                  <a:spcPts val="0"/>
                </a:spcBef>
                <a:buClr>
                  <a:srgbClr val="000000"/>
                </a:buClr>
                <a:buSzPct val="100000"/>
                <a:buFont typeface="Times New Roman" pitchFamily="18" charset="0"/>
                <a:buNone/>
                <a:defRPr/>
              </a:pPr>
              <a:r>
                <a:rPr lang="en-US" altLang="ja-JP" sz="700" dirty="0" smtClean="0">
                  <a:latin typeface="Meiryo UI" panose="020B0604030504040204" pitchFamily="50" charset="-128"/>
                  <a:ea typeface="Meiryo UI" panose="020B0604030504040204" pitchFamily="50" charset="-128"/>
                </a:rPr>
                <a:t>※ </a:t>
              </a:r>
              <a:r>
                <a:rPr kumimoji="0" lang="ja-JP" altLang="en-US" sz="700" dirty="0" smtClean="0">
                  <a:latin typeface="Meiryo UI" panose="020B0604030504040204" pitchFamily="50" charset="-128"/>
                  <a:ea typeface="Meiryo UI" panose="020B0604030504040204" pitchFamily="50" charset="-128"/>
                </a:rPr>
                <a:t>臨財債</a:t>
              </a:r>
              <a:r>
                <a:rPr kumimoji="0" lang="ja-JP" altLang="en-US" sz="700" dirty="0">
                  <a:latin typeface="Meiryo UI" panose="020B0604030504040204" pitchFamily="50" charset="-128"/>
                  <a:ea typeface="Meiryo UI" panose="020B0604030504040204" pitchFamily="50" charset="-128"/>
                </a:rPr>
                <a:t>等：税や交付税の代替として発行した</a:t>
              </a:r>
              <a:r>
                <a:rPr kumimoji="0" lang="ja-JP" altLang="en-US" sz="700" dirty="0" smtClean="0">
                  <a:latin typeface="Meiryo UI" panose="020B0604030504040204" pitchFamily="50" charset="-128"/>
                  <a:ea typeface="Meiryo UI" panose="020B0604030504040204" pitchFamily="50" charset="-128"/>
                </a:rPr>
                <a:t>もの</a:t>
              </a:r>
              <a:r>
                <a:rPr kumimoji="0" lang="en-US" altLang="ja-JP" sz="700" dirty="0" smtClean="0">
                  <a:latin typeface="Meiryo UI" panose="020B0604030504040204" pitchFamily="50" charset="-128"/>
                  <a:ea typeface="Meiryo UI" panose="020B0604030504040204" pitchFamily="50" charset="-128"/>
                </a:rPr>
                <a:t/>
              </a:r>
              <a:br>
                <a:rPr kumimoji="0" lang="en-US" altLang="ja-JP" sz="700" dirty="0" smtClean="0">
                  <a:latin typeface="Meiryo UI" panose="020B0604030504040204" pitchFamily="50" charset="-128"/>
                  <a:ea typeface="Meiryo UI" panose="020B0604030504040204" pitchFamily="50" charset="-128"/>
                </a:rPr>
              </a:br>
              <a:r>
                <a:rPr kumimoji="0" lang="ja-JP" altLang="en-US" sz="700" dirty="0" smtClean="0">
                  <a:latin typeface="Meiryo UI" panose="020B0604030504040204" pitchFamily="50" charset="-128"/>
                  <a:ea typeface="Meiryo UI" panose="020B0604030504040204" pitchFamily="50" charset="-128"/>
                </a:rPr>
                <a:t>　　（</a:t>
              </a:r>
              <a:r>
                <a:rPr kumimoji="0" lang="ja-JP" altLang="en-US" sz="700" dirty="0">
                  <a:latin typeface="Meiryo UI" panose="020B0604030504040204" pitchFamily="50" charset="-128"/>
                  <a:ea typeface="Meiryo UI" panose="020B0604030504040204" pitchFamily="50" charset="-128"/>
                </a:rPr>
                <a:t>臨時財政対策債、減税補塡債、臨時税収補塡債、減収補塡債）</a:t>
              </a:r>
              <a:endParaRPr kumimoji="0" lang="en-US" altLang="ja-JP" sz="700" dirty="0" smtClean="0">
                <a:latin typeface="Meiryo UI" panose="020B0604030504040204" pitchFamily="50" charset="-128"/>
                <a:ea typeface="Meiryo UI" panose="020B0604030504040204" pitchFamily="50" charset="-128"/>
              </a:endParaRPr>
            </a:p>
          </p:txBody>
        </p:sp>
        <p:sp>
          <p:nvSpPr>
            <p:cNvPr id="33" name="Text Box 169"/>
            <p:cNvSpPr txBox="1">
              <a:spLocks noChangeArrowheads="1"/>
            </p:cNvSpPr>
            <p:nvPr/>
          </p:nvSpPr>
          <p:spPr bwMode="auto">
            <a:xfrm>
              <a:off x="4880992" y="3048570"/>
              <a:ext cx="5076000" cy="21141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600">
                  <a:solidFill>
                    <a:srgbClr val="000000"/>
                  </a:solidFill>
                  <a:latin typeface="Arial" charset="0"/>
                  <a:ea typeface="ＭＳ Ｐゴシック" pitchFamily="50" charset="-128"/>
                </a:defRPr>
              </a:lvl1pPr>
              <a:lvl2pPr marL="742950" indent="-285750" eaLnBrk="0" hangingPunct="0">
                <a:defRPr kumimoji="1" sz="600">
                  <a:solidFill>
                    <a:srgbClr val="000000"/>
                  </a:solidFill>
                  <a:latin typeface="Arial" charset="0"/>
                  <a:ea typeface="ＭＳ Ｐゴシック" pitchFamily="50" charset="-128"/>
                </a:defRPr>
              </a:lvl2pPr>
              <a:lvl3pPr marL="1143000" indent="-228600" eaLnBrk="0" hangingPunct="0">
                <a:defRPr kumimoji="1" sz="600">
                  <a:solidFill>
                    <a:srgbClr val="000000"/>
                  </a:solidFill>
                  <a:latin typeface="Arial" charset="0"/>
                  <a:ea typeface="ＭＳ Ｐゴシック" pitchFamily="50" charset="-128"/>
                </a:defRPr>
              </a:lvl3pPr>
              <a:lvl4pPr marL="1600200" indent="-228600" eaLnBrk="0" hangingPunct="0">
                <a:defRPr kumimoji="1" sz="600">
                  <a:solidFill>
                    <a:srgbClr val="000000"/>
                  </a:solidFill>
                  <a:latin typeface="Arial" charset="0"/>
                  <a:ea typeface="ＭＳ Ｐゴシック" pitchFamily="50" charset="-128"/>
                </a:defRPr>
              </a:lvl4pPr>
              <a:lvl5pPr marL="2057400" indent="-228600" eaLnBrk="0" hangingPunct="0">
                <a:defRPr kumimoji="1" sz="600">
                  <a:solidFill>
                    <a:srgbClr val="000000"/>
                  </a:solidFill>
                  <a:latin typeface="Arial" charset="0"/>
                  <a:ea typeface="ＭＳ Ｐゴシック" pitchFamily="50" charset="-128"/>
                </a:defRPr>
              </a:lvl5pPr>
              <a:lvl6pPr marL="25146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6pPr>
              <a:lvl7pPr marL="29718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7pPr>
              <a:lvl8pPr marL="34290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8pPr>
              <a:lvl9pPr marL="3886200" indent="-228600" algn="ctr" eaLnBrk="0" fontAlgn="base" hangingPunct="0">
                <a:spcBef>
                  <a:spcPct val="50000"/>
                </a:spcBef>
                <a:spcAft>
                  <a:spcPct val="0"/>
                </a:spcAft>
                <a:defRPr kumimoji="1" sz="600">
                  <a:solidFill>
                    <a:srgbClr val="000000"/>
                  </a:solidFill>
                  <a:latin typeface="Arial" charset="0"/>
                  <a:ea typeface="ＭＳ Ｐゴシック" pitchFamily="50" charset="-128"/>
                </a:defRPr>
              </a:lvl9pPr>
            </a:lstStyle>
            <a:p>
              <a:pPr eaLnBrk="1" hangingPunct="1">
                <a:spcBef>
                  <a:spcPts val="0"/>
                </a:spcBef>
                <a:buClr>
                  <a:srgbClr val="000000"/>
                </a:buClr>
                <a:buSzPct val="100000"/>
                <a:defRPr/>
              </a:pPr>
              <a:r>
                <a:rPr lang="en-US" altLang="ja-JP" sz="700" dirty="0" smtClean="0">
                  <a:latin typeface="Meiryo UI" panose="020B0604030504040204" pitchFamily="50" charset="-128"/>
                  <a:ea typeface="Meiryo UI" panose="020B0604030504040204" pitchFamily="50" charset="-128"/>
                </a:rPr>
                <a:t>※ </a:t>
              </a:r>
              <a:r>
                <a:rPr kumimoji="0" lang="ja-JP" altLang="en-US" sz="700" dirty="0" smtClean="0">
                  <a:latin typeface="Meiryo UI" panose="020B0604030504040204" pitchFamily="50" charset="-128"/>
                  <a:ea typeface="Meiryo UI" panose="020B0604030504040204" pitchFamily="50" charset="-128"/>
                </a:rPr>
                <a:t>その他：「全会計計」から「臨財債等」を</a:t>
              </a:r>
              <a:r>
                <a:rPr kumimoji="0" lang="ja-JP" altLang="en-US" sz="700" dirty="0">
                  <a:latin typeface="Meiryo UI" panose="020B0604030504040204" pitchFamily="50" charset="-128"/>
                  <a:ea typeface="Meiryo UI" panose="020B0604030504040204" pitchFamily="50" charset="-128"/>
                </a:rPr>
                <a:t>除いた</a:t>
              </a:r>
              <a:r>
                <a:rPr kumimoji="0" lang="ja-JP" altLang="en-US" sz="700" dirty="0" smtClean="0">
                  <a:latin typeface="Meiryo UI" panose="020B0604030504040204" pitchFamily="50" charset="-128"/>
                  <a:ea typeface="Meiryo UI" panose="020B0604030504040204" pitchFamily="50" charset="-128"/>
                </a:rPr>
                <a:t>もの</a:t>
              </a:r>
              <a:r>
                <a:rPr kumimoji="0" lang="en-US" altLang="ja-JP" sz="700" dirty="0" smtClean="0">
                  <a:latin typeface="Meiryo UI" panose="020B0604030504040204" pitchFamily="50" charset="-128"/>
                  <a:ea typeface="Meiryo UI" panose="020B0604030504040204" pitchFamily="50" charset="-128"/>
                </a:rPr>
                <a:t/>
              </a:r>
              <a:br>
                <a:rPr kumimoji="0" lang="en-US" altLang="ja-JP" sz="700" dirty="0" smtClean="0">
                  <a:latin typeface="Meiryo UI" panose="020B0604030504040204" pitchFamily="50" charset="-128"/>
                  <a:ea typeface="Meiryo UI" panose="020B0604030504040204" pitchFamily="50" charset="-128"/>
                </a:rPr>
              </a:br>
              <a:r>
                <a:rPr kumimoji="0" lang="ja-JP" altLang="en-US" sz="700" dirty="0" smtClean="0">
                  <a:latin typeface="Meiryo UI" panose="020B0604030504040204" pitchFamily="50" charset="-128"/>
                  <a:ea typeface="Meiryo UI" panose="020B0604030504040204" pitchFamily="50" charset="-128"/>
                </a:rPr>
                <a:t>　　（地方</a:t>
              </a:r>
              <a:r>
                <a:rPr kumimoji="0" lang="ja-JP" altLang="en-US" sz="700" dirty="0">
                  <a:latin typeface="Meiryo UI" panose="020B0604030504040204" pitchFamily="50" charset="-128"/>
                  <a:ea typeface="Meiryo UI" panose="020B0604030504040204" pitchFamily="50" charset="-128"/>
                </a:rPr>
                <a:t>財政法第</a:t>
              </a:r>
              <a:r>
                <a:rPr kumimoji="0" lang="en-US" altLang="ja-JP" sz="700" dirty="0">
                  <a:latin typeface="Meiryo UI" panose="020B0604030504040204" pitchFamily="50" charset="-128"/>
                  <a:ea typeface="Meiryo UI" panose="020B0604030504040204" pitchFamily="50" charset="-128"/>
                </a:rPr>
                <a:t>5</a:t>
              </a:r>
              <a:r>
                <a:rPr kumimoji="0" lang="ja-JP" altLang="en-US" sz="700" dirty="0">
                  <a:latin typeface="Meiryo UI" panose="020B0604030504040204" pitchFamily="50" charset="-128"/>
                  <a:ea typeface="Meiryo UI" panose="020B0604030504040204" pitchFamily="50" charset="-128"/>
                </a:rPr>
                <a:t>条に基づき公共施設又は公用施設の建設事業費の財源</a:t>
              </a:r>
              <a:r>
                <a:rPr kumimoji="0" lang="ja-JP" altLang="en-US" sz="700" dirty="0" smtClean="0">
                  <a:latin typeface="Meiryo UI" panose="020B0604030504040204" pitchFamily="50" charset="-128"/>
                  <a:ea typeface="Meiryo UI" panose="020B0604030504040204" pitchFamily="50" charset="-128"/>
                </a:rPr>
                <a:t>に</a:t>
              </a:r>
              <a:r>
                <a:rPr kumimoji="0" lang="en-US" altLang="ja-JP" sz="700" dirty="0" smtClean="0">
                  <a:latin typeface="Meiryo UI" panose="020B0604030504040204" pitchFamily="50" charset="-128"/>
                  <a:ea typeface="Meiryo UI" panose="020B0604030504040204" pitchFamily="50" charset="-128"/>
                </a:rPr>
                <a:t/>
              </a:r>
              <a:br>
                <a:rPr kumimoji="0" lang="en-US" altLang="ja-JP" sz="700" dirty="0" smtClean="0">
                  <a:latin typeface="Meiryo UI" panose="020B0604030504040204" pitchFamily="50" charset="-128"/>
                  <a:ea typeface="Meiryo UI" panose="020B0604030504040204" pitchFamily="50" charset="-128"/>
                </a:rPr>
              </a:br>
              <a:r>
                <a:rPr kumimoji="0" lang="ja-JP" altLang="en-US" sz="700" dirty="0" smtClean="0">
                  <a:latin typeface="Meiryo UI" panose="020B0604030504040204" pitchFamily="50" charset="-128"/>
                  <a:ea typeface="Meiryo UI" panose="020B0604030504040204" pitchFamily="50" charset="-128"/>
                </a:rPr>
                <a:t>　　　 充当</a:t>
              </a:r>
              <a:r>
                <a:rPr kumimoji="0" lang="ja-JP" altLang="en-US" sz="700" dirty="0">
                  <a:latin typeface="Meiryo UI" panose="020B0604030504040204" pitchFamily="50" charset="-128"/>
                  <a:ea typeface="Meiryo UI" panose="020B0604030504040204" pitchFamily="50" charset="-128"/>
                </a:rPr>
                <a:t>した府債</a:t>
              </a:r>
              <a:r>
                <a:rPr kumimoji="0" lang="ja-JP" altLang="en-US" sz="700" dirty="0" smtClean="0">
                  <a:latin typeface="Meiryo UI" panose="020B0604030504040204" pitchFamily="50" charset="-128"/>
                  <a:ea typeface="Meiryo UI" panose="020B0604030504040204" pitchFamily="50" charset="-128"/>
                </a:rPr>
                <a:t>等）</a:t>
              </a:r>
              <a:endParaRPr kumimoji="0" lang="en-US" altLang="ja-JP" sz="700" dirty="0">
                <a:latin typeface="Meiryo UI" panose="020B0604030504040204" pitchFamily="50" charset="-128"/>
                <a:ea typeface="Meiryo UI" panose="020B0604030504040204" pitchFamily="50" charset="-128"/>
              </a:endParaRPr>
            </a:p>
          </p:txBody>
        </p:sp>
      </p:grpSp>
      <p:sp>
        <p:nvSpPr>
          <p:cNvPr id="36" name="Rectangle 3"/>
          <p:cNvSpPr txBox="1">
            <a:spLocks noChangeArrowheads="1"/>
          </p:cNvSpPr>
          <p:nvPr/>
        </p:nvSpPr>
        <p:spPr>
          <a:xfrm>
            <a:off x="3296816" y="4329201"/>
            <a:ext cx="2622266" cy="312393"/>
          </a:xfrm>
          <a:prstGeom prst="rect">
            <a:avLst/>
          </a:prstGeom>
          <a:no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44000" indent="-265113">
              <a:lnSpc>
                <a:spcPct val="130000"/>
              </a:lnSpc>
              <a:spcBef>
                <a:spcPts val="1200"/>
              </a:spcBef>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＜府債残高の推移（全会計）＞</a:t>
            </a:r>
            <a:endParaRPr lang="en-US" altLang="ja-JP" sz="1100" dirty="0" smtClean="0">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2"/>
          <a:stretch>
            <a:fillRect/>
          </a:stretch>
        </p:blipFill>
        <p:spPr>
          <a:xfrm>
            <a:off x="8265368" y="6527853"/>
            <a:ext cx="1486978" cy="213515"/>
          </a:xfrm>
          <a:prstGeom prst="rect">
            <a:avLst/>
          </a:prstGeom>
          <a:solidFill>
            <a:schemeClr val="bg1"/>
          </a:solidFill>
        </p:spPr>
      </p:pic>
      <p:sp>
        <p:nvSpPr>
          <p:cNvPr id="24" name="正方形/長方形 23"/>
          <p:cNvSpPr/>
          <p:nvPr/>
        </p:nvSpPr>
        <p:spPr bwMode="auto">
          <a:xfrm>
            <a:off x="145143" y="495615"/>
            <a:ext cx="9652000" cy="36252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246466" y="539897"/>
            <a:ext cx="1005403" cy="338554"/>
          </a:xfrm>
          <a:prstGeom prst="rect">
            <a:avLst/>
          </a:prstGeom>
        </p:spPr>
        <p:txBody>
          <a:bodyPr wrap="none">
            <a:spAutoFit/>
          </a:bodyPr>
          <a:lstStyle/>
          <a:p>
            <a:pPr marL="252000" indent="-457200"/>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参考</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97486" y="906198"/>
            <a:ext cx="4812095" cy="1708160"/>
          </a:xfrm>
          <a:prstGeom prst="rect">
            <a:avLst/>
          </a:prstGeom>
        </p:spPr>
        <p:txBody>
          <a:bodyPr wrap="square">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減債基金の計画的な復元</a:t>
            </a:r>
            <a:r>
              <a:rPr lang="en-US" altLang="ja-JP" sz="1200" b="1" dirty="0" smtClean="0">
                <a:latin typeface="Meiryo UI" panose="020B0604030504040204" pitchFamily="50" charset="-128"/>
                <a:ea typeface="Meiryo UI" panose="020B0604030504040204" pitchFamily="50" charset="-128"/>
              </a:rPr>
              <a:t>】</a:t>
            </a:r>
          </a:p>
          <a:p>
            <a:pPr marL="174625" indent="-174625"/>
            <a:r>
              <a:rPr lang="ja-JP" altLang="en-US" sz="1200" dirty="0">
                <a:latin typeface="Meiryo UI" panose="020B0604030504040204" pitchFamily="50" charset="-128"/>
                <a:ea typeface="Meiryo UI" panose="020B0604030504040204" pitchFamily="50" charset="-128"/>
              </a:rPr>
              <a:t>○財源不足を補うために</a:t>
            </a:r>
            <a:r>
              <a:rPr lang="ja-JP" altLang="en-US" sz="1200" dirty="0" smtClean="0">
                <a:latin typeface="Meiryo UI" panose="020B0604030504040204" pitchFamily="50" charset="-128"/>
                <a:ea typeface="Meiryo UI" panose="020B0604030504040204" pitchFamily="50" charset="-128"/>
              </a:rPr>
              <a:t>借り入れた</a:t>
            </a:r>
            <a:r>
              <a:rPr lang="en-US" altLang="ja-JP" sz="1200" dirty="0" smtClean="0">
                <a:latin typeface="Meiryo UI" panose="020B0604030504040204" pitchFamily="50" charset="-128"/>
                <a:ea typeface="Meiryo UI" panose="020B0604030504040204" pitchFamily="50" charset="-128"/>
              </a:rPr>
              <a:t>5,202</a:t>
            </a:r>
            <a:r>
              <a:rPr lang="ja-JP" altLang="en-US" sz="1200" dirty="0" smtClean="0">
                <a:latin typeface="Meiryo UI" panose="020B0604030504040204" pitchFamily="50" charset="-128"/>
                <a:ea typeface="Meiryo UI" panose="020B0604030504040204" pitchFamily="50" charset="-128"/>
              </a:rPr>
              <a:t>億円</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について、</a:t>
            </a:r>
            <a:r>
              <a:rPr lang="en-US" altLang="ja-JP" sz="1200" dirty="0" smtClean="0">
                <a:latin typeface="Meiryo UI" panose="020B0604030504040204" pitchFamily="50" charset="-128"/>
                <a:ea typeface="Meiryo UI" panose="020B0604030504040204" pitchFamily="50" charset="-128"/>
              </a:rPr>
              <a:t>H21</a:t>
            </a:r>
            <a:r>
              <a:rPr lang="ja-JP" altLang="en-US" sz="1200" dirty="0">
                <a:latin typeface="Meiryo UI" panose="020B0604030504040204" pitchFamily="50" charset="-128"/>
                <a:ea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rPr>
              <a:t>から計画的に復元</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rPr>
              <a:t>年度：</a:t>
            </a:r>
            <a:r>
              <a:rPr lang="en-US" altLang="ja-JP" sz="1200" dirty="0">
                <a:latin typeface="Meiryo UI" panose="020B0604030504040204" pitchFamily="50" charset="-128"/>
                <a:ea typeface="Meiryo UI" panose="020B0604030504040204" pitchFamily="50" charset="-128"/>
              </a:rPr>
              <a:t>271</a:t>
            </a:r>
            <a:r>
              <a:rPr lang="ja-JP" altLang="en-US" sz="1200" dirty="0">
                <a:latin typeface="Meiryo UI" panose="020B0604030504040204" pitchFamily="50" charset="-128"/>
                <a:ea typeface="Meiryo UI" panose="020B0604030504040204" pitchFamily="50" charset="-128"/>
              </a:rPr>
              <a:t>億円復元</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174625" indent="-174625"/>
            <a:endParaRPr lang="en-US" altLang="ja-JP" sz="1200" dirty="0" smtClean="0">
              <a:latin typeface="Meiryo UI" panose="020B0604030504040204" pitchFamily="50" charset="-128"/>
              <a:ea typeface="Meiryo UI" panose="020B0604030504040204" pitchFamily="50" charset="-128"/>
            </a:endParaRPr>
          </a:p>
          <a:p>
            <a:pPr marL="174625" indent="-174625"/>
            <a:endParaRPr lang="en-US" altLang="ja-JP" sz="1200" dirty="0" smtClean="0">
              <a:latin typeface="Meiryo UI" panose="020B0604030504040204" pitchFamily="50" charset="-128"/>
              <a:ea typeface="Meiryo UI" panose="020B0604030504040204" pitchFamily="50" charset="-128"/>
            </a:endParaRPr>
          </a:p>
          <a:p>
            <a:pPr marL="174625" indent="-174625"/>
            <a:r>
              <a:rPr lang="ja-JP" altLang="en-US" sz="1200" dirty="0" smtClean="0">
                <a:latin typeface="Meiryo UI" panose="020B0604030504040204" pitchFamily="50" charset="-128"/>
                <a:ea typeface="Meiryo UI" panose="020B0604030504040204" pitchFamily="50" charset="-128"/>
              </a:rPr>
              <a:t>＜参考　実質公債費比率の推移＞</a:t>
            </a:r>
            <a:endParaRPr lang="en-US" altLang="ja-JP" sz="1200" dirty="0" smtClean="0">
              <a:latin typeface="Meiryo UI" panose="020B0604030504040204" pitchFamily="50" charset="-128"/>
              <a:ea typeface="Meiryo UI" panose="020B0604030504040204" pitchFamily="50" charset="-128"/>
            </a:endParaRPr>
          </a:p>
          <a:p>
            <a:pPr marL="174625" indent="-174625"/>
            <a:r>
              <a:rPr lang="ja-JP" altLang="en-US" sz="1050" dirty="0" smtClean="0">
                <a:latin typeface="Meiryo UI" panose="020B0604030504040204" pitchFamily="50" charset="-128"/>
                <a:ea typeface="Meiryo UI" panose="020B0604030504040204" pitchFamily="50" charset="-128"/>
              </a:rPr>
              <a:t>○右</a:t>
            </a:r>
            <a:r>
              <a:rPr lang="ja-JP" altLang="en-US" sz="1050" dirty="0">
                <a:latin typeface="Meiryo UI" panose="020B0604030504040204" pitchFamily="50" charset="-128"/>
                <a:ea typeface="Meiryo UI" panose="020B0604030504040204" pitchFamily="50" charset="-128"/>
              </a:rPr>
              <a:t>グラフ</a:t>
            </a:r>
            <a:r>
              <a:rPr lang="ja-JP" altLang="en-US" sz="1050" dirty="0" smtClean="0">
                <a:latin typeface="Meiryo UI" panose="020B0604030504040204" pitchFamily="50" charset="-128"/>
                <a:ea typeface="Meiryo UI" panose="020B0604030504040204" pitchFamily="50" charset="-128"/>
              </a:rPr>
              <a:t>のとおり減債基金の計画的な復元を行った</a:t>
            </a:r>
            <a:r>
              <a:rPr lang="en-US" altLang="ja-JP" sz="1050" dirty="0" smtClean="0">
                <a:latin typeface="Meiryo UI" panose="020B0604030504040204" pitchFamily="50" charset="-128"/>
                <a:ea typeface="Meiryo UI" panose="020B0604030504040204" pitchFamily="50" charset="-128"/>
              </a:rPr>
              <a:t/>
            </a:r>
            <a:br>
              <a:rPr lang="en-US" altLang="ja-JP" sz="1050" dirty="0" smtClean="0">
                <a:latin typeface="Meiryo UI" panose="020B0604030504040204" pitchFamily="50" charset="-128"/>
                <a:ea typeface="Meiryo UI" panose="020B0604030504040204" pitchFamily="50" charset="-128"/>
              </a:rPr>
            </a:br>
            <a:r>
              <a:rPr lang="ja-JP" altLang="en-US" sz="1050" dirty="0" smtClean="0">
                <a:latin typeface="Meiryo UI" panose="020B0604030504040204" pitchFamily="50" charset="-128"/>
                <a:ea typeface="Meiryo UI" panose="020B0604030504040204" pitchFamily="50" charset="-128"/>
              </a:rPr>
              <a:t>場合の実質公債費比率の</a:t>
            </a:r>
            <a:r>
              <a:rPr lang="ja-JP" altLang="en-US" sz="1050" dirty="0">
                <a:latin typeface="Meiryo UI" panose="020B0604030504040204" pitchFamily="50" charset="-128"/>
                <a:ea typeface="Meiryo UI" panose="020B0604030504040204" pitchFamily="50" charset="-128"/>
              </a:rPr>
              <a:t>推移</a:t>
            </a:r>
            <a:endParaRPr lang="en-US" altLang="ja-JP" sz="1050" dirty="0" smtClean="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5742891" y="3762263"/>
            <a:ext cx="4107215" cy="338554"/>
          </a:xfrm>
          <a:prstGeom prst="rect">
            <a:avLst/>
          </a:prstGeom>
          <a:noFill/>
        </p:spPr>
        <p:txBody>
          <a:bodyPr wrap="none" rtlCol="0">
            <a:spAutoFit/>
          </a:bodyPr>
          <a:lstStyle/>
          <a:p>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出典</a:t>
            </a:r>
            <a:r>
              <a:rPr lang="ja-JP" altLang="en-US" sz="800" dirty="0" smtClean="0">
                <a:latin typeface="Meiryo UI" panose="020B0604030504040204" pitchFamily="50" charset="-128"/>
                <a:ea typeface="Meiryo UI" panose="020B0604030504040204" pitchFamily="50" charset="-128"/>
              </a:rPr>
              <a:t>）「大阪府の財政状況等について」</a:t>
            </a:r>
            <a:r>
              <a:rPr lang="en-US" altLang="ja-JP" sz="800" dirty="0">
                <a:latin typeface="Meiryo UI" panose="020B0604030504040204" pitchFamily="50" charset="-128"/>
                <a:ea typeface="Meiryo UI" panose="020B0604030504040204" pitchFamily="50" charset="-128"/>
              </a:rPr>
              <a:t>H</a:t>
            </a:r>
            <a:r>
              <a:rPr lang="en-US" altLang="ja-JP" sz="800" dirty="0" smtClean="0">
                <a:latin typeface="Meiryo UI" panose="020B0604030504040204" pitchFamily="50" charset="-128"/>
                <a:ea typeface="Meiryo UI" panose="020B0604030504040204" pitchFamily="50" charset="-128"/>
              </a:rPr>
              <a:t>30</a:t>
            </a:r>
            <a:r>
              <a:rPr lang="ja-JP" altLang="en-US" sz="800" dirty="0" smtClean="0">
                <a:latin typeface="Meiryo UI" panose="020B0604030504040204" pitchFamily="50" charset="-128"/>
                <a:ea typeface="Meiryo UI" panose="020B0604030504040204" pitchFamily="50" charset="-128"/>
              </a:rPr>
              <a:t>年６月版等をもとに副首都推進局にて編集</a:t>
            </a:r>
            <a:endParaRPr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大阪府</a:t>
            </a:r>
            <a:r>
              <a:rPr lang="ja-JP" altLang="en-US" sz="800" dirty="0">
                <a:latin typeface="Meiryo UI" panose="020B0604030504040204" pitchFamily="50" charset="-128"/>
                <a:ea typeface="Meiryo UI" panose="020B0604030504040204" pitchFamily="50" charset="-128"/>
              </a:rPr>
              <a:t>「財政状況に関する中長期試算（粗い試算）」</a:t>
            </a:r>
            <a:r>
              <a:rPr lang="en-US" altLang="ja-JP" sz="800" dirty="0">
                <a:latin typeface="Meiryo UI" panose="020B0604030504040204" pitchFamily="50" charset="-128"/>
                <a:ea typeface="Meiryo UI" panose="020B0604030504040204" pitchFamily="50" charset="-128"/>
              </a:rPr>
              <a:t>H30</a:t>
            </a:r>
            <a:r>
              <a:rPr lang="ja-JP" altLang="en-US" sz="800" dirty="0">
                <a:latin typeface="Meiryo UI" panose="020B0604030504040204" pitchFamily="50" charset="-128"/>
                <a:ea typeface="Meiryo UI" panose="020B0604030504040204" pitchFamily="50" charset="-128"/>
              </a:rPr>
              <a:t>年</a:t>
            </a:r>
            <a:r>
              <a:rPr lang="ja-JP" altLang="en-US" sz="800" dirty="0" smtClean="0">
                <a:latin typeface="Meiryo UI" panose="020B0604030504040204" pitchFamily="50" charset="-128"/>
                <a:ea typeface="Meiryo UI" panose="020B0604030504040204" pitchFamily="50" charset="-128"/>
              </a:rPr>
              <a:t>２月版（一部編集）</a:t>
            </a:r>
            <a:endParaRPr lang="ja-JP" altLang="en-US" sz="800" dirty="0">
              <a:latin typeface="Meiryo UI" panose="020B0604030504040204" pitchFamily="50" charset="-128"/>
              <a:ea typeface="Meiryo UI" panose="020B0604030504040204" pitchFamily="50" charset="-128"/>
            </a:endParaRPr>
          </a:p>
        </p:txBody>
      </p:sp>
      <p:graphicFrame>
        <p:nvGraphicFramePr>
          <p:cNvPr id="42" name="表 41"/>
          <p:cNvGraphicFramePr>
            <a:graphicFrameLocks noGrp="1"/>
          </p:cNvGraphicFramePr>
          <p:nvPr>
            <p:extLst/>
          </p:nvPr>
        </p:nvGraphicFramePr>
        <p:xfrm>
          <a:off x="414611" y="2607884"/>
          <a:ext cx="2232000" cy="426720"/>
        </p:xfrm>
        <a:graphic>
          <a:graphicData uri="http://schemas.openxmlformats.org/drawingml/2006/table">
            <a:tbl>
              <a:tblPr firstRow="1" bandRow="1">
                <a:tableStyleId>{5940675A-B579-460E-94D1-54222C63F5DA}</a:tableStyleId>
              </a:tblPr>
              <a:tblGrid>
                <a:gridCol w="446400"/>
                <a:gridCol w="446400"/>
                <a:gridCol w="446400"/>
                <a:gridCol w="446400"/>
                <a:gridCol w="446400"/>
              </a:tblGrid>
              <a:tr h="0">
                <a:tc>
                  <a:txBody>
                    <a:bodyPr/>
                    <a:lstStyle/>
                    <a:p>
                      <a:pPr algn="ctr"/>
                      <a:r>
                        <a:rPr kumimoji="1" lang="en-US" altLang="ja-JP" sz="800" dirty="0" smtClean="0">
                          <a:latin typeface="Meiryo UI" panose="020B0604030504040204" pitchFamily="50" charset="-128"/>
                          <a:ea typeface="Meiryo UI" panose="020B0604030504040204" pitchFamily="50" charset="-128"/>
                        </a:rPr>
                        <a:t>H30</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H31</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H32</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H33</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H34</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0">
                <a:tc>
                  <a:txBody>
                    <a:bodyPr/>
                    <a:lstStyle/>
                    <a:p>
                      <a:pPr algn="ctr"/>
                      <a:r>
                        <a:rPr kumimoji="1" lang="en-US" altLang="ja-JP" sz="800" dirty="0" smtClean="0">
                          <a:latin typeface="Meiryo UI" panose="020B0604030504040204" pitchFamily="50" charset="-128"/>
                          <a:ea typeface="Meiryo UI" panose="020B0604030504040204" pitchFamily="50" charset="-128"/>
                        </a:rPr>
                        <a:t>18.1</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17.8</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16.8</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16.4</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15.6</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3" name="正方形/長方形 42"/>
          <p:cNvSpPr/>
          <p:nvPr/>
        </p:nvSpPr>
        <p:spPr>
          <a:xfrm>
            <a:off x="263299" y="3603100"/>
            <a:ext cx="9362341" cy="488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実質</a:t>
            </a:r>
            <a:r>
              <a:rPr lang="ja-JP" altLang="en-US" sz="800" dirty="0">
                <a:solidFill>
                  <a:schemeClr val="tx1"/>
                </a:solidFill>
                <a:latin typeface="Meiryo UI" panose="020B0604030504040204" pitchFamily="50" charset="-128"/>
                <a:ea typeface="Meiryo UI" panose="020B0604030504040204" pitchFamily="50" charset="-128"/>
              </a:rPr>
              <a:t>公債費比率</a:t>
            </a:r>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地方</a:t>
            </a:r>
            <a:r>
              <a:rPr lang="ja-JP" altLang="en-US" sz="800" dirty="0">
                <a:solidFill>
                  <a:schemeClr val="tx1"/>
                </a:solidFill>
                <a:latin typeface="Meiryo UI" panose="020B0604030504040204" pitchFamily="50" charset="-128"/>
                <a:ea typeface="Meiryo UI" panose="020B0604030504040204" pitchFamily="50" charset="-128"/>
              </a:rPr>
              <a:t>財政法及び財政健全化法に基づく指標で、標準的な財政規模に対する実質的な公債費相当額の</a:t>
            </a:r>
            <a:r>
              <a:rPr lang="ja-JP" altLang="en-US" sz="800" dirty="0" smtClean="0">
                <a:solidFill>
                  <a:schemeClr val="tx1"/>
                </a:solidFill>
                <a:latin typeface="Meiryo UI" panose="020B0604030504040204" pitchFamily="50" charset="-128"/>
                <a:ea typeface="Meiryo UI" panose="020B0604030504040204" pitchFamily="50" charset="-128"/>
              </a:rPr>
              <a:t>占める</a:t>
            </a:r>
            <a:r>
              <a:rPr lang="en-US" altLang="ja-JP" sz="800" dirty="0" smtClean="0">
                <a:solidFill>
                  <a:schemeClr val="tx1"/>
                </a:solidFill>
                <a:latin typeface="Meiryo UI" panose="020B0604030504040204" pitchFamily="50" charset="-128"/>
                <a:ea typeface="Meiryo UI" panose="020B0604030504040204" pitchFamily="50" charset="-128"/>
              </a:rPr>
              <a:t/>
            </a:r>
            <a:br>
              <a:rPr lang="en-US" altLang="ja-JP" sz="800" dirty="0" smtClean="0">
                <a:solidFill>
                  <a:schemeClr val="tx1"/>
                </a:solidFill>
                <a:latin typeface="Meiryo UI" panose="020B0604030504040204" pitchFamily="50" charset="-128"/>
                <a:ea typeface="Meiryo UI" panose="020B0604030504040204" pitchFamily="50" charset="-128"/>
              </a:rPr>
            </a:br>
            <a:r>
              <a:rPr lang="ja-JP" altLang="en-US" sz="800" dirty="0" smtClean="0">
                <a:solidFill>
                  <a:schemeClr val="tx1"/>
                </a:solidFill>
                <a:latin typeface="Meiryo UI" panose="020B0604030504040204" pitchFamily="50" charset="-128"/>
                <a:ea typeface="Meiryo UI" panose="020B0604030504040204" pitchFamily="50" charset="-128"/>
              </a:rPr>
              <a:t>　　割合</a:t>
            </a:r>
            <a:r>
              <a:rPr lang="ja-JP" altLang="en-US" sz="800" dirty="0">
                <a:solidFill>
                  <a:schemeClr val="tx1"/>
                </a:solidFill>
                <a:latin typeface="Meiryo UI" panose="020B0604030504040204" pitchFamily="50" charset="-128"/>
                <a:ea typeface="Meiryo UI" panose="020B0604030504040204" pitchFamily="50" charset="-128"/>
              </a:rPr>
              <a:t>の過去３年度間平均の</a:t>
            </a:r>
            <a:r>
              <a:rPr lang="ja-JP" altLang="en-US" sz="800" dirty="0" smtClean="0">
                <a:solidFill>
                  <a:schemeClr val="tx1"/>
                </a:solidFill>
                <a:latin typeface="Meiryo UI" panose="020B0604030504040204" pitchFamily="50" charset="-128"/>
                <a:ea typeface="Meiryo UI" panose="020B0604030504040204" pitchFamily="50" charset="-128"/>
              </a:rPr>
              <a:t>こと</a:t>
            </a:r>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この</a:t>
            </a:r>
            <a:r>
              <a:rPr lang="ja-JP" altLang="en-US" sz="800" dirty="0">
                <a:solidFill>
                  <a:schemeClr val="tx1"/>
                </a:solidFill>
                <a:latin typeface="Meiryo UI" panose="020B0604030504040204" pitchFamily="50" charset="-128"/>
                <a:ea typeface="Meiryo UI" panose="020B0604030504040204" pitchFamily="50" charset="-128"/>
              </a:rPr>
              <a:t>比率が</a:t>
            </a:r>
            <a:r>
              <a:rPr lang="en-US" altLang="ja-JP" sz="800" dirty="0">
                <a:solidFill>
                  <a:schemeClr val="tx1"/>
                </a:solidFill>
                <a:latin typeface="Meiryo UI" panose="020B0604030504040204" pitchFamily="50" charset="-128"/>
                <a:ea typeface="Meiryo UI" panose="020B0604030504040204" pitchFamily="50" charset="-128"/>
              </a:rPr>
              <a:t>18%</a:t>
            </a:r>
            <a:r>
              <a:rPr lang="ja-JP" altLang="en-US" sz="800" dirty="0">
                <a:solidFill>
                  <a:schemeClr val="tx1"/>
                </a:solidFill>
                <a:latin typeface="Meiryo UI" panose="020B0604030504040204" pitchFamily="50" charset="-128"/>
                <a:ea typeface="Meiryo UI" panose="020B0604030504040204" pitchFamily="50" charset="-128"/>
              </a:rPr>
              <a:t>以上になると起債許可団体に、</a:t>
            </a:r>
            <a:r>
              <a:rPr lang="en-US" altLang="ja-JP" sz="800" dirty="0">
                <a:solidFill>
                  <a:schemeClr val="tx1"/>
                </a:solidFill>
                <a:latin typeface="Meiryo UI" panose="020B0604030504040204" pitchFamily="50" charset="-128"/>
                <a:ea typeface="Meiryo UI" panose="020B0604030504040204" pitchFamily="50" charset="-128"/>
              </a:rPr>
              <a:t>25%</a:t>
            </a:r>
            <a:r>
              <a:rPr lang="ja-JP" altLang="en-US" sz="800" dirty="0">
                <a:solidFill>
                  <a:schemeClr val="tx1"/>
                </a:solidFill>
                <a:latin typeface="Meiryo UI" panose="020B0604030504040204" pitchFamily="50" charset="-128"/>
                <a:ea typeface="Meiryo UI" panose="020B0604030504040204" pitchFamily="50" charset="-128"/>
              </a:rPr>
              <a:t>以上になると「財政健全化団体」に、</a:t>
            </a:r>
            <a:r>
              <a:rPr lang="en-US" altLang="ja-JP" sz="800" dirty="0">
                <a:solidFill>
                  <a:schemeClr val="tx1"/>
                </a:solidFill>
                <a:latin typeface="Meiryo UI" panose="020B0604030504040204" pitchFamily="50" charset="-128"/>
                <a:ea typeface="Meiryo UI" panose="020B0604030504040204" pitchFamily="50" charset="-128"/>
              </a:rPr>
              <a:t>35%</a:t>
            </a:r>
            <a:r>
              <a:rPr lang="ja-JP" altLang="en-US" sz="800" dirty="0">
                <a:solidFill>
                  <a:schemeClr val="tx1"/>
                </a:solidFill>
                <a:latin typeface="Meiryo UI" panose="020B0604030504040204" pitchFamily="50" charset="-128"/>
                <a:ea typeface="Meiryo UI" panose="020B0604030504040204" pitchFamily="50" charset="-128"/>
              </a:rPr>
              <a:t>以上になると「財政再生団体」に</a:t>
            </a:r>
            <a:r>
              <a:rPr lang="ja-JP" altLang="en-US" sz="800" dirty="0" smtClean="0">
                <a:solidFill>
                  <a:schemeClr val="tx1"/>
                </a:solidFill>
                <a:latin typeface="Meiryo UI" panose="020B0604030504040204" pitchFamily="50" charset="-128"/>
                <a:ea typeface="Meiryo UI" panose="020B0604030504040204" pitchFamily="50" charset="-128"/>
              </a:rPr>
              <a:t>なる</a:t>
            </a:r>
            <a:endParaRPr lang="ja-JP" altLang="en-US" sz="800"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0" y="-8649"/>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2000" b="1" dirty="0" smtClean="0">
                <a:solidFill>
                  <a:schemeClr val="tx1"/>
                </a:solidFill>
                <a:latin typeface="Meiryo UI" pitchFamily="50" charset="-128"/>
                <a:ea typeface="Meiryo UI" pitchFamily="50" charset="-128"/>
                <a:cs typeface="Meiryo UI" pitchFamily="50" charset="-128"/>
              </a:rPr>
              <a:t>４</a:t>
            </a:r>
            <a:r>
              <a:rPr lang="ja-JP" altLang="en-US" sz="2000" b="1" dirty="0">
                <a:solidFill>
                  <a:schemeClr val="tx1"/>
                </a:solidFill>
                <a:latin typeface="Meiryo UI" pitchFamily="50" charset="-128"/>
                <a:ea typeface="Meiryo UI" pitchFamily="50" charset="-128"/>
                <a:cs typeface="Meiryo UI" pitchFamily="50" charset="-128"/>
              </a:rPr>
              <a:t>　</a:t>
            </a:r>
            <a:r>
              <a:rPr lang="ja-JP" altLang="en-US" sz="2000" b="1" dirty="0" smtClean="0">
                <a:solidFill>
                  <a:schemeClr val="tx1"/>
                </a:solidFill>
                <a:latin typeface="Meiryo UI" pitchFamily="50" charset="-128"/>
                <a:ea typeface="Meiryo UI" pitchFamily="50" charset="-128"/>
                <a:cs typeface="Meiryo UI" pitchFamily="50" charset="-128"/>
              </a:rPr>
              <a:t>大阪府の財政収支</a:t>
            </a:r>
            <a:endParaRPr lang="ja-JP" altLang="en-US" sz="2000" b="1" dirty="0">
              <a:latin typeface="Meiryo UI" pitchFamily="50" charset="-128"/>
              <a:ea typeface="Meiryo UI" pitchFamily="50" charset="-128"/>
              <a:cs typeface="Meiryo UI" pitchFamily="50" charset="-128"/>
            </a:endParaRPr>
          </a:p>
        </p:txBody>
      </p:sp>
      <p:sp>
        <p:nvSpPr>
          <p:cNvPr id="37" name="正方形/長方形 27"/>
          <p:cNvSpPr>
            <a:spLocks noChangeArrowheads="1"/>
          </p:cNvSpPr>
          <p:nvPr/>
        </p:nvSpPr>
        <p:spPr bwMode="auto">
          <a:xfrm>
            <a:off x="8874125" y="1045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6" name="正方形/長方形 25"/>
          <p:cNvSpPr/>
          <p:nvPr/>
        </p:nvSpPr>
        <p:spPr>
          <a:xfrm>
            <a:off x="2460062" y="3324153"/>
            <a:ext cx="645374" cy="2035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rgbClr val="000000"/>
                </a:solidFill>
                <a:latin typeface="Meiryo UI" pitchFamily="50" charset="-128"/>
                <a:ea typeface="Meiryo UI" pitchFamily="50" charset="-128"/>
                <a:cs typeface="Meiryo UI" pitchFamily="50" charset="-128"/>
              </a:rPr>
              <a:t>（</a:t>
            </a:r>
            <a:r>
              <a:rPr lang="ja-JP" altLang="en-US" sz="800" dirty="0">
                <a:solidFill>
                  <a:srgbClr val="000000"/>
                </a:solidFill>
                <a:latin typeface="Meiryo UI" pitchFamily="50" charset="-128"/>
                <a:ea typeface="Meiryo UI" pitchFamily="50" charset="-128"/>
                <a:cs typeface="Meiryo UI" pitchFamily="50" charset="-128"/>
              </a:rPr>
              <a:t>％</a:t>
            </a:r>
            <a:r>
              <a:rPr lang="ja-JP" altLang="en-US" sz="800" dirty="0" smtClean="0">
                <a:solidFill>
                  <a:srgbClr val="000000"/>
                </a:solidFill>
                <a:latin typeface="Meiryo UI" pitchFamily="50" charset="-128"/>
                <a:ea typeface="Meiryo UI" pitchFamily="50" charset="-128"/>
                <a:cs typeface="Meiryo UI" pitchFamily="50" charset="-128"/>
              </a:rPr>
              <a:t>）</a:t>
            </a:r>
            <a:endParaRPr lang="ja-JP" altLang="en-US" sz="800" dirty="0">
              <a:solidFill>
                <a:srgbClr val="000000"/>
              </a:solidFill>
              <a:latin typeface="Meiryo UI" pitchFamily="50" charset="-128"/>
              <a:ea typeface="Meiryo UI" pitchFamily="50" charset="-128"/>
              <a:cs typeface="Meiryo UI" pitchFamily="50" charset="-128"/>
            </a:endParaRPr>
          </a:p>
        </p:txBody>
      </p:sp>
      <p:graphicFrame>
        <p:nvGraphicFramePr>
          <p:cNvPr id="31" name="表 30"/>
          <p:cNvGraphicFramePr>
            <a:graphicFrameLocks noGrp="1"/>
          </p:cNvGraphicFramePr>
          <p:nvPr>
            <p:extLst/>
          </p:nvPr>
        </p:nvGraphicFramePr>
        <p:xfrm>
          <a:off x="415372" y="3063326"/>
          <a:ext cx="2232000" cy="426720"/>
        </p:xfrm>
        <a:graphic>
          <a:graphicData uri="http://schemas.openxmlformats.org/drawingml/2006/table">
            <a:tbl>
              <a:tblPr firstRow="1" bandRow="1">
                <a:tableStyleId>{5940675A-B579-460E-94D1-54222C63F5DA}</a:tableStyleId>
              </a:tblPr>
              <a:tblGrid>
                <a:gridCol w="446400"/>
                <a:gridCol w="446400"/>
                <a:gridCol w="446400"/>
                <a:gridCol w="446400"/>
                <a:gridCol w="446400"/>
              </a:tblGrid>
              <a:tr h="0">
                <a:tc>
                  <a:txBody>
                    <a:bodyPr/>
                    <a:lstStyle/>
                    <a:p>
                      <a:pPr algn="ctr"/>
                      <a:r>
                        <a:rPr kumimoji="1" lang="en-US" altLang="ja-JP" sz="800" dirty="0" smtClean="0">
                          <a:latin typeface="Meiryo UI" panose="020B0604030504040204" pitchFamily="50" charset="-128"/>
                          <a:ea typeface="Meiryo UI" panose="020B0604030504040204" pitchFamily="50" charset="-128"/>
                        </a:rPr>
                        <a:t>H35</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H36</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H37</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H38</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H39</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0">
                <a:tc>
                  <a:txBody>
                    <a:bodyPr/>
                    <a:lstStyle/>
                    <a:p>
                      <a:pPr algn="ctr"/>
                      <a:r>
                        <a:rPr kumimoji="1" lang="en-US" altLang="ja-JP" sz="800" dirty="0" smtClean="0">
                          <a:latin typeface="Meiryo UI" panose="020B0604030504040204" pitchFamily="50" charset="-128"/>
                          <a:ea typeface="Meiryo UI" panose="020B0604030504040204" pitchFamily="50" charset="-128"/>
                        </a:rPr>
                        <a:t>15.1</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14.6</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14.7</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14.3</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13.4</a:t>
                      </a:r>
                      <a:endParaRPr kumimoji="1" lang="ja-JP" altLang="en-US" sz="8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pic>
        <p:nvPicPr>
          <p:cNvPr id="7" name="図 6"/>
          <p:cNvPicPr>
            <a:picLocks noChangeAspect="1"/>
          </p:cNvPicPr>
          <p:nvPr/>
        </p:nvPicPr>
        <p:blipFill>
          <a:blip r:embed="rId3"/>
          <a:stretch>
            <a:fillRect/>
          </a:stretch>
        </p:blipFill>
        <p:spPr>
          <a:xfrm>
            <a:off x="3282864" y="711526"/>
            <a:ext cx="6480000" cy="3160973"/>
          </a:xfrm>
          <a:prstGeom prst="rect">
            <a:avLst/>
          </a:prstGeom>
        </p:spPr>
      </p:pic>
      <p:pic>
        <p:nvPicPr>
          <p:cNvPr id="3" name="図 2"/>
          <p:cNvPicPr>
            <a:picLocks noChangeAspect="1"/>
          </p:cNvPicPr>
          <p:nvPr/>
        </p:nvPicPr>
        <p:blipFill>
          <a:blip r:embed="rId4"/>
          <a:stretch>
            <a:fillRect/>
          </a:stretch>
        </p:blipFill>
        <p:spPr>
          <a:xfrm>
            <a:off x="2760617" y="4641594"/>
            <a:ext cx="6989025" cy="1863410"/>
          </a:xfrm>
          <a:prstGeom prst="rect">
            <a:avLst/>
          </a:prstGeom>
        </p:spPr>
      </p:pic>
    </p:spTree>
    <p:extLst>
      <p:ext uri="{BB962C8B-B14F-4D97-AF65-F5344CB8AC3E}">
        <p14:creationId xmlns:p14="http://schemas.microsoft.com/office/powerpoint/2010/main" val="8231042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bwMode="auto">
          <a:xfrm>
            <a:off x="139338" y="404664"/>
            <a:ext cx="9648000" cy="507487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3" name="テキスト ボックス 12"/>
          <p:cNvSpPr txBox="1"/>
          <p:nvPr/>
        </p:nvSpPr>
        <p:spPr>
          <a:xfrm>
            <a:off x="5114834" y="1123229"/>
            <a:ext cx="4136069" cy="861774"/>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以下の考え方をもとに</a:t>
            </a:r>
            <a:r>
              <a:rPr lang="en-US" altLang="ja-JP" sz="1000" dirty="0">
                <a:latin typeface="Meiryo UI" panose="020B0604030504040204" pitchFamily="50" charset="-128"/>
                <a:ea typeface="Meiryo UI" panose="020B0604030504040204" pitchFamily="50" charset="-128"/>
              </a:rPr>
              <a:t>H</a:t>
            </a:r>
            <a:r>
              <a:rPr kumimoji="1" lang="en-US" altLang="ja-JP" sz="1000" dirty="0" smtClean="0">
                <a:latin typeface="Meiryo UI" panose="020B0604030504040204" pitchFamily="50" charset="-128"/>
                <a:ea typeface="Meiryo UI" panose="020B0604030504040204" pitchFamily="50" charset="-128"/>
              </a:rPr>
              <a:t>39</a:t>
            </a:r>
            <a:r>
              <a:rPr kumimoji="1" lang="ja-JP" altLang="en-US" sz="1000" dirty="0" smtClean="0">
                <a:latin typeface="Meiryo UI" panose="020B0604030504040204" pitchFamily="50" charset="-128"/>
                <a:ea typeface="Meiryo UI" panose="020B0604030504040204" pitchFamily="50" charset="-128"/>
              </a:rPr>
              <a:t>年度末時点の積立目標額を</a:t>
            </a:r>
            <a:r>
              <a:rPr kumimoji="1" lang="en-US" altLang="ja-JP" sz="1000" dirty="0" smtClean="0">
                <a:latin typeface="Meiryo UI" panose="020B0604030504040204" pitchFamily="50" charset="-128"/>
                <a:ea typeface="Meiryo UI" panose="020B0604030504040204" pitchFamily="50" charset="-128"/>
              </a:rPr>
              <a:t>1,400</a:t>
            </a:r>
            <a:r>
              <a:rPr kumimoji="1" lang="ja-JP" altLang="en-US" sz="1000" dirty="0" smtClean="0">
                <a:latin typeface="Meiryo UI" panose="020B0604030504040204" pitchFamily="50" charset="-128"/>
                <a:ea typeface="Meiryo UI" panose="020B0604030504040204" pitchFamily="50" charset="-128"/>
              </a:rPr>
              <a:t>億円と設定</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H</a:t>
            </a:r>
            <a:r>
              <a:rPr lang="en-US" altLang="ja-JP" sz="900" dirty="0" smtClean="0">
                <a:latin typeface="Meiryo UI" panose="020B0604030504040204" pitchFamily="50" charset="-128"/>
                <a:ea typeface="Meiryo UI" panose="020B0604030504040204" pitchFamily="50" charset="-128"/>
              </a:rPr>
              <a:t>29</a:t>
            </a:r>
            <a:r>
              <a:rPr lang="ja-JP" altLang="en-US" sz="900" dirty="0" smtClean="0">
                <a:latin typeface="Meiryo UI" panose="020B0604030504040204" pitchFamily="50" charset="-128"/>
                <a:ea typeface="Meiryo UI" panose="020B0604030504040204" pitchFamily="50" charset="-128"/>
              </a:rPr>
              <a:t>年度末試算）</a:t>
            </a:r>
            <a:endParaRPr kumimoji="1" lang="en-US" altLang="ja-JP" sz="9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①税収の急減、災害等　</a:t>
            </a:r>
            <a:r>
              <a:rPr kumimoji="1" lang="en-US" altLang="ja-JP" sz="1000" dirty="0" smtClean="0">
                <a:latin typeface="Meiryo UI" panose="020B0604030504040204" pitchFamily="50" charset="-128"/>
                <a:ea typeface="Meiryo UI" panose="020B0604030504040204" pitchFamily="50" charset="-128"/>
              </a:rPr>
              <a:t>600</a:t>
            </a:r>
            <a:r>
              <a:rPr kumimoji="1" lang="ja-JP" altLang="en-US" sz="1000" dirty="0" smtClean="0">
                <a:latin typeface="Meiryo UI" panose="020B0604030504040204" pitchFamily="50" charset="-128"/>
                <a:ea typeface="Meiryo UI" panose="020B0604030504040204" pitchFamily="50" charset="-128"/>
              </a:rPr>
              <a:t>億円</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②出資法人債務に係る損失補償等　</a:t>
            </a:r>
            <a:r>
              <a:rPr lang="en-US" altLang="ja-JP" sz="1000" dirty="0" smtClean="0">
                <a:latin typeface="Meiryo UI" panose="020B0604030504040204" pitchFamily="50" charset="-128"/>
                <a:ea typeface="Meiryo UI" panose="020B0604030504040204" pitchFamily="50" charset="-128"/>
              </a:rPr>
              <a:t>74</a:t>
            </a:r>
            <a:r>
              <a:rPr lang="ja-JP" altLang="en-US" sz="1000" dirty="0" smtClean="0">
                <a:latin typeface="Meiryo UI" panose="020B0604030504040204" pitchFamily="50" charset="-128"/>
                <a:ea typeface="Meiryo UI" panose="020B0604030504040204" pitchFamily="50" charset="-128"/>
              </a:rPr>
              <a:t>億円</a:t>
            </a:r>
            <a:endParaRPr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③その他（事業進捗により発生する可能性のあるリスク）</a:t>
            </a:r>
            <a:r>
              <a:rPr kumimoji="1" lang="en-US" altLang="ja-JP" sz="1000" dirty="0" smtClean="0">
                <a:latin typeface="Meiryo UI" panose="020B0604030504040204" pitchFamily="50" charset="-128"/>
                <a:ea typeface="Meiryo UI" panose="020B0604030504040204" pitchFamily="50" charset="-128"/>
              </a:rPr>
              <a:t>640</a:t>
            </a:r>
            <a:r>
              <a:rPr kumimoji="1" lang="ja-JP" altLang="en-US" sz="1000" dirty="0" smtClean="0">
                <a:latin typeface="Meiryo UI" panose="020B0604030504040204" pitchFamily="50" charset="-128"/>
                <a:ea typeface="Meiryo UI" panose="020B0604030504040204" pitchFamily="50" charset="-128"/>
              </a:rPr>
              <a:t>億円</a:t>
            </a:r>
            <a:endParaRPr kumimoji="1" lang="en-US" altLang="ja-JP" sz="1000" dirty="0" smtClean="0">
              <a:latin typeface="Meiryo UI" panose="020B0604030504040204" pitchFamily="50" charset="-128"/>
              <a:ea typeface="Meiryo UI" panose="020B0604030504040204" pitchFamily="50" charset="-128"/>
            </a:endParaRPr>
          </a:p>
        </p:txBody>
      </p:sp>
      <p:sp>
        <p:nvSpPr>
          <p:cNvPr id="21" name="正方形/長方形 20"/>
          <p:cNvSpPr/>
          <p:nvPr/>
        </p:nvSpPr>
        <p:spPr>
          <a:xfrm>
            <a:off x="167414" y="477711"/>
            <a:ext cx="1005403" cy="338554"/>
          </a:xfrm>
          <a:prstGeom prst="rect">
            <a:avLst/>
          </a:prstGeom>
        </p:spPr>
        <p:txBody>
          <a:bodyPr wrap="none">
            <a:spAutoFit/>
          </a:bodyPr>
          <a:lstStyle/>
          <a:p>
            <a:pPr marL="252000" indent="-457200"/>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参考③</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05624" y="848422"/>
            <a:ext cx="4708474" cy="1015663"/>
          </a:xfrm>
          <a:prstGeom prst="rect">
            <a:avLst/>
          </a:prstGeom>
        </p:spPr>
        <p:txBody>
          <a:bodyPr wrap="square">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財政調整基金への積立目標額</a:t>
            </a:r>
            <a:r>
              <a:rPr lang="en-US" altLang="ja-JP" sz="1200" b="1" dirty="0" smtClean="0">
                <a:latin typeface="Meiryo UI" panose="020B0604030504040204" pitchFamily="50" charset="-128"/>
                <a:ea typeface="Meiryo UI" panose="020B0604030504040204" pitchFamily="50" charset="-128"/>
              </a:rPr>
              <a:t>】</a:t>
            </a:r>
          </a:p>
          <a:p>
            <a:pPr marL="87313" indent="-87313"/>
            <a:r>
              <a:rPr lang="ja-JP" altLang="en-US" sz="1200" dirty="0" smtClean="0">
                <a:latin typeface="Meiryo UI" panose="020B0604030504040204" pitchFamily="50" charset="-128"/>
                <a:ea typeface="Meiryo UI" panose="020B0604030504040204" pitchFamily="50" charset="-128"/>
              </a:rPr>
              <a:t>○財政</a:t>
            </a:r>
            <a:r>
              <a:rPr lang="ja-JP" altLang="en-US" sz="1200" dirty="0">
                <a:latin typeface="Meiryo UI" panose="020B0604030504040204" pitchFamily="50" charset="-128"/>
                <a:ea typeface="Meiryo UI" panose="020B0604030504040204" pitchFamily="50" charset="-128"/>
              </a:rPr>
              <a:t>運営基本条例第</a:t>
            </a:r>
            <a:r>
              <a:rPr lang="en-US" altLang="ja-JP" sz="1200" dirty="0">
                <a:latin typeface="Meiryo UI" panose="020B0604030504040204" pitchFamily="50" charset="-128"/>
                <a:ea typeface="Meiryo UI" panose="020B0604030504040204" pitchFamily="50" charset="-128"/>
              </a:rPr>
              <a:t>19</a:t>
            </a:r>
            <a:r>
              <a:rPr lang="ja-JP" altLang="en-US" sz="1200" dirty="0">
                <a:latin typeface="Meiryo UI" panose="020B0604030504040204" pitchFamily="50" charset="-128"/>
                <a:ea typeface="Meiryo UI" panose="020B0604030504040204" pitchFamily="50" charset="-128"/>
              </a:rPr>
              <a:t>条の規定に基づき、府税収入の急激な</a:t>
            </a:r>
            <a:r>
              <a:rPr lang="ja-JP" altLang="en-US" sz="1200" dirty="0" smtClean="0">
                <a:latin typeface="Meiryo UI" panose="020B0604030504040204" pitchFamily="50" charset="-128"/>
                <a:ea typeface="Meiryo UI" panose="020B0604030504040204" pitchFamily="50" charset="-128"/>
              </a:rPr>
              <a:t>減少、</a:t>
            </a:r>
            <a:endParaRPr lang="en-US" altLang="ja-JP" sz="1200" dirty="0" smtClean="0">
              <a:latin typeface="Meiryo UI" panose="020B0604030504040204" pitchFamily="50" charset="-128"/>
              <a:ea typeface="Meiryo UI" panose="020B0604030504040204" pitchFamily="50" charset="-128"/>
            </a:endParaRPr>
          </a:p>
          <a:p>
            <a:pPr marL="87313" indent="-87313"/>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災害</a:t>
            </a:r>
            <a:r>
              <a:rPr lang="ja-JP" altLang="en-US" sz="1200" dirty="0">
                <a:latin typeface="Meiryo UI" panose="020B0604030504040204" pitchFamily="50" charset="-128"/>
                <a:ea typeface="Meiryo UI" panose="020B0604030504040204" pitchFamily="50" charset="-128"/>
              </a:rPr>
              <a:t>に伴う歳出の増加その他臨時的な歳入の減少又は歳出の増加</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marL="87313" indent="-87313"/>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伴う</a:t>
            </a:r>
            <a:r>
              <a:rPr lang="ja-JP" altLang="en-US" sz="1200" dirty="0">
                <a:latin typeface="Meiryo UI" panose="020B0604030504040204" pitchFamily="50" charset="-128"/>
                <a:ea typeface="Meiryo UI" panose="020B0604030504040204" pitchFamily="50" charset="-128"/>
              </a:rPr>
              <a:t>事象に対応するために</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年以内に達成すべき財政調整基金</a:t>
            </a:r>
            <a:r>
              <a:rPr lang="ja-JP" altLang="en-US" sz="1200" dirty="0" smtClean="0">
                <a:latin typeface="Meiryo UI" panose="020B0604030504040204" pitchFamily="50" charset="-128"/>
                <a:ea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endParaRPr>
          </a:p>
          <a:p>
            <a:pPr marL="87313" indent="-87313"/>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積立</a:t>
            </a:r>
            <a:r>
              <a:rPr lang="ja-JP" altLang="en-US" sz="1200" dirty="0">
                <a:latin typeface="Meiryo UI" panose="020B0604030504040204" pitchFamily="50" charset="-128"/>
                <a:ea typeface="Meiryo UI" panose="020B0604030504040204" pitchFamily="50" charset="-128"/>
              </a:rPr>
              <a:t>目標額を</a:t>
            </a:r>
            <a:r>
              <a:rPr lang="ja-JP" altLang="en-US" sz="1200" dirty="0" smtClean="0">
                <a:latin typeface="Meiryo UI" panose="020B0604030504040204" pitchFamily="50" charset="-128"/>
                <a:ea typeface="Meiryo UI" panose="020B0604030504040204" pitchFamily="50" charset="-128"/>
              </a:rPr>
              <a:t>積算</a:t>
            </a:r>
            <a:endParaRPr lang="ja-JP" altLang="en-US" sz="12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124824" y="5177211"/>
            <a:ext cx="4104009" cy="338554"/>
          </a:xfrm>
          <a:prstGeom prst="rect">
            <a:avLst/>
          </a:prstGeom>
          <a:noFill/>
        </p:spPr>
        <p:txBody>
          <a:bodyPr wrap="none" rtlCol="0">
            <a:spAutoFit/>
          </a:bodyPr>
          <a:lstStyle/>
          <a:p>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出典）大阪府</a:t>
            </a:r>
            <a:r>
              <a:rPr lang="ja-JP" altLang="en-US" sz="800" dirty="0" smtClean="0">
                <a:latin typeface="Meiryo UI" panose="020B0604030504040204" pitchFamily="50" charset="-128"/>
                <a:ea typeface="Meiryo UI" panose="020B0604030504040204" pitchFamily="50" charset="-128"/>
              </a:rPr>
              <a:t>「財政</a:t>
            </a:r>
            <a:r>
              <a:rPr lang="ja-JP" altLang="en-US" sz="800" dirty="0">
                <a:latin typeface="Meiryo UI" panose="020B0604030504040204" pitchFamily="50" charset="-128"/>
                <a:ea typeface="Meiryo UI" panose="020B0604030504040204" pitchFamily="50" charset="-128"/>
              </a:rPr>
              <a:t>状況に関する中長期</a:t>
            </a:r>
            <a:r>
              <a:rPr lang="ja-JP" altLang="en-US" sz="800" dirty="0" smtClean="0">
                <a:latin typeface="Meiryo UI" panose="020B0604030504040204" pitchFamily="50" charset="-128"/>
                <a:ea typeface="Meiryo UI" panose="020B0604030504040204" pitchFamily="50" charset="-128"/>
              </a:rPr>
              <a:t>試算（粗い試算）」</a:t>
            </a:r>
            <a:r>
              <a:rPr lang="en-US" altLang="ja-JP" sz="800" dirty="0">
                <a:latin typeface="Meiryo UI" panose="020B0604030504040204" pitchFamily="50" charset="-128"/>
                <a:ea typeface="Meiryo UI" panose="020B0604030504040204" pitchFamily="50" charset="-128"/>
              </a:rPr>
              <a:t>H</a:t>
            </a:r>
            <a:r>
              <a:rPr lang="en-US" altLang="ja-JP" sz="800" dirty="0" smtClean="0">
                <a:latin typeface="Meiryo UI" panose="020B0604030504040204" pitchFamily="50" charset="-128"/>
                <a:ea typeface="Meiryo UI" panose="020B0604030504040204" pitchFamily="50" charset="-128"/>
              </a:rPr>
              <a:t>30</a:t>
            </a:r>
            <a:r>
              <a:rPr lang="ja-JP" altLang="en-US" sz="800" dirty="0" smtClean="0">
                <a:latin typeface="Meiryo UI" panose="020B0604030504040204" pitchFamily="50" charset="-128"/>
                <a:ea typeface="Meiryo UI" panose="020B0604030504040204" pitchFamily="50" charset="-128"/>
              </a:rPr>
              <a:t>年２月版（一部要約）</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大阪府「平成</a:t>
            </a:r>
            <a:r>
              <a:rPr lang="en-US" altLang="ja-JP" sz="800" dirty="0" smtClean="0">
                <a:latin typeface="Meiryo UI" panose="020B0604030504040204" pitchFamily="50" charset="-128"/>
                <a:ea typeface="Meiryo UI" panose="020B0604030504040204" pitchFamily="50" charset="-128"/>
              </a:rPr>
              <a:t>30</a:t>
            </a:r>
            <a:r>
              <a:rPr lang="ja-JP" altLang="en-US" sz="800" dirty="0" smtClean="0">
                <a:latin typeface="Meiryo UI" panose="020B0604030504040204" pitchFamily="50" charset="-128"/>
                <a:ea typeface="Meiryo UI" panose="020B0604030504040204" pitchFamily="50" charset="-128"/>
              </a:rPr>
              <a:t>年度当初予算案の概要」等をもとに副首都推進局にて編集</a:t>
            </a:r>
            <a:endParaRPr lang="ja-JP" altLang="en-US" sz="800" dirty="0">
              <a:latin typeface="Meiryo UI" panose="020B0604030504040204" pitchFamily="50" charset="-128"/>
              <a:ea typeface="Meiryo UI" panose="020B0604030504040204" pitchFamily="50" charset="-128"/>
            </a:endParaRPr>
          </a:p>
        </p:txBody>
      </p:sp>
      <p:sp>
        <p:nvSpPr>
          <p:cNvPr id="31" name="Rectangle 3"/>
          <p:cNvSpPr txBox="1">
            <a:spLocks noChangeArrowheads="1"/>
          </p:cNvSpPr>
          <p:nvPr/>
        </p:nvSpPr>
        <p:spPr>
          <a:xfrm>
            <a:off x="4880992" y="792013"/>
            <a:ext cx="4630030" cy="372169"/>
          </a:xfrm>
          <a:prstGeom prst="rect">
            <a:avLst/>
          </a:prstGeom>
          <a:no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44000" indent="-265113">
              <a:lnSpc>
                <a:spcPct val="130000"/>
              </a:lnSpc>
              <a:spcBef>
                <a:spcPts val="1200"/>
              </a:spcBef>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＜財政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調整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基金への積立目標額＞</a:t>
            </a:r>
            <a:endParaRPr lang="en-US" altLang="ja-JP" sz="1100" dirty="0" smtClean="0">
              <a:latin typeface="Meiryo UI" panose="020B0604030504040204" pitchFamily="50" charset="-128"/>
              <a:ea typeface="Meiryo UI" panose="020B0604030504040204" pitchFamily="50" charset="-128"/>
            </a:endParaRPr>
          </a:p>
        </p:txBody>
      </p:sp>
      <p:sp>
        <p:nvSpPr>
          <p:cNvPr id="34" name="正方形/長方形 33"/>
          <p:cNvSpPr/>
          <p:nvPr/>
        </p:nvSpPr>
        <p:spPr>
          <a:xfrm>
            <a:off x="5091466" y="1064501"/>
            <a:ext cx="4129657" cy="94318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Rectangle 3"/>
          <p:cNvSpPr txBox="1">
            <a:spLocks noChangeArrowheads="1"/>
          </p:cNvSpPr>
          <p:nvPr/>
        </p:nvSpPr>
        <p:spPr>
          <a:xfrm>
            <a:off x="333308" y="1923255"/>
            <a:ext cx="4630030" cy="372169"/>
          </a:xfrm>
          <a:prstGeom prst="rect">
            <a:avLst/>
          </a:prstGeom>
          <a:no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44000" indent="-265113">
              <a:lnSpc>
                <a:spcPct val="130000"/>
              </a:lnSpc>
              <a:spcBef>
                <a:spcPts val="1200"/>
              </a:spcBef>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＜財政調整基金残高（年度末）の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推移＞</a:t>
            </a:r>
            <a:endParaRPr lang="en-US" altLang="ja-JP" sz="1100" dirty="0" smtClean="0">
              <a:latin typeface="Meiryo UI" panose="020B0604030504040204" pitchFamily="50" charset="-128"/>
              <a:ea typeface="Meiryo UI" panose="020B0604030504040204" pitchFamily="50" charset="-128"/>
            </a:endParaRPr>
          </a:p>
        </p:txBody>
      </p:sp>
      <p:sp>
        <p:nvSpPr>
          <p:cNvPr id="35" name="正方形/長方形 34"/>
          <p:cNvSpPr>
            <a:spLocks noChangeArrowheads="1"/>
          </p:cNvSpPr>
          <p:nvPr/>
        </p:nvSpPr>
        <p:spPr bwMode="auto">
          <a:xfrm>
            <a:off x="8881254"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pic>
        <p:nvPicPr>
          <p:cNvPr id="14" name="図 13"/>
          <p:cNvPicPr>
            <a:picLocks noChangeAspect="1"/>
          </p:cNvPicPr>
          <p:nvPr/>
        </p:nvPicPr>
        <p:blipFill>
          <a:blip r:embed="rId2"/>
          <a:stretch>
            <a:fillRect/>
          </a:stretch>
        </p:blipFill>
        <p:spPr>
          <a:xfrm>
            <a:off x="951125" y="2245194"/>
            <a:ext cx="7901101" cy="2877561"/>
          </a:xfrm>
          <a:prstGeom prst="rect">
            <a:avLst/>
          </a:prstGeom>
        </p:spPr>
      </p:pic>
      <p:sp>
        <p:nvSpPr>
          <p:cNvPr id="18" name="正方形/長方形 17"/>
          <p:cNvSpPr/>
          <p:nvPr/>
        </p:nvSpPr>
        <p:spPr>
          <a:xfrm>
            <a:off x="5801020" y="4889197"/>
            <a:ext cx="3057247" cy="2154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決算額は、</a:t>
            </a:r>
            <a:r>
              <a:rPr lang="en-US" altLang="ja-JP" sz="800" dirty="0" smtClean="0">
                <a:solidFill>
                  <a:schemeClr val="tx1"/>
                </a:solidFill>
                <a:latin typeface="Meiryo UI" panose="020B0604030504040204" pitchFamily="50" charset="-128"/>
                <a:ea typeface="Meiryo UI" panose="020B0604030504040204" pitchFamily="50" charset="-128"/>
              </a:rPr>
              <a:t>H28</a:t>
            </a:r>
            <a:r>
              <a:rPr lang="ja-JP" altLang="en-US" sz="800" dirty="0" smtClean="0">
                <a:solidFill>
                  <a:schemeClr val="tx1"/>
                </a:solidFill>
                <a:latin typeface="Meiryo UI" panose="020B0604030504040204" pitchFamily="50" charset="-128"/>
                <a:ea typeface="Meiryo UI" panose="020B0604030504040204" pitchFamily="50" charset="-128"/>
              </a:rPr>
              <a:t>年度までは決算額、</a:t>
            </a:r>
            <a:r>
              <a:rPr lang="en-US" altLang="ja-JP" sz="800" dirty="0" smtClean="0">
                <a:solidFill>
                  <a:schemeClr val="tx1"/>
                </a:solidFill>
                <a:latin typeface="Meiryo UI" panose="020B0604030504040204" pitchFamily="50" charset="-128"/>
                <a:ea typeface="Meiryo UI" panose="020B0604030504040204" pitchFamily="50" charset="-128"/>
              </a:rPr>
              <a:t>H29</a:t>
            </a:r>
            <a:r>
              <a:rPr lang="ja-JP" altLang="en-US" sz="800" dirty="0" smtClean="0">
                <a:solidFill>
                  <a:schemeClr val="tx1"/>
                </a:solidFill>
                <a:latin typeface="Meiryo UI" panose="020B0604030504040204" pitchFamily="50" charset="-128"/>
                <a:ea typeface="Meiryo UI" panose="020B0604030504040204" pitchFamily="50" charset="-128"/>
              </a:rPr>
              <a:t>年度は</a:t>
            </a:r>
            <a:r>
              <a:rPr lang="en-US" altLang="ja-JP" sz="800" dirty="0" smtClean="0">
                <a:solidFill>
                  <a:schemeClr val="tx1"/>
                </a:solidFill>
                <a:latin typeface="Meiryo UI" panose="020B0604030504040204" pitchFamily="50" charset="-128"/>
                <a:ea typeface="Meiryo UI" panose="020B0604030504040204" pitchFamily="50" charset="-128"/>
              </a:rPr>
              <a:t>6</a:t>
            </a:r>
            <a:r>
              <a:rPr lang="ja-JP" altLang="en-US" sz="800" dirty="0" smtClean="0">
                <a:solidFill>
                  <a:schemeClr val="tx1"/>
                </a:solidFill>
                <a:latin typeface="Meiryo UI" panose="020B0604030504040204" pitchFamily="50" charset="-128"/>
                <a:ea typeface="Meiryo UI" panose="020B0604030504040204" pitchFamily="50" charset="-128"/>
              </a:rPr>
              <a:t>号補正後見込み</a:t>
            </a:r>
            <a:endParaRPr lang="ja-JP" altLang="en-US" sz="8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643619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参考資料</a:t>
            </a:r>
          </a:p>
        </p:txBody>
      </p:sp>
      <p:graphicFrame>
        <p:nvGraphicFramePr>
          <p:cNvPr id="8" name="表 7"/>
          <p:cNvGraphicFramePr>
            <a:graphicFrameLocks noGrp="1"/>
          </p:cNvGraphicFramePr>
          <p:nvPr>
            <p:extLst>
              <p:ext uri="{D42A27DB-BD31-4B8C-83A1-F6EECF244321}">
                <p14:modId xmlns:p14="http://schemas.microsoft.com/office/powerpoint/2010/main" val="1313811013"/>
              </p:ext>
            </p:extLst>
          </p:nvPr>
        </p:nvGraphicFramePr>
        <p:xfrm>
          <a:off x="188520" y="693154"/>
          <a:ext cx="9589016" cy="4382150"/>
        </p:xfrm>
        <a:graphic>
          <a:graphicData uri="http://schemas.openxmlformats.org/drawingml/2006/table">
            <a:tbl>
              <a:tblPr bandRow="1">
                <a:tableStyleId>{21E4AEA4-8DFA-4A89-87EB-49C32662AFE0}</a:tableStyleId>
              </a:tblPr>
              <a:tblGrid>
                <a:gridCol w="231132"/>
                <a:gridCol w="1170339"/>
                <a:gridCol w="8187545"/>
              </a:tblGrid>
              <a:tr h="936104">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itchFamily="50" charset="-128"/>
                          <a:ea typeface="Meiryo UI" pitchFamily="50" charset="-128"/>
                          <a:cs typeface="Meiryo UI" pitchFamily="50" charset="-128"/>
                        </a:rPr>
                        <a:t>税・譲与税・</a:t>
                      </a:r>
                      <a:endParaRPr kumimoji="1" lang="en-US" altLang="ja-JP" sz="110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itchFamily="50" charset="-128"/>
                          <a:ea typeface="Meiryo UI" pitchFamily="50" charset="-128"/>
                          <a:cs typeface="Meiryo UI" pitchFamily="50" charset="-128"/>
                        </a:rPr>
                        <a:t>税交付金等</a:t>
                      </a:r>
                      <a:endParaRPr kumimoji="1" lang="ja-JP" altLang="en-US" sz="1100" u="none" dirty="0">
                        <a:solidFill>
                          <a:schemeClr val="tx1"/>
                        </a:solidFill>
                        <a:latin typeface="Meiryo UI" pitchFamily="50" charset="-128"/>
                        <a:ea typeface="Meiryo UI" pitchFamily="50" charset="-128"/>
                        <a:cs typeface="Meiryo UI" pitchFamily="50" charset="-128"/>
                      </a:endParaRPr>
                    </a:p>
                  </a:txBody>
                  <a:tcPr marL="99060" marR="99060"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市町村税のうち、法人市町村民税・固定資産税・特別土地保有税・都市計画税・事業所税及び国有資産等所在市町村交付金・特別とん譲与税は、大阪府が賦課徴収し、又は交付・譲与をうける</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lnSpc>
                          <a:spcPct val="100000"/>
                        </a:lnSpc>
                        <a:spcBef>
                          <a:spcPts val="300"/>
                        </a:spcBef>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政令指定都市が行う国府道管理に対して交付される地方譲与税等は、事務移管に伴い大阪府に移転</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個人市町村民税など税源の所在地が特定できる税、地方税法等に定める配分基準により交付すべき特別区が特定できる地方譲与税等は特別区ごとに算定し、その他の市町村たばこ税などは、従業員数や人口等で按分</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60" marR="99060" anchor="ctr"/>
                </a:tc>
              </a:tr>
              <a:tr h="1174874">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itchFamily="50" charset="-128"/>
                          <a:ea typeface="Meiryo UI" pitchFamily="50" charset="-128"/>
                          <a:cs typeface="Meiryo UI" pitchFamily="50" charset="-128"/>
                        </a:rPr>
                        <a:t>地方交付税</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itchFamily="50" charset="-128"/>
                          <a:ea typeface="Meiryo UI" pitchFamily="50" charset="-128"/>
                          <a:cs typeface="Meiryo UI" pitchFamily="50" charset="-128"/>
                        </a:rPr>
                        <a:t>（臨時財政対策債含む）</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60" marR="99060"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都区合算算定により、大阪府へ交付</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特別区（市町村算定）分の算定については、特別区全域を一つの市とみなし、特別区（中核市並み）の標準的な行政水準における補正係数等を適用</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lnSpc>
                          <a:spcPct val="100000"/>
                        </a:lnSpc>
                        <a:spcBef>
                          <a:spcPts val="300"/>
                        </a:spcBef>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大阪府へ事務移管する「国府道管理」や「病院」、「大学」などに係る基準財政需要額、国府道管理分に対して交付される地方譲与税・税交付金に係る基準財政収入額は大阪府に移し、それ以外は特別区分とする</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lnSpc>
                          <a:spcPct val="100000"/>
                        </a:lnSpc>
                        <a:spcBef>
                          <a:spcPts val="300"/>
                        </a:spcBef>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臨時財政対策債は、市町村算定分に係るものを各特別区の財政調整交付金算定上の財源不足額により按分し、各特別区がそれぞれ発行するものと設定</a:t>
                      </a:r>
                    </a:p>
                  </a:txBody>
                  <a:tcPr marL="99060" marR="99060" anchor="ctr"/>
                </a:tc>
              </a:tr>
              <a:tr h="23085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財政調整財源</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marL="99060" marR="99060"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法人市町村民税、固定資産税、特別土地保有税及び地方交付税相当額（市町村算定分）（臨時財政対策債を含む）</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60" marR="99060" anchor="ctr">
                    <a:lnB w="12700" cap="flat" cmpd="sng" algn="ctr">
                      <a:solidFill>
                        <a:schemeClr val="bg1"/>
                      </a:solidFill>
                      <a:prstDash val="solid"/>
                      <a:round/>
                      <a:headEnd type="none" w="med" len="med"/>
                      <a:tailEnd type="none" w="med" len="med"/>
                    </a:lnB>
                  </a:tcPr>
                </a:tc>
              </a:tr>
              <a:tr h="352286">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9060" marR="9906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特別区と大阪府間の配分</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marL="99060" marR="9906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財政調整財源の配分割合は、特別区</a:t>
                      </a:r>
                      <a:r>
                        <a:rPr lang="en-US" altLang="ja-JP" sz="1100" b="0" u="none" dirty="0" smtClean="0">
                          <a:solidFill>
                            <a:schemeClr val="tx1"/>
                          </a:solidFill>
                          <a:latin typeface="Meiryo UI" pitchFamily="50" charset="-128"/>
                          <a:ea typeface="Meiryo UI" pitchFamily="50" charset="-128"/>
                          <a:cs typeface="Meiryo UI" pitchFamily="50" charset="-128"/>
                        </a:rPr>
                        <a:t>78.3%</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dirty="0" smtClean="0">
                          <a:solidFill>
                            <a:schemeClr val="tx1"/>
                          </a:solidFill>
                          <a:latin typeface="Meiryo UI" pitchFamily="50" charset="-128"/>
                          <a:ea typeface="Meiryo UI" pitchFamily="50" charset="-128"/>
                          <a:cs typeface="Meiryo UI" pitchFamily="50" charset="-128"/>
                        </a:rPr>
                        <a:t>21.7%</a:t>
                      </a:r>
                    </a:p>
                  </a:txBody>
                  <a:tcPr marL="99060" marR="9906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88457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a:latin typeface="Meiryo UI" pitchFamily="50" charset="-128"/>
                        <a:ea typeface="Meiryo UI" pitchFamily="50" charset="-128"/>
                        <a:cs typeface="Meiryo UI" pitchFamily="50" charset="-128"/>
                      </a:endParaRPr>
                    </a:p>
                  </a:txBody>
                  <a:tcPr marL="99060" marR="9906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財政調整交付金の配分（特別区間の配分）</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marL="99060" marR="9906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普通交付金</a:t>
                      </a:r>
                      <a:r>
                        <a:rPr lang="en-US" altLang="ja-JP" sz="1100" b="0" u="none" dirty="0" smtClean="0">
                          <a:solidFill>
                            <a:schemeClr val="tx1"/>
                          </a:solidFill>
                          <a:latin typeface="Meiryo UI" pitchFamily="50" charset="-128"/>
                          <a:ea typeface="Meiryo UI" pitchFamily="50" charset="-128"/>
                          <a:cs typeface="Meiryo UI" pitchFamily="50" charset="-128"/>
                        </a:rPr>
                        <a:t>94%</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特別交付金</a:t>
                      </a:r>
                      <a:r>
                        <a:rPr lang="en-US" altLang="ja-JP" sz="1100" b="0" u="none" dirty="0" smtClean="0">
                          <a:solidFill>
                            <a:schemeClr val="tx1"/>
                          </a:solidFill>
                          <a:latin typeface="Meiryo UI" pitchFamily="50" charset="-128"/>
                          <a:ea typeface="Meiryo UI" pitchFamily="50" charset="-128"/>
                          <a:cs typeface="Meiryo UI" pitchFamily="50" charset="-128"/>
                        </a:rPr>
                        <a:t>6</a:t>
                      </a:r>
                      <a:r>
                        <a:rPr lang="ja-JP" altLang="en-US" sz="1100" b="0" u="none" dirty="0" smtClean="0">
                          <a:solidFill>
                            <a:schemeClr val="tx1"/>
                          </a:solidFill>
                          <a:latin typeface="Meiryo UI" pitchFamily="50" charset="-128"/>
                          <a:ea typeface="Meiryo UI" pitchFamily="50" charset="-128"/>
                          <a:cs typeface="Meiryo UI" pitchFamily="50" charset="-128"/>
                        </a:rPr>
                        <a:t>％</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基準財政需要額の算定では、生活保護費などの義務度の高い経費は実態に応じて算入</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基準財政収入額への標準税等の算入率は</a:t>
                      </a:r>
                      <a:r>
                        <a:rPr lang="en-US" altLang="ja-JP" sz="1100" b="0" u="none" dirty="0" smtClean="0">
                          <a:solidFill>
                            <a:schemeClr val="tx1"/>
                          </a:solidFill>
                          <a:latin typeface="Meiryo UI" pitchFamily="50" charset="-128"/>
                          <a:ea typeface="Meiryo UI" pitchFamily="50" charset="-128"/>
                          <a:cs typeface="Meiryo UI" pitchFamily="50" charset="-128"/>
                        </a:rPr>
                        <a:t>85</a:t>
                      </a:r>
                      <a:r>
                        <a:rPr lang="ja-JP" altLang="en-US" sz="1100" b="0" u="none" dirty="0" smtClean="0">
                          <a:solidFill>
                            <a:schemeClr val="tx1"/>
                          </a:solidFill>
                          <a:latin typeface="Meiryo UI" pitchFamily="50" charset="-128"/>
                          <a:ea typeface="Meiryo UI" pitchFamily="50" charset="-128"/>
                          <a:cs typeface="Meiryo UI" pitchFamily="50" charset="-128"/>
                        </a:rPr>
                        <a:t>％</a:t>
                      </a: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特別交付金は各特別区の特別な需要等に応じて配分し、特別区設置後の当面の間は、サービスの継続性や安定性に重点を置いて配分</a:t>
                      </a:r>
                    </a:p>
                  </a:txBody>
                  <a:tcPr marL="99060" marR="99060" anchor="ctr">
                    <a:lnT w="12700" cap="flat" cmpd="sng" algn="ctr">
                      <a:solidFill>
                        <a:schemeClr val="bg1"/>
                      </a:solidFill>
                      <a:prstDash val="solid"/>
                      <a:round/>
                      <a:headEnd type="none" w="med" len="med"/>
                      <a:tailEnd type="none" w="med" len="med"/>
                    </a:lnT>
                  </a:tcPr>
                </a:tc>
              </a:tr>
              <a:tr h="242841">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itchFamily="50" charset="-128"/>
                          <a:ea typeface="Meiryo UI" pitchFamily="50" charset="-128"/>
                          <a:cs typeface="Meiryo UI" pitchFamily="50" charset="-128"/>
                        </a:rPr>
                        <a:t>目的税</a:t>
                      </a:r>
                      <a:endParaRPr kumimoji="1" lang="ja-JP" altLang="en-US" sz="1100" b="0" u="none" dirty="0">
                        <a:solidFill>
                          <a:schemeClr val="tx1"/>
                        </a:solidFill>
                        <a:latin typeface="Meiryo UI" pitchFamily="50" charset="-128"/>
                        <a:ea typeface="Meiryo UI" pitchFamily="50" charset="-128"/>
                        <a:cs typeface="Meiryo UI" pitchFamily="50" charset="-128"/>
                      </a:endParaRPr>
                    </a:p>
                  </a:txBody>
                  <a:tcPr marL="99060" marR="99060"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目的税（都市計画税、事業所税）の配分割合は、特別区</a:t>
                      </a:r>
                      <a:r>
                        <a:rPr lang="en-US" altLang="ja-JP" sz="1100" b="0" u="none" dirty="0" smtClean="0">
                          <a:solidFill>
                            <a:schemeClr val="tx1"/>
                          </a:solidFill>
                          <a:latin typeface="Meiryo UI" pitchFamily="50" charset="-128"/>
                          <a:ea typeface="Meiryo UI" pitchFamily="50" charset="-128"/>
                          <a:cs typeface="Meiryo UI" pitchFamily="50" charset="-128"/>
                        </a:rPr>
                        <a:t>53%</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dirty="0" smtClean="0">
                          <a:solidFill>
                            <a:schemeClr val="tx1"/>
                          </a:solidFill>
                          <a:latin typeface="Meiryo UI" pitchFamily="50" charset="-128"/>
                          <a:ea typeface="Meiryo UI" pitchFamily="50" charset="-128"/>
                          <a:cs typeface="Meiryo UI" pitchFamily="50" charset="-128"/>
                        </a:rPr>
                        <a:t>47%</a:t>
                      </a:r>
                    </a:p>
                  </a:txBody>
                  <a:tcPr marL="99060" marR="99060" anchor="ctr"/>
                </a:tc>
              </a:tr>
            </a:tbl>
          </a:graphicData>
        </a:graphic>
      </p:graphicFrame>
      <p:sp>
        <p:nvSpPr>
          <p:cNvPr id="9" name="正方形/長方形 8"/>
          <p:cNvSpPr/>
          <p:nvPr/>
        </p:nvSpPr>
        <p:spPr>
          <a:xfrm>
            <a:off x="27428" y="404938"/>
            <a:ext cx="975000" cy="307777"/>
          </a:xfrm>
          <a:prstGeom prst="rect">
            <a:avLst/>
          </a:prstGeom>
        </p:spPr>
        <p:txBody>
          <a:bodyPr wrap="square">
            <a:spAutoFit/>
          </a:bodyPr>
          <a:lstStyle/>
          <a:p>
            <a:r>
              <a:rPr lang="ja-JP" altLang="en-US" sz="1400" b="1" dirty="0" smtClean="0">
                <a:latin typeface="Meiryo UI" pitchFamily="50" charset="-128"/>
                <a:ea typeface="Meiryo UI" pitchFamily="50" charset="-128"/>
                <a:cs typeface="Meiryo UI" pitchFamily="50" charset="-128"/>
              </a:rPr>
              <a:t>［歳入］</a:t>
            </a:r>
            <a:endParaRPr lang="ja-JP" altLang="en-US" sz="1400" b="1" dirty="0">
              <a:latin typeface="Meiryo UI" pitchFamily="50" charset="-128"/>
              <a:ea typeface="Meiryo UI" pitchFamily="50" charset="-128"/>
              <a:cs typeface="Meiryo UI"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594143313"/>
              </p:ext>
            </p:extLst>
          </p:nvPr>
        </p:nvGraphicFramePr>
        <p:xfrm>
          <a:off x="188520" y="5442954"/>
          <a:ext cx="9589016" cy="1357380"/>
        </p:xfrm>
        <a:graphic>
          <a:graphicData uri="http://schemas.openxmlformats.org/drawingml/2006/table">
            <a:tbl>
              <a:tblPr bandRow="1">
                <a:tableStyleId>{21E4AEA4-8DFA-4A89-87EB-49C32662AFE0}</a:tableStyleId>
              </a:tblPr>
              <a:tblGrid>
                <a:gridCol w="1380104"/>
                <a:gridCol w="8208912"/>
              </a:tblGrid>
              <a:tr h="202920">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共通</a:t>
                      </a:r>
                      <a:endParaRPr kumimoji="1" lang="ja-JP" altLang="en-US" sz="1100" dirty="0">
                        <a:latin typeface="Meiryo UI" pitchFamily="50" charset="-128"/>
                        <a:ea typeface="Meiryo UI" pitchFamily="50" charset="-128"/>
                        <a:cs typeface="Meiryo UI" pitchFamily="50" charset="-128"/>
                      </a:endParaRPr>
                    </a:p>
                  </a:txBody>
                  <a:tcPr marL="97500" marR="97500" marT="46800" marB="46800" anchor="ctr"/>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特別区ごとの数値は、実額又は関連性が高いと思われる指標等で推計した各特別</a:t>
                      </a:r>
                      <a:r>
                        <a:rPr lang="ja-JP" altLang="en-US" sz="1100" u="none" strike="noStrike" dirty="0" smtClean="0">
                          <a:solidFill>
                            <a:schemeClr val="tx1"/>
                          </a:solidFill>
                          <a:latin typeface="Meiryo UI" pitchFamily="50" charset="-128"/>
                          <a:ea typeface="Meiryo UI" pitchFamily="50" charset="-128"/>
                          <a:cs typeface="Meiryo UI" pitchFamily="50" charset="-128"/>
                        </a:rPr>
                        <a:t>区の</a:t>
                      </a:r>
                      <a:r>
                        <a:rPr lang="en-US" altLang="ja-JP" sz="1100" u="none" strike="noStrike" dirty="0" smtClean="0">
                          <a:solidFill>
                            <a:schemeClr val="tx1"/>
                          </a:solidFill>
                          <a:latin typeface="Meiryo UI" pitchFamily="50" charset="-128"/>
                          <a:ea typeface="Meiryo UI" pitchFamily="50" charset="-128"/>
                          <a:cs typeface="Meiryo UI" pitchFamily="50" charset="-128"/>
                        </a:rPr>
                        <a:t>H28</a:t>
                      </a:r>
                      <a:r>
                        <a:rPr lang="ja-JP" altLang="en-US" sz="1100" u="none" strike="noStrike" dirty="0" smtClean="0">
                          <a:solidFill>
                            <a:schemeClr val="tx1"/>
                          </a:solidFill>
                          <a:latin typeface="Meiryo UI" pitchFamily="50" charset="-128"/>
                          <a:ea typeface="Meiryo UI" pitchFamily="50" charset="-128"/>
                          <a:cs typeface="Meiryo UI" pitchFamily="50" charset="-128"/>
                        </a:rPr>
                        <a:t>年度歳出</a:t>
                      </a:r>
                      <a:r>
                        <a:rPr lang="ja-JP" altLang="en-US" sz="1100" u="none" strike="noStrike" dirty="0" smtClean="0">
                          <a:latin typeface="Meiryo UI" pitchFamily="50" charset="-128"/>
                          <a:ea typeface="Meiryo UI" pitchFamily="50" charset="-128"/>
                          <a:cs typeface="Meiryo UI" pitchFamily="50" charset="-128"/>
                        </a:rPr>
                        <a:t>決算の数値で按分</a:t>
                      </a:r>
                      <a:endParaRPr lang="en-US" altLang="ja-JP" sz="1100" u="none" strike="noStrike" dirty="0" smtClean="0">
                        <a:latin typeface="Meiryo UI" pitchFamily="50" charset="-128"/>
                        <a:ea typeface="Meiryo UI" pitchFamily="50" charset="-128"/>
                        <a:cs typeface="Meiryo UI" pitchFamily="50" charset="-128"/>
                      </a:endParaRPr>
                    </a:p>
                  </a:txBody>
                  <a:tcPr marL="97500" marR="97500" marT="46800" marB="46800" anchor="ctr"/>
                </a:tc>
              </a:tr>
              <a:tr h="145194">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人件費</a:t>
                      </a:r>
                      <a:endParaRPr kumimoji="1" lang="ja-JP" altLang="en-US" sz="1100" dirty="0">
                        <a:latin typeface="Meiryo UI" pitchFamily="50" charset="-128"/>
                        <a:ea typeface="Meiryo UI" pitchFamily="50" charset="-128"/>
                        <a:cs typeface="Meiryo UI" pitchFamily="50" charset="-128"/>
                      </a:endParaRPr>
                    </a:p>
                  </a:txBody>
                  <a:tcPr marL="97500" marR="97500" marT="46800" marB="46800" anchor="ctr">
                    <a:lnB w="12700" cap="flat" cmpd="sng" algn="ctr">
                      <a:solidFill>
                        <a:schemeClr val="bg1"/>
                      </a:solidFill>
                      <a:prstDash val="solid"/>
                      <a:round/>
                      <a:headEnd type="none" w="med" len="med"/>
                      <a:tailEnd type="none" w="med" len="med"/>
                    </a:lnB>
                  </a:tcPr>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事務分担（案）に基づき、特別区と大阪府に区分</a:t>
                      </a:r>
                      <a:r>
                        <a:rPr lang="ja-JP" altLang="en-US" sz="1100" u="none" strike="noStrike" dirty="0" smtClean="0">
                          <a:solidFill>
                            <a:schemeClr val="tx1"/>
                          </a:solidFill>
                          <a:latin typeface="Meiryo UI" pitchFamily="50" charset="-128"/>
                          <a:ea typeface="Meiryo UI" pitchFamily="50" charset="-128"/>
                          <a:cs typeface="Meiryo UI" pitchFamily="50" charset="-128"/>
                        </a:rPr>
                        <a:t>したＨ</a:t>
                      </a:r>
                      <a:r>
                        <a:rPr lang="en-US" altLang="ja-JP" sz="1100" u="none" strike="noStrike" dirty="0" smtClean="0">
                          <a:solidFill>
                            <a:schemeClr val="tx1"/>
                          </a:solidFill>
                          <a:latin typeface="Meiryo UI" pitchFamily="50" charset="-128"/>
                          <a:ea typeface="Meiryo UI" pitchFamily="50" charset="-128"/>
                          <a:cs typeface="Meiryo UI" pitchFamily="50" charset="-128"/>
                        </a:rPr>
                        <a:t>28</a:t>
                      </a:r>
                      <a:r>
                        <a:rPr lang="ja-JP" altLang="en-US" sz="1100" u="none" strike="noStrike" dirty="0" smtClean="0">
                          <a:solidFill>
                            <a:schemeClr val="tx1"/>
                          </a:solidFill>
                          <a:latin typeface="Meiryo UI" pitchFamily="50" charset="-128"/>
                          <a:ea typeface="Meiryo UI" pitchFamily="50" charset="-128"/>
                          <a:cs typeface="Meiryo UI" pitchFamily="50" charset="-128"/>
                        </a:rPr>
                        <a:t>年度</a:t>
                      </a:r>
                      <a:r>
                        <a:rPr lang="ja-JP" altLang="en-US" sz="1100" u="none" strike="noStrike" dirty="0" smtClean="0">
                          <a:latin typeface="Meiryo UI" pitchFamily="50" charset="-128"/>
                          <a:ea typeface="Meiryo UI" pitchFamily="50" charset="-128"/>
                          <a:cs typeface="Meiryo UI" pitchFamily="50" charset="-128"/>
                        </a:rPr>
                        <a:t>決算の数値で算定</a:t>
                      </a:r>
                      <a:endParaRPr lang="en-US" altLang="ja-JP" sz="1100" u="none" strike="noStrike" dirty="0" smtClean="0">
                        <a:latin typeface="Meiryo UI" pitchFamily="50" charset="-128"/>
                        <a:ea typeface="Meiryo UI" pitchFamily="50" charset="-128"/>
                        <a:cs typeface="Meiryo UI" pitchFamily="50" charset="-128"/>
                      </a:endParaRPr>
                    </a:p>
                  </a:txBody>
                  <a:tcPr marL="97500" marR="97500" marT="46800" marB="46800" anchor="ctr">
                    <a:lnB w="12700" cap="flat" cmpd="sng" algn="ctr">
                      <a:solidFill>
                        <a:schemeClr val="bg1"/>
                      </a:solidFill>
                      <a:prstDash val="solid"/>
                      <a:round/>
                      <a:headEnd type="none" w="med" len="med"/>
                      <a:tailEnd type="none" w="med" len="med"/>
                    </a:lnB>
                  </a:tcPr>
                </a:tc>
              </a:tr>
              <a:tr h="375500">
                <a:tc>
                  <a:txBody>
                    <a:bodyPr/>
                    <a:lstStyle/>
                    <a:p>
                      <a:pPr marL="0" indent="0" algn="l" fontAlgn="ctr">
                        <a:lnSpc>
                          <a:spcPts val="1600"/>
                        </a:lnSpc>
                      </a:pPr>
                      <a:r>
                        <a:rPr lang="ja-JP" altLang="en-US" sz="1100" u="none" strike="noStrike" dirty="0" smtClean="0">
                          <a:latin typeface="Meiryo UI" pitchFamily="50" charset="-128"/>
                          <a:ea typeface="Meiryo UI" pitchFamily="50" charset="-128"/>
                          <a:cs typeface="Meiryo UI" pitchFamily="50" charset="-128"/>
                        </a:rPr>
                        <a:t>公債費</a:t>
                      </a:r>
                      <a:endParaRPr lang="en-US" altLang="ja-JP" sz="1100" b="0" i="0" u="none" strike="noStrike" dirty="0" smtClean="0">
                        <a:solidFill>
                          <a:srgbClr val="000000"/>
                        </a:solidFill>
                        <a:latin typeface="Meiryo UI" pitchFamily="50" charset="-128"/>
                        <a:ea typeface="Meiryo UI" pitchFamily="50" charset="-128"/>
                        <a:cs typeface="Meiryo UI" pitchFamily="50" charset="-128"/>
                      </a:endParaRPr>
                    </a:p>
                  </a:txBody>
                  <a:tcPr marL="97500" marR="97500" marT="46800" marB="46800" anchor="ctr">
                    <a:lnT w="12700" cap="flat" cmpd="sng" algn="ctr">
                      <a:solidFill>
                        <a:schemeClr val="bg1"/>
                      </a:solidFill>
                      <a:prstDash val="solid"/>
                      <a:round/>
                      <a:headEnd type="none" w="med" len="med"/>
                      <a:tailEnd type="none" w="med" len="med"/>
                    </a:lnT>
                  </a:tcPr>
                </a:tc>
                <a:tc>
                  <a:txBody>
                    <a:bodyPr/>
                    <a:lstStyle/>
                    <a:p>
                      <a:pPr marL="0" indent="180000" algn="l" fontAlgn="ctr">
                        <a:lnSpc>
                          <a:spcPct val="100000"/>
                        </a:lnSpc>
                        <a:spcBef>
                          <a:spcPts val="300"/>
                        </a:spcBef>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償還に係る公債費の負担割合は、</a:t>
                      </a:r>
                      <a:r>
                        <a:rPr lang="ja-JP" altLang="en-US" sz="1100" u="none" strike="noStrike" dirty="0" smtClean="0">
                          <a:solidFill>
                            <a:schemeClr val="tx1"/>
                          </a:solidFill>
                          <a:latin typeface="Meiryo UI" pitchFamily="50" charset="-128"/>
                          <a:ea typeface="Meiryo UI" pitchFamily="50" charset="-128"/>
                          <a:cs typeface="Meiryo UI" pitchFamily="50" charset="-128"/>
                        </a:rPr>
                        <a:t>特別区</a:t>
                      </a:r>
                      <a:r>
                        <a:rPr lang="en-US" altLang="ja-JP" sz="1100" u="none" strike="noStrike" dirty="0" smtClean="0">
                          <a:solidFill>
                            <a:schemeClr val="tx1"/>
                          </a:solidFill>
                          <a:latin typeface="Meiryo UI" pitchFamily="50" charset="-128"/>
                          <a:ea typeface="Meiryo UI" pitchFamily="50" charset="-128"/>
                          <a:cs typeface="Meiryo UI" pitchFamily="50" charset="-128"/>
                        </a:rPr>
                        <a:t>72%</a:t>
                      </a:r>
                      <a:r>
                        <a:rPr lang="ja-JP" altLang="en-US" sz="1100" u="none" strike="noStrike" dirty="0" err="1" smtClean="0">
                          <a:solidFill>
                            <a:schemeClr val="tx1"/>
                          </a:solidFill>
                          <a:latin typeface="Meiryo UI" pitchFamily="50" charset="-128"/>
                          <a:ea typeface="Meiryo UI" pitchFamily="50" charset="-128"/>
                          <a:cs typeface="Meiryo UI" pitchFamily="50" charset="-128"/>
                        </a:rPr>
                        <a:t>、</a:t>
                      </a:r>
                      <a:r>
                        <a:rPr lang="ja-JP" altLang="en-US" sz="1100" u="none" strike="noStrike" dirty="0" smtClean="0">
                          <a:solidFill>
                            <a:schemeClr val="tx1"/>
                          </a:solidFill>
                          <a:latin typeface="Meiryo UI" pitchFamily="50" charset="-128"/>
                          <a:ea typeface="Meiryo UI" pitchFamily="50" charset="-128"/>
                          <a:cs typeface="Meiryo UI" pitchFamily="50" charset="-128"/>
                        </a:rPr>
                        <a:t>大阪府</a:t>
                      </a:r>
                      <a:r>
                        <a:rPr lang="en-US" altLang="ja-JP" sz="1100" u="none" strike="noStrike" dirty="0" smtClean="0">
                          <a:solidFill>
                            <a:schemeClr val="tx1"/>
                          </a:solidFill>
                          <a:latin typeface="Meiryo UI" pitchFamily="50" charset="-128"/>
                          <a:ea typeface="Meiryo UI" pitchFamily="50" charset="-128"/>
                          <a:cs typeface="Meiryo UI" pitchFamily="50" charset="-128"/>
                        </a:rPr>
                        <a:t>28%</a:t>
                      </a:r>
                    </a:p>
                    <a:p>
                      <a:pPr marL="180000" indent="-180000" algn="l" fontAlgn="ctr">
                        <a:lnSpc>
                          <a:spcPct val="100000"/>
                        </a:lnSpc>
                        <a:spcBef>
                          <a:spcPts val="300"/>
                        </a:spcBef>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特別区の負担分については、人口で按分</a:t>
                      </a: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97500" marR="97500" marT="46800" marB="46800" anchor="ctr">
                    <a:lnT w="12700" cap="flat" cmpd="sng" algn="ctr">
                      <a:solidFill>
                        <a:schemeClr val="bg1"/>
                      </a:solidFill>
                      <a:prstDash val="solid"/>
                      <a:round/>
                      <a:headEnd type="none" w="med" len="med"/>
                      <a:tailEnd type="none" w="med" len="med"/>
                    </a:lnT>
                  </a:tcPr>
                </a:tc>
              </a:tr>
              <a:tr h="124544">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その他</a:t>
                      </a:r>
                    </a:p>
                  </a:txBody>
                  <a:tcPr marL="97500" marR="97500" marT="46800" marB="46800" anchor="ctr">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zh-CN" altLang="en-US" sz="1100" b="0" dirty="0" smtClean="0">
                          <a:solidFill>
                            <a:schemeClr val="tx1"/>
                          </a:solidFill>
                          <a:latin typeface="Meiryo UI" pitchFamily="50" charset="-128"/>
                          <a:ea typeface="Meiryo UI" pitchFamily="50" charset="-128"/>
                          <a:cs typeface="Meiryo UI" pitchFamily="50" charset="-128"/>
                        </a:rPr>
                        <a:t>此花西部臨海地区土地区画整理事業</a:t>
                      </a:r>
                      <a:r>
                        <a:rPr lang="ja-JP" altLang="en-US" sz="1100" b="0" dirty="0" smtClean="0">
                          <a:solidFill>
                            <a:schemeClr val="tx1"/>
                          </a:solidFill>
                          <a:latin typeface="Meiryo UI" pitchFamily="50" charset="-128"/>
                          <a:ea typeface="Meiryo UI" pitchFamily="50" charset="-128"/>
                          <a:cs typeface="Meiryo UI" pitchFamily="50" charset="-128"/>
                        </a:rPr>
                        <a:t>は、</a:t>
                      </a:r>
                      <a:r>
                        <a:rPr lang="en-US" altLang="ja-JP" sz="1100" b="0" dirty="0" smtClean="0">
                          <a:solidFill>
                            <a:schemeClr val="tx1"/>
                          </a:solidFill>
                          <a:latin typeface="Meiryo UI" pitchFamily="50" charset="-128"/>
                          <a:ea typeface="Meiryo UI" pitchFamily="50" charset="-128"/>
                          <a:cs typeface="Meiryo UI" pitchFamily="50" charset="-128"/>
                        </a:rPr>
                        <a:t>H29</a:t>
                      </a:r>
                      <a:r>
                        <a:rPr lang="ja-JP" altLang="en-US" sz="1100" b="0" dirty="0" smtClean="0">
                          <a:solidFill>
                            <a:schemeClr val="tx1"/>
                          </a:solidFill>
                          <a:latin typeface="Meiryo UI" pitchFamily="50" charset="-128"/>
                          <a:ea typeface="Meiryo UI" pitchFamily="50" charset="-128"/>
                          <a:cs typeface="Meiryo UI" pitchFamily="50" charset="-128"/>
                        </a:rPr>
                        <a:t>年</a:t>
                      </a:r>
                      <a:r>
                        <a:rPr lang="en-US" altLang="ja-JP" sz="1100" b="0" dirty="0" smtClean="0">
                          <a:solidFill>
                            <a:schemeClr val="tx1"/>
                          </a:solidFill>
                          <a:latin typeface="Meiryo UI" pitchFamily="50" charset="-128"/>
                          <a:ea typeface="Meiryo UI" pitchFamily="50" charset="-128"/>
                          <a:cs typeface="Meiryo UI" pitchFamily="50" charset="-128"/>
                        </a:rPr>
                        <a:t>10</a:t>
                      </a:r>
                      <a:r>
                        <a:rPr lang="ja-JP" altLang="en-US" sz="1100" b="0" dirty="0" smtClean="0">
                          <a:solidFill>
                            <a:schemeClr val="tx1"/>
                          </a:solidFill>
                          <a:latin typeface="Meiryo UI" pitchFamily="50" charset="-128"/>
                          <a:ea typeface="Meiryo UI" pitchFamily="50" charset="-128"/>
                          <a:cs typeface="Meiryo UI" pitchFamily="50" charset="-128"/>
                        </a:rPr>
                        <a:t>月</a:t>
                      </a:r>
                      <a:r>
                        <a:rPr lang="en-US" altLang="ja-JP" sz="1100" b="0" dirty="0" smtClean="0">
                          <a:solidFill>
                            <a:schemeClr val="tx1"/>
                          </a:solidFill>
                          <a:latin typeface="Meiryo UI" pitchFamily="50" charset="-128"/>
                          <a:ea typeface="Meiryo UI" pitchFamily="50" charset="-128"/>
                          <a:cs typeface="Meiryo UI" pitchFamily="50" charset="-128"/>
                        </a:rPr>
                        <a:t>3</a:t>
                      </a:r>
                      <a:r>
                        <a:rPr lang="ja-JP" altLang="en-US" sz="1100" b="0" dirty="0" smtClean="0">
                          <a:solidFill>
                            <a:schemeClr val="tx1"/>
                          </a:solidFill>
                          <a:latin typeface="Meiryo UI" pitchFamily="50" charset="-128"/>
                          <a:ea typeface="Meiryo UI" pitchFamily="50" charset="-128"/>
                          <a:cs typeface="Meiryo UI" pitchFamily="50" charset="-128"/>
                        </a:rPr>
                        <a:t>日付け和解ベースで推計</a:t>
                      </a:r>
                      <a:endParaRPr lang="en-US" altLang="ja-JP" sz="1100" b="0" dirty="0" smtClean="0">
                        <a:solidFill>
                          <a:schemeClr val="tx1"/>
                        </a:solidFill>
                        <a:latin typeface="Meiryo UI" pitchFamily="50" charset="-128"/>
                        <a:ea typeface="Meiryo UI" pitchFamily="50" charset="-128"/>
                        <a:cs typeface="Meiryo UI" pitchFamily="50" charset="-128"/>
                      </a:endParaRPr>
                    </a:p>
                  </a:txBody>
                  <a:tcPr marL="97500" marR="97500" marT="46800" marB="46800" anchor="ctr">
                    <a:lnB w="12700" cap="flat" cmpd="sng" algn="ctr">
                      <a:solidFill>
                        <a:schemeClr val="bg1"/>
                      </a:solidFill>
                      <a:prstDash val="solid"/>
                      <a:round/>
                      <a:headEnd type="none" w="med" len="med"/>
                      <a:tailEnd type="none" w="med" len="med"/>
                    </a:lnB>
                  </a:tcPr>
                </a:tc>
              </a:tr>
            </a:tbl>
          </a:graphicData>
        </a:graphic>
      </p:graphicFrame>
      <p:sp>
        <p:nvSpPr>
          <p:cNvPr id="7" name="正方形/長方形 6"/>
          <p:cNvSpPr/>
          <p:nvPr/>
        </p:nvSpPr>
        <p:spPr>
          <a:xfrm>
            <a:off x="-1600" y="5135414"/>
            <a:ext cx="975000" cy="307777"/>
          </a:xfrm>
          <a:prstGeom prst="rect">
            <a:avLst/>
          </a:prstGeom>
        </p:spPr>
        <p:txBody>
          <a:bodyPr wrap="square">
            <a:spAutoFit/>
          </a:bodyPr>
          <a:lstStyle/>
          <a:p>
            <a:r>
              <a:rPr lang="ja-JP" altLang="en-US" sz="1400" b="1" dirty="0" smtClean="0">
                <a:latin typeface="Meiryo UI" pitchFamily="50" charset="-128"/>
                <a:ea typeface="Meiryo UI" pitchFamily="50" charset="-128"/>
                <a:cs typeface="Meiryo UI" pitchFamily="50" charset="-128"/>
              </a:rPr>
              <a:t>［歳出］</a:t>
            </a:r>
            <a:endParaRPr lang="ja-JP" altLang="en-US" sz="1400" b="1" dirty="0">
              <a:latin typeface="Meiryo UI" pitchFamily="50" charset="-128"/>
              <a:ea typeface="Meiryo UI" pitchFamily="50" charset="-128"/>
              <a:cs typeface="Meiryo UI" pitchFamily="50" charset="-128"/>
            </a:endParaRPr>
          </a:p>
        </p:txBody>
      </p:sp>
      <p:sp>
        <p:nvSpPr>
          <p:cNvPr id="10" name="正方形/長方形 9"/>
          <p:cNvSpPr/>
          <p:nvPr/>
        </p:nvSpPr>
        <p:spPr>
          <a:xfrm>
            <a:off x="1770134" y="4168"/>
            <a:ext cx="2723823"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（１）前提条件（詳細）</a:t>
            </a:r>
            <a:endParaRPr lang="ja-JP" altLang="en-US"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123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615613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72951103"/>
              </p:ext>
            </p:extLst>
          </p:nvPr>
        </p:nvGraphicFramePr>
        <p:xfrm>
          <a:off x="344537" y="895855"/>
          <a:ext cx="9288981" cy="764160"/>
        </p:xfrm>
        <a:graphic>
          <a:graphicData uri="http://schemas.openxmlformats.org/drawingml/2006/table">
            <a:tbl>
              <a:tblPr bandRow="1">
                <a:tableStyleId>{21E4AEA4-8DFA-4A89-87EB-49C32662AFE0}</a:tableStyleId>
              </a:tblPr>
              <a:tblGrid>
                <a:gridCol w="1313627"/>
                <a:gridCol w="7975354"/>
              </a:tblGrid>
              <a:tr h="268661">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改革効果額</a:t>
                      </a:r>
                      <a:endParaRPr kumimoji="1" lang="en-US" altLang="ja-JP" sz="1100"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（未反映分）</a:t>
                      </a:r>
                      <a:endParaRPr kumimoji="1" lang="en-US" altLang="ja-JP" sz="1100" dirty="0" smtClean="0">
                        <a:solidFill>
                          <a:schemeClr val="tx1"/>
                        </a:solidFill>
                        <a:latin typeface="Meiryo UI" pitchFamily="50" charset="-128"/>
                        <a:ea typeface="Meiryo UI" pitchFamily="50" charset="-128"/>
                        <a:cs typeface="Meiryo UI" pitchFamily="50" charset="-128"/>
                      </a:endParaRPr>
                    </a:p>
                  </a:txBody>
                  <a:tcPr marL="97500" marR="97500" marT="46800" marB="46800" anchor="ctr"/>
                </a:tc>
                <a:tc>
                  <a:txBody>
                    <a:bodyPr/>
                    <a:lstStyle/>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大阪市の財政に関する将来推計</a:t>
                      </a:r>
                      <a:r>
                        <a:rPr lang="ja-JP" altLang="en-US" sz="1100" dirty="0" smtClean="0">
                          <a:solidFill>
                            <a:schemeClr val="tx1"/>
                          </a:solidFill>
                          <a:latin typeface="Meiryo UI" pitchFamily="50" charset="-128"/>
                          <a:ea typeface="Meiryo UI" pitchFamily="50" charset="-128"/>
                          <a:cs typeface="Meiryo UI" pitchFamily="50" charset="-128"/>
                        </a:rPr>
                        <a:t>及び「大阪府財政状況に関する中長期試算</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粗い試算</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平成</a:t>
                      </a:r>
                      <a:r>
                        <a:rPr lang="en-US" altLang="ja-JP" sz="1100" dirty="0" smtClean="0">
                          <a:solidFill>
                            <a:schemeClr val="tx1"/>
                          </a:solidFill>
                          <a:latin typeface="Meiryo UI" pitchFamily="50" charset="-128"/>
                          <a:ea typeface="Meiryo UI" pitchFamily="50" charset="-128"/>
                          <a:cs typeface="Meiryo UI" pitchFamily="50" charset="-128"/>
                        </a:rPr>
                        <a:t>30</a:t>
                      </a:r>
                      <a:r>
                        <a:rPr lang="ja-JP" altLang="en-US" sz="1100" dirty="0" smtClean="0">
                          <a:solidFill>
                            <a:schemeClr val="tx1"/>
                          </a:solidFill>
                          <a:latin typeface="Meiryo UI" pitchFamily="50" charset="-128"/>
                          <a:ea typeface="Meiryo UI" pitchFamily="50" charset="-128"/>
                          <a:cs typeface="Meiryo UI" pitchFamily="50" charset="-128"/>
                        </a:rPr>
                        <a:t>年２月版」</a:t>
                      </a:r>
                      <a:r>
                        <a:rPr lang="ja-JP" altLang="en-US" sz="1100" u="none" strike="noStrike" dirty="0" smtClean="0">
                          <a:solidFill>
                            <a:schemeClr val="tx1"/>
                          </a:solidFill>
                          <a:latin typeface="Meiryo UI" pitchFamily="50" charset="-128"/>
                          <a:ea typeface="Meiryo UI" pitchFamily="50" charset="-128"/>
                          <a:cs typeface="Meiryo UI" pitchFamily="50" charset="-128"/>
                        </a:rPr>
                        <a:t>において反映されていない効果について、発現時期に応じて計上</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事務の移管先で発現する効果額については、移管先に帰属するものとして計上</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各特別区の効果額は、人口で按分</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txBody>
                  <a:tcPr marL="97500" marR="97500" marT="46800" marB="46800" anchor="ctr"/>
                </a:tc>
              </a:tr>
            </a:tbl>
          </a:graphicData>
        </a:graphic>
      </p:graphicFrame>
      <p:sp>
        <p:nvSpPr>
          <p:cNvPr id="12" name="正方形/長方形 11"/>
          <p:cNvSpPr/>
          <p:nvPr/>
        </p:nvSpPr>
        <p:spPr>
          <a:xfrm>
            <a:off x="188520" y="585929"/>
            <a:ext cx="2518638"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改革</a:t>
            </a:r>
            <a:r>
              <a:rPr lang="ja-JP" altLang="en-US" sz="1400" b="1" dirty="0" smtClean="0">
                <a:latin typeface="Meiryo UI" pitchFamily="50" charset="-128"/>
                <a:ea typeface="Meiryo UI" pitchFamily="50" charset="-128"/>
                <a:cs typeface="Meiryo UI" pitchFamily="50" charset="-128"/>
              </a:rPr>
              <a:t>効果額（未反映分）］</a:t>
            </a:r>
            <a:endParaRPr lang="ja-JP" altLang="en-US" sz="1400" b="1" dirty="0">
              <a:latin typeface="Meiryo UI" pitchFamily="50" charset="-128"/>
              <a:ea typeface="Meiryo UI" pitchFamily="50" charset="-128"/>
              <a:cs typeface="Meiryo UI" pitchFamily="50" charset="-128"/>
            </a:endParaRPr>
          </a:p>
        </p:txBody>
      </p:sp>
      <p:graphicFrame>
        <p:nvGraphicFramePr>
          <p:cNvPr id="19" name="Group 21"/>
          <p:cNvGraphicFramePr>
            <a:graphicFrameLocks noGrp="1"/>
          </p:cNvGraphicFramePr>
          <p:nvPr>
            <p:extLst>
              <p:ext uri="{D42A27DB-BD31-4B8C-83A1-F6EECF244321}">
                <p14:modId xmlns:p14="http://schemas.microsoft.com/office/powerpoint/2010/main" val="2139707100"/>
              </p:ext>
            </p:extLst>
          </p:nvPr>
        </p:nvGraphicFramePr>
        <p:xfrm>
          <a:off x="349624" y="5322406"/>
          <a:ext cx="9283894" cy="1264920"/>
        </p:xfrm>
        <a:graphic>
          <a:graphicData uri="http://schemas.openxmlformats.org/drawingml/2006/table">
            <a:tbl>
              <a:tblPr bandRow="1"/>
              <a:tblGrid>
                <a:gridCol w="1307756"/>
                <a:gridCol w="7976138"/>
              </a:tblGrid>
              <a:tr h="380842">
                <a:tc>
                  <a:txBody>
                    <a:bodyPr/>
                    <a:lstStyle/>
                    <a:p>
                      <a:pPr marL="0" marR="0" lvl="2"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特別区に承継される財政調整基金</a:t>
                      </a:r>
                      <a:endParaRPr kumimoji="0"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60" marR="990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4E9E9"/>
                    </a:solidFill>
                  </a:tcPr>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特別区に承継される財政調整基金の額は、以下のとおり算出した</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・市「粗い試算」に示されている（参考）財政調整基金残高</a:t>
                      </a:r>
                      <a:r>
                        <a:rPr lang="en-US" altLang="ja-JP" sz="1100" u="none" strike="noStrike" dirty="0" smtClean="0">
                          <a:latin typeface="Meiryo UI" pitchFamily="50" charset="-128"/>
                          <a:ea typeface="Meiryo UI" pitchFamily="50" charset="-128"/>
                          <a:cs typeface="Meiryo UI" pitchFamily="50" charset="-128"/>
                        </a:rPr>
                        <a:t>1,132</a:t>
                      </a:r>
                      <a:r>
                        <a:rPr lang="ja-JP" altLang="en-US" sz="1100" u="none" strike="noStrike" dirty="0" smtClean="0">
                          <a:latin typeface="Meiryo UI" pitchFamily="50" charset="-128"/>
                          <a:ea typeface="Meiryo UI" pitchFamily="50" charset="-128"/>
                          <a:cs typeface="Meiryo UI" pitchFamily="50" charset="-128"/>
                        </a:rPr>
                        <a:t>億円</a:t>
                      </a: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a:t>
                      </a:r>
                      <a:r>
                        <a:rPr lang="en-US" altLang="ja-JP" sz="1100" u="none" strike="noStrike" dirty="0" smtClean="0">
                          <a:latin typeface="Meiryo UI" pitchFamily="50" charset="-128"/>
                          <a:ea typeface="Meiryo UI" pitchFamily="50" charset="-128"/>
                          <a:cs typeface="Meiryo UI" pitchFamily="50" charset="-128"/>
                        </a:rPr>
                        <a:t>H30</a:t>
                      </a:r>
                      <a:r>
                        <a:rPr lang="ja-JP" altLang="en-US" sz="1100" u="none" strike="noStrike" dirty="0" smtClean="0">
                          <a:latin typeface="Meiryo UI" pitchFamily="50" charset="-128"/>
                          <a:ea typeface="Meiryo UI" pitchFamily="50" charset="-128"/>
                          <a:cs typeface="Meiryo UI" pitchFamily="50" charset="-128"/>
                        </a:rPr>
                        <a:t>年度末、弁天町駅前開発土地信託事業への対応分</a:t>
                      </a:r>
                      <a:r>
                        <a:rPr lang="en-US" altLang="ja-JP" sz="1100" u="none" strike="noStrike" dirty="0" smtClean="0">
                          <a:latin typeface="Meiryo UI" pitchFamily="50" charset="-128"/>
                          <a:ea typeface="Meiryo UI" pitchFamily="50" charset="-128"/>
                          <a:cs typeface="Meiryo UI" pitchFamily="50" charset="-128"/>
                        </a:rPr>
                        <a:t>319</a:t>
                      </a:r>
                      <a:r>
                        <a:rPr lang="ja-JP" altLang="en-US" sz="1100" u="none" strike="noStrike" dirty="0" smtClean="0">
                          <a:latin typeface="Meiryo UI" pitchFamily="50" charset="-128"/>
                          <a:ea typeface="Meiryo UI" pitchFamily="50" charset="-128"/>
                          <a:cs typeface="Meiryo UI" pitchFamily="50" charset="-128"/>
                        </a:rPr>
                        <a:t>億円を除く）を反映</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a:t>
                      </a:r>
                      <a:r>
                        <a:rPr lang="en-US" altLang="ja-JP" sz="1100" u="none" strike="noStrike" dirty="0" smtClean="0">
                          <a:latin typeface="Meiryo UI" pitchFamily="50" charset="-128"/>
                          <a:ea typeface="Meiryo UI" pitchFamily="50" charset="-128"/>
                          <a:cs typeface="Meiryo UI" pitchFamily="50" charset="-128"/>
                        </a:rPr>
                        <a:t>H31</a:t>
                      </a:r>
                      <a:r>
                        <a:rPr lang="ja-JP" altLang="en-US" sz="1100" u="none" strike="noStrike" dirty="0" smtClean="0">
                          <a:latin typeface="Meiryo UI" pitchFamily="50" charset="-128"/>
                          <a:ea typeface="Meiryo UI" pitchFamily="50" charset="-128"/>
                          <a:cs typeface="Meiryo UI" pitchFamily="50" charset="-128"/>
                        </a:rPr>
                        <a:t>年度～</a:t>
                      </a:r>
                      <a:r>
                        <a:rPr lang="en-US" altLang="ja-JP" sz="1100" u="none" strike="noStrike" dirty="0" smtClean="0">
                          <a:latin typeface="Meiryo UI" pitchFamily="50" charset="-128"/>
                          <a:ea typeface="Meiryo UI" pitchFamily="50" charset="-128"/>
                          <a:cs typeface="Meiryo UI" pitchFamily="50" charset="-128"/>
                        </a:rPr>
                        <a:t>H33</a:t>
                      </a:r>
                      <a:r>
                        <a:rPr lang="ja-JP" altLang="en-US" sz="1100" u="none" strike="noStrike" dirty="0" smtClean="0">
                          <a:latin typeface="Meiryo UI" pitchFamily="50" charset="-128"/>
                          <a:ea typeface="Meiryo UI" pitchFamily="50" charset="-128"/>
                          <a:cs typeface="Meiryo UI" pitchFamily="50" charset="-128"/>
                        </a:rPr>
                        <a:t>年度の大阪市の財政に関する将来推計による財政収支</a:t>
                      </a:r>
                      <a:r>
                        <a:rPr lang="ja-JP" altLang="en-US" sz="1100" u="none" strike="noStrike" dirty="0" smtClean="0">
                          <a:solidFill>
                            <a:schemeClr val="tx1"/>
                          </a:solidFill>
                          <a:latin typeface="Meiryo UI" pitchFamily="50" charset="-128"/>
                          <a:ea typeface="Meiryo UI" pitchFamily="50" charset="-128"/>
                          <a:cs typeface="Meiryo UI" pitchFamily="50" charset="-128"/>
                        </a:rPr>
                        <a:t>不足額（ケース１：▲</a:t>
                      </a:r>
                      <a:r>
                        <a:rPr lang="en-US" altLang="ja-JP" sz="1100" u="none" strike="noStrike" dirty="0" smtClean="0">
                          <a:solidFill>
                            <a:schemeClr val="tx1"/>
                          </a:solidFill>
                          <a:latin typeface="Meiryo UI" pitchFamily="50" charset="-128"/>
                          <a:ea typeface="Meiryo UI" pitchFamily="50" charset="-128"/>
                          <a:cs typeface="Meiryo UI" pitchFamily="50" charset="-128"/>
                        </a:rPr>
                        <a:t>227</a:t>
                      </a:r>
                      <a:r>
                        <a:rPr lang="ja-JP" altLang="en-US" sz="1100" u="none" strike="noStrike" dirty="0" smtClean="0">
                          <a:solidFill>
                            <a:schemeClr val="tx1"/>
                          </a:solidFill>
                          <a:latin typeface="Meiryo UI" pitchFamily="50" charset="-128"/>
                          <a:ea typeface="Meiryo UI" pitchFamily="50" charset="-128"/>
                          <a:cs typeface="Meiryo UI" pitchFamily="50" charset="-128"/>
                        </a:rPr>
                        <a:t>億円</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solidFill>
                            <a:schemeClr val="tx1"/>
                          </a:solidFill>
                          <a:latin typeface="Meiryo UI" pitchFamily="50" charset="-128"/>
                          <a:ea typeface="Meiryo UI" pitchFamily="50" charset="-128"/>
                          <a:cs typeface="Meiryo UI" pitchFamily="50" charset="-128"/>
                        </a:rPr>
                        <a:t>　　　</a:t>
                      </a:r>
                      <a:r>
                        <a:rPr lang="ja-JP" altLang="en-US" sz="1100" u="none" strike="noStrike" baseline="0" dirty="0" smtClean="0">
                          <a:solidFill>
                            <a:schemeClr val="tx1"/>
                          </a:solidFill>
                          <a:latin typeface="Meiryo UI" pitchFamily="50" charset="-128"/>
                          <a:ea typeface="Meiryo UI" pitchFamily="50" charset="-128"/>
                          <a:cs typeface="Meiryo UI" pitchFamily="50" charset="-128"/>
                        </a:rPr>
                        <a:t> </a:t>
                      </a:r>
                      <a:r>
                        <a:rPr lang="ja-JP" altLang="en-US" sz="1100" u="none" strike="noStrike" dirty="0" smtClean="0">
                          <a:solidFill>
                            <a:schemeClr val="tx1"/>
                          </a:solidFill>
                          <a:latin typeface="Meiryo UI" pitchFamily="50" charset="-128"/>
                          <a:ea typeface="Meiryo UI" pitchFamily="50" charset="-128"/>
                          <a:cs typeface="Meiryo UI" pitchFamily="50" charset="-128"/>
                        </a:rPr>
                        <a:t>ケース２：▲</a:t>
                      </a:r>
                      <a:r>
                        <a:rPr lang="en-US" altLang="ja-JP" sz="1100" u="none" strike="noStrike" dirty="0" smtClean="0">
                          <a:solidFill>
                            <a:schemeClr val="tx1"/>
                          </a:solidFill>
                          <a:latin typeface="Meiryo UI" pitchFamily="50" charset="-128"/>
                          <a:ea typeface="Meiryo UI" pitchFamily="50" charset="-128"/>
                          <a:cs typeface="Meiryo UI" pitchFamily="50" charset="-128"/>
                        </a:rPr>
                        <a:t>116</a:t>
                      </a:r>
                      <a:r>
                        <a:rPr lang="ja-JP" altLang="en-US" sz="1100" u="none" strike="noStrike" dirty="0" smtClean="0">
                          <a:solidFill>
                            <a:schemeClr val="tx1"/>
                          </a:solidFill>
                          <a:latin typeface="Meiryo UI" pitchFamily="50" charset="-128"/>
                          <a:ea typeface="Meiryo UI" pitchFamily="50" charset="-128"/>
                          <a:cs typeface="Meiryo UI" pitchFamily="50" charset="-128"/>
                        </a:rPr>
                        <a:t>億円）を反映</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a:t>
                      </a:r>
                      <a:r>
                        <a:rPr lang="en-US" altLang="ja-JP" sz="1100" u="none" strike="noStrike" dirty="0" smtClean="0">
                          <a:latin typeface="Meiryo UI" pitchFamily="50" charset="-128"/>
                          <a:ea typeface="Meiryo UI" pitchFamily="50" charset="-128"/>
                          <a:cs typeface="Meiryo UI" pitchFamily="50" charset="-128"/>
                        </a:rPr>
                        <a:t>H31</a:t>
                      </a:r>
                      <a:r>
                        <a:rPr lang="ja-JP" altLang="en-US" sz="1100" u="none" strike="noStrike" dirty="0" smtClean="0">
                          <a:latin typeface="Meiryo UI" pitchFamily="50" charset="-128"/>
                          <a:ea typeface="Meiryo UI" pitchFamily="50" charset="-128"/>
                          <a:cs typeface="Meiryo UI" pitchFamily="50" charset="-128"/>
                        </a:rPr>
                        <a:t>年度～</a:t>
                      </a:r>
                      <a:r>
                        <a:rPr lang="en-US" altLang="ja-JP" sz="1100" u="none" strike="noStrike" dirty="0" smtClean="0">
                          <a:latin typeface="Meiryo UI" pitchFamily="50" charset="-128"/>
                          <a:ea typeface="Meiryo UI" pitchFamily="50" charset="-128"/>
                          <a:cs typeface="Meiryo UI" pitchFamily="50" charset="-128"/>
                        </a:rPr>
                        <a:t>H33</a:t>
                      </a:r>
                      <a:r>
                        <a:rPr lang="ja-JP" altLang="en-US" sz="1100" u="none" strike="noStrike" dirty="0" smtClean="0">
                          <a:latin typeface="Meiryo UI" pitchFamily="50" charset="-128"/>
                          <a:ea typeface="Meiryo UI" pitchFamily="50" charset="-128"/>
                          <a:cs typeface="Meiryo UI" pitchFamily="50" charset="-128"/>
                        </a:rPr>
                        <a:t>年度の改革効果額</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未反映分</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err="1"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組織体制の影響額、設置コスト（</a:t>
                      </a:r>
                      <a:r>
                        <a:rPr lang="ja-JP" altLang="en-US" sz="1100" u="none" strike="noStrike" dirty="0" smtClean="0">
                          <a:solidFill>
                            <a:schemeClr val="tx1"/>
                          </a:solidFill>
                          <a:latin typeface="Meiryo UI" pitchFamily="50" charset="-128"/>
                          <a:ea typeface="Meiryo UI" pitchFamily="50" charset="-128"/>
                          <a:cs typeface="Meiryo UI" pitchFamily="50" charset="-128"/>
                        </a:rPr>
                        <a:t>＋</a:t>
                      </a:r>
                      <a:r>
                        <a:rPr lang="en-US" altLang="ja-JP" sz="1100" u="none" strike="noStrike" dirty="0" smtClean="0">
                          <a:solidFill>
                            <a:schemeClr val="tx1"/>
                          </a:solidFill>
                          <a:latin typeface="Meiryo UI" pitchFamily="50" charset="-128"/>
                          <a:ea typeface="Meiryo UI" pitchFamily="50" charset="-128"/>
                          <a:cs typeface="Meiryo UI" pitchFamily="50" charset="-128"/>
                        </a:rPr>
                        <a:t>13</a:t>
                      </a:r>
                      <a:r>
                        <a:rPr lang="ja-JP" altLang="en-US" sz="1100" u="none" strike="noStrike" dirty="0" smtClean="0">
                          <a:solidFill>
                            <a:schemeClr val="tx1"/>
                          </a:solidFill>
                          <a:latin typeface="Meiryo UI" pitchFamily="50" charset="-128"/>
                          <a:ea typeface="Meiryo UI" pitchFamily="50" charset="-128"/>
                          <a:cs typeface="Meiryo UI" pitchFamily="50" charset="-128"/>
                        </a:rPr>
                        <a:t>億円</a:t>
                      </a:r>
                      <a:r>
                        <a:rPr lang="ja-JP" altLang="en-US" sz="1100" u="none" strike="noStrike" dirty="0" smtClean="0">
                          <a:latin typeface="Meiryo UI" pitchFamily="50" charset="-128"/>
                          <a:ea typeface="Meiryo UI" pitchFamily="50" charset="-128"/>
                          <a:cs typeface="Meiryo UI" pitchFamily="50" charset="-128"/>
                        </a:rPr>
                        <a:t>）を反映</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・大阪府に承継する財務リスク（損失補償）の引当財源（大阪府で管理）　▲</a:t>
                      </a:r>
                      <a:r>
                        <a:rPr lang="en-US" altLang="ja-JP" sz="1100" u="none" strike="noStrike" dirty="0" smtClean="0">
                          <a:latin typeface="Meiryo UI" pitchFamily="50" charset="-128"/>
                          <a:ea typeface="Meiryo UI" pitchFamily="50" charset="-128"/>
                          <a:cs typeface="Meiryo UI" pitchFamily="50" charset="-128"/>
                        </a:rPr>
                        <a:t>236</a:t>
                      </a:r>
                      <a:r>
                        <a:rPr lang="ja-JP" altLang="en-US" sz="1100" u="none" strike="noStrike" dirty="0" smtClean="0">
                          <a:latin typeface="Meiryo UI" pitchFamily="50" charset="-128"/>
                          <a:ea typeface="Meiryo UI" pitchFamily="50" charset="-128"/>
                          <a:cs typeface="Meiryo UI" pitchFamily="50" charset="-128"/>
                        </a:rPr>
                        <a:t>億円　を反映</a:t>
                      </a:r>
                      <a:endParaRPr lang="en-US" altLang="ja-JP" sz="1100" u="none" strike="noStrike" dirty="0" smtClean="0">
                        <a:latin typeface="Meiryo UI" pitchFamily="50" charset="-128"/>
                        <a:ea typeface="Meiryo UI" pitchFamily="50" charset="-128"/>
                        <a:cs typeface="Meiryo UI" pitchFamily="50" charset="-128"/>
                      </a:endParaRPr>
                    </a:p>
                  </a:txBody>
                  <a:tcPr marL="99060" marR="9906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4E9E9"/>
                    </a:solidFill>
                  </a:tcPr>
                </a:tc>
              </a:tr>
            </a:tbl>
          </a:graphicData>
        </a:graphic>
      </p:graphicFrame>
      <p:sp>
        <p:nvSpPr>
          <p:cNvPr id="20" name="正方形/長方形 19"/>
          <p:cNvSpPr/>
          <p:nvPr/>
        </p:nvSpPr>
        <p:spPr>
          <a:xfrm>
            <a:off x="199608" y="4996125"/>
            <a:ext cx="3193503"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［特別区に承継される財政調整基金］</a:t>
            </a:r>
            <a:endParaRPr lang="ja-JP" altLang="en-US" sz="1400" b="1" dirty="0">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089246447"/>
              </p:ext>
            </p:extLst>
          </p:nvPr>
        </p:nvGraphicFramePr>
        <p:xfrm>
          <a:off x="344538" y="3097623"/>
          <a:ext cx="9288982" cy="1767840"/>
        </p:xfrm>
        <a:graphic>
          <a:graphicData uri="http://schemas.openxmlformats.org/drawingml/2006/table">
            <a:tbl>
              <a:tblPr bandRow="1">
                <a:tableStyleId>{21E4AEA4-8DFA-4A89-87EB-49C32662AFE0}</a:tableStyleId>
              </a:tblPr>
              <a:tblGrid>
                <a:gridCol w="1313627"/>
                <a:gridCol w="7975355"/>
              </a:tblGrid>
              <a:tr h="290777">
                <a:tc>
                  <a:txBody>
                    <a:bodyPr/>
                    <a:lstStyle/>
                    <a:p>
                      <a:pPr marL="0" marR="0" lvl="2" indent="0" algn="l"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設置コスト</a:t>
                      </a:r>
                      <a:endParaRPr kumimoji="0"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anchor="ctr" horzOverflow="overflow"/>
                </a:tc>
                <a:tc>
                  <a:txBody>
                    <a:bodyPr/>
                    <a:lstStyle/>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「特別区設置に伴うコスト」（第</a:t>
                      </a:r>
                      <a:r>
                        <a:rPr lang="en-US" altLang="ja-JP" sz="1100" b="0" u="none" dirty="0" smtClean="0">
                          <a:solidFill>
                            <a:schemeClr val="tx1"/>
                          </a:solidFill>
                          <a:latin typeface="Meiryo UI" pitchFamily="50" charset="-128"/>
                          <a:ea typeface="Meiryo UI" pitchFamily="50" charset="-128"/>
                          <a:cs typeface="Meiryo UI" pitchFamily="50" charset="-128"/>
                        </a:rPr>
                        <a:t>4</a:t>
                      </a:r>
                      <a:r>
                        <a:rPr lang="ja-JP" altLang="en-US" sz="1100" b="0" u="none" dirty="0" smtClean="0">
                          <a:solidFill>
                            <a:schemeClr val="tx1"/>
                          </a:solidFill>
                          <a:latin typeface="Meiryo UI" pitchFamily="50" charset="-128"/>
                          <a:ea typeface="Meiryo UI" pitchFamily="50" charset="-128"/>
                          <a:cs typeface="Meiryo UI" pitchFamily="50" charset="-128"/>
                        </a:rPr>
                        <a:t>回・第</a:t>
                      </a:r>
                      <a:r>
                        <a:rPr lang="en-US" altLang="ja-JP" sz="1100" b="0" u="none" dirty="0" smtClean="0">
                          <a:solidFill>
                            <a:schemeClr val="tx1"/>
                          </a:solidFill>
                          <a:latin typeface="Meiryo UI" pitchFamily="50" charset="-128"/>
                          <a:ea typeface="Meiryo UI" pitchFamily="50" charset="-128"/>
                          <a:cs typeface="Meiryo UI" pitchFamily="50" charset="-128"/>
                        </a:rPr>
                        <a:t>9</a:t>
                      </a:r>
                      <a:r>
                        <a:rPr lang="ja-JP" altLang="en-US" sz="1100" b="0" u="none" dirty="0" smtClean="0">
                          <a:solidFill>
                            <a:schemeClr val="tx1"/>
                          </a:solidFill>
                          <a:latin typeface="Meiryo UI" pitchFamily="50" charset="-128"/>
                          <a:ea typeface="Meiryo UI" pitchFamily="50" charset="-128"/>
                          <a:cs typeface="Meiryo UI" pitchFamily="50" charset="-128"/>
                        </a:rPr>
                        <a:t>回大都市制度（特別区設置）協議会資料）に示したコスト例のうち、イニシャルコストが高くなる庁舎建設案を使用</a:t>
                      </a:r>
                      <a:endParaRPr lang="zh-TW" altLang="en-US" sz="1100" b="0" u="none" dirty="0" smtClean="0">
                        <a:solidFill>
                          <a:schemeClr val="tx1"/>
                        </a:solidFill>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b="0" dirty="0" smtClean="0">
                          <a:solidFill>
                            <a:schemeClr val="tx1"/>
                          </a:solidFill>
                          <a:latin typeface="Meiryo UI" pitchFamily="50" charset="-128"/>
                          <a:ea typeface="Meiryo UI" pitchFamily="50" charset="-128"/>
                          <a:cs typeface="Meiryo UI" pitchFamily="50" charset="-128"/>
                        </a:rPr>
                        <a:t>組織体制</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案</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をもとに試算した新たに執務室の確保が必要となる対象職員数</a:t>
                      </a:r>
                      <a:r>
                        <a:rPr lang="ja-JP" altLang="en-US" sz="1100" u="none" strike="noStrike" dirty="0" smtClean="0">
                          <a:solidFill>
                            <a:schemeClr val="tx1"/>
                          </a:solidFill>
                          <a:latin typeface="Meiryo UI" pitchFamily="50" charset="-128"/>
                          <a:ea typeface="Meiryo UI" pitchFamily="50" charset="-128"/>
                          <a:cs typeface="Meiryo UI" pitchFamily="50" charset="-128"/>
                        </a:rPr>
                        <a:t>に基づき、特別区と大阪府にそれぞれ計上</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システム改修経費は人口で按分</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庁舎整備経費は、対象職員数（</a:t>
                      </a:r>
                      <a:r>
                        <a:rPr lang="en-US" altLang="ja-JP" sz="1100" u="none" strike="noStrike" dirty="0" smtClean="0">
                          <a:solidFill>
                            <a:schemeClr val="tx1"/>
                          </a:solidFill>
                          <a:latin typeface="Meiryo UI" pitchFamily="50" charset="-128"/>
                          <a:ea typeface="Meiryo UI" pitchFamily="50" charset="-128"/>
                          <a:cs typeface="Meiryo UI" pitchFamily="50" charset="-128"/>
                        </a:rPr>
                        <a:t>H34</a:t>
                      </a:r>
                      <a:r>
                        <a:rPr lang="ja-JP" altLang="en-US" sz="1100" u="none" strike="noStrike" dirty="0" smtClean="0">
                          <a:solidFill>
                            <a:schemeClr val="tx1"/>
                          </a:solidFill>
                          <a:latin typeface="Meiryo UI" pitchFamily="50" charset="-128"/>
                          <a:ea typeface="Meiryo UI" pitchFamily="50" charset="-128"/>
                          <a:cs typeface="Meiryo UI" pitchFamily="50" charset="-128"/>
                        </a:rPr>
                        <a:t>年度当初）から庁舎不足面積を算出し、不足面積が生じた特別区については新庁舎の建設</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solidFill>
                            <a:schemeClr val="tx1"/>
                          </a:solidFill>
                          <a:latin typeface="Meiryo UI" pitchFamily="50" charset="-128"/>
                          <a:ea typeface="Meiryo UI" pitchFamily="50" charset="-128"/>
                          <a:cs typeface="Meiryo UI" pitchFamily="50" charset="-128"/>
                        </a:rPr>
                        <a:t>　　（</a:t>
                      </a:r>
                      <a:r>
                        <a:rPr lang="en-US" altLang="ja-JP" sz="1100" u="none" strike="noStrike" dirty="0" smtClean="0">
                          <a:solidFill>
                            <a:schemeClr val="tx1"/>
                          </a:solidFill>
                          <a:latin typeface="Meiryo UI" pitchFamily="50" charset="-128"/>
                          <a:ea typeface="Meiryo UI" pitchFamily="50" charset="-128"/>
                          <a:cs typeface="Meiryo UI" pitchFamily="50" charset="-128"/>
                        </a:rPr>
                        <a:t>H36</a:t>
                      </a:r>
                      <a:r>
                        <a:rPr lang="ja-JP" altLang="en-US" sz="1100" u="none" strike="noStrike" dirty="0" smtClean="0">
                          <a:solidFill>
                            <a:schemeClr val="tx1"/>
                          </a:solidFill>
                          <a:latin typeface="Meiryo UI" pitchFamily="50" charset="-128"/>
                          <a:ea typeface="Meiryo UI" pitchFamily="50" charset="-128"/>
                          <a:cs typeface="Meiryo UI" pitchFamily="50" charset="-128"/>
                        </a:rPr>
                        <a:t>年度下期完成）を仮定に算出（完成までの間は民間ビルを賃借）</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各特別区に児童相談所の一時保護所を設置し、一時保護所を有しない特別区については新たに建設するものと仮定して、建設費を算出</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起債対象事業は、建設事業債</a:t>
                      </a:r>
                      <a:r>
                        <a:rPr lang="en-US" altLang="ja-JP" sz="1100" u="none" strike="noStrike" dirty="0" smtClean="0">
                          <a:solidFill>
                            <a:schemeClr val="tx1"/>
                          </a:solidFill>
                          <a:latin typeface="Meiryo UI" pitchFamily="50" charset="-128"/>
                          <a:ea typeface="Meiryo UI" pitchFamily="50" charset="-128"/>
                          <a:cs typeface="Meiryo UI" pitchFamily="50" charset="-128"/>
                        </a:rPr>
                        <a:t>75%</a:t>
                      </a:r>
                      <a:r>
                        <a:rPr lang="ja-JP" altLang="en-US" sz="1100" u="none" strike="noStrike" dirty="0" smtClean="0">
                          <a:solidFill>
                            <a:schemeClr val="tx1"/>
                          </a:solidFill>
                          <a:latin typeface="Meiryo UI" pitchFamily="50" charset="-128"/>
                          <a:ea typeface="Meiryo UI" pitchFamily="50" charset="-128"/>
                          <a:cs typeface="Meiryo UI" pitchFamily="50" charset="-128"/>
                        </a:rPr>
                        <a:t>を充当</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広報関係経費などその他のイニシャルコストについて、個別の積み上げができない項目は、均等割り等で按分</a:t>
                      </a:r>
                    </a:p>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ランニングコストについて、個別の積み上げができない項目は、人口等で按分</a:t>
                      </a:r>
                    </a:p>
                  </a:txBody>
                  <a:tcPr marL="99060" marR="99060" anchor="ctr" horzOverflow="overflow"/>
                </a:tc>
              </a:tr>
            </a:tbl>
          </a:graphicData>
        </a:graphic>
      </p:graphicFrame>
      <p:sp>
        <p:nvSpPr>
          <p:cNvPr id="22" name="正方形/長方形 21"/>
          <p:cNvSpPr/>
          <p:nvPr/>
        </p:nvSpPr>
        <p:spPr>
          <a:xfrm>
            <a:off x="188520" y="2780846"/>
            <a:ext cx="1314784"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［設置コスト］</a:t>
            </a:r>
            <a:endParaRPr lang="ja-JP" altLang="en-US" sz="1400" b="1" dirty="0">
              <a:latin typeface="Meiryo UI" pitchFamily="50" charset="-128"/>
              <a:ea typeface="Meiryo UI" pitchFamily="50" charset="-128"/>
              <a:cs typeface="Meiryo UI"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245720300"/>
              </p:ext>
            </p:extLst>
          </p:nvPr>
        </p:nvGraphicFramePr>
        <p:xfrm>
          <a:off x="339420" y="2076106"/>
          <a:ext cx="9294099" cy="596520"/>
        </p:xfrm>
        <a:graphic>
          <a:graphicData uri="http://schemas.openxmlformats.org/drawingml/2006/table">
            <a:tbl>
              <a:tblPr bandRow="1">
                <a:tableStyleId>{21E4AEA4-8DFA-4A89-87EB-49C32662AFE0}</a:tableStyleId>
              </a:tblPr>
              <a:tblGrid>
                <a:gridCol w="1319540"/>
                <a:gridCol w="7974559"/>
              </a:tblGrid>
              <a:tr h="268661">
                <a:tc>
                  <a:txBody>
                    <a:bodyPr/>
                    <a:lstStyle/>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組織体制の影響額</a:t>
                      </a:r>
                      <a:endParaRPr kumimoji="1" lang="en-US" altLang="ja-JP" sz="1100" dirty="0" smtClean="0">
                        <a:latin typeface="Meiryo UI" pitchFamily="50" charset="-128"/>
                        <a:ea typeface="Meiryo UI" pitchFamily="50" charset="-128"/>
                        <a:cs typeface="Meiryo UI" pitchFamily="50" charset="-128"/>
                      </a:endParaRPr>
                    </a:p>
                    <a:p>
                      <a:pPr marL="0" marR="0" lvl="2" indent="0" algn="l" defTabSz="914400" rtl="0" eaLnBrk="1" fontAlgn="auto" latinLnBrk="0" hangingPunct="1">
                        <a:lnSpc>
                          <a:spcPts val="16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（人件費）</a:t>
                      </a:r>
                      <a:endParaRPr kumimoji="1" lang="en-US" altLang="ja-JP" sz="1100" dirty="0" smtClean="0">
                        <a:latin typeface="Meiryo UI" pitchFamily="50" charset="-128"/>
                        <a:ea typeface="Meiryo UI" pitchFamily="50" charset="-128"/>
                        <a:cs typeface="Meiryo UI" pitchFamily="50" charset="-128"/>
                      </a:endParaRPr>
                    </a:p>
                  </a:txBody>
                  <a:tcPr marL="97500" marR="97500" marT="46800" marB="46800" anchor="ctr"/>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職員数の増減に伴う影響額を年次別に試算（大阪市の財政に関する将来推計で見込む職員数の減は除く）</a:t>
                      </a:r>
                      <a:endParaRPr lang="en-US" altLang="ja-JP" sz="1100" u="none" strike="noStrike" dirty="0" smtClean="0">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事務の移管先で生じる影響額は、移管先で計上</a:t>
                      </a:r>
                      <a:endParaRPr lang="en-US" altLang="ja-JP" sz="1100" u="none" strike="noStrike" dirty="0" smtClean="0">
                        <a:latin typeface="Meiryo UI" pitchFamily="50" charset="-128"/>
                        <a:ea typeface="Meiryo UI" pitchFamily="50" charset="-128"/>
                        <a:cs typeface="Meiryo UI" pitchFamily="50" charset="-128"/>
                      </a:endParaRPr>
                    </a:p>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特別区の体制整備による影響額は、各特別区の職員数で按分、技能労務職の退職不補充による影響額は、各特別区の人口で按分</a:t>
                      </a:r>
                      <a:endParaRPr lang="en-US" altLang="ja-JP" sz="1100" u="none" strike="noStrike" dirty="0" smtClean="0">
                        <a:latin typeface="Meiryo UI" pitchFamily="50" charset="-128"/>
                        <a:ea typeface="Meiryo UI" pitchFamily="50" charset="-128"/>
                        <a:cs typeface="Meiryo UI" pitchFamily="50" charset="-128"/>
                      </a:endParaRPr>
                    </a:p>
                  </a:txBody>
                  <a:tcPr marL="97500" marR="97500" marT="46800" marB="46800" anchor="ctr"/>
                </a:tc>
              </a:tr>
            </a:tbl>
          </a:graphicData>
        </a:graphic>
      </p:graphicFrame>
      <p:sp>
        <p:nvSpPr>
          <p:cNvPr id="15" name="正方形/長方形 14"/>
          <p:cNvSpPr/>
          <p:nvPr/>
        </p:nvSpPr>
        <p:spPr>
          <a:xfrm>
            <a:off x="183403" y="1757817"/>
            <a:ext cx="1965603" cy="307777"/>
          </a:xfrm>
          <a:prstGeom prst="rect">
            <a:avLst/>
          </a:prstGeom>
        </p:spPr>
        <p:txBody>
          <a:bodyPr wrap="none">
            <a:spAutoFit/>
          </a:bodyPr>
          <a:lstStyle/>
          <a:p>
            <a:r>
              <a:rPr lang="ja-JP" altLang="en-US" sz="1400" b="1" dirty="0" smtClean="0">
                <a:latin typeface="Meiryo UI" pitchFamily="50" charset="-128"/>
                <a:ea typeface="Meiryo UI" pitchFamily="50" charset="-128"/>
                <a:cs typeface="Meiryo UI" pitchFamily="50" charset="-128"/>
              </a:rPr>
              <a:t>［組織体制の影響額］</a:t>
            </a:r>
            <a:endParaRPr lang="ja-JP" altLang="en-US" sz="1400" b="1" dirty="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58831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329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1" y="1042880"/>
            <a:ext cx="8856985" cy="544359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269776"/>
            <a:ext cx="8229600" cy="648929"/>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目　　次</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14" name="正方形/長方形 13"/>
          <p:cNvSpPr/>
          <p:nvPr/>
        </p:nvSpPr>
        <p:spPr>
          <a:xfrm>
            <a:off x="549293" y="1052736"/>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１　</a:t>
            </a:r>
            <a:r>
              <a:rPr lang="ja-JP" altLang="en-US" sz="2000" b="1" dirty="0" smtClean="0">
                <a:solidFill>
                  <a:prstClr val="black"/>
                </a:solidFill>
                <a:latin typeface="Meiryo UI" pitchFamily="50" charset="-128"/>
                <a:ea typeface="Meiryo UI" pitchFamily="50" charset="-128"/>
                <a:cs typeface="Meiryo UI" pitchFamily="50" charset="-128"/>
              </a:rPr>
              <a:t>財政シミュレーションを行うにあたって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549293" y="1964192"/>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シミュレーション結果</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549290" y="2580065"/>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（１）特別区の収支</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0" name="正方形/長方形 29"/>
          <p:cNvSpPr/>
          <p:nvPr/>
        </p:nvSpPr>
        <p:spPr>
          <a:xfrm>
            <a:off x="560512" y="2973608"/>
            <a:ext cx="7356037" cy="1245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各</a:t>
            </a:r>
            <a:r>
              <a:rPr lang="ja-JP" altLang="en-US" sz="1400" dirty="0">
                <a:solidFill>
                  <a:prstClr val="black"/>
                </a:solidFill>
                <a:latin typeface="Meiryo UI" pitchFamily="50" charset="-128"/>
                <a:ea typeface="Meiryo UI" pitchFamily="50" charset="-128"/>
                <a:cs typeface="Meiryo UI" pitchFamily="50" charset="-128"/>
              </a:rPr>
              <a:t>特別区の</a:t>
            </a:r>
            <a:r>
              <a:rPr lang="ja-JP" altLang="en-US" sz="1400" dirty="0" smtClean="0">
                <a:solidFill>
                  <a:prstClr val="black"/>
                </a:solidFill>
                <a:latin typeface="Meiryo UI" pitchFamily="50" charset="-128"/>
                <a:ea typeface="Meiryo UI" pitchFamily="50" charset="-128"/>
                <a:cs typeface="Meiryo UI" pitchFamily="50" charset="-128"/>
              </a:rPr>
              <a:t>収支（第一区～第四区）</a:t>
            </a:r>
            <a:endParaRPr lang="en-US" altLang="ja-JP" sz="1400" dirty="0">
              <a:solidFill>
                <a:prstClr val="black"/>
              </a:solidFill>
              <a:latin typeface="Meiryo UI" pitchFamily="50" charset="-128"/>
              <a:ea typeface="Meiryo UI" pitchFamily="50" charset="-128"/>
              <a:cs typeface="Meiryo UI" pitchFamily="50" charset="-128"/>
            </a:endParaRPr>
          </a:p>
        </p:txBody>
      </p:sp>
      <p:sp>
        <p:nvSpPr>
          <p:cNvPr id="31" name="正方形/長方形 30"/>
          <p:cNvSpPr/>
          <p:nvPr/>
        </p:nvSpPr>
        <p:spPr>
          <a:xfrm>
            <a:off x="549290" y="4319240"/>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参考資料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2" name="正方形/長方形 31"/>
          <p:cNvSpPr/>
          <p:nvPr/>
        </p:nvSpPr>
        <p:spPr>
          <a:xfrm>
            <a:off x="549287" y="4859318"/>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（１）前提条件（詳細）</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549287" y="5118057"/>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（２）</a:t>
            </a:r>
            <a:r>
              <a:rPr lang="en-US" altLang="ja-JP" sz="1400" dirty="0">
                <a:solidFill>
                  <a:schemeClr val="tx1"/>
                </a:solidFill>
                <a:latin typeface="Meiryo UI" pitchFamily="50" charset="-128"/>
                <a:ea typeface="Meiryo UI" pitchFamily="50" charset="-128"/>
                <a:cs typeface="Meiryo UI" pitchFamily="50" charset="-128"/>
              </a:rPr>
              <a:t>AB</a:t>
            </a:r>
            <a:r>
              <a:rPr lang="ja-JP" altLang="en-US" sz="1400" dirty="0">
                <a:solidFill>
                  <a:schemeClr val="tx1"/>
                </a:solidFill>
                <a:latin typeface="Meiryo UI" pitchFamily="50" charset="-128"/>
                <a:ea typeface="Meiryo UI" pitchFamily="50" charset="-128"/>
                <a:cs typeface="Meiryo UI" pitchFamily="50" charset="-128"/>
              </a:rPr>
              <a:t>項目関係の改革効果</a:t>
            </a:r>
            <a:r>
              <a:rPr lang="ja-JP" altLang="en-US" sz="1400" dirty="0" smtClean="0">
                <a:solidFill>
                  <a:schemeClr val="tx1"/>
                </a:solidFill>
                <a:latin typeface="Meiryo UI" pitchFamily="50" charset="-128"/>
                <a:ea typeface="Meiryo UI" pitchFamily="50" charset="-128"/>
                <a:cs typeface="Meiryo UI" pitchFamily="50" charset="-128"/>
              </a:rPr>
              <a:t>額（未反映分）の内訳</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2792760" y="2754856"/>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・・・・・・財シ</a:t>
            </a:r>
            <a:r>
              <a:rPr lang="en-US" altLang="ja-JP" sz="1400" b="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５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0" name="正方形/長方形 39"/>
          <p:cNvSpPr/>
          <p:nvPr/>
        </p:nvSpPr>
        <p:spPr>
          <a:xfrm>
            <a:off x="2781535" y="4864236"/>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２５</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1" name="正方形/長方形 40"/>
          <p:cNvSpPr/>
          <p:nvPr/>
        </p:nvSpPr>
        <p:spPr>
          <a:xfrm>
            <a:off x="2422255" y="5121688"/>
            <a:ext cx="68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２７</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4" name="正方形/長方形 43"/>
          <p:cNvSpPr/>
          <p:nvPr/>
        </p:nvSpPr>
        <p:spPr>
          <a:xfrm>
            <a:off x="549287" y="5376796"/>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（３）組織体制の影響額</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45" name="正方形/長方形 44"/>
          <p:cNvSpPr/>
          <p:nvPr/>
        </p:nvSpPr>
        <p:spPr>
          <a:xfrm>
            <a:off x="2422255" y="5379140"/>
            <a:ext cx="68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３１</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6" name="正方形/長方形 45"/>
          <p:cNvSpPr/>
          <p:nvPr/>
        </p:nvSpPr>
        <p:spPr>
          <a:xfrm>
            <a:off x="549287" y="5635535"/>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（４）設置コスト</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47" name="正方形/長方形 46"/>
          <p:cNvSpPr/>
          <p:nvPr/>
        </p:nvSpPr>
        <p:spPr>
          <a:xfrm>
            <a:off x="2422255" y="5636592"/>
            <a:ext cx="68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３</a:t>
            </a:r>
            <a:r>
              <a:rPr lang="ja-JP" altLang="en-US" sz="1400" dirty="0">
                <a:solidFill>
                  <a:prstClr val="black"/>
                </a:solidFill>
                <a:latin typeface="Meiryo UI" pitchFamily="50" charset="-128"/>
                <a:ea typeface="Meiryo UI" pitchFamily="50" charset="-128"/>
                <a:cs typeface="Meiryo UI" pitchFamily="50" charset="-128"/>
              </a:rPr>
              <a:t>２</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8" name="正方形/長方形 47"/>
          <p:cNvSpPr/>
          <p:nvPr/>
        </p:nvSpPr>
        <p:spPr>
          <a:xfrm>
            <a:off x="549287" y="5894274"/>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（５）財政シミュレーション計数表</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49" name="正方形/長方形 48"/>
          <p:cNvSpPr/>
          <p:nvPr/>
        </p:nvSpPr>
        <p:spPr>
          <a:xfrm>
            <a:off x="2422255" y="5894044"/>
            <a:ext cx="684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３</a:t>
            </a:r>
            <a:r>
              <a:rPr lang="ja-JP" altLang="en-US" sz="1400" dirty="0">
                <a:solidFill>
                  <a:prstClr val="black"/>
                </a:solidFill>
                <a:latin typeface="Meiryo UI" pitchFamily="50" charset="-128"/>
                <a:ea typeface="Meiryo UI" pitchFamily="50" charset="-128"/>
                <a:cs typeface="Meiryo UI" pitchFamily="50" charset="-128"/>
              </a:rPr>
              <a:t>３</a:t>
            </a:r>
            <a:endParaRPr lang="en-US" altLang="ja-JP" sz="1400" b="0" dirty="0" smtClean="0">
              <a:solidFill>
                <a:srgbClr val="FF0000"/>
              </a:solidFill>
              <a:latin typeface="Meiryo UI" pitchFamily="50" charset="-128"/>
              <a:ea typeface="Meiryo UI" pitchFamily="50" charset="-128"/>
              <a:cs typeface="Meiryo UI" pitchFamily="50" charset="-128"/>
            </a:endParaRPr>
          </a:p>
        </p:txBody>
      </p:sp>
      <p:sp>
        <p:nvSpPr>
          <p:cNvPr id="26" name="正方形/長方形 25"/>
          <p:cNvSpPr/>
          <p:nvPr/>
        </p:nvSpPr>
        <p:spPr>
          <a:xfrm>
            <a:off x="549290" y="1685533"/>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（１）財政シミュレーションの算定方式</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2792760" y="1603823"/>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財シ</a:t>
            </a:r>
            <a:r>
              <a:rPr lang="en-US" altLang="ja-JP" sz="1400" b="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１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549290" y="1905164"/>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（２）財政シミュレーションの前提条件</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9" name="正方形/長方形 28"/>
          <p:cNvSpPr/>
          <p:nvPr/>
        </p:nvSpPr>
        <p:spPr>
          <a:xfrm>
            <a:off x="2792760" y="1891855"/>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２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34" name="正方形/長方形 33"/>
          <p:cNvSpPr/>
          <p:nvPr/>
        </p:nvSpPr>
        <p:spPr>
          <a:xfrm>
            <a:off x="2792760" y="2964832"/>
            <a:ext cx="6480720" cy="178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財シ</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７</a:t>
            </a:r>
            <a:r>
              <a:rPr lang="ja-JP" altLang="en-US" sz="1400" b="0" dirty="0" smtClean="0">
                <a:solidFill>
                  <a:schemeClr val="tx1"/>
                </a:solidFill>
                <a:latin typeface="Meiryo UI" pitchFamily="50" charset="-128"/>
                <a:ea typeface="Meiryo UI" pitchFamily="50" charset="-128"/>
                <a:cs typeface="Meiryo UI" pitchFamily="50" charset="-128"/>
              </a:rPr>
              <a:t>　</a:t>
            </a:r>
            <a:endParaRPr lang="en-US" altLang="ja-JP" sz="1400" b="0" dirty="0" smtClean="0">
              <a:solidFill>
                <a:schemeClr val="tx1"/>
              </a:solidFill>
              <a:latin typeface="Meiryo UI" pitchFamily="50" charset="-128"/>
              <a:ea typeface="Meiryo UI" pitchFamily="50" charset="-128"/>
              <a:cs typeface="Meiryo UI" pitchFamily="50" charset="-128"/>
            </a:endParaRPr>
          </a:p>
        </p:txBody>
      </p:sp>
      <p:sp>
        <p:nvSpPr>
          <p:cNvPr id="36" name="テキスト ボックス 42"/>
          <p:cNvSpPr txBox="1">
            <a:spLocks noChangeArrowheads="1"/>
          </p:cNvSpPr>
          <p:nvPr/>
        </p:nvSpPr>
        <p:spPr bwMode="auto">
          <a:xfrm>
            <a:off x="585516" y="6542347"/>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p:txBody>
      </p:sp>
      <p:sp>
        <p:nvSpPr>
          <p:cNvPr id="52" name="正方形/長方形 51"/>
          <p:cNvSpPr/>
          <p:nvPr/>
        </p:nvSpPr>
        <p:spPr>
          <a:xfrm>
            <a:off x="549287" y="6157516"/>
            <a:ext cx="7356037" cy="172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（６）大阪府「財政</a:t>
            </a:r>
            <a:r>
              <a:rPr lang="ja-JP" altLang="en-US" sz="1400" dirty="0">
                <a:solidFill>
                  <a:prstClr val="black"/>
                </a:solidFill>
                <a:latin typeface="Meiryo UI" pitchFamily="50" charset="-128"/>
                <a:ea typeface="Meiryo UI" pitchFamily="50" charset="-128"/>
                <a:cs typeface="Meiryo UI" pitchFamily="50" charset="-128"/>
              </a:rPr>
              <a:t>状況に関する中長期試算</a:t>
            </a:r>
            <a:r>
              <a:rPr lang="en-US" altLang="ja-JP" sz="1400" dirty="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粗い試算</a:t>
            </a:r>
            <a:r>
              <a:rPr lang="en-US" altLang="ja-JP" sz="1400" dirty="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平成</a:t>
            </a:r>
            <a:r>
              <a:rPr lang="en-US" altLang="ja-JP" sz="1400" dirty="0">
                <a:solidFill>
                  <a:prstClr val="black"/>
                </a:solidFill>
                <a:latin typeface="Meiryo UI" pitchFamily="50" charset="-128"/>
                <a:ea typeface="Meiryo UI" pitchFamily="50" charset="-128"/>
                <a:cs typeface="Meiryo UI" pitchFamily="50" charset="-128"/>
              </a:rPr>
              <a:t>30</a:t>
            </a:r>
            <a:r>
              <a:rPr lang="ja-JP" altLang="en-US" sz="1400" dirty="0">
                <a:solidFill>
                  <a:prstClr val="black"/>
                </a:solidFill>
                <a:latin typeface="Meiryo UI" pitchFamily="50" charset="-128"/>
                <a:ea typeface="Meiryo UI" pitchFamily="50" charset="-128"/>
                <a:cs typeface="Meiryo UI" pitchFamily="50" charset="-128"/>
              </a:rPr>
              <a:t>年</a:t>
            </a:r>
            <a:r>
              <a:rPr lang="en-US" altLang="ja-JP" sz="1400" dirty="0">
                <a:solidFill>
                  <a:prstClr val="black"/>
                </a:solidFill>
                <a:latin typeface="Meiryo UI" pitchFamily="50" charset="-128"/>
                <a:ea typeface="Meiryo UI" pitchFamily="50" charset="-128"/>
                <a:cs typeface="Meiryo UI" pitchFamily="50" charset="-128"/>
              </a:rPr>
              <a:t>2</a:t>
            </a:r>
            <a:r>
              <a:rPr lang="ja-JP" altLang="en-US" sz="1400" dirty="0" smtClean="0">
                <a:solidFill>
                  <a:prstClr val="black"/>
                </a:solidFill>
                <a:latin typeface="Meiryo UI" pitchFamily="50" charset="-128"/>
                <a:ea typeface="Meiryo UI" pitchFamily="50" charset="-128"/>
                <a:cs typeface="Meiryo UI" pitchFamily="50" charset="-128"/>
              </a:rPr>
              <a:t>月版」</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抜粋</a:t>
            </a:r>
            <a:r>
              <a:rPr lang="en-US" altLang="ja-JP" sz="1400" dirty="0">
                <a:solidFill>
                  <a:prstClr val="black"/>
                </a:solidFill>
                <a:latin typeface="Meiryo UI" pitchFamily="50" charset="-128"/>
                <a:ea typeface="Meiryo UI" pitchFamily="50" charset="-128"/>
                <a:cs typeface="Meiryo UI" pitchFamily="50" charset="-128"/>
              </a:rPr>
              <a:t>)</a:t>
            </a:r>
          </a:p>
        </p:txBody>
      </p:sp>
      <p:sp>
        <p:nvSpPr>
          <p:cNvPr id="53" name="正方形/長方形 52"/>
          <p:cNvSpPr/>
          <p:nvPr/>
        </p:nvSpPr>
        <p:spPr>
          <a:xfrm>
            <a:off x="2422255" y="6154712"/>
            <a:ext cx="6840000" cy="172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３</a:t>
            </a:r>
            <a:r>
              <a:rPr lang="ja-JP" altLang="en-US" sz="1400" dirty="0">
                <a:solidFill>
                  <a:schemeClr val="tx1"/>
                </a:solidFill>
                <a:latin typeface="Meiryo UI" pitchFamily="50" charset="-128"/>
                <a:ea typeface="Meiryo UI" pitchFamily="50" charset="-128"/>
                <a:cs typeface="Meiryo UI" pitchFamily="50" charset="-128"/>
              </a:rPr>
              <a:t>９</a:t>
            </a:r>
            <a:endParaRPr lang="en-US" altLang="ja-JP" sz="1400" b="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560512" y="3220502"/>
            <a:ext cx="7356037" cy="1245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（２）大阪府</a:t>
            </a:r>
            <a:r>
              <a:rPr lang="ja-JP" altLang="en-US" sz="1400" dirty="0">
                <a:solidFill>
                  <a:prstClr val="black"/>
                </a:solidFill>
                <a:latin typeface="Meiryo UI" pitchFamily="50" charset="-128"/>
                <a:ea typeface="Meiryo UI" pitchFamily="50" charset="-128"/>
                <a:cs typeface="Meiryo UI" pitchFamily="50" charset="-128"/>
              </a:rPr>
              <a:t>の収支 </a:t>
            </a:r>
            <a:r>
              <a:rPr lang="en-US" altLang="ja-JP" sz="1400" dirty="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参考</a:t>
            </a:r>
            <a:r>
              <a:rPr lang="en-US" altLang="ja-JP"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p:txBody>
      </p:sp>
      <p:sp>
        <p:nvSpPr>
          <p:cNvPr id="42" name="正方形/長方形 41"/>
          <p:cNvSpPr/>
          <p:nvPr/>
        </p:nvSpPr>
        <p:spPr>
          <a:xfrm>
            <a:off x="2792760" y="3214390"/>
            <a:ext cx="6480720" cy="178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財シ</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１５</a:t>
            </a:r>
            <a:r>
              <a:rPr lang="ja-JP" altLang="en-US" sz="1400" b="0" dirty="0" smtClean="0">
                <a:solidFill>
                  <a:schemeClr val="tx1"/>
                </a:solidFill>
                <a:latin typeface="Meiryo UI" pitchFamily="50" charset="-128"/>
                <a:ea typeface="Meiryo UI" pitchFamily="50" charset="-128"/>
                <a:cs typeface="Meiryo UI" pitchFamily="50" charset="-128"/>
              </a:rPr>
              <a:t>　</a:t>
            </a:r>
            <a:endParaRPr lang="en-US" altLang="ja-JP" sz="1400" b="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549290" y="3358755"/>
            <a:ext cx="699599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a:solidFill>
                  <a:prstClr val="black"/>
                </a:solidFill>
                <a:latin typeface="Meiryo UI" panose="020B0604030504040204" pitchFamily="50" charset="-128"/>
                <a:ea typeface="Meiryo UI" panose="020B0604030504040204" pitchFamily="50" charset="-128"/>
              </a:rPr>
              <a:t>大規模プロジェクトに係る財政的な影響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a:xfrm>
            <a:off x="2797981" y="3613599"/>
            <a:ext cx="6480720" cy="178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１７</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37" name="正方形/長方形 36"/>
          <p:cNvSpPr/>
          <p:nvPr/>
        </p:nvSpPr>
        <p:spPr>
          <a:xfrm>
            <a:off x="549290" y="2811699"/>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・特別区全体の収支</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8" name="正方形/長方形 37"/>
          <p:cNvSpPr/>
          <p:nvPr/>
        </p:nvSpPr>
        <p:spPr>
          <a:xfrm>
            <a:off x="549290" y="3807488"/>
            <a:ext cx="699599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大阪府の財政収支</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4" name="正方形/長方形 53"/>
          <p:cNvSpPr/>
          <p:nvPr/>
        </p:nvSpPr>
        <p:spPr>
          <a:xfrm>
            <a:off x="2797981" y="4062332"/>
            <a:ext cx="6480720" cy="178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２１</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3914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3607464972"/>
              </p:ext>
            </p:extLst>
          </p:nvPr>
        </p:nvGraphicFramePr>
        <p:xfrm>
          <a:off x="5457056" y="1471986"/>
          <a:ext cx="3960000" cy="5328000"/>
        </p:xfrm>
        <a:graphic>
          <a:graphicData uri="http://schemas.openxmlformats.org/drawingml/2006/table">
            <a:tbl>
              <a:tblPr>
                <a:tableStyleId>{5C22544A-7EE6-4342-B048-85BDC9FD1C3A}</a:tableStyleId>
              </a:tblPr>
              <a:tblGrid>
                <a:gridCol w="972000"/>
                <a:gridCol w="864000"/>
                <a:gridCol w="972000"/>
                <a:gridCol w="1152000"/>
              </a:tblGrid>
              <a:tr h="324000">
                <a:tc rowSpan="2">
                  <a:txBody>
                    <a:bodyPr/>
                    <a:lstStyle/>
                    <a:p>
                      <a:pPr algn="r" rtl="0" fontAlgn="ctr"/>
                      <a:r>
                        <a:rPr lang="en-US" altLang="ja-JP"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14,230</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10,779</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7,468</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3,451</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3,544</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3,544</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3,386</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1,695</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1,695</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1,646</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77</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77</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504</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r>
              <a:tr h="324000">
                <a:tc rowSpan="2">
                  <a:txBody>
                    <a:bodyPr/>
                    <a:lstStyle/>
                    <a:p>
                      <a:pPr algn="r" rtl="0"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1,901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51</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96000">
                <a:tc rowSpan="2">
                  <a:txBody>
                    <a:bodyPr/>
                    <a:lstStyle/>
                    <a:p>
                      <a:pPr algn="r" rtl="0" fontAlgn="ctr"/>
                      <a:r>
                        <a:rPr lang="en-US" altLang="ja-JP" sz="110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164</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6000">
                <a:tc vMerge="1">
                  <a:txBody>
                    <a:bodyPr/>
                    <a:lstStyle/>
                    <a:p>
                      <a:endParaRPr kumimoji="1" lang="ja-JP" altLang="en-US"/>
                    </a:p>
                  </a:txBody>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rowSpan="2">
                  <a:txBody>
                    <a:bodyPr/>
                    <a:lstStyle/>
                    <a:p>
                      <a:pPr algn="r" rtl="0"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rowSpan="2">
                  <a:txBody>
                    <a:bodyPr/>
                    <a:lstStyle/>
                    <a:p>
                      <a:pPr algn="r" rtl="0" fontAlgn="ctr"/>
                      <a:r>
                        <a:rPr lang="en-US" altLang="ja-JP"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84</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4" name="正方形/長方形 1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schemeClr val="tx1"/>
                </a:solidFill>
                <a:latin typeface="Meiryo UI" pitchFamily="50" charset="-128"/>
                <a:ea typeface="Meiryo UI" pitchFamily="50" charset="-128"/>
                <a:cs typeface="Meiryo UI" pitchFamily="50" charset="-128"/>
              </a:rPr>
              <a:t>　参考資料</a:t>
            </a:r>
          </a:p>
        </p:txBody>
      </p:sp>
      <p:graphicFrame>
        <p:nvGraphicFramePr>
          <p:cNvPr id="2" name="表 1"/>
          <p:cNvGraphicFramePr>
            <a:graphicFrameLocks noGrp="1"/>
          </p:cNvGraphicFramePr>
          <p:nvPr>
            <p:extLst>
              <p:ext uri="{D42A27DB-BD31-4B8C-83A1-F6EECF244321}">
                <p14:modId xmlns:p14="http://schemas.microsoft.com/office/powerpoint/2010/main" val="72678743"/>
              </p:ext>
            </p:extLst>
          </p:nvPr>
        </p:nvGraphicFramePr>
        <p:xfrm>
          <a:off x="453008" y="1471986"/>
          <a:ext cx="4859641" cy="5328000"/>
        </p:xfrm>
        <a:graphic>
          <a:graphicData uri="http://schemas.openxmlformats.org/drawingml/2006/table">
            <a:tbl>
              <a:tblPr>
                <a:tableStyleId>{5C22544A-7EE6-4342-B048-85BDC9FD1C3A}</a:tableStyleId>
              </a:tblPr>
              <a:tblGrid>
                <a:gridCol w="558498"/>
                <a:gridCol w="773142"/>
                <a:gridCol w="648001"/>
                <a:gridCol w="2880000"/>
              </a:tblGrid>
              <a:tr h="648000">
                <a:tc gridSpan="2">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地下鉄</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21,698</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地下鉄</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事業の民営化による一般会計からの繰</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出金削減や</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固定資産税等の収入及び株式配当収入（民営化後の試算）を</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rowSpan="2">
                  <a:txBody>
                    <a:bodyPr/>
                    <a:lstStyle/>
                    <a:p>
                      <a:pPr algn="ctr" rtl="0" fontAlgn="ct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一般</a:t>
                      </a:r>
                      <a:endParaRPr lang="en-US" altLang="zh-TW"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廃棄物</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収集輸送</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6,930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収集</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輸送事業にかかる業務の効率化、職員の退職不補充による民間</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委託拡大による経費削減を見込む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vMerge="1">
                  <a:txBody>
                    <a:bodyPr/>
                    <a:lstStyle/>
                    <a:p>
                      <a:pPr algn="ctr" rtl="0"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焼却処理</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3,341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焼却</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処理事業にかかる工場稼動体制の見直し及び民間運営・民間委託の拡大等による経常経費の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gridSpan="2">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下水道</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581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クリアウォーター</a:t>
                      </a: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株式会社</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が運転</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維持管理業務を実施するにあたり</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、より</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効率的な事務執行体制を構築すること</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gridSpan="2">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バス</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1,955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バス</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事業の民営化による一般会計からの繰出金や運営補助金の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削減に</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加え、法人市民税など</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の増収を見込む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9200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218</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港湾管理者統合により、施設の集約・再編等を行うなど、物流機能の強化を図ることによる大阪港・堺泉北港・阪南港の入港料等の増収を見込む</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産業技術総合研究所</a:t>
                      </a:r>
                      <a:b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工業研究所</a:t>
                      </a:r>
                      <a:endParaRPr lang="zh-TW"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66</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両研究所の統合に伴う役職員や管理費等の削減を見込む</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公衆衛生研究所</a:t>
                      </a:r>
                      <a:b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環境科学研究所</a:t>
                      </a:r>
                      <a:endParaRPr lang="zh-TW"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92</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栄養専門学校廃止に伴う人員削減、両研究所の統合に伴う管理部門職員の削減を見込む</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3" name="表 2"/>
          <p:cNvGraphicFramePr>
            <a:graphicFrameLocks noGrp="1"/>
          </p:cNvGraphicFramePr>
          <p:nvPr>
            <p:extLst/>
          </p:nvPr>
        </p:nvGraphicFramePr>
        <p:xfrm>
          <a:off x="453008" y="679306"/>
          <a:ext cx="4859640" cy="432000"/>
        </p:xfrm>
        <a:graphic>
          <a:graphicData uri="http://schemas.openxmlformats.org/drawingml/2006/table">
            <a:tbl>
              <a:tblPr firstRow="1" bandRow="1">
                <a:tableStyleId>{5C22544A-7EE6-4342-B048-85BDC9FD1C3A}</a:tableStyleId>
              </a:tblPr>
              <a:tblGrid>
                <a:gridCol w="1331640"/>
                <a:gridCol w="648072"/>
                <a:gridCol w="2879928"/>
              </a:tblGrid>
              <a:tr h="432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効果の内容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9" name="表 8"/>
          <p:cNvGraphicFramePr>
            <a:graphicFrameLocks noGrp="1"/>
          </p:cNvGraphicFramePr>
          <p:nvPr>
            <p:extLst/>
          </p:nvPr>
        </p:nvGraphicFramePr>
        <p:xfrm>
          <a:off x="5457496" y="679306"/>
          <a:ext cx="3960000" cy="432000"/>
        </p:xfrm>
        <a:graphic>
          <a:graphicData uri="http://schemas.openxmlformats.org/drawingml/2006/table">
            <a:tbl>
              <a:tblPr firstRow="1" bandRow="1">
                <a:tableStyleId>{5C22544A-7EE6-4342-B048-85BDC9FD1C3A}</a:tableStyleId>
              </a:tblPr>
              <a:tblGrid>
                <a:gridCol w="2808000"/>
                <a:gridCol w="1152000"/>
              </a:tblGrid>
              <a:tr h="432000">
                <a:tc>
                  <a:txBody>
                    <a:bodyPr/>
                    <a:lstStyle/>
                    <a:p>
                      <a:pPr algn="ctr" rtl="0"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財政シミュレーションの反映額</a:t>
                      </a:r>
                      <a:endParaRPr lang="en-US" altLang="zh-TW"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反映時の控除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5" name="テキスト ボックス 4"/>
          <p:cNvSpPr txBox="1"/>
          <p:nvPr/>
        </p:nvSpPr>
        <p:spPr>
          <a:xfrm>
            <a:off x="1730056" y="1229414"/>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12" name="テキスト ボックス 11"/>
          <p:cNvSpPr txBox="1"/>
          <p:nvPr/>
        </p:nvSpPr>
        <p:spPr>
          <a:xfrm>
            <a:off x="5745088" y="1229414"/>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4" name="正方形/長方形 3"/>
          <p:cNvSpPr/>
          <p:nvPr/>
        </p:nvSpPr>
        <p:spPr>
          <a:xfrm>
            <a:off x="5457056" y="679306"/>
            <a:ext cx="2808312" cy="61206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正方形/長方形 5"/>
          <p:cNvSpPr/>
          <p:nvPr/>
        </p:nvSpPr>
        <p:spPr>
          <a:xfrm>
            <a:off x="8301880" y="1111354"/>
            <a:ext cx="1259632" cy="349702"/>
          </a:xfrm>
          <a:prstGeom prst="rect">
            <a:avLst/>
          </a:prstGeom>
        </p:spPr>
        <p:txBody>
          <a:bodyPr wrap="square" lIns="36000" tIns="36000" rIns="36000" bIns="36000">
            <a:spAutoFit/>
          </a:bodyPr>
          <a:lstStyle/>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までの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予算</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反映分等</a:t>
            </a:r>
            <a:endParaRPr lang="ja-JP" altLang="en-US" sz="900" dirty="0"/>
          </a:p>
        </p:txBody>
      </p:sp>
      <p:sp>
        <p:nvSpPr>
          <p:cNvPr id="13" name="テキスト ボックス 12"/>
          <p:cNvSpPr txBox="1"/>
          <p:nvPr/>
        </p:nvSpPr>
        <p:spPr>
          <a:xfrm>
            <a:off x="5733784" y="408860"/>
            <a:ext cx="3059832" cy="241980"/>
          </a:xfrm>
          <a:prstGeom prst="rect">
            <a:avLst/>
          </a:prstGeom>
          <a:noFill/>
        </p:spPr>
        <p:txBody>
          <a:bodyPr wrap="square" lIns="36000" tIns="36000" rIns="36000" bIns="36000"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数値については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年度時点の推計値</a:t>
            </a:r>
          </a:p>
        </p:txBody>
      </p:sp>
      <p:sp>
        <p:nvSpPr>
          <p:cNvPr id="15" name="正方形/長方形 14"/>
          <p:cNvSpPr/>
          <p:nvPr/>
        </p:nvSpPr>
        <p:spPr>
          <a:xfrm>
            <a:off x="1698713" y="19002"/>
            <a:ext cx="7427033"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（２）</a:t>
            </a:r>
            <a:r>
              <a:rPr lang="en-US" altLang="ja-JP" b="1" dirty="0">
                <a:latin typeface="Meiryo UI" pitchFamily="50" charset="-128"/>
                <a:ea typeface="Meiryo UI" pitchFamily="50" charset="-128"/>
                <a:cs typeface="Meiryo UI" pitchFamily="50" charset="-128"/>
              </a:rPr>
              <a:t>AB</a:t>
            </a:r>
            <a:r>
              <a:rPr lang="ja-JP" altLang="en-US" b="1" dirty="0">
                <a:latin typeface="Meiryo UI" pitchFamily="50" charset="-128"/>
                <a:ea typeface="Meiryo UI" pitchFamily="50" charset="-128"/>
                <a:cs typeface="Meiryo UI" pitchFamily="50" charset="-128"/>
              </a:rPr>
              <a:t>項目関係の改革効果</a:t>
            </a:r>
            <a:r>
              <a:rPr lang="ja-JP" altLang="en-US" b="1" dirty="0" smtClean="0">
                <a:latin typeface="Meiryo UI" pitchFamily="50" charset="-128"/>
                <a:ea typeface="Meiryo UI" pitchFamily="50" charset="-128"/>
                <a:cs typeface="Meiryo UI" pitchFamily="50" charset="-128"/>
              </a:rPr>
              <a:t>額</a:t>
            </a:r>
            <a:r>
              <a:rPr lang="ja-JP" altLang="en-US" b="1" dirty="0">
                <a:latin typeface="Meiryo UI" pitchFamily="50" charset="-128"/>
                <a:ea typeface="Meiryo UI" pitchFamily="50" charset="-128"/>
                <a:cs typeface="Meiryo UI" pitchFamily="50" charset="-128"/>
              </a:rPr>
              <a:t>（未反映分）</a:t>
            </a:r>
            <a:r>
              <a:rPr lang="ja-JP" altLang="en-US" b="1" dirty="0" smtClean="0">
                <a:latin typeface="Meiryo UI" pitchFamily="50" charset="-128"/>
                <a:ea typeface="Meiryo UI" pitchFamily="50" charset="-128"/>
                <a:cs typeface="Meiryo UI" pitchFamily="50" charset="-128"/>
              </a:rPr>
              <a:t>の</a:t>
            </a:r>
            <a:r>
              <a:rPr lang="ja-JP" altLang="en-US" b="1" dirty="0">
                <a:latin typeface="Meiryo UI" pitchFamily="50" charset="-128"/>
                <a:ea typeface="Meiryo UI" pitchFamily="50" charset="-128"/>
                <a:cs typeface="Meiryo UI" pitchFamily="50" charset="-128"/>
              </a:rPr>
              <a:t>内訳</a:t>
            </a:r>
            <a:r>
              <a:rPr lang="ja-JP" altLang="en-US" sz="1100" dirty="0">
                <a:latin typeface="Meiryo UI" pitchFamily="50" charset="-128"/>
                <a:ea typeface="Meiryo UI" pitchFamily="50" charset="-128"/>
                <a:cs typeface="Meiryo UI" pitchFamily="50" charset="-128"/>
              </a:rPr>
              <a:t>（一般財源・継続的効果のみ）</a:t>
            </a:r>
          </a:p>
        </p:txBody>
      </p:sp>
      <p:sp>
        <p:nvSpPr>
          <p:cNvPr id="19" name="正方形/長方形 27"/>
          <p:cNvSpPr>
            <a:spLocks noChangeArrowheads="1"/>
          </p:cNvSpPr>
          <p:nvPr/>
        </p:nvSpPr>
        <p:spPr bwMode="auto">
          <a:xfrm>
            <a:off x="8874125" y="-81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209202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nvPr>
        </p:nvGraphicFramePr>
        <p:xfrm>
          <a:off x="5457056" y="1341360"/>
          <a:ext cx="3960000" cy="5328000"/>
        </p:xfrm>
        <a:graphic>
          <a:graphicData uri="http://schemas.openxmlformats.org/drawingml/2006/table">
            <a:tbl>
              <a:tblPr>
                <a:tableStyleId>{5C22544A-7EE6-4342-B048-85BDC9FD1C3A}</a:tableStyleId>
              </a:tblPr>
              <a:tblGrid>
                <a:gridCol w="972000"/>
                <a:gridCol w="864000"/>
                <a:gridCol w="972000"/>
                <a:gridCol w="1152000"/>
              </a:tblGrid>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7,065</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569</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253</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198</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96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6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rowSpan="2">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87</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bl>
          </a:graphicData>
        </a:graphic>
      </p:graphicFrame>
      <p:graphicFrame>
        <p:nvGraphicFramePr>
          <p:cNvPr id="2" name="表 1"/>
          <p:cNvGraphicFramePr>
            <a:graphicFrameLocks noGrp="1"/>
          </p:cNvGraphicFramePr>
          <p:nvPr>
            <p:extLst/>
          </p:nvPr>
        </p:nvGraphicFramePr>
        <p:xfrm>
          <a:off x="344488" y="1341360"/>
          <a:ext cx="4968161" cy="5328000"/>
        </p:xfrm>
        <a:graphic>
          <a:graphicData uri="http://schemas.openxmlformats.org/drawingml/2006/table">
            <a:tbl>
              <a:tblPr>
                <a:tableStyleId>{5C22544A-7EE6-4342-B048-85BDC9FD1C3A}</a:tableStyleId>
              </a:tblPr>
              <a:tblGrid>
                <a:gridCol w="1296144"/>
                <a:gridCol w="576064"/>
                <a:gridCol w="3095953"/>
              </a:tblGrid>
              <a:tr h="648000">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病院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7,065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府市病院に対する繰出金、負担金の削減を見込む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rtl="0"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公営住宅</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569</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大阪市の公社</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委託料削減額を</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保健医療財団</a:t>
                      </a:r>
                      <a:b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環境保健協会</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保健医療財団における</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財政構造改革</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プラン</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基づく運営費補助の見直し及び経営改善等に</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補助金の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rtl="0"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弘済院</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198</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老人ホーム廃止による</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経費削減額を計上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大型児童館</a:t>
                      </a:r>
                      <a:endPar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ビッグバン</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キッズプラザ大阪</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ビッグバン</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における業務内容の見直し及びキッズプラザ大阪におけるこれまでの収支改善の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による経費</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92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こども青少年施設</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大阪府・大阪市施設</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の役割分担に基づき、伊賀青少年野外活動センター、びわ湖青少年の家及び青少年センターを見直し、</a:t>
                      </a: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施設の運営経費の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運営費</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交付金</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ドーンセンター</a:t>
                      </a:r>
                      <a:b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クレオ大阪</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87</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施設の全体最適化に</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よるクレオ大阪（</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館）の経費削減額を計上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テキスト ボックス 4"/>
          <p:cNvSpPr txBox="1"/>
          <p:nvPr/>
        </p:nvSpPr>
        <p:spPr>
          <a:xfrm>
            <a:off x="1511688" y="1099380"/>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13" name="テキスト ボックス 12"/>
          <p:cNvSpPr txBox="1"/>
          <p:nvPr/>
        </p:nvSpPr>
        <p:spPr>
          <a:xfrm>
            <a:off x="5745088" y="1098788"/>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graphicFrame>
        <p:nvGraphicFramePr>
          <p:cNvPr id="15" name="表 14"/>
          <p:cNvGraphicFramePr>
            <a:graphicFrameLocks noGrp="1"/>
          </p:cNvGraphicFramePr>
          <p:nvPr>
            <p:extLst/>
          </p:nvPr>
        </p:nvGraphicFramePr>
        <p:xfrm>
          <a:off x="344488" y="548680"/>
          <a:ext cx="4968160" cy="432000"/>
        </p:xfrm>
        <a:graphic>
          <a:graphicData uri="http://schemas.openxmlformats.org/drawingml/2006/table">
            <a:tbl>
              <a:tblPr firstRow="1" bandRow="1">
                <a:tableStyleId>{5C22544A-7EE6-4342-B048-85BDC9FD1C3A}</a:tableStyleId>
              </a:tblPr>
              <a:tblGrid>
                <a:gridCol w="1296144"/>
                <a:gridCol w="576064"/>
                <a:gridCol w="3095952"/>
              </a:tblGrid>
              <a:tr h="432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効果の内容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16" name="表 15"/>
          <p:cNvGraphicFramePr>
            <a:graphicFrameLocks noGrp="1"/>
          </p:cNvGraphicFramePr>
          <p:nvPr>
            <p:extLst/>
          </p:nvPr>
        </p:nvGraphicFramePr>
        <p:xfrm>
          <a:off x="5457496" y="548680"/>
          <a:ext cx="3960000" cy="432000"/>
        </p:xfrm>
        <a:graphic>
          <a:graphicData uri="http://schemas.openxmlformats.org/drawingml/2006/table">
            <a:tbl>
              <a:tblPr firstRow="1" bandRow="1">
                <a:tableStyleId>{5C22544A-7EE6-4342-B048-85BDC9FD1C3A}</a:tableStyleId>
              </a:tblPr>
              <a:tblGrid>
                <a:gridCol w="2808000"/>
                <a:gridCol w="1152000"/>
              </a:tblGrid>
              <a:tr h="432000">
                <a:tc>
                  <a:txBody>
                    <a:bodyPr/>
                    <a:lstStyle/>
                    <a:p>
                      <a:pPr algn="ctr" rtl="0"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財政シミュレーションの反映額</a:t>
                      </a:r>
                      <a:endParaRPr lang="en-US" altLang="zh-TW"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反映時の控除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12" name="正方形/長方形 11"/>
          <p:cNvSpPr/>
          <p:nvPr/>
        </p:nvSpPr>
        <p:spPr>
          <a:xfrm>
            <a:off x="5457056" y="548680"/>
            <a:ext cx="2808000" cy="61206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正方形/長方形 9"/>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310561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nvPr>
        </p:nvGraphicFramePr>
        <p:xfrm>
          <a:off x="5457056" y="1371452"/>
          <a:ext cx="3960000" cy="1440000"/>
        </p:xfrm>
        <a:graphic>
          <a:graphicData uri="http://schemas.openxmlformats.org/drawingml/2006/table">
            <a:tbl>
              <a:tblPr>
                <a:tableStyleId>{5C22544A-7EE6-4342-B048-85BDC9FD1C3A}</a:tableStyleId>
              </a:tblPr>
              <a:tblGrid>
                <a:gridCol w="972000"/>
                <a:gridCol w="864000"/>
                <a:gridCol w="972000"/>
                <a:gridCol w="1152000"/>
              </a:tblGrid>
              <a:tr h="396000">
                <a:tc rowSpan="2">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6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r h="324000">
                <a:tc rowSpan="2">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47</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100" b="0" i="0" u="none" strike="noStrike"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tr>
            </a:tbl>
          </a:graphicData>
        </a:graphic>
      </p:graphicFrame>
      <p:graphicFrame>
        <p:nvGraphicFramePr>
          <p:cNvPr id="2" name="表 1"/>
          <p:cNvGraphicFramePr>
            <a:graphicFrameLocks noGrp="1"/>
          </p:cNvGraphicFramePr>
          <p:nvPr>
            <p:extLst/>
          </p:nvPr>
        </p:nvGraphicFramePr>
        <p:xfrm>
          <a:off x="344491" y="1371452"/>
          <a:ext cx="4968159" cy="1440000"/>
        </p:xfrm>
        <a:graphic>
          <a:graphicData uri="http://schemas.openxmlformats.org/drawingml/2006/table">
            <a:tbl>
              <a:tblPr>
                <a:tableStyleId>{5C22544A-7EE6-4342-B048-85BDC9FD1C3A}</a:tableStyleId>
              </a:tblPr>
              <a:tblGrid>
                <a:gridCol w="1368149"/>
                <a:gridCol w="655698"/>
                <a:gridCol w="2944312"/>
              </a:tblGrid>
              <a:tr h="792000">
                <a:tc>
                  <a:txBody>
                    <a:bodyPr/>
                    <a:lstStyle/>
                    <a:p>
                      <a:pPr algn="ctr" fontAlgn="ctr"/>
                      <a:r>
                        <a:rPr lang="ja-JP" altLang="en-US" sz="1100" u="none" strike="noStrike" dirty="0" err="1">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者</a:t>
                      </a:r>
                      <a:endPar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スポーツセンター</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err="1" smtClean="0">
                          <a:effectLst/>
                          <a:latin typeface="Meiryo UI" panose="020B0604030504040204" pitchFamily="50" charset="-128"/>
                          <a:ea typeface="Meiryo UI" panose="020B0604030504040204" pitchFamily="50" charset="-128"/>
                          <a:cs typeface="Meiryo UI" panose="020B0604030504040204" pitchFamily="50" charset="-128"/>
                        </a:rPr>
                        <a:t>障</a:t>
                      </a:r>
                      <a:r>
                        <a:rPr lang="ja-JP" altLang="en-US" sz="1100" u="none" strike="noStrike" dirty="0" err="1">
                          <a:effectLst/>
                          <a:latin typeface="Meiryo UI" panose="020B0604030504040204" pitchFamily="50" charset="-128"/>
                          <a:ea typeface="Meiryo UI" panose="020B0604030504040204" pitchFamily="50" charset="-128"/>
                          <a:cs typeface="Meiryo UI" panose="020B0604030504040204" pitchFamily="50" charset="-128"/>
                        </a:rPr>
                        <a:t>がい</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者交流促進センター</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（ファインプラザ）</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の指定管理者制度導入及び舞洲障がい者スポーツセンター宿泊施設の運営方法の見直しによる経費</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rtl="0"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消防</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47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消防</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学校の運営の一元化に</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伴う運営</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経費の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削減額等を計上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テキスト ボックス 4"/>
          <p:cNvSpPr txBox="1"/>
          <p:nvPr/>
        </p:nvSpPr>
        <p:spPr>
          <a:xfrm>
            <a:off x="1689112" y="1124744"/>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graphicFrame>
        <p:nvGraphicFramePr>
          <p:cNvPr id="4" name="表 3"/>
          <p:cNvGraphicFramePr>
            <a:graphicFrameLocks noGrp="1"/>
          </p:cNvGraphicFramePr>
          <p:nvPr>
            <p:extLst>
              <p:ext uri="{D42A27DB-BD31-4B8C-83A1-F6EECF244321}">
                <p14:modId xmlns:p14="http://schemas.microsoft.com/office/powerpoint/2010/main" val="3024615014"/>
              </p:ext>
            </p:extLst>
          </p:nvPr>
        </p:nvGraphicFramePr>
        <p:xfrm>
          <a:off x="344489" y="3141256"/>
          <a:ext cx="2016223" cy="324000"/>
        </p:xfrm>
        <a:graphic>
          <a:graphicData uri="http://schemas.openxmlformats.org/drawingml/2006/table">
            <a:tbl>
              <a:tblPr>
                <a:tableStyleId>{5C22544A-7EE6-4342-B048-85BDC9FD1C3A}</a:tableStyleId>
              </a:tblPr>
              <a:tblGrid>
                <a:gridCol w="1368151"/>
                <a:gridCol w="648072"/>
              </a:tblGrid>
              <a:tr h="324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ja-JP" altLang="en-US"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43,556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テキスト ボックス 12"/>
          <p:cNvSpPr txBox="1"/>
          <p:nvPr/>
        </p:nvSpPr>
        <p:spPr>
          <a:xfrm>
            <a:off x="5745088" y="1124744"/>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graphicFrame>
        <p:nvGraphicFramePr>
          <p:cNvPr id="17" name="表 16"/>
          <p:cNvGraphicFramePr>
            <a:graphicFrameLocks noGrp="1"/>
          </p:cNvGraphicFramePr>
          <p:nvPr>
            <p:extLst/>
          </p:nvPr>
        </p:nvGraphicFramePr>
        <p:xfrm>
          <a:off x="344489" y="548680"/>
          <a:ext cx="4968160" cy="432000"/>
        </p:xfrm>
        <a:graphic>
          <a:graphicData uri="http://schemas.openxmlformats.org/drawingml/2006/table">
            <a:tbl>
              <a:tblPr firstRow="1" bandRow="1">
                <a:tableStyleId>{5C22544A-7EE6-4342-B048-85BDC9FD1C3A}</a:tableStyleId>
              </a:tblPr>
              <a:tblGrid>
                <a:gridCol w="1368151"/>
                <a:gridCol w="648072"/>
                <a:gridCol w="2951937"/>
              </a:tblGrid>
              <a:tr h="432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効果の内容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18" name="表 17"/>
          <p:cNvGraphicFramePr>
            <a:graphicFrameLocks noGrp="1"/>
          </p:cNvGraphicFramePr>
          <p:nvPr>
            <p:extLst/>
          </p:nvPr>
        </p:nvGraphicFramePr>
        <p:xfrm>
          <a:off x="5457496" y="548680"/>
          <a:ext cx="3960000" cy="432000"/>
        </p:xfrm>
        <a:graphic>
          <a:graphicData uri="http://schemas.openxmlformats.org/drawingml/2006/table">
            <a:tbl>
              <a:tblPr firstRow="1" bandRow="1">
                <a:tableStyleId>{5C22544A-7EE6-4342-B048-85BDC9FD1C3A}</a:tableStyleId>
              </a:tblPr>
              <a:tblGrid>
                <a:gridCol w="2808000"/>
                <a:gridCol w="1152000"/>
              </a:tblGrid>
              <a:tr h="432000">
                <a:tc>
                  <a:txBody>
                    <a:bodyPr/>
                    <a:lstStyle/>
                    <a:p>
                      <a:pPr algn="ctr" rtl="0"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財政シミュレーションの反映額</a:t>
                      </a:r>
                      <a:endParaRPr lang="en-US" altLang="zh-TW"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反映時の控除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12" name="正方形/長方形 11"/>
          <p:cNvSpPr/>
          <p:nvPr/>
        </p:nvSpPr>
        <p:spPr>
          <a:xfrm>
            <a:off x="5457056" y="548680"/>
            <a:ext cx="2808312" cy="226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　参考資料</a:t>
            </a:r>
          </a:p>
        </p:txBody>
      </p:sp>
      <p:graphicFrame>
        <p:nvGraphicFramePr>
          <p:cNvPr id="22" name="表 21"/>
          <p:cNvGraphicFramePr>
            <a:graphicFrameLocks noGrp="1"/>
          </p:cNvGraphicFramePr>
          <p:nvPr>
            <p:extLst>
              <p:ext uri="{D42A27DB-BD31-4B8C-83A1-F6EECF244321}">
                <p14:modId xmlns:p14="http://schemas.microsoft.com/office/powerpoint/2010/main" val="883159997"/>
              </p:ext>
            </p:extLst>
          </p:nvPr>
        </p:nvGraphicFramePr>
        <p:xfrm>
          <a:off x="3656856" y="3141256"/>
          <a:ext cx="3888000" cy="2592000"/>
        </p:xfrm>
        <a:graphic>
          <a:graphicData uri="http://schemas.openxmlformats.org/drawingml/2006/table">
            <a:tbl>
              <a:tblPr>
                <a:tableStyleId>{5C22544A-7EE6-4342-B048-85BDC9FD1C3A}</a:tableStyleId>
              </a:tblPr>
              <a:tblGrid>
                <a:gridCol w="1800000"/>
                <a:gridCol w="720000"/>
                <a:gridCol w="1368000"/>
              </a:tblGrid>
              <a:tr h="324000">
                <a:tc rowSpan="3">
                  <a:txBody>
                    <a:bodyPr/>
                    <a:lstStyle/>
                    <a:p>
                      <a:pPr algn="ctr"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19,693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24000">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16,114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24000">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3,579</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324000">
                <a:tc rowSpan="2">
                  <a:txBody>
                    <a:bodyPr/>
                    <a:lstStyle/>
                    <a:p>
                      <a:pPr algn="l" fontAlgn="ctr"/>
                      <a:r>
                        <a:rPr lang="ja-JP" altLang="en-US" sz="105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＊税収増に伴う地方交付税の</a:t>
                      </a:r>
                      <a:r>
                        <a:rPr lang="ja-JP" altLang="en-US" sz="105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減額等</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3,722</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24000">
                <a:tc vMerge="1">
                  <a:txBody>
                    <a:bodyPr/>
                    <a:lstStyle/>
                    <a:p>
                      <a:endParaRPr kumimoji="1" lang="ja-JP" altLang="en-US"/>
                    </a:p>
                  </a:txBody>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2,264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324000">
                <a:tc rowSpan="3">
                  <a:txBody>
                    <a:bodyPr/>
                    <a:lstStyle/>
                    <a:p>
                      <a:pPr algn="ctr"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（地方交付税等への影響</a:t>
                      </a:r>
                      <a:endPar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について勘案後）</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13,707</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r" fontAlgn="ctr"/>
                      <a:endPar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000">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12,392</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24000">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1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1,315</a:t>
                      </a:r>
                      <a:endParaRPr lang="en-US" altLang="ja-JP"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42"/>
          <p:cNvSpPr txBox="1">
            <a:spLocks noChangeArrowheads="1"/>
          </p:cNvSpPr>
          <p:nvPr/>
        </p:nvSpPr>
        <p:spPr bwMode="auto">
          <a:xfrm>
            <a:off x="272480" y="6582988"/>
            <a:ext cx="9283435" cy="253916"/>
          </a:xfrm>
          <a:prstGeom prst="rect">
            <a:avLst/>
          </a:prstGeom>
          <a:noFill/>
          <a:ln w="9525">
            <a:noFill/>
            <a:miter lim="800000"/>
            <a:headEnd/>
            <a:tailEnd/>
          </a:ln>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表示単位未満を四捨五入しているため、合計が一致しないことがある</a:t>
            </a:r>
            <a:endParaRPr lang="en-US" altLang="ja-JP" sz="1050" dirty="0" smtClean="0">
              <a:latin typeface="Meiryo UI" pitchFamily="50" charset="-128"/>
              <a:ea typeface="Meiryo UI" pitchFamily="50" charset="-128"/>
              <a:cs typeface="Meiryo UI" pitchFamily="50" charset="-128"/>
            </a:endParaRPr>
          </a:p>
        </p:txBody>
      </p:sp>
      <p:sp>
        <p:nvSpPr>
          <p:cNvPr id="19" name="正方形/長方形 27"/>
          <p:cNvSpPr>
            <a:spLocks noChangeArrowheads="1"/>
          </p:cNvSpPr>
          <p:nvPr/>
        </p:nvSpPr>
        <p:spPr bwMode="auto">
          <a:xfrm>
            <a:off x="8874125" y="-1042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5" name="正方形/長方形 14"/>
          <p:cNvSpPr/>
          <p:nvPr/>
        </p:nvSpPr>
        <p:spPr>
          <a:xfrm>
            <a:off x="1698713" y="19002"/>
            <a:ext cx="7427033"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（２）</a:t>
            </a:r>
            <a:r>
              <a:rPr lang="en-US" altLang="ja-JP" b="1" dirty="0">
                <a:latin typeface="Meiryo UI" pitchFamily="50" charset="-128"/>
                <a:ea typeface="Meiryo UI" pitchFamily="50" charset="-128"/>
                <a:cs typeface="Meiryo UI" pitchFamily="50" charset="-128"/>
              </a:rPr>
              <a:t>AB</a:t>
            </a:r>
            <a:r>
              <a:rPr lang="ja-JP" altLang="en-US" b="1" dirty="0">
                <a:latin typeface="Meiryo UI" pitchFamily="50" charset="-128"/>
                <a:ea typeface="Meiryo UI" pitchFamily="50" charset="-128"/>
                <a:cs typeface="Meiryo UI" pitchFamily="50" charset="-128"/>
              </a:rPr>
              <a:t>項目関係の改革効果</a:t>
            </a:r>
            <a:r>
              <a:rPr lang="ja-JP" altLang="en-US" b="1" dirty="0" smtClean="0">
                <a:latin typeface="Meiryo UI" pitchFamily="50" charset="-128"/>
                <a:ea typeface="Meiryo UI" pitchFamily="50" charset="-128"/>
                <a:cs typeface="Meiryo UI" pitchFamily="50" charset="-128"/>
              </a:rPr>
              <a:t>額</a:t>
            </a:r>
            <a:r>
              <a:rPr lang="ja-JP" altLang="en-US" b="1" dirty="0">
                <a:latin typeface="Meiryo UI" pitchFamily="50" charset="-128"/>
                <a:ea typeface="Meiryo UI" pitchFamily="50" charset="-128"/>
                <a:cs typeface="Meiryo UI" pitchFamily="50" charset="-128"/>
              </a:rPr>
              <a:t>（未反映分）</a:t>
            </a:r>
            <a:r>
              <a:rPr lang="ja-JP" altLang="en-US" b="1" dirty="0" smtClean="0">
                <a:latin typeface="Meiryo UI" pitchFamily="50" charset="-128"/>
                <a:ea typeface="Meiryo UI" pitchFamily="50" charset="-128"/>
                <a:cs typeface="Meiryo UI" pitchFamily="50" charset="-128"/>
              </a:rPr>
              <a:t>の</a:t>
            </a:r>
            <a:r>
              <a:rPr lang="ja-JP" altLang="en-US" b="1" dirty="0">
                <a:latin typeface="Meiryo UI" pitchFamily="50" charset="-128"/>
                <a:ea typeface="Meiryo UI" pitchFamily="50" charset="-128"/>
                <a:cs typeface="Meiryo UI" pitchFamily="50" charset="-128"/>
              </a:rPr>
              <a:t>内訳</a:t>
            </a:r>
            <a:r>
              <a:rPr lang="ja-JP" altLang="en-US" sz="1100" dirty="0">
                <a:latin typeface="Meiryo UI" pitchFamily="50" charset="-128"/>
                <a:ea typeface="Meiryo UI" pitchFamily="50" charset="-128"/>
                <a:cs typeface="Meiryo UI" pitchFamily="50" charset="-128"/>
              </a:rPr>
              <a:t>（一般財源・継続的効果のみ）</a:t>
            </a:r>
          </a:p>
        </p:txBody>
      </p:sp>
    </p:spTree>
    <p:extLst>
      <p:ext uri="{BB962C8B-B14F-4D97-AF65-F5344CB8AC3E}">
        <p14:creationId xmlns:p14="http://schemas.microsoft.com/office/powerpoint/2010/main" val="25562478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725036" y="1291718"/>
            <a:ext cx="8620452" cy="5117525"/>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nSpc>
                <a:spcPts val="1600"/>
              </a:lnSpc>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大阪府・大阪市</a:t>
            </a:r>
            <a:r>
              <a:rPr lang="ja-JP" altLang="en-US" sz="1400" dirty="0">
                <a:solidFill>
                  <a:schemeClr val="tx1"/>
                </a:solidFill>
                <a:latin typeface="Meiryo UI" pitchFamily="50" charset="-128"/>
                <a:ea typeface="Meiryo UI" pitchFamily="50" charset="-128"/>
                <a:cs typeface="Meiryo UI" pitchFamily="50" charset="-128"/>
              </a:rPr>
              <a:t>における改革</a:t>
            </a:r>
            <a:r>
              <a:rPr lang="ja-JP" altLang="en-US" sz="1400" dirty="0" smtClean="0">
                <a:solidFill>
                  <a:schemeClr val="tx1"/>
                </a:solidFill>
                <a:latin typeface="Meiryo UI" pitchFamily="50" charset="-128"/>
                <a:ea typeface="Meiryo UI" pitchFamily="50" charset="-128"/>
                <a:cs typeface="Meiryo UI" pitchFamily="50" charset="-128"/>
              </a:rPr>
              <a:t>効果</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一般</a:t>
            </a:r>
            <a:r>
              <a:rPr lang="ja-JP" altLang="en-US" sz="1400" dirty="0">
                <a:solidFill>
                  <a:schemeClr val="tx1"/>
                </a:solidFill>
                <a:latin typeface="Meiryo UI" pitchFamily="50" charset="-128"/>
                <a:ea typeface="Meiryo UI" pitchFamily="50" charset="-128"/>
                <a:cs typeface="Meiryo UI" pitchFamily="50" charset="-128"/>
              </a:rPr>
              <a:t>財源</a:t>
            </a:r>
            <a:r>
              <a:rPr lang="ja-JP" altLang="en-US" sz="1400" dirty="0" smtClean="0">
                <a:solidFill>
                  <a:schemeClr val="tx1"/>
                </a:solidFill>
                <a:latin typeface="Meiryo UI" pitchFamily="50" charset="-128"/>
                <a:ea typeface="Meiryo UI" pitchFamily="50" charset="-128"/>
                <a:cs typeface="Meiryo UI" pitchFamily="50" charset="-128"/>
              </a:rPr>
              <a:t>ベース</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を</a:t>
            </a:r>
            <a:r>
              <a:rPr lang="ja-JP" altLang="en-US" sz="1400" dirty="0">
                <a:solidFill>
                  <a:schemeClr val="tx1"/>
                </a:solidFill>
                <a:latin typeface="Meiryo UI" pitchFamily="50" charset="-128"/>
                <a:ea typeface="Meiryo UI" pitchFamily="50" charset="-128"/>
                <a:cs typeface="Meiryo UI" pitchFamily="50" charset="-128"/>
              </a:rPr>
              <a:t>試算の上、現時点で確認できる数値を用いて年次推計を実施</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b="1" dirty="0">
                <a:solidFill>
                  <a:schemeClr val="tx1"/>
                </a:solidFill>
                <a:latin typeface="Meiryo UI" pitchFamily="50" charset="-128"/>
                <a:ea typeface="Meiryo UI" pitchFamily="50" charset="-128"/>
                <a:cs typeface="Meiryo UI" pitchFamily="50" charset="-128"/>
              </a:rPr>
              <a:t>（改革</a:t>
            </a:r>
            <a:r>
              <a:rPr lang="ja-JP" altLang="en-US" sz="1400" b="1" dirty="0" smtClean="0">
                <a:solidFill>
                  <a:schemeClr val="tx1"/>
                </a:solidFill>
                <a:latin typeface="Meiryo UI" pitchFamily="50" charset="-128"/>
                <a:ea typeface="Meiryo UI" pitchFamily="50" charset="-128"/>
                <a:cs typeface="Meiryo UI" pitchFamily="50" charset="-128"/>
              </a:rPr>
              <a:t>効果額の試算</a:t>
            </a:r>
            <a:r>
              <a:rPr lang="ja-JP" altLang="en-US" sz="1400" b="1" dirty="0">
                <a:solidFill>
                  <a:schemeClr val="tx1"/>
                </a:solidFill>
                <a:latin typeface="Meiryo UI" pitchFamily="50" charset="-128"/>
                <a:ea typeface="Meiryo UI" pitchFamily="50" charset="-128"/>
                <a:cs typeface="Meiryo UI" pitchFamily="50" charset="-128"/>
              </a:rPr>
              <a:t>）</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en-US" altLang="ja-JP" sz="1400" dirty="0">
                <a:solidFill>
                  <a:schemeClr val="tx1"/>
                </a:solidFill>
                <a:latin typeface="Meiryo UI" pitchFamily="50" charset="-128"/>
                <a:ea typeface="Meiryo UI" pitchFamily="50" charset="-128"/>
                <a:cs typeface="Meiryo UI" pitchFamily="50" charset="-128"/>
              </a:rPr>
              <a:t>H</a:t>
            </a:r>
            <a:r>
              <a:rPr lang="en-US" altLang="ja-JP" sz="1400" dirty="0" smtClean="0">
                <a:solidFill>
                  <a:schemeClr val="tx1"/>
                </a:solidFill>
                <a:latin typeface="Meiryo UI" pitchFamily="50" charset="-128"/>
                <a:ea typeface="Meiryo UI" pitchFamily="50" charset="-128"/>
                <a:cs typeface="Meiryo UI" pitchFamily="50" charset="-128"/>
              </a:rPr>
              <a:t>23</a:t>
            </a:r>
            <a:r>
              <a:rPr lang="ja-JP" altLang="en-US" sz="1400" dirty="0">
                <a:solidFill>
                  <a:schemeClr val="tx1"/>
                </a:solidFill>
                <a:latin typeface="Meiryo UI" pitchFamily="50" charset="-128"/>
                <a:ea typeface="Meiryo UI" pitchFamily="50" charset="-128"/>
                <a:cs typeface="Meiryo UI" pitchFamily="50" charset="-128"/>
              </a:rPr>
              <a:t>年の大阪府市統合本部設置以降の大阪府・大阪市の改革の取組みのうち、ＡＢ項目及び市政改革プランについて、財政的効果</a:t>
            </a:r>
            <a:r>
              <a:rPr lang="ja-JP" altLang="en-US" sz="1400" dirty="0" smtClean="0">
                <a:solidFill>
                  <a:schemeClr val="tx1"/>
                </a:solidFill>
                <a:latin typeface="Meiryo UI" pitchFamily="50" charset="-128"/>
                <a:ea typeface="Meiryo UI" pitchFamily="50" charset="-128"/>
                <a:cs typeface="Meiryo UI" pitchFamily="50" charset="-128"/>
              </a:rPr>
              <a:t>を試算</a:t>
            </a:r>
            <a:r>
              <a:rPr lang="ja-JP" altLang="en-US" sz="1400" dirty="0">
                <a:solidFill>
                  <a:schemeClr val="tx1"/>
                </a:solidFill>
                <a:latin typeface="Meiryo UI" pitchFamily="50" charset="-128"/>
                <a:ea typeface="Meiryo UI" pitchFamily="50" charset="-128"/>
                <a:cs typeface="Meiryo UI" pitchFamily="50" charset="-128"/>
              </a:rPr>
              <a:t>（機能充実のための投資や経営形態の移行経費等は勘案していない</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lvl="0">
              <a:lnSpc>
                <a:spcPts val="1600"/>
              </a:lnSpc>
              <a:defRPr/>
            </a:pPr>
            <a:endParaRPr lang="en-US" altLang="ja-JP" sz="1400" dirty="0" smtClean="0">
              <a:solidFill>
                <a:schemeClr val="tx1"/>
              </a:solidFill>
              <a:latin typeface="Meiryo UI" pitchFamily="50" charset="-128"/>
              <a:ea typeface="Meiryo UI" pitchFamily="50" charset="-128"/>
              <a:cs typeface="Meiryo UI" pitchFamily="50" charset="-128"/>
            </a:endParaRPr>
          </a:p>
          <a:p>
            <a:pPr lvl="0">
              <a:lnSpc>
                <a:spcPts val="1600"/>
              </a:lnSpc>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r>
              <a:rPr lang="en-US" altLang="ja-JP" sz="14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　</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b="1" dirty="0" smtClean="0">
                <a:solidFill>
                  <a:schemeClr val="tx1"/>
                </a:solidFill>
                <a:latin typeface="Meiryo UI" pitchFamily="50" charset="-128"/>
                <a:ea typeface="Meiryo UI" pitchFamily="50" charset="-128"/>
                <a:cs typeface="Meiryo UI" pitchFamily="50" charset="-128"/>
              </a:rPr>
              <a:t>（大阪市</a:t>
            </a:r>
            <a:r>
              <a:rPr lang="ja-JP" altLang="en-US" sz="1400" b="1" dirty="0">
                <a:solidFill>
                  <a:schemeClr val="tx1"/>
                </a:solidFill>
                <a:latin typeface="Meiryo UI" pitchFamily="50" charset="-128"/>
                <a:ea typeface="Meiryo UI" pitchFamily="50" charset="-128"/>
                <a:cs typeface="Meiryo UI" pitchFamily="50" charset="-128"/>
              </a:rPr>
              <a:t>の財政に関する将来</a:t>
            </a:r>
            <a:r>
              <a:rPr lang="ja-JP" altLang="en-US" sz="1400" b="1" dirty="0" smtClean="0">
                <a:solidFill>
                  <a:schemeClr val="tx1"/>
                </a:solidFill>
                <a:latin typeface="Meiryo UI" pitchFamily="50" charset="-128"/>
                <a:ea typeface="Meiryo UI" pitchFamily="50" charset="-128"/>
                <a:cs typeface="Meiryo UI" pitchFamily="50" charset="-128"/>
              </a:rPr>
              <a:t>推計等と</a:t>
            </a:r>
            <a:r>
              <a:rPr lang="ja-JP" altLang="en-US" sz="1400" b="1" dirty="0">
                <a:solidFill>
                  <a:schemeClr val="tx1"/>
                </a:solidFill>
                <a:latin typeface="Meiryo UI" pitchFamily="50" charset="-128"/>
                <a:ea typeface="Meiryo UI" pitchFamily="50" charset="-128"/>
                <a:cs typeface="Meiryo UI" pitchFamily="50" charset="-128"/>
              </a:rPr>
              <a:t>の整合</a:t>
            </a:r>
            <a:r>
              <a:rPr lang="ja-JP" altLang="en-US" sz="1400" b="1" dirty="0" smtClean="0">
                <a:solidFill>
                  <a:schemeClr val="tx1"/>
                </a:solidFill>
                <a:latin typeface="Meiryo UI" pitchFamily="50" charset="-128"/>
                <a:ea typeface="Meiryo UI" pitchFamily="50" charset="-128"/>
                <a:cs typeface="Meiryo UI" pitchFamily="50" charset="-128"/>
              </a:rPr>
              <a:t>）</a:t>
            </a:r>
            <a:endParaRPr lang="en-US" altLang="ja-JP" sz="1400" b="1" dirty="0" smtClean="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の財政に関する将来</a:t>
            </a:r>
            <a:r>
              <a:rPr lang="ja-JP" altLang="en-US" sz="1400" dirty="0" smtClean="0">
                <a:solidFill>
                  <a:schemeClr val="tx1"/>
                </a:solidFill>
                <a:latin typeface="Meiryo UI" pitchFamily="50" charset="-128"/>
                <a:ea typeface="Meiryo UI" pitchFamily="50" charset="-128"/>
                <a:cs typeface="Meiryo UI" pitchFamily="50" charset="-128"/>
              </a:rPr>
              <a:t>推計</a:t>
            </a:r>
            <a:r>
              <a:rPr lang="ja-JP" altLang="en-US" sz="1400" dirty="0">
                <a:solidFill>
                  <a:schemeClr val="tx1"/>
                </a:solidFill>
                <a:latin typeface="Meiryo UI" pitchFamily="50" charset="-128"/>
                <a:ea typeface="Meiryo UI" pitchFamily="50" charset="-128"/>
                <a:cs typeface="Meiryo UI" pitchFamily="50" charset="-128"/>
              </a:rPr>
              <a:t>及</a:t>
            </a:r>
            <a:r>
              <a:rPr lang="ja-JP" altLang="en-US" sz="1400" dirty="0" smtClean="0">
                <a:solidFill>
                  <a:schemeClr val="tx1"/>
                </a:solidFill>
                <a:latin typeface="Meiryo UI" pitchFamily="50" charset="-128"/>
                <a:ea typeface="Meiryo UI" pitchFamily="50" charset="-128"/>
                <a:cs typeface="Meiryo UI" pitchFamily="50" charset="-128"/>
              </a:rPr>
              <a:t>び「大阪府財政</a:t>
            </a:r>
            <a:r>
              <a:rPr lang="ja-JP" altLang="en-US" sz="1400" dirty="0">
                <a:solidFill>
                  <a:schemeClr val="tx1"/>
                </a:solidFill>
                <a:latin typeface="Meiryo UI" pitchFamily="50" charset="-128"/>
                <a:ea typeface="Meiryo UI" pitchFamily="50" charset="-128"/>
                <a:cs typeface="Meiryo UI" pitchFamily="50" charset="-128"/>
              </a:rPr>
              <a:t>状況に関する中長期</a:t>
            </a:r>
            <a:r>
              <a:rPr lang="ja-JP" altLang="en-US" sz="1400" dirty="0" smtClean="0">
                <a:solidFill>
                  <a:schemeClr val="tx1"/>
                </a:solidFill>
                <a:latin typeface="Meiryo UI" pitchFamily="50" charset="-128"/>
                <a:ea typeface="Meiryo UI" pitchFamily="50" charset="-128"/>
                <a:cs typeface="Meiryo UI" pitchFamily="50" charset="-128"/>
              </a:rPr>
              <a:t>試算</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粗い試算</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平成</a:t>
            </a:r>
            <a:r>
              <a:rPr lang="en-US" altLang="ja-JP" sz="1400" dirty="0" smtClean="0">
                <a:solidFill>
                  <a:schemeClr val="tx1"/>
                </a:solidFill>
                <a:latin typeface="Meiryo UI" pitchFamily="50" charset="-128"/>
                <a:ea typeface="Meiryo UI" pitchFamily="50" charset="-128"/>
                <a:cs typeface="Meiryo UI" pitchFamily="50" charset="-128"/>
              </a:rPr>
              <a:t>30</a:t>
            </a:r>
            <a:r>
              <a:rPr lang="ja-JP" altLang="en-US" sz="1400" dirty="0" smtClean="0">
                <a:solidFill>
                  <a:schemeClr val="tx1"/>
                </a:solidFill>
                <a:latin typeface="Meiryo UI" pitchFamily="50" charset="-128"/>
                <a:ea typeface="Meiryo UI" pitchFamily="50" charset="-128"/>
                <a:cs typeface="Meiryo UI" pitchFamily="50" charset="-128"/>
              </a:rPr>
              <a:t>年２月版」に既</a:t>
            </a:r>
            <a:r>
              <a:rPr lang="ja-JP" altLang="en-US" sz="1400" dirty="0">
                <a:solidFill>
                  <a:schemeClr val="tx1"/>
                </a:solidFill>
                <a:latin typeface="Meiryo UI" pitchFamily="50" charset="-128"/>
                <a:ea typeface="Meiryo UI" pitchFamily="50" charset="-128"/>
                <a:cs typeface="Meiryo UI" pitchFamily="50" charset="-128"/>
              </a:rPr>
              <a:t>に織り込まれている下記</a:t>
            </a:r>
            <a:r>
              <a:rPr lang="ja-JP" altLang="en-US" sz="1400" dirty="0" smtClean="0">
                <a:solidFill>
                  <a:schemeClr val="tx1"/>
                </a:solidFill>
                <a:latin typeface="Meiryo UI" pitchFamily="50" charset="-128"/>
                <a:ea typeface="Meiryo UI" pitchFamily="50" charset="-128"/>
                <a:cs typeface="Meiryo UI" pitchFamily="50" charset="-128"/>
              </a:rPr>
              <a:t>の改革効果額を控除</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dirty="0">
                <a:solidFill>
                  <a:schemeClr val="tx1"/>
                </a:solidFill>
                <a:latin typeface="Meiryo UI" pitchFamily="50" charset="-128"/>
                <a:ea typeface="Meiryo UI" pitchFamily="50" charset="-128"/>
                <a:cs typeface="Meiryo UI" pitchFamily="50" charset="-128"/>
              </a:rPr>
              <a:t>　　・ＡＢ</a:t>
            </a:r>
            <a:r>
              <a:rPr lang="ja-JP" altLang="en-US" sz="1400" dirty="0" smtClean="0">
                <a:solidFill>
                  <a:schemeClr val="tx1"/>
                </a:solidFill>
                <a:latin typeface="Meiryo UI" pitchFamily="50" charset="-128"/>
                <a:ea typeface="Meiryo UI" pitchFamily="50" charset="-128"/>
                <a:cs typeface="Meiryo UI" pitchFamily="50" charset="-128"/>
              </a:rPr>
              <a:t>項目の</a:t>
            </a:r>
            <a:r>
              <a:rPr lang="ja-JP" altLang="en-US" sz="1400" dirty="0">
                <a:solidFill>
                  <a:schemeClr val="tx1"/>
                </a:solidFill>
                <a:latin typeface="Meiryo UI" pitchFamily="50" charset="-128"/>
                <a:ea typeface="Meiryo UI" pitchFamily="50" charset="-128"/>
                <a:cs typeface="Meiryo UI" pitchFamily="50" charset="-128"/>
              </a:rPr>
              <a:t>うち、</a:t>
            </a:r>
            <a:r>
              <a:rPr lang="en-US" altLang="ja-JP" sz="1400" dirty="0" smtClean="0">
                <a:solidFill>
                  <a:schemeClr val="tx1"/>
                </a:solidFill>
                <a:latin typeface="Meiryo UI" pitchFamily="50" charset="-128"/>
                <a:ea typeface="Meiryo UI" pitchFamily="50" charset="-128"/>
                <a:cs typeface="Meiryo UI" pitchFamily="50" charset="-128"/>
              </a:rPr>
              <a:t>H30</a:t>
            </a:r>
            <a:r>
              <a:rPr lang="ja-JP" altLang="en-US" sz="1400" dirty="0" smtClean="0">
                <a:solidFill>
                  <a:schemeClr val="tx1"/>
                </a:solidFill>
                <a:latin typeface="Meiryo UI" pitchFamily="50" charset="-128"/>
                <a:ea typeface="Meiryo UI" pitchFamily="50" charset="-128"/>
                <a:cs typeface="Meiryo UI" pitchFamily="50" charset="-128"/>
              </a:rPr>
              <a:t>年度</a:t>
            </a:r>
            <a:r>
              <a:rPr lang="ja-JP" altLang="en-US" sz="1400" dirty="0">
                <a:solidFill>
                  <a:schemeClr val="tx1"/>
                </a:solidFill>
                <a:latin typeface="Meiryo UI" pitchFamily="50" charset="-128"/>
                <a:ea typeface="Meiryo UI" pitchFamily="50" charset="-128"/>
                <a:cs typeface="Meiryo UI" pitchFamily="50" charset="-128"/>
              </a:rPr>
              <a:t>までの</a:t>
            </a:r>
            <a:r>
              <a:rPr lang="ja-JP" altLang="en-US" sz="1400" dirty="0" smtClean="0">
                <a:solidFill>
                  <a:schemeClr val="tx1"/>
                </a:solidFill>
                <a:latin typeface="Meiryo UI" pitchFamily="50" charset="-128"/>
                <a:ea typeface="Meiryo UI" pitchFamily="50" charset="-128"/>
                <a:cs typeface="Meiryo UI" pitchFamily="50" charset="-128"/>
              </a:rPr>
              <a:t>予算や将来的な改革効果として反映されているもの</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dirty="0">
                <a:solidFill>
                  <a:schemeClr val="tx1"/>
                </a:solidFill>
                <a:latin typeface="Meiryo UI" pitchFamily="50" charset="-128"/>
                <a:ea typeface="Meiryo UI" pitchFamily="50" charset="-128"/>
                <a:cs typeface="Meiryo UI" pitchFamily="50" charset="-128"/>
              </a:rPr>
              <a:t>　　・市政改革プラン関係（施策・事業の見直し・再構築等）のうち、</a:t>
            </a:r>
            <a:r>
              <a:rPr lang="en-US" altLang="ja-JP" sz="1400" dirty="0" smtClean="0">
                <a:solidFill>
                  <a:schemeClr val="tx1"/>
                </a:solidFill>
                <a:latin typeface="Meiryo UI" pitchFamily="50" charset="-128"/>
                <a:ea typeface="Meiryo UI" pitchFamily="50" charset="-128"/>
                <a:cs typeface="Meiryo UI" pitchFamily="50" charset="-128"/>
              </a:rPr>
              <a:t>H30</a:t>
            </a:r>
            <a:r>
              <a:rPr lang="ja-JP" altLang="en-US" sz="1400" dirty="0" smtClean="0">
                <a:solidFill>
                  <a:schemeClr val="tx1"/>
                </a:solidFill>
                <a:latin typeface="Meiryo UI" pitchFamily="50" charset="-128"/>
                <a:ea typeface="Meiryo UI" pitchFamily="50" charset="-128"/>
                <a:cs typeface="Meiryo UI" pitchFamily="50" charset="-128"/>
              </a:rPr>
              <a:t>年度</a:t>
            </a:r>
            <a:r>
              <a:rPr lang="ja-JP" altLang="en-US" sz="1400" dirty="0">
                <a:solidFill>
                  <a:schemeClr val="tx1"/>
                </a:solidFill>
                <a:latin typeface="Meiryo UI" pitchFamily="50" charset="-128"/>
                <a:ea typeface="Meiryo UI" pitchFamily="50" charset="-128"/>
                <a:cs typeface="Meiryo UI" pitchFamily="50" charset="-128"/>
              </a:rPr>
              <a:t>までの予算に反映されているもの</a:t>
            </a:r>
          </a:p>
          <a:p>
            <a:pPr>
              <a:lnSpc>
                <a:spcPts val="1600"/>
              </a:lnSpc>
              <a:defRPr/>
            </a:pP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b="1" dirty="0">
                <a:solidFill>
                  <a:schemeClr val="tx1"/>
                </a:solidFill>
                <a:latin typeface="Meiryo UI" pitchFamily="50" charset="-128"/>
                <a:ea typeface="Meiryo UI" pitchFamily="50" charset="-128"/>
                <a:cs typeface="Meiryo UI" pitchFamily="50" charset="-128"/>
              </a:rPr>
              <a:t>（地方交付税等への影響）</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schemeClr val="tx1"/>
                </a:solidFill>
                <a:latin typeface="Meiryo UI" pitchFamily="50" charset="-128"/>
                <a:ea typeface="Meiryo UI" pitchFamily="50" charset="-128"/>
                <a:cs typeface="Meiryo UI" pitchFamily="50" charset="-128"/>
              </a:rPr>
              <a:t>地下鉄株式会社化、バス事業</a:t>
            </a:r>
            <a:r>
              <a:rPr lang="ja-JP" altLang="en-US" sz="1400" dirty="0" smtClean="0">
                <a:solidFill>
                  <a:schemeClr val="tx1"/>
                </a:solidFill>
                <a:latin typeface="Meiryo UI" pitchFamily="50" charset="-128"/>
                <a:ea typeface="Meiryo UI" pitchFamily="50" charset="-128"/>
                <a:cs typeface="Meiryo UI" pitchFamily="50" charset="-128"/>
              </a:rPr>
              <a:t>譲渡等に</a:t>
            </a:r>
            <a:r>
              <a:rPr lang="ja-JP" altLang="en-US" sz="1400" dirty="0">
                <a:solidFill>
                  <a:schemeClr val="tx1"/>
                </a:solidFill>
                <a:latin typeface="Meiryo UI" pitchFamily="50" charset="-128"/>
                <a:ea typeface="Meiryo UI" pitchFamily="50" charset="-128"/>
                <a:cs typeface="Meiryo UI" pitchFamily="50" charset="-128"/>
              </a:rPr>
              <a:t>よる市税・府税の増収に伴う地方交付税の</a:t>
            </a:r>
            <a:r>
              <a:rPr lang="ja-JP" altLang="en-US" sz="1400" dirty="0" smtClean="0">
                <a:solidFill>
                  <a:schemeClr val="tx1"/>
                </a:solidFill>
                <a:latin typeface="Meiryo UI" pitchFamily="50" charset="-128"/>
                <a:ea typeface="Meiryo UI" pitchFamily="50" charset="-128"/>
                <a:cs typeface="Meiryo UI" pitchFamily="50" charset="-128"/>
              </a:rPr>
              <a:t>減額分等</a:t>
            </a:r>
            <a:r>
              <a:rPr lang="ja-JP" altLang="en-US" sz="1400" dirty="0">
                <a:solidFill>
                  <a:schemeClr val="tx1"/>
                </a:solidFill>
                <a:latin typeface="Meiryo UI" pitchFamily="50" charset="-128"/>
                <a:ea typeface="Meiryo UI" pitchFamily="50" charset="-128"/>
                <a:cs typeface="Meiryo UI" pitchFamily="50" charset="-128"/>
              </a:rPr>
              <a:t>を控除</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b="1" dirty="0" smtClean="0">
                <a:solidFill>
                  <a:schemeClr val="tx1"/>
                </a:solidFill>
                <a:latin typeface="Meiryo UI" pitchFamily="50" charset="-128"/>
                <a:ea typeface="Meiryo UI" pitchFamily="50" charset="-128"/>
                <a:cs typeface="Meiryo UI" pitchFamily="50" charset="-128"/>
              </a:rPr>
              <a:t>（改革効果額（未反映分）の</a:t>
            </a:r>
            <a:r>
              <a:rPr lang="ja-JP" altLang="en-US" sz="1400" b="1" dirty="0">
                <a:solidFill>
                  <a:schemeClr val="tx1"/>
                </a:solidFill>
                <a:latin typeface="Meiryo UI" pitchFamily="50" charset="-128"/>
                <a:ea typeface="Meiryo UI" pitchFamily="50" charset="-128"/>
                <a:cs typeface="Meiryo UI" pitchFamily="50" charset="-128"/>
              </a:rPr>
              <a:t>配分</a:t>
            </a:r>
            <a:r>
              <a:rPr lang="ja-JP" altLang="en-US" sz="1400" b="1" dirty="0" smtClean="0">
                <a:solidFill>
                  <a:schemeClr val="tx1"/>
                </a:solidFill>
                <a:latin typeface="Meiryo UI" pitchFamily="50" charset="-128"/>
                <a:ea typeface="Meiryo UI" pitchFamily="50" charset="-128"/>
                <a:cs typeface="Meiryo UI" pitchFamily="50" charset="-128"/>
              </a:rPr>
              <a:t>）</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schemeClr val="tx1"/>
                </a:solidFill>
                <a:latin typeface="Meiryo UI" pitchFamily="50" charset="-128"/>
                <a:ea typeface="Meiryo UI" pitchFamily="50" charset="-128"/>
                <a:cs typeface="Meiryo UI" pitchFamily="50" charset="-128"/>
              </a:rPr>
              <a:t>特別区と大阪府</a:t>
            </a:r>
            <a:r>
              <a:rPr lang="ja-JP" altLang="en-US" sz="1400" dirty="0" smtClean="0">
                <a:solidFill>
                  <a:schemeClr val="tx1"/>
                </a:solidFill>
                <a:latin typeface="Meiryo UI" pitchFamily="50" charset="-128"/>
                <a:ea typeface="Meiryo UI" pitchFamily="50" charset="-128"/>
                <a:cs typeface="Meiryo UI" pitchFamily="50" charset="-128"/>
              </a:rPr>
              <a:t>の改革効果額（未反映</a:t>
            </a:r>
            <a:r>
              <a:rPr lang="ja-JP" altLang="en-US" sz="1400" dirty="0">
                <a:solidFill>
                  <a:schemeClr val="tx1"/>
                </a:solidFill>
                <a:latin typeface="Meiryo UI" pitchFamily="50" charset="-128"/>
                <a:ea typeface="Meiryo UI" pitchFamily="50" charset="-128"/>
                <a:cs typeface="Meiryo UI" pitchFamily="50" charset="-128"/>
              </a:rPr>
              <a:t>分</a:t>
            </a:r>
            <a:r>
              <a:rPr lang="ja-JP" altLang="en-US" sz="1400" dirty="0" smtClean="0">
                <a:solidFill>
                  <a:schemeClr val="tx1"/>
                </a:solidFill>
                <a:latin typeface="Meiryo UI" pitchFamily="50" charset="-128"/>
                <a:ea typeface="Meiryo UI" pitchFamily="50" charset="-128"/>
                <a:cs typeface="Meiryo UI" pitchFamily="50" charset="-128"/>
              </a:rPr>
              <a:t>）の</a:t>
            </a:r>
            <a:r>
              <a:rPr lang="ja-JP" altLang="en-US" sz="1400" dirty="0">
                <a:solidFill>
                  <a:schemeClr val="tx1"/>
                </a:solidFill>
                <a:latin typeface="Meiryo UI" pitchFamily="50" charset="-128"/>
                <a:ea typeface="Meiryo UI" pitchFamily="50" charset="-128"/>
                <a:cs typeface="Meiryo UI" pitchFamily="50" charset="-128"/>
              </a:rPr>
              <a:t>配分については、事務</a:t>
            </a:r>
            <a:r>
              <a:rPr lang="ja-JP" altLang="en-US" sz="1400" dirty="0" smtClean="0">
                <a:solidFill>
                  <a:schemeClr val="tx1"/>
                </a:solidFill>
                <a:latin typeface="Meiryo UI" pitchFamily="50" charset="-128"/>
                <a:ea typeface="Meiryo UI" pitchFamily="50" charset="-128"/>
                <a:cs typeface="Meiryo UI" pitchFamily="50" charset="-128"/>
              </a:rPr>
              <a:t>分担</a:t>
            </a:r>
            <a:r>
              <a:rPr lang="ja-JP" altLang="en-US"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案</a:t>
            </a:r>
            <a:r>
              <a:rPr lang="ja-JP" altLang="en-US"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を</a:t>
            </a:r>
            <a:r>
              <a:rPr lang="ja-JP" altLang="en-US" sz="1400" dirty="0">
                <a:solidFill>
                  <a:schemeClr val="tx1"/>
                </a:solidFill>
                <a:latin typeface="Meiryo UI" pitchFamily="50" charset="-128"/>
                <a:ea typeface="Meiryo UI" pitchFamily="50" charset="-128"/>
                <a:cs typeface="Meiryo UI" pitchFamily="50" charset="-128"/>
              </a:rPr>
              <a:t>ふまえて</a:t>
            </a:r>
            <a:r>
              <a:rPr lang="ja-JP" altLang="en-US" sz="1400" dirty="0" smtClean="0">
                <a:solidFill>
                  <a:schemeClr val="tx1"/>
                </a:solidFill>
                <a:latin typeface="Meiryo UI" pitchFamily="50" charset="-128"/>
                <a:ea typeface="Meiryo UI" pitchFamily="50" charset="-128"/>
                <a:cs typeface="Meiryo UI" pitchFamily="50" charset="-128"/>
              </a:rPr>
              <a:t>区分（</a:t>
            </a:r>
            <a:r>
              <a:rPr lang="ja-JP" altLang="en-US" sz="1400" dirty="0">
                <a:solidFill>
                  <a:schemeClr val="tx1"/>
                </a:solidFill>
                <a:latin typeface="Meiryo UI" pitchFamily="50" charset="-128"/>
                <a:ea typeface="Meiryo UI" pitchFamily="50" charset="-128"/>
                <a:cs typeface="Meiryo UI" pitchFamily="50" charset="-128"/>
              </a:rPr>
              <a:t>事務の移管先で発現するものは、移管先に帰属するものとして算定）</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endParaRPr lang="ja-JP" altLang="en-US" sz="1400" dirty="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schemeClr val="tx1"/>
                </a:solidFill>
                <a:latin typeface="Meiryo UI" pitchFamily="50" charset="-128"/>
                <a:ea typeface="Meiryo UI" pitchFamily="50" charset="-128"/>
                <a:cs typeface="Meiryo UI" pitchFamily="50" charset="-128"/>
              </a:rPr>
              <a:t>各特別区の反映額は、人口（Ｈ</a:t>
            </a:r>
            <a:r>
              <a:rPr lang="en-US" altLang="ja-JP" sz="1400" dirty="0">
                <a:solidFill>
                  <a:schemeClr val="tx1"/>
                </a:solidFill>
                <a:latin typeface="Meiryo UI" pitchFamily="50" charset="-128"/>
                <a:ea typeface="Meiryo UI" pitchFamily="50" charset="-128"/>
                <a:cs typeface="Meiryo UI" pitchFamily="50" charset="-128"/>
              </a:rPr>
              <a:t>27</a:t>
            </a:r>
            <a:r>
              <a:rPr lang="ja-JP" altLang="en-US" sz="1400" dirty="0">
                <a:solidFill>
                  <a:schemeClr val="tx1"/>
                </a:solidFill>
                <a:latin typeface="Meiryo UI" pitchFamily="50" charset="-128"/>
                <a:ea typeface="Meiryo UI" pitchFamily="50" charset="-128"/>
                <a:cs typeface="Meiryo UI" pitchFamily="50" charset="-128"/>
              </a:rPr>
              <a:t>年国勢調査）で按分</a:t>
            </a:r>
          </a:p>
        </p:txBody>
      </p:sp>
      <p:sp>
        <p:nvSpPr>
          <p:cNvPr id="6" name="テキスト ボックス 9"/>
          <p:cNvSpPr txBox="1">
            <a:spLocks noChangeArrowheads="1"/>
          </p:cNvSpPr>
          <p:nvPr/>
        </p:nvSpPr>
        <p:spPr bwMode="auto">
          <a:xfrm>
            <a:off x="725036" y="907257"/>
            <a:ext cx="6016625" cy="338138"/>
          </a:xfrm>
          <a:prstGeom prst="rect">
            <a:avLst/>
          </a:prstGeom>
          <a:noFill/>
          <a:ln w="9525">
            <a:noFill/>
            <a:miter lim="800000"/>
            <a:headEnd/>
            <a:tailEnd/>
          </a:ln>
        </p:spPr>
        <p:txBody>
          <a:bodyPr>
            <a:spAutoFit/>
          </a:bodyPr>
          <a:lstStyle/>
          <a:p>
            <a:r>
              <a:rPr lang="en-US" altLang="ja-JP" sz="1600" b="1" dirty="0">
                <a:solidFill>
                  <a:srgbClr val="000000"/>
                </a:solidFill>
                <a:latin typeface="Meiryo UI" pitchFamily="50" charset="-128"/>
                <a:ea typeface="Meiryo UI" pitchFamily="50" charset="-128"/>
                <a:cs typeface="Meiryo UI" pitchFamily="50" charset="-128"/>
              </a:rPr>
              <a:t>〔</a:t>
            </a:r>
            <a:r>
              <a:rPr lang="ja-JP" altLang="en-US" sz="1600" b="1" dirty="0">
                <a:solidFill>
                  <a:srgbClr val="000000"/>
                </a:solidFill>
                <a:latin typeface="Meiryo UI" pitchFamily="50" charset="-128"/>
                <a:ea typeface="Meiryo UI" pitchFamily="50" charset="-128"/>
                <a:cs typeface="Meiryo UI" pitchFamily="50" charset="-128"/>
              </a:rPr>
              <a:t>基本的考え方</a:t>
            </a:r>
            <a:r>
              <a:rPr lang="en-US" altLang="ja-JP" sz="1600" b="1" dirty="0">
                <a:solidFill>
                  <a:srgbClr val="000000"/>
                </a:solidFill>
                <a:latin typeface="Meiryo UI" pitchFamily="50" charset="-128"/>
                <a:ea typeface="Meiryo UI" pitchFamily="50" charset="-128"/>
                <a:cs typeface="Meiryo UI" pitchFamily="50" charset="-128"/>
              </a:rPr>
              <a:t>〕</a:t>
            </a:r>
            <a:endParaRPr lang="ja-JP" altLang="en-US" sz="1600" b="1"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194410" y="276160"/>
            <a:ext cx="9007062"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（参考）</a:t>
            </a:r>
            <a:r>
              <a:rPr lang="en-US" altLang="ja-JP" sz="1600" b="1" dirty="0">
                <a:latin typeface="Meiryo UI" pitchFamily="50" charset="-128"/>
                <a:ea typeface="Meiryo UI" pitchFamily="50" charset="-128"/>
                <a:cs typeface="Meiryo UI" pitchFamily="50" charset="-128"/>
              </a:rPr>
              <a:t>AB</a:t>
            </a:r>
            <a:r>
              <a:rPr lang="ja-JP" altLang="en-US" sz="1600" b="1" dirty="0">
                <a:latin typeface="Meiryo UI" pitchFamily="50" charset="-128"/>
                <a:ea typeface="Meiryo UI" pitchFamily="50" charset="-128"/>
                <a:cs typeface="Meiryo UI" pitchFamily="50" charset="-128"/>
              </a:rPr>
              <a:t>項目関係の改革効果</a:t>
            </a:r>
            <a:r>
              <a:rPr lang="ja-JP" altLang="en-US" sz="1600" b="1" dirty="0" smtClean="0">
                <a:latin typeface="Meiryo UI" pitchFamily="50" charset="-128"/>
                <a:ea typeface="Meiryo UI" pitchFamily="50" charset="-128"/>
                <a:cs typeface="Meiryo UI" pitchFamily="50" charset="-128"/>
              </a:rPr>
              <a:t>額（未反映分）について</a:t>
            </a:r>
            <a:endParaRPr lang="ja-JP" altLang="en-US" sz="1600" b="1" dirty="0">
              <a:latin typeface="Meiryo UI" pitchFamily="50" charset="-128"/>
              <a:ea typeface="Meiryo UI" pitchFamily="50" charset="-128"/>
              <a:cs typeface="Meiryo UI" pitchFamily="50" charset="-128"/>
            </a:endParaRPr>
          </a:p>
        </p:txBody>
      </p:sp>
      <p:sp>
        <p:nvSpPr>
          <p:cNvPr id="10" name="正方形/長方形 9"/>
          <p:cNvSpPr>
            <a:spLocks noChangeArrowheads="1"/>
          </p:cNvSpPr>
          <p:nvPr/>
        </p:nvSpPr>
        <p:spPr bwMode="auto">
          <a:xfrm>
            <a:off x="8874125" y="660984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865829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直線コネクタ 49"/>
          <p:cNvCxnSpPr/>
          <p:nvPr/>
        </p:nvCxnSpPr>
        <p:spPr>
          <a:xfrm>
            <a:off x="4905957" y="4205606"/>
            <a:ext cx="2700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6" name="二等辺三角形 95"/>
          <p:cNvSpPr/>
          <p:nvPr/>
        </p:nvSpPr>
        <p:spPr>
          <a:xfrm rot="5400000">
            <a:off x="5496112" y="3279097"/>
            <a:ext cx="1395077" cy="233451"/>
          </a:xfrm>
          <a:prstGeom prs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3648346" y="2059177"/>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特別区分</a:t>
            </a:r>
            <a:r>
              <a:rPr lang="en-US" altLang="ja-JP" b="1" dirty="0">
                <a:solidFill>
                  <a:schemeClr val="tx1"/>
                </a:solidFill>
                <a:latin typeface="Meiryo UI" panose="020B0604030504040204" pitchFamily="50" charset="-128"/>
                <a:ea typeface="Meiryo UI" panose="020B0604030504040204" pitchFamily="50" charset="-128"/>
              </a:rPr>
              <a:t>》</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3896154" y="4197372"/>
            <a:ext cx="964421" cy="425019"/>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schemeClr val="tx1"/>
                </a:solidFill>
                <a:latin typeface="Meiryo UI" panose="020B0604030504040204" pitchFamily="50" charset="-128"/>
                <a:ea typeface="Meiryo UI" panose="020B0604030504040204" pitchFamily="50" charset="-128"/>
              </a:rPr>
              <a:t>特別区設置に伴う増員</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j-ea"/>
              <a:ea typeface="+mj-ea"/>
            </a:endParaRPr>
          </a:p>
        </p:txBody>
      </p:sp>
      <p:sp>
        <p:nvSpPr>
          <p:cNvPr id="58" name="正方形/長方形 57"/>
          <p:cNvSpPr/>
          <p:nvPr/>
        </p:nvSpPr>
        <p:spPr>
          <a:xfrm>
            <a:off x="3556577" y="4679302"/>
            <a:ext cx="1589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schemeClr val="tx1"/>
                </a:solidFill>
                <a:latin typeface="Meiryo UI" pitchFamily="50" charset="-128"/>
                <a:ea typeface="Meiryo UI" pitchFamily="50" charset="-128"/>
                <a:cs typeface="Meiryo UI" pitchFamily="50" charset="-128"/>
              </a:rPr>
              <a:t>H</a:t>
            </a:r>
            <a:r>
              <a:rPr kumimoji="1" lang="en-US" altLang="ja-JP" sz="1100" b="1" dirty="0" smtClean="0">
                <a:solidFill>
                  <a:schemeClr val="tx1"/>
                </a:solidFill>
                <a:latin typeface="Meiryo UI" pitchFamily="50" charset="-128"/>
                <a:ea typeface="Meiryo UI" pitchFamily="50" charset="-128"/>
                <a:cs typeface="Meiryo UI" pitchFamily="50" charset="-128"/>
              </a:rPr>
              <a:t>34</a:t>
            </a:r>
            <a:r>
              <a:rPr kumimoji="1" lang="ja-JP" altLang="en-US" sz="1100" b="1" dirty="0" smtClean="0">
                <a:solidFill>
                  <a:schemeClr val="tx1"/>
                </a:solidFill>
                <a:latin typeface="Meiryo UI" pitchFamily="50" charset="-128"/>
                <a:ea typeface="Meiryo UI" pitchFamily="50" charset="-128"/>
                <a:cs typeface="Meiryo UI" pitchFamily="50" charset="-128"/>
              </a:rPr>
              <a:t>年度</a:t>
            </a:r>
            <a:endParaRPr kumimoji="1" lang="en-US" altLang="ja-JP" sz="1100" b="1" dirty="0" smtClean="0">
              <a:solidFill>
                <a:schemeClr val="tx1"/>
              </a:solidFill>
              <a:latin typeface="Meiryo UI" pitchFamily="50" charset="-128"/>
              <a:ea typeface="Meiryo UI" pitchFamily="50" charset="-128"/>
              <a:cs typeface="Meiryo UI" pitchFamily="50" charset="-128"/>
            </a:endParaRPr>
          </a:p>
          <a:p>
            <a:pPr algn="ctr"/>
            <a:r>
              <a:rPr lang="ja-JP" altLang="en-US" sz="1100" b="1" dirty="0" smtClean="0">
                <a:solidFill>
                  <a:schemeClr val="tx1"/>
                </a:solidFill>
                <a:latin typeface="Meiryo UI" pitchFamily="50" charset="-128"/>
                <a:ea typeface="Meiryo UI" pitchFamily="50" charset="-128"/>
                <a:cs typeface="Meiryo UI" pitchFamily="50" charset="-128"/>
              </a:rPr>
              <a:t>（特別区設置時）</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71" name="直線コネクタ 70"/>
          <p:cNvCxnSpPr/>
          <p:nvPr/>
        </p:nvCxnSpPr>
        <p:spPr>
          <a:xfrm>
            <a:off x="4900130" y="2438335"/>
            <a:ext cx="3708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3559220" y="4650053"/>
            <a:ext cx="5076000" cy="20679"/>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 name="右矢印 46"/>
          <p:cNvSpPr/>
          <p:nvPr/>
        </p:nvSpPr>
        <p:spPr>
          <a:xfrm>
            <a:off x="2849266" y="3385929"/>
            <a:ext cx="716494" cy="712302"/>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656112" y="2435364"/>
            <a:ext cx="995276"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schemeClr val="tx1"/>
                </a:solidFill>
                <a:latin typeface="Meiryo UI" pitchFamily="50" charset="-128"/>
                <a:ea typeface="Meiryo UI" pitchFamily="50" charset="-128"/>
                <a:cs typeface="Meiryo UI" pitchFamily="50" charset="-128"/>
              </a:rPr>
              <a:t>H</a:t>
            </a:r>
            <a:r>
              <a:rPr kumimoji="1" lang="en-US" altLang="ja-JP" sz="1100" b="1" dirty="0" smtClean="0">
                <a:solidFill>
                  <a:schemeClr val="tx1"/>
                </a:solidFill>
                <a:latin typeface="Meiryo UI" pitchFamily="50" charset="-128"/>
                <a:ea typeface="Meiryo UI" pitchFamily="50" charset="-128"/>
                <a:cs typeface="Meiryo UI" pitchFamily="50" charset="-128"/>
              </a:rPr>
              <a:t>28</a:t>
            </a:r>
            <a:r>
              <a:rPr kumimoji="1" lang="ja-JP" altLang="en-US" sz="1100" b="1" dirty="0" smtClean="0">
                <a:solidFill>
                  <a:schemeClr val="tx1"/>
                </a:solidFill>
                <a:latin typeface="Meiryo UI" pitchFamily="50" charset="-128"/>
                <a:ea typeface="Meiryo UI" pitchFamily="50" charset="-128"/>
                <a:cs typeface="Meiryo UI" pitchFamily="50" charset="-128"/>
              </a:rPr>
              <a:t>年度</a:t>
            </a:r>
            <a:endParaRPr kumimoji="1" lang="en-US" altLang="ja-JP" sz="1100" b="1" dirty="0" smtClean="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職員数</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16" name="直線コネクタ 15"/>
          <p:cNvCxnSpPr/>
          <p:nvPr/>
        </p:nvCxnSpPr>
        <p:spPr>
          <a:xfrm flipV="1">
            <a:off x="3520930" y="6468590"/>
            <a:ext cx="5112000" cy="18842"/>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3608187" y="5188642"/>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大阪府分</a:t>
            </a:r>
            <a:r>
              <a:rPr lang="en-US" altLang="ja-JP" b="1" dirty="0">
                <a:solidFill>
                  <a:schemeClr val="tx1"/>
                </a:solidFill>
                <a:latin typeface="Meiryo UI" panose="020B0604030504040204" pitchFamily="50" charset="-128"/>
                <a:ea typeface="Meiryo UI" panose="020B0604030504040204" pitchFamily="50" charset="-128"/>
              </a:rPr>
              <a:t>》</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48" name="右矢印 47"/>
          <p:cNvSpPr/>
          <p:nvPr/>
        </p:nvSpPr>
        <p:spPr>
          <a:xfrm>
            <a:off x="3064298" y="5943214"/>
            <a:ext cx="468000" cy="236529"/>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1535603" y="2123793"/>
            <a:ext cx="118735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大阪市</a:t>
            </a:r>
            <a:r>
              <a:rPr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076896" y="5153056"/>
            <a:ext cx="82108" cy="9360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 name="直線コネクタ 91"/>
          <p:cNvCxnSpPr/>
          <p:nvPr/>
        </p:nvCxnSpPr>
        <p:spPr>
          <a:xfrm>
            <a:off x="4905957" y="5884438"/>
            <a:ext cx="360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a:xfrm>
            <a:off x="7006100" y="4674090"/>
            <a:ext cx="1385305"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b="1" dirty="0" smtClean="0">
                <a:solidFill>
                  <a:schemeClr val="tx1"/>
                </a:solidFill>
                <a:latin typeface="Meiryo UI" pitchFamily="50" charset="-128"/>
                <a:ea typeface="Meiryo UI" pitchFamily="50" charset="-128"/>
                <a:cs typeface="Meiryo UI" pitchFamily="50" charset="-128"/>
              </a:rPr>
              <a:t>H</a:t>
            </a:r>
            <a:r>
              <a:rPr kumimoji="1" lang="en-US" altLang="ja-JP" sz="1000" b="1" dirty="0" smtClean="0">
                <a:solidFill>
                  <a:schemeClr val="tx1"/>
                </a:solidFill>
                <a:latin typeface="Meiryo UI" pitchFamily="50" charset="-128"/>
                <a:ea typeface="Meiryo UI" pitchFamily="50" charset="-128"/>
                <a:cs typeface="Meiryo UI" pitchFamily="50" charset="-128"/>
              </a:rPr>
              <a:t>48</a:t>
            </a:r>
            <a:r>
              <a:rPr kumimoji="1" lang="ja-JP" altLang="en-US" sz="1000" b="1" dirty="0" smtClean="0">
                <a:solidFill>
                  <a:schemeClr val="tx1"/>
                </a:solidFill>
                <a:latin typeface="Meiryo UI" pitchFamily="50" charset="-128"/>
                <a:ea typeface="Meiryo UI" pitchFamily="50" charset="-128"/>
                <a:cs typeface="Meiryo UI" pitchFamily="50" charset="-128"/>
              </a:rPr>
              <a:t>年度</a:t>
            </a:r>
            <a:endParaRPr kumimoji="1" lang="en-US" altLang="ja-JP" sz="1000" b="1"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b="1" dirty="0" smtClean="0">
              <a:solidFill>
                <a:schemeClr val="tx1"/>
              </a:solidFill>
              <a:latin typeface="Meiryo UI" pitchFamily="50" charset="-128"/>
              <a:ea typeface="Meiryo UI" pitchFamily="50" charset="-128"/>
              <a:cs typeface="Meiryo UI" pitchFamily="50" charset="-128"/>
            </a:endParaRPr>
          </a:p>
        </p:txBody>
      </p:sp>
      <p:sp>
        <p:nvSpPr>
          <p:cNvPr id="83" name="下矢印 82"/>
          <p:cNvSpPr/>
          <p:nvPr/>
        </p:nvSpPr>
        <p:spPr>
          <a:xfrm>
            <a:off x="8230509" y="2465998"/>
            <a:ext cx="252000" cy="397551"/>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1685857" y="2871171"/>
            <a:ext cx="886849" cy="1773543"/>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特別区への移管部分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endParaRPr lang="en-US" altLang="ja-JP" sz="9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3896154" y="2431279"/>
            <a:ext cx="964420" cy="1763699"/>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正方形/長方形 118"/>
          <p:cNvSpPr/>
          <p:nvPr/>
        </p:nvSpPr>
        <p:spPr>
          <a:xfrm>
            <a:off x="1685857" y="4649806"/>
            <a:ext cx="886849" cy="898816"/>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正方形/長方形 130"/>
          <p:cNvSpPr/>
          <p:nvPr/>
        </p:nvSpPr>
        <p:spPr>
          <a:xfrm>
            <a:off x="7198971" y="2863549"/>
            <a:ext cx="964420" cy="1343081"/>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p:cNvSpPr/>
          <p:nvPr/>
        </p:nvSpPr>
        <p:spPr>
          <a:xfrm>
            <a:off x="7201350" y="4206145"/>
            <a:ext cx="962041" cy="425019"/>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schemeClr val="tx1"/>
                </a:solidFill>
                <a:latin typeface="Meiryo UI" panose="020B0604030504040204" pitchFamily="50" charset="-128"/>
                <a:ea typeface="Meiryo UI" panose="020B0604030504040204" pitchFamily="50" charset="-128"/>
              </a:rPr>
              <a:t>特別区設置に伴う増員</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j-ea"/>
              <a:ea typeface="+mj-ea"/>
            </a:endParaRPr>
          </a:p>
        </p:txBody>
      </p:sp>
      <p:sp>
        <p:nvSpPr>
          <p:cNvPr id="135" name="正方形/長方形 134"/>
          <p:cNvSpPr/>
          <p:nvPr/>
        </p:nvSpPr>
        <p:spPr>
          <a:xfrm>
            <a:off x="5027068" y="4279523"/>
            <a:ext cx="823396" cy="403271"/>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歳出増</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正方形/長方形 166"/>
          <p:cNvSpPr/>
          <p:nvPr/>
        </p:nvSpPr>
        <p:spPr>
          <a:xfrm>
            <a:off x="8264261" y="2496648"/>
            <a:ext cx="897672" cy="403271"/>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歳出減</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正方形/長方形 171"/>
          <p:cNvSpPr/>
          <p:nvPr/>
        </p:nvSpPr>
        <p:spPr>
          <a:xfrm>
            <a:off x="5504969" y="3225010"/>
            <a:ext cx="1180136" cy="374704"/>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技能労務職を</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退職不補充で試算</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0" name="下矢印 179"/>
          <p:cNvSpPr/>
          <p:nvPr/>
        </p:nvSpPr>
        <p:spPr>
          <a:xfrm flipV="1">
            <a:off x="4969241" y="4225656"/>
            <a:ext cx="239612" cy="396000"/>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正方形/長方形 181"/>
          <p:cNvSpPr/>
          <p:nvPr/>
        </p:nvSpPr>
        <p:spPr>
          <a:xfrm>
            <a:off x="3556577" y="6482622"/>
            <a:ext cx="1589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schemeClr val="tx1"/>
                </a:solidFill>
                <a:latin typeface="Meiryo UI" pitchFamily="50" charset="-128"/>
                <a:ea typeface="Meiryo UI" pitchFamily="50" charset="-128"/>
                <a:cs typeface="Meiryo UI" pitchFamily="50" charset="-128"/>
              </a:rPr>
              <a:t>H</a:t>
            </a:r>
            <a:r>
              <a:rPr kumimoji="1" lang="en-US" altLang="ja-JP" sz="1100" b="1" dirty="0" smtClean="0">
                <a:solidFill>
                  <a:schemeClr val="tx1"/>
                </a:solidFill>
                <a:latin typeface="Meiryo UI" pitchFamily="50" charset="-128"/>
                <a:ea typeface="Meiryo UI" pitchFamily="50" charset="-128"/>
                <a:cs typeface="Meiryo UI" pitchFamily="50" charset="-128"/>
              </a:rPr>
              <a:t>34</a:t>
            </a:r>
            <a:r>
              <a:rPr kumimoji="1" lang="ja-JP" altLang="en-US" sz="1100" b="1" dirty="0" smtClean="0">
                <a:solidFill>
                  <a:schemeClr val="tx1"/>
                </a:solidFill>
                <a:latin typeface="Meiryo UI" pitchFamily="50" charset="-128"/>
                <a:ea typeface="Meiryo UI" pitchFamily="50" charset="-128"/>
                <a:cs typeface="Meiryo UI" pitchFamily="50" charset="-128"/>
              </a:rPr>
              <a:t>年度</a:t>
            </a:r>
            <a:endParaRPr kumimoji="1" lang="en-US" altLang="ja-JP" sz="1100" b="1" dirty="0" smtClean="0">
              <a:solidFill>
                <a:schemeClr val="tx1"/>
              </a:solidFill>
              <a:latin typeface="Meiryo UI" pitchFamily="50" charset="-128"/>
              <a:ea typeface="Meiryo UI" pitchFamily="50" charset="-128"/>
              <a:cs typeface="Meiryo UI" pitchFamily="50" charset="-128"/>
            </a:endParaRPr>
          </a:p>
          <a:p>
            <a:pPr algn="ctr"/>
            <a:r>
              <a:rPr lang="ja-JP" altLang="en-US" sz="1100" b="1" dirty="0" smtClean="0">
                <a:solidFill>
                  <a:schemeClr val="tx1"/>
                </a:solidFill>
                <a:latin typeface="Meiryo UI" pitchFamily="50" charset="-128"/>
                <a:ea typeface="Meiryo UI" pitchFamily="50" charset="-128"/>
                <a:cs typeface="Meiryo UI" pitchFamily="50" charset="-128"/>
              </a:rPr>
              <a:t>（特別区設置時）</a:t>
            </a:r>
            <a:endParaRPr kumimoji="1" lang="ja-JP" altLang="en-US" sz="1100" b="1" dirty="0">
              <a:solidFill>
                <a:schemeClr val="tx1"/>
              </a:solidFill>
              <a:latin typeface="Meiryo UI" pitchFamily="50" charset="-128"/>
              <a:ea typeface="Meiryo UI" pitchFamily="50" charset="-128"/>
              <a:cs typeface="Meiryo UI" pitchFamily="50" charset="-128"/>
            </a:endParaRPr>
          </a:p>
        </p:txBody>
      </p:sp>
      <p:sp>
        <p:nvSpPr>
          <p:cNvPr id="183" name="正方形/長方形 182"/>
          <p:cNvSpPr/>
          <p:nvPr/>
        </p:nvSpPr>
        <p:spPr>
          <a:xfrm>
            <a:off x="3897535" y="5857585"/>
            <a:ext cx="963038" cy="605648"/>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正方形/長方形 188"/>
          <p:cNvSpPr/>
          <p:nvPr/>
        </p:nvSpPr>
        <p:spPr>
          <a:xfrm>
            <a:off x="3896154" y="5570066"/>
            <a:ext cx="964419" cy="295894"/>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効率化等による減</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0" name="下矢印 189"/>
          <p:cNvSpPr/>
          <p:nvPr/>
        </p:nvSpPr>
        <p:spPr>
          <a:xfrm>
            <a:off x="4958647" y="5594130"/>
            <a:ext cx="250206" cy="30875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正方形/長方形 190"/>
          <p:cNvSpPr/>
          <p:nvPr/>
        </p:nvSpPr>
        <p:spPr>
          <a:xfrm>
            <a:off x="5034327" y="5566933"/>
            <a:ext cx="841022" cy="403271"/>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歳出減</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2" name="二等辺三角形 191"/>
          <p:cNvSpPr/>
          <p:nvPr/>
        </p:nvSpPr>
        <p:spPr>
          <a:xfrm rot="5400000">
            <a:off x="5868181" y="6099380"/>
            <a:ext cx="595909" cy="185403"/>
          </a:xfrm>
          <a:prstGeom prs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正方形/長方形 192"/>
          <p:cNvSpPr/>
          <p:nvPr/>
        </p:nvSpPr>
        <p:spPr>
          <a:xfrm>
            <a:off x="5642973" y="6080272"/>
            <a:ext cx="1314452" cy="2756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技能労務職を</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退職不補充で試算</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正方形/長方形 193"/>
          <p:cNvSpPr/>
          <p:nvPr/>
        </p:nvSpPr>
        <p:spPr>
          <a:xfrm>
            <a:off x="7198971" y="6075449"/>
            <a:ext cx="948846" cy="387783"/>
          </a:xfrm>
          <a:prstGeom prst="rect">
            <a:avLst/>
          </a:prstGeom>
          <a:solidFill>
            <a:schemeClr val="tx2">
              <a:lumMod val="60000"/>
              <a:lumOff val="40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大阪府への</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移管部分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5" name="正方形/長方形 194"/>
          <p:cNvSpPr/>
          <p:nvPr/>
        </p:nvSpPr>
        <p:spPr>
          <a:xfrm>
            <a:off x="7198971" y="5784263"/>
            <a:ext cx="948846" cy="295894"/>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効率化等による減</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6" name="下矢印 195"/>
          <p:cNvSpPr/>
          <p:nvPr/>
        </p:nvSpPr>
        <p:spPr>
          <a:xfrm>
            <a:off x="8264261" y="5594129"/>
            <a:ext cx="263886" cy="472063"/>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正方形/長方形 196"/>
          <p:cNvSpPr/>
          <p:nvPr/>
        </p:nvSpPr>
        <p:spPr>
          <a:xfrm>
            <a:off x="8266406" y="5663217"/>
            <a:ext cx="950843" cy="235715"/>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歳出減</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8" name="直線コネクタ 197"/>
          <p:cNvCxnSpPr/>
          <p:nvPr/>
        </p:nvCxnSpPr>
        <p:spPr>
          <a:xfrm>
            <a:off x="4916580" y="5571068"/>
            <a:ext cx="3636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a:off x="8192446" y="6075449"/>
            <a:ext cx="396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0" name="正方形/長方形 199"/>
          <p:cNvSpPr/>
          <p:nvPr/>
        </p:nvSpPr>
        <p:spPr>
          <a:xfrm>
            <a:off x="6939545" y="6510454"/>
            <a:ext cx="1385305"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b="1" dirty="0" smtClean="0">
                <a:solidFill>
                  <a:schemeClr val="tx1"/>
                </a:solidFill>
                <a:latin typeface="Meiryo UI" pitchFamily="50" charset="-128"/>
                <a:ea typeface="Meiryo UI" pitchFamily="50" charset="-128"/>
                <a:cs typeface="Meiryo UI" pitchFamily="50" charset="-128"/>
              </a:rPr>
              <a:t>H</a:t>
            </a:r>
            <a:r>
              <a:rPr kumimoji="1" lang="en-US" altLang="ja-JP" sz="1000" b="1" dirty="0" smtClean="0">
                <a:solidFill>
                  <a:schemeClr val="tx1"/>
                </a:solidFill>
                <a:latin typeface="Meiryo UI" pitchFamily="50" charset="-128"/>
                <a:ea typeface="Meiryo UI" pitchFamily="50" charset="-128"/>
                <a:cs typeface="Meiryo UI" pitchFamily="50" charset="-128"/>
              </a:rPr>
              <a:t>48</a:t>
            </a:r>
            <a:r>
              <a:rPr kumimoji="1" lang="ja-JP" altLang="en-US" sz="1000" b="1" dirty="0" smtClean="0">
                <a:solidFill>
                  <a:schemeClr val="tx1"/>
                </a:solidFill>
                <a:latin typeface="Meiryo UI" pitchFamily="50" charset="-128"/>
                <a:ea typeface="Meiryo UI" pitchFamily="50" charset="-128"/>
                <a:cs typeface="Meiryo UI" pitchFamily="50" charset="-128"/>
              </a:rPr>
              <a:t>年度</a:t>
            </a:r>
            <a:endParaRPr kumimoji="1" lang="en-US" altLang="ja-JP" sz="1000" b="1"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b="1" dirty="0" smtClean="0">
              <a:solidFill>
                <a:schemeClr val="tx1"/>
              </a:solidFill>
              <a:latin typeface="Meiryo UI" pitchFamily="50" charset="-128"/>
              <a:ea typeface="Meiryo UI" pitchFamily="50" charset="-128"/>
              <a:cs typeface="Meiryo UI" pitchFamily="50" charset="-128"/>
            </a:endParaRPr>
          </a:p>
        </p:txBody>
      </p:sp>
      <p:sp>
        <p:nvSpPr>
          <p:cNvPr id="201" name="正方形/長方形 200"/>
          <p:cNvSpPr/>
          <p:nvPr/>
        </p:nvSpPr>
        <p:spPr>
          <a:xfrm>
            <a:off x="2868316" y="5141322"/>
            <a:ext cx="288000" cy="1440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88879" y="477867"/>
            <a:ext cx="9471809" cy="1182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［基本的な</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現在の大阪市職員数を特別区移管と大阪府移管に分割</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（大阪府から特別区へ移管される職員を含む）</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特別区設置に伴う体制整備の増員（歳出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）及び、技能労務職の退職不補充による減員（歳出減）を年次別に試算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　①の分割後職員数と、②の増員及び減員を反映した職員数の人数差に人件費単価を乗じて、影響額を算定</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年度までは、市「粗い試算」において技能労務職の退職不補充による人件費削減が織り込まれているため、減員（歳出減）は、</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H40</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年度以降について算定）</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学校の技能労務職は算定の対象とし、経営形態見直し部門は対象外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225162" y="1681266"/>
            <a:ext cx="2345311" cy="38674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anose="020B0604030504040204" pitchFamily="50" charset="-128"/>
                <a:ea typeface="Meiryo UI" panose="020B0604030504040204" pitchFamily="50" charset="-128"/>
              </a:rPr>
              <a:t>◆算定イメージ</a:t>
            </a:r>
            <a:endParaRPr kumimoji="1" lang="ja-JP" altLang="en-US" b="1" dirty="0">
              <a:solidFill>
                <a:schemeClr val="tx1"/>
              </a:solidFill>
              <a:latin typeface="Meiryo UI" panose="020B0604030504040204" pitchFamily="50" charset="-128"/>
              <a:ea typeface="Meiryo UI" panose="020B0604030504040204" pitchFamily="50" charset="-128"/>
            </a:endParaRPr>
          </a:p>
        </p:txBody>
      </p:sp>
      <p:cxnSp>
        <p:nvCxnSpPr>
          <p:cNvPr id="51" name="直線コネクタ 50"/>
          <p:cNvCxnSpPr/>
          <p:nvPr/>
        </p:nvCxnSpPr>
        <p:spPr>
          <a:xfrm>
            <a:off x="8192446" y="2871171"/>
            <a:ext cx="396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参考資料　（３）組織体制の影響額</a:t>
            </a:r>
          </a:p>
        </p:txBody>
      </p:sp>
      <p:sp>
        <p:nvSpPr>
          <p:cNvPr id="53" name="正方形/長方形 27"/>
          <p:cNvSpPr>
            <a:spLocks noChangeArrowheads="1"/>
          </p:cNvSpPr>
          <p:nvPr/>
        </p:nvSpPr>
        <p:spPr bwMode="auto">
          <a:xfrm>
            <a:off x="8874125" y="15535"/>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2238227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809"/>
          <p:cNvGraphicFramePr>
            <a:graphicFrameLocks noGrp="1"/>
          </p:cNvGraphicFramePr>
          <p:nvPr>
            <p:extLst>
              <p:ext uri="{D42A27DB-BD31-4B8C-83A1-F6EECF244321}">
                <p14:modId xmlns:p14="http://schemas.microsoft.com/office/powerpoint/2010/main" val="152970577"/>
              </p:ext>
            </p:extLst>
          </p:nvPr>
        </p:nvGraphicFramePr>
        <p:xfrm>
          <a:off x="1064568" y="1813759"/>
          <a:ext cx="8000763" cy="4595698"/>
        </p:xfrm>
        <a:graphic>
          <a:graphicData uri="http://schemas.openxmlformats.org/drawingml/2006/table">
            <a:tbl>
              <a:tblPr/>
              <a:tblGrid>
                <a:gridCol w="583939"/>
                <a:gridCol w="3024336"/>
                <a:gridCol w="2196244"/>
                <a:gridCol w="2196244"/>
              </a:tblGrid>
              <a:tr h="504000">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99101" marR="99101" marT="45692" marB="456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項　　目</a:t>
                      </a: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特別区全体</a:t>
                      </a:r>
                      <a:endParaRPr kumimoji="1" lang="en-US" altLang="ja-JP"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大阪府</a:t>
                      </a:r>
                      <a:endParaRPr kumimoji="1" lang="en-US" altLang="ja-JP"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8" marR="19508" marT="72014" marB="720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298523">
                <a:tc rowSpan="8">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イニシャルコスト</a:t>
                      </a:r>
                    </a:p>
                  </a:txBody>
                  <a:tcPr marL="97541" marR="97541" marT="46801" marB="46801"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システム改修経費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15,599</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2,600</a:t>
                      </a:r>
                    </a:p>
                  </a:txBody>
                  <a:tcPr marL="78026"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703">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7,954</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834</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298703">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新庁舎建設経費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24,689</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8703">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民間ビル賃借保証金</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1,486</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590</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8523">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移転経費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428</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523">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一時保護所建設経費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591</a:t>
                      </a: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12"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523">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867</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26"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360">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51,614</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4,047</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r h="297985">
                <a:tc rowSpan="5">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p>
                  </a:txBody>
                  <a:tcPr marL="19508" marR="19508" marT="72014" marB="72014"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2,138</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1,100</a:t>
                      </a:r>
                    </a:p>
                  </a:txBody>
                  <a:tcPr marL="78026"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98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賃借料</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378</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590</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98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新庁舎維持管理等経費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566</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8822">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各特別区に新たに必要となる経費</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6"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360">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8" marR="195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2,374</a:t>
                      </a:r>
                    </a:p>
                  </a:txBody>
                  <a:tcPr marL="78026" marR="18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1,690</a:t>
                      </a:r>
                    </a:p>
                  </a:txBody>
                  <a:tcPr marL="78026" marR="180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11" name="Text Box 95"/>
          <p:cNvSpPr txBox="1">
            <a:spLocks noChangeArrowheads="1"/>
          </p:cNvSpPr>
          <p:nvPr/>
        </p:nvSpPr>
        <p:spPr bwMode="auto">
          <a:xfrm>
            <a:off x="7545288" y="1479435"/>
            <a:ext cx="1568450" cy="307975"/>
          </a:xfrm>
          <a:prstGeom prst="rect">
            <a:avLst/>
          </a:prstGeom>
          <a:noFill/>
          <a:ln>
            <a:noFill/>
          </a:ln>
          <a:extLst/>
        </p:spPr>
        <p:txBody>
          <a:bodyPr>
            <a:spAutoFit/>
          </a:bodyP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r" eaLnBrk="1" hangingPunct="1">
              <a:spcBef>
                <a:spcPct val="50000"/>
              </a:spcBef>
              <a:defRPr/>
            </a:pPr>
            <a:r>
              <a:rPr lang="ja-JP" altLang="en-US" sz="1400" b="1" dirty="0" smtClean="0">
                <a:latin typeface="+mj-ea"/>
                <a:ea typeface="+mj-ea"/>
              </a:rPr>
              <a:t>（単位：百万円）</a:t>
            </a: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参考資料　（４）設置コスト</a:t>
            </a:r>
          </a:p>
        </p:txBody>
      </p:sp>
      <p:sp>
        <p:nvSpPr>
          <p:cNvPr id="8" name="正方形/長方形 7"/>
          <p:cNvSpPr/>
          <p:nvPr/>
        </p:nvSpPr>
        <p:spPr>
          <a:xfrm>
            <a:off x="233719" y="558760"/>
            <a:ext cx="9471809" cy="92067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基本的な考え方］</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素案（特別区設置に伴うコスト）には、庁舎建設案と庁舎賃借案を示しているが、財政シミュレーション上は保守的に取り扱うこととし、イニシャルコストが高い庁舎建設案を用いることとした（起債対象事業については建設事業債</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％を充当し、償還していくものとして年次</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推計を実施</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a:spLocks noChangeArrowheads="1"/>
          </p:cNvSpPr>
          <p:nvPr/>
        </p:nvSpPr>
        <p:spPr bwMode="auto">
          <a:xfrm>
            <a:off x="8874125" y="658438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83732327"/>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3120756480"/>
              </p:ext>
            </p:extLst>
          </p:nvPr>
        </p:nvGraphicFramePr>
        <p:xfrm>
          <a:off x="194472" y="1412776"/>
          <a:ext cx="9611996" cy="2072709"/>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0597">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6,503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6,507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6,484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6,673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6,627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6,624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6,647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6,621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6,617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6,610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6,609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6,606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1,344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1,331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1,324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1,324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1,223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1,203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3,936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4,005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4,023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6,553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6,484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6,561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2,904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2,949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2,988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3,034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3,080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3,649</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3,606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3,542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3,433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28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112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 </a:t>
                      </a:r>
                      <a:r>
                        <a:rPr lang="en-US" altLang="ja-JP" sz="900" b="0" i="0" u="none" strike="noStrike">
                          <a:solidFill>
                            <a:schemeClr val="tx1"/>
                          </a:solidFill>
                          <a:effectLst/>
                          <a:latin typeface="Meiryo UI" panose="020B0604030504040204" pitchFamily="50" charset="-128"/>
                          <a:ea typeface="Meiryo UI" panose="020B0604030504040204" pitchFamily="50" charset="-128"/>
                        </a:rPr>
                        <a:t>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946765804"/>
              </p:ext>
            </p:extLst>
          </p:nvPr>
        </p:nvGraphicFramePr>
        <p:xfrm>
          <a:off x="194472" y="3645024"/>
          <a:ext cx="9611996" cy="2096270"/>
        </p:xfrm>
        <a:graphic>
          <a:graphicData uri="http://schemas.openxmlformats.org/drawingml/2006/table">
            <a:tbl>
              <a:tblPr/>
              <a:tblGrid>
                <a:gridCol w="118478"/>
                <a:gridCol w="118478"/>
                <a:gridCol w="1353220"/>
                <a:gridCol w="504056"/>
                <a:gridCol w="565520"/>
                <a:gridCol w="534788"/>
                <a:gridCol w="534788"/>
                <a:gridCol w="534788"/>
                <a:gridCol w="534788"/>
                <a:gridCol w="534788"/>
                <a:gridCol w="534788"/>
                <a:gridCol w="534788"/>
                <a:gridCol w="534788"/>
                <a:gridCol w="534788"/>
                <a:gridCol w="534788"/>
                <a:gridCol w="534788"/>
                <a:gridCol w="534788"/>
                <a:gridCol w="534788"/>
              </a:tblGrid>
              <a:tr h="233670">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w="12700" cap="flat" cmpd="sng" algn="ctr">
                      <a:solidFill>
                        <a:schemeClr val="bg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6,503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6,507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6,484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6,512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1,223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3,936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4,180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6,610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6,596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臨財債、</a:t>
                      </a:r>
                      <a:r>
                        <a:rPr lang="zh-CN" altLang="en-US" sz="1000" b="0" i="0" u="none" strike="noStrike" dirty="0" smtClean="0">
                          <a:solidFill>
                            <a:srgbClr val="000000"/>
                          </a:solidFill>
                          <a:latin typeface="Meiryo UI" pitchFamily="50" charset="-128"/>
                          <a:ea typeface="Meiryo UI" pitchFamily="50" charset="-128"/>
                          <a:cs typeface="Meiryo UI" pitchFamily="50" charset="-128"/>
                        </a:rPr>
                        <a:t>譲与</a:t>
                      </a:r>
                      <a:r>
                        <a:rPr lang="zh-CN" altLang="en-US" sz="1000" b="0" i="0" u="none" strike="noStrike" dirty="0">
                          <a:solidFill>
                            <a:srgbClr val="000000"/>
                          </a:solidFill>
                          <a:latin typeface="Meiryo UI" pitchFamily="50" charset="-128"/>
                          <a:ea typeface="Meiryo UI" pitchFamily="50" charset="-128"/>
                          <a:cs typeface="Meiryo UI" pitchFamily="50" charset="-128"/>
                        </a:rPr>
                        <a:t>税</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2,904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2,949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2,988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財政調整交付金</a:t>
                      </a:r>
                      <a:r>
                        <a:rPr lang="ja-JP" altLang="en-US" sz="1000" b="0" i="0" u="none" strike="noStrike" dirty="0" smtClean="0">
                          <a:solidFill>
                            <a:srgbClr val="000000"/>
                          </a:solidFill>
                          <a:latin typeface="Meiryo UI" pitchFamily="50" charset="-128"/>
                          <a:ea typeface="Meiryo UI" pitchFamily="50" charset="-128"/>
                          <a:cs typeface="Meiryo UI" pitchFamily="50" charset="-128"/>
                        </a:rPr>
                        <a:t>・</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a:t>
                      </a:r>
                      <a:r>
                        <a:rPr lang="ja-JP" altLang="en-US" sz="1000" b="0" i="0" u="none" strike="noStrike" dirty="0">
                          <a:solidFill>
                            <a:srgbClr val="000000"/>
                          </a:solidFill>
                          <a:latin typeface="Meiryo UI" pitchFamily="50" charset="-128"/>
                          <a:ea typeface="Meiryo UI" pitchFamily="50" charset="-128"/>
                          <a:cs typeface="Meiryo UI" pitchFamily="50" charset="-128"/>
                        </a:rPr>
                        <a:t>税交付</a:t>
                      </a:r>
                      <a:r>
                        <a:rPr lang="ja-JP" altLang="en-US" sz="1000" b="0" i="0" u="none" strike="noStrike" dirty="0" smtClean="0">
                          <a:solidFill>
                            <a:srgbClr val="000000"/>
                          </a:solidFill>
                          <a:latin typeface="Meiryo UI" pitchFamily="50" charset="-128"/>
                          <a:ea typeface="Meiryo UI" pitchFamily="50" charset="-128"/>
                          <a:cs typeface="Meiryo UI" pitchFamily="50" charset="-128"/>
                        </a:rPr>
                        <a:t>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3,706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3,628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6" name="AutoShape 161"/>
          <p:cNvSpPr>
            <a:spLocks noChangeArrowheads="1"/>
          </p:cNvSpPr>
          <p:nvPr/>
        </p:nvSpPr>
        <p:spPr bwMode="auto">
          <a:xfrm>
            <a:off x="188416" y="764382"/>
            <a:ext cx="2172296"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特別区全体</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参考資料　（５）財政シミュレーション計数表</a:t>
            </a:r>
          </a:p>
        </p:txBody>
      </p:sp>
      <p:sp>
        <p:nvSpPr>
          <p:cNvPr id="8" name="正方形/長方形 27"/>
          <p:cNvSpPr>
            <a:spLocks noChangeArrowheads="1"/>
          </p:cNvSpPr>
          <p:nvPr/>
        </p:nvSpPr>
        <p:spPr bwMode="auto">
          <a:xfrm>
            <a:off x="8874125" y="712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838342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868938735"/>
              </p:ext>
            </p:extLst>
          </p:nvPr>
        </p:nvGraphicFramePr>
        <p:xfrm>
          <a:off x="194472" y="1340768"/>
          <a:ext cx="9511050" cy="3578260"/>
        </p:xfrm>
        <a:graphic>
          <a:graphicData uri="http://schemas.openxmlformats.org/drawingml/2006/table">
            <a:tbl>
              <a:tblPr/>
              <a:tblGrid>
                <a:gridCol w="73205"/>
                <a:gridCol w="73205"/>
                <a:gridCol w="1063834"/>
                <a:gridCol w="1463956"/>
                <a:gridCol w="455790"/>
                <a:gridCol w="455790"/>
                <a:gridCol w="455790"/>
                <a:gridCol w="455790"/>
                <a:gridCol w="455790"/>
                <a:gridCol w="455790"/>
                <a:gridCol w="455790"/>
                <a:gridCol w="455790"/>
                <a:gridCol w="455790"/>
                <a:gridCol w="455790"/>
                <a:gridCol w="455790"/>
                <a:gridCol w="455790"/>
                <a:gridCol w="455790"/>
                <a:gridCol w="455790"/>
                <a:gridCol w="455790"/>
              </a:tblGrid>
              <a:tr h="179397">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888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14665">
                <a:tc rowSpan="1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rowSpan="7">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一般廃棄物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下水道</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市政改革プラン</a:t>
                      </a:r>
                      <a:r>
                        <a:rPr lang="en-US" altLang="ja-JP" sz="1000" b="0" i="0" u="none" strike="noStrike" smtClean="0">
                          <a:solidFill>
                            <a:srgbClr val="000000"/>
                          </a:solidFill>
                          <a:latin typeface="Meiryo UI" pitchFamily="50" charset="-128"/>
                          <a:ea typeface="Meiryo UI" pitchFamily="50" charset="-128"/>
                          <a:cs typeface="Meiryo UI" pitchFamily="50" charset="-128"/>
                        </a:rPr>
                        <a:t>H31</a:t>
                      </a:r>
                      <a:r>
                        <a:rPr lang="ja-JP" altLang="en-US" sz="1000" b="0" i="0" u="none" strike="noStrike" smtClean="0">
                          <a:solidFill>
                            <a:srgbClr val="000000"/>
                          </a:solidFill>
                          <a:latin typeface="Meiryo UI" pitchFamily="50" charset="-128"/>
                          <a:ea typeface="Meiryo UI" pitchFamily="50" charset="-128"/>
                          <a:cs typeface="Meiryo UI" pitchFamily="50" charset="-128"/>
                        </a:rPr>
                        <a:t>年度</a:t>
                      </a:r>
                      <a:r>
                        <a:rPr lang="ja-JP" altLang="en-US" sz="1000" b="0" i="0" u="none" strike="noStrike" dirty="0" smtClean="0">
                          <a:solidFill>
                            <a:srgbClr val="000000"/>
                          </a:solidFill>
                          <a:latin typeface="Meiryo UI" pitchFamily="50" charset="-128"/>
                          <a:ea typeface="Meiryo UI" pitchFamily="50" charset="-128"/>
                          <a:cs typeface="Meiryo UI" pitchFamily="50" charset="-128"/>
                        </a:rPr>
                        <a:t>以降見込分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tcPr>
                </a:tc>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プール管理</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スポーツセンター管理運営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委託老人福祉センター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子育て活動支援事業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vMerge="1">
                  <a:txBody>
                    <a:bodyPr/>
                    <a:lstStyle/>
                    <a:p>
                      <a:endParaRPr kumimoji="1" lang="ja-JP" altLang="en-US"/>
                    </a:p>
                  </a:txBody>
                  <a:tcPr/>
                </a:tc>
                <a:tc>
                  <a:txBody>
                    <a:bodyPr/>
                    <a:lstStyle/>
                    <a:p>
                      <a:pPr algn="ctr" fontAlgn="ctr"/>
                      <a:r>
                        <a:rPr lang="ja-JP" altLang="en-US" sz="1100" b="0" i="0" u="none" strike="noStrike">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（屋内）プール管理運営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65">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4" name="正方形/長方形 3"/>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009471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263576160"/>
              </p:ext>
            </p:extLst>
          </p:nvPr>
        </p:nvGraphicFramePr>
        <p:xfrm>
          <a:off x="166591" y="2723743"/>
          <a:ext cx="9538934" cy="3178019"/>
        </p:xfrm>
        <a:graphic>
          <a:graphicData uri="http://schemas.openxmlformats.org/drawingml/2006/table">
            <a:tbl>
              <a:tblPr/>
              <a:tblGrid>
                <a:gridCol w="73848"/>
                <a:gridCol w="85307"/>
                <a:gridCol w="2502864"/>
                <a:gridCol w="458461"/>
                <a:gridCol w="458461"/>
                <a:gridCol w="458461"/>
                <a:gridCol w="458461"/>
                <a:gridCol w="458461"/>
                <a:gridCol w="458461"/>
                <a:gridCol w="458461"/>
                <a:gridCol w="458461"/>
                <a:gridCol w="458461"/>
                <a:gridCol w="458461"/>
                <a:gridCol w="458461"/>
                <a:gridCol w="458461"/>
                <a:gridCol w="458461"/>
                <a:gridCol w="458461"/>
                <a:gridCol w="458461"/>
              </a:tblGrid>
              <a:tr h="242413">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798">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6272">
                <a:tc rowSpan="1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7">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a:t>
                      </a:r>
                      <a:r>
                        <a:rPr lang="zh-TW" altLang="en-US" sz="1000" b="0" i="0" u="none" strike="noStrike" dirty="0" smtClean="0">
                          <a:solidFill>
                            <a:srgbClr val="000000"/>
                          </a:solidFill>
                          <a:latin typeface="Meiryo UI" pitchFamily="50" charset="-128"/>
                          <a:ea typeface="Meiryo UI" pitchFamily="50" charset="-128"/>
                          <a:cs typeface="Meiryo UI" pitchFamily="50" charset="-128"/>
                        </a:rPr>
                        <a:t>改修</a:t>
                      </a:r>
                      <a:r>
                        <a:rPr lang="zh-TW" altLang="en-US" sz="1000" b="0" i="0" u="none" strike="noStrike" dirty="0">
                          <a:solidFill>
                            <a:srgbClr val="000000"/>
                          </a:solidFill>
                          <a:latin typeface="Meiryo UI" pitchFamily="50" charset="-128"/>
                          <a:ea typeface="Meiryo UI" pitchFamily="50" charset="-128"/>
                          <a:cs typeface="Meiryo UI" pitchFamily="50" charset="-128"/>
                        </a:rPr>
                        <a:t>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民間ビル賃借保証金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移転経費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一時保護所建設経費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その他</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4">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民間</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ビル等賃借料</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新庁舎維持</a:t>
                      </a:r>
                      <a:r>
                        <a:rPr lang="zh-TW" altLang="en-US" sz="1000" b="0" i="0" u="none" strike="noStrike" dirty="0" smtClean="0">
                          <a:solidFill>
                            <a:srgbClr val="000000"/>
                          </a:solidFill>
                          <a:latin typeface="Meiryo UI" pitchFamily="50" charset="-128"/>
                          <a:ea typeface="Meiryo UI" pitchFamily="50" charset="-128"/>
                          <a:cs typeface="Meiryo UI" pitchFamily="50" charset="-128"/>
                        </a:rPr>
                        <a:t>管理</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各特別区に新たに必要となる経費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979595776"/>
              </p:ext>
            </p:extLst>
          </p:nvPr>
        </p:nvGraphicFramePr>
        <p:xfrm>
          <a:off x="146034" y="1268760"/>
          <a:ext cx="9559487" cy="1166412"/>
        </p:xfrm>
        <a:graphic>
          <a:graphicData uri="http://schemas.openxmlformats.org/drawingml/2006/table">
            <a:tbl>
              <a:tblPr/>
              <a:tblGrid>
                <a:gridCol w="73621"/>
                <a:gridCol w="2602921"/>
                <a:gridCol w="458863"/>
                <a:gridCol w="458863"/>
                <a:gridCol w="458863"/>
                <a:gridCol w="458863"/>
                <a:gridCol w="458863"/>
                <a:gridCol w="458863"/>
                <a:gridCol w="458863"/>
                <a:gridCol w="458863"/>
                <a:gridCol w="458863"/>
                <a:gridCol w="458863"/>
                <a:gridCol w="458863"/>
                <a:gridCol w="458863"/>
                <a:gridCol w="458863"/>
                <a:gridCol w="458863"/>
                <a:gridCol w="458863"/>
              </a:tblGrid>
              <a:tr h="244818">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230">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44788">
                <a:tc rowSpan="2">
                  <a:txBody>
                    <a:bodyPr/>
                    <a:lstStyle/>
                    <a:p>
                      <a:pPr algn="ctr" fontAlgn="ctr"/>
                      <a:r>
                        <a:rPr lang="ja-JP" altLang="en-US" sz="1050" b="0" i="0" u="none" strike="noStrike" dirty="0">
                          <a:solidFill>
                            <a:schemeClr val="tx1"/>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歳出増</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vMerge="1">
                  <a:txBody>
                    <a:bodyPr/>
                    <a:lstStyle/>
                    <a:p>
                      <a:endParaRPr kumimoji="1" lang="ja-JP" altLang="en-US"/>
                    </a:p>
                  </a:txBody>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歳出減</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788">
                <a:tc gridSpan="2">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r>
                        <a:rPr lang="ja-JP" altLang="en-US" sz="1000" b="0" i="0" u="none" strike="noStrike" dirty="0">
                          <a:solidFill>
                            <a:schemeClr val="tx1"/>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8" name="正方形/長方形 7"/>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資料　（５）財政シミュレーション計数表</a:t>
            </a:r>
            <a:endParaRPr lang="ja-JP" altLang="en-US" sz="2000" b="1" dirty="0" smtClean="0">
              <a:solidFill>
                <a:prstClr val="black"/>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74125" y="495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145200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2480" y="1397701"/>
            <a:ext cx="9166802" cy="324036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en-US" altLang="ja-JP" sz="1200" dirty="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b="1" dirty="0" smtClean="0">
                <a:solidFill>
                  <a:schemeClr val="tx1"/>
                </a:solidFill>
                <a:latin typeface="Meiryo UI" pitchFamily="50" charset="-128"/>
                <a:ea typeface="Meiryo UI" pitchFamily="50" charset="-128"/>
                <a:cs typeface="Meiryo UI" pitchFamily="50" charset="-128"/>
              </a:rPr>
              <a:t>特別区設置</a:t>
            </a:r>
            <a:r>
              <a:rPr lang="en-US" altLang="ja-JP" sz="1200" b="1" dirty="0" smtClean="0">
                <a:solidFill>
                  <a:schemeClr val="tx1"/>
                </a:solidFill>
                <a:latin typeface="Meiryo UI" pitchFamily="50" charset="-128"/>
                <a:ea typeface="Meiryo UI" pitchFamily="50" charset="-128"/>
                <a:cs typeface="Meiryo UI" pitchFamily="50" charset="-128"/>
              </a:rPr>
              <a:t>(H34</a:t>
            </a:r>
            <a:r>
              <a:rPr lang="ja-JP" altLang="en-US" sz="1200" b="1" dirty="0" smtClean="0">
                <a:solidFill>
                  <a:schemeClr val="tx1"/>
                </a:solidFill>
                <a:latin typeface="Meiryo UI" pitchFamily="50" charset="-128"/>
                <a:ea typeface="Meiryo UI" pitchFamily="50" charset="-128"/>
                <a:cs typeface="Meiryo UI" pitchFamily="50" charset="-128"/>
              </a:rPr>
              <a:t>年度と仮定</a:t>
            </a:r>
            <a:r>
              <a:rPr lang="en-US" altLang="ja-JP" sz="1200" b="1" dirty="0" smtClean="0">
                <a:solidFill>
                  <a:schemeClr val="tx1"/>
                </a:solidFill>
                <a:latin typeface="Meiryo UI" pitchFamily="50" charset="-128"/>
                <a:ea typeface="Meiryo UI" pitchFamily="50" charset="-128"/>
                <a:cs typeface="Meiryo UI" pitchFamily="50" charset="-128"/>
              </a:rPr>
              <a:t>)</a:t>
            </a:r>
            <a:r>
              <a:rPr lang="ja-JP" altLang="en-US" sz="1200" b="1" dirty="0" err="1" smtClean="0">
                <a:solidFill>
                  <a:schemeClr val="tx1"/>
                </a:solidFill>
                <a:latin typeface="Meiryo UI" pitchFamily="50" charset="-128"/>
                <a:ea typeface="Meiryo UI" pitchFamily="50" charset="-128"/>
                <a:cs typeface="Meiryo UI" pitchFamily="50" charset="-128"/>
              </a:rPr>
              <a:t>までの</a:t>
            </a:r>
            <a:r>
              <a:rPr lang="ja-JP" altLang="en-US" sz="1200" b="1" dirty="0" smtClean="0">
                <a:solidFill>
                  <a:schemeClr val="tx1"/>
                </a:solidFill>
                <a:latin typeface="Meiryo UI" pitchFamily="50" charset="-128"/>
                <a:ea typeface="Meiryo UI" pitchFamily="50" charset="-128"/>
                <a:cs typeface="Meiryo UI" pitchFamily="50" charset="-128"/>
              </a:rPr>
              <a:t>改革効果額（未反映分）・組織体制の影響額･設置コスト［大阪府分］</a:t>
            </a:r>
            <a:endParaRPr lang="en-US" altLang="ja-JP" sz="12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H33</a:t>
            </a:r>
            <a:r>
              <a:rPr lang="ja-JP" altLang="en-US" sz="1200" dirty="0" smtClean="0">
                <a:solidFill>
                  <a:schemeClr val="tx1"/>
                </a:solidFill>
                <a:latin typeface="Meiryo UI" pitchFamily="50" charset="-128"/>
                <a:ea typeface="Meiryo UI" pitchFamily="50" charset="-128"/>
                <a:cs typeface="Meiryo UI" pitchFamily="50" charset="-128"/>
              </a:rPr>
              <a:t>年度以前に発現する財政的影響額（</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改善額　▲悪化額）の試算は、以下のとおり</a:t>
            </a:r>
            <a:endParaRPr lang="ja-JP" altLang="en-US" sz="1200" dirty="0">
              <a:solidFill>
                <a:schemeClr val="tx1"/>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579989842"/>
              </p:ext>
            </p:extLst>
          </p:nvPr>
        </p:nvGraphicFramePr>
        <p:xfrm>
          <a:off x="1066480" y="2435834"/>
          <a:ext cx="5135809" cy="1458250"/>
        </p:xfrm>
        <a:graphic>
          <a:graphicData uri="http://schemas.openxmlformats.org/drawingml/2006/table">
            <a:tbl>
              <a:tblPr firstRow="1" bandRow="1">
                <a:tableStyleId>{93296810-A885-4BE3-A3E7-6D5BEEA58F35}</a:tableStyleId>
              </a:tblPr>
              <a:tblGrid>
                <a:gridCol w="2164834"/>
                <a:gridCol w="990325"/>
                <a:gridCol w="990325"/>
                <a:gridCol w="990325"/>
              </a:tblGrid>
              <a:tr h="291650">
                <a:tc>
                  <a:txBody>
                    <a:bodyPr/>
                    <a:lstStyle/>
                    <a:p>
                      <a:pPr algn="ctr"/>
                      <a:endParaRPr kumimoji="1" lang="ja-JP" altLang="en-US" sz="1050" b="0" dirty="0">
                        <a:latin typeface="Meiryo UI" pitchFamily="50" charset="-128"/>
                        <a:ea typeface="Meiryo UI" pitchFamily="50" charset="-128"/>
                        <a:cs typeface="Meiryo UI"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sz="1050" b="0" dirty="0" smtClean="0">
                          <a:latin typeface="Meiryo UI" pitchFamily="50" charset="-128"/>
                          <a:ea typeface="Meiryo UI" pitchFamily="50" charset="-128"/>
                          <a:cs typeface="Meiryo UI" pitchFamily="50" charset="-128"/>
                        </a:rPr>
                        <a:t>H31</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eiryo UI" pitchFamily="50" charset="-128"/>
                          <a:ea typeface="Meiryo UI" pitchFamily="50" charset="-128"/>
                          <a:cs typeface="Meiryo UI" pitchFamily="50" charset="-128"/>
                        </a:rPr>
                        <a:t>H32</a:t>
                      </a:r>
                      <a:r>
                        <a:rPr kumimoji="1" lang="ja-JP" altLang="en-US" sz="1050" b="0" dirty="0" smtClean="0">
                          <a:latin typeface="Meiryo UI" pitchFamily="50" charset="-128"/>
                          <a:ea typeface="Meiryo UI" pitchFamily="50" charset="-128"/>
                          <a:cs typeface="Meiryo UI" pitchFamily="50" charset="-128"/>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eiryo UI" pitchFamily="50" charset="-128"/>
                          <a:ea typeface="Meiryo UI" pitchFamily="50" charset="-128"/>
                          <a:cs typeface="Meiryo UI" pitchFamily="50" charset="-128"/>
                        </a:rPr>
                        <a:t>H33</a:t>
                      </a:r>
                      <a:r>
                        <a:rPr kumimoji="1" lang="ja-JP" altLang="en-US" sz="1050" b="0" dirty="0" smtClean="0">
                          <a:latin typeface="Meiryo UI" pitchFamily="50" charset="-128"/>
                          <a:ea typeface="Meiryo UI" pitchFamily="50" charset="-128"/>
                          <a:cs typeface="Meiryo UI" pitchFamily="50" charset="-128"/>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291650">
                <a:tc>
                  <a:txBody>
                    <a:bodyPr/>
                    <a:lstStyle/>
                    <a:p>
                      <a:pPr algn="ctr"/>
                      <a:r>
                        <a:rPr kumimoji="1" lang="ja-JP" altLang="en-US" sz="1050" dirty="0" smtClean="0">
                          <a:latin typeface="Meiryo UI" pitchFamily="50" charset="-128"/>
                          <a:ea typeface="Meiryo UI" pitchFamily="50" charset="-128"/>
                          <a:cs typeface="Meiryo UI" pitchFamily="50" charset="-128"/>
                        </a:rPr>
                        <a:t>改革効果額（未反映分）</a:t>
                      </a:r>
                      <a:endParaRPr kumimoji="1" lang="ja-JP" altLang="en-US" sz="105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en-US" altLang="ja-JP" sz="1000" dirty="0" smtClean="0">
                          <a:solidFill>
                            <a:schemeClr val="tx1"/>
                          </a:solidFill>
                          <a:latin typeface="Meiryo UI" pitchFamily="50" charset="-128"/>
                          <a:ea typeface="Meiryo UI" pitchFamily="50" charset="-128"/>
                          <a:cs typeface="Meiryo UI" pitchFamily="50" charset="-128"/>
                        </a:rPr>
                        <a:t>6</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en-US" altLang="ja-JP" sz="1000" dirty="0" smtClean="0">
                          <a:solidFill>
                            <a:schemeClr val="tx1"/>
                          </a:solidFill>
                          <a:latin typeface="Meiryo UI" pitchFamily="50" charset="-128"/>
                          <a:ea typeface="Meiryo UI" pitchFamily="50" charset="-128"/>
                          <a:cs typeface="Meiryo UI" pitchFamily="50" charset="-128"/>
                        </a:rPr>
                        <a:t>6</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en-US" altLang="ja-JP" sz="1000" dirty="0" smtClean="0">
                          <a:solidFill>
                            <a:schemeClr val="tx1"/>
                          </a:solidFill>
                          <a:latin typeface="Meiryo UI" pitchFamily="50" charset="-128"/>
                          <a:ea typeface="Meiryo UI" pitchFamily="50" charset="-128"/>
                          <a:cs typeface="Meiryo UI" pitchFamily="50" charset="-128"/>
                        </a:rPr>
                        <a:t>8</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291650">
                <a:tc>
                  <a:txBody>
                    <a:bodyPr/>
                    <a:lstStyle/>
                    <a:p>
                      <a:pPr algn="ctr"/>
                      <a:r>
                        <a:rPr kumimoji="1" lang="ja-JP" altLang="en-US" sz="1050" dirty="0" smtClean="0">
                          <a:latin typeface="Meiryo UI" pitchFamily="50" charset="-128"/>
                          <a:ea typeface="Meiryo UI" pitchFamily="50" charset="-128"/>
                          <a:cs typeface="Meiryo UI" pitchFamily="50" charset="-128"/>
                        </a:rPr>
                        <a:t>組織体制の影響額</a:t>
                      </a:r>
                      <a:endParaRPr kumimoji="1" lang="ja-JP" altLang="en-US" sz="1050" dirty="0">
                        <a:latin typeface="Meiryo UI" pitchFamily="50" charset="-128"/>
                        <a:ea typeface="Meiryo UI" pitchFamily="50" charset="-128"/>
                        <a:cs typeface="Meiryo UI"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smtClean="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0.4</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0.8</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291650">
                <a:tc>
                  <a:txBody>
                    <a:bodyPr/>
                    <a:lstStyle/>
                    <a:p>
                      <a:pPr algn="ctr"/>
                      <a:r>
                        <a:rPr kumimoji="1" lang="ja-JP" altLang="en-US" sz="1050" dirty="0" smtClean="0">
                          <a:latin typeface="Meiryo UI" pitchFamily="50" charset="-128"/>
                          <a:ea typeface="Meiryo UI" pitchFamily="50" charset="-128"/>
                          <a:cs typeface="Meiryo UI" pitchFamily="50" charset="-128"/>
                        </a:rPr>
                        <a:t>設置コスト</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7</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13</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14</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291650">
                <a:tc>
                  <a:txBody>
                    <a:bodyPr/>
                    <a:lstStyle/>
                    <a:p>
                      <a:pPr algn="ctr"/>
                      <a:r>
                        <a:rPr kumimoji="1" lang="ja-JP" altLang="en-US" sz="1050" b="1" dirty="0" smtClean="0">
                          <a:latin typeface="Meiryo UI" pitchFamily="50" charset="-128"/>
                          <a:ea typeface="Meiryo UI" pitchFamily="50" charset="-128"/>
                          <a:cs typeface="Meiryo UI" pitchFamily="50" charset="-128"/>
                        </a:rPr>
                        <a:t>合計</a:t>
                      </a:r>
                      <a:endParaRPr kumimoji="1" lang="ja-JP" altLang="en-US" sz="105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0.2</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7</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7</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17" name="テキスト ボックス 16"/>
          <p:cNvSpPr txBox="1"/>
          <p:nvPr/>
        </p:nvSpPr>
        <p:spPr>
          <a:xfrm>
            <a:off x="1113391" y="3918060"/>
            <a:ext cx="5267789" cy="230832"/>
          </a:xfrm>
          <a:prstGeom prst="rect">
            <a:avLst/>
          </a:prstGeom>
          <a:noFill/>
        </p:spPr>
        <p:txBody>
          <a:bodyPr wrap="none" rtlCol="0">
            <a:spAutoFit/>
          </a:bodyPr>
          <a:lstStyle/>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円滑な特別区設置のため、段階的に職員採用、</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システム改修、新庁舎建設等を実施することとして推計</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5466780" y="222915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sp>
        <p:nvSpPr>
          <p:cNvPr id="11" name="AutoShape 161"/>
          <p:cNvSpPr>
            <a:spLocks noChangeArrowheads="1"/>
          </p:cNvSpPr>
          <p:nvPr/>
        </p:nvSpPr>
        <p:spPr bwMode="auto">
          <a:xfrm>
            <a:off x="173902" y="865711"/>
            <a:ext cx="1970786"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大阪府</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3"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3045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財政シミュレーションを行うにあたって</a:t>
            </a:r>
          </a:p>
        </p:txBody>
      </p:sp>
      <p:sp>
        <p:nvSpPr>
          <p:cNvPr id="37" name="正方形/長方形 36"/>
          <p:cNvSpPr/>
          <p:nvPr/>
        </p:nvSpPr>
        <p:spPr bwMode="auto">
          <a:xfrm>
            <a:off x="190946" y="4653136"/>
            <a:ext cx="9543515" cy="179120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この財政シミュレーションでは、</a:t>
            </a:r>
            <a:endParaRPr lang="en-US" altLang="ja-JP" sz="1400" dirty="0">
              <a:solidFill>
                <a:schemeClr val="tx1"/>
              </a:solidFill>
              <a:latin typeface="Meiryo UI" pitchFamily="50" charset="-128"/>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の財政に関する将来推計を事務分担（案）等に基づき各特別</a:t>
            </a:r>
            <a:r>
              <a:rPr lang="ja-JP" altLang="en-US" sz="1400" dirty="0" smtClean="0">
                <a:solidFill>
                  <a:schemeClr val="tx1"/>
                </a:solidFill>
                <a:latin typeface="Meiryo UI" pitchFamily="50" charset="-128"/>
                <a:ea typeface="Meiryo UI" pitchFamily="50" charset="-128"/>
                <a:cs typeface="Meiryo UI" pitchFamily="50" charset="-128"/>
              </a:rPr>
              <a:t>区分と</a:t>
            </a:r>
            <a:r>
              <a:rPr lang="ja-JP" altLang="en-US" sz="1400" dirty="0">
                <a:solidFill>
                  <a:schemeClr val="tx1"/>
                </a:solidFill>
                <a:latin typeface="Meiryo UI" pitchFamily="50" charset="-128"/>
                <a:ea typeface="Meiryo UI" pitchFamily="50" charset="-128"/>
                <a:cs typeface="Meiryo UI" pitchFamily="50" charset="-128"/>
              </a:rPr>
              <a:t>大阪府分に分け</a:t>
            </a:r>
            <a:r>
              <a:rPr lang="ja-JP" altLang="en-US" sz="1400" dirty="0" smtClean="0">
                <a:solidFill>
                  <a:schemeClr val="tx1"/>
                </a:solidFill>
                <a:latin typeface="Meiryo UI" pitchFamily="50" charset="-128"/>
                <a:ea typeface="Meiryo UI" pitchFamily="50" charset="-128"/>
                <a:cs typeface="Meiryo UI" pitchFamily="50" charset="-128"/>
              </a:rPr>
              <a:t>、改革</a:t>
            </a:r>
            <a:r>
              <a:rPr lang="ja-JP" altLang="en-US" sz="1400" dirty="0">
                <a:solidFill>
                  <a:schemeClr val="tx1"/>
                </a:solidFill>
                <a:latin typeface="Meiryo UI" pitchFamily="50" charset="-128"/>
                <a:ea typeface="Meiryo UI" pitchFamily="50" charset="-128"/>
                <a:cs typeface="Meiryo UI" pitchFamily="50" charset="-128"/>
              </a:rPr>
              <a:t>効果</a:t>
            </a:r>
            <a:r>
              <a:rPr lang="ja-JP" altLang="en-US" sz="1400" dirty="0" smtClean="0">
                <a:solidFill>
                  <a:schemeClr val="tx1"/>
                </a:solidFill>
                <a:latin typeface="Meiryo UI" pitchFamily="50" charset="-128"/>
                <a:ea typeface="Meiryo UI" pitchFamily="50" charset="-128"/>
                <a:cs typeface="Meiryo UI" pitchFamily="50" charset="-128"/>
              </a:rPr>
              <a:t>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未反映分</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組織体制の影響額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人件費</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特別区設置に伴うコストを</a:t>
            </a:r>
            <a:r>
              <a:rPr lang="ja-JP" altLang="en-US" sz="1400" dirty="0" smtClean="0">
                <a:solidFill>
                  <a:schemeClr val="tx1"/>
                </a:solidFill>
                <a:latin typeface="Meiryo UI" pitchFamily="50" charset="-128"/>
                <a:ea typeface="Meiryo UI" pitchFamily="50" charset="-128"/>
                <a:cs typeface="Meiryo UI" pitchFamily="50" charset="-128"/>
              </a:rPr>
              <a:t>加味し</a:t>
            </a:r>
            <a:r>
              <a:rPr lang="ja-JP" altLang="en-US" sz="1400" dirty="0">
                <a:solidFill>
                  <a:schemeClr val="tx1"/>
                </a:solidFill>
                <a:latin typeface="Meiryo UI" pitchFamily="50" charset="-128"/>
                <a:ea typeface="Meiryo UI" pitchFamily="50" charset="-128"/>
                <a:cs typeface="Meiryo UI" pitchFamily="50" charset="-128"/>
              </a:rPr>
              <a:t>、特別区設置後の収支見通しとして作成</a:t>
            </a:r>
            <a:endParaRPr lang="en-US" altLang="ja-JP" sz="1400" dirty="0">
              <a:solidFill>
                <a:schemeClr val="tx1"/>
              </a:solidFill>
              <a:latin typeface="Meiryo UI" pitchFamily="50" charset="-128"/>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400" dirty="0" smtClean="0">
                <a:solidFill>
                  <a:schemeClr val="tx1"/>
                </a:solidFill>
                <a:latin typeface="+mn-ea"/>
                <a:ea typeface="Meiryo UI" pitchFamily="50" charset="-128"/>
                <a:cs typeface="Meiryo UI" pitchFamily="50" charset="-128"/>
              </a:rPr>
              <a:t>期間は、</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年度を特別区設置の日と仮定して、</a:t>
            </a:r>
            <a:r>
              <a:rPr lang="en-US" altLang="ja-JP" sz="1400" dirty="0" smtClean="0">
                <a:solidFill>
                  <a:schemeClr val="tx1"/>
                </a:solidFill>
                <a:latin typeface="Meiryo UI" pitchFamily="50" charset="-128"/>
                <a:ea typeface="Meiryo UI" pitchFamily="50" charset="-128"/>
                <a:cs typeface="Meiryo UI" pitchFamily="50" charset="-128"/>
              </a:rPr>
              <a:t>H48</a:t>
            </a:r>
            <a:r>
              <a:rPr lang="ja-JP" altLang="en-US" sz="1400" dirty="0" smtClean="0">
                <a:solidFill>
                  <a:schemeClr val="tx1"/>
                </a:solidFill>
                <a:latin typeface="+mn-ea"/>
                <a:ea typeface="Meiryo UI" pitchFamily="50" charset="-128"/>
                <a:cs typeface="Meiryo UI" pitchFamily="50" charset="-128"/>
              </a:rPr>
              <a:t>年度まで</a:t>
            </a:r>
            <a:endParaRPr lang="en-US" altLang="ja-JP" sz="1400" dirty="0">
              <a:solidFill>
                <a:schemeClr val="tx1"/>
              </a:solidFill>
              <a:latin typeface="+mn-ea"/>
              <a:ea typeface="Meiryo UI" pitchFamily="50" charset="-128"/>
              <a:cs typeface="Meiryo UI" pitchFamily="50" charset="-128"/>
            </a:endParaRPr>
          </a:p>
          <a:p>
            <a:pPr marL="252000">
              <a:spcBef>
                <a:spcPts val="600"/>
              </a:spcBef>
            </a:pPr>
            <a:endParaRPr lang="en-US" altLang="ja-JP" sz="100" dirty="0">
              <a:solidFill>
                <a:schemeClr val="tx1"/>
              </a:solidFill>
              <a:latin typeface="+mn-ea"/>
              <a:ea typeface="Meiryo UI" pitchFamily="50" charset="-128"/>
              <a:cs typeface="Meiryo UI" pitchFamily="50" charset="-128"/>
            </a:endParaRPr>
          </a:p>
          <a:p>
            <a:pPr marL="252000">
              <a:spcBef>
                <a:spcPts val="600"/>
              </a:spcBef>
            </a:pP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「大</a:t>
            </a:r>
            <a:r>
              <a:rPr lang="ja-JP" altLang="en-US" sz="1050" dirty="0" smtClean="0">
                <a:solidFill>
                  <a:prstClr val="black"/>
                </a:solidFill>
                <a:latin typeface="Meiryo UI" panose="020B0604030504040204" pitchFamily="50" charset="-128"/>
                <a:ea typeface="Meiryo UI" panose="020B0604030504040204" pitchFamily="50" charset="-128"/>
              </a:rPr>
              <a:t>規模</a:t>
            </a:r>
            <a:r>
              <a:rPr lang="ja-JP" altLang="en-US" sz="1050" dirty="0">
                <a:solidFill>
                  <a:prstClr val="black"/>
                </a:solidFill>
                <a:latin typeface="Meiryo UI" panose="020B0604030504040204" pitchFamily="50" charset="-128"/>
                <a:ea typeface="Meiryo UI" panose="020B0604030504040204" pitchFamily="50" charset="-128"/>
              </a:rPr>
              <a:t>プロジェクトに係る財政的な</a:t>
            </a:r>
            <a:r>
              <a:rPr lang="ja-JP" altLang="en-US" sz="1050" dirty="0" smtClean="0">
                <a:solidFill>
                  <a:prstClr val="black"/>
                </a:solidFill>
                <a:latin typeface="Meiryo UI" panose="020B0604030504040204" pitchFamily="50" charset="-128"/>
                <a:ea typeface="Meiryo UI" panose="020B0604030504040204" pitchFamily="50" charset="-128"/>
              </a:rPr>
              <a:t>影響</a:t>
            </a:r>
            <a:r>
              <a:rPr lang="ja-JP" altLang="en-US" sz="1050" dirty="0" smtClean="0">
                <a:solidFill>
                  <a:prstClr val="black"/>
                </a:solidFill>
                <a:latin typeface="Meiryo UI" pitchFamily="50" charset="-128"/>
                <a:ea typeface="Meiryo UI" pitchFamily="50" charset="-128"/>
                <a:cs typeface="Meiryo UI" pitchFamily="50" charset="-128"/>
              </a:rPr>
              <a:t>」と「</a:t>
            </a:r>
            <a:r>
              <a:rPr lang="ja-JP" altLang="en-US" sz="1050" dirty="0" smtClean="0">
                <a:solidFill>
                  <a:schemeClr val="tx1"/>
                </a:solidFill>
                <a:latin typeface="Meiryo UI" pitchFamily="50" charset="-128"/>
                <a:ea typeface="Meiryo UI" pitchFamily="50" charset="-128"/>
                <a:cs typeface="Meiryo UI" pitchFamily="50" charset="-128"/>
              </a:rPr>
              <a:t>大阪府の財政収支」についても示した</a:t>
            </a:r>
            <a:endParaRPr lang="en-US" altLang="ja-JP" sz="90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15552" y="611396"/>
            <a:ext cx="3882794"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（１）財政シミュレーションの算定方式</a:t>
            </a:r>
            <a:endParaRPr lang="ja-JP" altLang="en-US" b="1" dirty="0">
              <a:latin typeface="Meiryo UI" pitchFamily="50" charset="-128"/>
              <a:ea typeface="Meiryo UI" pitchFamily="50" charset="-128"/>
              <a:cs typeface="Meiryo UI" pitchFamily="50" charset="-128"/>
            </a:endParaRPr>
          </a:p>
        </p:txBody>
      </p:sp>
      <p:grpSp>
        <p:nvGrpSpPr>
          <p:cNvPr id="4" name="グループ化 3"/>
          <p:cNvGrpSpPr/>
          <p:nvPr/>
        </p:nvGrpSpPr>
        <p:grpSpPr>
          <a:xfrm>
            <a:off x="181242" y="1145449"/>
            <a:ext cx="9543515" cy="3147647"/>
            <a:chOff x="181242" y="1145449"/>
            <a:chExt cx="9543515" cy="3147647"/>
          </a:xfrm>
        </p:grpSpPr>
        <p:sp>
          <p:nvSpPr>
            <p:cNvPr id="39" name="正方形/長方形 38"/>
            <p:cNvSpPr/>
            <p:nvPr/>
          </p:nvSpPr>
          <p:spPr bwMode="auto">
            <a:xfrm>
              <a:off x="181242" y="1145449"/>
              <a:ext cx="9543515" cy="3147647"/>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55" name="角丸四角形 54"/>
            <p:cNvSpPr/>
            <p:nvPr/>
          </p:nvSpPr>
          <p:spPr>
            <a:xfrm>
              <a:off x="3342490" y="1941984"/>
              <a:ext cx="6166833" cy="864096"/>
            </a:xfrm>
            <a:prstGeom prst="roundRect">
              <a:avLst>
                <a:gd name="adj" fmla="val 7191"/>
              </a:avLst>
            </a:prstGeom>
            <a:ln>
              <a:solidFill>
                <a:schemeClr val="accent2">
                  <a:lumMod val="75000"/>
                </a:schemeClr>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4" name="角丸四角形 53"/>
            <p:cNvSpPr/>
            <p:nvPr/>
          </p:nvSpPr>
          <p:spPr>
            <a:xfrm>
              <a:off x="3190090" y="1789584"/>
              <a:ext cx="6166833" cy="864096"/>
            </a:xfrm>
            <a:prstGeom prst="roundRect">
              <a:avLst>
                <a:gd name="adj" fmla="val 7191"/>
              </a:avLst>
            </a:prstGeom>
            <a:ln>
              <a:solidFill>
                <a:schemeClr val="accent2">
                  <a:lumMod val="75000"/>
                </a:schemeClr>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3" name="角丸四角形 52"/>
            <p:cNvSpPr/>
            <p:nvPr/>
          </p:nvSpPr>
          <p:spPr>
            <a:xfrm>
              <a:off x="3037690" y="1637184"/>
              <a:ext cx="6166833" cy="864096"/>
            </a:xfrm>
            <a:prstGeom prst="roundRect">
              <a:avLst>
                <a:gd name="adj" fmla="val 7191"/>
              </a:avLst>
            </a:prstGeom>
            <a:ln>
              <a:solidFill>
                <a:schemeClr val="accent2">
                  <a:lumMod val="75000"/>
                </a:schemeClr>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7" name="角丸四角形 56"/>
            <p:cNvSpPr/>
            <p:nvPr/>
          </p:nvSpPr>
          <p:spPr>
            <a:xfrm>
              <a:off x="2925087" y="3049910"/>
              <a:ext cx="6184616" cy="864096"/>
            </a:xfrm>
            <a:prstGeom prst="roundRect">
              <a:avLst>
                <a:gd name="adj" fmla="val 7191"/>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0" name="角丸四角形 49"/>
            <p:cNvSpPr/>
            <p:nvPr/>
          </p:nvSpPr>
          <p:spPr>
            <a:xfrm>
              <a:off x="2925087" y="1484784"/>
              <a:ext cx="6184616" cy="864096"/>
            </a:xfrm>
            <a:prstGeom prst="roundRect">
              <a:avLst>
                <a:gd name="adj" fmla="val 7191"/>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0" name="正方形/長方形 9"/>
            <p:cNvSpPr/>
            <p:nvPr/>
          </p:nvSpPr>
          <p:spPr>
            <a:xfrm>
              <a:off x="362374" y="2022451"/>
              <a:ext cx="1661024" cy="720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大阪市の</a:t>
              </a:r>
              <a:endParaRPr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財政に関する将来</a:t>
              </a:r>
              <a:r>
                <a:rPr lang="ja-JP" altLang="en-US" sz="1200" b="1" dirty="0">
                  <a:latin typeface="Meiryo UI" pitchFamily="50" charset="-128"/>
                  <a:ea typeface="Meiryo UI" pitchFamily="50" charset="-128"/>
                  <a:cs typeface="Meiryo UI" pitchFamily="50" charset="-128"/>
                </a:rPr>
                <a:t>推計</a:t>
              </a:r>
              <a:endParaRPr lang="en-US" altLang="ja-JP" sz="1200" b="1" dirty="0" smtClean="0">
                <a:latin typeface="Meiryo UI" pitchFamily="50" charset="-128"/>
                <a:ea typeface="Meiryo UI" pitchFamily="50" charset="-128"/>
                <a:cs typeface="Meiryo UI" pitchFamily="50" charset="-128"/>
              </a:endParaRPr>
            </a:p>
          </p:txBody>
        </p:sp>
        <p:sp>
          <p:nvSpPr>
            <p:cNvPr id="12" name="正方形/長方形 11"/>
            <p:cNvSpPr/>
            <p:nvPr/>
          </p:nvSpPr>
          <p:spPr>
            <a:xfrm>
              <a:off x="3019907" y="3166120"/>
              <a:ext cx="1290795" cy="63458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財政将来推計の</a:t>
              </a:r>
              <a:endParaRPr kumimoji="1"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大阪府分</a:t>
              </a:r>
              <a:endParaRPr kumimoji="1" lang="en-US" altLang="ja-JP" sz="1200" b="1" dirty="0" smtClean="0">
                <a:latin typeface="Meiryo UI" pitchFamily="50" charset="-128"/>
                <a:ea typeface="Meiryo UI" pitchFamily="50" charset="-128"/>
                <a:cs typeface="Meiryo UI" pitchFamily="50" charset="-128"/>
              </a:endParaRPr>
            </a:p>
          </p:txBody>
        </p:sp>
        <p:sp>
          <p:nvSpPr>
            <p:cNvPr id="13" name="正方形/長方形 12"/>
            <p:cNvSpPr/>
            <p:nvPr/>
          </p:nvSpPr>
          <p:spPr>
            <a:xfrm>
              <a:off x="3019907" y="1635988"/>
              <a:ext cx="1270499" cy="5985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財政将来推計の</a:t>
              </a:r>
              <a:endParaRPr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各特別区分</a:t>
              </a:r>
              <a:endParaRPr lang="en-US" altLang="ja-JP" sz="1200" b="1" dirty="0" smtClean="0">
                <a:latin typeface="Meiryo UI" pitchFamily="50" charset="-128"/>
                <a:ea typeface="Meiryo UI" pitchFamily="50" charset="-128"/>
                <a:cs typeface="Meiryo UI" pitchFamily="50" charset="-128"/>
              </a:endParaRPr>
            </a:p>
          </p:txBody>
        </p:sp>
        <p:sp>
          <p:nvSpPr>
            <p:cNvPr id="16" name="正方形/長方形 15"/>
            <p:cNvSpPr/>
            <p:nvPr/>
          </p:nvSpPr>
          <p:spPr>
            <a:xfrm>
              <a:off x="7621515" y="3159063"/>
              <a:ext cx="1389371" cy="64164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b="1" dirty="0" smtClean="0">
                  <a:latin typeface="Meiryo UI" pitchFamily="50" charset="-128"/>
                  <a:ea typeface="Meiryo UI" pitchFamily="50" charset="-128"/>
                  <a:cs typeface="Meiryo UI" pitchFamily="50" charset="-128"/>
                </a:rPr>
                <a:t>大阪府の財政</a:t>
              </a:r>
              <a:endParaRPr kumimoji="1"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シミュレーション</a:t>
              </a:r>
              <a:endParaRPr kumimoji="1" lang="en-US" altLang="ja-JP" sz="1200" b="1" dirty="0" smtClean="0">
                <a:latin typeface="Meiryo UI" pitchFamily="50" charset="-128"/>
                <a:ea typeface="Meiryo UI" pitchFamily="50" charset="-128"/>
                <a:cs typeface="Meiryo UI" pitchFamily="50" charset="-128"/>
              </a:endParaRPr>
            </a:p>
            <a:p>
              <a:r>
                <a:rPr kumimoji="1"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参考</a:t>
              </a:r>
              <a:r>
                <a:rPr lang="en-US" altLang="ja-JP" sz="1200" b="1" dirty="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20" name="正方形/長方形 19"/>
            <p:cNvSpPr/>
            <p:nvPr/>
          </p:nvSpPr>
          <p:spPr>
            <a:xfrm>
              <a:off x="7633913" y="1637184"/>
              <a:ext cx="1364574" cy="5985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各特別区の財政</a:t>
              </a:r>
              <a:endParaRPr lang="en-US" altLang="ja-JP" sz="1200" b="1" dirty="0" smtClean="0">
                <a:latin typeface="Meiryo UI" pitchFamily="50" charset="-128"/>
                <a:ea typeface="Meiryo UI" pitchFamily="50" charset="-128"/>
                <a:cs typeface="Meiryo UI" pitchFamily="50" charset="-128"/>
              </a:endParaRPr>
            </a:p>
            <a:p>
              <a:r>
                <a:rPr lang="ja-JP" altLang="en-US" sz="1200" b="1" dirty="0">
                  <a:latin typeface="Meiryo UI" pitchFamily="50" charset="-128"/>
                  <a:ea typeface="Meiryo UI" pitchFamily="50" charset="-128"/>
                  <a:cs typeface="Meiryo UI" pitchFamily="50" charset="-128"/>
                </a:rPr>
                <a:t>シミュレーション</a:t>
              </a:r>
              <a:endParaRPr kumimoji="1" lang="ja-JP" altLang="en-US" sz="1200" b="1" dirty="0">
                <a:latin typeface="Meiryo UI" pitchFamily="50" charset="-128"/>
                <a:ea typeface="Meiryo UI" pitchFamily="50" charset="-128"/>
                <a:cs typeface="Meiryo UI" pitchFamily="50" charset="-128"/>
              </a:endParaRPr>
            </a:p>
          </p:txBody>
        </p:sp>
        <p:sp>
          <p:nvSpPr>
            <p:cNvPr id="24" name="加算記号 23"/>
            <p:cNvSpPr/>
            <p:nvPr/>
          </p:nvSpPr>
          <p:spPr>
            <a:xfrm>
              <a:off x="4349884" y="3404927"/>
              <a:ext cx="248148" cy="21602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647655" y="1635988"/>
              <a:ext cx="2619781" cy="5985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a:latin typeface="Meiryo UI" pitchFamily="50" charset="-128"/>
                  <a:ea typeface="Meiryo UI" pitchFamily="50" charset="-128"/>
                  <a:cs typeface="Meiryo UI" pitchFamily="50" charset="-128"/>
                </a:rPr>
                <a:t>改革効果</a:t>
              </a:r>
              <a:r>
                <a:rPr lang="ja-JP" altLang="en-US" sz="1200" b="1" dirty="0" smtClean="0">
                  <a:latin typeface="Meiryo UI" pitchFamily="50" charset="-128"/>
                  <a:ea typeface="Meiryo UI" pitchFamily="50" charset="-128"/>
                  <a:cs typeface="Meiryo UI" pitchFamily="50" charset="-128"/>
                </a:rPr>
                <a:t>額</a:t>
              </a:r>
              <a:r>
                <a:rPr lang="en-US" altLang="ja-JP" sz="1200" b="1" dirty="0" smtClean="0">
                  <a:solidFill>
                    <a:schemeClr val="bg1"/>
                  </a:solidFill>
                  <a:latin typeface="Meiryo UI" pitchFamily="50" charset="-128"/>
                  <a:ea typeface="Meiryo UI" pitchFamily="50" charset="-128"/>
                  <a:cs typeface="Meiryo UI" pitchFamily="50" charset="-128"/>
                </a:rPr>
                <a:t>(</a:t>
              </a:r>
              <a:r>
                <a:rPr lang="ja-JP" altLang="en-US" sz="1200" b="1" dirty="0" smtClean="0">
                  <a:solidFill>
                    <a:schemeClr val="bg1"/>
                  </a:solidFill>
                  <a:latin typeface="Meiryo UI" pitchFamily="50" charset="-128"/>
                  <a:ea typeface="Meiryo UI" pitchFamily="50" charset="-128"/>
                  <a:cs typeface="Meiryo UI" pitchFamily="50" charset="-128"/>
                </a:rPr>
                <a:t>未反映分</a:t>
              </a:r>
              <a:r>
                <a:rPr lang="en-US" altLang="ja-JP" sz="1200" b="1" dirty="0" smtClean="0">
                  <a:solidFill>
                    <a:schemeClr val="bg1"/>
                  </a:solidFill>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組織体制の影響</a:t>
              </a:r>
              <a:r>
                <a:rPr lang="ja-JP" altLang="en-US" sz="1200" b="1" dirty="0" smtClean="0">
                  <a:latin typeface="Meiryo UI" pitchFamily="50" charset="-128"/>
                  <a:ea typeface="Meiryo UI" pitchFamily="50" charset="-128"/>
                  <a:cs typeface="Meiryo UI" pitchFamily="50" charset="-128"/>
                </a:rPr>
                <a:t>額</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人件費</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特別区</a:t>
              </a:r>
              <a:r>
                <a:rPr lang="ja-JP" altLang="en-US" sz="1200" b="1" dirty="0" smtClean="0">
                  <a:latin typeface="Meiryo UI" pitchFamily="50" charset="-128"/>
                  <a:ea typeface="Meiryo UI" pitchFamily="50" charset="-128"/>
                  <a:cs typeface="Meiryo UI" pitchFamily="50" charset="-128"/>
                </a:rPr>
                <a:t>設置コスト</a:t>
              </a:r>
              <a:endParaRPr kumimoji="1" lang="ja-JP" altLang="en-US" sz="1200" b="1" dirty="0">
                <a:latin typeface="Meiryo UI" pitchFamily="50" charset="-128"/>
                <a:ea typeface="Meiryo UI" pitchFamily="50" charset="-128"/>
                <a:cs typeface="Meiryo UI" pitchFamily="50" charset="-128"/>
              </a:endParaRPr>
            </a:p>
          </p:txBody>
        </p:sp>
        <p:sp>
          <p:nvSpPr>
            <p:cNvPr id="28" name="等号 27"/>
            <p:cNvSpPr/>
            <p:nvPr/>
          </p:nvSpPr>
          <p:spPr>
            <a:xfrm>
              <a:off x="7319649" y="1748463"/>
              <a:ext cx="248148" cy="32003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加算記号 28"/>
            <p:cNvSpPr/>
            <p:nvPr/>
          </p:nvSpPr>
          <p:spPr>
            <a:xfrm>
              <a:off x="4327623" y="1820468"/>
              <a:ext cx="248148" cy="21602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矢印コネクタ 30"/>
            <p:cNvCxnSpPr/>
            <p:nvPr/>
          </p:nvCxnSpPr>
          <p:spPr>
            <a:xfrm>
              <a:off x="2479535" y="3573016"/>
              <a:ext cx="248148" cy="0"/>
            </a:xfrm>
            <a:prstGeom prst="straightConnector1">
              <a:avLst/>
            </a:prstGeom>
            <a:ln w="3175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2479535" y="1947275"/>
              <a:ext cx="248148" cy="0"/>
            </a:xfrm>
            <a:prstGeom prst="straightConnector1">
              <a:avLst/>
            </a:prstGeom>
            <a:ln w="3175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2479536" y="1947275"/>
              <a:ext cx="8890" cy="16341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V="1">
              <a:off x="2027814" y="2371725"/>
              <a:ext cx="461787" cy="759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2479536" y="2636912"/>
              <a:ext cx="330865" cy="36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latin typeface="Meiryo UI" pitchFamily="50" charset="-128"/>
                  <a:ea typeface="Meiryo UI" pitchFamily="50" charset="-128"/>
                  <a:cs typeface="Meiryo UI" pitchFamily="50" charset="-128"/>
                </a:rPr>
                <a:t>区分</a:t>
              </a:r>
              <a:endParaRPr kumimoji="1" lang="ja-JP" altLang="en-US" sz="1100" dirty="0">
                <a:latin typeface="Meiryo UI" pitchFamily="50" charset="-128"/>
                <a:ea typeface="Meiryo UI" pitchFamily="50" charset="-128"/>
                <a:cs typeface="Meiryo UI" pitchFamily="50" charset="-128"/>
              </a:endParaRPr>
            </a:p>
          </p:txBody>
        </p:sp>
        <p:sp>
          <p:nvSpPr>
            <p:cNvPr id="46" name="等号 45"/>
            <p:cNvSpPr/>
            <p:nvPr/>
          </p:nvSpPr>
          <p:spPr>
            <a:xfrm>
              <a:off x="7312476" y="3314770"/>
              <a:ext cx="248148" cy="32003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9"/>
            <p:cNvSpPr/>
            <p:nvPr/>
          </p:nvSpPr>
          <p:spPr>
            <a:xfrm>
              <a:off x="4658922" y="3166120"/>
              <a:ext cx="2619781" cy="63458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a:latin typeface="Meiryo UI" pitchFamily="50" charset="-128"/>
                  <a:ea typeface="Meiryo UI" pitchFamily="50" charset="-128"/>
                  <a:cs typeface="Meiryo UI" pitchFamily="50" charset="-128"/>
                </a:rPr>
                <a:t>改革効果</a:t>
              </a:r>
              <a:r>
                <a:rPr lang="ja-JP" altLang="en-US" sz="1200" b="1" dirty="0" smtClean="0">
                  <a:latin typeface="Meiryo UI" pitchFamily="50" charset="-128"/>
                  <a:ea typeface="Meiryo UI" pitchFamily="50" charset="-128"/>
                  <a:cs typeface="Meiryo UI" pitchFamily="50" charset="-128"/>
                </a:rPr>
                <a:t>額</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未反映分</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組織体制の影響</a:t>
              </a:r>
              <a:r>
                <a:rPr lang="ja-JP" altLang="en-US" sz="1200" b="1" dirty="0" smtClean="0">
                  <a:latin typeface="Meiryo UI" pitchFamily="50" charset="-128"/>
                  <a:ea typeface="Meiryo UI" pitchFamily="50" charset="-128"/>
                  <a:cs typeface="Meiryo UI" pitchFamily="50" charset="-128"/>
                </a:rPr>
                <a:t>額</a:t>
              </a:r>
              <a:r>
                <a:rPr lang="en-US" altLang="ja-JP" sz="1200" b="1" dirty="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人件費</a:t>
              </a:r>
              <a:r>
                <a:rPr lang="en-US" altLang="ja-JP" sz="1200" b="1" dirty="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特別区</a:t>
              </a:r>
              <a:r>
                <a:rPr lang="ja-JP" altLang="en-US" sz="1200" b="1" dirty="0" smtClean="0">
                  <a:latin typeface="Meiryo UI" pitchFamily="50" charset="-128"/>
                  <a:ea typeface="Meiryo UI" pitchFamily="50" charset="-128"/>
                  <a:cs typeface="Meiryo UI" pitchFamily="50" charset="-128"/>
                </a:rPr>
                <a:t>設置コスト</a:t>
              </a:r>
              <a:endParaRPr kumimoji="1" lang="ja-JP" altLang="en-US" sz="1200" b="1" dirty="0">
                <a:latin typeface="Meiryo UI" pitchFamily="50" charset="-128"/>
                <a:ea typeface="Meiryo UI" pitchFamily="50" charset="-128"/>
                <a:cs typeface="Meiryo UI" pitchFamily="50" charset="-128"/>
              </a:endParaRPr>
            </a:p>
          </p:txBody>
        </p:sp>
      </p:gr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26267577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183228458"/>
              </p:ext>
            </p:extLst>
          </p:nvPr>
        </p:nvGraphicFramePr>
        <p:xfrm>
          <a:off x="194472" y="1412776"/>
          <a:ext cx="9611996" cy="2072709"/>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0597">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2,723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2,694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1,347</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2,724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移転</a:t>
                      </a:r>
                      <a:r>
                        <a:rPr lang="ja-JP" altLang="en-US" sz="900" b="0" i="0" u="none" strike="noStrike" dirty="0">
                          <a:solidFill>
                            <a:srgbClr val="000000"/>
                          </a:solidFill>
                          <a:latin typeface="Meiryo UI" pitchFamily="50" charset="-128"/>
                          <a:ea typeface="Meiryo UI" pitchFamily="50" charset="-128"/>
                          <a:cs typeface="Meiryo UI" pitchFamily="50" charset="-128"/>
                        </a:rPr>
                        <a:t>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900" b="0" i="0" u="none" strike="noStrike" dirty="0" smtClean="0">
                          <a:solidFill>
                            <a:srgbClr val="000000"/>
                          </a:solidFill>
                          <a:latin typeface="Meiryo UI" pitchFamily="50" charset="-128"/>
                          <a:ea typeface="Meiryo UI" pitchFamily="50" charset="-128"/>
                          <a:cs typeface="Meiryo UI" pitchFamily="50" charset="-128"/>
                        </a:rPr>
                        <a:t>譲与税、交付税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1,424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a:t>
                      </a:r>
                      <a:r>
                        <a:rPr lang="ja-JP" altLang="en-US" sz="1000" b="0" i="0" u="none" strike="noStrike" dirty="0" smtClean="0">
                          <a:solidFill>
                            <a:srgbClr val="000000"/>
                          </a:solidFill>
                          <a:latin typeface="Meiryo UI" pitchFamily="50" charset="-128"/>
                          <a:ea typeface="Meiryo UI" pitchFamily="50" charset="-128"/>
                          <a:cs typeface="Meiryo UI" pitchFamily="50" charset="-128"/>
                        </a:rPr>
                        <a:t>調整財源・</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目的税（府分）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1,300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154125120"/>
              </p:ext>
            </p:extLst>
          </p:nvPr>
        </p:nvGraphicFramePr>
        <p:xfrm>
          <a:off x="194472" y="3645024"/>
          <a:ext cx="9611996" cy="2096270"/>
        </p:xfrm>
        <a:graphic>
          <a:graphicData uri="http://schemas.openxmlformats.org/drawingml/2006/table">
            <a:tbl>
              <a:tblPr/>
              <a:tblGrid>
                <a:gridCol w="118478"/>
                <a:gridCol w="118478"/>
                <a:gridCol w="1353220"/>
                <a:gridCol w="534788"/>
                <a:gridCol w="534788"/>
                <a:gridCol w="534788"/>
                <a:gridCol w="534788"/>
                <a:gridCol w="534788"/>
                <a:gridCol w="534788"/>
                <a:gridCol w="534788"/>
                <a:gridCol w="534788"/>
                <a:gridCol w="534788"/>
                <a:gridCol w="534788"/>
                <a:gridCol w="534788"/>
                <a:gridCol w="534788"/>
                <a:gridCol w="534788"/>
                <a:gridCol w="534788"/>
                <a:gridCol w="534788"/>
              </a:tblGrid>
              <a:tr h="233670">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2,723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2,694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1,347</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2,740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移転</a:t>
                      </a:r>
                      <a:r>
                        <a:rPr lang="ja-JP" altLang="en-US" sz="900" b="0" i="0" u="none" strike="noStrike" dirty="0">
                          <a:solidFill>
                            <a:srgbClr val="000000"/>
                          </a:solidFill>
                          <a:latin typeface="Meiryo UI" pitchFamily="50" charset="-128"/>
                          <a:ea typeface="Meiryo UI" pitchFamily="50" charset="-128"/>
                          <a:cs typeface="Meiryo UI" pitchFamily="50" charset="-128"/>
                        </a:rPr>
                        <a:t>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900" b="0" i="0" u="none" strike="noStrike" dirty="0" smtClean="0">
                          <a:solidFill>
                            <a:srgbClr val="000000"/>
                          </a:solidFill>
                          <a:latin typeface="Meiryo UI" pitchFamily="50" charset="-128"/>
                          <a:ea typeface="Meiryo UI" pitchFamily="50" charset="-128"/>
                          <a:cs typeface="Meiryo UI" pitchFamily="50" charset="-128"/>
                        </a:rPr>
                        <a:t>譲与税、交付税</a:t>
                      </a:r>
                      <a:r>
                        <a:rPr lang="zh-CN" altLang="en-US" sz="9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1,424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1,404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a:t>
                      </a:r>
                      <a:r>
                        <a:rPr lang="ja-JP" altLang="en-US" sz="1000" b="0" i="0" u="none" strike="noStrike" dirty="0" smtClean="0">
                          <a:solidFill>
                            <a:srgbClr val="000000"/>
                          </a:solidFill>
                          <a:latin typeface="Meiryo UI" pitchFamily="50" charset="-128"/>
                          <a:ea typeface="Meiryo UI" pitchFamily="50" charset="-128"/>
                          <a:cs typeface="Meiryo UI" pitchFamily="50" charset="-128"/>
                        </a:rPr>
                        <a:t>調整財源・</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目的税（府分）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1,316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11" name="AutoShape 161"/>
          <p:cNvSpPr>
            <a:spLocks noChangeArrowheads="1"/>
          </p:cNvSpPr>
          <p:nvPr/>
        </p:nvSpPr>
        <p:spPr bwMode="auto">
          <a:xfrm>
            <a:off x="173902" y="592754"/>
            <a:ext cx="1970786"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大阪府</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8" name="正方形/長方形 7"/>
          <p:cNvSpPr/>
          <p:nvPr/>
        </p:nvSpPr>
        <p:spPr>
          <a:xfrm>
            <a:off x="0"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５　</a:t>
            </a: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資料　（５）財政シミュレーション計数表</a:t>
            </a:r>
            <a:endParaRPr lang="ja-JP" altLang="en-US" sz="2000" b="1" dirty="0" smtClean="0">
              <a:solidFill>
                <a:prstClr val="black"/>
              </a:solidFill>
              <a:latin typeface="Meiryo UI" pitchFamily="50" charset="-128"/>
              <a:ea typeface="Meiryo UI" pitchFamily="50" charset="-128"/>
              <a:cs typeface="Meiryo UI" pitchFamily="50" charset="-128"/>
            </a:endParaRPr>
          </a:p>
        </p:txBody>
      </p:sp>
      <p:sp>
        <p:nvSpPr>
          <p:cNvPr id="16" name="正方形/長方形 15"/>
          <p:cNvSpPr>
            <a:spLocks noChangeArrowheads="1"/>
          </p:cNvSpPr>
          <p:nvPr/>
        </p:nvSpPr>
        <p:spPr bwMode="auto">
          <a:xfrm>
            <a:off x="8874125" y="4795"/>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096364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084802982"/>
              </p:ext>
            </p:extLst>
          </p:nvPr>
        </p:nvGraphicFramePr>
        <p:xfrm>
          <a:off x="194472" y="283446"/>
          <a:ext cx="9511050" cy="1884000"/>
        </p:xfrm>
        <a:graphic>
          <a:graphicData uri="http://schemas.openxmlformats.org/drawingml/2006/table">
            <a:tbl>
              <a:tblPr/>
              <a:tblGrid>
                <a:gridCol w="73205"/>
                <a:gridCol w="73205"/>
                <a:gridCol w="1063834"/>
                <a:gridCol w="1463956"/>
                <a:gridCol w="455790"/>
                <a:gridCol w="455790"/>
                <a:gridCol w="455790"/>
                <a:gridCol w="455790"/>
                <a:gridCol w="455790"/>
                <a:gridCol w="455790"/>
                <a:gridCol w="455790"/>
                <a:gridCol w="455790"/>
                <a:gridCol w="455790"/>
                <a:gridCol w="455790"/>
                <a:gridCol w="455790"/>
                <a:gridCol w="455790"/>
                <a:gridCol w="455790"/>
                <a:gridCol w="455790"/>
                <a:gridCol w="455790"/>
              </a:tblGrid>
              <a:tr h="188400">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8400">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88400">
                <a:tc rowSpan="7">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88400">
                <a:tc vMerge="1">
                  <a:txBody>
                    <a:bodyPr/>
                    <a:lstStyle/>
                    <a:p>
                      <a:endParaRPr kumimoji="1" lang="ja-JP" altLang="en-US"/>
                    </a:p>
                  </a:txBody>
                  <a:tcPr/>
                </a:tc>
                <a:tc rowSpan="6">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400">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400">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400">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産業技術総合研究所・工業研究所</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400">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公衆衛生研究所・環境科学研究所</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400">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400">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540067967"/>
              </p:ext>
            </p:extLst>
          </p:nvPr>
        </p:nvGraphicFramePr>
        <p:xfrm>
          <a:off x="194468" y="2242192"/>
          <a:ext cx="9511051" cy="974761"/>
        </p:xfrm>
        <a:graphic>
          <a:graphicData uri="http://schemas.openxmlformats.org/drawingml/2006/table">
            <a:tbl>
              <a:tblPr/>
              <a:tblGrid>
                <a:gridCol w="73248"/>
                <a:gridCol w="2589733"/>
                <a:gridCol w="456538"/>
                <a:gridCol w="456538"/>
                <a:gridCol w="456538"/>
                <a:gridCol w="456538"/>
                <a:gridCol w="456538"/>
                <a:gridCol w="456538"/>
                <a:gridCol w="456538"/>
                <a:gridCol w="456538"/>
                <a:gridCol w="456538"/>
                <a:gridCol w="456538"/>
                <a:gridCol w="456538"/>
                <a:gridCol w="456538"/>
                <a:gridCol w="456538"/>
                <a:gridCol w="456538"/>
                <a:gridCol w="456538"/>
              </a:tblGrid>
              <a:tr h="224825">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484">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87484">
                <a:tc rowSpan="2">
                  <a:txBody>
                    <a:bodyPr/>
                    <a:lstStyle/>
                    <a:p>
                      <a:pPr algn="ctr" fontAlgn="ctr"/>
                      <a:r>
                        <a:rPr lang="ja-JP" altLang="en-US" sz="1050" b="0" i="0" u="none" strike="noStrike" dirty="0">
                          <a:solidFill>
                            <a:schemeClr val="tx1"/>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歳出増</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7484">
                <a:tc vMerge="1">
                  <a:txBody>
                    <a:bodyPr/>
                    <a:lstStyle/>
                    <a:p>
                      <a:endParaRPr kumimoji="1" lang="ja-JP" altLang="en-US"/>
                    </a:p>
                  </a:txBody>
                  <a:tcPr/>
                </a:tc>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歳出減</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7484">
                <a:tc gridSpan="2">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r>
                        <a:rPr lang="ja-JP" altLang="en-US" sz="1000" b="0" i="0" u="none" strike="noStrike" dirty="0">
                          <a:solidFill>
                            <a:schemeClr val="tx1"/>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021651254"/>
              </p:ext>
            </p:extLst>
          </p:nvPr>
        </p:nvGraphicFramePr>
        <p:xfrm>
          <a:off x="166585" y="3319842"/>
          <a:ext cx="9538934" cy="3178019"/>
        </p:xfrm>
        <a:graphic>
          <a:graphicData uri="http://schemas.openxmlformats.org/drawingml/2006/table">
            <a:tbl>
              <a:tblPr/>
              <a:tblGrid>
                <a:gridCol w="73848"/>
                <a:gridCol w="85307"/>
                <a:gridCol w="2502864"/>
                <a:gridCol w="458461"/>
                <a:gridCol w="458461"/>
                <a:gridCol w="458461"/>
                <a:gridCol w="458461"/>
                <a:gridCol w="458461"/>
                <a:gridCol w="458461"/>
                <a:gridCol w="458461"/>
                <a:gridCol w="458461"/>
                <a:gridCol w="458461"/>
                <a:gridCol w="458461"/>
                <a:gridCol w="458461"/>
                <a:gridCol w="458461"/>
                <a:gridCol w="458461"/>
                <a:gridCol w="458461"/>
                <a:gridCol w="458461"/>
              </a:tblGrid>
              <a:tr h="242413">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7798">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Ｈ３４</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6272">
                <a:tc rowSpan="1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7">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a:t>
                      </a:r>
                      <a:r>
                        <a:rPr lang="zh-TW" altLang="en-US" sz="1000" b="0" i="0" u="none" strike="noStrike" dirty="0" smtClean="0">
                          <a:solidFill>
                            <a:srgbClr val="000000"/>
                          </a:solidFill>
                          <a:latin typeface="Meiryo UI" pitchFamily="50" charset="-128"/>
                          <a:ea typeface="Meiryo UI" pitchFamily="50" charset="-128"/>
                          <a:cs typeface="Meiryo UI" pitchFamily="50" charset="-128"/>
                        </a:rPr>
                        <a:t>改修</a:t>
                      </a:r>
                      <a:r>
                        <a:rPr lang="zh-TW" altLang="en-US" sz="1000" b="0" i="0" u="none" strike="noStrike" dirty="0">
                          <a:solidFill>
                            <a:srgbClr val="000000"/>
                          </a:solidFill>
                          <a:latin typeface="Meiryo UI" pitchFamily="50" charset="-128"/>
                          <a:ea typeface="Meiryo UI" pitchFamily="50" charset="-128"/>
                          <a:cs typeface="Meiryo UI" pitchFamily="50" charset="-128"/>
                        </a:rPr>
                        <a:t>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民間ビル賃借保証金</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移転経費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一時保護所建設経費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その他</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6272">
                <a:tc vMerge="1">
                  <a:txBody>
                    <a:bodyPr/>
                    <a:lstStyle/>
                    <a:p>
                      <a:endParaRPr kumimoji="1" lang="ja-JP" altLang="en-US"/>
                    </a:p>
                  </a:txBody>
                  <a:tcPr/>
                </a:tc>
                <a:tc rowSpan="4">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民間</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ビル等賃借料</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b="0" i="0" u="none" strike="noStrike" dirty="0">
                          <a:solidFill>
                            <a:srgbClr val="000000"/>
                          </a:solidFill>
                          <a:latin typeface="Meiryo UI" pitchFamily="50" charset="-128"/>
                          <a:ea typeface="Meiryo UI" pitchFamily="50" charset="-128"/>
                          <a:cs typeface="Meiryo UI" pitchFamily="50" charset="-128"/>
                        </a:rPr>
                        <a:t>新庁舎維持</a:t>
                      </a:r>
                      <a:r>
                        <a:rPr lang="zh-TW" altLang="en-US" sz="1000" b="0" i="0" u="none" strike="noStrike" dirty="0" smtClean="0">
                          <a:solidFill>
                            <a:srgbClr val="000000"/>
                          </a:solidFill>
                          <a:latin typeface="Meiryo UI" pitchFamily="50" charset="-128"/>
                          <a:ea typeface="Meiryo UI" pitchFamily="50" charset="-128"/>
                          <a:cs typeface="Meiryo UI" pitchFamily="50" charset="-128"/>
                        </a:rPr>
                        <a:t>管理</a:t>
                      </a:r>
                      <a:r>
                        <a:rPr lang="ja-JP" altLang="en-US" sz="1000" b="0" i="0" u="none" strike="noStrike" dirty="0" smtClean="0">
                          <a:solidFill>
                            <a:srgbClr val="000000"/>
                          </a:solidFill>
                          <a:latin typeface="Meiryo UI" pitchFamily="50" charset="-128"/>
                          <a:ea typeface="Meiryo UI" pitchFamily="50" charset="-128"/>
                          <a:cs typeface="Meiryo UI" pitchFamily="50" charset="-128"/>
                        </a:rPr>
                        <a:t>等経費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各特別区に新たに必要となる経費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272">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12" name="正方形/長方形 27"/>
          <p:cNvSpPr>
            <a:spLocks noChangeArrowheads="1"/>
          </p:cNvSpPr>
          <p:nvPr/>
        </p:nvSpPr>
        <p:spPr bwMode="auto">
          <a:xfrm>
            <a:off x="8873087" y="65854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492908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42</a:t>
            </a:fld>
            <a:endParaRPr kumimoji="1" lang="ja-JP" altLang="en-US"/>
          </a:p>
        </p:txBody>
      </p:sp>
      <p:sp>
        <p:nvSpPr>
          <p:cNvPr id="6" name="正方形/長方形 5"/>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b="1" dirty="0">
                <a:solidFill>
                  <a:prstClr val="black"/>
                </a:solidFill>
                <a:latin typeface="Meiryo UI" pitchFamily="50" charset="-128"/>
                <a:ea typeface="Meiryo UI" pitchFamily="50" charset="-128"/>
                <a:cs typeface="Meiryo UI" pitchFamily="50" charset="-128"/>
              </a:rPr>
              <a:t>５</a:t>
            </a:r>
            <a:r>
              <a:rPr lang="ja-JP" altLang="en-US" b="1" dirty="0" smtClean="0">
                <a:solidFill>
                  <a:prstClr val="black"/>
                </a:solidFill>
                <a:latin typeface="Meiryo UI" pitchFamily="50" charset="-128"/>
                <a:ea typeface="Meiryo UI" pitchFamily="50" charset="-128"/>
                <a:cs typeface="Meiryo UI" pitchFamily="50" charset="-128"/>
              </a:rPr>
              <a:t>　参考資料　</a:t>
            </a:r>
            <a:r>
              <a:rPr lang="en-US" altLang="ja-JP" b="1" dirty="0" smtClean="0">
                <a:solidFill>
                  <a:prstClr val="black"/>
                </a:solidFill>
                <a:latin typeface="Meiryo UI" pitchFamily="50" charset="-128"/>
                <a:ea typeface="Meiryo UI" pitchFamily="50" charset="-128"/>
                <a:cs typeface="Meiryo UI" pitchFamily="50" charset="-128"/>
              </a:rPr>
              <a:t>(</a:t>
            </a:r>
            <a:r>
              <a:rPr lang="ja-JP" altLang="en-US" b="1" dirty="0">
                <a:solidFill>
                  <a:prstClr val="black"/>
                </a:solidFill>
                <a:latin typeface="Meiryo UI" pitchFamily="50" charset="-128"/>
                <a:ea typeface="Meiryo UI" pitchFamily="50" charset="-128"/>
                <a:cs typeface="Meiryo UI" pitchFamily="50" charset="-128"/>
              </a:rPr>
              <a:t>６</a:t>
            </a:r>
            <a:r>
              <a:rPr lang="en-US" altLang="ja-JP" b="1" dirty="0" smtClean="0">
                <a:solidFill>
                  <a:prstClr val="black"/>
                </a:solidFill>
                <a:latin typeface="Meiryo UI" pitchFamily="50" charset="-128"/>
                <a:ea typeface="Meiryo UI" pitchFamily="50" charset="-128"/>
                <a:cs typeface="Meiryo UI" pitchFamily="50" charset="-128"/>
              </a:rPr>
              <a:t>)</a:t>
            </a:r>
            <a:r>
              <a:rPr lang="ja-JP" altLang="en-US" b="1" dirty="0" smtClean="0">
                <a:solidFill>
                  <a:prstClr val="black"/>
                </a:solidFill>
                <a:latin typeface="Meiryo UI" pitchFamily="50" charset="-128"/>
                <a:ea typeface="Meiryo UI" pitchFamily="50" charset="-128"/>
                <a:cs typeface="Meiryo UI" pitchFamily="50" charset="-128"/>
              </a:rPr>
              <a:t>大阪府「財政</a:t>
            </a:r>
            <a:r>
              <a:rPr lang="ja-JP" altLang="en-US" b="1" dirty="0">
                <a:solidFill>
                  <a:prstClr val="black"/>
                </a:solidFill>
                <a:latin typeface="Meiryo UI" pitchFamily="50" charset="-128"/>
                <a:ea typeface="Meiryo UI" pitchFamily="50" charset="-128"/>
                <a:cs typeface="Meiryo UI" pitchFamily="50" charset="-128"/>
              </a:rPr>
              <a:t>状況に関する中長期試算</a:t>
            </a:r>
            <a:r>
              <a:rPr lang="en-US" altLang="ja-JP" b="1" dirty="0">
                <a:solidFill>
                  <a:prstClr val="black"/>
                </a:solidFill>
                <a:latin typeface="Meiryo UI" pitchFamily="50" charset="-128"/>
                <a:ea typeface="Meiryo UI" pitchFamily="50" charset="-128"/>
                <a:cs typeface="Meiryo UI" pitchFamily="50" charset="-128"/>
              </a:rPr>
              <a:t>〔</a:t>
            </a:r>
            <a:r>
              <a:rPr lang="ja-JP" altLang="en-US" b="1" dirty="0">
                <a:solidFill>
                  <a:prstClr val="black"/>
                </a:solidFill>
                <a:latin typeface="Meiryo UI" pitchFamily="50" charset="-128"/>
                <a:ea typeface="Meiryo UI" pitchFamily="50" charset="-128"/>
                <a:cs typeface="Meiryo UI" pitchFamily="50" charset="-128"/>
              </a:rPr>
              <a:t>粗い試算</a:t>
            </a:r>
            <a:r>
              <a:rPr lang="en-US" altLang="ja-JP" b="1" dirty="0">
                <a:solidFill>
                  <a:prstClr val="black"/>
                </a:solidFill>
                <a:latin typeface="Meiryo UI" pitchFamily="50" charset="-128"/>
                <a:ea typeface="Meiryo UI" pitchFamily="50" charset="-128"/>
                <a:cs typeface="Meiryo UI" pitchFamily="50" charset="-128"/>
              </a:rPr>
              <a:t>〕</a:t>
            </a:r>
            <a:r>
              <a:rPr lang="ja-JP" altLang="en-US" b="1" dirty="0">
                <a:solidFill>
                  <a:prstClr val="black"/>
                </a:solidFill>
                <a:latin typeface="Meiryo UI" pitchFamily="50" charset="-128"/>
                <a:ea typeface="Meiryo UI" pitchFamily="50" charset="-128"/>
                <a:cs typeface="Meiryo UI" pitchFamily="50" charset="-128"/>
              </a:rPr>
              <a:t>平成</a:t>
            </a:r>
            <a:r>
              <a:rPr lang="en-US" altLang="ja-JP" b="1" dirty="0">
                <a:solidFill>
                  <a:prstClr val="black"/>
                </a:solidFill>
                <a:latin typeface="Meiryo UI" pitchFamily="50" charset="-128"/>
                <a:ea typeface="Meiryo UI" pitchFamily="50" charset="-128"/>
                <a:cs typeface="Meiryo UI" pitchFamily="50" charset="-128"/>
              </a:rPr>
              <a:t>30</a:t>
            </a:r>
            <a:r>
              <a:rPr lang="ja-JP" altLang="en-US" b="1" dirty="0">
                <a:solidFill>
                  <a:prstClr val="black"/>
                </a:solidFill>
                <a:latin typeface="Meiryo UI" pitchFamily="50" charset="-128"/>
                <a:ea typeface="Meiryo UI" pitchFamily="50" charset="-128"/>
                <a:cs typeface="Meiryo UI" pitchFamily="50" charset="-128"/>
              </a:rPr>
              <a:t>年</a:t>
            </a:r>
            <a:r>
              <a:rPr lang="en-US" altLang="ja-JP" b="1" dirty="0">
                <a:solidFill>
                  <a:prstClr val="black"/>
                </a:solidFill>
                <a:latin typeface="Meiryo UI" pitchFamily="50" charset="-128"/>
                <a:ea typeface="Meiryo UI" pitchFamily="50" charset="-128"/>
                <a:cs typeface="Meiryo UI" pitchFamily="50" charset="-128"/>
              </a:rPr>
              <a:t>2</a:t>
            </a:r>
            <a:r>
              <a:rPr lang="ja-JP" altLang="en-US" b="1" dirty="0" smtClean="0">
                <a:solidFill>
                  <a:prstClr val="black"/>
                </a:solidFill>
                <a:latin typeface="Meiryo UI" pitchFamily="50" charset="-128"/>
                <a:ea typeface="Meiryo UI" pitchFamily="50" charset="-128"/>
                <a:cs typeface="Meiryo UI" pitchFamily="50" charset="-128"/>
              </a:rPr>
              <a:t>月版」</a:t>
            </a:r>
            <a:r>
              <a:rPr lang="en-US" altLang="ja-JP" b="1" dirty="0" smtClean="0">
                <a:solidFill>
                  <a:prstClr val="black"/>
                </a:solidFill>
                <a:latin typeface="Meiryo UI" pitchFamily="50" charset="-128"/>
                <a:ea typeface="Meiryo UI" pitchFamily="50" charset="-128"/>
                <a:cs typeface="Meiryo UI" pitchFamily="50" charset="-128"/>
              </a:rPr>
              <a:t>(</a:t>
            </a:r>
            <a:r>
              <a:rPr lang="ja-JP" altLang="en-US" b="1" dirty="0" smtClean="0">
                <a:solidFill>
                  <a:prstClr val="black"/>
                </a:solidFill>
                <a:latin typeface="Meiryo UI" pitchFamily="50" charset="-128"/>
                <a:ea typeface="Meiryo UI" pitchFamily="50" charset="-128"/>
                <a:cs typeface="Meiryo UI" pitchFamily="50" charset="-128"/>
              </a:rPr>
              <a:t>抜粋</a:t>
            </a:r>
            <a:r>
              <a:rPr lang="en-US" altLang="ja-JP" b="1" dirty="0">
                <a:solidFill>
                  <a:prstClr val="black"/>
                </a:solidFill>
                <a:latin typeface="Meiryo UI" pitchFamily="50" charset="-128"/>
                <a:ea typeface="Meiryo UI" pitchFamily="50" charset="-128"/>
                <a:cs typeface="Meiryo UI" pitchFamily="50" charset="-128"/>
              </a:rPr>
              <a:t>)</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291340" y="476400"/>
            <a:ext cx="9395668" cy="615578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942" y="539929"/>
            <a:ext cx="8963084" cy="5304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4"/>
          <p:cNvSpPr txBox="1">
            <a:spLocks noChangeArrowheads="1"/>
          </p:cNvSpPr>
          <p:nvPr/>
        </p:nvSpPr>
        <p:spPr bwMode="auto">
          <a:xfrm>
            <a:off x="9348926" y="494239"/>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5</a:t>
            </a:r>
          </a:p>
        </p:txBody>
      </p:sp>
      <p:sp>
        <p:nvSpPr>
          <p:cNvPr id="12" name="角丸四角形 11"/>
          <p:cNvSpPr/>
          <p:nvPr/>
        </p:nvSpPr>
        <p:spPr>
          <a:xfrm>
            <a:off x="696439" y="5947000"/>
            <a:ext cx="8805440" cy="561012"/>
          </a:xfrm>
          <a:prstGeom prst="round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800" dirty="0" smtClean="0">
                <a:solidFill>
                  <a:schemeClr val="tx1"/>
                </a:solidFill>
                <a:latin typeface="ＭＳ ゴシック" pitchFamily="49" charset="-128"/>
                <a:ea typeface="ＭＳ ゴシック" pitchFamily="49" charset="-128"/>
              </a:rPr>
              <a:t>■実質公債費比率</a:t>
            </a:r>
            <a:endParaRPr lang="en-US" altLang="ja-JP" sz="800" dirty="0" smtClean="0">
              <a:solidFill>
                <a:schemeClr val="tx1"/>
              </a:solidFill>
              <a:latin typeface="ＭＳ ゴシック" pitchFamily="49" charset="-128"/>
              <a:ea typeface="ＭＳ ゴシック" pitchFamily="49" charset="-128"/>
            </a:endParaRPr>
          </a:p>
          <a:p>
            <a:pPr algn="l"/>
            <a:r>
              <a:rPr kumimoji="1" lang="ja-JP" altLang="en-US" sz="800" dirty="0">
                <a:solidFill>
                  <a:schemeClr val="tx1"/>
                </a:solidFill>
                <a:latin typeface="ＭＳ ゴシック" pitchFamily="49" charset="-128"/>
                <a:ea typeface="ＭＳ ゴシック" pitchFamily="49" charset="-128"/>
              </a:rPr>
              <a:t>　</a:t>
            </a:r>
            <a:r>
              <a:rPr kumimoji="1" lang="ja-JP" altLang="en-US" sz="800" dirty="0" smtClean="0">
                <a:solidFill>
                  <a:schemeClr val="tx1"/>
                </a:solidFill>
                <a:latin typeface="ＭＳ ゴシック" pitchFamily="49" charset="-128"/>
                <a:ea typeface="ＭＳ ゴシック" pitchFamily="49" charset="-128"/>
              </a:rPr>
              <a:t>地方財政法及び財政健全化法に基づく指標で、標準的な財政規模に対する実質的な公債費相当額の占める割合の過去３年度間平均のこと。</a:t>
            </a:r>
            <a:endParaRPr kumimoji="1" lang="en-US" altLang="ja-JP" sz="800" dirty="0" smtClean="0">
              <a:solidFill>
                <a:schemeClr val="tx1"/>
              </a:solidFill>
              <a:latin typeface="ＭＳ ゴシック" pitchFamily="49" charset="-128"/>
              <a:ea typeface="ＭＳ ゴシック" pitchFamily="49" charset="-128"/>
            </a:endParaRPr>
          </a:p>
          <a:p>
            <a:pPr algn="l"/>
            <a:r>
              <a:rPr lang="ja-JP" altLang="en-US" sz="800" dirty="0">
                <a:solidFill>
                  <a:schemeClr val="tx1"/>
                </a:solidFill>
                <a:latin typeface="ＭＳ ゴシック" pitchFamily="49" charset="-128"/>
                <a:ea typeface="ＭＳ ゴシック" pitchFamily="49" charset="-128"/>
              </a:rPr>
              <a:t>　</a:t>
            </a:r>
            <a:r>
              <a:rPr kumimoji="1" lang="ja-JP" altLang="en-US" sz="800" dirty="0" smtClean="0">
                <a:solidFill>
                  <a:schemeClr val="tx1"/>
                </a:solidFill>
                <a:latin typeface="ＭＳ ゴシック" pitchFamily="49" charset="-128"/>
                <a:ea typeface="ＭＳ ゴシック" pitchFamily="49" charset="-128"/>
              </a:rPr>
              <a:t>この比率が</a:t>
            </a:r>
            <a:r>
              <a:rPr kumimoji="1" lang="en-US" altLang="ja-JP" sz="800" dirty="0" smtClean="0">
                <a:solidFill>
                  <a:schemeClr val="tx1"/>
                </a:solidFill>
                <a:latin typeface="ＭＳ ゴシック" pitchFamily="49" charset="-128"/>
                <a:ea typeface="ＭＳ ゴシック" pitchFamily="49" charset="-128"/>
              </a:rPr>
              <a:t>18%</a:t>
            </a:r>
            <a:r>
              <a:rPr kumimoji="1" lang="ja-JP" altLang="en-US" sz="800" dirty="0" smtClean="0">
                <a:solidFill>
                  <a:schemeClr val="tx1"/>
                </a:solidFill>
                <a:latin typeface="ＭＳ ゴシック" pitchFamily="49" charset="-128"/>
                <a:ea typeface="ＭＳ ゴシック" pitchFamily="49" charset="-128"/>
              </a:rPr>
              <a:t>以上になると</a:t>
            </a:r>
            <a:r>
              <a:rPr lang="ja-JP" altLang="en-US" sz="800" dirty="0">
                <a:solidFill>
                  <a:schemeClr val="tx1"/>
                </a:solidFill>
                <a:latin typeface="ＭＳ ゴシック" pitchFamily="49" charset="-128"/>
                <a:ea typeface="ＭＳ ゴシック" pitchFamily="49" charset="-128"/>
              </a:rPr>
              <a:t>起債</a:t>
            </a:r>
            <a:r>
              <a:rPr kumimoji="1" lang="ja-JP" altLang="en-US" sz="800" dirty="0" smtClean="0">
                <a:solidFill>
                  <a:schemeClr val="tx1"/>
                </a:solidFill>
                <a:latin typeface="ＭＳ ゴシック" pitchFamily="49" charset="-128"/>
                <a:ea typeface="ＭＳ ゴシック" pitchFamily="49" charset="-128"/>
              </a:rPr>
              <a:t>許可団体に、</a:t>
            </a:r>
            <a:r>
              <a:rPr kumimoji="1" lang="en-US" altLang="ja-JP" sz="800" dirty="0" smtClean="0">
                <a:solidFill>
                  <a:schemeClr val="tx1"/>
                </a:solidFill>
                <a:latin typeface="ＭＳ ゴシック" pitchFamily="49" charset="-128"/>
                <a:ea typeface="ＭＳ ゴシック" pitchFamily="49" charset="-128"/>
              </a:rPr>
              <a:t>25%</a:t>
            </a:r>
            <a:r>
              <a:rPr lang="ja-JP" altLang="en-US" sz="800" dirty="0">
                <a:solidFill>
                  <a:schemeClr val="tx1"/>
                </a:solidFill>
                <a:latin typeface="ＭＳ ゴシック" pitchFamily="49" charset="-128"/>
                <a:ea typeface="ＭＳ ゴシック" pitchFamily="49" charset="-128"/>
              </a:rPr>
              <a:t>以上</a:t>
            </a:r>
            <a:r>
              <a:rPr lang="ja-JP" altLang="en-US" sz="800" dirty="0" smtClean="0">
                <a:solidFill>
                  <a:schemeClr val="tx1"/>
                </a:solidFill>
                <a:latin typeface="ＭＳ ゴシック" pitchFamily="49" charset="-128"/>
                <a:ea typeface="ＭＳ ゴシック" pitchFamily="49" charset="-128"/>
              </a:rPr>
              <a:t>に</a:t>
            </a:r>
            <a:r>
              <a:rPr lang="ja-JP" altLang="en-US" sz="800" dirty="0">
                <a:solidFill>
                  <a:schemeClr val="tx1"/>
                </a:solidFill>
                <a:latin typeface="ＭＳ ゴシック" pitchFamily="49" charset="-128"/>
                <a:ea typeface="ＭＳ ゴシック" pitchFamily="49" charset="-128"/>
              </a:rPr>
              <a:t>なる</a:t>
            </a:r>
            <a:r>
              <a:rPr lang="ja-JP" altLang="en-US" sz="800" dirty="0" smtClean="0">
                <a:solidFill>
                  <a:schemeClr val="tx1"/>
                </a:solidFill>
                <a:latin typeface="ＭＳ ゴシック" pitchFamily="49" charset="-128"/>
                <a:ea typeface="ＭＳ ゴシック" pitchFamily="49" charset="-128"/>
              </a:rPr>
              <a:t>と「財政健全化団体」に、</a:t>
            </a:r>
            <a:r>
              <a:rPr lang="en-US" altLang="ja-JP" sz="800" dirty="0" smtClean="0">
                <a:solidFill>
                  <a:schemeClr val="tx1"/>
                </a:solidFill>
                <a:latin typeface="ＭＳ ゴシック" pitchFamily="49" charset="-128"/>
                <a:ea typeface="ＭＳ ゴシック" pitchFamily="49" charset="-128"/>
              </a:rPr>
              <a:t>35%</a:t>
            </a:r>
            <a:r>
              <a:rPr lang="ja-JP" altLang="en-US" sz="800" dirty="0" smtClean="0">
                <a:solidFill>
                  <a:schemeClr val="tx1"/>
                </a:solidFill>
                <a:latin typeface="ＭＳ ゴシック" pitchFamily="49" charset="-128"/>
                <a:ea typeface="ＭＳ ゴシック" pitchFamily="49" charset="-128"/>
              </a:rPr>
              <a:t>以上になると「財政再生団体」になる。</a:t>
            </a:r>
            <a:endParaRPr kumimoji="1" lang="ja-JP" altLang="en-US" sz="800" dirty="0">
              <a:solidFill>
                <a:schemeClr val="tx1"/>
              </a:solidFill>
              <a:latin typeface="ＭＳ ゴシック" pitchFamily="49" charset="-128"/>
              <a:ea typeface="ＭＳ ゴシック" pitchFamily="49" charset="-128"/>
            </a:endParaRPr>
          </a:p>
        </p:txBody>
      </p:sp>
      <p:sp>
        <p:nvSpPr>
          <p:cNvPr id="9" name="正方形/長方形 8"/>
          <p:cNvSpPr>
            <a:spLocks noChangeArrowheads="1"/>
          </p:cNvSpPr>
          <p:nvPr/>
        </p:nvSpPr>
        <p:spPr bwMode="auto">
          <a:xfrm>
            <a:off x="8874125" y="1724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683476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91340" y="585584"/>
            <a:ext cx="9395668" cy="55675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876" y="709612"/>
            <a:ext cx="8477203" cy="5304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4"/>
          <p:cNvSpPr txBox="1">
            <a:spLocks noChangeArrowheads="1"/>
          </p:cNvSpPr>
          <p:nvPr/>
        </p:nvSpPr>
        <p:spPr bwMode="auto">
          <a:xfrm>
            <a:off x="9332931" y="5958876"/>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6</a:t>
            </a:r>
          </a:p>
        </p:txBody>
      </p:sp>
      <p:sp>
        <p:nvSpPr>
          <p:cNvPr id="8"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8873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グラフ 24"/>
          <p:cNvGraphicFramePr>
            <a:graphicFrameLocks/>
          </p:cNvGraphicFramePr>
          <p:nvPr>
            <p:extLst>
              <p:ext uri="{D42A27DB-BD31-4B8C-83A1-F6EECF244321}">
                <p14:modId xmlns:p14="http://schemas.microsoft.com/office/powerpoint/2010/main" val="3690501605"/>
              </p:ext>
            </p:extLst>
          </p:nvPr>
        </p:nvGraphicFramePr>
        <p:xfrm>
          <a:off x="6287219" y="3447272"/>
          <a:ext cx="2908549" cy="2928472"/>
        </p:xfrm>
        <a:graphic>
          <a:graphicData uri="http://schemas.openxmlformats.org/drawingml/2006/chart">
            <c:chart xmlns:c="http://schemas.openxmlformats.org/drawingml/2006/chart" xmlns:r="http://schemas.openxmlformats.org/officeDocument/2006/relationships" r:id="rId3"/>
          </a:graphicData>
        </a:graphic>
      </p:graphicFrame>
      <p:sp>
        <p:nvSpPr>
          <p:cNvPr id="11" name="正方形/長方形 10"/>
          <p:cNvSpPr/>
          <p:nvPr/>
        </p:nvSpPr>
        <p:spPr>
          <a:xfrm>
            <a:off x="-15552" y="146466"/>
            <a:ext cx="3882794"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（２）財政シミュレーションの前提条件</a:t>
            </a:r>
            <a:endParaRPr lang="ja-JP" altLang="en-US" b="1" dirty="0">
              <a:latin typeface="Meiryo UI" pitchFamily="50" charset="-128"/>
              <a:ea typeface="Meiryo UI" pitchFamily="50" charset="-128"/>
              <a:cs typeface="Meiryo UI" pitchFamily="50" charset="-128"/>
            </a:endParaRPr>
          </a:p>
        </p:txBody>
      </p:sp>
      <p:sp>
        <p:nvSpPr>
          <p:cNvPr id="12" name="角丸四角形 11"/>
          <p:cNvSpPr/>
          <p:nvPr/>
        </p:nvSpPr>
        <p:spPr>
          <a:xfrm>
            <a:off x="272480" y="506506"/>
            <a:ext cx="3888432" cy="360040"/>
          </a:xfrm>
          <a:prstGeom prst="roundRect">
            <a:avLst>
              <a:gd name="adj" fmla="val 8421"/>
            </a:avLst>
          </a:prstGeom>
          <a:solidFill>
            <a:schemeClr val="accent6">
              <a:lumMod val="75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大阪市の財政に関する将来推計について</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15" name="正方形/長方形 14"/>
          <p:cNvSpPr/>
          <p:nvPr/>
        </p:nvSpPr>
        <p:spPr>
          <a:xfrm>
            <a:off x="272480" y="866548"/>
            <a:ext cx="9289032" cy="2015645"/>
          </a:xfrm>
          <a:prstGeom prst="rect">
            <a:avLst/>
          </a:prstGeom>
        </p:spPr>
        <p:style>
          <a:lnRef idx="2">
            <a:schemeClr val="accent6"/>
          </a:lnRef>
          <a:fillRef idx="1">
            <a:schemeClr val="lt1"/>
          </a:fillRef>
          <a:effectRef idx="0">
            <a:schemeClr val="accent6"/>
          </a:effectRef>
          <a:fontRef idx="minor">
            <a:schemeClr val="dk1"/>
          </a:fontRef>
        </p:style>
        <p:txBody>
          <a:bodyPr tIns="36000" bIns="36000" rtlCol="0" anchor="ctr"/>
          <a:lstStyle/>
          <a:p>
            <a:pPr marL="180000" indent="-180000">
              <a:spcBef>
                <a:spcPts val="600"/>
              </a:spcBef>
              <a:buFont typeface="Wingdings" pitchFamily="2" charset="2"/>
              <a:buChar char="Ø"/>
            </a:pPr>
            <a:r>
              <a:rPr lang="ja-JP" altLang="en-US" sz="1400" dirty="0" smtClean="0">
                <a:solidFill>
                  <a:schemeClr val="tx1"/>
                </a:solidFill>
                <a:latin typeface="Meiryo UI" pitchFamily="50" charset="-128"/>
                <a:ea typeface="Meiryo UI" pitchFamily="50" charset="-128"/>
                <a:cs typeface="Meiryo UI" pitchFamily="50" charset="-128"/>
              </a:rPr>
              <a:t>財政シミュレーション</a:t>
            </a:r>
            <a:r>
              <a:rPr kumimoji="1" lang="ja-JP" altLang="en-US" sz="1400" dirty="0" smtClean="0">
                <a:solidFill>
                  <a:schemeClr val="tx1"/>
                </a:solidFill>
                <a:latin typeface="Meiryo UI" pitchFamily="50" charset="-128"/>
                <a:ea typeface="Meiryo UI" pitchFamily="50" charset="-128"/>
                <a:cs typeface="Meiryo UI" pitchFamily="50" charset="-128"/>
              </a:rPr>
              <a:t>の基礎となる大阪市の財政に関する将来推計は、大阪市「今後の財政収支概算（粗い試算）」　　（</a:t>
            </a:r>
            <a:r>
              <a:rPr kumimoji="1" lang="en-US" altLang="ja-JP" sz="1400" dirty="0" smtClean="0">
                <a:solidFill>
                  <a:schemeClr val="tx1"/>
                </a:solidFill>
                <a:latin typeface="Meiryo UI" pitchFamily="50" charset="-128"/>
                <a:ea typeface="Meiryo UI" pitchFamily="50" charset="-128"/>
                <a:cs typeface="Meiryo UI" pitchFamily="50" charset="-128"/>
              </a:rPr>
              <a:t>2018</a:t>
            </a:r>
            <a:r>
              <a:rPr kumimoji="1" lang="ja-JP" altLang="en-US" sz="1400" dirty="0" smtClean="0">
                <a:solidFill>
                  <a:schemeClr val="tx1"/>
                </a:solidFill>
                <a:latin typeface="Meiryo UI" pitchFamily="50" charset="-128"/>
                <a:ea typeface="Meiryo UI" pitchFamily="50" charset="-128"/>
                <a:cs typeface="Meiryo UI" pitchFamily="50" charset="-128"/>
              </a:rPr>
              <a:t>（平成</a:t>
            </a:r>
            <a:r>
              <a:rPr lang="en-US" altLang="ja-JP" sz="1400" dirty="0" smtClean="0">
                <a:solidFill>
                  <a:schemeClr val="tx1"/>
                </a:solidFill>
                <a:latin typeface="Meiryo UI" pitchFamily="50" charset="-128"/>
                <a:ea typeface="Meiryo UI" pitchFamily="50" charset="-128"/>
                <a:cs typeface="Meiryo UI" pitchFamily="50" charset="-128"/>
              </a:rPr>
              <a:t>30</a:t>
            </a:r>
            <a:r>
              <a:rPr lang="ja-JP" altLang="en-US" sz="1400" dirty="0" smtClean="0">
                <a:solidFill>
                  <a:schemeClr val="tx1"/>
                </a:solidFill>
                <a:latin typeface="Meiryo UI" pitchFamily="50" charset="-128"/>
                <a:ea typeface="Meiryo UI" pitchFamily="50" charset="-128"/>
                <a:cs typeface="Meiryo UI" pitchFamily="50" charset="-128"/>
              </a:rPr>
              <a:t>）</a:t>
            </a:r>
            <a:r>
              <a:rPr kumimoji="1" lang="ja-JP" altLang="en-US" sz="1400" dirty="0" smtClean="0">
                <a:solidFill>
                  <a:schemeClr val="tx1"/>
                </a:solidFill>
                <a:latin typeface="Meiryo UI" pitchFamily="50" charset="-128"/>
                <a:ea typeface="Meiryo UI" pitchFamily="50" charset="-128"/>
                <a:cs typeface="Meiryo UI" pitchFamily="50" charset="-128"/>
              </a:rPr>
              <a:t>年</a:t>
            </a:r>
            <a:r>
              <a:rPr lang="en-US" altLang="ja-JP" sz="1400" dirty="0" smtClean="0">
                <a:solidFill>
                  <a:schemeClr val="tx1"/>
                </a:solidFill>
                <a:latin typeface="Meiryo UI" pitchFamily="50" charset="-128"/>
                <a:ea typeface="Meiryo UI" pitchFamily="50" charset="-128"/>
                <a:cs typeface="Meiryo UI" pitchFamily="50" charset="-128"/>
              </a:rPr>
              <a:t>2</a:t>
            </a:r>
            <a:r>
              <a:rPr kumimoji="1" lang="ja-JP" altLang="en-US" sz="1400" dirty="0" smtClean="0">
                <a:solidFill>
                  <a:schemeClr val="tx1"/>
                </a:solidFill>
                <a:latin typeface="Meiryo UI" pitchFamily="50" charset="-128"/>
                <a:ea typeface="Meiryo UI" pitchFamily="50" charset="-128"/>
                <a:cs typeface="Meiryo UI" pitchFamily="50" charset="-128"/>
              </a:rPr>
              <a:t>月版</a:t>
            </a:r>
            <a:r>
              <a:rPr lang="ja-JP" altLang="en-US" sz="1400" dirty="0" smtClean="0">
                <a:solidFill>
                  <a:schemeClr val="tx1"/>
                </a:solidFill>
                <a:latin typeface="Meiryo UI" pitchFamily="50" charset="-128"/>
                <a:ea typeface="Meiryo UI" pitchFamily="50" charset="-128"/>
                <a:cs typeface="Meiryo UI" pitchFamily="50" charset="-128"/>
              </a:rPr>
              <a:t>） （以下、「市</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粗い試算</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」という）の数値を</a:t>
            </a:r>
            <a:r>
              <a:rPr kumimoji="1" lang="ja-JP" altLang="en-US" sz="1400" dirty="0" smtClean="0">
                <a:solidFill>
                  <a:schemeClr val="tx1"/>
                </a:solidFill>
                <a:latin typeface="Meiryo UI" pitchFamily="50" charset="-128"/>
                <a:ea typeface="Meiryo UI" pitchFamily="50" charset="-128"/>
                <a:cs typeface="Meiryo UI" pitchFamily="50" charset="-128"/>
              </a:rPr>
              <a:t>使用</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marL="180000" indent="-180000">
              <a:spcBef>
                <a:spcPts val="600"/>
              </a:spcBef>
              <a:buFont typeface="Wingdings" pitchFamily="2" charset="2"/>
              <a:buChar char="Ø"/>
            </a:pPr>
            <a:r>
              <a:rPr lang="ja-JP" altLang="en-US" sz="1400" dirty="0" smtClean="0">
                <a:solidFill>
                  <a:schemeClr val="tx1"/>
                </a:solidFill>
                <a:latin typeface="Meiryo UI" pitchFamily="50" charset="-128"/>
                <a:ea typeface="Meiryo UI" pitchFamily="50" charset="-128"/>
                <a:cs typeface="Meiryo UI" pitchFamily="50" charset="-128"/>
              </a:rPr>
              <a:t>国の地方財政制度による歳入の影響については相当の幅を見込むこととして、地方交付税の推計値は　　　　　　　　　　　　　　２つのケース（「ケース１」と「ケース２」）を示す</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marL="1252538" indent="-1252538">
              <a:spcBef>
                <a:spcPts val="600"/>
              </a:spcBef>
            </a:pPr>
            <a:r>
              <a:rPr lang="ja-JP" altLang="en-US" sz="1400" dirty="0" smtClean="0">
                <a:solidFill>
                  <a:schemeClr val="tx1"/>
                </a:solidFill>
                <a:latin typeface="Meiryo UI" pitchFamily="50" charset="-128"/>
                <a:ea typeface="Meiryo UI" pitchFamily="50" charset="-128"/>
                <a:cs typeface="Meiryo UI" pitchFamily="50" charset="-128"/>
              </a:rPr>
              <a:t>　　●ケース１・・・市税等収入の増を見込むものの、国の</a:t>
            </a:r>
            <a:r>
              <a:rPr lang="ja-JP" altLang="en-US" sz="1400" dirty="0">
                <a:solidFill>
                  <a:schemeClr val="tx1"/>
                </a:solidFill>
                <a:latin typeface="Meiryo UI" pitchFamily="50" charset="-128"/>
                <a:ea typeface="Meiryo UI" pitchFamily="50" charset="-128"/>
                <a:cs typeface="Meiryo UI" pitchFamily="50" charset="-128"/>
              </a:rPr>
              <a:t>「経済・財政再生計画</a:t>
            </a:r>
            <a:r>
              <a:rPr lang="ja-JP" altLang="en-US" sz="1400" dirty="0" smtClean="0">
                <a:solidFill>
                  <a:schemeClr val="tx1"/>
                </a:solidFill>
                <a:latin typeface="Meiryo UI" pitchFamily="50" charset="-128"/>
                <a:ea typeface="Meiryo UI" pitchFamily="50" charset="-128"/>
                <a:cs typeface="Meiryo UI" pitchFamily="50" charset="-128"/>
              </a:rPr>
              <a:t>」（Ｈ</a:t>
            </a:r>
            <a:r>
              <a:rPr lang="en-US" altLang="ja-JP" sz="1400" dirty="0" smtClean="0">
                <a:solidFill>
                  <a:schemeClr val="tx1"/>
                </a:solidFill>
                <a:latin typeface="Meiryo UI" pitchFamily="50" charset="-128"/>
                <a:ea typeface="Meiryo UI" pitchFamily="50" charset="-128"/>
                <a:cs typeface="Meiryo UI" pitchFamily="50" charset="-128"/>
              </a:rPr>
              <a:t>27.6</a:t>
            </a:r>
            <a:r>
              <a:rPr lang="ja-JP" altLang="en-US" sz="1400" dirty="0" smtClean="0">
                <a:solidFill>
                  <a:schemeClr val="tx1"/>
                </a:solidFill>
                <a:latin typeface="Meiryo UI" pitchFamily="50" charset="-128"/>
                <a:ea typeface="Meiryo UI" pitchFamily="50" charset="-128"/>
                <a:cs typeface="Meiryo UI" pitchFamily="50" charset="-128"/>
              </a:rPr>
              <a:t>月）等に基づき、税等一般財源総額は実質的に同水準を想定</a:t>
            </a:r>
            <a:endParaRPr lang="en-US" altLang="ja-JP" sz="1400" dirty="0" smtClean="0">
              <a:solidFill>
                <a:schemeClr val="tx1"/>
              </a:solidFill>
              <a:latin typeface="Meiryo UI" pitchFamily="50" charset="-128"/>
              <a:ea typeface="Meiryo UI" pitchFamily="50" charset="-128"/>
              <a:cs typeface="Meiryo UI" pitchFamily="50" charset="-128"/>
            </a:endParaRPr>
          </a:p>
          <a:p>
            <a:pPr marL="1252538" indent="-1252538">
              <a:spcBef>
                <a:spcPts val="600"/>
              </a:spcBef>
            </a:pPr>
            <a:r>
              <a:rPr lang="ja-JP" altLang="en-US" sz="1400" dirty="0" smtClean="0">
                <a:solidFill>
                  <a:schemeClr val="tx1"/>
                </a:solidFill>
                <a:latin typeface="Meiryo UI" pitchFamily="50" charset="-128"/>
                <a:ea typeface="Meiryo UI" pitchFamily="50" charset="-128"/>
                <a:cs typeface="Meiryo UI" pitchFamily="50" charset="-128"/>
              </a:rPr>
              <a:t>　　●ケース２・・・現行の地方交付税制度に即して、市税等収入</a:t>
            </a:r>
            <a:r>
              <a:rPr lang="ja-JP" altLang="en-US" sz="1400" dirty="0">
                <a:solidFill>
                  <a:schemeClr val="tx1"/>
                </a:solidFill>
                <a:latin typeface="Meiryo UI" pitchFamily="50" charset="-128"/>
                <a:ea typeface="Meiryo UI" pitchFamily="50" charset="-128"/>
                <a:cs typeface="Meiryo UI" pitchFamily="50" charset="-128"/>
              </a:rPr>
              <a:t>の増加分のうち</a:t>
            </a:r>
            <a:r>
              <a:rPr lang="ja-JP" altLang="en-US" sz="1400" dirty="0" smtClean="0">
                <a:solidFill>
                  <a:schemeClr val="tx1"/>
                </a:solidFill>
                <a:latin typeface="Meiryo UI" pitchFamily="50" charset="-128"/>
                <a:ea typeface="Meiryo UI" pitchFamily="50" charset="-128"/>
                <a:cs typeface="Meiryo UI" pitchFamily="50" charset="-128"/>
              </a:rPr>
              <a:t>一定割合が各地方公共団体の財源として留保されるものと想定</a:t>
            </a:r>
            <a:endParaRPr kumimoji="1" lang="en-US" altLang="ja-JP" sz="1400" dirty="0" smtClean="0">
              <a:solidFill>
                <a:schemeClr val="tx1"/>
              </a:solidFill>
              <a:latin typeface="Meiryo UI" pitchFamily="50" charset="-128"/>
              <a:ea typeface="Meiryo UI" pitchFamily="50" charset="-128"/>
              <a:cs typeface="Meiryo UI"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2460314700"/>
              </p:ext>
            </p:extLst>
          </p:nvPr>
        </p:nvGraphicFramePr>
        <p:xfrm>
          <a:off x="313291" y="3314380"/>
          <a:ext cx="5786596" cy="3010018"/>
        </p:xfrm>
        <a:graphic>
          <a:graphicData uri="http://schemas.openxmlformats.org/drawingml/2006/table">
            <a:tbl>
              <a:tblPr firstRow="1" bandRow="1">
                <a:tableStyleId>{93296810-A885-4BE3-A3E7-6D5BEEA58F35}</a:tableStyleId>
              </a:tblPr>
              <a:tblGrid>
                <a:gridCol w="679269"/>
                <a:gridCol w="5107327"/>
              </a:tblGrid>
              <a:tr h="1565182">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国の動向を踏まえ、</a:t>
                      </a:r>
                      <a:r>
                        <a:rPr lang="ja-JP" altLang="en-US" sz="1200" b="0" dirty="0" smtClean="0">
                          <a:solidFill>
                            <a:schemeClr val="tx1"/>
                          </a:solidFill>
                          <a:latin typeface="Meiryo UI" pitchFamily="50" charset="-128"/>
                          <a:ea typeface="Meiryo UI" pitchFamily="50" charset="-128"/>
                          <a:cs typeface="Meiryo UI" pitchFamily="50" charset="-128"/>
                        </a:rPr>
                        <a:t>市税等収入</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増加分は、</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％地方交付税の減少に反映されるものと推計</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14448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ケース２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市税等収入</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増加分のうち、</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％が地方交付税の減少に反映され、</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％が収支に寄与するものとして推計</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年度以降、他の減収要素があるため、税等一般財源の総額としては</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ほぼ同水準</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bl>
          </a:graphicData>
        </a:graphic>
      </p:graphicFrame>
      <p:sp>
        <p:nvSpPr>
          <p:cNvPr id="38" name="AutoShape 6"/>
          <p:cNvSpPr>
            <a:spLocks noChangeArrowheads="1"/>
          </p:cNvSpPr>
          <p:nvPr/>
        </p:nvSpPr>
        <p:spPr bwMode="auto">
          <a:xfrm>
            <a:off x="272480" y="2957156"/>
            <a:ext cx="4608512" cy="282261"/>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ケース１とケース２における歳入（税等一般財源）の推計について</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340753" y="6325727"/>
            <a:ext cx="9232746" cy="233397"/>
          </a:xfrm>
          <a:prstGeom prst="rect">
            <a:avLst/>
          </a:prstGeom>
          <a:noFill/>
        </p:spPr>
        <p:txBody>
          <a:bodyPr wrap="square" rtlCol="0">
            <a:spAutoFit/>
          </a:bodyPr>
          <a:lstStyle/>
          <a:p>
            <a:pPr marL="285750" indent="-285750">
              <a:lnSpc>
                <a:spcPts val="1100"/>
              </a:lnSpc>
              <a:spcBef>
                <a:spcPts val="600"/>
              </a:spcBef>
            </a:pPr>
            <a:r>
              <a:rPr lang="ja-JP" altLang="en-US" sz="1100" b="1" dirty="0" smtClean="0">
                <a:solidFill>
                  <a:prstClr val="black"/>
                </a:solidFill>
                <a:latin typeface="Meiryo UI" pitchFamily="50" charset="-128"/>
                <a:ea typeface="Meiryo UI" pitchFamily="50" charset="-128"/>
                <a:cs typeface="Meiryo UI" pitchFamily="50" charset="-128"/>
              </a:rPr>
              <a:t>（注）</a:t>
            </a:r>
            <a:r>
              <a:rPr lang="ja-JP" altLang="en-US" sz="1050" b="1" dirty="0" smtClean="0">
                <a:solidFill>
                  <a:prstClr val="black"/>
                </a:solidFill>
                <a:latin typeface="Meiryo UI" pitchFamily="50" charset="-128"/>
                <a:ea typeface="Meiryo UI" pitchFamily="50" charset="-128"/>
                <a:cs typeface="Meiryo UI" pitchFamily="50" charset="-128"/>
              </a:rPr>
              <a:t>市「粗い試算」は、多くの不確定要素（税収や金利の動向、今後の新規事業、未織込みの財務リスクなど）があり、相当の幅をもって見る必要がある</a:t>
            </a:r>
            <a:endParaRPr lang="en-US" altLang="ja-JP" sz="1050" b="1" dirty="0" smtClean="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6139321" y="3513277"/>
            <a:ext cx="647700" cy="16772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24" name="線吹き出し 2 (枠付き) 23"/>
          <p:cNvSpPr/>
          <p:nvPr/>
        </p:nvSpPr>
        <p:spPr>
          <a:xfrm>
            <a:off x="7538996" y="3650908"/>
            <a:ext cx="940530" cy="176319"/>
          </a:xfrm>
          <a:prstGeom prst="borderCallout2">
            <a:avLst>
              <a:gd name="adj1" fmla="val 21452"/>
              <a:gd name="adj2" fmla="val 100345"/>
              <a:gd name="adj3" fmla="val 21451"/>
              <a:gd name="adj4" fmla="val 113396"/>
              <a:gd name="adj5" fmla="val 153416"/>
              <a:gd name="adj6" fmla="val 12696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線吹き出し 2 (枠付き) 25"/>
          <p:cNvSpPr/>
          <p:nvPr/>
        </p:nvSpPr>
        <p:spPr>
          <a:xfrm>
            <a:off x="7545288" y="4468321"/>
            <a:ext cx="908363" cy="192788"/>
          </a:xfrm>
          <a:prstGeom prst="borderCallout2">
            <a:avLst>
              <a:gd name="adj1" fmla="val 32909"/>
              <a:gd name="adj2" fmla="val 100131"/>
              <a:gd name="adj3" fmla="val 33572"/>
              <a:gd name="adj4" fmla="val 111261"/>
              <a:gd name="adj5" fmla="val -214863"/>
              <a:gd name="adj6" fmla="val 112641"/>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7" name="直線コネクタ 26"/>
          <p:cNvCxnSpPr/>
          <p:nvPr/>
        </p:nvCxnSpPr>
        <p:spPr>
          <a:xfrm>
            <a:off x="8999922" y="4000263"/>
            <a:ext cx="229553" cy="1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9138485" y="3757855"/>
            <a:ext cx="690073" cy="3246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800" dirty="0" smtClean="0">
                <a:solidFill>
                  <a:sysClr val="windowText" lastClr="000000"/>
                </a:solidFill>
                <a:latin typeface="Meiryo UI" pitchFamily="50" charset="-128"/>
                <a:ea typeface="Meiryo UI" pitchFamily="50" charset="-128"/>
                <a:cs typeface="Meiryo UI" pitchFamily="50" charset="-128"/>
              </a:rPr>
              <a:t>差額</a:t>
            </a:r>
            <a:endParaRPr kumimoji="1" lang="en-US" altLang="ja-JP" sz="800" dirty="0" smtClean="0">
              <a:solidFill>
                <a:sysClr val="windowText" lastClr="000000"/>
              </a:solidFill>
              <a:latin typeface="Meiryo UI" pitchFamily="50" charset="-128"/>
              <a:ea typeface="Meiryo UI" pitchFamily="50" charset="-128"/>
              <a:cs typeface="Meiryo UI" pitchFamily="50" charset="-128"/>
            </a:endParaRPr>
          </a:p>
          <a:p>
            <a:r>
              <a:rPr kumimoji="1" lang="en-US" altLang="ja-JP" sz="800" dirty="0" smtClean="0">
                <a:solidFill>
                  <a:sysClr val="windowText" lastClr="000000"/>
                </a:solidFill>
                <a:latin typeface="Meiryo UI" pitchFamily="50" charset="-128"/>
                <a:ea typeface="Meiryo UI" pitchFamily="50" charset="-128"/>
                <a:cs typeface="Meiryo UI" pitchFamily="50" charset="-128"/>
              </a:rPr>
              <a:t>123</a:t>
            </a:r>
            <a:r>
              <a:rPr kumimoji="1" lang="ja-JP" altLang="en-US" sz="800" dirty="0" smtClean="0">
                <a:solidFill>
                  <a:sysClr val="windowText" lastClr="000000"/>
                </a:solidFill>
                <a:latin typeface="Meiryo UI" pitchFamily="50" charset="-128"/>
                <a:ea typeface="Meiryo UI" pitchFamily="50" charset="-128"/>
                <a:cs typeface="Meiryo UI" pitchFamily="50" charset="-128"/>
              </a:rPr>
              <a:t>億円</a:t>
            </a:r>
            <a:endParaRPr kumimoji="1" lang="ja-JP" altLang="en-US" sz="800" dirty="0">
              <a:solidFill>
                <a:sysClr val="windowText" lastClr="000000"/>
              </a:solidFill>
              <a:latin typeface="Meiryo UI" pitchFamily="50" charset="-128"/>
              <a:ea typeface="Meiryo UI" pitchFamily="50" charset="-128"/>
              <a:cs typeface="Meiryo UI" pitchFamily="50" charset="-128"/>
            </a:endParaRPr>
          </a:p>
        </p:txBody>
      </p:sp>
      <p:sp>
        <p:nvSpPr>
          <p:cNvPr id="30" name="フローチャート : 結合子 16"/>
          <p:cNvSpPr/>
          <p:nvPr/>
        </p:nvSpPr>
        <p:spPr>
          <a:xfrm>
            <a:off x="9000877" y="3981634"/>
            <a:ext cx="45719" cy="45719"/>
          </a:xfrm>
          <a:prstGeom prst="flowChartConnector">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sp>
        <p:nvSpPr>
          <p:cNvPr id="31" name="フローチャート : 結合子 19"/>
          <p:cNvSpPr/>
          <p:nvPr/>
        </p:nvSpPr>
        <p:spPr>
          <a:xfrm>
            <a:off x="9000877" y="3894583"/>
            <a:ext cx="45719" cy="45719"/>
          </a:xfrm>
          <a:prstGeom prst="flowChartConnector">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cxnSp>
        <p:nvCxnSpPr>
          <p:cNvPr id="32" name="直線コネクタ 31"/>
          <p:cNvCxnSpPr/>
          <p:nvPr/>
        </p:nvCxnSpPr>
        <p:spPr>
          <a:xfrm>
            <a:off x="8999922" y="3907235"/>
            <a:ext cx="229553" cy="1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9195768" y="3907235"/>
            <a:ext cx="1" cy="9302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6772842" y="3290617"/>
            <a:ext cx="2153084" cy="2932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歳入（税等一般財源）の推移</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（［ケース</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］と［ケース</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］の比較）</a:t>
            </a:r>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線吹き出し 2 (枠付き) 49"/>
          <p:cNvSpPr/>
          <p:nvPr/>
        </p:nvSpPr>
        <p:spPr>
          <a:xfrm>
            <a:off x="8999922" y="4119404"/>
            <a:ext cx="442195" cy="149853"/>
          </a:xfrm>
          <a:prstGeom prst="borderCallout2">
            <a:avLst>
              <a:gd name="adj1" fmla="val 37850"/>
              <a:gd name="adj2" fmla="val -534"/>
              <a:gd name="adj3" fmla="val 38513"/>
              <a:gd name="adj4" fmla="val -6181"/>
              <a:gd name="adj5" fmla="val -76526"/>
              <a:gd name="adj6" fmla="val -15269"/>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9,091</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線吹き出し 2 (枠付き) 50"/>
          <p:cNvSpPr/>
          <p:nvPr/>
        </p:nvSpPr>
        <p:spPr>
          <a:xfrm>
            <a:off x="8980518" y="3650908"/>
            <a:ext cx="454182" cy="147675"/>
          </a:xfrm>
          <a:prstGeom prst="borderCallout2">
            <a:avLst>
              <a:gd name="adj1" fmla="val 72434"/>
              <a:gd name="adj2" fmla="val 515"/>
              <a:gd name="adj3" fmla="val 73097"/>
              <a:gd name="adj4" fmla="val -5132"/>
              <a:gd name="adj5" fmla="val 138393"/>
              <a:gd name="adj6" fmla="val -952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9,214</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flipV="1">
            <a:off x="9039901" y="3793338"/>
            <a:ext cx="50264" cy="1067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9039901" y="4017376"/>
            <a:ext cx="42824" cy="1120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151852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財政シミュレーションを行うにあたって</a:t>
            </a:r>
          </a:p>
        </p:txBody>
      </p:sp>
      <p:sp>
        <p:nvSpPr>
          <p:cNvPr id="8" name="正方形/長方形 7"/>
          <p:cNvSpPr/>
          <p:nvPr/>
        </p:nvSpPr>
        <p:spPr>
          <a:xfrm>
            <a:off x="344488" y="1052736"/>
            <a:ext cx="9073008" cy="1512168"/>
          </a:xfrm>
          <a:prstGeom prst="rect">
            <a:avLst/>
          </a:prstGeom>
        </p:spPr>
        <p:style>
          <a:lnRef idx="2">
            <a:schemeClr val="accent6"/>
          </a:lnRef>
          <a:fillRef idx="1">
            <a:schemeClr val="lt1"/>
          </a:fillRef>
          <a:effectRef idx="0">
            <a:schemeClr val="accent6"/>
          </a:effectRef>
          <a:fontRef idx="minor">
            <a:schemeClr val="dk1"/>
          </a:fontRef>
        </p:style>
        <p:txBody>
          <a:bodyPr tIns="36000" bIns="36000" rtlCol="0" anchor="ctr"/>
          <a:lstStyle/>
          <a:p>
            <a:pPr marL="180000" indent="-180000">
              <a:spcBef>
                <a:spcPts val="600"/>
              </a:spcBef>
              <a:buFont typeface="Wingdings" pitchFamily="2" charset="2"/>
              <a:buChar char="Ø"/>
            </a:pPr>
            <a:r>
              <a:rPr lang="ja-JP" altLang="en-US" sz="1400" dirty="0" smtClean="0">
                <a:solidFill>
                  <a:schemeClr val="tx1"/>
                </a:solidFill>
                <a:latin typeface="Meiryo UI" pitchFamily="50" charset="-128"/>
                <a:ea typeface="Meiryo UI" pitchFamily="50" charset="-128"/>
                <a:cs typeface="Meiryo UI" pitchFamily="50" charset="-128"/>
              </a:rPr>
              <a:t>特別区素案における区割り、事務分担、組織体制、財政調整などの制度設計案を前提</a:t>
            </a:r>
            <a:endParaRPr lang="en-US" altLang="ja-JP" sz="1400" dirty="0">
              <a:solidFill>
                <a:schemeClr val="tx1"/>
              </a:solidFill>
              <a:latin typeface="Meiryo UI" pitchFamily="50" charset="-128"/>
              <a:ea typeface="Meiryo UI" pitchFamily="50" charset="-128"/>
              <a:cs typeface="Meiryo UI" pitchFamily="50" charset="-128"/>
            </a:endParaRPr>
          </a:p>
          <a:p>
            <a:pPr marL="180000" indent="-180000">
              <a:spcBef>
                <a:spcPts val="600"/>
              </a:spcBef>
              <a:buFont typeface="Wingdings" pitchFamily="2" charset="2"/>
              <a:buChar char="Ø"/>
            </a:pPr>
            <a:r>
              <a:rPr kumimoji="1" lang="en-US" altLang="ja-JP" sz="1400" dirty="0" smtClean="0">
                <a:solidFill>
                  <a:schemeClr val="tx1"/>
                </a:solidFill>
                <a:latin typeface="Meiryo UI" pitchFamily="50" charset="-128"/>
                <a:ea typeface="Meiryo UI" pitchFamily="50" charset="-128"/>
                <a:cs typeface="Meiryo UI" pitchFamily="50" charset="-128"/>
              </a:rPr>
              <a:t>H40</a:t>
            </a:r>
            <a:r>
              <a:rPr kumimoji="1" lang="ja-JP" altLang="en-US" sz="1400" dirty="0" smtClean="0">
                <a:solidFill>
                  <a:schemeClr val="tx1"/>
                </a:solidFill>
                <a:latin typeface="Meiryo UI" pitchFamily="50" charset="-128"/>
                <a:ea typeface="Meiryo UI" pitchFamily="50" charset="-128"/>
                <a:cs typeface="Meiryo UI" pitchFamily="50" charset="-128"/>
              </a:rPr>
              <a:t>年度以降の数値は、財務リスク分を除き、</a:t>
            </a:r>
            <a:r>
              <a:rPr kumimoji="1" lang="en-US" altLang="ja-JP" sz="1400" dirty="0" smtClean="0">
                <a:solidFill>
                  <a:schemeClr val="tx1"/>
                </a:solidFill>
                <a:latin typeface="Meiryo UI" pitchFamily="50" charset="-128"/>
                <a:ea typeface="Meiryo UI" pitchFamily="50" charset="-128"/>
                <a:cs typeface="Meiryo UI" pitchFamily="50" charset="-128"/>
              </a:rPr>
              <a:t>H39</a:t>
            </a:r>
            <a:r>
              <a:rPr kumimoji="1" lang="ja-JP" altLang="en-US" sz="1400" dirty="0" smtClean="0">
                <a:solidFill>
                  <a:schemeClr val="tx1"/>
                </a:solidFill>
                <a:latin typeface="Meiryo UI" pitchFamily="50" charset="-128"/>
                <a:ea typeface="Meiryo UI" pitchFamily="50" charset="-128"/>
                <a:cs typeface="Meiryo UI" pitchFamily="50" charset="-128"/>
              </a:rPr>
              <a:t>年度と同額と設定</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marL="180000" indent="-180000">
              <a:spcBef>
                <a:spcPts val="600"/>
              </a:spcBef>
              <a:buFont typeface="Wingdings" pitchFamily="2" charset="2"/>
              <a:buChar char="Ø"/>
            </a:pPr>
            <a:r>
              <a:rPr lang="ja-JP" altLang="en-US" sz="1400" u="sng" dirty="0">
                <a:solidFill>
                  <a:schemeClr val="tx1"/>
                </a:solidFill>
                <a:latin typeface="Meiryo UI" pitchFamily="50" charset="-128"/>
                <a:ea typeface="Meiryo UI" pitchFamily="50" charset="-128"/>
                <a:cs typeface="Meiryo UI" pitchFamily="50" charset="-128"/>
              </a:rPr>
              <a:t>政令指定都市に係る府費負担教職員制度の見直し</a:t>
            </a:r>
            <a:r>
              <a:rPr lang="en-US" altLang="ja-JP" sz="1400" u="sng" dirty="0">
                <a:solidFill>
                  <a:schemeClr val="tx1"/>
                </a:solidFill>
                <a:latin typeface="Meiryo UI" pitchFamily="50" charset="-128"/>
                <a:ea typeface="Meiryo UI" pitchFamily="50" charset="-128"/>
                <a:cs typeface="Meiryo UI" pitchFamily="50" charset="-128"/>
              </a:rPr>
              <a:t>(※)</a:t>
            </a:r>
            <a:r>
              <a:rPr lang="ja-JP" altLang="en-US" sz="1400" u="sng" dirty="0">
                <a:solidFill>
                  <a:schemeClr val="tx1"/>
                </a:solidFill>
                <a:latin typeface="Meiryo UI" pitchFamily="50" charset="-128"/>
                <a:ea typeface="Meiryo UI" pitchFamily="50" charset="-128"/>
                <a:cs typeface="Meiryo UI" pitchFamily="50" charset="-128"/>
              </a:rPr>
              <a:t>に伴う影響は、見直し前に戻して推計</a:t>
            </a:r>
            <a:endParaRPr kumimoji="1" lang="en-US" altLang="ja-JP" sz="1400" dirty="0" smtClean="0">
              <a:solidFill>
                <a:schemeClr val="tx1"/>
              </a:solidFill>
              <a:latin typeface="Meiryo UI" pitchFamily="50" charset="-128"/>
              <a:ea typeface="Meiryo UI" pitchFamily="50" charset="-128"/>
              <a:cs typeface="Meiryo UI" pitchFamily="50" charset="-128"/>
            </a:endParaRPr>
          </a:p>
          <a:p>
            <a:pPr marL="180000" lvl="2" indent="-180000">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市立小・中学校の教職員について、政令指定都市と道府県に分かれていた権限</a:t>
            </a:r>
            <a:r>
              <a:rPr lang="ja-JP" altLang="en-US" sz="1000" dirty="0">
                <a:solidFill>
                  <a:schemeClr val="tx1"/>
                </a:solidFill>
                <a:latin typeface="Meiryo UI" pitchFamily="50" charset="-128"/>
                <a:ea typeface="Meiryo UI" pitchFamily="50" charset="-128"/>
                <a:cs typeface="Meiryo UI" pitchFamily="50" charset="-128"/>
              </a:rPr>
              <a:t>と負担</a:t>
            </a:r>
            <a:r>
              <a:rPr lang="ja-JP" altLang="en-US" sz="1000" dirty="0" smtClean="0">
                <a:solidFill>
                  <a:schemeClr val="tx1"/>
                </a:solidFill>
                <a:latin typeface="Meiryo UI" pitchFamily="50" charset="-128"/>
                <a:ea typeface="Meiryo UI" pitchFamily="50" charset="-128"/>
                <a:cs typeface="Meiryo UI" pitchFamily="50" charset="-128"/>
              </a:rPr>
              <a:t>が、</a:t>
            </a:r>
            <a:r>
              <a:rPr lang="en-US" altLang="ja-JP" sz="1000" dirty="0" smtClean="0">
                <a:solidFill>
                  <a:schemeClr val="tx1"/>
                </a:solidFill>
                <a:latin typeface="Meiryo UI" pitchFamily="50" charset="-128"/>
                <a:ea typeface="Meiryo UI" pitchFamily="50" charset="-128"/>
                <a:cs typeface="Meiryo UI" pitchFamily="50" charset="-128"/>
              </a:rPr>
              <a:t>H29</a:t>
            </a:r>
            <a:r>
              <a:rPr lang="ja-JP" altLang="en-US" sz="1000" dirty="0" smtClean="0">
                <a:solidFill>
                  <a:schemeClr val="tx1"/>
                </a:solidFill>
                <a:latin typeface="Meiryo UI" pitchFamily="50" charset="-128"/>
                <a:ea typeface="Meiryo UI" pitchFamily="50" charset="-128"/>
                <a:cs typeface="Meiryo UI" pitchFamily="50" charset="-128"/>
              </a:rPr>
              <a:t>年度から政令指定都市に一元化された</a:t>
            </a:r>
            <a:endParaRPr lang="en-US" altLang="ja-JP" sz="1000" dirty="0" smtClean="0">
              <a:solidFill>
                <a:schemeClr val="tx1"/>
              </a:solidFill>
              <a:latin typeface="+mn-ea"/>
            </a:endParaRPr>
          </a:p>
          <a:p>
            <a:pPr marL="180000" indent="-180000">
              <a:spcBef>
                <a:spcPts val="600"/>
              </a:spcBef>
              <a:buFont typeface="Wingdings" pitchFamily="2" charset="2"/>
              <a:buChar char="Ø"/>
            </a:pPr>
            <a:r>
              <a:rPr kumimoji="1" lang="ja-JP" altLang="en-US" sz="1400" dirty="0" smtClean="0">
                <a:solidFill>
                  <a:schemeClr val="tx1"/>
                </a:solidFill>
                <a:latin typeface="Meiryo UI" pitchFamily="50" charset="-128"/>
                <a:ea typeface="Meiryo UI" pitchFamily="50" charset="-128"/>
                <a:cs typeface="Meiryo UI" pitchFamily="50" charset="-128"/>
              </a:rPr>
              <a:t>使用している数値は現時点で精査中のものを含んでおり、今後の予算編成において変動する可能性がある</a:t>
            </a:r>
            <a:endParaRPr kumimoji="1" lang="en-US" altLang="ja-JP" sz="1400" dirty="0" smtClean="0">
              <a:solidFill>
                <a:schemeClr val="tx1"/>
              </a:solidFill>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102456992"/>
              </p:ext>
            </p:extLst>
          </p:nvPr>
        </p:nvGraphicFramePr>
        <p:xfrm>
          <a:off x="272483" y="2996952"/>
          <a:ext cx="9382904" cy="3200171"/>
        </p:xfrm>
        <a:graphic>
          <a:graphicData uri="http://schemas.openxmlformats.org/drawingml/2006/table">
            <a:tbl>
              <a:tblPr bandRow="1">
                <a:tableStyleId>{21E4AEA4-8DFA-4A89-87EB-49C32662AFE0}</a:tableStyleId>
              </a:tblPr>
              <a:tblGrid>
                <a:gridCol w="223518"/>
                <a:gridCol w="1280580"/>
                <a:gridCol w="7878806"/>
              </a:tblGrid>
              <a:tr h="656201">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itchFamily="50" charset="-128"/>
                          <a:ea typeface="Meiryo UI" pitchFamily="50" charset="-128"/>
                          <a:cs typeface="Meiryo UI" pitchFamily="50" charset="-128"/>
                        </a:rPr>
                        <a:t>歳入</a:t>
                      </a:r>
                      <a:endParaRPr kumimoji="1" lang="ja-JP" altLang="en-US" sz="1100" dirty="0">
                        <a:solidFill>
                          <a:schemeClr val="tx1"/>
                        </a:solidFill>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市「粗い試算」の数値</a:t>
                      </a:r>
                      <a:r>
                        <a:rPr lang="ja-JP" altLang="en-US" sz="1100" b="0" dirty="0" smtClean="0">
                          <a:solidFill>
                            <a:schemeClr val="tx1"/>
                          </a:solidFill>
                          <a:latin typeface="Meiryo UI" pitchFamily="50" charset="-128"/>
                          <a:ea typeface="Meiryo UI" pitchFamily="50" charset="-128"/>
                          <a:cs typeface="Meiryo UI" pitchFamily="50" charset="-128"/>
                        </a:rPr>
                        <a:t>を用いて算定（税等一般財源ベース</a:t>
                      </a:r>
                      <a:r>
                        <a:rPr lang="en-US" altLang="ja-JP" sz="900" b="0" dirty="0" smtClean="0">
                          <a:solidFill>
                            <a:schemeClr val="tx1"/>
                          </a:solidFill>
                          <a:latin typeface="Meiryo UI" pitchFamily="50" charset="-128"/>
                          <a:ea typeface="Meiryo UI" pitchFamily="50" charset="-128"/>
                          <a:cs typeface="Meiryo UI" pitchFamily="50" charset="-128"/>
                        </a:rPr>
                        <a:t>※1</a:t>
                      </a:r>
                      <a:r>
                        <a:rPr lang="ja-JP" altLang="en-US" sz="1100" b="0" dirty="0" smtClean="0">
                          <a:solidFill>
                            <a:schemeClr val="tx1"/>
                          </a:solidFill>
                          <a:latin typeface="Meiryo UI" pitchFamily="50" charset="-128"/>
                          <a:ea typeface="Meiryo UI" pitchFamily="50" charset="-128"/>
                          <a:cs typeface="Meiryo UI" pitchFamily="50" charset="-128"/>
                        </a:rPr>
                        <a:t>）</a:t>
                      </a:r>
                      <a:endParaRPr lang="en-US" altLang="ja-JP" sz="1100" b="0"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schemeClr val="tx1"/>
                          </a:solidFill>
                          <a:latin typeface="Meiryo UI" pitchFamily="50" charset="-128"/>
                          <a:ea typeface="Meiryo UI" pitchFamily="50" charset="-128"/>
                          <a:cs typeface="Meiryo UI" pitchFamily="50" charset="-128"/>
                        </a:rPr>
                        <a:t>歳入（税等一般財源）は、「ケース１」と「ケース２」の考え方に基づき推計</a:t>
                      </a:r>
                      <a:endParaRPr lang="en-US" altLang="ja-JP" sz="1100" b="0"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schemeClr val="tx1"/>
                          </a:solidFill>
                          <a:latin typeface="Meiryo UI" pitchFamily="50" charset="-128"/>
                          <a:ea typeface="Meiryo UI" pitchFamily="50" charset="-128"/>
                          <a:cs typeface="Meiryo UI" pitchFamily="50" charset="-128"/>
                        </a:rPr>
                        <a:t>政令指定都市に係る府費負担教職員制度の見直しに伴う影響は、見直し前に戻して推計</a:t>
                      </a:r>
                    </a:p>
                  </a:txBody>
                  <a:tcPr marL="99059" marR="99059" marT="45724" marB="45724" anchor="ctr"/>
                </a:tc>
              </a:tr>
              <a:tr h="794991">
                <a:tc rowSpan="3">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itchFamily="50" charset="-128"/>
                          <a:ea typeface="Meiryo UI" pitchFamily="50" charset="-128"/>
                          <a:cs typeface="Meiryo UI" pitchFamily="50" charset="-128"/>
                        </a:rPr>
                        <a:t>地方交付税</a:t>
                      </a: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地方交付税額は、</a:t>
                      </a:r>
                      <a:r>
                        <a:rPr kumimoji="1" lang="ja-JP" altLang="en-US" sz="1100" u="none" dirty="0" smtClean="0">
                          <a:solidFill>
                            <a:schemeClr val="tx1"/>
                          </a:solidFill>
                          <a:latin typeface="Meiryo UI" pitchFamily="50" charset="-128"/>
                          <a:ea typeface="Meiryo UI" pitchFamily="50" charset="-128"/>
                          <a:cs typeface="Meiryo UI" pitchFamily="50" charset="-128"/>
                        </a:rPr>
                        <a:t>市「粗い試算」</a:t>
                      </a:r>
                      <a:r>
                        <a:rPr lang="ja-JP" altLang="en-US" sz="1100" b="0" u="none" dirty="0" smtClean="0">
                          <a:solidFill>
                            <a:schemeClr val="tx1"/>
                          </a:solidFill>
                          <a:latin typeface="Meiryo UI" pitchFamily="50" charset="-128"/>
                          <a:ea typeface="Meiryo UI" pitchFamily="50" charset="-128"/>
                          <a:cs typeface="Meiryo UI" pitchFamily="50" charset="-128"/>
                        </a:rPr>
                        <a:t>における推計額をベースに、「ケース１」と「ケース２」の考え方に基づき算定</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特別区（市町村算定）分の算定については、特別区全域を一つの市とみなし、特別区（中核市並み）の標準的な行政水準における補正係数等を適用</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0" lvl="2" indent="0">
                        <a:buFont typeface="Arial" pitchFamily="34" charset="0"/>
                        <a:buNone/>
                        <a:defRPr/>
                      </a:pPr>
                      <a:r>
                        <a:rPr lang="ja-JP" altLang="en-US" sz="1100" b="0" u="none" dirty="0" smtClean="0">
                          <a:solidFill>
                            <a:schemeClr val="tx1"/>
                          </a:solidFill>
                          <a:latin typeface="Meiryo UI" pitchFamily="50" charset="-128"/>
                          <a:ea typeface="Meiryo UI" pitchFamily="50" charset="-128"/>
                          <a:cs typeface="Meiryo UI" pitchFamily="50" charset="-128"/>
                        </a:rPr>
                        <a:t>　　</a:t>
                      </a:r>
                      <a:r>
                        <a:rPr lang="en-US" altLang="ja-JP" sz="800" b="0" u="none" dirty="0" smtClean="0">
                          <a:solidFill>
                            <a:schemeClr val="tx1"/>
                          </a:solidFill>
                          <a:latin typeface="Meiryo UI" pitchFamily="50" charset="-128"/>
                          <a:ea typeface="Meiryo UI" pitchFamily="50" charset="-128"/>
                          <a:cs typeface="Meiryo UI" pitchFamily="50" charset="-128"/>
                        </a:rPr>
                        <a:t>※</a:t>
                      </a:r>
                      <a:r>
                        <a:rPr lang="ja-JP" altLang="en-US" sz="800" b="0" u="none" dirty="0" smtClean="0">
                          <a:solidFill>
                            <a:schemeClr val="tx1"/>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794991">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dirty="0" smtClean="0">
                          <a:solidFill>
                            <a:schemeClr val="tx1"/>
                          </a:solidFill>
                          <a:latin typeface="Meiryo UI" pitchFamily="50" charset="-128"/>
                          <a:ea typeface="Meiryo UI" pitchFamily="50" charset="-128"/>
                          <a:cs typeface="Meiryo UI" pitchFamily="50" charset="-128"/>
                        </a:rPr>
                        <a:t>財政調整財源</a:t>
                      </a:r>
                      <a:endParaRPr kumimoji="1" lang="ja-JP" altLang="en-US" sz="1100" dirty="0" smtClean="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30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法人市町村民税、固定資産税、特別土地保有税及び地方交付税相当額（市町村算定分）（臨時財政対策債を含む）</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財政調整財源の特別区と大阪府間の配分割合は、特別区</a:t>
                      </a:r>
                      <a:r>
                        <a:rPr lang="en-US" altLang="ja-JP" sz="1100" b="0" u="none" dirty="0" smtClean="0">
                          <a:solidFill>
                            <a:schemeClr val="tx1"/>
                          </a:solidFill>
                          <a:latin typeface="Meiryo UI" pitchFamily="50" charset="-128"/>
                          <a:ea typeface="Meiryo UI" pitchFamily="50" charset="-128"/>
                          <a:cs typeface="Meiryo UI" pitchFamily="50" charset="-128"/>
                        </a:rPr>
                        <a:t>78.3%</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dirty="0" smtClean="0">
                          <a:solidFill>
                            <a:schemeClr val="tx1"/>
                          </a:solidFill>
                          <a:latin typeface="Meiryo UI" pitchFamily="50" charset="-128"/>
                          <a:ea typeface="Meiryo UI" pitchFamily="50" charset="-128"/>
                          <a:cs typeface="Meiryo UI" pitchFamily="50" charset="-128"/>
                        </a:rPr>
                        <a:t>21.7%</a:t>
                      </a:r>
                    </a:p>
                    <a:p>
                      <a:pPr marL="180000" lvl="2" indent="-180000">
                        <a:buFont typeface="Arial" pitchFamily="34" charset="0"/>
                        <a:buChar char="•"/>
                        <a:defRPr/>
                      </a:pPr>
                      <a:r>
                        <a:rPr lang="zh-TW" altLang="en-US" sz="1100" b="0" u="none" dirty="0" smtClean="0">
                          <a:solidFill>
                            <a:schemeClr val="tx1"/>
                          </a:solidFill>
                          <a:latin typeface="Meiryo UI" pitchFamily="50" charset="-128"/>
                          <a:ea typeface="Meiryo UI" pitchFamily="50" charset="-128"/>
                          <a:cs typeface="Meiryo UI" pitchFamily="50" charset="-128"/>
                        </a:rPr>
                        <a:t>財政調整交付金</a:t>
                      </a:r>
                      <a:r>
                        <a:rPr lang="ja-JP" altLang="en-US" sz="1100" b="0" u="none" dirty="0" smtClean="0">
                          <a:solidFill>
                            <a:schemeClr val="tx1"/>
                          </a:solidFill>
                          <a:latin typeface="Meiryo UI" pitchFamily="50" charset="-128"/>
                          <a:ea typeface="Meiryo UI" pitchFamily="50" charset="-128"/>
                          <a:cs typeface="Meiryo UI" pitchFamily="50" charset="-128"/>
                        </a:rPr>
                        <a:t>の内訳は、</a:t>
                      </a:r>
                      <a:r>
                        <a:rPr lang="zh-TW" altLang="en-US" sz="1100" b="0" u="none" dirty="0" smtClean="0">
                          <a:solidFill>
                            <a:schemeClr val="tx1"/>
                          </a:solidFill>
                          <a:latin typeface="Meiryo UI" pitchFamily="50" charset="-128"/>
                          <a:ea typeface="Meiryo UI" pitchFamily="50" charset="-128"/>
                          <a:cs typeface="Meiryo UI" pitchFamily="50" charset="-128"/>
                        </a:rPr>
                        <a:t>普通交付金</a:t>
                      </a:r>
                      <a:r>
                        <a:rPr lang="en-US" altLang="zh-TW" sz="1100" b="0" u="none" dirty="0" smtClean="0">
                          <a:solidFill>
                            <a:schemeClr val="tx1"/>
                          </a:solidFill>
                          <a:latin typeface="Meiryo UI" pitchFamily="50" charset="-128"/>
                          <a:ea typeface="Meiryo UI" pitchFamily="50" charset="-128"/>
                          <a:cs typeface="Meiryo UI" pitchFamily="50" charset="-128"/>
                        </a:rPr>
                        <a:t>94</a:t>
                      </a:r>
                      <a:r>
                        <a:rPr lang="zh-TW" altLang="en-US" sz="1100" b="0" u="none" dirty="0" smtClean="0">
                          <a:solidFill>
                            <a:schemeClr val="tx1"/>
                          </a:solidFill>
                          <a:latin typeface="Meiryo UI" pitchFamily="50" charset="-128"/>
                          <a:ea typeface="Meiryo UI" pitchFamily="50" charset="-128"/>
                          <a:cs typeface="Meiryo UI" pitchFamily="50" charset="-128"/>
                        </a:rPr>
                        <a:t>％、特別交付金</a:t>
                      </a:r>
                      <a:r>
                        <a:rPr lang="en-US" altLang="zh-TW" sz="1100" b="0" u="none" dirty="0" smtClean="0">
                          <a:solidFill>
                            <a:schemeClr val="tx1"/>
                          </a:solidFill>
                          <a:latin typeface="Meiryo UI" pitchFamily="50" charset="-128"/>
                          <a:ea typeface="Meiryo UI" pitchFamily="50" charset="-128"/>
                          <a:cs typeface="Meiryo UI" pitchFamily="50" charset="-128"/>
                        </a:rPr>
                        <a:t>6</a:t>
                      </a:r>
                      <a:r>
                        <a:rPr lang="zh-TW" altLang="en-US" sz="1100" b="0" u="none" dirty="0" smtClean="0">
                          <a:solidFill>
                            <a:schemeClr val="tx1"/>
                          </a:solidFill>
                          <a:latin typeface="Meiryo UI" pitchFamily="50" charset="-128"/>
                          <a:ea typeface="Meiryo UI" pitchFamily="50" charset="-128"/>
                          <a:cs typeface="Meiryo UI" pitchFamily="50" charset="-128"/>
                        </a:rPr>
                        <a:t>％</a:t>
                      </a:r>
                    </a:p>
                  </a:txBody>
                  <a:tcPr marL="99059" marR="99059" marT="45724" marB="45724" anchor="ctr"/>
                </a:tc>
              </a:tr>
              <a:tr h="476994">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itchFamily="50" charset="-128"/>
                          <a:ea typeface="Meiryo UI" pitchFamily="50" charset="-128"/>
                          <a:cs typeface="Meiryo UI" pitchFamily="50" charset="-128"/>
                        </a:rPr>
                        <a:t>目的税</a:t>
                      </a: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目的税（都市計画税、事業所税）の配分割合は、特別区</a:t>
                      </a:r>
                      <a:r>
                        <a:rPr lang="en-US" altLang="ja-JP" sz="1100" b="0" u="none" dirty="0" smtClean="0">
                          <a:solidFill>
                            <a:schemeClr val="tx1"/>
                          </a:solidFill>
                          <a:latin typeface="Meiryo UI" pitchFamily="50" charset="-128"/>
                          <a:ea typeface="Meiryo UI" pitchFamily="50" charset="-128"/>
                          <a:cs typeface="Meiryo UI" pitchFamily="50" charset="-128"/>
                        </a:rPr>
                        <a:t>53</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none" dirty="0" smtClean="0">
                          <a:solidFill>
                            <a:schemeClr val="tx1"/>
                          </a:solidFill>
                          <a:latin typeface="Meiryo UI" pitchFamily="50" charset="-128"/>
                          <a:ea typeface="Meiryo UI" pitchFamily="50" charset="-128"/>
                          <a:cs typeface="Meiryo UI" pitchFamily="50" charset="-128"/>
                        </a:rPr>
                        <a:t>47</a:t>
                      </a:r>
                      <a:r>
                        <a:rPr lang="ja-JP" altLang="en-US" sz="1100" b="0" u="none" dirty="0" smtClean="0">
                          <a:solidFill>
                            <a:schemeClr val="tx1"/>
                          </a:solidFill>
                          <a:latin typeface="Meiryo UI" pitchFamily="50" charset="-128"/>
                          <a:ea typeface="Meiryo UI" pitchFamily="50" charset="-128"/>
                          <a:cs typeface="Meiryo UI" pitchFamily="50" charset="-128"/>
                        </a:rPr>
                        <a:t>％</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476994">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itchFamily="50" charset="-128"/>
                          <a:ea typeface="Meiryo UI" pitchFamily="50" charset="-128"/>
                          <a:cs typeface="Meiryo UI" pitchFamily="50" charset="-128"/>
                        </a:rPr>
                        <a:t>歳出</a:t>
                      </a: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c h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市「粗い試算」の数値を用いて算定（税等一般財源ベース</a:t>
                      </a:r>
                      <a:r>
                        <a:rPr lang="en-US" altLang="ja-JP" sz="900" b="0" u="none" dirty="0" smtClean="0">
                          <a:solidFill>
                            <a:schemeClr val="tx1"/>
                          </a:solidFill>
                          <a:latin typeface="Meiryo UI" pitchFamily="50" charset="-128"/>
                          <a:ea typeface="Meiryo UI" pitchFamily="50" charset="-128"/>
                          <a:cs typeface="Meiryo UI" pitchFamily="50" charset="-128"/>
                        </a:rPr>
                        <a:t>※1</a:t>
                      </a:r>
                      <a:r>
                        <a:rPr lang="ja-JP" altLang="en-US" sz="1100" b="0" u="none" dirty="0" smtClean="0">
                          <a:solidFill>
                            <a:schemeClr val="tx1"/>
                          </a:solidFill>
                          <a:latin typeface="Meiryo UI" pitchFamily="50" charset="-128"/>
                          <a:ea typeface="Meiryo UI" pitchFamily="50" charset="-128"/>
                          <a:cs typeface="Meiryo UI" pitchFamily="50" charset="-128"/>
                        </a:rPr>
                        <a:t>）</a:t>
                      </a:r>
                      <a:endParaRPr lang="en-US" altLang="ja-JP" sz="1100" b="0" u="non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u="none" dirty="0" smtClean="0">
                          <a:solidFill>
                            <a:schemeClr val="tx1"/>
                          </a:solidFill>
                          <a:latin typeface="Meiryo UI" pitchFamily="50" charset="-128"/>
                          <a:ea typeface="Meiryo UI" pitchFamily="50" charset="-128"/>
                          <a:cs typeface="Meiryo UI" pitchFamily="50" charset="-128"/>
                        </a:rPr>
                        <a:t>特別区ごとの数値は、実額又は関連性が高いと思われる指標等で推計した各特別区の</a:t>
                      </a:r>
                      <a:r>
                        <a:rPr lang="en-US" altLang="ja-JP" sz="1100" b="0" u="none" dirty="0" smtClean="0">
                          <a:solidFill>
                            <a:schemeClr val="tx1"/>
                          </a:solidFill>
                          <a:latin typeface="Meiryo UI" pitchFamily="50" charset="-128"/>
                          <a:ea typeface="Meiryo UI" pitchFamily="50" charset="-128"/>
                          <a:cs typeface="Meiryo UI" pitchFamily="50" charset="-128"/>
                        </a:rPr>
                        <a:t>H28</a:t>
                      </a:r>
                      <a:r>
                        <a:rPr lang="ja-JP" altLang="en-US" sz="1100" b="0" u="none" dirty="0" smtClean="0">
                          <a:solidFill>
                            <a:schemeClr val="tx1"/>
                          </a:solidFill>
                          <a:latin typeface="Meiryo UI" pitchFamily="50" charset="-128"/>
                          <a:ea typeface="Meiryo UI" pitchFamily="50" charset="-128"/>
                          <a:cs typeface="Meiryo UI" pitchFamily="50" charset="-128"/>
                        </a:rPr>
                        <a:t>年度歳出決算の数値で按分</a:t>
                      </a:r>
                      <a:endParaRPr lang="en-US" altLang="ja-JP" sz="11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r>
            </a:tbl>
          </a:graphicData>
        </a:graphic>
      </p:graphicFrame>
      <p:sp>
        <p:nvSpPr>
          <p:cNvPr id="21" name="テキスト ボックス 42"/>
          <p:cNvSpPr txBox="1">
            <a:spLocks noChangeArrowheads="1"/>
          </p:cNvSpPr>
          <p:nvPr/>
        </p:nvSpPr>
        <p:spPr bwMode="auto">
          <a:xfrm>
            <a:off x="259957" y="6158726"/>
            <a:ext cx="9283435" cy="33855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　「税等一般財源」とは、財源の使途が特定されず、どのような経費にも使用することができるもので、地方税、地方譲与税、税交付金、地方特例交付金、交通安全対策特別交付金、</a:t>
            </a:r>
            <a:r>
              <a:rPr lang="en-US" altLang="ja-JP" sz="800" dirty="0" smtClean="0">
                <a:latin typeface="Meiryo UI" pitchFamily="50" charset="-128"/>
                <a:ea typeface="Meiryo UI" pitchFamily="50" charset="-128"/>
                <a:cs typeface="Meiryo UI" pitchFamily="50" charset="-128"/>
              </a:rPr>
              <a:t/>
            </a:r>
            <a:br>
              <a:rPr lang="en-US" altLang="ja-JP" sz="800" dirty="0" smtClean="0">
                <a:latin typeface="Meiryo UI" pitchFamily="50" charset="-128"/>
                <a:ea typeface="Meiryo UI" pitchFamily="50" charset="-128"/>
                <a:cs typeface="Meiryo UI" pitchFamily="50" charset="-128"/>
              </a:rPr>
            </a:br>
            <a:r>
              <a:rPr lang="ja-JP" altLang="en-US" sz="800" dirty="0" smtClean="0">
                <a:latin typeface="Meiryo UI" pitchFamily="50" charset="-128"/>
                <a:ea typeface="Meiryo UI" pitchFamily="50" charset="-128"/>
                <a:cs typeface="Meiryo UI" pitchFamily="50" charset="-128"/>
              </a:rPr>
              <a:t>　　　　地方交付税（臨時財政対策債を含む）などをいう</a:t>
            </a:r>
            <a:endParaRPr lang="en-US" altLang="ja-JP" sz="800" dirty="0" smtClean="0">
              <a:latin typeface="Meiryo UI" pitchFamily="50" charset="-128"/>
              <a:ea typeface="Meiryo UI" pitchFamily="50" charset="-128"/>
              <a:cs typeface="Meiryo UI" pitchFamily="50" charset="-128"/>
            </a:endParaRPr>
          </a:p>
        </p:txBody>
      </p:sp>
      <p:sp>
        <p:nvSpPr>
          <p:cNvPr id="2" name="角丸四角形 1"/>
          <p:cNvSpPr/>
          <p:nvPr/>
        </p:nvSpPr>
        <p:spPr>
          <a:xfrm>
            <a:off x="344488" y="708120"/>
            <a:ext cx="2664296" cy="32556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その他の前提条件について</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10452" y="2602300"/>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歳入・歳出</a:t>
            </a:r>
            <a:endParaRPr lang="ja-JP" altLang="en-US" sz="1600"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06361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2139447396"/>
              </p:ext>
            </p:extLst>
          </p:nvPr>
        </p:nvGraphicFramePr>
        <p:xfrm>
          <a:off x="200392" y="718537"/>
          <a:ext cx="9505135" cy="1478304"/>
        </p:xfrm>
        <a:graphic>
          <a:graphicData uri="http://schemas.openxmlformats.org/drawingml/2006/table">
            <a:tbl>
              <a:tblPr bandRow="1">
                <a:tableStyleId>{21E4AEA4-8DFA-4A89-87EB-49C32662AFE0}</a:tableStyleId>
              </a:tblPr>
              <a:tblGrid>
                <a:gridCol w="1459001"/>
                <a:gridCol w="8046134"/>
              </a:tblGrid>
              <a:tr h="238744">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改革効果額</a:t>
                      </a:r>
                      <a:endParaRPr lang="en-US" altLang="ja-JP" sz="1200" b="1"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itchFamily="50" charset="-128"/>
                          <a:ea typeface="Meiryo UI" pitchFamily="50" charset="-128"/>
                          <a:cs typeface="Meiryo UI" pitchFamily="50" charset="-128"/>
                        </a:rPr>
                        <a:t>（未反映分）</a:t>
                      </a:r>
                      <a:endParaRPr kumimoji="1" lang="ja-JP" altLang="en-US" sz="1200" dirty="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ja-JP" sz="1100" dirty="0" smtClean="0">
                          <a:solidFill>
                            <a:schemeClr val="tx1"/>
                          </a:solidFill>
                          <a:latin typeface="Meiryo UI" pitchFamily="50" charset="-128"/>
                          <a:ea typeface="Meiryo UI" pitchFamily="50" charset="-128"/>
                          <a:cs typeface="Meiryo UI" pitchFamily="50" charset="-128"/>
                        </a:rPr>
                        <a:t>H23</a:t>
                      </a:r>
                      <a:r>
                        <a:rPr lang="ja-JP" altLang="en-US" sz="1100" dirty="0" smtClean="0">
                          <a:solidFill>
                            <a:schemeClr val="tx1"/>
                          </a:solidFill>
                          <a:latin typeface="Meiryo UI" pitchFamily="50" charset="-128"/>
                          <a:ea typeface="Meiryo UI" pitchFamily="50" charset="-128"/>
                          <a:cs typeface="Meiryo UI" pitchFamily="50" charset="-128"/>
                        </a:rPr>
                        <a:t>年の大阪府市統合本部設置以降の大阪府・大阪市の改革の取組みのうち、ＡＢ項目及び市政改革プランについて、財政的効果を試算のうえ、</a:t>
                      </a:r>
                      <a:r>
                        <a:rPr kumimoji="1" lang="ja-JP" altLang="en-US" sz="1100" b="0" dirty="0" smtClean="0">
                          <a:solidFill>
                            <a:schemeClr val="tx1"/>
                          </a:solidFill>
                          <a:latin typeface="Meiryo UI" pitchFamily="50" charset="-128"/>
                          <a:ea typeface="Meiryo UI" pitchFamily="50" charset="-128"/>
                          <a:cs typeface="Meiryo UI" pitchFamily="50" charset="-128"/>
                        </a:rPr>
                        <a:t>大阪市の財政に関する将来推計</a:t>
                      </a:r>
                      <a:r>
                        <a:rPr lang="ja-JP" altLang="en-US" sz="1100" dirty="0" smtClean="0">
                          <a:solidFill>
                            <a:schemeClr val="tx1"/>
                          </a:solidFill>
                          <a:latin typeface="Meiryo UI" pitchFamily="50" charset="-128"/>
                          <a:ea typeface="Meiryo UI" pitchFamily="50" charset="-128"/>
                          <a:cs typeface="Meiryo UI" pitchFamily="50" charset="-128"/>
                        </a:rPr>
                        <a:t>及び「大阪府財政状況に関する中長期試算</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粗い試算</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平成</a:t>
                      </a:r>
                      <a:r>
                        <a:rPr lang="en-US" altLang="ja-JP" sz="1100" dirty="0" smtClean="0">
                          <a:solidFill>
                            <a:schemeClr val="tx1"/>
                          </a:solidFill>
                          <a:latin typeface="Meiryo UI" pitchFamily="50" charset="-128"/>
                          <a:ea typeface="Meiryo UI" pitchFamily="50" charset="-128"/>
                          <a:cs typeface="Meiryo UI" pitchFamily="50" charset="-128"/>
                        </a:rPr>
                        <a:t>30</a:t>
                      </a:r>
                      <a:r>
                        <a:rPr lang="ja-JP" altLang="en-US" sz="1100" dirty="0" smtClean="0">
                          <a:solidFill>
                            <a:schemeClr val="tx1"/>
                          </a:solidFill>
                          <a:latin typeface="Meiryo UI" pitchFamily="50" charset="-128"/>
                          <a:ea typeface="Meiryo UI" pitchFamily="50" charset="-128"/>
                          <a:cs typeface="Meiryo UI" pitchFamily="50" charset="-128"/>
                        </a:rPr>
                        <a:t>年２月版」</a:t>
                      </a:r>
                      <a:r>
                        <a:rPr kumimoji="1" lang="ja-JP" altLang="en-US" sz="1100" b="0" dirty="0" smtClean="0">
                          <a:solidFill>
                            <a:schemeClr val="tx1"/>
                          </a:solidFill>
                          <a:latin typeface="Meiryo UI" pitchFamily="50" charset="-128"/>
                          <a:ea typeface="Meiryo UI" pitchFamily="50" charset="-128"/>
                          <a:cs typeface="Meiryo UI" pitchFamily="50" charset="-128"/>
                        </a:rPr>
                        <a:t>に未反映の財政的効果額を算定</a:t>
                      </a:r>
                      <a:endParaRPr lang="ja-JP" altLang="en-US" sz="1100" b="0"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238744">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組織体制の影響額</a:t>
                      </a:r>
                      <a:endParaRPr lang="en-US" altLang="ja-JP" sz="1200" b="1"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（人件費）</a:t>
                      </a:r>
                      <a:endParaRPr lang="en-US" altLang="ja-JP" sz="12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buFont typeface="Arial" pitchFamily="34" charset="0"/>
                        <a:buChar char="•"/>
                        <a:defRPr/>
                      </a:pPr>
                      <a:r>
                        <a:rPr lang="ja-JP" altLang="en-US" sz="1100" b="0" dirty="0" smtClean="0">
                          <a:solidFill>
                            <a:schemeClr val="tx1"/>
                          </a:solidFill>
                          <a:latin typeface="Meiryo UI" pitchFamily="50" charset="-128"/>
                          <a:ea typeface="Meiryo UI" pitchFamily="50" charset="-128"/>
                          <a:cs typeface="Meiryo UI" pitchFamily="50" charset="-128"/>
                        </a:rPr>
                        <a:t>大阪市の財政に関する将来推計に未反映の組織体制の構築に伴う財政的影響額</a:t>
                      </a:r>
                      <a:endParaRPr lang="en-US" altLang="ja-JP" sz="1100" b="0"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222828">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設置コスト</a:t>
                      </a:r>
                      <a:endParaRPr kumimoji="1" lang="ja-JP" altLang="en-US" sz="1200" dirty="0">
                        <a:solidFill>
                          <a:schemeClr val="tx1"/>
                        </a:solidFill>
                      </a:endParaRPr>
                    </a:p>
                  </a:txBody>
                  <a:tcPr marL="99059" marR="99059" marT="45724" marB="45724" anchor="ctr"/>
                </a:tc>
                <a:tc>
                  <a:txBody>
                    <a:bodyPr/>
                    <a:lstStyle/>
                    <a:p>
                      <a:pPr marL="180000" lvl="2" indent="-180000">
                        <a:buFont typeface="Arial" pitchFamily="34" charset="0"/>
                        <a:buChar char="•"/>
                        <a:defRPr/>
                      </a:pPr>
                      <a:r>
                        <a:rPr lang="ja-JP" altLang="en-US" sz="1100" b="0" dirty="0" smtClean="0">
                          <a:solidFill>
                            <a:schemeClr val="tx1"/>
                          </a:solidFill>
                          <a:latin typeface="Meiryo UI" pitchFamily="50" charset="-128"/>
                          <a:ea typeface="Meiryo UI" pitchFamily="50" charset="-128"/>
                          <a:cs typeface="Meiryo UI" pitchFamily="50" charset="-128"/>
                        </a:rPr>
                        <a:t>組織体制</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案</a:t>
                      </a:r>
                      <a:r>
                        <a:rPr lang="en-US" altLang="ja-JP" sz="1100" b="0" dirty="0"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をもとに試算した新たに執務室の確保が必要となる対象職員数に基づく、特別区設置に係るイニシャルコスト・ランニングコスト</a:t>
                      </a:r>
                      <a:endParaRPr lang="en-US" altLang="ja-JP" sz="1100" b="0" dirty="0" smtClean="0">
                        <a:solidFill>
                          <a:schemeClr val="tx1"/>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u="none" dirty="0" smtClean="0">
                          <a:solidFill>
                            <a:schemeClr val="tx1"/>
                          </a:solidFill>
                          <a:latin typeface="Meiryo UI" pitchFamily="50" charset="-128"/>
                          <a:ea typeface="Meiryo UI" pitchFamily="50" charset="-128"/>
                          <a:cs typeface="Meiryo UI" pitchFamily="50" charset="-128"/>
                        </a:rPr>
                        <a:t>イニシャルコストが高くなる庁舎建設案を使用</a:t>
                      </a:r>
                      <a:endParaRPr lang="zh-TW" altLang="en-US" sz="11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19" name="正方形/長方形 18"/>
          <p:cNvSpPr/>
          <p:nvPr/>
        </p:nvSpPr>
        <p:spPr>
          <a:xfrm>
            <a:off x="110452" y="322436"/>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改革効果額（未反映分）・組織体制の影響額・設置コスト</a:t>
            </a:r>
            <a:endParaRPr lang="ja-JP" altLang="en-US" sz="1600" b="1"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2047856059"/>
              </p:ext>
            </p:extLst>
          </p:nvPr>
        </p:nvGraphicFramePr>
        <p:xfrm>
          <a:off x="200473" y="5234294"/>
          <a:ext cx="9505054" cy="929648"/>
        </p:xfrm>
        <a:graphic>
          <a:graphicData uri="http://schemas.openxmlformats.org/drawingml/2006/table">
            <a:tbl>
              <a:tblPr bandRow="1">
                <a:tableStyleId>{21E4AEA4-8DFA-4A89-87EB-49C32662AFE0}</a:tableStyleId>
              </a:tblPr>
              <a:tblGrid>
                <a:gridCol w="1152127"/>
                <a:gridCol w="8352927"/>
              </a:tblGrid>
              <a:tr h="433626">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財源対策</a:t>
                      </a:r>
                      <a:endParaRPr kumimoji="1" lang="ja-JP" altLang="en-US" sz="1200" dirty="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特別区の収支（財源対策前）がマイナスとなる場合には、特別区に承継される財政調整基金を活用することと仮定して、シミュレーションを行った</a:t>
                      </a: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ただし、実際の財政運営においては、歳出抑制（経費削減等）や歳入確保（公有地の売却・地方債（行政改革推進債など）の活用等）</a:t>
                      </a:r>
                      <a:endParaRPr kumimoji="1" lang="en-US" altLang="ja-JP" sz="1100"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　　などの方策を講じることとなるものであり、特別区財政調整基金（以下、「区財政調整基金」という）の活用はあくまでも一例</a:t>
                      </a:r>
                      <a:r>
                        <a:rPr kumimoji="1" lang="en-US" altLang="ja-JP" sz="1100" dirty="0" smtClean="0">
                          <a:solidFill>
                            <a:schemeClr val="tx1"/>
                          </a:solidFill>
                          <a:latin typeface="Meiryo UI" pitchFamily="50" charset="-128"/>
                          <a:ea typeface="Meiryo UI" pitchFamily="50" charset="-128"/>
                          <a:cs typeface="Meiryo UI" pitchFamily="50" charset="-128"/>
                        </a:rPr>
                        <a:t>※</a:t>
                      </a: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大阪府に承継した財務リスク</a:t>
                      </a:r>
                      <a:r>
                        <a:rPr kumimoji="1" lang="en-US" altLang="ja-JP" sz="1100" dirty="0" smtClean="0">
                          <a:solidFill>
                            <a:schemeClr val="tx1"/>
                          </a:solidFill>
                          <a:latin typeface="Meiryo UI" pitchFamily="50" charset="-128"/>
                          <a:ea typeface="Meiryo UI" pitchFamily="50" charset="-128"/>
                          <a:cs typeface="Meiryo UI" pitchFamily="50" charset="-128"/>
                        </a:rPr>
                        <a:t>(</a:t>
                      </a:r>
                      <a:r>
                        <a:rPr kumimoji="1" lang="ja-JP" altLang="en-US" sz="1100" dirty="0" smtClean="0">
                          <a:solidFill>
                            <a:schemeClr val="tx1"/>
                          </a:solidFill>
                          <a:latin typeface="Meiryo UI" pitchFamily="50" charset="-128"/>
                          <a:ea typeface="Meiryo UI" pitchFamily="50" charset="-128"/>
                          <a:cs typeface="Meiryo UI" pitchFamily="50" charset="-128"/>
                        </a:rPr>
                        <a:t>損失補償の債務</a:t>
                      </a:r>
                      <a:r>
                        <a:rPr kumimoji="1" lang="en-US" altLang="ja-JP" sz="1100" dirty="0" smtClean="0">
                          <a:solidFill>
                            <a:schemeClr val="tx1"/>
                          </a:solidFill>
                          <a:latin typeface="Meiryo UI" pitchFamily="50" charset="-128"/>
                          <a:ea typeface="Meiryo UI" pitchFamily="50" charset="-128"/>
                          <a:cs typeface="Meiryo UI" pitchFamily="50" charset="-128"/>
                        </a:rPr>
                        <a:t>)</a:t>
                      </a:r>
                      <a:r>
                        <a:rPr kumimoji="1" lang="ja-JP" altLang="en-US" sz="1100" dirty="0" smtClean="0">
                          <a:solidFill>
                            <a:schemeClr val="tx1"/>
                          </a:solidFill>
                          <a:latin typeface="Meiryo UI" pitchFamily="50" charset="-128"/>
                          <a:ea typeface="Meiryo UI" pitchFamily="50" charset="-128"/>
                          <a:cs typeface="Meiryo UI" pitchFamily="50" charset="-128"/>
                        </a:rPr>
                        <a:t>の引当財源として大阪府が管理するもの（以下、「府承継財政調整基金」という）のうち、毎年度減少する損失補償相当額は、特別区に人口按分により配分するものとした</a:t>
                      </a:r>
                    </a:p>
                  </a:txBody>
                  <a:tcPr marL="99059" marR="99059" marT="45724" marB="45724" anchor="ctr"/>
                </a:tc>
              </a:tr>
            </a:tbl>
          </a:graphicData>
        </a:graphic>
      </p:graphicFrame>
      <p:sp>
        <p:nvSpPr>
          <p:cNvPr id="21" name="正方形/長方形 20"/>
          <p:cNvSpPr/>
          <p:nvPr/>
        </p:nvSpPr>
        <p:spPr>
          <a:xfrm>
            <a:off x="110532" y="4887096"/>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財源対策</a:t>
            </a:r>
            <a:endParaRPr lang="ja-JP" altLang="en-US" sz="1600" b="1" dirty="0">
              <a:latin typeface="Meiryo UI" pitchFamily="50" charset="-128"/>
              <a:ea typeface="Meiryo UI" pitchFamily="50" charset="-128"/>
              <a:cs typeface="Meiryo UI" pitchFamily="50" charset="-128"/>
            </a:endParaRPr>
          </a:p>
        </p:txBody>
      </p:sp>
      <p:sp>
        <p:nvSpPr>
          <p:cNvPr id="22" name="正方形/長方形 21"/>
          <p:cNvSpPr/>
          <p:nvPr/>
        </p:nvSpPr>
        <p:spPr>
          <a:xfrm>
            <a:off x="416496" y="2438190"/>
            <a:ext cx="9166802" cy="2342455"/>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b="1" dirty="0" smtClean="0">
                <a:solidFill>
                  <a:schemeClr val="tx1"/>
                </a:solidFill>
                <a:latin typeface="Meiryo UI" pitchFamily="50" charset="-128"/>
                <a:ea typeface="Meiryo UI" pitchFamily="50" charset="-128"/>
                <a:cs typeface="Meiryo UI" pitchFamily="50" charset="-128"/>
              </a:rPr>
              <a:t>特別区設置</a:t>
            </a:r>
            <a:r>
              <a:rPr lang="en-US" altLang="ja-JP" sz="1200" b="1" dirty="0" smtClean="0">
                <a:solidFill>
                  <a:schemeClr val="tx1"/>
                </a:solidFill>
                <a:latin typeface="Meiryo UI" pitchFamily="50" charset="-128"/>
                <a:ea typeface="Meiryo UI" pitchFamily="50" charset="-128"/>
                <a:cs typeface="Meiryo UI" pitchFamily="50" charset="-128"/>
              </a:rPr>
              <a:t>(H34</a:t>
            </a:r>
            <a:r>
              <a:rPr lang="ja-JP" altLang="en-US" sz="1200" b="1" dirty="0" smtClean="0">
                <a:solidFill>
                  <a:schemeClr val="tx1"/>
                </a:solidFill>
                <a:latin typeface="Meiryo UI" pitchFamily="50" charset="-128"/>
                <a:ea typeface="Meiryo UI" pitchFamily="50" charset="-128"/>
                <a:cs typeface="Meiryo UI" pitchFamily="50" charset="-128"/>
              </a:rPr>
              <a:t>年度と仮定</a:t>
            </a:r>
            <a:r>
              <a:rPr lang="en-US" altLang="ja-JP" sz="1200" b="1" dirty="0" smtClean="0">
                <a:solidFill>
                  <a:schemeClr val="tx1"/>
                </a:solidFill>
                <a:latin typeface="Meiryo UI" pitchFamily="50" charset="-128"/>
                <a:ea typeface="Meiryo UI" pitchFamily="50" charset="-128"/>
                <a:cs typeface="Meiryo UI" pitchFamily="50" charset="-128"/>
              </a:rPr>
              <a:t>)</a:t>
            </a:r>
            <a:r>
              <a:rPr lang="ja-JP" altLang="en-US" sz="1200" b="1" dirty="0" err="1" smtClean="0">
                <a:solidFill>
                  <a:schemeClr val="tx1"/>
                </a:solidFill>
                <a:latin typeface="Meiryo UI" pitchFamily="50" charset="-128"/>
                <a:ea typeface="Meiryo UI" pitchFamily="50" charset="-128"/>
                <a:cs typeface="Meiryo UI" pitchFamily="50" charset="-128"/>
              </a:rPr>
              <a:t>ま</a:t>
            </a:r>
            <a:r>
              <a:rPr lang="ja-JP" altLang="en-US" sz="1200" b="1" dirty="0" err="1">
                <a:solidFill>
                  <a:schemeClr val="tx1"/>
                </a:solidFill>
                <a:latin typeface="Meiryo UI" pitchFamily="50" charset="-128"/>
                <a:ea typeface="Meiryo UI" pitchFamily="50" charset="-128"/>
                <a:cs typeface="Meiryo UI" pitchFamily="50" charset="-128"/>
              </a:rPr>
              <a:t>で</a:t>
            </a:r>
            <a:r>
              <a:rPr lang="ja-JP" altLang="en-US" sz="1200" b="1" dirty="0" err="1" smtClean="0">
                <a:solidFill>
                  <a:schemeClr val="tx1"/>
                </a:solidFill>
                <a:latin typeface="Meiryo UI" pitchFamily="50" charset="-128"/>
                <a:ea typeface="Meiryo UI" pitchFamily="50" charset="-128"/>
                <a:cs typeface="Meiryo UI" pitchFamily="50" charset="-128"/>
              </a:rPr>
              <a:t>の</a:t>
            </a:r>
            <a:r>
              <a:rPr lang="ja-JP" altLang="en-US" sz="1200" b="1" dirty="0">
                <a:solidFill>
                  <a:schemeClr val="tx1"/>
                </a:solidFill>
                <a:latin typeface="Meiryo UI" pitchFamily="50" charset="-128"/>
                <a:ea typeface="Meiryo UI" pitchFamily="50" charset="-128"/>
                <a:cs typeface="Meiryo UI" pitchFamily="50" charset="-128"/>
              </a:rPr>
              <a:t>改革効果額（未反映分）・組織体制の影響額・設置</a:t>
            </a:r>
            <a:r>
              <a:rPr lang="ja-JP" altLang="en-US" sz="1200" b="1" dirty="0" smtClean="0">
                <a:solidFill>
                  <a:schemeClr val="tx1"/>
                </a:solidFill>
                <a:latin typeface="Meiryo UI" pitchFamily="50" charset="-128"/>
                <a:ea typeface="Meiryo UI" pitchFamily="50" charset="-128"/>
                <a:cs typeface="Meiryo UI" pitchFamily="50" charset="-128"/>
              </a:rPr>
              <a:t>コスト［大阪市分］</a:t>
            </a:r>
            <a:endParaRPr lang="en-US" altLang="ja-JP" sz="12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H33</a:t>
            </a:r>
            <a:r>
              <a:rPr lang="ja-JP" altLang="en-US" sz="1200" dirty="0" smtClean="0">
                <a:solidFill>
                  <a:schemeClr val="tx1"/>
                </a:solidFill>
                <a:latin typeface="Meiryo UI" pitchFamily="50" charset="-128"/>
                <a:ea typeface="Meiryo UI" pitchFamily="50" charset="-128"/>
                <a:cs typeface="Meiryo UI" pitchFamily="50" charset="-128"/>
              </a:rPr>
              <a:t>年度以前に発現する財政的影響額（</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改善額　▲悪化額）は以下のとおり試算</a:t>
            </a:r>
            <a:r>
              <a:rPr lang="en-US" altLang="ja-JP" sz="1200" dirty="0" smtClean="0">
                <a:solidFill>
                  <a:schemeClr val="tx1"/>
                </a:solidFill>
                <a:latin typeface="Meiryo UI" pitchFamily="50" charset="-128"/>
                <a:ea typeface="Meiryo UI" pitchFamily="50" charset="-128"/>
                <a:cs typeface="Meiryo UI" pitchFamily="50" charset="-128"/>
              </a:rPr>
              <a:t/>
            </a:r>
            <a:br>
              <a:rPr lang="en-US" altLang="ja-JP" sz="1200" dirty="0" smtClean="0">
                <a:solidFill>
                  <a:schemeClr val="tx1"/>
                </a:solidFill>
                <a:latin typeface="Meiryo UI" pitchFamily="50" charset="-128"/>
                <a:ea typeface="Meiryo UI" pitchFamily="50" charset="-128"/>
                <a:cs typeface="Meiryo UI" pitchFamily="50" charset="-128"/>
              </a:rPr>
            </a:b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各</a:t>
            </a:r>
            <a:r>
              <a:rPr lang="ja-JP" altLang="en-US" sz="1200" dirty="0">
                <a:solidFill>
                  <a:schemeClr val="tx1"/>
                </a:solidFill>
                <a:latin typeface="Meiryo UI" pitchFamily="50" charset="-128"/>
                <a:ea typeface="Meiryo UI" pitchFamily="50" charset="-128"/>
                <a:cs typeface="Meiryo UI" pitchFamily="50" charset="-128"/>
              </a:rPr>
              <a:t>特別区に承継される財政調整基金の額に</a:t>
            </a:r>
            <a:r>
              <a:rPr lang="ja-JP" altLang="en-US" sz="1200" dirty="0" smtClean="0">
                <a:solidFill>
                  <a:schemeClr val="tx1"/>
                </a:solidFill>
                <a:latin typeface="Meiryo UI" pitchFamily="50" charset="-128"/>
                <a:ea typeface="Meiryo UI" pitchFamily="50" charset="-128"/>
                <a:cs typeface="Meiryo UI" pitchFamily="50" charset="-128"/>
              </a:rPr>
              <a:t>反映</a:t>
            </a:r>
            <a:r>
              <a:rPr lang="en-US" altLang="ja-JP" sz="1200" dirty="0" smtClean="0">
                <a:solidFill>
                  <a:schemeClr val="tx1"/>
                </a:solidFill>
                <a:latin typeface="Meiryo UI" pitchFamily="50" charset="-128"/>
                <a:ea typeface="Meiryo UI" pitchFamily="50" charset="-128"/>
                <a:cs typeface="Meiryo UI" pitchFamily="50" charset="-128"/>
              </a:rPr>
              <a:t>)</a:t>
            </a:r>
            <a:endParaRPr lang="ja-JP" altLang="en-US" sz="1200" dirty="0">
              <a:solidFill>
                <a:schemeClr val="tx1"/>
              </a:solidFill>
              <a:latin typeface="Meiryo UI" pitchFamily="50" charset="-128"/>
              <a:ea typeface="Meiryo UI" pitchFamily="50" charset="-128"/>
              <a:cs typeface="Meiryo UI" pitchFamily="50" charset="-128"/>
            </a:endParaRPr>
          </a:p>
          <a:p>
            <a:pPr>
              <a:defRPr/>
            </a:pP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1847613424"/>
              </p:ext>
            </p:extLst>
          </p:nvPr>
        </p:nvGraphicFramePr>
        <p:xfrm>
          <a:off x="1424608" y="3241304"/>
          <a:ext cx="5135809" cy="1257300"/>
        </p:xfrm>
        <a:graphic>
          <a:graphicData uri="http://schemas.openxmlformats.org/drawingml/2006/table">
            <a:tbl>
              <a:tblPr firstRow="1" bandRow="1">
                <a:tableStyleId>{93296810-A885-4BE3-A3E7-6D5BEEA58F35}</a:tableStyleId>
              </a:tblPr>
              <a:tblGrid>
                <a:gridCol w="2164834"/>
                <a:gridCol w="990325"/>
                <a:gridCol w="990325"/>
                <a:gridCol w="990325"/>
              </a:tblGrid>
              <a:tr h="223827">
                <a:tc>
                  <a:txBody>
                    <a:bodyPr/>
                    <a:lstStyle/>
                    <a:p>
                      <a:pPr algn="ctr"/>
                      <a:endParaRPr kumimoji="1" lang="ja-JP" altLang="en-US" sz="1050" b="0" dirty="0">
                        <a:latin typeface="Meiryo UI" pitchFamily="50" charset="-128"/>
                        <a:ea typeface="Meiryo UI" pitchFamily="50" charset="-128"/>
                        <a:cs typeface="Meiryo UI"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sz="1050" b="0" dirty="0" smtClean="0">
                          <a:latin typeface="Meiryo UI" pitchFamily="50" charset="-128"/>
                          <a:ea typeface="Meiryo UI" pitchFamily="50" charset="-128"/>
                          <a:cs typeface="Meiryo UI" pitchFamily="50" charset="-128"/>
                        </a:rPr>
                        <a:t>H31</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eiryo UI" pitchFamily="50" charset="-128"/>
                          <a:ea typeface="Meiryo UI" pitchFamily="50" charset="-128"/>
                          <a:cs typeface="Meiryo UI" pitchFamily="50" charset="-128"/>
                        </a:rPr>
                        <a:t>H32</a:t>
                      </a:r>
                      <a:r>
                        <a:rPr kumimoji="1" lang="ja-JP" altLang="en-US" sz="1050" b="0" dirty="0" smtClean="0">
                          <a:latin typeface="Meiryo UI" pitchFamily="50" charset="-128"/>
                          <a:ea typeface="Meiryo UI" pitchFamily="50" charset="-128"/>
                          <a:cs typeface="Meiryo UI" pitchFamily="50" charset="-128"/>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eiryo UI" pitchFamily="50" charset="-128"/>
                          <a:ea typeface="Meiryo UI" pitchFamily="50" charset="-128"/>
                          <a:cs typeface="Meiryo UI" pitchFamily="50" charset="-128"/>
                        </a:rPr>
                        <a:t>H33</a:t>
                      </a:r>
                      <a:r>
                        <a:rPr kumimoji="1" lang="ja-JP" altLang="en-US" sz="1050" b="0" dirty="0" smtClean="0">
                          <a:latin typeface="Meiryo UI" pitchFamily="50" charset="-128"/>
                          <a:ea typeface="Meiryo UI" pitchFamily="50" charset="-128"/>
                          <a:cs typeface="Meiryo UI" pitchFamily="50" charset="-128"/>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223827">
                <a:tc>
                  <a:txBody>
                    <a:bodyPr/>
                    <a:lstStyle/>
                    <a:p>
                      <a:pPr algn="ctr"/>
                      <a:r>
                        <a:rPr kumimoji="1" lang="ja-JP" altLang="en-US" sz="1050" dirty="0" smtClean="0">
                          <a:latin typeface="Meiryo UI" pitchFamily="50" charset="-128"/>
                          <a:ea typeface="Meiryo UI" pitchFamily="50" charset="-128"/>
                          <a:cs typeface="Meiryo UI" pitchFamily="50" charset="-128"/>
                        </a:rPr>
                        <a:t>改革効果額（未反映分）</a:t>
                      </a:r>
                      <a:endParaRPr kumimoji="1" lang="ja-JP" altLang="en-US" sz="105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en-US" altLang="ja-JP" sz="1000" dirty="0" smtClean="0">
                          <a:solidFill>
                            <a:schemeClr val="tx1"/>
                          </a:solidFill>
                          <a:latin typeface="Meiryo UI" pitchFamily="50" charset="-128"/>
                          <a:ea typeface="Meiryo UI" pitchFamily="50" charset="-128"/>
                          <a:cs typeface="Meiryo UI" pitchFamily="50" charset="-128"/>
                        </a:rPr>
                        <a:t>72</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en-US" altLang="ja-JP" sz="1000" dirty="0" smtClean="0">
                          <a:solidFill>
                            <a:schemeClr val="tx1"/>
                          </a:solidFill>
                          <a:latin typeface="Meiryo UI" pitchFamily="50" charset="-128"/>
                          <a:ea typeface="Meiryo UI" pitchFamily="50" charset="-128"/>
                          <a:cs typeface="Meiryo UI" pitchFamily="50" charset="-128"/>
                        </a:rPr>
                        <a:t>72</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en-US" altLang="ja-JP" sz="1000" dirty="0" smtClean="0">
                          <a:solidFill>
                            <a:schemeClr val="tx1"/>
                          </a:solidFill>
                          <a:latin typeface="Meiryo UI" pitchFamily="50" charset="-128"/>
                          <a:ea typeface="Meiryo UI" pitchFamily="50" charset="-128"/>
                          <a:cs typeface="Meiryo UI" pitchFamily="50" charset="-128"/>
                        </a:rPr>
                        <a:t>75</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223827">
                <a:tc>
                  <a:txBody>
                    <a:bodyPr/>
                    <a:lstStyle/>
                    <a:p>
                      <a:pPr algn="ctr"/>
                      <a:r>
                        <a:rPr kumimoji="1" lang="ja-JP" altLang="en-US" sz="1050" dirty="0" smtClean="0">
                          <a:latin typeface="Meiryo UI" pitchFamily="50" charset="-128"/>
                          <a:ea typeface="Meiryo UI" pitchFamily="50" charset="-128"/>
                          <a:cs typeface="Meiryo UI" pitchFamily="50" charset="-128"/>
                        </a:rPr>
                        <a:t>組織体制の影響額</a:t>
                      </a:r>
                      <a:endParaRPr kumimoji="1" lang="ja-JP" altLang="en-US" sz="1050" dirty="0">
                        <a:latin typeface="Meiryo UI" pitchFamily="50" charset="-128"/>
                        <a:ea typeface="Meiryo UI" pitchFamily="50" charset="-128"/>
                        <a:cs typeface="Meiryo UI"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smtClean="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3</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6</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223827">
                <a:tc>
                  <a:txBody>
                    <a:bodyPr/>
                    <a:lstStyle/>
                    <a:p>
                      <a:pPr algn="ctr"/>
                      <a:r>
                        <a:rPr kumimoji="1" lang="ja-JP" altLang="en-US" sz="1050" dirty="0" smtClean="0">
                          <a:latin typeface="Meiryo UI" pitchFamily="50" charset="-128"/>
                          <a:ea typeface="Meiryo UI" pitchFamily="50" charset="-128"/>
                          <a:cs typeface="Meiryo UI" pitchFamily="50" charset="-128"/>
                        </a:rPr>
                        <a:t>設置コスト</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40</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94</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64</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223827">
                <a:tc>
                  <a:txBody>
                    <a:bodyPr/>
                    <a:lstStyle/>
                    <a:p>
                      <a:pPr algn="ctr"/>
                      <a:r>
                        <a:rPr kumimoji="1" lang="ja-JP" altLang="en-US" sz="1050" b="1" dirty="0" smtClean="0">
                          <a:latin typeface="Meiryo UI" pitchFamily="50" charset="-128"/>
                          <a:ea typeface="Meiryo UI" pitchFamily="50" charset="-128"/>
                          <a:cs typeface="Meiryo UI" pitchFamily="50" charset="-128"/>
                        </a:rPr>
                        <a:t>合計</a:t>
                      </a:r>
                      <a:endParaRPr kumimoji="1" lang="ja-JP" altLang="en-US" sz="105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r"/>
                      <a:r>
                        <a:rPr kumimoji="1" lang="en-US" altLang="ja-JP" sz="1000" b="1" dirty="0" smtClean="0">
                          <a:solidFill>
                            <a:schemeClr val="tx1"/>
                          </a:solidFill>
                          <a:latin typeface="Meiryo UI" pitchFamily="50" charset="-128"/>
                          <a:ea typeface="Meiryo UI" pitchFamily="50" charset="-128"/>
                          <a:cs typeface="Meiryo UI" pitchFamily="50" charset="-128"/>
                        </a:rPr>
                        <a:t>33</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r"/>
                      <a:r>
                        <a:rPr kumimoji="1" lang="ja-JP" altLang="en-US" sz="1000" b="1" dirty="0" smtClean="0">
                          <a:solidFill>
                            <a:schemeClr val="tx1"/>
                          </a:solidFill>
                          <a:latin typeface="Meiryo UI" pitchFamily="50" charset="-128"/>
                          <a:ea typeface="Meiryo UI" pitchFamily="50" charset="-128"/>
                          <a:cs typeface="Meiryo UI" pitchFamily="50" charset="-128"/>
                        </a:rPr>
                        <a:t>▲</a:t>
                      </a:r>
                      <a:r>
                        <a:rPr kumimoji="1" lang="en-US" altLang="ja-JP" sz="1000" b="1" dirty="0" smtClean="0">
                          <a:solidFill>
                            <a:schemeClr val="tx1"/>
                          </a:solidFill>
                          <a:latin typeface="Meiryo UI" pitchFamily="50" charset="-128"/>
                          <a:ea typeface="Meiryo UI" pitchFamily="50" charset="-128"/>
                          <a:cs typeface="Meiryo UI" pitchFamily="50" charset="-128"/>
                        </a:rPr>
                        <a:t>25</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r"/>
                      <a:r>
                        <a:rPr kumimoji="1" lang="en-US" altLang="ja-JP" sz="1000" b="1" dirty="0" smtClean="0">
                          <a:solidFill>
                            <a:schemeClr val="tx1"/>
                          </a:solidFill>
                          <a:latin typeface="Meiryo UI" pitchFamily="50" charset="-128"/>
                          <a:ea typeface="Meiryo UI" pitchFamily="50" charset="-128"/>
                          <a:cs typeface="Meiryo UI" pitchFamily="50" charset="-128"/>
                        </a:rPr>
                        <a:t>5</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4" name="テキスト ボックス 3"/>
          <p:cNvSpPr txBox="1"/>
          <p:nvPr/>
        </p:nvSpPr>
        <p:spPr>
          <a:xfrm>
            <a:off x="1356368" y="4462399"/>
            <a:ext cx="6192688" cy="230832"/>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円滑な特別区設置のため、段階的に職員採用、</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システム改修、新庁舎建設等を実施することとして推計</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136575" y="6163942"/>
            <a:ext cx="8446721" cy="461665"/>
          </a:xfrm>
          <a:prstGeom prst="rect">
            <a:avLst/>
          </a:prstGeom>
          <a:noFill/>
        </p:spPr>
        <p:txBody>
          <a:bodyPr wrap="square" rtlCol="0">
            <a:spAutoFit/>
          </a:bodyPr>
          <a:lstStyle/>
          <a:p>
            <a:pPr marL="0" lvl="2">
              <a:defRPr/>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itchFamily="50" charset="-128"/>
                <a:ea typeface="Meiryo UI" pitchFamily="50" charset="-128"/>
                <a:cs typeface="Meiryo UI" pitchFamily="50" charset="-128"/>
              </a:rPr>
              <a:t>　（参考）主な保有資産　 処分</a:t>
            </a:r>
            <a:r>
              <a:rPr lang="ja-JP" altLang="en-US" sz="800" dirty="0">
                <a:latin typeface="Meiryo UI" pitchFamily="50" charset="-128"/>
                <a:ea typeface="Meiryo UI" pitchFamily="50" charset="-128"/>
                <a:cs typeface="Meiryo UI" pitchFamily="50" charset="-128"/>
              </a:rPr>
              <a:t>検討地：約</a:t>
            </a:r>
            <a:r>
              <a:rPr lang="en-US" altLang="ja-JP" sz="800" dirty="0">
                <a:latin typeface="Meiryo UI" pitchFamily="50" charset="-128"/>
                <a:ea typeface="Meiryo UI" pitchFamily="50" charset="-128"/>
                <a:cs typeface="Meiryo UI" pitchFamily="50" charset="-128"/>
              </a:rPr>
              <a:t>928</a:t>
            </a:r>
            <a:r>
              <a:rPr lang="ja-JP" altLang="en-US" sz="800" dirty="0">
                <a:latin typeface="Meiryo UI" pitchFamily="50" charset="-128"/>
                <a:ea typeface="Meiryo UI" pitchFamily="50" charset="-128"/>
                <a:cs typeface="Meiryo UI" pitchFamily="50" charset="-128"/>
              </a:rPr>
              <a:t>億</a:t>
            </a:r>
            <a:r>
              <a:rPr lang="ja-JP" altLang="en-US" sz="800" dirty="0" smtClean="0">
                <a:latin typeface="Meiryo UI" pitchFamily="50" charset="-128"/>
                <a:ea typeface="Meiryo UI" pitchFamily="50" charset="-128"/>
                <a:cs typeface="Meiryo UI" pitchFamily="50" charset="-128"/>
              </a:rPr>
              <a:t>円「大阪市未利用地活用方針一覧（</a:t>
            </a:r>
            <a:r>
              <a:rPr lang="en-US" altLang="ja-JP" sz="800" dirty="0" smtClean="0">
                <a:latin typeface="Meiryo UI" pitchFamily="50" charset="-128"/>
                <a:ea typeface="Meiryo UI" pitchFamily="50" charset="-128"/>
                <a:cs typeface="Meiryo UI" pitchFamily="50" charset="-128"/>
              </a:rPr>
              <a:t>H29</a:t>
            </a:r>
            <a:r>
              <a:rPr lang="ja-JP" altLang="en-US" sz="800" dirty="0" smtClean="0">
                <a:latin typeface="Meiryo UI" pitchFamily="50" charset="-128"/>
                <a:ea typeface="Meiryo UI" pitchFamily="50" charset="-128"/>
                <a:cs typeface="Meiryo UI" pitchFamily="50" charset="-128"/>
              </a:rPr>
              <a:t>年</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月</a:t>
            </a:r>
            <a:r>
              <a:rPr lang="en-US" altLang="ja-JP" sz="800" dirty="0" smtClean="0">
                <a:latin typeface="Meiryo UI" pitchFamily="50" charset="-128"/>
                <a:ea typeface="Meiryo UI" pitchFamily="50" charset="-128"/>
                <a:cs typeface="Meiryo UI" pitchFamily="50" charset="-128"/>
              </a:rPr>
              <a:t>30</a:t>
            </a:r>
            <a:r>
              <a:rPr lang="ja-JP" altLang="en-US" sz="800" dirty="0" smtClean="0">
                <a:latin typeface="Meiryo UI" pitchFamily="50" charset="-128"/>
                <a:ea typeface="Meiryo UI" pitchFamily="50" charset="-128"/>
                <a:cs typeface="Meiryo UI" pitchFamily="50" charset="-128"/>
              </a:rPr>
              <a:t>日現在）」</a:t>
            </a:r>
            <a:r>
              <a:rPr lang="en-US" altLang="ja-JP" sz="800" dirty="0" smtClean="0">
                <a:latin typeface="Meiryo UI" pitchFamily="50" charset="-128"/>
                <a:ea typeface="Meiryo UI" pitchFamily="50" charset="-128"/>
                <a:cs typeface="Meiryo UI" pitchFamily="50" charset="-128"/>
              </a:rPr>
              <a:t/>
            </a:r>
            <a:br>
              <a:rPr lang="en-US" altLang="ja-JP" sz="800" dirty="0" smtClean="0">
                <a:latin typeface="Meiryo UI" pitchFamily="50" charset="-128"/>
                <a:ea typeface="Meiryo UI" pitchFamily="50" charset="-128"/>
                <a:cs typeface="Meiryo UI" pitchFamily="50" charset="-128"/>
              </a:rPr>
            </a:br>
            <a:r>
              <a:rPr lang="ja-JP" altLang="en-US" sz="800" dirty="0" smtClean="0">
                <a:latin typeface="Meiryo UI" pitchFamily="50" charset="-128"/>
                <a:ea typeface="Meiryo UI" pitchFamily="50" charset="-128"/>
                <a:cs typeface="Meiryo UI" pitchFamily="50" charset="-128"/>
              </a:rPr>
              <a:t>　　　　　　　　 　　　　　　　　　  出資財産等：（例）関西電力</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株</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株式：</a:t>
            </a:r>
            <a:r>
              <a:rPr lang="en-US" altLang="ja-JP" sz="800" dirty="0" smtClean="0">
                <a:latin typeface="Meiryo UI" pitchFamily="50" charset="-128"/>
                <a:ea typeface="Meiryo UI" pitchFamily="50" charset="-128"/>
                <a:cs typeface="Meiryo UI" pitchFamily="50" charset="-128"/>
              </a:rPr>
              <a:t>68,286,880</a:t>
            </a:r>
            <a:r>
              <a:rPr lang="ja-JP" altLang="en-US" sz="800" dirty="0" smtClean="0">
                <a:latin typeface="Meiryo UI" pitchFamily="50" charset="-128"/>
                <a:ea typeface="Meiryo UI" pitchFamily="50" charset="-128"/>
                <a:cs typeface="Meiryo UI" pitchFamily="50" charset="-128"/>
              </a:rPr>
              <a:t>株・簿価 約</a:t>
            </a:r>
            <a:r>
              <a:rPr lang="en-US" altLang="ja-JP" sz="800" dirty="0" smtClean="0">
                <a:latin typeface="Meiryo UI" pitchFamily="50" charset="-128"/>
                <a:ea typeface="Meiryo UI" pitchFamily="50" charset="-128"/>
                <a:cs typeface="Meiryo UI" pitchFamily="50" charset="-128"/>
              </a:rPr>
              <a:t>341</a:t>
            </a:r>
            <a:r>
              <a:rPr lang="ja-JP" altLang="en-US" sz="800" dirty="0" smtClean="0">
                <a:latin typeface="Meiryo UI" pitchFamily="50" charset="-128"/>
                <a:ea typeface="Meiryo UI" pitchFamily="50" charset="-128"/>
                <a:cs typeface="Meiryo UI" pitchFamily="50" charset="-128"/>
              </a:rPr>
              <a:t>億円（</a:t>
            </a:r>
            <a:r>
              <a:rPr lang="en-US" altLang="ja-JP" sz="800" dirty="0" smtClean="0">
                <a:latin typeface="Meiryo UI" pitchFamily="50" charset="-128"/>
                <a:ea typeface="Meiryo UI" pitchFamily="50" charset="-128"/>
                <a:cs typeface="Meiryo UI" pitchFamily="50" charset="-128"/>
              </a:rPr>
              <a:t>H30</a:t>
            </a:r>
            <a:r>
              <a:rPr lang="ja-JP" altLang="en-US" sz="800" dirty="0" smtClean="0">
                <a:latin typeface="Meiryo UI" pitchFamily="50" charset="-128"/>
                <a:ea typeface="Meiryo UI" pitchFamily="50" charset="-128"/>
                <a:cs typeface="Meiryo UI" pitchFamily="50" charset="-128"/>
              </a:rPr>
              <a:t>年</a:t>
            </a:r>
            <a:r>
              <a:rPr lang="en-US" altLang="ja-JP" sz="800" dirty="0" smtClean="0">
                <a:latin typeface="Meiryo UI" pitchFamily="50" charset="-128"/>
                <a:ea typeface="Meiryo UI" pitchFamily="50" charset="-128"/>
                <a:cs typeface="Meiryo UI" pitchFamily="50" charset="-128"/>
              </a:rPr>
              <a:t>3</a:t>
            </a:r>
            <a:r>
              <a:rPr lang="ja-JP" altLang="en-US" sz="800" dirty="0" smtClean="0">
                <a:latin typeface="Meiryo UI" pitchFamily="50" charset="-128"/>
                <a:ea typeface="Meiryo UI" pitchFamily="50" charset="-128"/>
                <a:cs typeface="Meiryo UI" pitchFamily="50" charset="-128"/>
              </a:rPr>
              <a:t>月</a:t>
            </a:r>
            <a:r>
              <a:rPr lang="en-US" altLang="ja-JP" sz="800" dirty="0" smtClean="0">
                <a:latin typeface="Meiryo UI" pitchFamily="50" charset="-128"/>
                <a:ea typeface="Meiryo UI" pitchFamily="50" charset="-128"/>
                <a:cs typeface="Meiryo UI" pitchFamily="50" charset="-128"/>
              </a:rPr>
              <a:t>30</a:t>
            </a:r>
            <a:r>
              <a:rPr lang="ja-JP" altLang="en-US" sz="800" dirty="0" smtClean="0">
                <a:latin typeface="Meiryo UI" pitchFamily="50" charset="-128"/>
                <a:ea typeface="Meiryo UI" pitchFamily="50" charset="-128"/>
                <a:cs typeface="Meiryo UI" pitchFamily="50" charset="-128"/>
              </a:rPr>
              <a:t>日終値換算</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約</a:t>
            </a:r>
            <a:r>
              <a:rPr lang="en-US" altLang="ja-JP" sz="800" dirty="0" smtClean="0">
                <a:latin typeface="Meiryo UI" pitchFamily="50" charset="-128"/>
                <a:ea typeface="Meiryo UI" pitchFamily="50" charset="-128"/>
                <a:cs typeface="Meiryo UI" pitchFamily="50" charset="-128"/>
              </a:rPr>
              <a:t>933</a:t>
            </a:r>
            <a:r>
              <a:rPr lang="ja-JP" altLang="en-US" sz="800" dirty="0" smtClean="0">
                <a:latin typeface="Meiryo UI" pitchFamily="50" charset="-128"/>
                <a:ea typeface="Meiryo UI" pitchFamily="50" charset="-128"/>
                <a:cs typeface="Meiryo UI" pitchFamily="50" charset="-128"/>
              </a:rPr>
              <a:t>億円）</a:t>
            </a:r>
            <a:endParaRPr lang="en-US" altLang="ja-JP" sz="800" dirty="0" smtClean="0">
              <a:latin typeface="Meiryo UI" pitchFamily="50" charset="-128"/>
              <a:ea typeface="Meiryo UI" pitchFamily="50" charset="-128"/>
              <a:cs typeface="Meiryo UI" pitchFamily="50" charset="-128"/>
            </a:endParaRPr>
          </a:p>
          <a:p>
            <a:pPr marL="0" lvl="2">
              <a:defRPr/>
            </a:pP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（注）この記載は売却方針を表すものではない</a:t>
            </a:r>
            <a:endParaRPr lang="en-US" altLang="ja-JP" sz="800" dirty="0">
              <a:latin typeface="Meiryo UI" pitchFamily="50" charset="-128"/>
              <a:ea typeface="Meiryo UI" pitchFamily="50" charset="-128"/>
              <a:cs typeface="Meiryo UI" pitchFamily="50" charset="-128"/>
            </a:endParaRPr>
          </a:p>
        </p:txBody>
      </p:sp>
      <p:sp>
        <p:nvSpPr>
          <p:cNvPr id="11" name="正方形/長方形 10"/>
          <p:cNvSpPr/>
          <p:nvPr/>
        </p:nvSpPr>
        <p:spPr>
          <a:xfrm>
            <a:off x="5889104" y="307753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a:spLocks noChangeArrowheads="1"/>
          </p:cNvSpPr>
          <p:nvPr/>
        </p:nvSpPr>
        <p:spPr bwMode="auto">
          <a:xfrm>
            <a:off x="8874125" y="659154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1284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p:cNvGraphicFramePr>
            <a:graphicFrameLocks/>
          </p:cNvGraphicFramePr>
          <p:nvPr>
            <p:extLst>
              <p:ext uri="{D42A27DB-BD31-4B8C-83A1-F6EECF244321}">
                <p14:modId xmlns:p14="http://schemas.microsoft.com/office/powerpoint/2010/main" val="2811561079"/>
              </p:ext>
            </p:extLst>
          </p:nvPr>
        </p:nvGraphicFramePr>
        <p:xfrm>
          <a:off x="805622" y="1455027"/>
          <a:ext cx="8945648" cy="3143358"/>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～（１）特別</a:t>
            </a:r>
            <a:r>
              <a:rPr lang="ja-JP" altLang="en-US" sz="2000" b="1" dirty="0" smtClean="0">
                <a:solidFill>
                  <a:prstClr val="black"/>
                </a:solidFill>
                <a:latin typeface="Meiryo UI" pitchFamily="50" charset="-128"/>
                <a:ea typeface="Meiryo UI" pitchFamily="50" charset="-128"/>
                <a:cs typeface="Meiryo UI" pitchFamily="50" charset="-128"/>
              </a:rPr>
              <a:t>区の</a:t>
            </a:r>
            <a:r>
              <a:rPr lang="ja-JP" altLang="en-US" sz="2000" b="1" dirty="0">
                <a:solidFill>
                  <a:prstClr val="black"/>
                </a:solidFill>
                <a:latin typeface="Meiryo UI" pitchFamily="50" charset="-128"/>
                <a:ea typeface="Meiryo UI" pitchFamily="50" charset="-128"/>
                <a:cs typeface="Meiryo UI" pitchFamily="50" charset="-128"/>
              </a:rPr>
              <a:t>収支～</a:t>
            </a:r>
          </a:p>
        </p:txBody>
      </p:sp>
      <p:graphicFrame>
        <p:nvGraphicFramePr>
          <p:cNvPr id="9" name="表 8"/>
          <p:cNvGraphicFramePr>
            <a:graphicFrameLocks noGrp="1"/>
          </p:cNvGraphicFramePr>
          <p:nvPr>
            <p:extLst>
              <p:ext uri="{D42A27DB-BD31-4B8C-83A1-F6EECF244321}">
                <p14:modId xmlns:p14="http://schemas.microsoft.com/office/powerpoint/2010/main" val="721817404"/>
              </p:ext>
            </p:extLst>
          </p:nvPr>
        </p:nvGraphicFramePr>
        <p:xfrm>
          <a:off x="125732" y="6165069"/>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178</a:t>
                      </a:r>
                    </a:p>
                  </a:txBody>
                  <a:tcPr marL="9525" marR="39600" marT="9525" marB="0" anchor="ctr">
                    <a:solidFill>
                      <a:srgbClr val="FFFF00"/>
                    </a:solidFill>
                  </a:tcPr>
                </a:tc>
              </a:tr>
            </a:tbl>
          </a:graphicData>
        </a:graphic>
      </p:graphicFrame>
      <p:sp>
        <p:nvSpPr>
          <p:cNvPr id="2" name="正方形/長方形 1"/>
          <p:cNvSpPr/>
          <p:nvPr/>
        </p:nvSpPr>
        <p:spPr>
          <a:xfrm>
            <a:off x="330840" y="149725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862693436"/>
              </p:ext>
            </p:extLst>
          </p:nvPr>
        </p:nvGraphicFramePr>
        <p:xfrm>
          <a:off x="116408" y="4663343"/>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432923"/>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4154461" y="2017363"/>
            <a:ext cx="1080120" cy="276779"/>
          </a:xfrm>
          <a:prstGeom prst="borderCallout2">
            <a:avLst>
              <a:gd name="adj1" fmla="val 18751"/>
              <a:gd name="adj2" fmla="val -80"/>
              <a:gd name="adj3" fmla="val 18750"/>
              <a:gd name="adj4" fmla="val -16667"/>
              <a:gd name="adj5" fmla="val 95963"/>
              <a:gd name="adj6" fmla="val -19773"/>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673080" y="3878524"/>
            <a:ext cx="1080120" cy="247771"/>
          </a:xfrm>
          <a:prstGeom prst="borderCallout2">
            <a:avLst>
              <a:gd name="adj1" fmla="val 18751"/>
              <a:gd name="adj2" fmla="val -80"/>
              <a:gd name="adj3" fmla="val 18750"/>
              <a:gd name="adj4" fmla="val -16667"/>
              <a:gd name="adj5" fmla="val -132599"/>
              <a:gd name="adj6" fmla="val -43565"/>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906292"/>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503168"/>
            <a:ext cx="2532336" cy="299200"/>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特別区全体</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7" name="正方形/長方形 26"/>
          <p:cNvSpPr/>
          <p:nvPr/>
        </p:nvSpPr>
        <p:spPr bwMode="auto">
          <a:xfrm>
            <a:off x="233896" y="917342"/>
            <a:ext cx="9361040" cy="4728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a:t>
            </a:r>
            <a:r>
              <a:rPr lang="en-US" altLang="ja-JP" sz="1600" dirty="0" smtClean="0">
                <a:solidFill>
                  <a:schemeClr val="tx1"/>
                </a:solidFill>
                <a:latin typeface="Meiryo UI" pitchFamily="50" charset="-128"/>
                <a:ea typeface="Meiryo UI" pitchFamily="50" charset="-128"/>
                <a:cs typeface="Meiryo UI" pitchFamily="50" charset="-128"/>
              </a:rPr>
              <a:t>H39</a:t>
            </a:r>
            <a:r>
              <a:rPr lang="ja-JP" altLang="en-US" sz="1600" dirty="0" smtClean="0">
                <a:solidFill>
                  <a:schemeClr val="tx1"/>
                </a:solidFill>
                <a:latin typeface="Meiryo UI" pitchFamily="50" charset="-128"/>
                <a:ea typeface="Meiryo UI" pitchFamily="50" charset="-128"/>
                <a:cs typeface="Meiryo UI" pitchFamily="50" charset="-128"/>
              </a:rPr>
              <a:t>～</a:t>
            </a:r>
            <a:r>
              <a:rPr lang="en-US" altLang="ja-JP" sz="1600" dirty="0" smtClean="0">
                <a:solidFill>
                  <a:schemeClr val="tx1"/>
                </a:solidFill>
                <a:latin typeface="Meiryo UI" pitchFamily="50" charset="-128"/>
                <a:ea typeface="Meiryo UI" pitchFamily="50" charset="-128"/>
                <a:cs typeface="Meiryo UI" pitchFamily="50" charset="-128"/>
              </a:rPr>
              <a:t>H40</a:t>
            </a:r>
            <a:r>
              <a:rPr lang="ja-JP" altLang="en-US" sz="1600" dirty="0" smtClean="0">
                <a:solidFill>
                  <a:schemeClr val="tx1"/>
                </a:solidFill>
                <a:latin typeface="Meiryo UI" pitchFamily="50" charset="-128"/>
                <a:ea typeface="Meiryo UI" pitchFamily="50" charset="-128"/>
                <a:cs typeface="Meiryo UI" pitchFamily="50" charset="-128"/>
              </a:rPr>
              <a:t>に収支不足が発生するが、</a:t>
            </a:r>
            <a:r>
              <a:rPr lang="en-US" altLang="ja-JP" sz="1600" dirty="0" smtClean="0">
                <a:solidFill>
                  <a:schemeClr val="tx1"/>
                </a:solidFill>
                <a:latin typeface="Meiryo UI" pitchFamily="50" charset="-128"/>
                <a:ea typeface="Meiryo UI" pitchFamily="50" charset="-128"/>
                <a:cs typeface="Meiryo UI" pitchFamily="50" charset="-128"/>
              </a:rPr>
              <a:t>H41</a:t>
            </a:r>
            <a:r>
              <a:rPr lang="ja-JP" altLang="en-US" sz="1600" dirty="0" smtClean="0">
                <a:solidFill>
                  <a:schemeClr val="tx1"/>
                </a:solidFill>
                <a:latin typeface="Meiryo UI" pitchFamily="50" charset="-128"/>
                <a:ea typeface="Meiryo UI" pitchFamily="50" charset="-128"/>
                <a:cs typeface="Meiryo UI" pitchFamily="50" charset="-128"/>
              </a:rPr>
              <a:t>以降収支不足は解消</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en-US" altLang="ja-JP" sz="1600" dirty="0" smtClean="0">
                <a:solidFill>
                  <a:schemeClr val="tx1"/>
                </a:solidFill>
                <a:latin typeface="Meiryo UI" pitchFamily="50" charset="-128"/>
                <a:ea typeface="Meiryo UI" pitchFamily="50" charset="-128"/>
                <a:cs typeface="Meiryo UI" pitchFamily="50" charset="-128"/>
              </a:rPr>
              <a:t>H34</a:t>
            </a:r>
            <a:r>
              <a:rPr lang="ja-JP" altLang="en-US" sz="1600" dirty="0" smtClean="0">
                <a:solidFill>
                  <a:schemeClr val="tx1"/>
                </a:solidFill>
                <a:latin typeface="Meiryo UI" pitchFamily="50" charset="-128"/>
                <a:ea typeface="Meiryo UI" pitchFamily="50" charset="-128"/>
                <a:cs typeface="Meiryo UI" pitchFamily="50" charset="-128"/>
              </a:rPr>
              <a:t>以降、収支不足は発生しない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28" name="正方形/長方形 27"/>
          <p:cNvSpPr/>
          <p:nvPr/>
        </p:nvSpPr>
        <p:spPr>
          <a:xfrm>
            <a:off x="1424991" y="1574424"/>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22624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33650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グラフ 27"/>
          <p:cNvGraphicFramePr>
            <a:graphicFrameLocks/>
          </p:cNvGraphicFramePr>
          <p:nvPr>
            <p:extLst>
              <p:ext uri="{D42A27DB-BD31-4B8C-83A1-F6EECF244321}">
                <p14:modId xmlns:p14="http://schemas.microsoft.com/office/powerpoint/2010/main" val="3159488854"/>
              </p:ext>
            </p:extLst>
          </p:nvPr>
        </p:nvGraphicFramePr>
        <p:xfrm>
          <a:off x="862559" y="1430920"/>
          <a:ext cx="9097433" cy="2820981"/>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4354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1701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540749911"/>
              </p:ext>
            </p:extLst>
          </p:nvPr>
        </p:nvGraphicFramePr>
        <p:xfrm>
          <a:off x="188755" y="571792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178</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1,074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1,244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1,376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1,685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1,805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2,057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2,208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2,372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2,735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2,912</a:t>
                      </a:r>
                    </a:p>
                  </a:txBody>
                  <a:tcPr marL="9525" marR="39600" marT="9525" marB="0" anchor="ctr">
                    <a:solidFill>
                      <a:srgbClr val="FFFF00"/>
                    </a:solidFill>
                  </a:tcPr>
                </a:tc>
              </a:tr>
            </a:tbl>
          </a:graphicData>
        </a:graphic>
      </p:graphicFrame>
      <p:sp>
        <p:nvSpPr>
          <p:cNvPr id="14" name="正方形/長方形 13"/>
          <p:cNvSpPr/>
          <p:nvPr/>
        </p:nvSpPr>
        <p:spPr>
          <a:xfrm>
            <a:off x="519808" y="134764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10404810"/>
              </p:ext>
            </p:extLst>
          </p:nvPr>
        </p:nvGraphicFramePr>
        <p:xfrm>
          <a:off x="188755" y="429268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81</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754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828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933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956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947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938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973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997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1,188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1,290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1,371</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400085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2268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520525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682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bwMode="auto">
          <a:xfrm>
            <a:off x="171797" y="493198"/>
            <a:ext cx="936104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○ケース１では、収支不足に対しては、区</a:t>
            </a:r>
            <a:r>
              <a:rPr lang="ja-JP" altLang="en-US" sz="1600" dirty="0">
                <a:solidFill>
                  <a:schemeClr val="tx1"/>
                </a:solidFill>
                <a:latin typeface="Meiryo UI" pitchFamily="50" charset="-128"/>
                <a:ea typeface="Meiryo UI" pitchFamily="50" charset="-128"/>
                <a:cs typeface="Meiryo UI" pitchFamily="50" charset="-128"/>
              </a:rPr>
              <a:t>財政調整</a:t>
            </a:r>
            <a:r>
              <a:rPr lang="ja-JP" altLang="en-US" sz="1600" dirty="0" smtClean="0">
                <a:solidFill>
                  <a:schemeClr val="tx1"/>
                </a:solidFill>
                <a:latin typeface="Meiryo UI" pitchFamily="50" charset="-128"/>
                <a:ea typeface="Meiryo UI" pitchFamily="50" charset="-128"/>
                <a:cs typeface="Meiryo UI" pitchFamily="50" charset="-128"/>
              </a:rPr>
              <a:t>基金などの財源活用可能額の範囲内で対応可能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財源活用可能額の実際の取扱いは、特別区長のマネジメントによる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21747" y="657341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793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51247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2046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95225" y="1953673"/>
            <a:ext cx="3977855" cy="41019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91617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7536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18894</TotalTime>
  <Words>11089</Words>
  <PresentationFormat>A4 210 x 297 mm</PresentationFormat>
  <Paragraphs>4477</Paragraphs>
  <Slides>43</Slides>
  <Notes>18</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43</vt:i4>
      </vt:variant>
    </vt:vector>
  </HeadingPairs>
  <TitlesOfParts>
    <vt:vector size="55" baseType="lpstr">
      <vt:lpstr>HGP創英角ｺﾞｼｯｸUB</vt:lpstr>
      <vt:lpstr>HGS創英角ｺﾞｼｯｸUB</vt:lpstr>
      <vt:lpstr>Meiryo UI</vt:lpstr>
      <vt:lpstr>ＭＳ Ｐゴシック</vt:lpstr>
      <vt:lpstr>ＭＳ ゴシック</vt:lpstr>
      <vt:lpstr>メイリオ</vt:lpstr>
      <vt:lpstr>Arial</vt:lpstr>
      <vt:lpstr>Calibri</vt:lpstr>
      <vt:lpstr>Times New Roman</vt:lpstr>
      <vt:lpstr>Verdana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　</vt:lpstr>
      <vt:lpstr>　</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2018-08-13T02:13:48Z</cp:lastPrinted>
  <dcterms:created xsi:type="dcterms:W3CDTF">2013-07-16T06:48:23Z</dcterms:created>
  <dcterms:modified xsi:type="dcterms:W3CDTF">2018-08-20T08:05:17Z</dcterms:modified>
</cp:coreProperties>
</file>