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823" r:id="rId2"/>
    <p:sldId id="891" r:id="rId3"/>
    <p:sldId id="826" r:id="rId4"/>
    <p:sldId id="898" r:id="rId5"/>
    <p:sldId id="897" r:id="rId6"/>
    <p:sldId id="872" r:id="rId7"/>
    <p:sldId id="899" r:id="rId8"/>
    <p:sldId id="892" r:id="rId9"/>
    <p:sldId id="873" r:id="rId10"/>
    <p:sldId id="893" r:id="rId11"/>
    <p:sldId id="874" r:id="rId12"/>
    <p:sldId id="875" r:id="rId13"/>
    <p:sldId id="876" r:id="rId14"/>
    <p:sldId id="901" r:id="rId15"/>
    <p:sldId id="878" r:id="rId16"/>
    <p:sldId id="879" r:id="rId17"/>
    <p:sldId id="880" r:id="rId18"/>
    <p:sldId id="894" r:id="rId19"/>
    <p:sldId id="895" r:id="rId20"/>
    <p:sldId id="881" r:id="rId21"/>
    <p:sldId id="882" r:id="rId22"/>
    <p:sldId id="883" r:id="rId23"/>
    <p:sldId id="884" r:id="rId24"/>
    <p:sldId id="885" r:id="rId25"/>
    <p:sldId id="886" r:id="rId26"/>
    <p:sldId id="887" r:id="rId27"/>
    <p:sldId id="888" r:id="rId28"/>
    <p:sldId id="889" r:id="rId29"/>
    <p:sldId id="900" r:id="rId30"/>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大阪市" initials="大阪市"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4F81BD"/>
    <a:srgbClr val="E9EDF4"/>
    <a:srgbClr val="B8BA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02" autoAdjust="0"/>
    <p:restoredTop sz="99274" autoAdjust="0"/>
  </p:normalViewPr>
  <p:slideViewPr>
    <p:cSldViewPr>
      <p:cViewPr varScale="1">
        <p:scale>
          <a:sx n="74" d="100"/>
          <a:sy n="74" d="100"/>
        </p:scale>
        <p:origin x="912" y="84"/>
      </p:cViewPr>
      <p:guideLst>
        <p:guide orient="horz" pos="2160"/>
        <p:guide pos="312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0"/>
            <a:ext cx="4307047" cy="340360"/>
          </a:xfrm>
          <a:prstGeom prst="rect">
            <a:avLst/>
          </a:prstGeom>
        </p:spPr>
        <p:txBody>
          <a:bodyPr vert="horz" lIns="91406" tIns="45700" rIns="91406" bIns="45700"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7" y="0"/>
            <a:ext cx="4307047" cy="340360"/>
          </a:xfrm>
          <a:prstGeom prst="rect">
            <a:avLst/>
          </a:prstGeom>
        </p:spPr>
        <p:txBody>
          <a:bodyPr vert="horz" lIns="91406" tIns="45700" rIns="91406" bIns="45700" rtlCol="0"/>
          <a:lstStyle>
            <a:lvl1pPr algn="r">
              <a:defRPr sz="1200"/>
            </a:lvl1pPr>
          </a:lstStyle>
          <a:p>
            <a:fld id="{4179279C-853F-4F34-A5D2-B95F4823AB07}" type="datetimeFigureOut">
              <a:rPr kumimoji="1" lang="ja-JP" altLang="en-US" smtClean="0"/>
              <a:pPr/>
              <a:t>2018/4/3</a:t>
            </a:fld>
            <a:endParaRPr kumimoji="1" lang="ja-JP" altLang="en-US"/>
          </a:p>
        </p:txBody>
      </p:sp>
      <p:sp>
        <p:nvSpPr>
          <p:cNvPr id="4" name="スライド イメージ プレースホルダ 3"/>
          <p:cNvSpPr>
            <a:spLocks noGrp="1" noRot="1" noChangeAspect="1"/>
          </p:cNvSpPr>
          <p:nvPr>
            <p:ph type="sldImg" idx="2"/>
          </p:nvPr>
        </p:nvSpPr>
        <p:spPr>
          <a:xfrm>
            <a:off x="3128963" y="511175"/>
            <a:ext cx="3683000" cy="2551113"/>
          </a:xfrm>
          <a:prstGeom prst="rect">
            <a:avLst/>
          </a:prstGeom>
          <a:noFill/>
          <a:ln w="12700">
            <a:solidFill>
              <a:prstClr val="black"/>
            </a:solidFill>
          </a:ln>
        </p:spPr>
        <p:txBody>
          <a:bodyPr vert="horz" lIns="91406" tIns="45700" rIns="91406" bIns="45700" rtlCol="0" anchor="ctr"/>
          <a:lstStyle/>
          <a:p>
            <a:endParaRPr lang="ja-JP" altLang="en-US"/>
          </a:p>
        </p:txBody>
      </p:sp>
      <p:sp>
        <p:nvSpPr>
          <p:cNvPr id="5" name="ノート プレースホルダ 4"/>
          <p:cNvSpPr>
            <a:spLocks noGrp="1"/>
          </p:cNvSpPr>
          <p:nvPr>
            <p:ph type="body" sz="quarter" idx="3"/>
          </p:nvPr>
        </p:nvSpPr>
        <p:spPr>
          <a:xfrm>
            <a:off x="993935" y="3233425"/>
            <a:ext cx="7951470" cy="3063240"/>
          </a:xfrm>
          <a:prstGeom prst="rect">
            <a:avLst/>
          </a:prstGeom>
        </p:spPr>
        <p:txBody>
          <a:bodyPr vert="horz" lIns="91406" tIns="45700" rIns="91406" bIns="4570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6" y="6465659"/>
            <a:ext cx="4307047" cy="340360"/>
          </a:xfrm>
          <a:prstGeom prst="rect">
            <a:avLst/>
          </a:prstGeom>
        </p:spPr>
        <p:txBody>
          <a:bodyPr vert="horz" lIns="91406" tIns="45700" rIns="91406" bIns="4570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7" y="6465659"/>
            <a:ext cx="4307047" cy="340360"/>
          </a:xfrm>
          <a:prstGeom prst="rect">
            <a:avLst/>
          </a:prstGeom>
        </p:spPr>
        <p:txBody>
          <a:bodyPr vert="horz" lIns="91406" tIns="45700" rIns="91406" bIns="45700"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529499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8675" name="ノート プレースホルダ 2"/>
          <p:cNvSpPr>
            <a:spLocks noGrp="1"/>
          </p:cNvSpPr>
          <p:nvPr>
            <p:ph type="body" idx="1"/>
          </p:nvPr>
        </p:nvSpPr>
        <p:spPr bwMode="auto">
          <a:noFill/>
        </p:spPr>
        <p:txBody>
          <a:bodyPr wrap="square" lIns="91433" tIns="45716" rIns="91433" bIns="45716" numCol="1" anchor="t" anchorCtr="0" compatLnSpc="1">
            <a:prstTxWarp prst="textNoShape">
              <a:avLst/>
            </a:prstTxWarp>
          </a:bodyPr>
          <a:lstStyle/>
          <a:p>
            <a:pPr>
              <a:spcBef>
                <a:spcPct val="0"/>
              </a:spcBef>
            </a:pPr>
            <a:endParaRPr lang="ja-JP" altLang="en-US" dirty="0"/>
          </a:p>
        </p:txBody>
      </p:sp>
      <p:sp>
        <p:nvSpPr>
          <p:cNvPr id="28676" name="スライド番号プレースホルダ 3"/>
          <p:cNvSpPr txBox="1">
            <a:spLocks noGrp="1"/>
          </p:cNvSpPr>
          <p:nvPr/>
        </p:nvSpPr>
        <p:spPr bwMode="auto">
          <a:xfrm>
            <a:off x="3856038" y="9440863"/>
            <a:ext cx="2949575" cy="496887"/>
          </a:xfrm>
          <a:prstGeom prst="rect">
            <a:avLst/>
          </a:prstGeom>
          <a:noFill/>
          <a:ln w="9525">
            <a:noFill/>
            <a:miter lim="800000"/>
            <a:headEnd/>
            <a:tailEnd/>
          </a:ln>
        </p:spPr>
        <p:txBody>
          <a:bodyPr lIns="91433" tIns="45716" rIns="91433" bIns="45716" anchor="b"/>
          <a:lstStyle/>
          <a:p>
            <a:pPr algn="r"/>
            <a:fld id="{70CE8F58-7347-40CF-B88A-A519F2C62C7E}" type="slidenum">
              <a:rPr lang="ja-JP" altLang="en-US" sz="1200">
                <a:latin typeface="Calibri" pitchFamily="34" charset="0"/>
              </a:rPr>
              <a:pPr algn="r"/>
              <a:t>12</a:t>
            </a:fld>
            <a:endParaRPr lang="en-US" altLang="ja-JP" sz="1200" dirty="0">
              <a:latin typeface="Calibri" pitchFamily="34" charset="0"/>
            </a:endParaRPr>
          </a:p>
        </p:txBody>
      </p:sp>
    </p:spTree>
    <p:extLst>
      <p:ext uri="{BB962C8B-B14F-4D97-AF65-F5344CB8AC3E}">
        <p14:creationId xmlns:p14="http://schemas.microsoft.com/office/powerpoint/2010/main" val="3379522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9699" name="ノート プレースホルダ 2"/>
          <p:cNvSpPr>
            <a:spLocks noGrp="1"/>
          </p:cNvSpPr>
          <p:nvPr>
            <p:ph type="body" idx="1"/>
          </p:nvPr>
        </p:nvSpPr>
        <p:spPr bwMode="auto">
          <a:noFill/>
        </p:spPr>
        <p:txBody>
          <a:bodyPr wrap="square" lIns="91433" tIns="45716" rIns="91433" bIns="45716" numCol="1" anchor="t" anchorCtr="0" compatLnSpc="1">
            <a:prstTxWarp prst="textNoShape">
              <a:avLst/>
            </a:prstTxWarp>
          </a:bodyPr>
          <a:lstStyle/>
          <a:p>
            <a:pPr>
              <a:spcBef>
                <a:spcPct val="0"/>
              </a:spcBef>
            </a:pPr>
            <a:endParaRPr lang="ja-JP" altLang="en-US" dirty="0"/>
          </a:p>
        </p:txBody>
      </p:sp>
      <p:sp>
        <p:nvSpPr>
          <p:cNvPr id="29700" name="スライド番号プレースホルダ 3"/>
          <p:cNvSpPr txBox="1">
            <a:spLocks noGrp="1"/>
          </p:cNvSpPr>
          <p:nvPr/>
        </p:nvSpPr>
        <p:spPr bwMode="auto">
          <a:xfrm>
            <a:off x="3856038" y="9440863"/>
            <a:ext cx="2949575" cy="496887"/>
          </a:xfrm>
          <a:prstGeom prst="rect">
            <a:avLst/>
          </a:prstGeom>
          <a:noFill/>
          <a:ln w="9525">
            <a:noFill/>
            <a:miter lim="800000"/>
            <a:headEnd/>
            <a:tailEnd/>
          </a:ln>
        </p:spPr>
        <p:txBody>
          <a:bodyPr lIns="91433" tIns="45716" rIns="91433" bIns="45716" anchor="b"/>
          <a:lstStyle/>
          <a:p>
            <a:pPr algn="r"/>
            <a:fld id="{19CE6B2F-467A-44C8-AC52-B8BC3CB30360}" type="slidenum">
              <a:rPr lang="ja-JP" altLang="en-US" sz="1200">
                <a:latin typeface="Calibri" pitchFamily="34" charset="0"/>
              </a:rPr>
              <a:pPr algn="r"/>
              <a:t>13</a:t>
            </a:fld>
            <a:endParaRPr lang="en-US" altLang="ja-JP" sz="1200" dirty="0">
              <a:latin typeface="Calibri" pitchFamily="34" charset="0"/>
            </a:endParaRPr>
          </a:p>
        </p:txBody>
      </p:sp>
    </p:spTree>
    <p:extLst>
      <p:ext uri="{BB962C8B-B14F-4D97-AF65-F5344CB8AC3E}">
        <p14:creationId xmlns:p14="http://schemas.microsoft.com/office/powerpoint/2010/main" val="1826771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22</a:t>
            </a:fld>
            <a:endParaRPr kumimoji="1" lang="ja-JP" altLang="en-US"/>
          </a:p>
        </p:txBody>
      </p:sp>
    </p:spTree>
    <p:extLst>
      <p:ext uri="{BB962C8B-B14F-4D97-AF65-F5344CB8AC3E}">
        <p14:creationId xmlns:p14="http://schemas.microsoft.com/office/powerpoint/2010/main" val="2410012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23</a:t>
            </a:fld>
            <a:endParaRPr kumimoji="1" lang="ja-JP" altLang="en-US"/>
          </a:p>
        </p:txBody>
      </p:sp>
    </p:spTree>
    <p:extLst>
      <p:ext uri="{BB962C8B-B14F-4D97-AF65-F5344CB8AC3E}">
        <p14:creationId xmlns:p14="http://schemas.microsoft.com/office/powerpoint/2010/main" val="2910906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24</a:t>
            </a:fld>
            <a:endParaRPr kumimoji="1" lang="ja-JP" altLang="en-US"/>
          </a:p>
        </p:txBody>
      </p:sp>
    </p:spTree>
    <p:extLst>
      <p:ext uri="{BB962C8B-B14F-4D97-AF65-F5344CB8AC3E}">
        <p14:creationId xmlns:p14="http://schemas.microsoft.com/office/powerpoint/2010/main" val="2578146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25</a:t>
            </a:fld>
            <a:endParaRPr kumimoji="1" lang="ja-JP" altLang="en-US"/>
          </a:p>
        </p:txBody>
      </p:sp>
    </p:spTree>
    <p:extLst>
      <p:ext uri="{BB962C8B-B14F-4D97-AF65-F5344CB8AC3E}">
        <p14:creationId xmlns:p14="http://schemas.microsoft.com/office/powerpoint/2010/main" val="4015574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2" y="2130430"/>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1"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2"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6905"/>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2"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2"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2018/4/3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2018/4/3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2018/4/3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3"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2" y="274638"/>
            <a:ext cx="8915399"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600205"/>
            <a:ext cx="8915399"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1"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2018/4/3</a:t>
            </a:fld>
            <a:endParaRPr kumimoji="1" lang="ja-JP" altLang="en-US"/>
          </a:p>
        </p:txBody>
      </p:sp>
      <p:sp>
        <p:nvSpPr>
          <p:cNvPr id="5" name="フッター プレースホルダ 4"/>
          <p:cNvSpPr>
            <a:spLocks noGrp="1"/>
          </p:cNvSpPr>
          <p:nvPr>
            <p:ph type="ftr" sz="quarter" idx="3"/>
          </p:nvPr>
        </p:nvSpPr>
        <p:spPr>
          <a:xfrm>
            <a:off x="3384552"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1"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4948930"/>
            <a:ext cx="9906000" cy="17287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年４月</a:t>
            </a:r>
            <a:r>
              <a:rPr lang="ja-JP" altLang="en-US"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a:t>
            </a: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大都市制度（特別区設置）協議会</a:t>
            </a:r>
            <a:endParaRPr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事務局：副首都推進局</a:t>
            </a:r>
            <a:r>
              <a:rPr lang="ja-JP" altLang="en-US" sz="2800" dirty="0">
                <a:solidFill>
                  <a:schemeClr val="tx1"/>
                </a:solidFill>
                <a:latin typeface="+mn-ea"/>
              </a:rPr>
              <a:t>　</a:t>
            </a:r>
          </a:p>
        </p:txBody>
      </p:sp>
      <p:sp>
        <p:nvSpPr>
          <p:cNvPr id="10" name="フローチャート : 端子 9"/>
          <p:cNvSpPr/>
          <p:nvPr/>
        </p:nvSpPr>
        <p:spPr>
          <a:xfrm>
            <a:off x="554038" y="2948478"/>
            <a:ext cx="9048750" cy="719137"/>
          </a:xfrm>
          <a:prstGeom prst="flowChartTerminator">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ja-JP" altLang="en-US" sz="3800" dirty="0">
                <a:solidFill>
                  <a:prstClr val="black"/>
                </a:solidFill>
                <a:latin typeface="HGP創英角ｺﾞｼｯｸUB" panose="020B0900000000000000" pitchFamily="50" charset="-128"/>
                <a:ea typeface="HGP創英角ｺﾞｼｯｸUB" panose="020B0900000000000000" pitchFamily="50" charset="-128"/>
              </a:rPr>
              <a:t>副首都・大阪にふさわしい大都市制度</a:t>
            </a:r>
            <a:endParaRPr lang="en-US" altLang="ja-JP" sz="3600" dirty="0">
              <a:solidFill>
                <a:schemeClr val="tx1"/>
              </a:solidFill>
            </a:endParaRPr>
          </a:p>
          <a:p>
            <a:pPr algn="ctr">
              <a:defRPr/>
            </a:pPr>
            <a:r>
              <a:rPr lang="en-US" altLang="ja-JP" sz="3600" dirty="0">
                <a:solidFill>
                  <a:schemeClr val="tx1"/>
                </a:solidFill>
                <a:latin typeface="+mj-ea"/>
                <a:ea typeface="+mj-ea"/>
              </a:rPr>
              <a:t>《</a:t>
            </a:r>
            <a:r>
              <a:rPr lang="ja-JP" altLang="en-US" sz="3600" dirty="0">
                <a:solidFill>
                  <a:schemeClr val="tx1"/>
                </a:solidFill>
                <a:latin typeface="+mj-ea"/>
                <a:ea typeface="+mj-ea"/>
              </a:rPr>
              <a:t>特別区（素案）</a:t>
            </a:r>
            <a:r>
              <a:rPr lang="en-US" altLang="ja-JP" sz="3600" dirty="0">
                <a:solidFill>
                  <a:schemeClr val="tx1"/>
                </a:solidFill>
                <a:latin typeface="+mj-ea"/>
                <a:ea typeface="+mj-ea"/>
              </a:rPr>
              <a:t>》</a:t>
            </a:r>
          </a:p>
          <a:p>
            <a:pPr algn="ctr">
              <a:defRPr/>
            </a:pPr>
            <a:endParaRPr lang="en-US" altLang="ja-JP" dirty="0">
              <a:solidFill>
                <a:schemeClr val="tx1"/>
              </a:solidFill>
              <a:latin typeface="+mj-ea"/>
              <a:ea typeface="+mj-ea"/>
            </a:endParaRPr>
          </a:p>
          <a:p>
            <a:pPr algn="ctr">
              <a:defRPr/>
            </a:pPr>
            <a:r>
              <a:rPr lang="en-US" altLang="ja-JP" sz="3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事務分担</a:t>
            </a:r>
            <a:r>
              <a:rPr lang="ja-JP" altLang="en-US" sz="3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案</a:t>
            </a:r>
            <a:r>
              <a:rPr lang="ja-JP" altLang="en-US" sz="3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の変更に伴う修正</a:t>
            </a:r>
            <a:r>
              <a:rPr lang="en-US" altLang="ja-JP" sz="3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3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a:spLocks noChangeArrowheads="1"/>
          </p:cNvSpPr>
          <p:nvPr/>
        </p:nvSpPr>
        <p:spPr bwMode="auto">
          <a:xfrm>
            <a:off x="0" y="0"/>
            <a:ext cx="5313039"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2000" dirty="0" smtClean="0">
                <a:solidFill>
                  <a:srgbClr val="000000"/>
                </a:solidFill>
                <a:latin typeface="Meiryo UI" pitchFamily="50" charset="-128"/>
                <a:ea typeface="Meiryo UI" pitchFamily="50" charset="-128"/>
                <a:cs typeface="Meiryo UI" pitchFamily="50" charset="-128"/>
              </a:rPr>
              <a:t>第９回大都市制度（特別区設置）協議会資料</a:t>
            </a:r>
            <a:endParaRPr lang="en-US" altLang="ja-JP" sz="2000" dirty="0">
              <a:solidFill>
                <a:srgbClr val="000000"/>
              </a:solidFill>
              <a:latin typeface="Meiryo UI" pitchFamily="50" charset="-128"/>
              <a:ea typeface="Meiryo UI" pitchFamily="50" charset="-128"/>
              <a:cs typeface="Meiryo UI" pitchFamily="50" charset="-128"/>
            </a:endParaRPr>
          </a:p>
        </p:txBody>
      </p:sp>
      <p:sp>
        <p:nvSpPr>
          <p:cNvPr id="2" name="正方形/長方形 1"/>
          <p:cNvSpPr/>
          <p:nvPr/>
        </p:nvSpPr>
        <p:spPr>
          <a:xfrm>
            <a:off x="7802588" y="200055"/>
            <a:ext cx="1800200" cy="86409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latin typeface="ＭＳ ゴシック" panose="020B0609070205080204" pitchFamily="49" charset="-128"/>
                <a:ea typeface="ＭＳ ゴシック" panose="020B0609070205080204" pitchFamily="49" charset="-128"/>
              </a:rPr>
              <a:t>資 </a:t>
            </a:r>
            <a:r>
              <a:rPr kumimoji="1" lang="ja-JP" altLang="en-US" sz="2400" smtClean="0">
                <a:solidFill>
                  <a:schemeClr val="tx1"/>
                </a:solidFill>
                <a:latin typeface="ＭＳ ゴシック" panose="020B0609070205080204" pitchFamily="49" charset="-128"/>
                <a:ea typeface="ＭＳ ゴシック" panose="020B0609070205080204" pitchFamily="49" charset="-128"/>
              </a:rPr>
              <a:t>料 ２</a:t>
            </a:r>
            <a:endParaRPr kumimoji="1" lang="ja-JP" altLang="en-US" sz="2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7216701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5120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42088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smtClean="0">
                <a:solidFill>
                  <a:schemeClr val="tx1"/>
                </a:solidFill>
                <a:latin typeface="Meiryo UI" panose="020B0604030504040204" pitchFamily="50" charset="-128"/>
                <a:ea typeface="Meiryo UI" panose="020B0604030504040204" pitchFamily="50" charset="-128"/>
              </a:rPr>
              <a:t>１　</a:t>
            </a:r>
            <a:r>
              <a:rPr kumimoji="1" lang="ja-JP" altLang="en-US" sz="4500" dirty="0" smtClean="0">
                <a:solidFill>
                  <a:schemeClr val="tx1"/>
                </a:solidFill>
                <a:latin typeface="Meiryo UI" panose="020B0604030504040204" pitchFamily="50" charset="-128"/>
                <a:ea typeface="Meiryo UI" panose="020B0604030504040204" pitchFamily="50" charset="-128"/>
              </a:rPr>
              <a:t>組織</a:t>
            </a:r>
            <a:r>
              <a:rPr lang="ja-JP" altLang="en-US" sz="4500" dirty="0" smtClean="0">
                <a:solidFill>
                  <a:schemeClr val="tx1"/>
                </a:solidFill>
                <a:latin typeface="Meiryo UI" panose="020B0604030504040204" pitchFamily="50" charset="-128"/>
                <a:ea typeface="Meiryo UI" panose="020B0604030504040204" pitchFamily="50" charset="-128"/>
              </a:rPr>
              <a:t>体制</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68495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0" y="4763"/>
            <a:ext cx="9906000" cy="503237"/>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１　事務分担（案）に基づく組織・職員の移管　</a:t>
            </a:r>
            <a:r>
              <a:rPr lang="ja-JP" altLang="en-US" sz="1600" b="1" dirty="0">
                <a:solidFill>
                  <a:srgbClr val="000000"/>
                </a:solidFill>
                <a:latin typeface="ＭＳ Ｐゴシック" charset="-128"/>
                <a:ea typeface="Meiryo UI"/>
                <a:cs typeface="Meiryo UI"/>
              </a:rPr>
              <a:t>　</a:t>
            </a:r>
            <a:r>
              <a:rPr lang="ja-JP" altLang="en-US" sz="2000" b="1" dirty="0">
                <a:solidFill>
                  <a:srgbClr val="000000"/>
                </a:solidFill>
                <a:latin typeface="ＭＳ Ｐゴシック" charset="-128"/>
                <a:ea typeface="Meiryo UI"/>
                <a:cs typeface="Meiryo UI"/>
              </a:rPr>
              <a:t>　　　</a:t>
            </a:r>
            <a:endParaRPr lang="ja-JP" altLang="en-US" sz="1400" b="1" dirty="0">
              <a:solidFill>
                <a:srgbClr val="000000"/>
              </a:solidFill>
              <a:latin typeface="ＭＳ Ｐゴシック" charset="-128"/>
              <a:ea typeface="Meiryo UI"/>
              <a:cs typeface="Meiryo UI"/>
            </a:endParaRPr>
          </a:p>
        </p:txBody>
      </p:sp>
      <p:sp>
        <p:nvSpPr>
          <p:cNvPr id="52" name="コンテンツ プレースホルダー 2"/>
          <p:cNvSpPr txBox="1">
            <a:spLocks/>
          </p:cNvSpPr>
          <p:nvPr/>
        </p:nvSpPr>
        <p:spPr bwMode="auto">
          <a:xfrm>
            <a:off x="571499" y="809625"/>
            <a:ext cx="9086851" cy="533400"/>
          </a:xfrm>
          <a:prstGeom prst="rect">
            <a:avLst/>
          </a:prstGeom>
          <a:solidFill>
            <a:schemeClr val="accent6">
              <a:lumMod val="40000"/>
              <a:lumOff val="60000"/>
            </a:schemeClr>
          </a:solidFill>
          <a:ln w="12700">
            <a:noFill/>
          </a:ln>
          <a:extLst/>
        </p:spPr>
        <p:style>
          <a:lnRef idx="2">
            <a:schemeClr val="dk1"/>
          </a:lnRef>
          <a:fillRef idx="1">
            <a:schemeClr val="lt1"/>
          </a:fillRef>
          <a:effectRef idx="0">
            <a:schemeClr val="dk1"/>
          </a:effectRef>
          <a:fontRef idx="minor">
            <a:schemeClr val="dk1"/>
          </a:fontRef>
        </p:style>
        <p:txBody>
          <a:bodyPr lIns="36000" rIns="36000"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450" b="1" dirty="0">
                <a:solidFill>
                  <a:prstClr val="black"/>
                </a:solidFill>
                <a:latin typeface="Meiryo UI" pitchFamily="50" charset="-128"/>
                <a:ea typeface="Meiryo UI" pitchFamily="50" charset="-128"/>
                <a:cs typeface="Meiryo UI" pitchFamily="50" charset="-128"/>
              </a:rPr>
              <a:t>◆ 事務分担</a:t>
            </a:r>
            <a:r>
              <a:rPr lang="en-US" altLang="ja-JP" sz="1450" b="1" dirty="0">
                <a:solidFill>
                  <a:prstClr val="black"/>
                </a:solidFill>
                <a:latin typeface="Meiryo UI" pitchFamily="50" charset="-128"/>
                <a:ea typeface="Meiryo UI" pitchFamily="50" charset="-128"/>
                <a:cs typeface="Meiryo UI" pitchFamily="50" charset="-128"/>
              </a:rPr>
              <a:t>(</a:t>
            </a:r>
            <a:r>
              <a:rPr lang="ja-JP" altLang="en-US" sz="1450" b="1" dirty="0">
                <a:solidFill>
                  <a:prstClr val="black"/>
                </a:solidFill>
                <a:latin typeface="Meiryo UI" pitchFamily="50" charset="-128"/>
                <a:ea typeface="Meiryo UI" pitchFamily="50" charset="-128"/>
                <a:cs typeface="Meiryo UI" pitchFamily="50" charset="-128"/>
              </a:rPr>
              <a:t>案</a:t>
            </a:r>
            <a:r>
              <a:rPr lang="en-US" altLang="ja-JP" sz="1450" b="1" dirty="0">
                <a:solidFill>
                  <a:prstClr val="black"/>
                </a:solidFill>
                <a:latin typeface="Meiryo UI" pitchFamily="50" charset="-128"/>
                <a:ea typeface="Meiryo UI" pitchFamily="50" charset="-128"/>
                <a:cs typeface="Meiryo UI" pitchFamily="50" charset="-128"/>
              </a:rPr>
              <a:t>)</a:t>
            </a:r>
            <a:r>
              <a:rPr lang="ja-JP" altLang="en-US" sz="1450" b="1" dirty="0">
                <a:solidFill>
                  <a:prstClr val="black"/>
                </a:solidFill>
                <a:latin typeface="Meiryo UI" pitchFamily="50" charset="-128"/>
                <a:ea typeface="Meiryo UI" pitchFamily="50" charset="-128"/>
                <a:cs typeface="Meiryo UI" pitchFamily="50" charset="-128"/>
              </a:rPr>
              <a:t>に基づき、職員は「特別区」への配置を基本としつつ、「大阪府」と仕分けられた事務にかかる組織・職員</a:t>
            </a:r>
            <a:endParaRPr lang="en-US" altLang="ja-JP" sz="1450" b="1" dirty="0">
              <a:solidFill>
                <a:prstClr val="black"/>
              </a:solidFill>
              <a:latin typeface="Meiryo UI" pitchFamily="50" charset="-128"/>
              <a:ea typeface="Meiryo UI" pitchFamily="50" charset="-128"/>
              <a:cs typeface="Meiryo UI" pitchFamily="50" charset="-128"/>
            </a:endParaRPr>
          </a:p>
          <a:p>
            <a:pPr marL="0" indent="0" fontAlgn="auto">
              <a:spcBef>
                <a:spcPts val="0"/>
              </a:spcBef>
              <a:spcAft>
                <a:spcPts val="0"/>
              </a:spcAft>
              <a:buFont typeface="Arial" charset="0"/>
              <a:buNone/>
              <a:defRPr/>
            </a:pPr>
            <a:r>
              <a:rPr lang="ja-JP" altLang="en-US" sz="1450" b="1" dirty="0">
                <a:solidFill>
                  <a:prstClr val="black"/>
                </a:solidFill>
                <a:latin typeface="Meiryo UI" pitchFamily="50" charset="-128"/>
                <a:ea typeface="Meiryo UI" pitchFamily="50" charset="-128"/>
                <a:cs typeface="Meiryo UI" pitchFamily="50" charset="-128"/>
              </a:rPr>
              <a:t>　　を大阪府に移管</a:t>
            </a:r>
            <a:endParaRPr lang="en-US" altLang="ja-JP" sz="1450" b="1" dirty="0">
              <a:solidFill>
                <a:prstClr val="black"/>
              </a:solidFill>
              <a:latin typeface="Meiryo UI" pitchFamily="50" charset="-128"/>
              <a:ea typeface="Meiryo UI" pitchFamily="50" charset="-128"/>
              <a:cs typeface="Meiryo UI" pitchFamily="50" charset="-128"/>
            </a:endParaRPr>
          </a:p>
        </p:txBody>
      </p:sp>
      <p:sp>
        <p:nvSpPr>
          <p:cNvPr id="53" name="円/楕円 52"/>
          <p:cNvSpPr/>
          <p:nvPr/>
        </p:nvSpPr>
        <p:spPr>
          <a:xfrm>
            <a:off x="4455075" y="1474788"/>
            <a:ext cx="1646237" cy="496887"/>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54" name="正方形/長方形 53"/>
          <p:cNvSpPr/>
          <p:nvPr/>
        </p:nvSpPr>
        <p:spPr>
          <a:xfrm>
            <a:off x="6725200" y="4917691"/>
            <a:ext cx="2097087" cy="1806958"/>
          </a:xfrm>
          <a:prstGeom prst="rect">
            <a:avLst/>
          </a:prstGeom>
          <a:solidFill>
            <a:schemeClr val="accent3">
              <a:lumMod val="60000"/>
              <a:lumOff val="40000"/>
            </a:schemeClr>
          </a:solidFill>
          <a:ln>
            <a:solidFill>
              <a:schemeClr val="accent3"/>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schemeClr val="tx1"/>
                </a:solidFill>
                <a:latin typeface="Meiryo UI" panose="020B0604030504040204" pitchFamily="50" charset="-128"/>
                <a:ea typeface="Meiryo UI" panose="020B0604030504040204" pitchFamily="50" charset="-128"/>
              </a:rPr>
              <a:t>大阪府</a:t>
            </a:r>
          </a:p>
        </p:txBody>
      </p:sp>
      <p:sp>
        <p:nvSpPr>
          <p:cNvPr id="55" name="正方形/長方形 54"/>
          <p:cNvSpPr/>
          <p:nvPr/>
        </p:nvSpPr>
        <p:spPr>
          <a:xfrm>
            <a:off x="6725200" y="1789112"/>
            <a:ext cx="2097087" cy="3061228"/>
          </a:xfrm>
          <a:prstGeom prst="rect">
            <a:avLst/>
          </a:prstGeom>
          <a:solidFill>
            <a:schemeClr val="accent1">
              <a:lumMod val="75000"/>
            </a:schemeClr>
          </a:solidFill>
          <a:ln>
            <a:solidFill>
              <a:schemeClr val="accent4"/>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2000" b="1" dirty="0">
              <a:solidFill>
                <a:schemeClr val="bg1"/>
              </a:solidFill>
              <a:latin typeface="Meiryo UI" panose="020B0604030504040204" pitchFamily="50" charset="-128"/>
              <a:ea typeface="Meiryo UI" panose="020B0604030504040204" pitchFamily="50" charset="-128"/>
            </a:endParaRPr>
          </a:p>
          <a:p>
            <a:pPr algn="ctr">
              <a:defRPr/>
            </a:pPr>
            <a:endParaRPr lang="en-US" altLang="ja-JP" sz="2000" b="1" dirty="0">
              <a:solidFill>
                <a:schemeClr val="bg1"/>
              </a:solidFill>
              <a:latin typeface="Meiryo UI" panose="020B0604030504040204" pitchFamily="50" charset="-128"/>
              <a:ea typeface="Meiryo UI" panose="020B0604030504040204" pitchFamily="50" charset="-128"/>
            </a:endParaRPr>
          </a:p>
          <a:p>
            <a:pPr algn="ctr">
              <a:defRPr/>
            </a:pPr>
            <a:r>
              <a:rPr lang="ja-JP" altLang="en-US" b="1" dirty="0">
                <a:solidFill>
                  <a:schemeClr val="bg1"/>
                </a:solidFill>
                <a:latin typeface="Meiryo UI" panose="020B0604030504040204" pitchFamily="50" charset="-128"/>
                <a:ea typeface="Meiryo UI" panose="020B0604030504040204" pitchFamily="50" charset="-128"/>
              </a:rPr>
              <a:t>特別区</a:t>
            </a:r>
            <a:endParaRPr lang="en-US" altLang="ja-JP" dirty="0">
              <a:solidFill>
                <a:schemeClr val="tx1"/>
              </a:solidFill>
              <a:latin typeface="Meiryo UI" panose="020B0604030504040204" pitchFamily="50" charset="-128"/>
              <a:ea typeface="Meiryo UI" panose="020B0604030504040204" pitchFamily="50" charset="-128"/>
            </a:endParaRPr>
          </a:p>
          <a:p>
            <a:pPr algn="ctr">
              <a:defRPr/>
            </a:pPr>
            <a:endParaRPr lang="en-US" altLang="ja-JP" sz="2000" dirty="0">
              <a:solidFill>
                <a:schemeClr val="tx1"/>
              </a:solidFill>
              <a:latin typeface="Meiryo UI" panose="020B0604030504040204" pitchFamily="50" charset="-128"/>
              <a:ea typeface="Meiryo UI" panose="020B0604030504040204" pitchFamily="50" charset="-128"/>
            </a:endParaRPr>
          </a:p>
          <a:p>
            <a:pPr algn="ctr">
              <a:defRPr/>
            </a:pPr>
            <a:endParaRPr lang="en-US" altLang="ja-JP" sz="2000" dirty="0">
              <a:solidFill>
                <a:schemeClr val="tx1"/>
              </a:solidFill>
              <a:latin typeface="Meiryo UI" panose="020B0604030504040204" pitchFamily="50" charset="-128"/>
              <a:ea typeface="Meiryo UI" panose="020B0604030504040204" pitchFamily="50" charset="-128"/>
            </a:endParaRPr>
          </a:p>
        </p:txBody>
      </p:sp>
      <p:sp>
        <p:nvSpPr>
          <p:cNvPr id="57" name="正方形/長方形 56"/>
          <p:cNvSpPr>
            <a:spLocks noChangeArrowheads="1"/>
          </p:cNvSpPr>
          <p:nvPr/>
        </p:nvSpPr>
        <p:spPr bwMode="auto">
          <a:xfrm flipH="1">
            <a:off x="5330403" y="2999181"/>
            <a:ext cx="158085" cy="2016000"/>
          </a:xfrm>
          <a:prstGeom prst="rect">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graphicFrame>
        <p:nvGraphicFramePr>
          <p:cNvPr id="59" name="表 58"/>
          <p:cNvGraphicFramePr>
            <a:graphicFrameLocks noGrp="1"/>
          </p:cNvGraphicFramePr>
          <p:nvPr>
            <p:extLst/>
          </p:nvPr>
        </p:nvGraphicFramePr>
        <p:xfrm>
          <a:off x="826998" y="5851324"/>
          <a:ext cx="3397250" cy="901920"/>
        </p:xfrm>
        <a:graphic>
          <a:graphicData uri="http://schemas.openxmlformats.org/drawingml/2006/table">
            <a:tbl>
              <a:tblPr firstRow="1" bandRow="1">
                <a:tableStyleId>{F5AB1C69-6EDB-4FF4-983F-18BD219EF322}</a:tableStyleId>
              </a:tblPr>
              <a:tblGrid>
                <a:gridCol w="3397250">
                  <a:extLst>
                    <a:ext uri="{9D8B030D-6E8A-4147-A177-3AD203B41FA5}">
                      <a16:colId xmlns:a16="http://schemas.microsoft.com/office/drawing/2014/main" xmlns="" val="20000"/>
                    </a:ext>
                  </a:extLst>
                </a:gridCol>
              </a:tblGrid>
              <a:tr h="383852">
                <a:tc>
                  <a:txBody>
                    <a:bodyPr/>
                    <a:lstStyle/>
                    <a:p>
                      <a:pPr algn="ctr"/>
                      <a:r>
                        <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a:t>
                      </a:r>
                    </a:p>
                  </a:txBody>
                  <a:tcPr marL="92485" marR="92485" marT="45674" marB="45674" anchor="ctr"/>
                </a:tc>
                <a:extLst>
                  <a:ext uri="{0D108BD9-81ED-4DB2-BD59-A6C34878D82A}">
                    <a16:rowId xmlns:a16="http://schemas.microsoft.com/office/drawing/2014/main" xmlns="" val="10000"/>
                  </a:ext>
                </a:extLst>
              </a:tr>
              <a:tr h="501992">
                <a:tc>
                  <a:txBody>
                    <a:bodyPr/>
                    <a:lstStyle/>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　⑩知事部局、行政委員会事務局等　</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　　学校、警察</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txBody>
                  <a:tcPr marL="92485" marR="92485" marT="45674" marB="45674"/>
                </a:tc>
                <a:extLst>
                  <a:ext uri="{0D108BD9-81ED-4DB2-BD59-A6C34878D82A}">
                    <a16:rowId xmlns:a16="http://schemas.microsoft.com/office/drawing/2014/main" xmlns="" val="10001"/>
                  </a:ext>
                </a:extLst>
              </a:tr>
            </a:tbl>
          </a:graphicData>
        </a:graphic>
      </p:graphicFrame>
      <p:sp>
        <p:nvSpPr>
          <p:cNvPr id="61" name="正方形/長方形 60"/>
          <p:cNvSpPr>
            <a:spLocks noChangeArrowheads="1"/>
          </p:cNvSpPr>
          <p:nvPr/>
        </p:nvSpPr>
        <p:spPr bwMode="auto">
          <a:xfrm>
            <a:off x="4346331" y="2847465"/>
            <a:ext cx="1142157" cy="177800"/>
          </a:xfrm>
          <a:prstGeom prst="rect">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sp>
        <p:nvSpPr>
          <p:cNvPr id="62" name="正方形/長方形 33"/>
          <p:cNvSpPr>
            <a:spLocks noChangeArrowheads="1"/>
          </p:cNvSpPr>
          <p:nvPr/>
        </p:nvSpPr>
        <p:spPr bwMode="auto">
          <a:xfrm>
            <a:off x="4540800" y="1474788"/>
            <a:ext cx="1555200" cy="504825"/>
          </a:xfrm>
          <a:prstGeom prst="rect">
            <a:avLst/>
          </a:prstGeom>
          <a:noFill/>
          <a:ln w="25400" algn="ctr">
            <a:noFill/>
            <a:miter lim="800000"/>
            <a:headEnd/>
            <a:tailEnd/>
          </a:ln>
        </p:spPr>
        <p:txBody>
          <a:bodyPr anchor="ctr"/>
          <a:lstStyle/>
          <a:p>
            <a:pPr algn="ctr"/>
            <a:r>
              <a:rPr lang="ja-JP" altLang="en-US" sz="1500" dirty="0">
                <a:latin typeface="Meiryo UI" pitchFamily="50" charset="-128"/>
                <a:ea typeface="Meiryo UI" pitchFamily="50" charset="-128"/>
                <a:cs typeface="Meiryo UI" pitchFamily="50" charset="-128"/>
              </a:rPr>
              <a:t>事務分担（案）</a:t>
            </a:r>
            <a:endParaRPr lang="en-US" altLang="ja-JP" sz="1500" dirty="0">
              <a:latin typeface="Meiryo UI" pitchFamily="50" charset="-128"/>
              <a:ea typeface="Meiryo UI" pitchFamily="50" charset="-128"/>
              <a:cs typeface="Meiryo UI" pitchFamily="50" charset="-128"/>
            </a:endParaRPr>
          </a:p>
        </p:txBody>
      </p:sp>
      <p:sp>
        <p:nvSpPr>
          <p:cNvPr id="63" name="正方形/長方形 62"/>
          <p:cNvSpPr/>
          <p:nvPr/>
        </p:nvSpPr>
        <p:spPr>
          <a:xfrm>
            <a:off x="4251964" y="2768707"/>
            <a:ext cx="1409367" cy="3356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tx1"/>
                </a:solidFill>
                <a:latin typeface="Meiryo UI" pitchFamily="50" charset="-128"/>
                <a:ea typeface="Meiryo UI" pitchFamily="50" charset="-128"/>
                <a:cs typeface="Meiryo UI" pitchFamily="50" charset="-128"/>
              </a:rPr>
              <a:t>一部、大阪府へ</a:t>
            </a:r>
          </a:p>
        </p:txBody>
      </p:sp>
      <p:sp>
        <p:nvSpPr>
          <p:cNvPr id="68" name="正方形/長方形 67"/>
          <p:cNvSpPr/>
          <p:nvPr/>
        </p:nvSpPr>
        <p:spPr>
          <a:xfrm>
            <a:off x="4210092" y="5977129"/>
            <a:ext cx="1563687" cy="4017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tx1"/>
                </a:solidFill>
                <a:latin typeface="Meiryo UI" pitchFamily="50" charset="-128"/>
                <a:ea typeface="Meiryo UI" pitchFamily="50" charset="-128"/>
                <a:cs typeface="Meiryo UI" pitchFamily="50" charset="-128"/>
              </a:rPr>
              <a:t>一部、特別区へ</a:t>
            </a:r>
          </a:p>
        </p:txBody>
      </p:sp>
      <p:sp>
        <p:nvSpPr>
          <p:cNvPr id="69" name="フリーフォーム 68"/>
          <p:cNvSpPr/>
          <p:nvPr/>
        </p:nvSpPr>
        <p:spPr>
          <a:xfrm>
            <a:off x="4387605" y="2446317"/>
            <a:ext cx="1866107" cy="3868746"/>
          </a:xfrm>
          <a:custGeom>
            <a:avLst/>
            <a:gdLst>
              <a:gd name="connsiteX0" fmla="*/ 0 w 1727200"/>
              <a:gd name="connsiteY0" fmla="*/ 2286000 h 2298700"/>
              <a:gd name="connsiteX1" fmla="*/ 1257300 w 1727200"/>
              <a:gd name="connsiteY1" fmla="*/ 2298700 h 2298700"/>
              <a:gd name="connsiteX2" fmla="*/ 1282700 w 1727200"/>
              <a:gd name="connsiteY2" fmla="*/ 12700 h 2298700"/>
              <a:gd name="connsiteX3" fmla="*/ 1727200 w 1727200"/>
              <a:gd name="connsiteY3" fmla="*/ 0 h 2298700"/>
              <a:gd name="connsiteX0" fmla="*/ 0 w 1727200"/>
              <a:gd name="connsiteY0" fmla="*/ 2286000 h 2298700"/>
              <a:gd name="connsiteX1" fmla="*/ 1257300 w 1727200"/>
              <a:gd name="connsiteY1" fmla="*/ 2298700 h 2298700"/>
              <a:gd name="connsiteX2" fmla="*/ 1190625 w 1727200"/>
              <a:gd name="connsiteY2" fmla="*/ 41275 h 2298700"/>
              <a:gd name="connsiteX3" fmla="*/ 1727200 w 1727200"/>
              <a:gd name="connsiteY3" fmla="*/ 0 h 2298700"/>
              <a:gd name="connsiteX0" fmla="*/ 0 w 1806575"/>
              <a:gd name="connsiteY0" fmla="*/ 2247900 h 2260600"/>
              <a:gd name="connsiteX1" fmla="*/ 1257300 w 1806575"/>
              <a:gd name="connsiteY1" fmla="*/ 2260600 h 2260600"/>
              <a:gd name="connsiteX2" fmla="*/ 1190625 w 1806575"/>
              <a:gd name="connsiteY2" fmla="*/ 3175 h 2260600"/>
              <a:gd name="connsiteX3" fmla="*/ 1806575 w 1806575"/>
              <a:gd name="connsiteY3" fmla="*/ 0 h 2260600"/>
              <a:gd name="connsiteX0" fmla="*/ 0 w 1806575"/>
              <a:gd name="connsiteY0" fmla="*/ 2247900 h 2260600"/>
              <a:gd name="connsiteX1" fmla="*/ 1257300 w 1806575"/>
              <a:gd name="connsiteY1" fmla="*/ 2260600 h 2260600"/>
              <a:gd name="connsiteX2" fmla="*/ 1174750 w 1806575"/>
              <a:gd name="connsiteY2" fmla="*/ 3175 h 2260600"/>
              <a:gd name="connsiteX3" fmla="*/ 1806575 w 1806575"/>
              <a:gd name="connsiteY3" fmla="*/ 0 h 2260600"/>
              <a:gd name="connsiteX0" fmla="*/ 0 w 1806575"/>
              <a:gd name="connsiteY0" fmla="*/ 2247900 h 2260600"/>
              <a:gd name="connsiteX1" fmla="*/ 1155700 w 1806575"/>
              <a:gd name="connsiteY1" fmla="*/ 2260600 h 2260600"/>
              <a:gd name="connsiteX2" fmla="*/ 1174750 w 1806575"/>
              <a:gd name="connsiteY2" fmla="*/ 3175 h 2260600"/>
              <a:gd name="connsiteX3" fmla="*/ 1806575 w 1806575"/>
              <a:gd name="connsiteY3" fmla="*/ 0 h 2260600"/>
              <a:gd name="connsiteX0" fmla="*/ 0 w 1809750"/>
              <a:gd name="connsiteY0" fmla="*/ 2266950 h 2266950"/>
              <a:gd name="connsiteX1" fmla="*/ 1158875 w 1809750"/>
              <a:gd name="connsiteY1" fmla="*/ 2260600 h 2266950"/>
              <a:gd name="connsiteX2" fmla="*/ 1177925 w 1809750"/>
              <a:gd name="connsiteY2" fmla="*/ 3175 h 2266950"/>
              <a:gd name="connsiteX3" fmla="*/ 1809750 w 1809750"/>
              <a:gd name="connsiteY3" fmla="*/ 0 h 2266950"/>
              <a:gd name="connsiteX0" fmla="*/ 0 w 1793875"/>
              <a:gd name="connsiteY0" fmla="*/ 2254250 h 2260600"/>
              <a:gd name="connsiteX1" fmla="*/ 1143000 w 1793875"/>
              <a:gd name="connsiteY1" fmla="*/ 2260600 h 2260600"/>
              <a:gd name="connsiteX2" fmla="*/ 1162050 w 1793875"/>
              <a:gd name="connsiteY2" fmla="*/ 3175 h 2260600"/>
              <a:gd name="connsiteX3" fmla="*/ 1793875 w 1793875"/>
              <a:gd name="connsiteY3" fmla="*/ 0 h 2260600"/>
              <a:gd name="connsiteX0" fmla="*/ 0 w 1793875"/>
              <a:gd name="connsiteY0" fmla="*/ 2254250 h 2260600"/>
              <a:gd name="connsiteX1" fmla="*/ 1143000 w 1793875"/>
              <a:gd name="connsiteY1" fmla="*/ 2260600 h 2260600"/>
              <a:gd name="connsiteX2" fmla="*/ 1440453 w 1793875"/>
              <a:gd name="connsiteY2" fmla="*/ 10795 h 2260600"/>
              <a:gd name="connsiteX3" fmla="*/ 1793875 w 1793875"/>
              <a:gd name="connsiteY3" fmla="*/ 0 h 2260600"/>
              <a:gd name="connsiteX0" fmla="*/ 0 w 1793875"/>
              <a:gd name="connsiteY0" fmla="*/ 2254250 h 2275840"/>
              <a:gd name="connsiteX1" fmla="*/ 1447503 w 1793875"/>
              <a:gd name="connsiteY1" fmla="*/ 2275840 h 2275840"/>
              <a:gd name="connsiteX2" fmla="*/ 1440453 w 1793875"/>
              <a:gd name="connsiteY2" fmla="*/ 10795 h 2275840"/>
              <a:gd name="connsiteX3" fmla="*/ 1793875 w 1793875"/>
              <a:gd name="connsiteY3" fmla="*/ 0 h 2275840"/>
              <a:gd name="connsiteX0" fmla="*/ 0 w 1793875"/>
              <a:gd name="connsiteY0" fmla="*/ 2254250 h 2254250"/>
              <a:gd name="connsiteX1" fmla="*/ 1412703 w 1793875"/>
              <a:gd name="connsiteY1" fmla="*/ 2252980 h 2254250"/>
              <a:gd name="connsiteX2" fmla="*/ 1440453 w 1793875"/>
              <a:gd name="connsiteY2" fmla="*/ 10795 h 2254250"/>
              <a:gd name="connsiteX3" fmla="*/ 1793875 w 1793875"/>
              <a:gd name="connsiteY3" fmla="*/ 0 h 2254250"/>
            </a:gdLst>
            <a:ahLst/>
            <a:cxnLst>
              <a:cxn ang="0">
                <a:pos x="connsiteX0" y="connsiteY0"/>
              </a:cxn>
              <a:cxn ang="0">
                <a:pos x="connsiteX1" y="connsiteY1"/>
              </a:cxn>
              <a:cxn ang="0">
                <a:pos x="connsiteX2" y="connsiteY2"/>
              </a:cxn>
              <a:cxn ang="0">
                <a:pos x="connsiteX3" y="connsiteY3"/>
              </a:cxn>
            </a:cxnLst>
            <a:rect l="l" t="t" r="r" b="b"/>
            <a:pathLst>
              <a:path w="1793875" h="2254250">
                <a:moveTo>
                  <a:pt x="0" y="2254250"/>
                </a:moveTo>
                <a:lnTo>
                  <a:pt x="1412703" y="2252980"/>
                </a:lnTo>
                <a:lnTo>
                  <a:pt x="1440453" y="10795"/>
                </a:lnTo>
                <a:lnTo>
                  <a:pt x="1793875" y="0"/>
                </a:lnTo>
              </a:path>
            </a:pathLst>
          </a:custGeom>
          <a:ln w="28575">
            <a:solidFill>
              <a:schemeClr val="tx2">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dirty="0"/>
          </a:p>
        </p:txBody>
      </p:sp>
      <p:sp>
        <p:nvSpPr>
          <p:cNvPr id="72" name="正方形/長方形 71"/>
          <p:cNvSpPr/>
          <p:nvPr/>
        </p:nvSpPr>
        <p:spPr>
          <a:xfrm>
            <a:off x="8536174" y="2790147"/>
            <a:ext cx="201612" cy="1186657"/>
          </a:xfrm>
          <a:prstGeom prst="rect">
            <a:avLst/>
          </a:prstGeom>
          <a:solidFill>
            <a:schemeClr val="tx2">
              <a:lumMod val="60000"/>
              <a:lumOff val="4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300"/>
              </a:lnSpc>
              <a:defRPr/>
            </a:pPr>
            <a:r>
              <a:rPr lang="ja-JP" altLang="en-US" sz="1200" dirty="0">
                <a:solidFill>
                  <a:schemeClr val="bg1"/>
                </a:solidFill>
                <a:latin typeface="Meiryo UI" pitchFamily="50" charset="-128"/>
                <a:ea typeface="Meiryo UI" pitchFamily="50" charset="-128"/>
                <a:cs typeface="Meiryo UI" pitchFamily="50" charset="-128"/>
              </a:rPr>
              <a:t>一部事務組合</a:t>
            </a:r>
            <a:endParaRPr lang="en-US" altLang="ja-JP" sz="1200" dirty="0">
              <a:solidFill>
                <a:schemeClr val="bg1"/>
              </a:solidFill>
              <a:latin typeface="Meiryo UI" pitchFamily="50" charset="-128"/>
              <a:ea typeface="Meiryo UI" pitchFamily="50" charset="-128"/>
              <a:cs typeface="Meiryo UI" pitchFamily="50" charset="-128"/>
            </a:endParaRPr>
          </a:p>
        </p:txBody>
      </p:sp>
      <p:grpSp>
        <p:nvGrpSpPr>
          <p:cNvPr id="34" name="グループ化 33"/>
          <p:cNvGrpSpPr/>
          <p:nvPr/>
        </p:nvGrpSpPr>
        <p:grpSpPr>
          <a:xfrm>
            <a:off x="4319035" y="2951476"/>
            <a:ext cx="2286486" cy="864000"/>
            <a:chOff x="4319035" y="3000492"/>
            <a:chExt cx="2286486" cy="994045"/>
          </a:xfrm>
        </p:grpSpPr>
        <p:sp>
          <p:nvSpPr>
            <p:cNvPr id="73" name="右矢印 72"/>
            <p:cNvSpPr/>
            <p:nvPr/>
          </p:nvSpPr>
          <p:spPr>
            <a:xfrm>
              <a:off x="4319035" y="3000492"/>
              <a:ext cx="2286486" cy="994045"/>
            </a:xfrm>
            <a:prstGeom prst="rightArrow">
              <a:avLst>
                <a:gd name="adj1" fmla="val 56947"/>
                <a:gd name="adj2" fmla="val 4375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74" name="正方形/長方形 73"/>
            <p:cNvSpPr/>
            <p:nvPr/>
          </p:nvSpPr>
          <p:spPr>
            <a:xfrm>
              <a:off x="4332683" y="3200481"/>
              <a:ext cx="2163188" cy="621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特別区へ</a:t>
              </a:r>
              <a:endParaRPr lang="en-US" altLang="ja-JP" sz="1600" b="1" dirty="0">
                <a:solidFill>
                  <a:schemeClr val="bg1"/>
                </a:solidFill>
                <a:latin typeface="Meiryo UI" pitchFamily="50" charset="-128"/>
                <a:ea typeface="Meiryo UI" pitchFamily="50" charset="-128"/>
                <a:cs typeface="Meiryo UI" pitchFamily="50" charset="-128"/>
              </a:endParaRPr>
            </a:p>
            <a:p>
              <a:pPr fontAlgn="auto">
                <a:spcBef>
                  <a:spcPts val="0"/>
                </a:spcBef>
                <a:spcAft>
                  <a:spcPts val="0"/>
                </a:spcAft>
                <a:defRPr/>
              </a:pPr>
              <a:r>
                <a:rPr lang="en-US" altLang="ja-JP" sz="1200" b="1" dirty="0">
                  <a:solidFill>
                    <a:schemeClr val="bg1"/>
                  </a:solidFill>
                  <a:latin typeface="Meiryo UI" pitchFamily="50" charset="-128"/>
                  <a:ea typeface="Meiryo UI" pitchFamily="50" charset="-128"/>
                  <a:cs typeface="Meiryo UI" pitchFamily="50" charset="-128"/>
                </a:rPr>
                <a:t>(</a:t>
              </a:r>
              <a:r>
                <a:rPr lang="ja-JP" altLang="en-US" sz="1200" b="1" dirty="0">
                  <a:solidFill>
                    <a:schemeClr val="bg1"/>
                  </a:solidFill>
                  <a:latin typeface="Meiryo UI" pitchFamily="50" charset="-128"/>
                  <a:ea typeface="Meiryo UI" pitchFamily="50" charset="-128"/>
                  <a:cs typeface="Meiryo UI" pitchFamily="50" charset="-128"/>
                </a:rPr>
                <a:t>経営形態見直し反映後）</a:t>
              </a:r>
              <a:endParaRPr lang="en-US" altLang="ja-JP" sz="1200" b="1" dirty="0">
                <a:solidFill>
                  <a:schemeClr val="bg1"/>
                </a:solidFill>
                <a:latin typeface="Meiryo UI" pitchFamily="50" charset="-128"/>
                <a:ea typeface="Meiryo UI" pitchFamily="50" charset="-128"/>
                <a:cs typeface="Meiryo UI" pitchFamily="50" charset="-128"/>
              </a:endParaRPr>
            </a:p>
          </p:txBody>
        </p:sp>
      </p:grpSp>
      <p:sp>
        <p:nvSpPr>
          <p:cNvPr id="60" name="右矢印 59"/>
          <p:cNvSpPr/>
          <p:nvPr/>
        </p:nvSpPr>
        <p:spPr>
          <a:xfrm>
            <a:off x="4346331" y="1829051"/>
            <a:ext cx="2259190" cy="1276099"/>
          </a:xfrm>
          <a:prstGeom prst="rightArrow">
            <a:avLst>
              <a:gd name="adj1" fmla="val 44570"/>
              <a:gd name="adj2" fmla="val 3478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75" name="正方形/長方形 74"/>
          <p:cNvSpPr/>
          <p:nvPr/>
        </p:nvSpPr>
        <p:spPr>
          <a:xfrm>
            <a:off x="4186328" y="2374005"/>
            <a:ext cx="1210662" cy="264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特別区へ</a:t>
            </a:r>
          </a:p>
        </p:txBody>
      </p:sp>
      <p:sp>
        <p:nvSpPr>
          <p:cNvPr id="82" name="右矢印 81"/>
          <p:cNvSpPr/>
          <p:nvPr/>
        </p:nvSpPr>
        <p:spPr>
          <a:xfrm>
            <a:off x="4332683" y="4521691"/>
            <a:ext cx="2272838" cy="396000"/>
          </a:xfrm>
          <a:prstGeom prst="rightArrow">
            <a:avLst>
              <a:gd name="adj1" fmla="val 50000"/>
              <a:gd name="adj2" fmla="val 7828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97" name="右矢印 96"/>
          <p:cNvSpPr>
            <a:spLocks noChangeArrowheads="1"/>
          </p:cNvSpPr>
          <p:nvPr/>
        </p:nvSpPr>
        <p:spPr bwMode="auto">
          <a:xfrm>
            <a:off x="4354886" y="6322924"/>
            <a:ext cx="2250635" cy="360040"/>
          </a:xfrm>
          <a:prstGeom prst="rightArrow">
            <a:avLst>
              <a:gd name="adj1" fmla="val 50000"/>
              <a:gd name="adj2" fmla="val 49991"/>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sp>
        <p:nvSpPr>
          <p:cNvPr id="98" name="角丸四角形 97"/>
          <p:cNvSpPr/>
          <p:nvPr/>
        </p:nvSpPr>
        <p:spPr>
          <a:xfrm>
            <a:off x="1433024" y="1370798"/>
            <a:ext cx="2288076" cy="394954"/>
          </a:xfrm>
          <a:prstGeom prst="roundRect">
            <a:avLst/>
          </a:prstGeom>
          <a:no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b="1" dirty="0" smtClean="0">
                <a:solidFill>
                  <a:schemeClr val="tx1"/>
                </a:solidFill>
                <a:latin typeface="Meiryo UI" pitchFamily="50" charset="-128"/>
                <a:ea typeface="Meiryo UI" pitchFamily="50" charset="-128"/>
                <a:cs typeface="Meiryo UI" pitchFamily="50" charset="-128"/>
              </a:rPr>
              <a:t>《 </a:t>
            </a:r>
            <a:r>
              <a:rPr lang="ja-JP" altLang="en-US" sz="1600" b="1" dirty="0" smtClean="0">
                <a:solidFill>
                  <a:schemeClr val="tx1"/>
                </a:solidFill>
                <a:latin typeface="Meiryo UI" pitchFamily="50" charset="-128"/>
                <a:ea typeface="Meiryo UI" pitchFamily="50" charset="-128"/>
                <a:cs typeface="Meiryo UI" pitchFamily="50" charset="-128"/>
              </a:rPr>
              <a:t>現行（</a:t>
            </a:r>
            <a:r>
              <a:rPr lang="en-US" altLang="ja-JP" sz="1600" b="1" dirty="0" smtClean="0">
                <a:solidFill>
                  <a:schemeClr val="tx1"/>
                </a:solidFill>
                <a:latin typeface="Meiryo UI" pitchFamily="50" charset="-128"/>
                <a:ea typeface="Meiryo UI" pitchFamily="50" charset="-128"/>
                <a:cs typeface="Meiryo UI" pitchFamily="50" charset="-128"/>
              </a:rPr>
              <a:t>H28</a:t>
            </a:r>
            <a:r>
              <a:rPr lang="ja-JP" altLang="en-US" sz="1600" b="1" dirty="0">
                <a:solidFill>
                  <a:schemeClr val="tx1"/>
                </a:solidFill>
                <a:latin typeface="Meiryo UI" pitchFamily="50" charset="-128"/>
                <a:ea typeface="Meiryo UI" pitchFamily="50" charset="-128"/>
                <a:cs typeface="Meiryo UI" pitchFamily="50" charset="-128"/>
              </a:rPr>
              <a:t>年度</a:t>
            </a:r>
            <a:r>
              <a:rPr lang="ja-JP" altLang="en-US" sz="1600" b="1" dirty="0" smtClean="0">
                <a:solidFill>
                  <a:schemeClr val="tx1"/>
                </a:solidFill>
                <a:latin typeface="Meiryo UI" pitchFamily="50" charset="-128"/>
                <a:ea typeface="Meiryo UI" pitchFamily="50" charset="-128"/>
                <a:cs typeface="Meiryo UI" pitchFamily="50" charset="-128"/>
              </a:rPr>
              <a:t>）</a:t>
            </a:r>
            <a:r>
              <a:rPr lang="en-US" altLang="ja-JP" sz="1600" b="1" dirty="0" smtClean="0">
                <a:solidFill>
                  <a:schemeClr val="tx1"/>
                </a:solidFill>
                <a:latin typeface="Meiryo UI" pitchFamily="50" charset="-128"/>
                <a:ea typeface="Meiryo UI" pitchFamily="50" charset="-128"/>
                <a:cs typeface="Meiryo UI" pitchFamily="50" charset="-128"/>
              </a:rPr>
              <a:t>》</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99" name="角丸四角形 98"/>
          <p:cNvSpPr/>
          <p:nvPr/>
        </p:nvSpPr>
        <p:spPr>
          <a:xfrm>
            <a:off x="6415276" y="1427948"/>
            <a:ext cx="2762250" cy="394954"/>
          </a:xfrm>
          <a:prstGeom prst="roundRect">
            <a:avLst/>
          </a:prstGeom>
          <a:no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b="1" dirty="0" smtClean="0">
                <a:solidFill>
                  <a:schemeClr val="tx1"/>
                </a:solidFill>
                <a:latin typeface="Meiryo UI" pitchFamily="50" charset="-128"/>
                <a:ea typeface="Meiryo UI" pitchFamily="50" charset="-128"/>
                <a:cs typeface="Meiryo UI" pitchFamily="50" charset="-128"/>
              </a:rPr>
              <a:t>《</a:t>
            </a:r>
            <a:r>
              <a:rPr lang="ja-JP" altLang="en-US" sz="1600" b="1" dirty="0">
                <a:solidFill>
                  <a:schemeClr val="tx1"/>
                </a:solidFill>
                <a:latin typeface="Meiryo UI" pitchFamily="50" charset="-128"/>
                <a:ea typeface="Meiryo UI" pitchFamily="50" charset="-128"/>
                <a:cs typeface="Meiryo UI" pitchFamily="50" charset="-128"/>
              </a:rPr>
              <a:t> </a:t>
            </a:r>
            <a:r>
              <a:rPr lang="ja-JP" altLang="en-US" sz="1600" b="1" dirty="0" smtClean="0">
                <a:solidFill>
                  <a:schemeClr val="tx1"/>
                </a:solidFill>
                <a:latin typeface="Meiryo UI" pitchFamily="50" charset="-128"/>
                <a:ea typeface="Meiryo UI" pitchFamily="50" charset="-128"/>
                <a:cs typeface="Meiryo UI" pitchFamily="50" charset="-128"/>
              </a:rPr>
              <a:t>特別</a:t>
            </a:r>
            <a:r>
              <a:rPr lang="ja-JP" altLang="en-US" sz="1600" b="1" dirty="0">
                <a:solidFill>
                  <a:schemeClr val="tx1"/>
                </a:solidFill>
                <a:latin typeface="Meiryo UI" pitchFamily="50" charset="-128"/>
                <a:ea typeface="Meiryo UI" pitchFamily="50" charset="-128"/>
                <a:cs typeface="Meiryo UI" pitchFamily="50" charset="-128"/>
              </a:rPr>
              <a:t>区設置後の</a:t>
            </a:r>
            <a:r>
              <a:rPr lang="ja-JP" altLang="en-US" sz="1600" b="1" dirty="0" smtClean="0">
                <a:solidFill>
                  <a:schemeClr val="tx1"/>
                </a:solidFill>
                <a:latin typeface="Meiryo UI" pitchFamily="50" charset="-128"/>
                <a:ea typeface="Meiryo UI" pitchFamily="50" charset="-128"/>
                <a:cs typeface="Meiryo UI" pitchFamily="50" charset="-128"/>
              </a:rPr>
              <a:t>イメージ </a:t>
            </a:r>
            <a:r>
              <a:rPr lang="en-US" altLang="ja-JP" sz="1600" b="1" dirty="0" smtClean="0">
                <a:solidFill>
                  <a:schemeClr val="tx1"/>
                </a:solidFill>
                <a:latin typeface="Meiryo UI" pitchFamily="50" charset="-128"/>
                <a:ea typeface="Meiryo UI" pitchFamily="50" charset="-128"/>
                <a:cs typeface="Meiryo UI" pitchFamily="50" charset="-128"/>
              </a:rPr>
              <a:t>》</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100" name="右矢印 99"/>
          <p:cNvSpPr>
            <a:spLocks noChangeArrowheads="1"/>
          </p:cNvSpPr>
          <p:nvPr/>
        </p:nvSpPr>
        <p:spPr bwMode="auto">
          <a:xfrm>
            <a:off x="4354886" y="4880036"/>
            <a:ext cx="2250635" cy="625288"/>
          </a:xfrm>
          <a:prstGeom prst="rightArrow">
            <a:avLst>
              <a:gd name="adj1" fmla="val 69990"/>
              <a:gd name="adj2" fmla="val 47366"/>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sp>
        <p:nvSpPr>
          <p:cNvPr id="101" name="正方形/長方形 100"/>
          <p:cNvSpPr/>
          <p:nvPr/>
        </p:nvSpPr>
        <p:spPr>
          <a:xfrm>
            <a:off x="4082401" y="5054833"/>
            <a:ext cx="1452848"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chemeClr val="tx1"/>
                </a:solidFill>
                <a:latin typeface="Meiryo UI" pitchFamily="50" charset="-128"/>
                <a:ea typeface="Meiryo UI" pitchFamily="50" charset="-128"/>
                <a:cs typeface="Meiryo UI" pitchFamily="50" charset="-128"/>
              </a:rPr>
              <a:t>大阪府へ</a:t>
            </a:r>
          </a:p>
        </p:txBody>
      </p:sp>
      <p:sp>
        <p:nvSpPr>
          <p:cNvPr id="36" name="正方形/長方形 35"/>
          <p:cNvSpPr/>
          <p:nvPr/>
        </p:nvSpPr>
        <p:spPr>
          <a:xfrm>
            <a:off x="4156625" y="3588085"/>
            <a:ext cx="1727200" cy="420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民営化）</a:t>
            </a:r>
            <a:endParaRPr lang="ja-JP" altLang="en-US" sz="1200" dirty="0">
              <a:solidFill>
                <a:schemeClr val="tx1"/>
              </a:solidFill>
              <a:latin typeface="Meiryo UI" pitchFamily="50" charset="-128"/>
              <a:ea typeface="Meiryo UI" pitchFamily="50" charset="-128"/>
              <a:cs typeface="Meiryo UI" pitchFamily="50" charset="-128"/>
            </a:endParaRPr>
          </a:p>
        </p:txBody>
      </p:sp>
      <p:sp>
        <p:nvSpPr>
          <p:cNvPr id="33" name="右矢印 32"/>
          <p:cNvSpPr>
            <a:spLocks noChangeArrowheads="1"/>
          </p:cNvSpPr>
          <p:nvPr/>
        </p:nvSpPr>
        <p:spPr bwMode="auto">
          <a:xfrm>
            <a:off x="4358425" y="5430893"/>
            <a:ext cx="2201864" cy="396000"/>
          </a:xfrm>
          <a:prstGeom prst="rightArrow">
            <a:avLst>
              <a:gd name="adj1" fmla="val 50000"/>
              <a:gd name="adj2" fmla="val 64757"/>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sp>
        <p:nvSpPr>
          <p:cNvPr id="37" name="正方形/長方形 36"/>
          <p:cNvSpPr/>
          <p:nvPr/>
        </p:nvSpPr>
        <p:spPr>
          <a:xfrm>
            <a:off x="4336227" y="5351606"/>
            <a:ext cx="2266592" cy="555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b="1" dirty="0">
                <a:solidFill>
                  <a:schemeClr val="tx1"/>
                </a:solidFill>
                <a:latin typeface="Meiryo UI" pitchFamily="50" charset="-128"/>
                <a:ea typeface="Meiryo UI" pitchFamily="50" charset="-128"/>
                <a:cs typeface="Meiryo UI" pitchFamily="50" charset="-128"/>
              </a:rPr>
              <a:t>大阪府へ</a:t>
            </a:r>
            <a:r>
              <a:rPr lang="en-US" altLang="ja-JP" sz="1000" b="1" dirty="0">
                <a:solidFill>
                  <a:schemeClr val="tx1"/>
                </a:solidFill>
                <a:latin typeface="Meiryo UI" pitchFamily="50" charset="-128"/>
                <a:ea typeface="Meiryo UI" pitchFamily="50" charset="-128"/>
                <a:cs typeface="Meiryo UI" pitchFamily="50" charset="-128"/>
              </a:rPr>
              <a:t>(</a:t>
            </a:r>
            <a:r>
              <a:rPr lang="ja-JP" altLang="en-US" sz="1000" b="1" dirty="0">
                <a:solidFill>
                  <a:schemeClr val="tx1"/>
                </a:solidFill>
                <a:latin typeface="Meiryo UI" pitchFamily="50" charset="-128"/>
                <a:ea typeface="Meiryo UI" pitchFamily="50" charset="-128"/>
                <a:cs typeface="Meiryo UI" pitchFamily="50" charset="-128"/>
              </a:rPr>
              <a:t>経営形態見直し反映後）</a:t>
            </a:r>
            <a:endParaRPr lang="en-US" altLang="ja-JP" sz="1200" b="1" dirty="0">
              <a:solidFill>
                <a:schemeClr val="tx1"/>
              </a:solidFill>
              <a:latin typeface="Meiryo UI" pitchFamily="50" charset="-128"/>
              <a:ea typeface="Meiryo UI" pitchFamily="50" charset="-128"/>
              <a:cs typeface="Meiryo UI" pitchFamily="50" charset="-128"/>
            </a:endParaRPr>
          </a:p>
        </p:txBody>
      </p:sp>
      <p:sp>
        <p:nvSpPr>
          <p:cNvPr id="38" name="テキスト ボックス 37"/>
          <p:cNvSpPr txBox="1"/>
          <p:nvPr/>
        </p:nvSpPr>
        <p:spPr>
          <a:xfrm>
            <a:off x="126999" y="479425"/>
            <a:ext cx="2587625" cy="369332"/>
          </a:xfrm>
          <a:prstGeom prst="rect">
            <a:avLst/>
          </a:prstGeom>
          <a:noFill/>
        </p:spPr>
        <p:txBody>
          <a:bodyPr wrap="square" rtlCol="0">
            <a:spAutoFit/>
          </a:bodyPr>
          <a:lstStyle/>
          <a:p>
            <a:r>
              <a:rPr kumimoji="1" lang="ja-JP" altLang="en-US" b="1" dirty="0">
                <a:latin typeface="Meiryo UI" pitchFamily="50" charset="-128"/>
                <a:ea typeface="Meiryo UI" pitchFamily="50" charset="-128"/>
                <a:cs typeface="Meiryo UI" pitchFamily="50" charset="-128"/>
              </a:rPr>
              <a:t>（１）　移管の全体像</a:t>
            </a:r>
          </a:p>
        </p:txBody>
      </p:sp>
      <p:sp>
        <p:nvSpPr>
          <p:cNvPr id="83" name="正方形/長方形 82"/>
          <p:cNvSpPr/>
          <p:nvPr/>
        </p:nvSpPr>
        <p:spPr>
          <a:xfrm>
            <a:off x="4148228" y="4585392"/>
            <a:ext cx="1210662" cy="264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bg1"/>
                </a:solidFill>
                <a:latin typeface="Meiryo UI" pitchFamily="50" charset="-128"/>
                <a:ea typeface="Meiryo UI" pitchFamily="50" charset="-128"/>
                <a:cs typeface="Meiryo UI" pitchFamily="50" charset="-128"/>
              </a:rPr>
              <a:t>特別区へ</a:t>
            </a:r>
          </a:p>
        </p:txBody>
      </p:sp>
      <p:sp>
        <p:nvSpPr>
          <p:cNvPr id="40" name="正方形/長方形 39"/>
          <p:cNvSpPr/>
          <p:nvPr/>
        </p:nvSpPr>
        <p:spPr>
          <a:xfrm>
            <a:off x="831950" y="5848350"/>
            <a:ext cx="3400970" cy="895350"/>
          </a:xfrm>
          <a:prstGeom prst="rect">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正方形/長方形 27"/>
          <p:cNvSpPr>
            <a:spLocks noChangeArrowheads="1"/>
          </p:cNvSpPr>
          <p:nvPr/>
        </p:nvSpPr>
        <p:spPr bwMode="auto">
          <a:xfrm>
            <a:off x="8822287" y="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参考</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a:t>
            </a:r>
          </a:p>
        </p:txBody>
      </p:sp>
      <p:sp>
        <p:nvSpPr>
          <p:cNvPr id="43" name="正方形/長方形 42"/>
          <p:cNvSpPr>
            <a:spLocks noChangeArrowheads="1"/>
          </p:cNvSpPr>
          <p:nvPr/>
        </p:nvSpPr>
        <p:spPr bwMode="auto">
          <a:xfrm>
            <a:off x="4346331" y="4032924"/>
            <a:ext cx="1142157" cy="177800"/>
          </a:xfrm>
          <a:prstGeom prst="rect">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sp>
        <p:nvSpPr>
          <p:cNvPr id="41" name="正方形/長方形 40"/>
          <p:cNvSpPr/>
          <p:nvPr/>
        </p:nvSpPr>
        <p:spPr>
          <a:xfrm>
            <a:off x="4319284" y="3783704"/>
            <a:ext cx="2266592" cy="555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b="1" u="sng" dirty="0">
                <a:solidFill>
                  <a:schemeClr val="tx1"/>
                </a:solidFill>
                <a:latin typeface="Meiryo UI" pitchFamily="50" charset="-128"/>
                <a:ea typeface="Meiryo UI" pitchFamily="50" charset="-128"/>
                <a:cs typeface="Meiryo UI" pitchFamily="50" charset="-128"/>
              </a:rPr>
              <a:t>大阪府</a:t>
            </a:r>
            <a:r>
              <a:rPr lang="ja-JP" altLang="en-US" sz="1200" b="1" u="sng" dirty="0" smtClean="0">
                <a:solidFill>
                  <a:schemeClr val="tx1"/>
                </a:solidFill>
                <a:latin typeface="Meiryo UI" pitchFamily="50" charset="-128"/>
                <a:ea typeface="Meiryo UI" pitchFamily="50" charset="-128"/>
                <a:cs typeface="Meiryo UI" pitchFamily="50" charset="-128"/>
              </a:rPr>
              <a:t>へ</a:t>
            </a:r>
            <a:endParaRPr lang="en-US" altLang="ja-JP" sz="1200" b="1" u="sng"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en-US" altLang="ja-JP" sz="1000" b="1" u="sng" dirty="0">
                <a:solidFill>
                  <a:schemeClr val="tx1"/>
                </a:solidFill>
                <a:latin typeface="Meiryo UI" pitchFamily="50" charset="-128"/>
                <a:ea typeface="Meiryo UI" pitchFamily="50" charset="-128"/>
                <a:cs typeface="Meiryo UI" pitchFamily="50" charset="-128"/>
              </a:rPr>
              <a:t>(</a:t>
            </a:r>
            <a:r>
              <a:rPr lang="ja-JP" altLang="en-US" sz="1000" b="1" u="sng" dirty="0" smtClean="0">
                <a:solidFill>
                  <a:schemeClr val="tx1"/>
                </a:solidFill>
                <a:latin typeface="Meiryo UI" pitchFamily="50" charset="-128"/>
                <a:ea typeface="Meiryo UI" pitchFamily="50" charset="-128"/>
                <a:cs typeface="Meiryo UI" pitchFamily="50" charset="-128"/>
              </a:rPr>
              <a:t>経営</a:t>
            </a:r>
            <a:r>
              <a:rPr lang="ja-JP" altLang="en-US" sz="1000" b="1" u="sng" dirty="0">
                <a:solidFill>
                  <a:schemeClr val="tx1"/>
                </a:solidFill>
                <a:latin typeface="Meiryo UI" pitchFamily="50" charset="-128"/>
                <a:ea typeface="Meiryo UI" pitchFamily="50" charset="-128"/>
                <a:cs typeface="Meiryo UI" pitchFamily="50" charset="-128"/>
              </a:rPr>
              <a:t>形態見直し</a:t>
            </a:r>
            <a:r>
              <a:rPr lang="ja-JP" altLang="en-US" sz="1000" b="1" u="sng" dirty="0" smtClean="0">
                <a:solidFill>
                  <a:schemeClr val="tx1"/>
                </a:solidFill>
                <a:latin typeface="Meiryo UI" pitchFamily="50" charset="-128"/>
                <a:ea typeface="Meiryo UI" pitchFamily="50" charset="-128"/>
                <a:cs typeface="Meiryo UI" pitchFamily="50" charset="-128"/>
              </a:rPr>
              <a:t>反映後</a:t>
            </a:r>
            <a:r>
              <a:rPr lang="en-US" altLang="ja-JP" sz="1000" b="1" u="sng" dirty="0">
                <a:solidFill>
                  <a:schemeClr val="tx1"/>
                </a:solidFill>
                <a:latin typeface="Meiryo UI" pitchFamily="50" charset="-128"/>
                <a:ea typeface="Meiryo UI" pitchFamily="50" charset="-128"/>
                <a:cs typeface="Meiryo UI" pitchFamily="50" charset="-128"/>
              </a:rPr>
              <a:t>)</a:t>
            </a:r>
            <a:endParaRPr lang="en-US" altLang="ja-JP" sz="1200" b="1" u="sng" dirty="0">
              <a:solidFill>
                <a:schemeClr val="tx1"/>
              </a:solidFill>
              <a:latin typeface="Meiryo UI" pitchFamily="50" charset="-128"/>
              <a:ea typeface="Meiryo UI" pitchFamily="50" charset="-128"/>
              <a:cs typeface="Meiryo UI" pitchFamily="50" charset="-128"/>
            </a:endParaRPr>
          </a:p>
        </p:txBody>
      </p:sp>
      <p:graphicFrame>
        <p:nvGraphicFramePr>
          <p:cNvPr id="58" name="表 57"/>
          <p:cNvGraphicFramePr>
            <a:graphicFrameLocks noGrp="1"/>
          </p:cNvGraphicFramePr>
          <p:nvPr>
            <p:extLst>
              <p:ext uri="{D42A27DB-BD31-4B8C-83A1-F6EECF244321}">
                <p14:modId xmlns:p14="http://schemas.microsoft.com/office/powerpoint/2010/main" val="3544386823"/>
              </p:ext>
            </p:extLst>
          </p:nvPr>
        </p:nvGraphicFramePr>
        <p:xfrm>
          <a:off x="824634" y="1706349"/>
          <a:ext cx="3398400" cy="4077611"/>
        </p:xfrm>
        <a:graphic>
          <a:graphicData uri="http://schemas.openxmlformats.org/drawingml/2006/table">
            <a:tbl>
              <a:tblPr firstRow="1" bandRow="1">
                <a:tableStyleId>{5C22544A-7EE6-4342-B048-85BDC9FD1C3A}</a:tableStyleId>
              </a:tblPr>
              <a:tblGrid>
                <a:gridCol w="3398400">
                  <a:extLst>
                    <a:ext uri="{9D8B030D-6E8A-4147-A177-3AD203B41FA5}">
                      <a16:colId xmlns:a16="http://schemas.microsoft.com/office/drawing/2014/main" xmlns="" val="20000"/>
                    </a:ext>
                  </a:extLst>
                </a:gridCol>
              </a:tblGrid>
              <a:tr h="384074">
                <a:tc>
                  <a:txBody>
                    <a:bodyPr/>
                    <a:lstStyle/>
                    <a:p>
                      <a:pPr algn="ctr"/>
                      <a:r>
                        <a:rPr kumimoji="1" lang="ja-JP" altLang="en-US" sz="1800" dirty="0">
                          <a:latin typeface="Meiryo UI" panose="020B0604030504040204" pitchFamily="50" charset="-128"/>
                          <a:ea typeface="Meiryo UI" panose="020B0604030504040204" pitchFamily="50" charset="-128"/>
                        </a:rPr>
                        <a:t>大阪市</a:t>
                      </a:r>
                    </a:p>
                  </a:txBody>
                  <a:tcPr marL="92525" marR="92525" marT="45714" marB="45714"/>
                </a:tc>
                <a:extLst>
                  <a:ext uri="{0D108BD9-81ED-4DB2-BD59-A6C34878D82A}">
                    <a16:rowId xmlns:a16="http://schemas.microsoft.com/office/drawing/2014/main" xmlns="" val="10000"/>
                  </a:ext>
                </a:extLst>
              </a:tr>
              <a:tr h="1041873">
                <a:tc>
                  <a:txBody>
                    <a:bodyPr/>
                    <a:lstStyle/>
                    <a:p>
                      <a:r>
                        <a:rPr kumimoji="1" lang="ja-JP" altLang="en-US" sz="1400" dirty="0">
                          <a:latin typeface="Meiryo UI" panose="020B0604030504040204" pitchFamily="50" charset="-128"/>
                          <a:ea typeface="Meiryo UI" panose="020B0604030504040204" pitchFamily="50" charset="-128"/>
                        </a:rPr>
                        <a:t>　①市長部局等　</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（下記以外）</a:t>
                      </a:r>
                    </a:p>
                  </a:txBody>
                  <a:tcPr marL="92525" marR="92525" marT="45714" marB="45714" anchor="ctr"/>
                </a:tc>
                <a:extLst>
                  <a:ext uri="{0D108BD9-81ED-4DB2-BD59-A6C34878D82A}">
                    <a16:rowId xmlns:a16="http://schemas.microsoft.com/office/drawing/2014/main" xmlns="" val="10001"/>
                  </a:ext>
                </a:extLst>
              </a:tr>
              <a:tr h="508508">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　②一般廃棄物</a:t>
                      </a:r>
                    </a:p>
                    <a:p>
                      <a:r>
                        <a:rPr kumimoji="1" lang="ja-JP" altLang="en-US" sz="1400" dirty="0">
                          <a:solidFill>
                            <a:schemeClr val="tx1"/>
                          </a:solidFill>
                          <a:latin typeface="Meiryo UI" panose="020B0604030504040204" pitchFamily="50" charset="-128"/>
                          <a:ea typeface="Meiryo UI" panose="020B0604030504040204" pitchFamily="50" charset="-128"/>
                        </a:rPr>
                        <a:t>　③保育所</a:t>
                      </a:r>
                    </a:p>
                  </a:txBody>
                  <a:tcPr marL="92525" marR="92525" marT="45714" marB="45714" anchor="ctr"/>
                </a:tc>
                <a:extLst>
                  <a:ext uri="{0D108BD9-81ED-4DB2-BD59-A6C34878D82A}">
                    <a16:rowId xmlns:a16="http://schemas.microsoft.com/office/drawing/2014/main" xmlns="" val="10002"/>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400" u="none" dirty="0" smtClean="0">
                          <a:solidFill>
                            <a:schemeClr val="tx1"/>
                          </a:solidFill>
                          <a:latin typeface="Meiryo UI" panose="020B0604030504040204" pitchFamily="50" charset="-128"/>
                          <a:ea typeface="Meiryo UI" panose="020B0604030504040204" pitchFamily="50" charset="-128"/>
                        </a:rPr>
                        <a:t>④</a:t>
                      </a:r>
                      <a:r>
                        <a:rPr kumimoji="1" lang="ja-JP" altLang="en-US" sz="1400" dirty="0" smtClean="0">
                          <a:solidFill>
                            <a:schemeClr val="tx1"/>
                          </a:solidFill>
                          <a:latin typeface="Meiryo UI" panose="020B0604030504040204" pitchFamily="50" charset="-128"/>
                          <a:ea typeface="Meiryo UI" panose="020B0604030504040204" pitchFamily="50" charset="-128"/>
                        </a:rPr>
                        <a:t>公営企業（交通）</a:t>
                      </a:r>
                    </a:p>
                  </a:txBody>
                  <a:tcPr marL="92525" marR="92525" marT="45714" marB="45714" anchor="ctr"/>
                </a:tc>
                <a:extLst>
                  <a:ext uri="{0D108BD9-81ED-4DB2-BD59-A6C34878D82A}">
                    <a16:rowId xmlns:a16="http://schemas.microsoft.com/office/drawing/2014/main" xmlns="" val="10003"/>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Meiryo UI" panose="020B0604030504040204" pitchFamily="50" charset="-128"/>
                          <a:ea typeface="Meiryo UI" panose="020B0604030504040204" pitchFamily="50" charset="-128"/>
                        </a:rPr>
                        <a:t>　⑤</a:t>
                      </a:r>
                      <a:r>
                        <a:rPr kumimoji="1" lang="en-US" altLang="ja-JP" sz="1400" u="sng" dirty="0" smtClean="0">
                          <a:solidFill>
                            <a:schemeClr val="tx1"/>
                          </a:solidFill>
                          <a:latin typeface="Meiryo UI" panose="020B0604030504040204" pitchFamily="50" charset="-128"/>
                          <a:ea typeface="Meiryo UI" panose="020B0604030504040204" pitchFamily="50" charset="-128"/>
                        </a:rPr>
                        <a:t>-1</a:t>
                      </a:r>
                      <a:r>
                        <a:rPr kumimoji="1" lang="ja-JP" altLang="en-US" sz="1400" u="sng" dirty="0" smtClean="0">
                          <a:solidFill>
                            <a:schemeClr val="tx1"/>
                          </a:solidFill>
                          <a:latin typeface="Meiryo UI" panose="020B0604030504040204" pitchFamily="50" charset="-128"/>
                          <a:ea typeface="Meiryo UI" panose="020B0604030504040204" pitchFamily="50" charset="-128"/>
                        </a:rPr>
                        <a:t>公営企業（水道）</a:t>
                      </a:r>
                    </a:p>
                  </a:txBody>
                  <a:tcPr marL="92525" marR="92525" marT="45714" marB="45714" anchor="ctr"/>
                </a:tc>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400" dirty="0" smtClean="0">
                          <a:solidFill>
                            <a:schemeClr val="tx1"/>
                          </a:solidFill>
                          <a:latin typeface="Meiryo UI" panose="020B0604030504040204" pitchFamily="50" charset="-128"/>
                          <a:ea typeface="Meiryo UI" panose="020B0604030504040204" pitchFamily="50" charset="-128"/>
                        </a:rPr>
                        <a:t>⑤</a:t>
                      </a:r>
                      <a:r>
                        <a:rPr kumimoji="1" lang="en-US" altLang="ja-JP" sz="1400" u="sng" dirty="0" smtClean="0">
                          <a:solidFill>
                            <a:schemeClr val="tx1"/>
                          </a:solidFill>
                          <a:latin typeface="Meiryo UI" panose="020B0604030504040204" pitchFamily="50" charset="-128"/>
                          <a:ea typeface="Meiryo UI" panose="020B0604030504040204" pitchFamily="50" charset="-128"/>
                        </a:rPr>
                        <a:t>-2</a:t>
                      </a:r>
                      <a:r>
                        <a:rPr kumimoji="1" lang="ja-JP" altLang="en-US" sz="1400" u="sng" dirty="0" smtClean="0">
                          <a:solidFill>
                            <a:schemeClr val="tx1"/>
                          </a:solidFill>
                          <a:latin typeface="Meiryo UI" panose="020B0604030504040204" pitchFamily="50" charset="-128"/>
                          <a:ea typeface="Meiryo UI" panose="020B0604030504040204" pitchFamily="50" charset="-128"/>
                        </a:rPr>
                        <a:t>弘済院</a:t>
                      </a:r>
                    </a:p>
                  </a:txBody>
                  <a:tcPr marL="92525" marR="92525" marT="45714" marB="45714" anchor="ctr"/>
                </a:tc>
                <a:extLst>
                  <a:ext uri="{0D108BD9-81ED-4DB2-BD59-A6C34878D82A}">
                    <a16:rowId xmlns:a16="http://schemas.microsoft.com/office/drawing/2014/main" xmlns="" val="10004"/>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　⑥学校園</a:t>
                      </a:r>
                      <a:r>
                        <a:rPr kumimoji="1" lang="ja-JP" altLang="en-US" sz="1400" baseline="0" dirty="0">
                          <a:solidFill>
                            <a:schemeClr val="tx1"/>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（義務教育、幼稚園）</a:t>
                      </a:r>
                    </a:p>
                  </a:txBody>
                  <a:tcPr marL="92525" marR="92525" marT="45714" marB="45714" anchor="ctr"/>
                </a:tc>
                <a:extLst>
                  <a:ext uri="{0D108BD9-81ED-4DB2-BD59-A6C34878D82A}">
                    <a16:rowId xmlns:a16="http://schemas.microsoft.com/office/drawing/2014/main" xmlns="" val="10005"/>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　⑦学校園   （高等学校）</a:t>
                      </a:r>
                    </a:p>
                  </a:txBody>
                  <a:tcPr marL="92525" marR="92525" marT="45714" marB="45714" anchor="ctr"/>
                </a:tc>
                <a:extLst>
                  <a:ext uri="{0D108BD9-81ED-4DB2-BD59-A6C34878D82A}">
                    <a16:rowId xmlns:a16="http://schemas.microsoft.com/office/drawing/2014/main" xmlns="" val="10006"/>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　⑧消防</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marL="92525" marR="92525" marT="45714" marB="45714" anchor="ctr"/>
                </a:tc>
                <a:extLst>
                  <a:ext uri="{0D108BD9-81ED-4DB2-BD59-A6C34878D82A}">
                    <a16:rowId xmlns:a16="http://schemas.microsoft.com/office/drawing/2014/main" xmlns="" val="10007"/>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　⑨下水道、博物館、環境科学研究所</a:t>
                      </a:r>
                    </a:p>
                  </a:txBody>
                  <a:tcPr marL="92525" marR="92525" marT="45714" marB="45714" anchor="ctr"/>
                </a:tc>
                <a:extLst>
                  <a:ext uri="{0D108BD9-81ED-4DB2-BD59-A6C34878D82A}">
                    <a16:rowId xmlns:a16="http://schemas.microsoft.com/office/drawing/2014/main" xmlns="" val="10008"/>
                  </a:ext>
                </a:extLst>
              </a:tr>
            </a:tbl>
          </a:graphicData>
        </a:graphic>
      </p:graphicFrame>
      <p:sp>
        <p:nvSpPr>
          <p:cNvPr id="44" name="右矢印 43"/>
          <p:cNvSpPr/>
          <p:nvPr/>
        </p:nvSpPr>
        <p:spPr>
          <a:xfrm>
            <a:off x="4332683" y="4207151"/>
            <a:ext cx="2272838" cy="396000"/>
          </a:xfrm>
          <a:prstGeom prst="rightArrow">
            <a:avLst>
              <a:gd name="adj1" fmla="val 50000"/>
              <a:gd name="adj2" fmla="val 7828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45" name="正方形/長方形 44"/>
          <p:cNvSpPr/>
          <p:nvPr/>
        </p:nvSpPr>
        <p:spPr>
          <a:xfrm>
            <a:off x="4248647" y="4254995"/>
            <a:ext cx="2286099" cy="264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b="1" u="sng" dirty="0">
                <a:solidFill>
                  <a:schemeClr val="bg1"/>
                </a:solidFill>
                <a:latin typeface="Meiryo UI" pitchFamily="50" charset="-128"/>
                <a:ea typeface="Meiryo UI" pitchFamily="50" charset="-128"/>
                <a:cs typeface="Meiryo UI" pitchFamily="50" charset="-128"/>
              </a:rPr>
              <a:t>特別区</a:t>
            </a:r>
            <a:r>
              <a:rPr lang="ja-JP" altLang="en-US" sz="1200" b="1" u="sng" dirty="0" smtClean="0">
                <a:solidFill>
                  <a:schemeClr val="bg1"/>
                </a:solidFill>
                <a:latin typeface="Meiryo UI" pitchFamily="50" charset="-128"/>
                <a:ea typeface="Meiryo UI" pitchFamily="50" charset="-128"/>
                <a:cs typeface="Meiryo UI" pitchFamily="50" charset="-128"/>
              </a:rPr>
              <a:t>へ</a:t>
            </a:r>
            <a:r>
              <a:rPr lang="en-US" altLang="ja-JP" sz="1000" b="1" u="sng" dirty="0">
                <a:solidFill>
                  <a:schemeClr val="bg1"/>
                </a:solidFill>
                <a:latin typeface="Meiryo UI" pitchFamily="50" charset="-128"/>
                <a:ea typeface="Meiryo UI" pitchFamily="50" charset="-128"/>
                <a:cs typeface="Meiryo UI" pitchFamily="50" charset="-128"/>
              </a:rPr>
              <a:t>(</a:t>
            </a:r>
            <a:r>
              <a:rPr lang="ja-JP" altLang="en-US" sz="1000" b="1" u="sng" dirty="0" smtClean="0">
                <a:solidFill>
                  <a:schemeClr val="bg1"/>
                </a:solidFill>
                <a:latin typeface="Meiryo UI" pitchFamily="50" charset="-128"/>
                <a:ea typeface="Meiryo UI" pitchFamily="50" charset="-128"/>
                <a:cs typeface="Meiryo UI" pitchFamily="50" charset="-128"/>
              </a:rPr>
              <a:t>経営形態見直し反映後</a:t>
            </a:r>
            <a:r>
              <a:rPr lang="en-US" altLang="ja-JP" sz="1000" b="1" u="sng" dirty="0">
                <a:solidFill>
                  <a:schemeClr val="bg1"/>
                </a:solidFill>
                <a:latin typeface="Meiryo UI" pitchFamily="50" charset="-128"/>
                <a:ea typeface="Meiryo UI" pitchFamily="50" charset="-128"/>
                <a:cs typeface="Meiryo UI" pitchFamily="50" charset="-128"/>
              </a:rPr>
              <a:t>)</a:t>
            </a:r>
            <a:endParaRPr lang="ja-JP" altLang="en-US" sz="1000" b="1" u="sng" dirty="0">
              <a:solidFill>
                <a:schemeClr val="bg1"/>
              </a:solidFill>
              <a:latin typeface="Meiryo UI" pitchFamily="50" charset="-128"/>
              <a:ea typeface="Meiryo UI" pitchFamily="50" charset="-128"/>
              <a:cs typeface="Meiryo UI" pitchFamily="50" charset="-128"/>
            </a:endParaRPr>
          </a:p>
        </p:txBody>
      </p:sp>
      <p:sp>
        <p:nvSpPr>
          <p:cNvPr id="39" name="正方形/長方形 38"/>
          <p:cNvSpPr/>
          <p:nvPr/>
        </p:nvSpPr>
        <p:spPr>
          <a:xfrm>
            <a:off x="824806" y="1703697"/>
            <a:ext cx="3410495" cy="4086000"/>
          </a:xfrm>
          <a:prstGeom prst="rect">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645420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コンテンツ プレースホルダー 2"/>
          <p:cNvSpPr txBox="1">
            <a:spLocks/>
          </p:cNvSpPr>
          <p:nvPr/>
        </p:nvSpPr>
        <p:spPr bwMode="auto">
          <a:xfrm>
            <a:off x="383724" y="639455"/>
            <a:ext cx="8872911" cy="360000"/>
          </a:xfrm>
          <a:prstGeom prst="rect">
            <a:avLst/>
          </a:prstGeom>
          <a:solidFill>
            <a:schemeClr val="accent6">
              <a:lumMod val="40000"/>
              <a:lumOff val="60000"/>
            </a:schemeClr>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500" b="1" dirty="0">
                <a:solidFill>
                  <a:prstClr val="black"/>
                </a:solidFill>
                <a:latin typeface="Meiryo UI" pitchFamily="50" charset="-128"/>
                <a:ea typeface="Meiryo UI" pitchFamily="50" charset="-128"/>
                <a:cs typeface="Meiryo UI" pitchFamily="50" charset="-128"/>
              </a:rPr>
              <a:t>◆ 事務分担（案）における移管先、また、組織の特性を反映して、特別区設置における組織体制を検討</a:t>
            </a:r>
            <a:endParaRPr lang="en-US" altLang="ja-JP" sz="1500" b="1" dirty="0">
              <a:solidFill>
                <a:prstClr val="black"/>
              </a:solidFill>
              <a:latin typeface="Meiryo UI" pitchFamily="50" charset="-128"/>
              <a:ea typeface="Meiryo UI" pitchFamily="50" charset="-128"/>
              <a:cs typeface="Meiryo UI" pitchFamily="50" charset="-128"/>
            </a:endParaRPr>
          </a:p>
        </p:txBody>
      </p:sp>
      <p:graphicFrame>
        <p:nvGraphicFramePr>
          <p:cNvPr id="101" name="表 100"/>
          <p:cNvGraphicFramePr>
            <a:graphicFrameLocks noGrp="1"/>
          </p:cNvGraphicFramePr>
          <p:nvPr>
            <p:extLst>
              <p:ext uri="{D42A27DB-BD31-4B8C-83A1-F6EECF244321}">
                <p14:modId xmlns:p14="http://schemas.microsoft.com/office/powerpoint/2010/main" val="816781091"/>
              </p:ext>
            </p:extLst>
          </p:nvPr>
        </p:nvGraphicFramePr>
        <p:xfrm>
          <a:off x="64155" y="5477322"/>
          <a:ext cx="9105246" cy="1356984"/>
        </p:xfrm>
        <a:graphic>
          <a:graphicData uri="http://schemas.openxmlformats.org/drawingml/2006/table">
            <a:tbl>
              <a:tblPr firstRow="1" bandRow="1">
                <a:tableStyleId>{5C22544A-7EE6-4342-B048-85BDC9FD1C3A}</a:tableStyleId>
              </a:tblPr>
              <a:tblGrid>
                <a:gridCol w="2310745">
                  <a:extLst>
                    <a:ext uri="{9D8B030D-6E8A-4147-A177-3AD203B41FA5}">
                      <a16:colId xmlns:a16="http://schemas.microsoft.com/office/drawing/2014/main" xmlns="" val="20000"/>
                    </a:ext>
                  </a:extLst>
                </a:gridCol>
                <a:gridCol w="1181100">
                  <a:extLst>
                    <a:ext uri="{9D8B030D-6E8A-4147-A177-3AD203B41FA5}">
                      <a16:colId xmlns:a16="http://schemas.microsoft.com/office/drawing/2014/main" xmlns="" val="20001"/>
                    </a:ext>
                  </a:extLst>
                </a:gridCol>
                <a:gridCol w="1101725">
                  <a:extLst>
                    <a:ext uri="{9D8B030D-6E8A-4147-A177-3AD203B41FA5}">
                      <a16:colId xmlns:a16="http://schemas.microsoft.com/office/drawing/2014/main" xmlns="" val="20002"/>
                    </a:ext>
                  </a:extLst>
                </a:gridCol>
                <a:gridCol w="4511676">
                  <a:extLst>
                    <a:ext uri="{9D8B030D-6E8A-4147-A177-3AD203B41FA5}">
                      <a16:colId xmlns:a16="http://schemas.microsoft.com/office/drawing/2014/main" xmlns="" val="20003"/>
                    </a:ext>
                  </a:extLst>
                </a:gridCol>
              </a:tblGrid>
              <a:tr h="255275">
                <a:tc>
                  <a:txBody>
                    <a:bodyPr/>
                    <a:lstStyle/>
                    <a:p>
                      <a:pPr algn="ctr"/>
                      <a:r>
                        <a:rPr kumimoji="1" lang="ja-JP" altLang="en-US" sz="1500" dirty="0">
                          <a:latin typeface="Meiryo UI" pitchFamily="50" charset="-128"/>
                          <a:ea typeface="Meiryo UI" pitchFamily="50" charset="-128"/>
                          <a:cs typeface="Meiryo UI" pitchFamily="50" charset="-128"/>
                        </a:rPr>
                        <a:t>大阪府</a:t>
                      </a:r>
                    </a:p>
                  </a:txBody>
                  <a:tcPr marL="91443" marR="91443" marT="45798" marB="45798">
                    <a:lnR w="12700" cap="flat" cmpd="sng" algn="ctr">
                      <a:solidFill>
                        <a:schemeClr val="bg1"/>
                      </a:solidFill>
                      <a:prstDash val="solid"/>
                      <a:round/>
                      <a:headEnd type="none" w="med" len="med"/>
                      <a:tailEnd type="none" w="med" len="med"/>
                    </a:lnR>
                  </a:tcPr>
                </a:tc>
                <a:tc>
                  <a:txBody>
                    <a:bodyPr/>
                    <a:lstStyle/>
                    <a:p>
                      <a:pPr algn="ctr"/>
                      <a:r>
                        <a:rPr kumimoji="1" lang="ja-JP" altLang="en-US" sz="1200" dirty="0">
                          <a:latin typeface="Meiryo UI" pitchFamily="50" charset="-128"/>
                          <a:ea typeface="Meiryo UI" pitchFamily="50" charset="-128"/>
                          <a:cs typeface="Meiryo UI" pitchFamily="50" charset="-128"/>
                        </a:rPr>
                        <a:t>現員数</a:t>
                      </a:r>
                      <a:r>
                        <a:rPr kumimoji="1" lang="ja-JP" altLang="en-US" sz="1000" dirty="0">
                          <a:latin typeface="Meiryo UI" pitchFamily="50" charset="-128"/>
                          <a:ea typeface="Meiryo UI" pitchFamily="50" charset="-128"/>
                          <a:cs typeface="Meiryo UI" pitchFamily="50" charset="-128"/>
                        </a:rPr>
                        <a:t>（</a:t>
                      </a:r>
                      <a:r>
                        <a:rPr kumimoji="1" lang="en-US" altLang="ja-JP" sz="1000" dirty="0">
                          <a:latin typeface="Meiryo UI" pitchFamily="50" charset="-128"/>
                          <a:ea typeface="Meiryo UI" pitchFamily="50" charset="-128"/>
                          <a:cs typeface="Meiryo UI" pitchFamily="50" charset="-128"/>
                        </a:rPr>
                        <a:t>H28</a:t>
                      </a:r>
                      <a:r>
                        <a:rPr kumimoji="1" lang="ja-JP" altLang="en-US" sz="1000" dirty="0">
                          <a:latin typeface="Meiryo UI" pitchFamily="50" charset="-128"/>
                          <a:ea typeface="Meiryo UI" pitchFamily="50" charset="-128"/>
                          <a:cs typeface="Meiryo UI" pitchFamily="50" charset="-128"/>
                        </a:rPr>
                        <a:t>）</a:t>
                      </a:r>
                    </a:p>
                  </a:txBody>
                  <a:tcPr marL="91443" marR="91443" marT="45798" marB="45798" anchor="ctr">
                    <a:lnL w="12700" cap="flat" cmpd="sng" algn="ctr">
                      <a:solidFill>
                        <a:schemeClr val="bg1"/>
                      </a:solidFill>
                      <a:prstDash val="solid"/>
                      <a:round/>
                      <a:headEnd type="none" w="med" len="med"/>
                      <a:tailEnd type="none" w="med" len="med"/>
                    </a:lnL>
                  </a:tcPr>
                </a:tc>
                <a:tc>
                  <a:txBody>
                    <a:bodyPr/>
                    <a:lstStyle/>
                    <a:p>
                      <a:pPr algn="ctr"/>
                      <a:r>
                        <a:rPr kumimoji="1" lang="ja-JP" altLang="en-US" sz="1500" dirty="0">
                          <a:latin typeface="Meiryo UI" pitchFamily="50" charset="-128"/>
                          <a:ea typeface="Meiryo UI" pitchFamily="50" charset="-128"/>
                          <a:cs typeface="Meiryo UI" pitchFamily="50" charset="-128"/>
                        </a:rPr>
                        <a:t>移管先</a:t>
                      </a:r>
                    </a:p>
                  </a:txBody>
                  <a:tcPr marL="91443" marR="91443" marT="45798" marB="4579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500" dirty="0">
                          <a:latin typeface="Meiryo UI" pitchFamily="50" charset="-128"/>
                          <a:ea typeface="Meiryo UI" pitchFamily="50" charset="-128"/>
                          <a:cs typeface="Meiryo UI" pitchFamily="50" charset="-128"/>
                        </a:rPr>
                        <a:t>特別区設置に伴う組織体制の構築に向けた考え方</a:t>
                      </a:r>
                    </a:p>
                  </a:txBody>
                  <a:tcPr marL="91443" marR="91443" marT="45798" marB="45798"/>
                </a:tc>
                <a:extLst>
                  <a:ext uri="{0D108BD9-81ED-4DB2-BD59-A6C34878D82A}">
                    <a16:rowId xmlns:a16="http://schemas.microsoft.com/office/drawing/2014/main" xmlns="" val="10000"/>
                  </a:ext>
                </a:extLst>
              </a:tr>
              <a:tr h="321442">
                <a:tc rowSpan="2">
                  <a:txBody>
                    <a:bodyPr/>
                    <a:lstStyle/>
                    <a:p>
                      <a:pPr>
                        <a:lnSpc>
                          <a:spcPts val="1200"/>
                        </a:lnSpc>
                      </a:pPr>
                      <a:r>
                        <a:rPr kumimoji="1" lang="ja-JP" altLang="en-US" sz="1200" dirty="0">
                          <a:latin typeface="Meiryo UI" pitchFamily="50" charset="-128"/>
                          <a:ea typeface="Meiryo UI" pitchFamily="50" charset="-128"/>
                          <a:cs typeface="Meiryo UI" pitchFamily="50" charset="-128"/>
                        </a:rPr>
                        <a:t>⑩知事部局、行政委員会事務局、</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aseline="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学校、警察　等</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txBody>
                  <a:tcPr marL="91443" marR="91443" marT="45798" marB="45798" anchor="ctr"/>
                </a:tc>
                <a:tc>
                  <a:txBody>
                    <a:bodyPr/>
                    <a:lstStyle/>
                    <a:p>
                      <a:pPr algn="ctr">
                        <a:lnSpc>
                          <a:spcPts val="1200"/>
                        </a:lnSpc>
                      </a:pPr>
                      <a:r>
                        <a:rPr kumimoji="1" lang="en-US" altLang="ja-JP" sz="1200" dirty="0">
                          <a:solidFill>
                            <a:schemeClr val="tx1"/>
                          </a:solidFill>
                          <a:latin typeface="Meiryo UI" pitchFamily="50" charset="-128"/>
                          <a:ea typeface="Meiryo UI" pitchFamily="50" charset="-128"/>
                          <a:cs typeface="Meiryo UI" pitchFamily="50" charset="-128"/>
                        </a:rPr>
                        <a:t>      </a:t>
                      </a:r>
                      <a:r>
                        <a:rPr kumimoji="1" lang="en-US" altLang="ja-JP" sz="1100" u="sng" dirty="0" smtClean="0">
                          <a:solidFill>
                            <a:schemeClr val="tx1"/>
                          </a:solidFill>
                          <a:latin typeface="Meiryo UI" pitchFamily="50" charset="-128"/>
                          <a:ea typeface="Meiryo UI" pitchFamily="50" charset="-128"/>
                          <a:cs typeface="Meiryo UI" pitchFamily="50" charset="-128"/>
                        </a:rPr>
                        <a:t>10</a:t>
                      </a:r>
                      <a:r>
                        <a:rPr kumimoji="1" lang="ja-JP" altLang="en-US" sz="1100" u="sng" dirty="0" smtClean="0">
                          <a:solidFill>
                            <a:schemeClr val="tx1"/>
                          </a:solidFill>
                          <a:latin typeface="Meiryo UI" pitchFamily="50" charset="-128"/>
                          <a:ea typeface="Meiryo UI" pitchFamily="50" charset="-128"/>
                          <a:cs typeface="Meiryo UI" pitchFamily="50" charset="-128"/>
                        </a:rPr>
                        <a:t>人</a:t>
                      </a:r>
                      <a:endParaRPr kumimoji="1" lang="en-US" altLang="ja-JP" sz="1100" u="sng" dirty="0" smtClean="0">
                        <a:solidFill>
                          <a:schemeClr val="tx1"/>
                        </a:solidFill>
                        <a:latin typeface="Meiryo UI" pitchFamily="50" charset="-128"/>
                        <a:ea typeface="Meiryo UI" pitchFamily="50" charset="-128"/>
                        <a:cs typeface="Meiryo UI" pitchFamily="50" charset="-128"/>
                      </a:endParaRPr>
                    </a:p>
                    <a:p>
                      <a:pPr algn="ctr">
                        <a:lnSpc>
                          <a:spcPts val="1200"/>
                        </a:lnSpc>
                      </a:pPr>
                      <a:r>
                        <a:rPr kumimoji="1" lang="ja-JP" altLang="en-US" sz="900" u="none" dirty="0" smtClean="0">
                          <a:solidFill>
                            <a:schemeClr val="tx1"/>
                          </a:solidFill>
                          <a:latin typeface="Meiryo UI" pitchFamily="50" charset="-128"/>
                          <a:ea typeface="Meiryo UI" pitchFamily="50" charset="-128"/>
                          <a:cs typeface="Meiryo UI" pitchFamily="50" charset="-128"/>
                        </a:rPr>
                        <a:t>　　　</a:t>
                      </a:r>
                      <a:r>
                        <a:rPr kumimoji="1" lang="ja-JP" altLang="en-US" sz="900" i="1" u="none" dirty="0" smtClean="0">
                          <a:solidFill>
                            <a:schemeClr val="tx1"/>
                          </a:solidFill>
                          <a:latin typeface="Meiryo UI" pitchFamily="50" charset="-128"/>
                          <a:ea typeface="Meiryo UI" pitchFamily="50" charset="-128"/>
                          <a:cs typeface="Meiryo UI" pitchFamily="50" charset="-128"/>
                        </a:rPr>
                        <a:t>＜</a:t>
                      </a:r>
                      <a:r>
                        <a:rPr kumimoji="1" lang="en-US" altLang="ja-JP" sz="900" i="1" u="none" dirty="0" smtClean="0">
                          <a:solidFill>
                            <a:schemeClr val="tx1"/>
                          </a:solidFill>
                          <a:latin typeface="Meiryo UI" pitchFamily="50" charset="-128"/>
                          <a:ea typeface="Meiryo UI" pitchFamily="50" charset="-128"/>
                          <a:cs typeface="Meiryo UI" pitchFamily="50" charset="-128"/>
                        </a:rPr>
                        <a:t>40</a:t>
                      </a:r>
                      <a:r>
                        <a:rPr kumimoji="1" lang="ja-JP" altLang="en-US" sz="900" i="1" u="none" dirty="0" smtClean="0">
                          <a:solidFill>
                            <a:schemeClr val="tx1"/>
                          </a:solidFill>
                          <a:latin typeface="Meiryo UI" pitchFamily="50" charset="-128"/>
                          <a:ea typeface="Meiryo UI" pitchFamily="50" charset="-128"/>
                          <a:cs typeface="Meiryo UI" pitchFamily="50" charset="-128"/>
                        </a:rPr>
                        <a:t>人＞</a:t>
                      </a:r>
                      <a:endParaRPr kumimoji="1" lang="en-US" altLang="ja-JP" sz="900" i="1" u="none" dirty="0">
                        <a:solidFill>
                          <a:schemeClr val="tx1"/>
                        </a:solidFill>
                        <a:latin typeface="Meiryo UI" pitchFamily="50" charset="-128"/>
                        <a:ea typeface="Meiryo UI" pitchFamily="50" charset="-128"/>
                        <a:cs typeface="Meiryo UI" pitchFamily="50" charset="-128"/>
                      </a:endParaRPr>
                    </a:p>
                  </a:txBody>
                  <a:tcPr marL="91443" marR="91443" marT="45798" marB="45798" anchor="ctr"/>
                </a:tc>
                <a:tc>
                  <a:txBody>
                    <a:bodyPr/>
                    <a:lstStyle/>
                    <a:p>
                      <a:pPr algn="l">
                        <a:lnSpc>
                          <a:spcPts val="1200"/>
                        </a:lnSpc>
                      </a:pPr>
                      <a:r>
                        <a:rPr kumimoji="1" lang="ja-JP" altLang="en-US" sz="1200" dirty="0">
                          <a:solidFill>
                            <a:schemeClr val="tx1"/>
                          </a:solidFill>
                          <a:latin typeface="Meiryo UI" pitchFamily="50" charset="-128"/>
                          <a:ea typeface="Meiryo UI" pitchFamily="50" charset="-128"/>
                          <a:cs typeface="Meiryo UI" pitchFamily="50" charset="-128"/>
                        </a:rPr>
                        <a:t>特別区</a:t>
                      </a:r>
                    </a:p>
                  </a:txBody>
                  <a:tcPr marL="91443" marR="91443" marT="45798" marB="45798" anchor="ctr"/>
                </a:tc>
                <a:tc>
                  <a:txBody>
                    <a:bodyPr/>
                    <a:lstStyle/>
                    <a:p>
                      <a:pPr algn="l">
                        <a:lnSpc>
                          <a:spcPts val="1200"/>
                        </a:lnSpc>
                      </a:pPr>
                      <a:r>
                        <a:rPr kumimoji="1" lang="ja-JP" altLang="en-US" sz="1200" dirty="0">
                          <a:latin typeface="Meiryo UI" pitchFamily="50" charset="-128"/>
                          <a:ea typeface="Meiryo UI" pitchFamily="50" charset="-128"/>
                          <a:cs typeface="Meiryo UI" pitchFamily="50" charset="-128"/>
                        </a:rPr>
                        <a:t>移管する事務の従事人員を移管</a:t>
                      </a:r>
                    </a:p>
                  </a:txBody>
                  <a:tcPr marL="91443" marR="91443" marT="45798" marB="45798" anchor="ctr"/>
                </a:tc>
                <a:extLst>
                  <a:ext uri="{0D108BD9-81ED-4DB2-BD59-A6C34878D82A}">
                    <a16:rowId xmlns:a16="http://schemas.microsoft.com/office/drawing/2014/main" xmlns="" val="10001"/>
                  </a:ext>
                </a:extLst>
              </a:tr>
              <a:tr h="321442">
                <a:tc vMerge="1">
                  <a:txBody>
                    <a:bodyPr/>
                    <a:lstStyle/>
                    <a:p>
                      <a:endParaRPr kumimoji="1" lang="ja-JP" altLang="en-US" sz="1400" dirty="0"/>
                    </a:p>
                  </a:txBody>
                  <a:tcPr marL="91443" marR="91443" marT="45798" marB="45798" anchor="ctr"/>
                </a:tc>
                <a:tc>
                  <a:txBody>
                    <a:bodyPr/>
                    <a:lstStyle/>
                    <a:p>
                      <a:pPr algn="ctr">
                        <a:lnSpc>
                          <a:spcPts val="1200"/>
                        </a:lnSpc>
                      </a:pPr>
                      <a:r>
                        <a:rPr kumimoji="1" lang="en-US" altLang="ja-JP" sz="1100" u="sng" dirty="0" smtClean="0">
                          <a:solidFill>
                            <a:schemeClr val="tx1"/>
                          </a:solidFill>
                          <a:latin typeface="Meiryo UI" pitchFamily="50" charset="-128"/>
                          <a:ea typeface="Meiryo UI" pitchFamily="50" charset="-128"/>
                          <a:cs typeface="Meiryo UI" pitchFamily="50" charset="-128"/>
                        </a:rPr>
                        <a:t>83,380</a:t>
                      </a:r>
                      <a:r>
                        <a:rPr kumimoji="1" lang="ja-JP" altLang="en-US" sz="1100" u="sng" dirty="0" smtClean="0">
                          <a:solidFill>
                            <a:schemeClr val="tx1"/>
                          </a:solidFill>
                          <a:latin typeface="Meiryo UI" pitchFamily="50" charset="-128"/>
                          <a:ea typeface="Meiryo UI" pitchFamily="50" charset="-128"/>
                          <a:cs typeface="Meiryo UI" pitchFamily="50" charset="-128"/>
                        </a:rPr>
                        <a:t>人</a:t>
                      </a:r>
                      <a:endParaRPr kumimoji="1" lang="en-US" altLang="ja-JP" sz="1100" u="sng" dirty="0" smtClean="0">
                        <a:solidFill>
                          <a:schemeClr val="tx1"/>
                        </a:solidFill>
                        <a:latin typeface="Meiryo UI" pitchFamily="50" charset="-128"/>
                        <a:ea typeface="Meiryo UI" pitchFamily="50" charset="-128"/>
                        <a:cs typeface="Meiryo UI" pitchFamily="50" charset="-128"/>
                      </a:endParaRPr>
                    </a:p>
                    <a:p>
                      <a:pPr algn="ctr">
                        <a:lnSpc>
                          <a:spcPts val="1200"/>
                        </a:lnSpc>
                      </a:pPr>
                      <a:r>
                        <a:rPr kumimoji="1" lang="ja-JP" altLang="en-US" sz="900" i="1" u="none" dirty="0" smtClean="0">
                          <a:solidFill>
                            <a:schemeClr val="tx1"/>
                          </a:solidFill>
                          <a:latin typeface="Meiryo UI" pitchFamily="50" charset="-128"/>
                          <a:ea typeface="Meiryo UI" pitchFamily="50" charset="-128"/>
                          <a:cs typeface="Meiryo UI" pitchFamily="50" charset="-128"/>
                        </a:rPr>
                        <a:t>＜</a:t>
                      </a:r>
                      <a:r>
                        <a:rPr kumimoji="1" lang="en-US" altLang="ja-JP" sz="900" i="1" u="none" dirty="0" smtClean="0">
                          <a:solidFill>
                            <a:schemeClr val="tx1"/>
                          </a:solidFill>
                          <a:latin typeface="Meiryo UI" pitchFamily="50" charset="-128"/>
                          <a:ea typeface="Meiryo UI" pitchFamily="50" charset="-128"/>
                          <a:cs typeface="Meiryo UI" pitchFamily="50" charset="-128"/>
                        </a:rPr>
                        <a:t>83,350</a:t>
                      </a:r>
                      <a:r>
                        <a:rPr kumimoji="1" lang="ja-JP" altLang="en-US" sz="900" i="1" u="none" dirty="0" smtClean="0">
                          <a:solidFill>
                            <a:schemeClr val="tx1"/>
                          </a:solidFill>
                          <a:latin typeface="Meiryo UI" pitchFamily="50" charset="-128"/>
                          <a:ea typeface="Meiryo UI" pitchFamily="50" charset="-128"/>
                          <a:cs typeface="Meiryo UI" pitchFamily="50" charset="-128"/>
                        </a:rPr>
                        <a:t>人＞</a:t>
                      </a:r>
                      <a:endParaRPr kumimoji="1" lang="ja-JP" altLang="en-US" sz="900" i="1" u="none" dirty="0">
                        <a:solidFill>
                          <a:schemeClr val="tx1"/>
                        </a:solidFill>
                        <a:latin typeface="Meiryo UI" pitchFamily="50" charset="-128"/>
                        <a:ea typeface="Meiryo UI" pitchFamily="50" charset="-128"/>
                        <a:cs typeface="Meiryo UI" pitchFamily="50" charset="-128"/>
                      </a:endParaRPr>
                    </a:p>
                  </a:txBody>
                  <a:tcPr marL="36000" marR="36000" marT="45798" marB="45798" anchor="ctr"/>
                </a:tc>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kumimoji="1" lang="ja-JP" altLang="en-US" sz="1200" dirty="0">
                          <a:solidFill>
                            <a:schemeClr val="tx1"/>
                          </a:solidFill>
                          <a:latin typeface="Meiryo UI" pitchFamily="50" charset="-128"/>
                          <a:ea typeface="Meiryo UI" pitchFamily="50" charset="-128"/>
                          <a:cs typeface="Meiryo UI" pitchFamily="50" charset="-128"/>
                        </a:rPr>
                        <a:t>大阪府</a:t>
                      </a:r>
                    </a:p>
                  </a:txBody>
                  <a:tcPr marL="91443" marR="91443" marT="45798" marB="45798" anchor="ctr"/>
                </a:tc>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ja-JP" altLang="en-US" sz="1200" dirty="0">
                          <a:solidFill>
                            <a:schemeClr val="tx1"/>
                          </a:solidFill>
                          <a:latin typeface="Meiryo UI" pitchFamily="50" charset="-128"/>
                          <a:ea typeface="Meiryo UI" pitchFamily="50" charset="-128"/>
                          <a:cs typeface="Meiryo UI" pitchFamily="50" charset="-128"/>
                        </a:rPr>
                        <a:t>一般行政部門：全国トップクラスのスリムな組織体制を継続</a:t>
                      </a:r>
                      <a:endParaRPr kumimoji="1" lang="ja-JP" altLang="en-US" sz="1200" dirty="0">
                        <a:latin typeface="Meiryo UI" pitchFamily="50" charset="-128"/>
                        <a:ea typeface="Meiryo UI" pitchFamily="50" charset="-128"/>
                        <a:cs typeface="Meiryo UI" pitchFamily="50" charset="-128"/>
                      </a:endParaRPr>
                    </a:p>
                  </a:txBody>
                  <a:tcPr marL="91443" marR="91443" marT="45798" marB="45798" anchor="ctr"/>
                </a:tc>
                <a:extLst>
                  <a:ext uri="{0D108BD9-81ED-4DB2-BD59-A6C34878D82A}">
                    <a16:rowId xmlns:a16="http://schemas.microsoft.com/office/drawing/2014/main" xmlns="" val="10002"/>
                  </a:ext>
                </a:extLst>
              </a:tr>
              <a:tr h="204650">
                <a:tc>
                  <a:txBody>
                    <a:bodyPr/>
                    <a:lstStyle/>
                    <a:p>
                      <a:pPr algn="ctr">
                        <a:lnSpc>
                          <a:spcPts val="1200"/>
                        </a:lnSpc>
                      </a:pPr>
                      <a:r>
                        <a:rPr kumimoji="1" lang="ja-JP" altLang="en-US" sz="1200" dirty="0">
                          <a:latin typeface="Meiryo UI" pitchFamily="50" charset="-128"/>
                          <a:ea typeface="Meiryo UI" pitchFamily="50" charset="-128"/>
                          <a:cs typeface="Meiryo UI" pitchFamily="50" charset="-128"/>
                        </a:rPr>
                        <a:t>合計</a:t>
                      </a:r>
                    </a:p>
                  </a:txBody>
                  <a:tcPr marL="91443" marR="91443" marT="45798" marB="45798" anchor="ct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en-US" altLang="ja-JP" sz="1100" dirty="0">
                          <a:latin typeface="Meiryo UI" pitchFamily="50" charset="-128"/>
                          <a:ea typeface="Meiryo UI" pitchFamily="50" charset="-128"/>
                          <a:cs typeface="Meiryo UI" pitchFamily="50" charset="-128"/>
                        </a:rPr>
                        <a:t>83,390</a:t>
                      </a:r>
                      <a:r>
                        <a:rPr kumimoji="1" lang="ja-JP" altLang="en-US" sz="1100" dirty="0">
                          <a:latin typeface="Meiryo UI" pitchFamily="50" charset="-128"/>
                          <a:ea typeface="Meiryo UI" pitchFamily="50" charset="-128"/>
                          <a:cs typeface="Meiryo UI" pitchFamily="50" charset="-128"/>
                        </a:rPr>
                        <a:t>人</a:t>
                      </a:r>
                    </a:p>
                  </a:txBody>
                  <a:tcPr marL="91443" marR="91443" marT="45798" marB="45798" anchor="ctr"/>
                </a:tc>
                <a:tc gridSpan="2">
                  <a:txBody>
                    <a:bodyPr/>
                    <a:lstStyle/>
                    <a:p>
                      <a:pPr marL="0" marR="0" indent="0" algn="l" defTabSz="914400" rtl="0" eaLnBrk="1" fontAlgn="auto" latinLnBrk="0" hangingPunct="1">
                        <a:lnSpc>
                          <a:spcPts val="1200"/>
                        </a:lnSpc>
                        <a:spcBef>
                          <a:spcPts val="0"/>
                        </a:spcBef>
                        <a:spcAft>
                          <a:spcPts val="0"/>
                        </a:spcAft>
                        <a:buClrTx/>
                        <a:buSzTx/>
                        <a:buFontTx/>
                        <a:buNone/>
                        <a:tabLst/>
                        <a:defRPr/>
                      </a:pPr>
                      <a:endParaRPr kumimoji="1" lang="ja-JP" altLang="en-US" sz="1200" b="1" dirty="0">
                        <a:latin typeface="Meiryo UI" pitchFamily="50" charset="-128"/>
                        <a:ea typeface="Meiryo UI" pitchFamily="50" charset="-128"/>
                        <a:cs typeface="Meiryo UI" pitchFamily="50" charset="-128"/>
                      </a:endParaRPr>
                    </a:p>
                  </a:txBody>
                  <a:tcPr marL="91443" marR="91443" marT="45798" marB="45798"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dirty="0">
                        <a:latin typeface="Meiryo UI" pitchFamily="50" charset="-128"/>
                        <a:ea typeface="Meiryo UI" pitchFamily="50" charset="-128"/>
                        <a:cs typeface="Meiryo UI" pitchFamily="50" charset="-128"/>
                      </a:endParaRPr>
                    </a:p>
                  </a:txBody>
                  <a:tcPr marL="91443" marR="91443" marT="45798" marB="45798" anchor="ctr"/>
                </a:tc>
                <a:extLst>
                  <a:ext uri="{0D108BD9-81ED-4DB2-BD59-A6C34878D82A}">
                    <a16:rowId xmlns:a16="http://schemas.microsoft.com/office/drawing/2014/main" xmlns="" val="10003"/>
                  </a:ext>
                </a:extLst>
              </a:tr>
            </a:tbl>
          </a:graphicData>
        </a:graphic>
      </p:graphicFrame>
      <p:graphicFrame>
        <p:nvGraphicFramePr>
          <p:cNvPr id="100" name="表 99"/>
          <p:cNvGraphicFramePr>
            <a:graphicFrameLocks noGrp="1"/>
          </p:cNvGraphicFramePr>
          <p:nvPr>
            <p:extLst>
              <p:ext uri="{D42A27DB-BD31-4B8C-83A1-F6EECF244321}">
                <p14:modId xmlns:p14="http://schemas.microsoft.com/office/powerpoint/2010/main" val="2056565617"/>
              </p:ext>
            </p:extLst>
          </p:nvPr>
        </p:nvGraphicFramePr>
        <p:xfrm>
          <a:off x="63500" y="1062821"/>
          <a:ext cx="9059111" cy="4164478"/>
        </p:xfrm>
        <a:graphic>
          <a:graphicData uri="http://schemas.openxmlformats.org/drawingml/2006/table">
            <a:tbl>
              <a:tblPr firstRow="1" bandRow="1">
                <a:tableStyleId>{5C22544A-7EE6-4342-B048-85BDC9FD1C3A}</a:tableStyleId>
              </a:tblPr>
              <a:tblGrid>
                <a:gridCol w="2305223">
                  <a:extLst>
                    <a:ext uri="{9D8B030D-6E8A-4147-A177-3AD203B41FA5}">
                      <a16:colId xmlns:a16="http://schemas.microsoft.com/office/drawing/2014/main" xmlns="" val="20000"/>
                    </a:ext>
                  </a:extLst>
                </a:gridCol>
                <a:gridCol w="1194186">
                  <a:extLst>
                    <a:ext uri="{9D8B030D-6E8A-4147-A177-3AD203B41FA5}">
                      <a16:colId xmlns:a16="http://schemas.microsoft.com/office/drawing/2014/main" xmlns="" val="20001"/>
                    </a:ext>
                  </a:extLst>
                </a:gridCol>
                <a:gridCol w="1094670">
                  <a:extLst>
                    <a:ext uri="{9D8B030D-6E8A-4147-A177-3AD203B41FA5}">
                      <a16:colId xmlns:a16="http://schemas.microsoft.com/office/drawing/2014/main" xmlns="" val="20002"/>
                    </a:ext>
                  </a:extLst>
                </a:gridCol>
                <a:gridCol w="4465032">
                  <a:extLst>
                    <a:ext uri="{9D8B030D-6E8A-4147-A177-3AD203B41FA5}">
                      <a16:colId xmlns:a16="http://schemas.microsoft.com/office/drawing/2014/main" xmlns="" val="20003"/>
                    </a:ext>
                  </a:extLst>
                </a:gridCol>
              </a:tblGrid>
              <a:tr h="322707">
                <a:tc>
                  <a:txBody>
                    <a:bodyPr/>
                    <a:lstStyle/>
                    <a:p>
                      <a:pPr algn="ctr"/>
                      <a:r>
                        <a:rPr kumimoji="1" lang="ja-JP" altLang="en-US" sz="1500" dirty="0">
                          <a:latin typeface="Meiryo UI" pitchFamily="50" charset="-128"/>
                          <a:ea typeface="Meiryo UI" pitchFamily="50" charset="-128"/>
                          <a:cs typeface="Meiryo UI" pitchFamily="50" charset="-128"/>
                        </a:rPr>
                        <a:t>大阪市</a:t>
                      </a:r>
                    </a:p>
                  </a:txBody>
                  <a:tcPr marL="91454" marR="91454" marT="45709" marB="45709">
                    <a:lnR w="12700" cap="flat" cmpd="sng" algn="ctr">
                      <a:solidFill>
                        <a:schemeClr val="bg1"/>
                      </a:solidFill>
                      <a:prstDash val="solid"/>
                      <a:round/>
                      <a:headEnd type="none" w="med" len="med"/>
                      <a:tailEnd type="none" w="med" len="med"/>
                    </a:lnR>
                  </a:tcPr>
                </a:tc>
                <a:tc>
                  <a:txBody>
                    <a:bodyPr/>
                    <a:lstStyle/>
                    <a:p>
                      <a:pPr algn="ctr"/>
                      <a:r>
                        <a:rPr kumimoji="1" lang="ja-JP" altLang="en-US" sz="1200" dirty="0">
                          <a:latin typeface="Meiryo UI" pitchFamily="50" charset="-128"/>
                          <a:ea typeface="Meiryo UI" pitchFamily="50" charset="-128"/>
                          <a:cs typeface="Meiryo UI" pitchFamily="50" charset="-128"/>
                        </a:rPr>
                        <a:t>現員数</a:t>
                      </a:r>
                      <a:r>
                        <a:rPr kumimoji="1" lang="ja-JP" altLang="en-US" sz="1000" b="1" kern="1200" dirty="0">
                          <a:solidFill>
                            <a:schemeClr val="lt1"/>
                          </a:solidFill>
                          <a:latin typeface="Meiryo UI" pitchFamily="50" charset="-128"/>
                          <a:ea typeface="Meiryo UI" pitchFamily="50" charset="-128"/>
                          <a:cs typeface="Meiryo UI" pitchFamily="50" charset="-128"/>
                        </a:rPr>
                        <a:t>（</a:t>
                      </a:r>
                      <a:r>
                        <a:rPr kumimoji="1" lang="en-US" altLang="ja-JP" sz="1000" b="1" kern="1200" dirty="0">
                          <a:solidFill>
                            <a:schemeClr val="lt1"/>
                          </a:solidFill>
                          <a:latin typeface="Meiryo UI" pitchFamily="50" charset="-128"/>
                          <a:ea typeface="Meiryo UI" pitchFamily="50" charset="-128"/>
                          <a:cs typeface="Meiryo UI" pitchFamily="50" charset="-128"/>
                        </a:rPr>
                        <a:t>H28</a:t>
                      </a:r>
                      <a:r>
                        <a:rPr kumimoji="1" lang="ja-JP" altLang="en-US" sz="1000" dirty="0">
                          <a:latin typeface="Meiryo UI" pitchFamily="50" charset="-128"/>
                          <a:ea typeface="Meiryo UI" pitchFamily="50" charset="-128"/>
                          <a:cs typeface="Meiryo UI" pitchFamily="50" charset="-128"/>
                        </a:rPr>
                        <a:t>）</a:t>
                      </a:r>
                      <a:endParaRPr kumimoji="1" lang="ja-JP" altLang="en-US" sz="1600" dirty="0">
                        <a:latin typeface="Meiryo UI" pitchFamily="50" charset="-128"/>
                        <a:ea typeface="Meiryo UI" pitchFamily="50" charset="-128"/>
                        <a:cs typeface="Meiryo UI" pitchFamily="50" charset="-128"/>
                      </a:endParaRPr>
                    </a:p>
                  </a:txBody>
                  <a:tcPr marL="91454" marR="91454" marT="45709" marB="4570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r>
                        <a:rPr kumimoji="1" lang="ja-JP" altLang="en-US" sz="1500" dirty="0">
                          <a:latin typeface="Meiryo UI" pitchFamily="50" charset="-128"/>
                          <a:ea typeface="Meiryo UI" pitchFamily="50" charset="-128"/>
                          <a:cs typeface="Meiryo UI" pitchFamily="50" charset="-128"/>
                        </a:rPr>
                        <a:t>移管先</a:t>
                      </a:r>
                    </a:p>
                  </a:txBody>
                  <a:tcPr marL="91454" marR="91454" marT="45709" marB="45709">
                    <a:lnL w="12700" cap="flat" cmpd="sng" algn="ctr">
                      <a:solidFill>
                        <a:schemeClr val="bg1"/>
                      </a:solid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500" dirty="0">
                          <a:latin typeface="Meiryo UI" pitchFamily="50" charset="-128"/>
                          <a:ea typeface="Meiryo UI" pitchFamily="50" charset="-128"/>
                          <a:cs typeface="Meiryo UI" pitchFamily="50" charset="-128"/>
                        </a:rPr>
                        <a:t>特別区設置に伴う組織体制の構築に向けた考え方</a:t>
                      </a:r>
                    </a:p>
                  </a:txBody>
                  <a:tcPr marL="91454" marR="91454" marT="45709" marB="45709"/>
                </a:tc>
                <a:extLst>
                  <a:ext uri="{0D108BD9-81ED-4DB2-BD59-A6C34878D82A}">
                    <a16:rowId xmlns:a16="http://schemas.microsoft.com/office/drawing/2014/main" xmlns="" val="10000"/>
                  </a:ext>
                </a:extLst>
              </a:tr>
              <a:tr h="568595">
                <a:tc rowSpan="2">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①市長部局等</a:t>
                      </a:r>
                      <a:endParaRPr kumimoji="1" lang="en-US" altLang="ja-JP" sz="1200" dirty="0">
                        <a:solidFill>
                          <a:schemeClr val="tx1"/>
                        </a:solidFill>
                        <a:latin typeface="Meiryo UI" pitchFamily="50" charset="-128"/>
                        <a:ea typeface="Meiryo UI" pitchFamily="50" charset="-128"/>
                        <a:cs typeface="Meiryo UI" pitchFamily="50" charset="-128"/>
                      </a:endParaRPr>
                    </a:p>
                    <a:p>
                      <a:pPr algn="l"/>
                      <a:r>
                        <a:rPr kumimoji="1" lang="ja-JP" altLang="en-US" sz="1200" dirty="0">
                          <a:solidFill>
                            <a:schemeClr val="tx1"/>
                          </a:solidFill>
                          <a:latin typeface="Meiryo UI" pitchFamily="50" charset="-128"/>
                          <a:ea typeface="Meiryo UI" pitchFamily="50" charset="-128"/>
                          <a:cs typeface="Meiryo UI" pitchFamily="50" charset="-128"/>
                        </a:rPr>
                        <a:t>　（</a:t>
                      </a:r>
                      <a:r>
                        <a:rPr kumimoji="1" lang="ja-JP" altLang="en-US" sz="1200" dirty="0" smtClean="0">
                          <a:solidFill>
                            <a:schemeClr val="tx1"/>
                          </a:solidFill>
                          <a:latin typeface="Meiryo UI" pitchFamily="50" charset="-128"/>
                          <a:ea typeface="Meiryo UI" pitchFamily="50" charset="-128"/>
                          <a:cs typeface="Meiryo UI" pitchFamily="50" charset="-128"/>
                        </a:rPr>
                        <a:t>下記以外）</a:t>
                      </a:r>
                      <a:endParaRPr kumimoji="1" lang="ja-JP" altLang="en-US" sz="1200" dirty="0">
                        <a:solidFill>
                          <a:schemeClr val="tx1"/>
                        </a:solidFill>
                        <a:latin typeface="Meiryo UI" pitchFamily="50" charset="-128"/>
                        <a:ea typeface="Meiryo UI" pitchFamily="50" charset="-128"/>
                        <a:cs typeface="Meiryo UI" pitchFamily="50" charset="-128"/>
                      </a:endParaRPr>
                    </a:p>
                  </a:txBody>
                  <a:tcPr marL="91454" marR="91454" marT="45709" marB="45709" anchor="ctr"/>
                </a:tc>
                <a:tc>
                  <a:txBody>
                    <a:bodyPr/>
                    <a:lstStyle/>
                    <a:p>
                      <a:pPr algn="ctr"/>
                      <a:endParaRPr kumimoji="1" lang="en-US" altLang="ja-JP" sz="1100" b="1" u="sng" dirty="0" smtClean="0">
                        <a:solidFill>
                          <a:schemeClr val="bg1"/>
                        </a:solidFill>
                        <a:latin typeface="Meiryo UI" pitchFamily="50" charset="-128"/>
                        <a:ea typeface="Meiryo UI" pitchFamily="50" charset="-128"/>
                        <a:cs typeface="Meiryo UI" pitchFamily="50" charset="-128"/>
                      </a:endParaRPr>
                    </a:p>
                    <a:p>
                      <a:pPr algn="ctr"/>
                      <a:r>
                        <a:rPr kumimoji="1" lang="en-US" altLang="ja-JP" sz="1100" b="1" u="sng" dirty="0" smtClean="0">
                          <a:solidFill>
                            <a:schemeClr val="bg1"/>
                          </a:solidFill>
                          <a:latin typeface="Meiryo UI" pitchFamily="50" charset="-128"/>
                          <a:ea typeface="Meiryo UI" pitchFamily="50" charset="-128"/>
                          <a:cs typeface="Meiryo UI" pitchFamily="50" charset="-128"/>
                        </a:rPr>
                        <a:t>11,170</a:t>
                      </a:r>
                      <a:r>
                        <a:rPr kumimoji="1" lang="ja-JP" altLang="en-US" sz="1100" b="1" u="sng" dirty="0" smtClean="0">
                          <a:solidFill>
                            <a:schemeClr val="bg1"/>
                          </a:solidFill>
                          <a:latin typeface="Meiryo UI" pitchFamily="50" charset="-128"/>
                          <a:ea typeface="Meiryo UI" pitchFamily="50" charset="-128"/>
                          <a:cs typeface="Meiryo UI" pitchFamily="50" charset="-128"/>
                        </a:rPr>
                        <a:t>人</a:t>
                      </a:r>
                      <a:endParaRPr kumimoji="1" lang="en-US" altLang="ja-JP" sz="1100" b="1" u="sng" dirty="0" smtClean="0">
                        <a:solidFill>
                          <a:schemeClr val="bg1"/>
                        </a:solidFill>
                        <a:latin typeface="Meiryo UI" pitchFamily="50" charset="-128"/>
                        <a:ea typeface="Meiryo UI" pitchFamily="50" charset="-128"/>
                        <a:cs typeface="Meiryo UI" pitchFamily="50" charset="-128"/>
                      </a:endParaRPr>
                    </a:p>
                    <a:p>
                      <a:pPr algn="ctr"/>
                      <a:r>
                        <a:rPr kumimoji="1" lang="ja-JP" altLang="en-US" sz="900" b="0" i="1" u="none" dirty="0" smtClean="0">
                          <a:solidFill>
                            <a:schemeClr val="bg1"/>
                          </a:solidFill>
                          <a:latin typeface="Meiryo UI" pitchFamily="50" charset="-128"/>
                          <a:ea typeface="Meiryo UI" pitchFamily="50" charset="-128"/>
                          <a:cs typeface="Meiryo UI" pitchFamily="50" charset="-128"/>
                        </a:rPr>
                        <a:t>＜</a:t>
                      </a:r>
                      <a:r>
                        <a:rPr kumimoji="1" lang="en-US" altLang="ja-JP" sz="900" b="0" i="1" u="none" dirty="0" smtClean="0">
                          <a:solidFill>
                            <a:schemeClr val="bg1"/>
                          </a:solidFill>
                          <a:latin typeface="Meiryo UI" pitchFamily="50" charset="-128"/>
                          <a:ea typeface="Meiryo UI" pitchFamily="50" charset="-128"/>
                          <a:cs typeface="Meiryo UI" pitchFamily="50" charset="-128"/>
                        </a:rPr>
                        <a:t>11,180</a:t>
                      </a:r>
                      <a:r>
                        <a:rPr kumimoji="1" lang="ja-JP" altLang="en-US" sz="900" b="0" i="1" u="none" dirty="0" smtClean="0">
                          <a:solidFill>
                            <a:schemeClr val="bg1"/>
                          </a:solidFill>
                          <a:latin typeface="Meiryo UI" pitchFamily="50" charset="-128"/>
                          <a:ea typeface="Meiryo UI" pitchFamily="50" charset="-128"/>
                          <a:cs typeface="Meiryo UI" pitchFamily="50" charset="-128"/>
                        </a:rPr>
                        <a:t>人＞</a:t>
                      </a:r>
                      <a:endParaRPr kumimoji="1" lang="en-US" altLang="ja-JP" sz="900" b="0" i="1" u="none" dirty="0">
                        <a:solidFill>
                          <a:schemeClr val="bg1"/>
                        </a:solidFill>
                        <a:latin typeface="Meiryo UI" pitchFamily="50" charset="-128"/>
                        <a:ea typeface="Meiryo UI" pitchFamily="50" charset="-128"/>
                        <a:cs typeface="Meiryo UI" pitchFamily="50" charset="-128"/>
                      </a:endParaRPr>
                    </a:p>
                  </a:txBody>
                  <a:tcPr marL="0" marR="0" marT="45709" marB="45709" anchor="ctr">
                    <a:solidFill>
                      <a:schemeClr val="tx2">
                        <a:lumMod val="75000"/>
                      </a:schemeClr>
                    </a:solidFill>
                  </a:tcPr>
                </a:tc>
                <a:tc>
                  <a:txBody>
                    <a:bodyPr/>
                    <a:lstStyle/>
                    <a:p>
                      <a:pPr algn="l"/>
                      <a:r>
                        <a:rPr kumimoji="1" lang="ja-JP" altLang="en-US" sz="1200" b="1" dirty="0">
                          <a:solidFill>
                            <a:schemeClr val="bg1"/>
                          </a:solidFill>
                          <a:latin typeface="Meiryo UI" pitchFamily="50" charset="-128"/>
                          <a:ea typeface="Meiryo UI" pitchFamily="50" charset="-128"/>
                          <a:cs typeface="Meiryo UI" pitchFamily="50" charset="-128"/>
                        </a:rPr>
                        <a:t>特別区</a:t>
                      </a:r>
                    </a:p>
                  </a:txBody>
                  <a:tcPr marL="91454" marR="91454" marT="45709" marB="45709" anchor="ctr">
                    <a:solidFill>
                      <a:schemeClr val="tx2">
                        <a:lumMod val="75000"/>
                      </a:schemeClr>
                    </a:solidFill>
                  </a:tcPr>
                </a:tc>
                <a:tc>
                  <a:txBody>
                    <a:bodyPr/>
                    <a:lstStyle/>
                    <a:p>
                      <a:pPr algn="l"/>
                      <a:r>
                        <a:rPr kumimoji="1" lang="ja-JP" altLang="en-US" sz="1300" b="1" dirty="0">
                          <a:solidFill>
                            <a:schemeClr val="bg1"/>
                          </a:solidFill>
                          <a:latin typeface="Meiryo UI" pitchFamily="50" charset="-128"/>
                          <a:ea typeface="Meiryo UI" pitchFamily="50" charset="-128"/>
                          <a:cs typeface="Meiryo UI" pitchFamily="50" charset="-128"/>
                        </a:rPr>
                        <a:t>　　大阪府からの移管事務も含め、新たに設置する特別区の</a:t>
                      </a:r>
                      <a:endParaRPr kumimoji="1" lang="en-US" altLang="ja-JP" sz="1300" b="1" dirty="0">
                        <a:solidFill>
                          <a:schemeClr val="bg1"/>
                        </a:solidFill>
                        <a:latin typeface="Meiryo UI" pitchFamily="50" charset="-128"/>
                        <a:ea typeface="Meiryo UI" pitchFamily="50" charset="-128"/>
                        <a:cs typeface="Meiryo UI" pitchFamily="50" charset="-128"/>
                      </a:endParaRPr>
                    </a:p>
                    <a:p>
                      <a:pPr algn="l"/>
                      <a:r>
                        <a:rPr kumimoji="1" lang="ja-JP" altLang="en-US" sz="1300" b="1" dirty="0">
                          <a:solidFill>
                            <a:schemeClr val="bg1"/>
                          </a:solidFill>
                          <a:latin typeface="Meiryo UI" pitchFamily="50" charset="-128"/>
                          <a:ea typeface="Meiryo UI" pitchFamily="50" charset="-128"/>
                          <a:cs typeface="Meiryo UI" pitchFamily="50" charset="-128"/>
                        </a:rPr>
                        <a:t>　　組織体制</a:t>
                      </a:r>
                      <a:r>
                        <a:rPr kumimoji="1" lang="ja-JP" altLang="en-US" sz="1100" b="1" dirty="0">
                          <a:solidFill>
                            <a:schemeClr val="bg1"/>
                          </a:solidFill>
                          <a:latin typeface="Meiryo UI" pitchFamily="50" charset="-128"/>
                          <a:ea typeface="Meiryo UI" pitchFamily="50" charset="-128"/>
                          <a:cs typeface="Meiryo UI" pitchFamily="50" charset="-128"/>
                        </a:rPr>
                        <a:t>（下記の経営形態見直し部門、学校園を除く）</a:t>
                      </a:r>
                      <a:r>
                        <a:rPr kumimoji="1" lang="ja-JP" altLang="en-US" sz="1300" b="1" dirty="0">
                          <a:solidFill>
                            <a:schemeClr val="bg1"/>
                          </a:solidFill>
                          <a:latin typeface="Meiryo UI" pitchFamily="50" charset="-128"/>
                          <a:ea typeface="Meiryo UI" pitchFamily="50" charset="-128"/>
                          <a:cs typeface="Meiryo UI" pitchFamily="50" charset="-128"/>
                        </a:rPr>
                        <a:t>を検討</a:t>
                      </a:r>
                    </a:p>
                  </a:txBody>
                  <a:tcPr marL="91454" marR="91454" marT="45709" marB="45709" anchor="ctr">
                    <a:solidFill>
                      <a:schemeClr val="tx2">
                        <a:lumMod val="75000"/>
                      </a:schemeClr>
                    </a:solidFill>
                  </a:tcPr>
                </a:tc>
                <a:extLst>
                  <a:ext uri="{0D108BD9-81ED-4DB2-BD59-A6C34878D82A}">
                    <a16:rowId xmlns:a16="http://schemas.microsoft.com/office/drawing/2014/main" xmlns="" val="10001"/>
                  </a:ext>
                </a:extLst>
              </a:tr>
              <a:tr h="399547">
                <a:tc vMerge="1">
                  <a:txBody>
                    <a:bodyPr/>
                    <a:lstStyle/>
                    <a:p>
                      <a:endParaRPr kumimoji="1" lang="ja-JP" altLang="en-US" sz="1400" dirty="0"/>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itchFamily="50" charset="-128"/>
                          <a:ea typeface="Meiryo UI" pitchFamily="50" charset="-128"/>
                          <a:cs typeface="Meiryo UI" pitchFamily="50" charset="-128"/>
                        </a:rPr>
                        <a:t>  </a:t>
                      </a:r>
                      <a:r>
                        <a:rPr kumimoji="1" lang="en-US" altLang="ja-JP" sz="1100" u="sng" dirty="0" smtClean="0">
                          <a:solidFill>
                            <a:schemeClr val="tx1"/>
                          </a:solidFill>
                          <a:latin typeface="Meiryo UI" pitchFamily="50" charset="-128"/>
                          <a:ea typeface="Meiryo UI" pitchFamily="50" charset="-128"/>
                          <a:cs typeface="Meiryo UI" pitchFamily="50" charset="-128"/>
                        </a:rPr>
                        <a:t>1,950</a:t>
                      </a:r>
                      <a:r>
                        <a:rPr kumimoji="1" lang="ja-JP" altLang="en-US" sz="1100" u="sng" dirty="0" smtClean="0">
                          <a:solidFill>
                            <a:schemeClr val="tx1"/>
                          </a:solidFill>
                          <a:latin typeface="Meiryo UI" pitchFamily="50" charset="-128"/>
                          <a:ea typeface="Meiryo UI" pitchFamily="50" charset="-128"/>
                          <a:cs typeface="Meiryo UI" pitchFamily="50" charset="-128"/>
                        </a:rPr>
                        <a:t>人</a:t>
                      </a:r>
                      <a:endParaRPr kumimoji="1" lang="en-US" altLang="ja-JP" sz="1100" u="sng"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Meiryo UI" pitchFamily="50" charset="-128"/>
                          <a:ea typeface="Meiryo UI" pitchFamily="50" charset="-128"/>
                          <a:cs typeface="Meiryo UI" pitchFamily="50" charset="-128"/>
                        </a:rPr>
                        <a:t>　</a:t>
                      </a:r>
                      <a:r>
                        <a:rPr kumimoji="1" lang="ja-JP" altLang="en-US" sz="900" i="1" u="none" dirty="0" smtClean="0">
                          <a:solidFill>
                            <a:schemeClr val="tx1"/>
                          </a:solidFill>
                          <a:latin typeface="Meiryo UI" pitchFamily="50" charset="-128"/>
                          <a:ea typeface="Meiryo UI" pitchFamily="50" charset="-128"/>
                          <a:cs typeface="Meiryo UI" pitchFamily="50" charset="-128"/>
                        </a:rPr>
                        <a:t>＜</a:t>
                      </a:r>
                      <a:r>
                        <a:rPr kumimoji="1" lang="en-US" altLang="ja-JP" sz="900" i="1" u="none" dirty="0" smtClean="0">
                          <a:solidFill>
                            <a:schemeClr val="tx1"/>
                          </a:solidFill>
                          <a:latin typeface="Meiryo UI" pitchFamily="50" charset="-128"/>
                          <a:ea typeface="Meiryo UI" pitchFamily="50" charset="-128"/>
                          <a:cs typeface="Meiryo UI" pitchFamily="50" charset="-128"/>
                        </a:rPr>
                        <a:t>1,940</a:t>
                      </a:r>
                      <a:r>
                        <a:rPr kumimoji="1" lang="ja-JP" altLang="en-US" sz="900" i="1" u="none" dirty="0" smtClean="0">
                          <a:solidFill>
                            <a:schemeClr val="tx1"/>
                          </a:solidFill>
                          <a:latin typeface="Meiryo UI" pitchFamily="50" charset="-128"/>
                          <a:ea typeface="Meiryo UI" pitchFamily="50" charset="-128"/>
                          <a:cs typeface="Meiryo UI" pitchFamily="50" charset="-128"/>
                        </a:rPr>
                        <a:t>人＞</a:t>
                      </a:r>
                      <a:endParaRPr kumimoji="1" lang="en-US" altLang="ja-JP" sz="900" i="1" u="none" dirty="0">
                        <a:solidFill>
                          <a:schemeClr val="tx1"/>
                        </a:solidFill>
                        <a:latin typeface="Meiryo UI" pitchFamily="50" charset="-128"/>
                        <a:ea typeface="Meiryo UI" pitchFamily="50" charset="-128"/>
                        <a:cs typeface="Meiryo UI" pitchFamily="50" charset="-128"/>
                      </a:endParaRPr>
                    </a:p>
                  </a:txBody>
                  <a:tcPr marL="91454" marR="91454" marT="45709" marB="45709" anchor="ctr"/>
                </a:tc>
                <a:tc>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大阪府</a:t>
                      </a:r>
                    </a:p>
                  </a:txBody>
                  <a:tcPr marL="91454" marR="91454" marT="45709" marB="45709" anchor="ctr"/>
                </a:tc>
                <a:tc>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従事人員に広域一元化に伴う効率化を加味して、移管</a:t>
                      </a:r>
                    </a:p>
                  </a:txBody>
                  <a:tcPr marL="91454" marR="91454" marT="45709" marB="45709" anchor="ctr"/>
                </a:tc>
                <a:extLst>
                  <a:ext uri="{0D108BD9-81ED-4DB2-BD59-A6C34878D82A}">
                    <a16:rowId xmlns:a16="http://schemas.microsoft.com/office/drawing/2014/main" xmlns="" val="10002"/>
                  </a:ext>
                </a:extLst>
              </a:tr>
              <a:tr h="461020">
                <a:tc>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②一般廃棄物</a:t>
                      </a:r>
                    </a:p>
                    <a:p>
                      <a:pPr algn="l"/>
                      <a:r>
                        <a:rPr kumimoji="1" lang="ja-JP" altLang="en-US" sz="1200" dirty="0">
                          <a:solidFill>
                            <a:schemeClr val="tx1"/>
                          </a:solidFill>
                          <a:latin typeface="Meiryo UI" pitchFamily="50" charset="-128"/>
                          <a:ea typeface="Meiryo UI" pitchFamily="50" charset="-128"/>
                          <a:cs typeface="Meiryo UI" pitchFamily="50" charset="-128"/>
                        </a:rPr>
                        <a:t>③保育所</a:t>
                      </a:r>
                    </a:p>
                  </a:txBody>
                  <a:tcPr marL="91454" marR="91454" marT="45709" marB="45709" anchor="ctr"/>
                </a:tc>
                <a:tc>
                  <a:txBody>
                    <a:bodyPr/>
                    <a:lstStyle/>
                    <a:p>
                      <a:pPr algn="ctr"/>
                      <a:r>
                        <a:rPr kumimoji="1" lang="en-US" altLang="ja-JP" sz="1100" dirty="0">
                          <a:solidFill>
                            <a:schemeClr val="tx1"/>
                          </a:solidFill>
                          <a:latin typeface="Meiryo UI" pitchFamily="50" charset="-128"/>
                          <a:ea typeface="Meiryo UI" pitchFamily="50" charset="-128"/>
                          <a:cs typeface="Meiryo UI" pitchFamily="50" charset="-128"/>
                        </a:rPr>
                        <a:t>  1,930</a:t>
                      </a:r>
                      <a:r>
                        <a:rPr kumimoji="1" lang="ja-JP" altLang="en-US" sz="1100" dirty="0">
                          <a:solidFill>
                            <a:schemeClr val="tx1"/>
                          </a:solidFill>
                          <a:latin typeface="Meiryo UI" pitchFamily="50" charset="-128"/>
                          <a:ea typeface="Meiryo UI" pitchFamily="50" charset="-128"/>
                          <a:cs typeface="Meiryo UI" pitchFamily="50" charset="-128"/>
                        </a:rPr>
                        <a:t>人</a:t>
                      </a:r>
                    </a:p>
                    <a:p>
                      <a:pPr algn="ctr"/>
                      <a:r>
                        <a:rPr kumimoji="1" lang="en-US" altLang="ja-JP" sz="1100" dirty="0">
                          <a:solidFill>
                            <a:schemeClr val="tx1"/>
                          </a:solidFill>
                          <a:latin typeface="Meiryo UI" pitchFamily="50" charset="-128"/>
                          <a:ea typeface="Meiryo UI" pitchFamily="50" charset="-128"/>
                          <a:cs typeface="Meiryo UI" pitchFamily="50" charset="-128"/>
                        </a:rPr>
                        <a:t>  1,120</a:t>
                      </a:r>
                      <a:r>
                        <a:rPr kumimoji="1" lang="ja-JP" altLang="en-US" sz="1100" dirty="0">
                          <a:solidFill>
                            <a:schemeClr val="tx1"/>
                          </a:solidFill>
                          <a:latin typeface="Meiryo UI" pitchFamily="50" charset="-128"/>
                          <a:ea typeface="Meiryo UI" pitchFamily="50" charset="-128"/>
                          <a:cs typeface="Meiryo UI" pitchFamily="50" charset="-128"/>
                        </a:rPr>
                        <a:t>人</a:t>
                      </a:r>
                    </a:p>
                  </a:txBody>
                  <a:tcPr marL="91454" marR="91454" marT="45709" marB="45709" anchor="ctr">
                    <a:lnB w="12700" cap="flat" cmpd="sng" algn="ctr">
                      <a:solidFill>
                        <a:schemeClr val="bg1"/>
                      </a:solidFill>
                      <a:prstDash val="solid"/>
                      <a:round/>
                      <a:headEnd type="none" w="med" len="med"/>
                      <a:tailEnd type="none" w="med" len="med"/>
                    </a:lnB>
                  </a:tcPr>
                </a:tc>
                <a:tc>
                  <a:txBody>
                    <a:bodyPr/>
                    <a:lstStyle/>
                    <a:p>
                      <a:pPr algn="l"/>
                      <a:r>
                        <a:rPr kumimoji="1" lang="ja-JP" altLang="en-US" sz="1200" u="none" dirty="0">
                          <a:solidFill>
                            <a:schemeClr val="tx1"/>
                          </a:solidFill>
                          <a:latin typeface="Meiryo UI" pitchFamily="50" charset="-128"/>
                          <a:ea typeface="Meiryo UI" pitchFamily="50" charset="-128"/>
                          <a:cs typeface="Meiryo UI" pitchFamily="50" charset="-128"/>
                        </a:rPr>
                        <a:t>特別区</a:t>
                      </a:r>
                    </a:p>
                  </a:txBody>
                  <a:tcPr marL="91454" marR="91454" marT="45709" marB="45709"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rowSpan="4">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経営形態の見直しに伴い、職員数が大幅に変動するため、</a:t>
                      </a:r>
                      <a:endParaRPr kumimoji="1" lang="en-US" altLang="ja-JP" sz="1200" dirty="0">
                        <a:solidFill>
                          <a:schemeClr val="tx1"/>
                        </a:solidFill>
                        <a:latin typeface="Meiryo UI" pitchFamily="50" charset="-128"/>
                        <a:ea typeface="Meiryo UI" pitchFamily="50" charset="-128"/>
                        <a:cs typeface="Meiryo UI" pitchFamily="50" charset="-128"/>
                      </a:endParaRPr>
                    </a:p>
                    <a:p>
                      <a:pPr algn="l"/>
                      <a:r>
                        <a:rPr kumimoji="1" lang="ja-JP" altLang="en-US" sz="1200" dirty="0">
                          <a:solidFill>
                            <a:schemeClr val="tx1"/>
                          </a:solidFill>
                          <a:latin typeface="Meiryo UI" pitchFamily="50" charset="-128"/>
                          <a:ea typeface="Meiryo UI" pitchFamily="50" charset="-128"/>
                          <a:cs typeface="Meiryo UI" pitchFamily="50" charset="-128"/>
                        </a:rPr>
                        <a:t>見直しを反映した職員数を移管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03"/>
                  </a:ext>
                </a:extLst>
              </a:tr>
              <a:tr h="2766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Meiryo UI" pitchFamily="50" charset="-128"/>
                          <a:ea typeface="Meiryo UI" pitchFamily="50" charset="-128"/>
                          <a:cs typeface="Meiryo UI" pitchFamily="50" charset="-128"/>
                        </a:rPr>
                        <a:t>④公営企業（交通）</a:t>
                      </a: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chemeClr val="tx1"/>
                          </a:solidFill>
                          <a:latin typeface="Meiryo UI" pitchFamily="50" charset="-128"/>
                          <a:ea typeface="Meiryo UI" pitchFamily="50" charset="-128"/>
                          <a:cs typeface="Meiryo UI" pitchFamily="50" charset="-128"/>
                        </a:rPr>
                        <a:t>　　</a:t>
                      </a:r>
                      <a:r>
                        <a:rPr kumimoji="1" lang="en-US" altLang="ja-JP" sz="1100" dirty="0" smtClean="0">
                          <a:solidFill>
                            <a:schemeClr val="tx1"/>
                          </a:solidFill>
                          <a:latin typeface="Meiryo UI" pitchFamily="50" charset="-128"/>
                          <a:ea typeface="Meiryo UI" pitchFamily="50" charset="-128"/>
                          <a:cs typeface="Meiryo UI" pitchFamily="50" charset="-128"/>
                        </a:rPr>
                        <a:t>5,810</a:t>
                      </a:r>
                      <a:r>
                        <a:rPr kumimoji="1" lang="ja-JP" altLang="en-US" sz="1100" dirty="0" smtClean="0">
                          <a:solidFill>
                            <a:schemeClr val="tx1"/>
                          </a:solidFill>
                          <a:latin typeface="Meiryo UI" pitchFamily="50" charset="-128"/>
                          <a:ea typeface="Meiryo UI" pitchFamily="50" charset="-128"/>
                          <a:cs typeface="Meiryo UI" pitchFamily="50" charset="-128"/>
                        </a:rPr>
                        <a:t>人</a:t>
                      </a:r>
                      <a:endParaRPr kumimoji="1" lang="ja-JP" altLang="en-US" sz="1100" u="sng" dirty="0">
                        <a:solidFill>
                          <a:schemeClr val="tx1"/>
                        </a:solidFill>
                        <a:latin typeface="Meiryo UI" pitchFamily="50" charset="-128"/>
                        <a:ea typeface="Meiryo UI" pitchFamily="50" charset="-128"/>
                        <a:cs typeface="Meiryo UI" pitchFamily="50" charset="-128"/>
                      </a:endParaRPr>
                    </a:p>
                  </a:txBody>
                  <a:tcPr marL="91454" marR="91454" marT="45709" marB="45709" anchor="ctr">
                    <a:lnT w="12700" cap="flat" cmpd="sng" algn="ctr">
                      <a:solidFill>
                        <a:schemeClr val="bg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smtClean="0">
                          <a:solidFill>
                            <a:schemeClr val="tx1"/>
                          </a:solidFill>
                          <a:latin typeface="Meiryo UI" pitchFamily="50" charset="-128"/>
                          <a:ea typeface="Meiryo UI" pitchFamily="50" charset="-128"/>
                          <a:cs typeface="Meiryo UI" pitchFamily="50" charset="-128"/>
                        </a:rPr>
                        <a:t>(</a:t>
                      </a:r>
                      <a:r>
                        <a:rPr kumimoji="1" lang="ja-JP" altLang="en-US" sz="1200" dirty="0" smtClean="0">
                          <a:solidFill>
                            <a:schemeClr val="tx1"/>
                          </a:solidFill>
                          <a:latin typeface="Meiryo UI" pitchFamily="50" charset="-128"/>
                          <a:ea typeface="Meiryo UI" pitchFamily="50" charset="-128"/>
                          <a:cs typeface="Meiryo UI" pitchFamily="50" charset="-128"/>
                        </a:rPr>
                        <a:t>民営化</a:t>
                      </a:r>
                      <a:r>
                        <a:rPr kumimoji="1" lang="en-US" altLang="ja-JP" sz="1200" dirty="0" smtClean="0">
                          <a:solidFill>
                            <a:schemeClr val="tx1"/>
                          </a:solidFill>
                          <a:latin typeface="Meiryo UI" pitchFamily="50" charset="-128"/>
                          <a:ea typeface="Meiryo UI" pitchFamily="50" charset="-128"/>
                          <a:cs typeface="Meiryo UI" pitchFamily="50" charset="-128"/>
                        </a:rPr>
                        <a:t>)</a:t>
                      </a:r>
                      <a:endParaRPr kumimoji="1" lang="ja-JP" altLang="en-US" sz="1200" dirty="0" smtClean="0">
                        <a:solidFill>
                          <a:schemeClr val="tx1"/>
                        </a:solidFill>
                        <a:latin typeface="Meiryo UI" pitchFamily="50" charset="-128"/>
                        <a:ea typeface="Meiryo UI" pitchFamily="50" charset="-128"/>
                        <a:cs typeface="Meiryo UI" pitchFamily="50" charset="-128"/>
                      </a:endParaRPr>
                    </a:p>
                  </a:txBody>
                  <a:tcPr marL="91454" marR="91454" marT="45709" marB="45709"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xmlns="" val="10004"/>
                  </a:ext>
                </a:extLst>
              </a:tr>
              <a:tr h="276603">
                <a:tc>
                  <a:txBody>
                    <a:bodyPr/>
                    <a:lstStyle/>
                    <a:p>
                      <a:pPr algn="l"/>
                      <a:r>
                        <a:rPr kumimoji="1" lang="ja-JP" altLang="en-US" sz="1200" u="none" dirty="0" smtClean="0">
                          <a:solidFill>
                            <a:schemeClr val="tx1"/>
                          </a:solidFill>
                          <a:latin typeface="Meiryo UI" pitchFamily="50" charset="-128"/>
                          <a:ea typeface="Meiryo UI" pitchFamily="50" charset="-128"/>
                          <a:cs typeface="Meiryo UI" pitchFamily="50" charset="-128"/>
                        </a:rPr>
                        <a:t>⑤</a:t>
                      </a:r>
                      <a:r>
                        <a:rPr kumimoji="1" lang="en-US" altLang="ja-JP" sz="1200" u="sng" dirty="0" smtClean="0">
                          <a:solidFill>
                            <a:schemeClr val="tx1"/>
                          </a:solidFill>
                          <a:latin typeface="Meiryo UI" pitchFamily="50" charset="-128"/>
                          <a:ea typeface="Meiryo UI" pitchFamily="50" charset="-128"/>
                          <a:cs typeface="Meiryo UI" pitchFamily="50" charset="-128"/>
                        </a:rPr>
                        <a:t>-1 </a:t>
                      </a:r>
                      <a:r>
                        <a:rPr kumimoji="1" lang="ja-JP" altLang="en-US" sz="1200" u="sng" dirty="0" smtClean="0">
                          <a:solidFill>
                            <a:schemeClr val="tx1"/>
                          </a:solidFill>
                          <a:latin typeface="Meiryo UI" pitchFamily="50" charset="-128"/>
                          <a:ea typeface="Meiryo UI" pitchFamily="50" charset="-128"/>
                          <a:cs typeface="Meiryo UI" pitchFamily="50" charset="-128"/>
                        </a:rPr>
                        <a:t>公営</a:t>
                      </a:r>
                      <a:r>
                        <a:rPr kumimoji="1" lang="ja-JP" altLang="en-US" sz="1200" u="sng" dirty="0">
                          <a:solidFill>
                            <a:schemeClr val="tx1"/>
                          </a:solidFill>
                          <a:latin typeface="Meiryo UI" pitchFamily="50" charset="-128"/>
                          <a:ea typeface="Meiryo UI" pitchFamily="50" charset="-128"/>
                          <a:cs typeface="Meiryo UI" pitchFamily="50" charset="-128"/>
                        </a:rPr>
                        <a:t>企業（水道</a:t>
                      </a:r>
                      <a:r>
                        <a:rPr kumimoji="1" lang="ja-JP" altLang="en-US" sz="1200" u="sng" dirty="0" smtClean="0">
                          <a:solidFill>
                            <a:schemeClr val="tx1"/>
                          </a:solidFill>
                          <a:latin typeface="Meiryo UI" pitchFamily="50" charset="-128"/>
                          <a:ea typeface="Meiryo UI" pitchFamily="50" charset="-128"/>
                          <a:cs typeface="Meiryo UI" pitchFamily="50" charset="-128"/>
                        </a:rPr>
                        <a:t>）</a:t>
                      </a:r>
                      <a:endParaRPr kumimoji="1" lang="ja-JP" altLang="en-US" sz="1200" u="sng" dirty="0">
                        <a:solidFill>
                          <a:schemeClr val="tx1"/>
                        </a:solidFill>
                        <a:latin typeface="Meiryo UI" pitchFamily="50" charset="-128"/>
                        <a:ea typeface="Meiryo UI" pitchFamily="50" charset="-128"/>
                        <a:cs typeface="Meiryo UI" pitchFamily="50" charset="-128"/>
                      </a:endParaRP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itchFamily="50" charset="-128"/>
                          <a:ea typeface="Meiryo UI" pitchFamily="50" charset="-128"/>
                          <a:cs typeface="Meiryo UI" pitchFamily="50" charset="-128"/>
                        </a:rPr>
                        <a:t>  </a:t>
                      </a:r>
                      <a:r>
                        <a:rPr kumimoji="1" lang="en-US" altLang="ja-JP" sz="1100" u="sng" dirty="0" smtClean="0">
                          <a:solidFill>
                            <a:schemeClr val="tx1"/>
                          </a:solidFill>
                          <a:latin typeface="Meiryo UI" pitchFamily="50" charset="-128"/>
                          <a:ea typeface="Meiryo UI" pitchFamily="50" charset="-128"/>
                          <a:cs typeface="Meiryo UI" pitchFamily="50" charset="-128"/>
                        </a:rPr>
                        <a:t>1,490</a:t>
                      </a:r>
                      <a:r>
                        <a:rPr kumimoji="1" lang="ja-JP" altLang="en-US" sz="1100" u="sng" dirty="0">
                          <a:solidFill>
                            <a:schemeClr val="tx1"/>
                          </a:solidFill>
                          <a:latin typeface="Meiryo UI" pitchFamily="50" charset="-128"/>
                          <a:ea typeface="Meiryo UI" pitchFamily="50" charset="-128"/>
                          <a:cs typeface="Meiryo UI" pitchFamily="50" charset="-128"/>
                        </a:rPr>
                        <a:t>人</a:t>
                      </a:r>
                    </a:p>
                  </a:txBody>
                  <a:tcPr marL="91454" marR="91454" marT="45709" marB="45709" anchor="ctr"/>
                </a:tc>
                <a:tc>
                  <a:txBody>
                    <a:bodyPr/>
                    <a:lstStyle/>
                    <a:p>
                      <a:pPr algn="l"/>
                      <a:r>
                        <a:rPr kumimoji="1" lang="ja-JP" altLang="en-US" sz="1200" u="sng" dirty="0" smtClean="0">
                          <a:solidFill>
                            <a:schemeClr val="tx1"/>
                          </a:solidFill>
                          <a:latin typeface="Meiryo UI" pitchFamily="50" charset="-128"/>
                          <a:ea typeface="Meiryo UI" pitchFamily="50" charset="-128"/>
                          <a:cs typeface="Meiryo UI" pitchFamily="50" charset="-128"/>
                        </a:rPr>
                        <a:t>大阪府</a:t>
                      </a:r>
                      <a:endParaRPr kumimoji="1" lang="ja-JP" altLang="en-US" sz="1200" u="sng" dirty="0">
                        <a:solidFill>
                          <a:schemeClr val="tx1"/>
                        </a:solidFill>
                        <a:latin typeface="Meiryo UI" pitchFamily="50" charset="-128"/>
                        <a:ea typeface="Meiryo UI" pitchFamily="50" charset="-128"/>
                        <a:cs typeface="Meiryo UI" pitchFamily="50" charset="-128"/>
                      </a:endParaRPr>
                    </a:p>
                  </a:txBody>
                  <a:tcPr marL="91454" marR="91454" marT="45709" marB="45709" anchor="ctr">
                    <a:lnR w="12700" cap="flat" cmpd="sng" algn="ctr">
                      <a:solidFill>
                        <a:schemeClr val="bg1"/>
                      </a:solidFill>
                      <a:prstDash val="solid"/>
                      <a:round/>
                      <a:headEnd type="none" w="med" len="med"/>
                      <a:tailEnd type="none" w="med" len="med"/>
                    </a:lnR>
                  </a:tcPr>
                </a:tc>
                <a:tc vMerge="1">
                  <a:txBody>
                    <a:bodyPr/>
                    <a:lstStyle/>
                    <a:p>
                      <a:pPr algn="l"/>
                      <a:endParaRPr kumimoji="1" lang="ja-JP" altLang="en-US" sz="1300" dirty="0">
                        <a:latin typeface="Meiryo UI" pitchFamily="50" charset="-128"/>
                        <a:ea typeface="Meiryo UI" pitchFamily="50" charset="-128"/>
                        <a:cs typeface="Meiryo UI" pitchFamily="50" charset="-128"/>
                      </a:endParaRPr>
                    </a:p>
                  </a:txBody>
                  <a:tcPr marL="91454" marR="91454" marT="45709" marB="45709" anchor="ctr"/>
                </a:tc>
                <a:extLst>
                  <a:ext uri="{0D108BD9-81ED-4DB2-BD59-A6C34878D82A}">
                    <a16:rowId xmlns:a16="http://schemas.microsoft.com/office/drawing/2014/main" xmlns="" val="10005"/>
                  </a:ext>
                </a:extLst>
              </a:tr>
              <a:tr h="2766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latin typeface="Meiryo UI" pitchFamily="50" charset="-128"/>
                          <a:ea typeface="Meiryo UI" pitchFamily="50" charset="-128"/>
                          <a:cs typeface="Meiryo UI" pitchFamily="50" charset="-128"/>
                        </a:rPr>
                        <a:t>⑤</a:t>
                      </a:r>
                      <a:r>
                        <a:rPr kumimoji="1" lang="en-US" altLang="ja-JP" sz="1200" u="sng" dirty="0" smtClean="0">
                          <a:solidFill>
                            <a:schemeClr val="tx1"/>
                          </a:solidFill>
                          <a:latin typeface="Meiryo UI" pitchFamily="50" charset="-128"/>
                          <a:ea typeface="Meiryo UI" pitchFamily="50" charset="-128"/>
                          <a:cs typeface="Meiryo UI" pitchFamily="50" charset="-128"/>
                        </a:rPr>
                        <a:t>-2 </a:t>
                      </a:r>
                      <a:r>
                        <a:rPr kumimoji="1" lang="ja-JP" altLang="en-US" sz="1200" u="sng" dirty="0" smtClean="0">
                          <a:solidFill>
                            <a:schemeClr val="tx1"/>
                          </a:solidFill>
                          <a:latin typeface="Meiryo UI" pitchFamily="50" charset="-128"/>
                          <a:ea typeface="Meiryo UI" pitchFamily="50" charset="-128"/>
                          <a:cs typeface="Meiryo UI" pitchFamily="50" charset="-128"/>
                        </a:rPr>
                        <a:t>弘済院</a:t>
                      </a:r>
                      <a:endParaRPr kumimoji="1" lang="ja-JP" altLang="en-US" sz="1200" dirty="0" smtClean="0">
                        <a:solidFill>
                          <a:schemeClr val="tx1"/>
                        </a:solidFill>
                        <a:latin typeface="Meiryo UI" pitchFamily="50" charset="-128"/>
                        <a:ea typeface="Meiryo UI" pitchFamily="50" charset="-128"/>
                        <a:cs typeface="Meiryo UI" pitchFamily="50" charset="-128"/>
                      </a:endParaRP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itchFamily="50" charset="-128"/>
                          <a:ea typeface="Meiryo UI" pitchFamily="50" charset="-128"/>
                          <a:cs typeface="Meiryo UI" pitchFamily="50" charset="-128"/>
                        </a:rPr>
                        <a:t>　 　</a:t>
                      </a:r>
                      <a:r>
                        <a:rPr kumimoji="1" lang="en-US" altLang="ja-JP" sz="1100" u="sng" dirty="0" smtClean="0">
                          <a:solidFill>
                            <a:schemeClr val="tx1"/>
                          </a:solidFill>
                          <a:latin typeface="Meiryo UI" pitchFamily="50" charset="-128"/>
                          <a:ea typeface="Meiryo UI" pitchFamily="50" charset="-128"/>
                          <a:cs typeface="Meiryo UI" pitchFamily="50" charset="-128"/>
                        </a:rPr>
                        <a:t>110</a:t>
                      </a:r>
                      <a:r>
                        <a:rPr kumimoji="1" lang="ja-JP" altLang="en-US" sz="1100" u="sng" dirty="0" smtClean="0">
                          <a:solidFill>
                            <a:schemeClr val="tx1"/>
                          </a:solidFill>
                          <a:latin typeface="Meiryo UI" pitchFamily="50" charset="-128"/>
                          <a:ea typeface="Meiryo UI" pitchFamily="50" charset="-128"/>
                          <a:cs typeface="Meiryo UI" pitchFamily="50" charset="-128"/>
                        </a:rPr>
                        <a:t>人</a:t>
                      </a:r>
                    </a:p>
                  </a:txBody>
                  <a:tcPr marL="91454" marR="91454" marT="45709" marB="45709"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sng" dirty="0" smtClean="0">
                          <a:solidFill>
                            <a:schemeClr val="tx1"/>
                          </a:solidFill>
                          <a:latin typeface="Meiryo UI" pitchFamily="50" charset="-128"/>
                          <a:ea typeface="Meiryo UI" pitchFamily="50" charset="-128"/>
                          <a:cs typeface="Meiryo UI" pitchFamily="50" charset="-128"/>
                        </a:rPr>
                        <a:t>特別区</a:t>
                      </a:r>
                    </a:p>
                  </a:txBody>
                  <a:tcPr marL="91454" marR="91454" marT="45709" marB="45709" anchor="ctr">
                    <a:lnR w="12700" cap="flat" cmpd="sng" algn="ctr">
                      <a:solidFill>
                        <a:schemeClr val="bg1"/>
                      </a:solidFill>
                      <a:prstDash val="solid"/>
                      <a:round/>
                      <a:headEnd type="none" w="med" len="med"/>
                      <a:tailEnd type="none" w="med" len="med"/>
                    </a:lnR>
                  </a:tcPr>
                </a:tc>
                <a:tc vMerge="1">
                  <a:txBody>
                    <a:bodyPr/>
                    <a:lstStyle/>
                    <a:p>
                      <a:pPr algn="l"/>
                      <a:endParaRPr kumimoji="1" lang="ja-JP" altLang="en-US" sz="1200" dirty="0">
                        <a:latin typeface="Meiryo UI" pitchFamily="50" charset="-128"/>
                        <a:ea typeface="Meiryo UI" pitchFamily="50" charset="-128"/>
                        <a:cs typeface="Meiryo UI" pitchFamily="50" charset="-128"/>
                      </a:endParaRPr>
                    </a:p>
                  </a:txBody>
                  <a:tcPr marL="91454" marR="91454" marT="45709" marB="45709" anchor="ctr">
                    <a:lnL w="12700" cap="flat" cmpd="sng" algn="ctr">
                      <a:solidFill>
                        <a:schemeClr val="bg1"/>
                      </a:solidFill>
                      <a:prstDash val="solid"/>
                      <a:round/>
                      <a:headEnd type="none" w="med" len="med"/>
                      <a:tailEnd type="none" w="med" len="med"/>
                    </a:lnL>
                  </a:tcPr>
                </a:tc>
              </a:tr>
              <a:tr h="276603">
                <a:tc>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⑥学校園（義務教育・幼稚園）</a:t>
                      </a:r>
                    </a:p>
                  </a:txBody>
                  <a:tcPr marL="91454" marR="91454" marT="45709" marB="45709" anchor="ctr"/>
                </a:tc>
                <a:tc>
                  <a:txBody>
                    <a:bodyPr/>
                    <a:lstStyle/>
                    <a:p>
                      <a:pPr algn="ctr"/>
                      <a:r>
                        <a:rPr kumimoji="1" lang="en-US" altLang="ja-JP" sz="1100" dirty="0">
                          <a:solidFill>
                            <a:schemeClr val="tx1"/>
                          </a:solidFill>
                          <a:latin typeface="Meiryo UI" pitchFamily="50" charset="-128"/>
                          <a:ea typeface="Meiryo UI" pitchFamily="50" charset="-128"/>
                          <a:cs typeface="Meiryo UI" pitchFamily="50" charset="-128"/>
                        </a:rPr>
                        <a:t>  1,960</a:t>
                      </a:r>
                      <a:r>
                        <a:rPr kumimoji="1" lang="ja-JP" altLang="en-US" sz="1100" dirty="0">
                          <a:solidFill>
                            <a:schemeClr val="tx1"/>
                          </a:solidFill>
                          <a:latin typeface="Meiryo UI" pitchFamily="50" charset="-128"/>
                          <a:ea typeface="Meiryo UI" pitchFamily="50" charset="-128"/>
                          <a:cs typeface="Meiryo UI" pitchFamily="50" charset="-128"/>
                        </a:rPr>
                        <a:t>人</a:t>
                      </a:r>
                    </a:p>
                  </a:txBody>
                  <a:tcPr marL="91454" marR="91454" marT="45709" marB="45709" anchor="ctr"/>
                </a:tc>
                <a:tc>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特別区</a:t>
                      </a:r>
                    </a:p>
                  </a:txBody>
                  <a:tcPr marL="91454" marR="91454" marT="45709" marB="45709" anchor="ctr">
                    <a:lnR w="12700" cap="flat" cmpd="sng" algn="ctr">
                      <a:solidFill>
                        <a:schemeClr val="bg1"/>
                      </a:solidFill>
                      <a:prstDash val="solid"/>
                      <a:round/>
                      <a:headEnd type="none" w="med" len="med"/>
                      <a:tailEnd type="none" w="med" len="med"/>
                    </a:lnR>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itchFamily="50" charset="-128"/>
                          <a:ea typeface="Meiryo UI" pitchFamily="50" charset="-128"/>
                          <a:cs typeface="Meiryo UI" pitchFamily="50" charset="-128"/>
                        </a:rPr>
                        <a:t>特別区設置時の職員数を移管</a:t>
                      </a:r>
                      <a:endParaRPr kumimoji="1" lang="en-US" altLang="ja-JP" sz="1200" dirty="0">
                        <a:solidFill>
                          <a:schemeClr val="tx1"/>
                        </a:solidFill>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itchFamily="50" charset="-128"/>
                          <a:ea typeface="Meiryo UI" pitchFamily="50" charset="-128"/>
                          <a:cs typeface="Meiryo UI" pitchFamily="50" charset="-128"/>
                        </a:rPr>
                        <a:t>ただし、幼稚園は経営形態見直しを反映した職員数を移管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06"/>
                  </a:ext>
                </a:extLst>
              </a:tr>
              <a:tr h="276603">
                <a:tc>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⑦学校園（高等学校）</a:t>
                      </a:r>
                    </a:p>
                  </a:txBody>
                  <a:tcPr marL="91454" marR="91454" marT="45709" marB="45709" anchor="ctr"/>
                </a:tc>
                <a:tc>
                  <a:txBody>
                    <a:bodyPr/>
                    <a:lstStyle/>
                    <a:p>
                      <a:pPr algn="ctr"/>
                      <a:r>
                        <a:rPr kumimoji="1" lang="en-US" altLang="ja-JP" sz="1100" dirty="0">
                          <a:solidFill>
                            <a:schemeClr val="tx1"/>
                          </a:solidFill>
                          <a:latin typeface="Meiryo UI" pitchFamily="50" charset="-128"/>
                          <a:ea typeface="Meiryo UI" pitchFamily="50" charset="-128"/>
                          <a:cs typeface="Meiryo UI" pitchFamily="50" charset="-128"/>
                        </a:rPr>
                        <a:t>  1,300</a:t>
                      </a:r>
                      <a:r>
                        <a:rPr kumimoji="1" lang="ja-JP" altLang="en-US" sz="1100" dirty="0">
                          <a:solidFill>
                            <a:schemeClr val="tx1"/>
                          </a:solidFill>
                          <a:latin typeface="Meiryo UI" pitchFamily="50" charset="-128"/>
                          <a:ea typeface="Meiryo UI" pitchFamily="50" charset="-128"/>
                          <a:cs typeface="Meiryo UI" pitchFamily="50" charset="-128"/>
                        </a:rPr>
                        <a:t>人</a:t>
                      </a:r>
                    </a:p>
                  </a:txBody>
                  <a:tcPr marL="91454" marR="91454" marT="45709" marB="45709" anchor="ctr"/>
                </a:tc>
                <a:tc rowSpan="3">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大阪府</a:t>
                      </a:r>
                    </a:p>
                  </a:txBody>
                  <a:tcPr marL="91454" marR="91454" marT="45709" marB="45709" anchor="ctr">
                    <a:lnR w="12700" cap="flat" cmpd="sng" algn="ctr">
                      <a:solidFill>
                        <a:schemeClr val="bg1"/>
                      </a:solidFill>
                      <a:prstDash val="solid"/>
                      <a:round/>
                      <a:headEnd type="none" w="med" len="med"/>
                      <a:tailEnd type="none" w="med" len="med"/>
                    </a:lnR>
                  </a:tcPr>
                </a:tc>
                <a:tc vMerge="1">
                  <a:txBody>
                    <a:bodyPr/>
                    <a:lstStyle/>
                    <a:p>
                      <a:pPr algn="l"/>
                      <a:endParaRPr kumimoji="1" lang="ja-JP" altLang="en-US" sz="1300" dirty="0">
                        <a:latin typeface="Meiryo UI" pitchFamily="50" charset="-128"/>
                        <a:ea typeface="Meiryo UI" pitchFamily="50" charset="-128"/>
                        <a:cs typeface="Meiryo UI" pitchFamily="50" charset="-128"/>
                      </a:endParaRPr>
                    </a:p>
                  </a:txBody>
                  <a:tcPr marL="91454" marR="91454" marT="45709" marB="45709" anchor="ctr"/>
                </a:tc>
                <a:extLst>
                  <a:ext uri="{0D108BD9-81ED-4DB2-BD59-A6C34878D82A}">
                    <a16:rowId xmlns:a16="http://schemas.microsoft.com/office/drawing/2014/main" xmlns="" val="10007"/>
                  </a:ext>
                </a:extLst>
              </a:tr>
              <a:tr h="276603">
                <a:tc>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⑧消防</a:t>
                      </a:r>
                    </a:p>
                  </a:txBody>
                  <a:tcPr marL="91454" marR="91454" marT="45709" marB="45709" anchor="ctr"/>
                </a:tc>
                <a:tc>
                  <a:txBody>
                    <a:bodyPr/>
                    <a:lstStyle/>
                    <a:p>
                      <a:pPr algn="ctr"/>
                      <a:r>
                        <a:rPr kumimoji="1" lang="en-US" altLang="ja-JP" sz="1100" dirty="0">
                          <a:solidFill>
                            <a:schemeClr val="tx1"/>
                          </a:solidFill>
                          <a:latin typeface="Meiryo UI" pitchFamily="50" charset="-128"/>
                          <a:ea typeface="Meiryo UI" pitchFamily="50" charset="-128"/>
                          <a:cs typeface="Meiryo UI" pitchFamily="50" charset="-128"/>
                        </a:rPr>
                        <a:t>  3,490</a:t>
                      </a:r>
                      <a:r>
                        <a:rPr kumimoji="1" lang="ja-JP" altLang="en-US" sz="1100" dirty="0">
                          <a:solidFill>
                            <a:schemeClr val="tx1"/>
                          </a:solidFill>
                          <a:latin typeface="Meiryo UI" pitchFamily="50" charset="-128"/>
                          <a:ea typeface="Meiryo UI" pitchFamily="50" charset="-128"/>
                          <a:cs typeface="Meiryo UI" pitchFamily="50" charset="-128"/>
                        </a:rPr>
                        <a:t>人</a:t>
                      </a:r>
                    </a:p>
                  </a:txBody>
                  <a:tcPr marL="91454" marR="91454" marT="45709" marB="45709" anchor="ctr"/>
                </a:tc>
                <a:tc vMerge="1">
                  <a:txBody>
                    <a:bodyPr/>
                    <a:lstStyle/>
                    <a:p>
                      <a:pPr algn="ctr"/>
                      <a:endParaRPr kumimoji="1" lang="ja-JP" altLang="en-US" sz="1200" dirty="0">
                        <a:latin typeface="Meiryo UI" pitchFamily="50" charset="-128"/>
                        <a:ea typeface="Meiryo UI" pitchFamily="50" charset="-128"/>
                        <a:cs typeface="Meiryo UI" pitchFamily="50" charset="-128"/>
                      </a:endParaRPr>
                    </a:p>
                  </a:txBody>
                  <a:tcPr marL="91454" marR="91454" marT="45709" marB="45709"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itchFamily="50" charset="-128"/>
                          <a:ea typeface="Meiryo UI" pitchFamily="50" charset="-128"/>
                          <a:cs typeface="Meiryo UI" pitchFamily="50" charset="-128"/>
                        </a:rPr>
                        <a:t>特別区設置時の職員数を移管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08"/>
                  </a:ext>
                </a:extLst>
              </a:tr>
              <a:tr h="461020">
                <a:tc>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⑨下水道、博物館、</a:t>
                      </a:r>
                      <a:endParaRPr kumimoji="1" lang="en-US" altLang="ja-JP" sz="1200" dirty="0">
                        <a:solidFill>
                          <a:schemeClr val="tx1"/>
                        </a:solidFill>
                        <a:latin typeface="Meiryo UI" pitchFamily="50" charset="-128"/>
                        <a:ea typeface="Meiryo UI" pitchFamily="50" charset="-128"/>
                        <a:cs typeface="Meiryo UI" pitchFamily="50" charset="-128"/>
                      </a:endParaRPr>
                    </a:p>
                    <a:p>
                      <a:pPr algn="l"/>
                      <a:r>
                        <a:rPr kumimoji="1" lang="ja-JP" altLang="en-US" sz="1200" dirty="0">
                          <a:solidFill>
                            <a:schemeClr val="tx1"/>
                          </a:solidFill>
                          <a:latin typeface="Meiryo UI" pitchFamily="50" charset="-128"/>
                          <a:ea typeface="Meiryo UI" pitchFamily="50" charset="-128"/>
                          <a:cs typeface="Meiryo UI" pitchFamily="50" charset="-128"/>
                        </a:rPr>
                        <a:t>　 環境科学研究所</a:t>
                      </a:r>
                    </a:p>
                  </a:txBody>
                  <a:tcPr marL="91454" marR="91454" marT="45709" marB="45709" anchor="ctr"/>
                </a:tc>
                <a:tc>
                  <a:txBody>
                    <a:bodyPr/>
                    <a:lstStyle/>
                    <a:p>
                      <a:pPr algn="ctr"/>
                      <a:r>
                        <a:rPr kumimoji="1" lang="en-US" altLang="ja-JP" sz="1100" dirty="0">
                          <a:solidFill>
                            <a:schemeClr val="tx1"/>
                          </a:solidFill>
                          <a:latin typeface="Meiryo UI" pitchFamily="50" charset="-128"/>
                          <a:ea typeface="Meiryo UI" pitchFamily="50" charset="-128"/>
                          <a:cs typeface="Meiryo UI" pitchFamily="50" charset="-128"/>
                        </a:rPr>
                        <a:t>  1,280</a:t>
                      </a:r>
                      <a:r>
                        <a:rPr kumimoji="1" lang="ja-JP" altLang="en-US" sz="1100" dirty="0">
                          <a:solidFill>
                            <a:schemeClr val="tx1"/>
                          </a:solidFill>
                          <a:latin typeface="Meiryo UI" pitchFamily="50" charset="-128"/>
                          <a:ea typeface="Meiryo UI" pitchFamily="50" charset="-128"/>
                          <a:cs typeface="Meiryo UI" pitchFamily="50" charset="-128"/>
                        </a:rPr>
                        <a:t>人</a:t>
                      </a:r>
                    </a:p>
                  </a:txBody>
                  <a:tcPr marL="91454" marR="91454" marT="45709" marB="45709" anchor="ctr"/>
                </a:tc>
                <a:tc vMerge="1">
                  <a:txBody>
                    <a:bodyPr/>
                    <a:lstStyle/>
                    <a:p>
                      <a:pPr algn="ctr"/>
                      <a:endParaRPr kumimoji="1" lang="ja-JP" altLang="en-US" sz="1200" dirty="0">
                        <a:latin typeface="Meiryo UI" pitchFamily="50" charset="-128"/>
                        <a:ea typeface="Meiryo UI" pitchFamily="50" charset="-128"/>
                        <a:cs typeface="Meiryo UI" pitchFamily="50" charset="-128"/>
                      </a:endParaRPr>
                    </a:p>
                  </a:txBody>
                  <a:tcPr marL="91454" marR="91454" marT="45709" marB="45709" anchor="ctr"/>
                </a:tc>
                <a:tc>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経営形態の見直しに伴い、職員数が大幅に変動するため、</a:t>
                      </a:r>
                      <a:endParaRPr kumimoji="1" lang="en-US" altLang="ja-JP" sz="1200" dirty="0">
                        <a:solidFill>
                          <a:schemeClr val="tx1"/>
                        </a:solidFill>
                        <a:latin typeface="Meiryo UI" pitchFamily="50" charset="-128"/>
                        <a:ea typeface="Meiryo UI" pitchFamily="50" charset="-128"/>
                        <a:cs typeface="Meiryo UI" pitchFamily="50" charset="-128"/>
                      </a:endParaRPr>
                    </a:p>
                    <a:p>
                      <a:pPr algn="l"/>
                      <a:r>
                        <a:rPr kumimoji="1" lang="ja-JP" altLang="en-US" sz="1200" dirty="0">
                          <a:solidFill>
                            <a:schemeClr val="tx1"/>
                          </a:solidFill>
                          <a:latin typeface="Meiryo UI" pitchFamily="50" charset="-128"/>
                          <a:ea typeface="Meiryo UI" pitchFamily="50" charset="-128"/>
                          <a:cs typeface="Meiryo UI" pitchFamily="50" charset="-128"/>
                        </a:rPr>
                        <a:t>見直しを反映した職員数を移管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09"/>
                  </a:ext>
                </a:extLst>
              </a:tr>
              <a:tr h="291971">
                <a:tc>
                  <a:txBody>
                    <a:bodyPr/>
                    <a:lstStyle/>
                    <a:p>
                      <a:pPr algn="ctr"/>
                      <a:r>
                        <a:rPr kumimoji="1" lang="ja-JP" altLang="en-US" sz="1200" dirty="0">
                          <a:solidFill>
                            <a:schemeClr val="tx1"/>
                          </a:solidFill>
                          <a:latin typeface="Meiryo UI" pitchFamily="50" charset="-128"/>
                          <a:ea typeface="Meiryo UI" pitchFamily="50" charset="-128"/>
                          <a:cs typeface="Meiryo UI" pitchFamily="50" charset="-128"/>
                        </a:rPr>
                        <a:t>合計</a:t>
                      </a: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itchFamily="50" charset="-128"/>
                          <a:ea typeface="Meiryo UI" pitchFamily="50" charset="-128"/>
                          <a:cs typeface="Meiryo UI" pitchFamily="50" charset="-128"/>
                        </a:rPr>
                        <a:t>31,610</a:t>
                      </a:r>
                      <a:r>
                        <a:rPr kumimoji="1" lang="ja-JP" altLang="en-US" sz="1100" dirty="0">
                          <a:solidFill>
                            <a:schemeClr val="tx1"/>
                          </a:solidFill>
                          <a:latin typeface="Meiryo UI" pitchFamily="50" charset="-128"/>
                          <a:ea typeface="Meiryo UI" pitchFamily="50" charset="-128"/>
                          <a:cs typeface="Meiryo UI" pitchFamily="50" charset="-128"/>
                        </a:rPr>
                        <a:t>人</a:t>
                      </a:r>
                    </a:p>
                  </a:txBody>
                  <a:tcPr marL="91454" marR="91454" marT="45709" marB="45709" anchor="ctr"/>
                </a:tc>
                <a:tc>
                  <a:txBody>
                    <a:bodyPr/>
                    <a:lstStyle/>
                    <a:p>
                      <a:pPr algn="l"/>
                      <a:endParaRPr kumimoji="1" lang="ja-JP" altLang="en-US" sz="1300" dirty="0">
                        <a:solidFill>
                          <a:schemeClr val="tx1"/>
                        </a:solidFill>
                        <a:latin typeface="Meiryo UI" pitchFamily="50" charset="-128"/>
                        <a:ea typeface="Meiryo UI" pitchFamily="50" charset="-128"/>
                        <a:cs typeface="Meiryo UI" pitchFamily="50" charset="-128"/>
                      </a:endParaRPr>
                    </a:p>
                  </a:txBody>
                  <a:tcPr marL="91454" marR="91454" marT="45709" marB="45709" anchor="ctr">
                    <a:lnR w="12700" cap="flat" cmpd="sng" algn="ctr">
                      <a:solidFill>
                        <a:schemeClr val="bg1"/>
                      </a:solidFill>
                      <a:prstDash val="solid"/>
                      <a:round/>
                      <a:headEnd type="none" w="med" len="med"/>
                      <a:tailEnd type="none" w="med" len="med"/>
                    </a:lnR>
                  </a:tcPr>
                </a:tc>
                <a:tc>
                  <a:txBody>
                    <a:bodyPr/>
                    <a:lstStyle/>
                    <a:p>
                      <a:pPr algn="l"/>
                      <a:r>
                        <a:rPr kumimoji="1" lang="ja-JP" altLang="en-US" sz="1200" dirty="0">
                          <a:solidFill>
                            <a:schemeClr val="tx1"/>
                          </a:solidFill>
                          <a:latin typeface="Meiryo UI" pitchFamily="50" charset="-128"/>
                          <a:ea typeface="Meiryo UI" pitchFamily="50" charset="-128"/>
                          <a:cs typeface="Meiryo UI" pitchFamily="50" charset="-128"/>
                        </a:rPr>
                        <a:t>上記の共通事項：技能労務職は特別区設置時の職員数を移管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10"/>
                  </a:ext>
                </a:extLst>
              </a:tr>
            </a:tbl>
          </a:graphicData>
        </a:graphic>
      </p:graphicFrame>
      <p:sp>
        <p:nvSpPr>
          <p:cNvPr id="14" name="フリーフォーム 13"/>
          <p:cNvSpPr/>
          <p:nvPr/>
        </p:nvSpPr>
        <p:spPr>
          <a:xfrm>
            <a:off x="4364092" y="1890892"/>
            <a:ext cx="252000" cy="4099309"/>
          </a:xfrm>
          <a:custGeom>
            <a:avLst/>
            <a:gdLst>
              <a:gd name="connsiteX0" fmla="*/ 0 w 1727200"/>
              <a:gd name="connsiteY0" fmla="*/ 2286000 h 2298700"/>
              <a:gd name="connsiteX1" fmla="*/ 1257300 w 1727200"/>
              <a:gd name="connsiteY1" fmla="*/ 2298700 h 2298700"/>
              <a:gd name="connsiteX2" fmla="*/ 1282700 w 1727200"/>
              <a:gd name="connsiteY2" fmla="*/ 12700 h 2298700"/>
              <a:gd name="connsiteX3" fmla="*/ 1727200 w 1727200"/>
              <a:gd name="connsiteY3" fmla="*/ 0 h 2298700"/>
              <a:gd name="connsiteX0" fmla="*/ 0 w 1727200"/>
              <a:gd name="connsiteY0" fmla="*/ 2286000 h 2298700"/>
              <a:gd name="connsiteX1" fmla="*/ 1257300 w 1727200"/>
              <a:gd name="connsiteY1" fmla="*/ 2298700 h 2298700"/>
              <a:gd name="connsiteX2" fmla="*/ 1190625 w 1727200"/>
              <a:gd name="connsiteY2" fmla="*/ 41275 h 2298700"/>
              <a:gd name="connsiteX3" fmla="*/ 1727200 w 1727200"/>
              <a:gd name="connsiteY3" fmla="*/ 0 h 2298700"/>
              <a:gd name="connsiteX0" fmla="*/ 0 w 1806575"/>
              <a:gd name="connsiteY0" fmla="*/ 2247900 h 2260600"/>
              <a:gd name="connsiteX1" fmla="*/ 1257300 w 1806575"/>
              <a:gd name="connsiteY1" fmla="*/ 2260600 h 2260600"/>
              <a:gd name="connsiteX2" fmla="*/ 1190625 w 1806575"/>
              <a:gd name="connsiteY2" fmla="*/ 3175 h 2260600"/>
              <a:gd name="connsiteX3" fmla="*/ 1806575 w 1806575"/>
              <a:gd name="connsiteY3" fmla="*/ 0 h 2260600"/>
              <a:gd name="connsiteX0" fmla="*/ 0 w 1806575"/>
              <a:gd name="connsiteY0" fmla="*/ 2247900 h 2260600"/>
              <a:gd name="connsiteX1" fmla="*/ 1257300 w 1806575"/>
              <a:gd name="connsiteY1" fmla="*/ 2260600 h 2260600"/>
              <a:gd name="connsiteX2" fmla="*/ 1174750 w 1806575"/>
              <a:gd name="connsiteY2" fmla="*/ 3175 h 2260600"/>
              <a:gd name="connsiteX3" fmla="*/ 1806575 w 1806575"/>
              <a:gd name="connsiteY3" fmla="*/ 0 h 2260600"/>
              <a:gd name="connsiteX0" fmla="*/ 0 w 1806575"/>
              <a:gd name="connsiteY0" fmla="*/ 2247900 h 2260600"/>
              <a:gd name="connsiteX1" fmla="*/ 1155700 w 1806575"/>
              <a:gd name="connsiteY1" fmla="*/ 2260600 h 2260600"/>
              <a:gd name="connsiteX2" fmla="*/ 1174750 w 1806575"/>
              <a:gd name="connsiteY2" fmla="*/ 3175 h 2260600"/>
              <a:gd name="connsiteX3" fmla="*/ 1806575 w 1806575"/>
              <a:gd name="connsiteY3" fmla="*/ 0 h 2260600"/>
              <a:gd name="connsiteX0" fmla="*/ 0 w 1809750"/>
              <a:gd name="connsiteY0" fmla="*/ 2266950 h 2266950"/>
              <a:gd name="connsiteX1" fmla="*/ 1158875 w 1809750"/>
              <a:gd name="connsiteY1" fmla="*/ 2260600 h 2266950"/>
              <a:gd name="connsiteX2" fmla="*/ 1177925 w 1809750"/>
              <a:gd name="connsiteY2" fmla="*/ 3175 h 2266950"/>
              <a:gd name="connsiteX3" fmla="*/ 1809750 w 1809750"/>
              <a:gd name="connsiteY3" fmla="*/ 0 h 2266950"/>
              <a:gd name="connsiteX0" fmla="*/ 0 w 1793875"/>
              <a:gd name="connsiteY0" fmla="*/ 2254250 h 2260600"/>
              <a:gd name="connsiteX1" fmla="*/ 1143000 w 1793875"/>
              <a:gd name="connsiteY1" fmla="*/ 2260600 h 2260600"/>
              <a:gd name="connsiteX2" fmla="*/ 1162050 w 1793875"/>
              <a:gd name="connsiteY2" fmla="*/ 3175 h 2260600"/>
              <a:gd name="connsiteX3" fmla="*/ 1793875 w 1793875"/>
              <a:gd name="connsiteY3" fmla="*/ 0 h 2260600"/>
              <a:gd name="connsiteX0" fmla="*/ 0 w 1793875"/>
              <a:gd name="connsiteY0" fmla="*/ 2254250 h 2260600"/>
              <a:gd name="connsiteX1" fmla="*/ 1143000 w 1793875"/>
              <a:gd name="connsiteY1" fmla="*/ 2260600 h 2260600"/>
              <a:gd name="connsiteX2" fmla="*/ 1440453 w 1793875"/>
              <a:gd name="connsiteY2" fmla="*/ 10795 h 2260600"/>
              <a:gd name="connsiteX3" fmla="*/ 1793875 w 1793875"/>
              <a:gd name="connsiteY3" fmla="*/ 0 h 2260600"/>
              <a:gd name="connsiteX0" fmla="*/ 0 w 1793875"/>
              <a:gd name="connsiteY0" fmla="*/ 2254250 h 2275840"/>
              <a:gd name="connsiteX1" fmla="*/ 1447503 w 1793875"/>
              <a:gd name="connsiteY1" fmla="*/ 2275840 h 2275840"/>
              <a:gd name="connsiteX2" fmla="*/ 1440453 w 1793875"/>
              <a:gd name="connsiteY2" fmla="*/ 10795 h 2275840"/>
              <a:gd name="connsiteX3" fmla="*/ 1793875 w 1793875"/>
              <a:gd name="connsiteY3" fmla="*/ 0 h 2275840"/>
              <a:gd name="connsiteX0" fmla="*/ 0 w 1793875"/>
              <a:gd name="connsiteY0" fmla="*/ 2254250 h 2254250"/>
              <a:gd name="connsiteX1" fmla="*/ 1412703 w 1793875"/>
              <a:gd name="connsiteY1" fmla="*/ 2252980 h 2254250"/>
              <a:gd name="connsiteX2" fmla="*/ 1440453 w 1793875"/>
              <a:gd name="connsiteY2" fmla="*/ 10795 h 2254250"/>
              <a:gd name="connsiteX3" fmla="*/ 1793875 w 1793875"/>
              <a:gd name="connsiteY3" fmla="*/ 0 h 2254250"/>
            </a:gdLst>
            <a:ahLst/>
            <a:cxnLst>
              <a:cxn ang="0">
                <a:pos x="connsiteX0" y="connsiteY0"/>
              </a:cxn>
              <a:cxn ang="0">
                <a:pos x="connsiteX1" y="connsiteY1"/>
              </a:cxn>
              <a:cxn ang="0">
                <a:pos x="connsiteX2" y="connsiteY2"/>
              </a:cxn>
              <a:cxn ang="0">
                <a:pos x="connsiteX3" y="connsiteY3"/>
              </a:cxn>
            </a:cxnLst>
            <a:rect l="l" t="t" r="r" b="b"/>
            <a:pathLst>
              <a:path w="1793875" h="2254250">
                <a:moveTo>
                  <a:pt x="0" y="2254250"/>
                </a:moveTo>
                <a:lnTo>
                  <a:pt x="1412703" y="2252980"/>
                </a:lnTo>
                <a:lnTo>
                  <a:pt x="1440453" y="10795"/>
                </a:lnTo>
                <a:lnTo>
                  <a:pt x="1793875" y="0"/>
                </a:lnTo>
              </a:path>
            </a:pathLst>
          </a:custGeom>
          <a:noFill/>
          <a:ln w="28575">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dirty="0"/>
          </a:p>
        </p:txBody>
      </p:sp>
      <p:sp>
        <p:nvSpPr>
          <p:cNvPr id="23" name="テキスト ボックス 22"/>
          <p:cNvSpPr txBox="1"/>
          <p:nvPr/>
        </p:nvSpPr>
        <p:spPr>
          <a:xfrm>
            <a:off x="3339666" y="1969545"/>
            <a:ext cx="321930" cy="246221"/>
          </a:xfrm>
          <a:prstGeom prst="rect">
            <a:avLst/>
          </a:prstGeom>
          <a:noFill/>
        </p:spPr>
        <p:txBody>
          <a:bodyPr wrap="square" lIns="0" rIns="0" rtlCol="0">
            <a:spAutoFit/>
          </a:bodyPr>
          <a:lstStyle/>
          <a:p>
            <a:r>
              <a:rPr lang="en-US" altLang="ja-JP" sz="1000" dirty="0"/>
              <a:t>※</a:t>
            </a:r>
          </a:p>
        </p:txBody>
      </p:sp>
      <p:sp>
        <p:nvSpPr>
          <p:cNvPr id="26" name="テキスト ボックス 25"/>
          <p:cNvSpPr txBox="1"/>
          <p:nvPr/>
        </p:nvSpPr>
        <p:spPr>
          <a:xfrm>
            <a:off x="-3625" y="264850"/>
            <a:ext cx="4406900" cy="369332"/>
          </a:xfrm>
          <a:prstGeom prst="rect">
            <a:avLst/>
          </a:prstGeom>
          <a:noFill/>
        </p:spPr>
        <p:txBody>
          <a:bodyPr wrap="square" rtlCol="0">
            <a:spAutoFit/>
          </a:bodyPr>
          <a:lstStyle/>
          <a:p>
            <a:r>
              <a:rPr kumimoji="1" lang="ja-JP" altLang="en-US" b="1" dirty="0">
                <a:latin typeface="Meiryo UI" pitchFamily="50" charset="-128"/>
                <a:ea typeface="Meiryo UI" pitchFamily="50" charset="-128"/>
                <a:cs typeface="Meiryo UI" pitchFamily="50" charset="-128"/>
              </a:rPr>
              <a:t>（２）　組織体制の構築に向けた考え方</a:t>
            </a:r>
          </a:p>
        </p:txBody>
      </p:sp>
      <p:cxnSp>
        <p:nvCxnSpPr>
          <p:cNvPr id="17" name="直線コネクタ 16"/>
          <p:cNvCxnSpPr/>
          <p:nvPr/>
        </p:nvCxnSpPr>
        <p:spPr>
          <a:xfrm>
            <a:off x="4562788" y="1757197"/>
            <a:ext cx="0" cy="1800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右矢印 12"/>
          <p:cNvSpPr/>
          <p:nvPr/>
        </p:nvSpPr>
        <p:spPr>
          <a:xfrm>
            <a:off x="4276207" y="1486600"/>
            <a:ext cx="583680" cy="362193"/>
          </a:xfrm>
          <a:prstGeom prst="rightArrow">
            <a:avLst>
              <a:gd name="adj1" fmla="val 44585"/>
              <a:gd name="adj2" fmla="val 60636"/>
            </a:avLst>
          </a:prstGeom>
          <a:solidFill>
            <a:schemeClr val="tx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20"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参考</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p>
        </p:txBody>
      </p:sp>
      <p:sp>
        <p:nvSpPr>
          <p:cNvPr id="22" name="テキスト ボックス 21"/>
          <p:cNvSpPr txBox="1"/>
          <p:nvPr/>
        </p:nvSpPr>
        <p:spPr>
          <a:xfrm>
            <a:off x="223873" y="5184764"/>
            <a:ext cx="3221075" cy="246221"/>
          </a:xfrm>
          <a:prstGeom prst="rect">
            <a:avLst/>
          </a:prstGeom>
          <a:noFill/>
        </p:spPr>
        <p:txBody>
          <a:bodyPr wrap="square" lIns="0" rIns="0" rtlCol="0">
            <a:spAutoFit/>
          </a:bodyPr>
          <a:lstStyle/>
          <a:p>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終了事務を除く現員数　</a:t>
            </a:r>
            <a:r>
              <a:rPr lang="en-US" altLang="ja-JP" sz="1000" u="sng" dirty="0" smtClean="0">
                <a:latin typeface="Meiryo UI" pitchFamily="50" charset="-128"/>
                <a:ea typeface="Meiryo UI" pitchFamily="50" charset="-128"/>
                <a:cs typeface="Meiryo UI" pitchFamily="50" charset="-128"/>
              </a:rPr>
              <a:t>1,930</a:t>
            </a:r>
            <a:r>
              <a:rPr lang="ja-JP" altLang="en-US" sz="1000" u="sng" dirty="0" smtClean="0">
                <a:latin typeface="Meiryo UI" pitchFamily="50" charset="-128"/>
                <a:ea typeface="Meiryo UI" pitchFamily="50" charset="-128"/>
                <a:cs typeface="Meiryo UI" pitchFamily="50" charset="-128"/>
              </a:rPr>
              <a:t>人</a:t>
            </a:r>
            <a:r>
              <a:rPr lang="ja-JP" altLang="en-US" sz="900" i="1" dirty="0">
                <a:latin typeface="Meiryo UI" pitchFamily="50" charset="-128"/>
                <a:ea typeface="Meiryo UI" pitchFamily="50" charset="-128"/>
                <a:cs typeface="Meiryo UI" pitchFamily="50" charset="-128"/>
              </a:rPr>
              <a:t>＜</a:t>
            </a:r>
            <a:r>
              <a:rPr lang="en-US" altLang="ja-JP" sz="900" i="1" dirty="0" smtClean="0">
                <a:latin typeface="Meiryo UI" pitchFamily="50" charset="-128"/>
                <a:ea typeface="Meiryo UI" pitchFamily="50" charset="-128"/>
                <a:cs typeface="Meiryo UI" pitchFamily="50" charset="-128"/>
              </a:rPr>
              <a:t>1,920</a:t>
            </a:r>
            <a:r>
              <a:rPr lang="ja-JP" altLang="en-US" sz="900" i="1" dirty="0" smtClean="0">
                <a:latin typeface="Meiryo UI" pitchFamily="50" charset="-128"/>
                <a:ea typeface="Meiryo UI" pitchFamily="50" charset="-128"/>
                <a:cs typeface="Meiryo UI" pitchFamily="50" charset="-128"/>
              </a:rPr>
              <a:t>人＞</a:t>
            </a:r>
            <a:endParaRPr lang="en-US" altLang="ja-JP" sz="900" i="1" dirty="0">
              <a:latin typeface="Meiryo UI" pitchFamily="50" charset="-128"/>
              <a:ea typeface="Meiryo UI" pitchFamily="50" charset="-128"/>
              <a:cs typeface="Meiryo UI" pitchFamily="50" charset="-128"/>
            </a:endParaRPr>
          </a:p>
        </p:txBody>
      </p:sp>
      <p:grpSp>
        <p:nvGrpSpPr>
          <p:cNvPr id="12" name="グループ化 11"/>
          <p:cNvGrpSpPr/>
          <p:nvPr/>
        </p:nvGrpSpPr>
        <p:grpSpPr>
          <a:xfrm>
            <a:off x="9150796" y="1458011"/>
            <a:ext cx="736941" cy="900000"/>
            <a:chOff x="9150796" y="1458011"/>
            <a:chExt cx="736941" cy="900000"/>
          </a:xfrm>
        </p:grpSpPr>
        <p:sp>
          <p:nvSpPr>
            <p:cNvPr id="15" name="右大かっこ 14"/>
            <p:cNvSpPr/>
            <p:nvPr/>
          </p:nvSpPr>
          <p:spPr>
            <a:xfrm>
              <a:off x="9150796" y="1458011"/>
              <a:ext cx="108000" cy="900000"/>
            </a:xfrm>
            <a:prstGeom prst="rightBracket">
              <a:avLst>
                <a:gd name="adj" fmla="val 76449"/>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
          <p:nvSpPr>
            <p:cNvPr id="16" name="テキスト ボックス 15"/>
            <p:cNvSpPr txBox="1"/>
            <p:nvPr/>
          </p:nvSpPr>
          <p:spPr>
            <a:xfrm>
              <a:off x="9347737" y="1677912"/>
              <a:ext cx="540000" cy="400110"/>
            </a:xfrm>
            <a:prstGeom prst="rect">
              <a:avLst/>
            </a:prstGeom>
            <a:noFill/>
          </p:spPr>
          <p:txBody>
            <a:bodyPr wrap="square" lIns="0" rIns="0" rtlCol="0">
              <a:spAutoFit/>
            </a:bodyPr>
            <a:lstStyle/>
            <a:p>
              <a:r>
                <a:rPr lang="ja-JP" altLang="en-US" sz="1000" dirty="0"/>
                <a:t>参考</a:t>
              </a:r>
              <a:r>
                <a:rPr lang="ja-JP" altLang="en-US" sz="1000" dirty="0" smtClean="0"/>
                <a:t>－</a:t>
              </a:r>
              <a:endParaRPr lang="en-US" altLang="ja-JP" sz="1000" dirty="0"/>
            </a:p>
            <a:p>
              <a:r>
                <a:rPr lang="ja-JP" altLang="en-US" sz="1000" dirty="0"/>
                <a:t>３</a:t>
              </a:r>
              <a:r>
                <a:rPr lang="ja-JP" altLang="en-US" sz="1000" dirty="0" smtClean="0"/>
                <a:t>参照</a:t>
              </a:r>
              <a:endParaRPr kumimoji="1" lang="ja-JP" altLang="en-US" sz="1000" dirty="0"/>
            </a:p>
          </p:txBody>
        </p:sp>
      </p:grpSp>
      <p:grpSp>
        <p:nvGrpSpPr>
          <p:cNvPr id="18" name="グループ化 17"/>
          <p:cNvGrpSpPr/>
          <p:nvPr/>
        </p:nvGrpSpPr>
        <p:grpSpPr>
          <a:xfrm>
            <a:off x="9197163" y="5765194"/>
            <a:ext cx="694913" cy="400110"/>
            <a:chOff x="9197163" y="5765194"/>
            <a:chExt cx="694913" cy="400110"/>
          </a:xfrm>
        </p:grpSpPr>
        <p:sp>
          <p:nvSpPr>
            <p:cNvPr id="19" name="右大かっこ 18"/>
            <p:cNvSpPr/>
            <p:nvPr/>
          </p:nvSpPr>
          <p:spPr>
            <a:xfrm>
              <a:off x="9197163" y="5812091"/>
              <a:ext cx="148326" cy="308344"/>
            </a:xfrm>
            <a:prstGeom prst="rightBracket">
              <a:avLst>
                <a:gd name="adj" fmla="val 22502"/>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
          <p:nvSpPr>
            <p:cNvPr id="21" name="テキスト ボックス 20"/>
            <p:cNvSpPr txBox="1"/>
            <p:nvPr/>
          </p:nvSpPr>
          <p:spPr>
            <a:xfrm>
              <a:off x="9402432" y="5765194"/>
              <a:ext cx="489644" cy="400110"/>
            </a:xfrm>
            <a:prstGeom prst="rect">
              <a:avLst/>
            </a:prstGeom>
            <a:noFill/>
          </p:spPr>
          <p:txBody>
            <a:bodyPr wrap="square" lIns="0" rIns="0" rtlCol="0">
              <a:spAutoFit/>
            </a:bodyPr>
            <a:lstStyle/>
            <a:p>
              <a:r>
                <a:rPr lang="ja-JP" altLang="en-US" sz="1000" dirty="0"/>
                <a:t>参考</a:t>
              </a:r>
              <a:r>
                <a:rPr lang="ja-JP" altLang="en-US" sz="1000" dirty="0" smtClean="0"/>
                <a:t>－</a:t>
              </a:r>
              <a:endParaRPr lang="en-US" altLang="ja-JP" sz="1000" dirty="0"/>
            </a:p>
            <a:p>
              <a:r>
                <a:rPr lang="ja-JP" altLang="en-US" sz="1000" dirty="0"/>
                <a:t>３</a:t>
              </a:r>
              <a:r>
                <a:rPr lang="ja-JP" altLang="en-US" sz="1000" dirty="0" smtClean="0"/>
                <a:t>参照</a:t>
              </a:r>
              <a:endParaRPr kumimoji="1" lang="ja-JP" altLang="en-US" sz="1000" dirty="0"/>
            </a:p>
          </p:txBody>
        </p:sp>
      </p:grpSp>
    </p:spTree>
    <p:extLst>
      <p:ext uri="{BB962C8B-B14F-4D97-AF65-F5344CB8AC3E}">
        <p14:creationId xmlns:p14="http://schemas.microsoft.com/office/powerpoint/2010/main" val="1703246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31"/>
          <p:cNvSpPr/>
          <p:nvPr/>
        </p:nvSpPr>
        <p:spPr>
          <a:xfrm>
            <a:off x="4784678" y="1466009"/>
            <a:ext cx="4968000" cy="4000336"/>
          </a:xfrm>
          <a:prstGeom prst="rect">
            <a:avLst/>
          </a:prstGeom>
          <a:solidFill>
            <a:schemeClr val="accent6">
              <a:lumMod val="20000"/>
              <a:lumOff val="80000"/>
              <a:alpha val="52000"/>
            </a:scheme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37" name="正方形/長方形 36"/>
          <p:cNvSpPr/>
          <p:nvPr/>
        </p:nvSpPr>
        <p:spPr>
          <a:xfrm>
            <a:off x="4737100" y="1437669"/>
            <a:ext cx="1854200" cy="312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700" dirty="0">
                <a:solidFill>
                  <a:schemeClr val="tx1"/>
                </a:solidFill>
                <a:latin typeface="HGSｺﾞｼｯｸE" pitchFamily="50" charset="-128"/>
                <a:ea typeface="HGSｺﾞｼｯｸE" pitchFamily="50" charset="-128"/>
              </a:rPr>
              <a:t>特別区設置当初</a:t>
            </a:r>
            <a:endParaRPr lang="en-US" altLang="ja-JP" sz="1700" dirty="0">
              <a:solidFill>
                <a:schemeClr val="tx1"/>
              </a:solidFill>
              <a:latin typeface="HGSｺﾞｼｯｸE" pitchFamily="50" charset="-128"/>
              <a:ea typeface="HGSｺﾞｼｯｸE" pitchFamily="50" charset="-128"/>
            </a:endParaRPr>
          </a:p>
        </p:txBody>
      </p:sp>
      <p:graphicFrame>
        <p:nvGraphicFramePr>
          <p:cNvPr id="62" name="Group 136"/>
          <p:cNvGraphicFramePr>
            <a:graphicFrameLocks noGrp="1"/>
          </p:cNvGraphicFramePr>
          <p:nvPr>
            <p:extLst>
              <p:ext uri="{D42A27DB-BD31-4B8C-83A1-F6EECF244321}">
                <p14:modId xmlns:p14="http://schemas.microsoft.com/office/powerpoint/2010/main" val="3980426011"/>
              </p:ext>
            </p:extLst>
          </p:nvPr>
        </p:nvGraphicFramePr>
        <p:xfrm>
          <a:off x="5002077" y="1883067"/>
          <a:ext cx="4568384" cy="3427922"/>
        </p:xfrm>
        <a:graphic>
          <a:graphicData uri="http://schemas.openxmlformats.org/drawingml/2006/table">
            <a:tbl>
              <a:tblPr/>
              <a:tblGrid>
                <a:gridCol w="223704">
                  <a:extLst>
                    <a:ext uri="{9D8B030D-6E8A-4147-A177-3AD203B41FA5}">
                      <a16:colId xmlns="" xmlns:a16="http://schemas.microsoft.com/office/drawing/2014/main" val="20000"/>
                    </a:ext>
                  </a:extLst>
                </a:gridCol>
                <a:gridCol w="1086170">
                  <a:extLst>
                    <a:ext uri="{9D8B030D-6E8A-4147-A177-3AD203B41FA5}">
                      <a16:colId xmlns="" xmlns:a16="http://schemas.microsoft.com/office/drawing/2014/main" val="20001"/>
                    </a:ext>
                  </a:extLst>
                </a:gridCol>
                <a:gridCol w="1086170">
                  <a:extLst>
                    <a:ext uri="{9D8B030D-6E8A-4147-A177-3AD203B41FA5}">
                      <a16:colId xmlns="" xmlns:a16="http://schemas.microsoft.com/office/drawing/2014/main" val="20002"/>
                    </a:ext>
                  </a:extLst>
                </a:gridCol>
                <a:gridCol w="1086170">
                  <a:extLst>
                    <a:ext uri="{9D8B030D-6E8A-4147-A177-3AD203B41FA5}">
                      <a16:colId xmlns="" xmlns:a16="http://schemas.microsoft.com/office/drawing/2014/main" val="20003"/>
                    </a:ext>
                  </a:extLst>
                </a:gridCol>
                <a:gridCol w="1086170">
                  <a:extLst>
                    <a:ext uri="{9D8B030D-6E8A-4147-A177-3AD203B41FA5}">
                      <a16:colId xmlns="" xmlns:a16="http://schemas.microsoft.com/office/drawing/2014/main" val="20004"/>
                    </a:ext>
                  </a:extLst>
                </a:gridCol>
              </a:tblGrid>
              <a:tr h="227770">
                <a:tc rowSpan="2" gridSpan="2">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rowSpan="2">
                  <a:txBody>
                    <a:bodyPr/>
                    <a:lstStyle/>
                    <a:p>
                      <a:pPr algn="ctr">
                        <a:lnSpc>
                          <a:spcPts val="1100"/>
                        </a:lnSpc>
                      </a:pPr>
                      <a:r>
                        <a:rPr kumimoji="1" lang="ja-JP" altLang="en-US" sz="1200" dirty="0">
                          <a:latin typeface="Meiryo UI" panose="020B0604030504040204" pitchFamily="50" charset="-128"/>
                          <a:ea typeface="Meiryo UI" panose="020B0604030504040204" pitchFamily="50" charset="-128"/>
                        </a:rPr>
                        <a:t>職</a:t>
                      </a:r>
                      <a:r>
                        <a:rPr kumimoji="1" lang="ja-JP" altLang="en-US" sz="1200" dirty="0" smtClean="0">
                          <a:latin typeface="Meiryo UI" panose="020B0604030504040204" pitchFamily="50" charset="-128"/>
                          <a:ea typeface="Meiryo UI" panose="020B0604030504040204" pitchFamily="50" charset="-128"/>
                        </a:rPr>
                        <a:t>員数</a:t>
                      </a:r>
                      <a:endParaRPr kumimoji="1" lang="ja-JP" altLang="en-US" sz="1200" dirty="0">
                        <a:latin typeface="Meiryo UI" panose="020B0604030504040204" pitchFamily="50" charset="-128"/>
                        <a:ea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内訳</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2">
                        <a:lumMod val="60000"/>
                        <a:lumOff val="40000"/>
                      </a:schemeClr>
                    </a:solidFill>
                  </a:tcPr>
                </a:tc>
                <a:tc h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 xmlns:a16="http://schemas.microsoft.com/office/drawing/2014/main" val="10000"/>
                  </a:ext>
                </a:extLst>
              </a:tr>
              <a:tr h="227770">
                <a:tc gridSpan="2"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vMerge="1">
                  <a:txBody>
                    <a:bodyPr/>
                    <a:lstStyle/>
                    <a:p>
                      <a:endParaRPr kumimoji="1" lang="ja-JP" altLang="en-US"/>
                    </a:p>
                  </a:txBody>
                  <a:tcPr/>
                </a:tc>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技能労務職</a:t>
                      </a:r>
                    </a:p>
                  </a:txBody>
                  <a:tcPr marL="99152" marR="99152"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 xmlns:a16="http://schemas.microsoft.com/office/drawing/2014/main" val="10001"/>
                  </a:ext>
                </a:extLst>
              </a:tr>
              <a:tr h="480622">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cap="none" normalizeH="0" baseline="0" dirty="0">
                          <a:ln>
                            <a:noFill/>
                          </a:ln>
                          <a:solidFill>
                            <a:schemeClr val="tx1"/>
                          </a:solidFill>
                          <a:effectLst/>
                          <a:latin typeface="Meiryo UI"/>
                          <a:ea typeface="Meiryo UI"/>
                          <a:cs typeface="Meiryo UI"/>
                        </a:rPr>
                        <a:t>①　特別区</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Meiryo UI"/>
                          <a:ea typeface="Meiryo UI"/>
                          <a:cs typeface="Meiryo UI"/>
                        </a:rPr>
                        <a:t>　　 ４区計</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11,040</a:t>
                      </a:r>
                      <a:r>
                        <a:rPr kumimoji="1" lang="ja-JP" altLang="en-US"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11,080</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9,840</a:t>
                      </a:r>
                      <a:r>
                        <a:rPr kumimoji="1" lang="ja-JP" altLang="en-US"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9,880</a:t>
                      </a: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1" i="1"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1,190</a:t>
                      </a:r>
                      <a:r>
                        <a:rPr kumimoji="1" lang="ja-JP" altLang="en-US"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1,210</a:t>
                      </a: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900" b="1" i="1"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 xmlns:a16="http://schemas.microsoft.com/office/drawing/2014/main" val="10002"/>
                  </a:ext>
                </a:extLst>
              </a:tr>
              <a:tr h="405517">
                <a:tc rowSpan="4">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第一区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2,400</a:t>
                      </a:r>
                      <a:r>
                        <a:rPr kumimoji="1" lang="ja-JP" altLang="en-US"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2,410</a:t>
                      </a: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2,130</a:t>
                      </a:r>
                      <a:r>
                        <a:rPr kumimoji="1" lang="ja-JP" altLang="en-US"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2,140</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260</a:t>
                      </a:r>
                      <a:r>
                        <a:rPr kumimoji="1" lang="ja-JP" altLang="en-US"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270</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r h="405517">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第二区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2,840</a:t>
                      </a:r>
                      <a:r>
                        <a:rPr kumimoji="1" lang="ja-JP" altLang="en-US"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2,850</a:t>
                      </a: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2,500</a:t>
                      </a:r>
                      <a:r>
                        <a:rPr kumimoji="1" lang="ja-JP" altLang="en-US"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2,510</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330</a:t>
                      </a:r>
                      <a:r>
                        <a:rPr kumimoji="1" lang="ja-JP" altLang="en-US"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340</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4"/>
                  </a:ext>
                </a:extLst>
              </a:tr>
              <a:tr h="405517">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第三区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3,160</a:t>
                      </a:r>
                      <a:r>
                        <a:rPr kumimoji="1" lang="ja-JP" altLang="en-US"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3,170</a:t>
                      </a: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2,840</a:t>
                      </a:r>
                      <a:r>
                        <a:rPr kumimoji="1" lang="ja-JP" altLang="en-US"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2,850</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310</a:t>
                      </a:r>
                      <a:r>
                        <a:rPr kumimoji="1" lang="ja-JP" altLang="en-US"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320</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5"/>
                  </a:ext>
                </a:extLst>
              </a:tr>
              <a:tr h="405517">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第四区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2,640</a:t>
                      </a:r>
                      <a:r>
                        <a:rPr kumimoji="1" lang="ja-JP" altLang="en-US"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2,660</a:t>
                      </a: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2,360</a:t>
                      </a:r>
                      <a:r>
                        <a:rPr kumimoji="1" lang="ja-JP" altLang="en-US"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2,370</a:t>
                      </a: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280</a:t>
                      </a:r>
                      <a:r>
                        <a:rPr kumimoji="1" lang="ja-JP" altLang="en-US"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290</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6"/>
                  </a:ext>
                </a:extLst>
              </a:tr>
              <a:tr h="450521">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a:ea typeface="Meiryo UI"/>
                          <a:cs typeface="Meiryo UI"/>
                        </a:rPr>
                        <a:t>②一部事務組合</a:t>
                      </a:r>
                      <a:endParaRPr kumimoji="1" lang="ja-JP" altLang="en-US" sz="1200" b="0" i="0" u="none" strike="noStrike" cap="none" normalizeH="0" baseline="0" dirty="0">
                        <a:ln>
                          <a:noFill/>
                        </a:ln>
                        <a:solidFill>
                          <a:schemeClr val="tx1"/>
                        </a:solidFill>
                        <a:effectLst/>
                        <a:latin typeface="ＭＳ Ｐゴシック" charset="-128"/>
                        <a:ea typeface="ＭＳ Ｐゴシック"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320</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270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50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extLst>
                  <a:ext uri="{0D108BD9-81ED-4DB2-BD59-A6C34878D82A}">
                    <a16:rowId xmlns="" xmlns:a16="http://schemas.microsoft.com/office/drawing/2014/main" val="10007"/>
                  </a:ext>
                </a:extLst>
              </a:tr>
              <a:tr h="40551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a:ea typeface="Meiryo UI"/>
                          <a:cs typeface="Meiryo UI"/>
                        </a:rPr>
                        <a:t>総計</a:t>
                      </a:r>
                      <a:endParaRPr kumimoji="1" lang="ja-JP" altLang="en-US" sz="1200" b="0" i="0" u="none" strike="noStrike" cap="none" normalizeH="0" baseline="0" dirty="0">
                        <a:ln>
                          <a:noFill/>
                        </a:ln>
                        <a:solidFill>
                          <a:schemeClr val="tx1"/>
                        </a:solidFill>
                        <a:effectLst/>
                        <a:latin typeface="ＭＳ Ｐゴシック" charset="-128"/>
                        <a:ea typeface="ＭＳ Ｐゴシック"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11,360</a:t>
                      </a:r>
                      <a:r>
                        <a:rPr kumimoji="1" lang="ja-JP" altLang="en-US"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11,400</a:t>
                      </a:r>
                      <a:r>
                        <a:rPr kumimoji="1" lang="ja-JP" altLang="en-US" sz="900" b="0" i="1"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rPr>
                        <a:t>10,120</a:t>
                      </a:r>
                      <a:r>
                        <a:rPr kumimoji="1" lang="ja-JP" altLang="en-US" sz="1100" b="1" i="0" u="sng"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1" i="1"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1" i="1"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rPr>
                        <a:t>10,150</a:t>
                      </a:r>
                      <a:r>
                        <a:rPr kumimoji="1" lang="ja-JP" altLang="en-US" sz="900" b="1" i="1"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1" i="1"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1,240</a:t>
                      </a:r>
                      <a:r>
                        <a:rPr kumimoji="1" lang="ja-JP" altLang="en-US"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1,250</a:t>
                      </a: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1" i="1"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extLst>
                  <a:ext uri="{0D108BD9-81ED-4DB2-BD59-A6C34878D82A}">
                    <a16:rowId xmlns="" xmlns:a16="http://schemas.microsoft.com/office/drawing/2014/main" val="10008"/>
                  </a:ext>
                </a:extLst>
              </a:tr>
            </a:tbl>
          </a:graphicData>
        </a:graphic>
      </p:graphicFrame>
      <p:graphicFrame>
        <p:nvGraphicFramePr>
          <p:cNvPr id="28" name="Group 133"/>
          <p:cNvGraphicFramePr>
            <a:graphicFrameLocks noGrp="1"/>
          </p:cNvGraphicFramePr>
          <p:nvPr>
            <p:extLst>
              <p:ext uri="{D42A27DB-BD31-4B8C-83A1-F6EECF244321}">
                <p14:modId xmlns:p14="http://schemas.microsoft.com/office/powerpoint/2010/main" val="4212811722"/>
              </p:ext>
            </p:extLst>
          </p:nvPr>
        </p:nvGraphicFramePr>
        <p:xfrm>
          <a:off x="5016500" y="5534260"/>
          <a:ext cx="4536000" cy="392040"/>
        </p:xfrm>
        <a:graphic>
          <a:graphicData uri="http://schemas.openxmlformats.org/drawingml/2006/table">
            <a:tbl>
              <a:tblPr/>
              <a:tblGrid>
                <a:gridCol w="1326243">
                  <a:extLst>
                    <a:ext uri="{9D8B030D-6E8A-4147-A177-3AD203B41FA5}">
                      <a16:colId xmlns="" xmlns:a16="http://schemas.microsoft.com/office/drawing/2014/main" val="20000"/>
                    </a:ext>
                  </a:extLst>
                </a:gridCol>
                <a:gridCol w="1069919">
                  <a:extLst>
                    <a:ext uri="{9D8B030D-6E8A-4147-A177-3AD203B41FA5}">
                      <a16:colId xmlns="" xmlns:a16="http://schemas.microsoft.com/office/drawing/2014/main" val="20001"/>
                    </a:ext>
                  </a:extLst>
                </a:gridCol>
                <a:gridCol w="1069919">
                  <a:extLst>
                    <a:ext uri="{9D8B030D-6E8A-4147-A177-3AD203B41FA5}">
                      <a16:colId xmlns="" xmlns:a16="http://schemas.microsoft.com/office/drawing/2014/main" val="20002"/>
                    </a:ext>
                  </a:extLst>
                </a:gridCol>
                <a:gridCol w="1069919">
                  <a:extLst>
                    <a:ext uri="{9D8B030D-6E8A-4147-A177-3AD203B41FA5}">
                      <a16:colId xmlns="" xmlns:a16="http://schemas.microsoft.com/office/drawing/2014/main" val="20003"/>
                    </a:ext>
                  </a:extLst>
                </a:gridCol>
              </a:tblGrid>
              <a:tr h="3668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Meiryo UI"/>
                          <a:ea typeface="Meiryo UI"/>
                          <a:cs typeface="Meiryo UI"/>
                        </a:rPr>
                        <a:t>③　大阪府</a:t>
                      </a:r>
                      <a:endParaRPr kumimoji="1" lang="en-US" altLang="ja-JP" sz="1300" b="1"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800" b="1" i="0" u="none" strike="noStrike" cap="none" normalizeH="0" baseline="0" dirty="0">
                          <a:ln>
                            <a:noFill/>
                          </a:ln>
                          <a:solidFill>
                            <a:schemeClr val="tx1"/>
                          </a:solidFill>
                          <a:effectLst/>
                          <a:latin typeface="Meiryo UI"/>
                          <a:ea typeface="Meiryo UI"/>
                          <a:cs typeface="Meiryo UI"/>
                        </a:rPr>
                        <a:t> </a:t>
                      </a:r>
                      <a:r>
                        <a:rPr kumimoji="1" lang="en-US" altLang="ja-JP" sz="800" b="1" i="0" u="none" strike="noStrike" cap="none" normalizeH="0" baseline="0" dirty="0">
                          <a:ln>
                            <a:noFill/>
                          </a:ln>
                          <a:solidFill>
                            <a:schemeClr val="tx1"/>
                          </a:solidFill>
                          <a:effectLst/>
                          <a:latin typeface="Meiryo UI"/>
                          <a:ea typeface="Meiryo UI"/>
                          <a:cs typeface="Meiryo UI"/>
                        </a:rPr>
                        <a:t>(</a:t>
                      </a:r>
                      <a:r>
                        <a:rPr kumimoji="1" lang="ja-JP" altLang="en-US" sz="800" b="1" i="0" u="none" strike="noStrike" cap="none" normalizeH="0" baseline="0" dirty="0">
                          <a:ln>
                            <a:noFill/>
                          </a:ln>
                          <a:solidFill>
                            <a:schemeClr val="tx1"/>
                          </a:solidFill>
                          <a:effectLst/>
                          <a:latin typeface="Meiryo UI"/>
                          <a:ea typeface="Meiryo UI"/>
                          <a:cs typeface="Meiryo UI"/>
                        </a:rPr>
                        <a:t>大阪市からの移管分</a:t>
                      </a:r>
                      <a:r>
                        <a:rPr kumimoji="1" lang="en-US" altLang="ja-JP" sz="800" b="1" i="0" u="none" strike="noStrike" cap="none" normalizeH="0" baseline="0" dirty="0">
                          <a:ln>
                            <a:noFill/>
                          </a:ln>
                          <a:solidFill>
                            <a:schemeClr val="tx1"/>
                          </a:solidFill>
                          <a:effectLst/>
                          <a:latin typeface="Meiryo UI"/>
                          <a:ea typeface="Meiryo UI"/>
                          <a:cs typeface="Meiryo UI"/>
                        </a:rPr>
                        <a:t>)</a:t>
                      </a:r>
                    </a:p>
                  </a:txBody>
                  <a:tcPr marL="100800" marR="100800" marT="36000" marB="3600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1,750</a:t>
                      </a:r>
                      <a:r>
                        <a:rPr kumimoji="1" lang="ja-JP" altLang="en-US"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1,730</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0" i="1"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00800" marR="100800" marT="36000" marB="36000" anchor="ctr"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1,380</a:t>
                      </a:r>
                      <a:r>
                        <a:rPr kumimoji="1" lang="ja-JP" altLang="en-US"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1,370</a:t>
                      </a: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900" b="1" i="1"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00800" marR="1008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lumMod val="65000"/>
                          <a:lumOff val="35000"/>
                        </a:schemeClr>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360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p>
                  </a:txBody>
                  <a:tcPr marL="100800" marR="100800" marT="36000" marB="36000" anchor="ctr" horzOverflow="overflow">
                    <a:lnL w="12700" cap="flat" cmpd="sng" algn="ctr">
                      <a:solidFill>
                        <a:schemeClr val="tx1">
                          <a:lumMod val="65000"/>
                          <a:lumOff val="3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 xmlns:a16="http://schemas.microsoft.com/office/drawing/2014/main" val="10000"/>
                  </a:ext>
                </a:extLst>
              </a:tr>
            </a:tbl>
          </a:graphicData>
        </a:graphic>
      </p:graphicFrame>
      <p:sp>
        <p:nvSpPr>
          <p:cNvPr id="40" name="コンテンツ プレースホルダー 2"/>
          <p:cNvSpPr txBox="1">
            <a:spLocks/>
          </p:cNvSpPr>
          <p:nvPr/>
        </p:nvSpPr>
        <p:spPr bwMode="auto">
          <a:xfrm>
            <a:off x="112723" y="559076"/>
            <a:ext cx="9635477" cy="319755"/>
          </a:xfrm>
          <a:prstGeom prst="rect">
            <a:avLst/>
          </a:prstGeom>
          <a:solidFill>
            <a:schemeClr val="accent6">
              <a:lumMod val="40000"/>
              <a:lumOff val="60000"/>
            </a:schemeClr>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None/>
              <a:defRPr/>
            </a:pPr>
            <a:r>
              <a:rPr lang="ja-JP" altLang="en-US" sz="1300" b="1" dirty="0">
                <a:solidFill>
                  <a:prstClr val="black"/>
                </a:solidFill>
                <a:latin typeface="Meiryo UI" pitchFamily="50" charset="-128"/>
                <a:ea typeface="Meiryo UI" pitchFamily="50" charset="-128"/>
                <a:cs typeface="Meiryo UI" pitchFamily="50" charset="-128"/>
              </a:rPr>
              <a:t>◆ 特別区設置当初の特別区・一部事務組合の職員数、大阪府への移管職員数の算定結果</a:t>
            </a:r>
            <a:r>
              <a:rPr lang="ja-JP" altLang="en-US" sz="1200" b="1" dirty="0">
                <a:solidFill>
                  <a:prstClr val="black"/>
                </a:solidFill>
                <a:latin typeface="Meiryo UI" pitchFamily="50" charset="-128"/>
                <a:ea typeface="Meiryo UI" pitchFamily="50" charset="-128"/>
                <a:cs typeface="Meiryo UI" pitchFamily="50" charset="-128"/>
              </a:rPr>
              <a:t>（経営形態の見直し部門、学校園を除く）</a:t>
            </a:r>
            <a:endParaRPr lang="en-US" altLang="ja-JP" sz="1200" b="1" dirty="0">
              <a:solidFill>
                <a:prstClr val="black"/>
              </a:solidFill>
              <a:latin typeface="Meiryo UI" pitchFamily="50" charset="-128"/>
              <a:ea typeface="Meiryo UI" pitchFamily="50" charset="-128"/>
              <a:cs typeface="Meiryo UI" pitchFamily="50" charset="-128"/>
            </a:endParaRPr>
          </a:p>
        </p:txBody>
      </p:sp>
      <p:graphicFrame>
        <p:nvGraphicFramePr>
          <p:cNvPr id="87" name="Group 136"/>
          <p:cNvGraphicFramePr>
            <a:graphicFrameLocks noGrp="1"/>
          </p:cNvGraphicFramePr>
          <p:nvPr>
            <p:extLst>
              <p:ext uri="{D42A27DB-BD31-4B8C-83A1-F6EECF244321}">
                <p14:modId xmlns:p14="http://schemas.microsoft.com/office/powerpoint/2010/main" val="555647511"/>
              </p:ext>
            </p:extLst>
          </p:nvPr>
        </p:nvGraphicFramePr>
        <p:xfrm>
          <a:off x="1052321" y="1750654"/>
          <a:ext cx="2620371" cy="3119810"/>
        </p:xfrm>
        <a:graphic>
          <a:graphicData uri="http://schemas.openxmlformats.org/drawingml/2006/table">
            <a:tbl>
              <a:tblPr>
                <a:tableStyleId>{2D5ABB26-0587-4C30-8999-92F81FD0307C}</a:tableStyleId>
              </a:tblPr>
              <a:tblGrid>
                <a:gridCol w="957067">
                  <a:extLst>
                    <a:ext uri="{9D8B030D-6E8A-4147-A177-3AD203B41FA5}">
                      <a16:colId xmlns="" xmlns:a16="http://schemas.microsoft.com/office/drawing/2014/main" val="20000"/>
                    </a:ext>
                  </a:extLst>
                </a:gridCol>
                <a:gridCol w="837615">
                  <a:extLst>
                    <a:ext uri="{9D8B030D-6E8A-4147-A177-3AD203B41FA5}">
                      <a16:colId xmlns="" xmlns:a16="http://schemas.microsoft.com/office/drawing/2014/main" val="20001"/>
                    </a:ext>
                  </a:extLst>
                </a:gridCol>
                <a:gridCol w="825689">
                  <a:extLst>
                    <a:ext uri="{9D8B030D-6E8A-4147-A177-3AD203B41FA5}">
                      <a16:colId xmlns="" xmlns:a16="http://schemas.microsoft.com/office/drawing/2014/main" val="20002"/>
                    </a:ext>
                  </a:extLst>
                </a:gridCol>
              </a:tblGrid>
              <a:tr h="350710">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Meiryo UI"/>
                          <a:ea typeface="Meiryo UI"/>
                          <a:cs typeface="Meiryo UI"/>
                        </a:rPr>
                        <a:t>市長部局等</a:t>
                      </a:r>
                    </a:p>
                  </a:txBody>
                  <a:tcPr marL="99152" marR="99152"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 xmlns:a16="http://schemas.microsoft.com/office/drawing/2014/main" val="10000"/>
                  </a:ext>
                </a:extLst>
              </a:tr>
              <a:tr h="23528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marL="0" marR="0" lvl="0" indent="0" algn="ctr" defTabSz="914400" rtl="0" eaLnBrk="1" fontAlgn="base" latinLnBrk="0" hangingPunct="1">
                        <a:lnSpc>
                          <a:spcPts val="10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内訳</a:t>
                      </a: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2">
                        <a:lumMod val="60000"/>
                        <a:lumOff val="4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1"/>
                  </a:ext>
                </a:extLst>
              </a:tr>
              <a:tr h="23528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2">
                        <a:lumMod val="60000"/>
                        <a:lumOff val="40000"/>
                      </a:schemeClr>
                    </a:solidFill>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defRPr/>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技能労務職</a:t>
                      </a:r>
                    </a:p>
                  </a:txBody>
                  <a:tcPr marL="0" marR="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2"/>
                  </a:ext>
                </a:extLst>
              </a:tr>
              <a:tr h="22985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300" b="1" i="0" u="none" strike="noStrike" cap="none" normalizeH="0" baseline="0" dirty="0" smtClean="0">
                          <a:ln>
                            <a:noFill/>
                          </a:ln>
                          <a:solidFill>
                            <a:schemeClr val="tx1"/>
                          </a:solidFill>
                          <a:effectLst/>
                          <a:latin typeface="Meiryo UI"/>
                          <a:ea typeface="Meiryo UI"/>
                          <a:cs typeface="Meiryo UI"/>
                        </a:rPr>
                        <a:t>13,100</a:t>
                      </a:r>
                      <a:r>
                        <a:rPr kumimoji="1" lang="ja-JP" altLang="en-US" sz="1300" b="1" i="0" u="none" strike="noStrike" cap="none" normalizeH="0" baseline="0" dirty="0">
                          <a:ln>
                            <a:noFill/>
                          </a:ln>
                          <a:solidFill>
                            <a:schemeClr val="tx1"/>
                          </a:solidFill>
                          <a:effectLst/>
                          <a:latin typeface="Meiryo UI"/>
                          <a:ea typeface="Meiryo UI"/>
                          <a:cs typeface="Meiryo UI"/>
                        </a:rPr>
                        <a:t>人</a:t>
                      </a:r>
                      <a:endParaRPr kumimoji="1" lang="en-US" altLang="ja-JP" sz="1300" b="1"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うち府への</a:t>
                      </a: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移管にかかる</a:t>
                      </a: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現員数</a:t>
                      </a: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　</a:t>
                      </a:r>
                      <a:r>
                        <a:rPr kumimoji="1" lang="ja-JP" altLang="en-US" sz="1100" b="0" i="0" u="none" strike="noStrike" cap="none" normalizeH="0" baseline="0" dirty="0">
                          <a:ln>
                            <a:noFill/>
                          </a:ln>
                          <a:solidFill>
                            <a:srgbClr val="FF0000"/>
                          </a:solidFill>
                          <a:effectLst/>
                          <a:latin typeface="Meiryo UI"/>
                          <a:ea typeface="Meiryo UI"/>
                          <a:cs typeface="Meiryo UI"/>
                        </a:rPr>
                        <a:t>　</a:t>
                      </a:r>
                      <a:r>
                        <a:rPr kumimoji="1" lang="en-US" altLang="ja-JP" sz="1100" b="0" i="0" u="sng" strike="noStrike" cap="none" normalizeH="0" baseline="0" dirty="0" smtClean="0">
                          <a:ln>
                            <a:noFill/>
                          </a:ln>
                          <a:solidFill>
                            <a:schemeClr val="tx1"/>
                          </a:solidFill>
                          <a:effectLst/>
                          <a:latin typeface="Meiryo UI"/>
                          <a:ea typeface="Meiryo UI"/>
                          <a:cs typeface="Meiryo UI"/>
                        </a:rPr>
                        <a:t>1,930</a:t>
                      </a:r>
                      <a:r>
                        <a:rPr kumimoji="1" lang="ja-JP" altLang="en-US" sz="1100" b="0" i="0" u="sng" strike="noStrike" cap="none" normalizeH="0" baseline="0" dirty="0" smtClean="0">
                          <a:ln>
                            <a:noFill/>
                          </a:ln>
                          <a:solidFill>
                            <a:schemeClr val="tx1"/>
                          </a:solidFill>
                          <a:effectLst/>
                          <a:latin typeface="Meiryo UI"/>
                          <a:ea typeface="Meiryo UI"/>
                          <a:cs typeface="Meiryo UI"/>
                        </a:rPr>
                        <a:t>人</a:t>
                      </a:r>
                      <a:endParaRPr kumimoji="1" lang="en-US" altLang="ja-JP" sz="1100" b="0" i="0" u="sng" strike="noStrike" cap="none" normalizeH="0" baseline="0" dirty="0" smtClean="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a:ea typeface="Meiryo UI"/>
                          <a:cs typeface="Meiryo UI"/>
                        </a:rPr>
                        <a:t>　 </a:t>
                      </a:r>
                      <a:r>
                        <a:rPr kumimoji="1" lang="ja-JP" altLang="en-US" sz="900" b="0" i="1" u="none" strike="noStrike" cap="none" normalizeH="0" baseline="0" dirty="0" smtClean="0">
                          <a:ln>
                            <a:noFill/>
                          </a:ln>
                          <a:solidFill>
                            <a:schemeClr val="tx1"/>
                          </a:solidFill>
                          <a:effectLst/>
                          <a:latin typeface="Meiryo UI"/>
                          <a:ea typeface="Meiryo UI"/>
                          <a:cs typeface="Meiryo UI"/>
                        </a:rPr>
                        <a:t>＜</a:t>
                      </a:r>
                      <a:r>
                        <a:rPr kumimoji="1" lang="en-US" altLang="ja-JP" sz="900" b="0" i="1" u="none" strike="noStrike" cap="none" normalizeH="0" baseline="0" dirty="0" smtClean="0">
                          <a:ln>
                            <a:noFill/>
                          </a:ln>
                          <a:solidFill>
                            <a:schemeClr val="tx1"/>
                          </a:solidFill>
                          <a:effectLst/>
                          <a:latin typeface="Meiryo UI"/>
                          <a:ea typeface="Meiryo UI"/>
                          <a:cs typeface="Meiryo UI"/>
                        </a:rPr>
                        <a:t>1,920</a:t>
                      </a:r>
                      <a:r>
                        <a:rPr kumimoji="1" lang="ja-JP" altLang="en-US" sz="900" b="0" i="1" u="none" strike="noStrike" cap="none" normalizeH="0" baseline="0" dirty="0" smtClean="0">
                          <a:ln>
                            <a:noFill/>
                          </a:ln>
                          <a:solidFill>
                            <a:schemeClr val="tx1"/>
                          </a:solidFill>
                          <a:effectLst/>
                          <a:latin typeface="Meiryo UI"/>
                          <a:ea typeface="Meiryo UI"/>
                          <a:cs typeface="Meiryo UI"/>
                        </a:rPr>
                        <a:t>人＞</a:t>
                      </a:r>
                      <a:endParaRPr kumimoji="1" lang="en-US" altLang="ja-JP" sz="900" b="0" i="1" u="none" strike="noStrike" cap="none" normalizeH="0" baseline="0" dirty="0">
                        <a:ln>
                          <a:noFill/>
                        </a:ln>
                        <a:solidFill>
                          <a:schemeClr val="tx1"/>
                        </a:solidFill>
                        <a:effectLst/>
                        <a:latin typeface="Meiryo UI"/>
                        <a:ea typeface="Meiryo UI"/>
                        <a:cs typeface="Meiryo UI"/>
                      </a:endParaRPr>
                    </a:p>
                  </a:txBody>
                  <a:tcPr marL="99152" marR="36000"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11,200</a:t>
                      </a:r>
                      <a:r>
                        <a:rPr kumimoji="1" lang="ja-JP" altLang="en-US"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1,500</a:t>
                      </a:r>
                      <a:r>
                        <a:rPr kumimoji="1" lang="ja-JP" altLang="en-US" sz="1100" b="1" i="0" u="sng"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i="0" u="sng" strike="noStrike" cap="none" normalizeH="0" baseline="0" dirty="0" smtClean="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r>
                        <a:rPr kumimoji="1" lang="ja-JP" altLang="en-US" sz="900" b="1" i="1"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a:t>
                      </a:r>
                      <a:r>
                        <a:rPr kumimoji="1" lang="en-US" altLang="ja-JP" sz="900" b="1" i="1"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1,490</a:t>
                      </a:r>
                      <a:r>
                        <a:rPr kumimoji="1" lang="ja-JP" altLang="en-US" sz="900" b="1" i="1"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人＞</a:t>
                      </a:r>
                      <a:endParaRPr kumimoji="1" lang="en-US" altLang="ja-JP" sz="900" b="1" i="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txBody>
                  <a:tcPr marL="36000" marR="36000" marT="45696" marB="456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1,900</a:t>
                      </a:r>
                      <a:r>
                        <a:rPr kumimoji="1" lang="ja-JP" altLang="en-US"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rPr>
                        <a:t>430</a:t>
                      </a:r>
                      <a:r>
                        <a:rPr kumimoji="1" lang="ja-JP" altLang="en-US"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txBody>
                  <a:tcPr marL="36000" marR="36000" marT="45696" marB="4569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3"/>
                  </a:ext>
                </a:extLst>
              </a:tr>
            </a:tbl>
          </a:graphicData>
        </a:graphic>
      </p:graphicFrame>
      <p:graphicFrame>
        <p:nvGraphicFramePr>
          <p:cNvPr id="88" name="Group 136"/>
          <p:cNvGraphicFramePr>
            <a:graphicFrameLocks noGrp="1"/>
          </p:cNvGraphicFramePr>
          <p:nvPr>
            <p:extLst>
              <p:ext uri="{D42A27DB-BD31-4B8C-83A1-F6EECF244321}">
                <p14:modId xmlns:p14="http://schemas.microsoft.com/office/powerpoint/2010/main" val="2113994929"/>
              </p:ext>
            </p:extLst>
          </p:nvPr>
        </p:nvGraphicFramePr>
        <p:xfrm>
          <a:off x="497012" y="5132587"/>
          <a:ext cx="3182504" cy="1259989"/>
        </p:xfrm>
        <a:graphic>
          <a:graphicData uri="http://schemas.openxmlformats.org/drawingml/2006/table">
            <a:tbl>
              <a:tblPr>
                <a:tableStyleId>{2D5ABB26-0587-4C30-8999-92F81FD0307C}</a:tableStyleId>
              </a:tblPr>
              <a:tblGrid>
                <a:gridCol w="325259">
                  <a:extLst>
                    <a:ext uri="{9D8B030D-6E8A-4147-A177-3AD203B41FA5}">
                      <a16:colId xmlns="" xmlns:a16="http://schemas.microsoft.com/office/drawing/2014/main" val="20000"/>
                    </a:ext>
                  </a:extLst>
                </a:gridCol>
                <a:gridCol w="225824">
                  <a:extLst>
                    <a:ext uri="{9D8B030D-6E8A-4147-A177-3AD203B41FA5}">
                      <a16:colId xmlns="" xmlns:a16="http://schemas.microsoft.com/office/drawing/2014/main" val="20001"/>
                    </a:ext>
                  </a:extLst>
                </a:gridCol>
                <a:gridCol w="936841">
                  <a:extLst>
                    <a:ext uri="{9D8B030D-6E8A-4147-A177-3AD203B41FA5}">
                      <a16:colId xmlns="" xmlns:a16="http://schemas.microsoft.com/office/drawing/2014/main" val="20002"/>
                    </a:ext>
                  </a:extLst>
                </a:gridCol>
                <a:gridCol w="854179">
                  <a:extLst>
                    <a:ext uri="{9D8B030D-6E8A-4147-A177-3AD203B41FA5}">
                      <a16:colId xmlns="" xmlns:a16="http://schemas.microsoft.com/office/drawing/2014/main" val="20003"/>
                    </a:ext>
                  </a:extLst>
                </a:gridCol>
                <a:gridCol w="840401">
                  <a:extLst>
                    <a:ext uri="{9D8B030D-6E8A-4147-A177-3AD203B41FA5}">
                      <a16:colId xmlns="" xmlns:a16="http://schemas.microsoft.com/office/drawing/2014/main" val="20004"/>
                    </a:ext>
                  </a:extLst>
                </a:gridCol>
              </a:tblGrid>
              <a:tr h="289757">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300" b="1" u="none" strike="noStrike" cap="none" normalizeH="0" baseline="0" dirty="0">
                          <a:ln>
                            <a:noFill/>
                          </a:ln>
                          <a:effectLst/>
                        </a:rPr>
                        <a:t>Ⅱ</a:t>
                      </a:r>
                      <a:r>
                        <a:rPr kumimoji="1" lang="ja-JP" altLang="en-US" sz="1300" b="1" u="none" strike="noStrike" cap="none" normalizeH="0" baseline="0" dirty="0">
                          <a:ln>
                            <a:noFill/>
                          </a:ln>
                          <a:effectLst/>
                        </a:rPr>
                        <a:t>大阪府</a:t>
                      </a: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gridSpan="3">
                  <a:txBody>
                    <a:bodyPr/>
                    <a:lstStyle/>
                    <a:p>
                      <a:pPr marL="0" marR="0" lvl="0" indent="0" algn="l" defTabSz="914400" rtl="0" eaLnBrk="1" fontAlgn="base" latinLnBrk="0" hangingPunct="1">
                        <a:lnSpc>
                          <a:spcPts val="1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知事部局等</a:t>
                      </a:r>
                    </a:p>
                  </a:txBody>
                  <a:tcPr marL="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0"/>
                  </a:ext>
                </a:extLst>
              </a:tr>
              <a:tr h="289757">
                <a:tc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1100"/>
                        </a:lnSpc>
                        <a:spcBef>
                          <a:spcPct val="0"/>
                        </a:spcBef>
                        <a:spcAft>
                          <a:spcPct val="0"/>
                        </a:spcAft>
                        <a:buClrTx/>
                        <a:buSzTx/>
                        <a:buFontTx/>
                        <a:buNone/>
                        <a:tabLst/>
                      </a:pPr>
                      <a:r>
                        <a:rPr kumimoji="1" lang="en-US" altLang="ja-JP"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特別区への</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移管職員数</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1100"/>
                        </a:lnSpc>
                        <a:spcBef>
                          <a:spcPct val="0"/>
                        </a:spcBef>
                        <a:spcAft>
                          <a:spcPct val="0"/>
                        </a:spcAft>
                        <a:buClrTx/>
                        <a:buSzTx/>
                        <a:buFontTx/>
                        <a:buNone/>
                        <a:tabLst/>
                      </a:pPr>
                      <a:r>
                        <a:rPr kumimoji="1" lang="en-US" altLang="ja-JP" sz="1000" b="0"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000" b="0"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000" b="0"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800" b="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800" b="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cs typeface="Meiryo UI" panose="020B0604030504040204" pitchFamily="50" charset="-128"/>
                        </a:rPr>
                        <a:t>40</a:t>
                      </a:r>
                      <a:r>
                        <a:rPr kumimoji="1" lang="ja-JP" altLang="en-US" sz="800" b="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800" b="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36000" marT="45696" marB="456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lumMod val="75000"/>
                          <a:lumOff val="25000"/>
                        </a:schemeClr>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75000"/>
                          <a:lumOff val="25000"/>
                        </a:schemeClr>
                      </a:solidFill>
                      <a:prstDash val="sysDot"/>
                      <a:round/>
                      <a:headEnd type="none" w="med" len="med"/>
                      <a:tailEnd type="none" w="med" len="med"/>
                    </a:lnB>
                    <a:solidFill>
                      <a:schemeClr val="accent2">
                        <a:lumMod val="60000"/>
                        <a:lumOff val="40000"/>
                      </a:schemeClr>
                    </a:solidFill>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defRPr/>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技能労務職</a:t>
                      </a:r>
                    </a:p>
                  </a:txBody>
                  <a:tcPr marL="0" marR="0" marT="45696" marB="45696" anchor="ctr" horzOverflow="overflow">
                    <a:lnL w="12700" cap="flat" cmpd="sng" algn="ctr">
                      <a:solidFill>
                        <a:schemeClr val="tx1">
                          <a:lumMod val="75000"/>
                          <a:lumOff val="2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75000"/>
                          <a:lumOff val="25000"/>
                        </a:schemeClr>
                      </a:solidFill>
                      <a:prstDash val="sysDot"/>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1"/>
                  </a:ext>
                </a:extLst>
              </a:tr>
              <a:tr h="9432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900" b="1" i="1"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horzOverflow="overflow">
                    <a:lnL w="12700" cap="flat" cmpd="sng" algn="ctr">
                      <a:solidFill>
                        <a:schemeClr val="tx1"/>
                      </a:solidFill>
                      <a:prstDash val="solid"/>
                      <a:round/>
                      <a:headEnd type="none" w="med" len="med"/>
                      <a:tailEnd type="none" w="med" len="med"/>
                    </a:lnL>
                    <a:lnR w="12700" cap="flat" cmpd="sng" algn="ctr">
                      <a:solidFill>
                        <a:schemeClr val="tx1">
                          <a:lumMod val="75000"/>
                          <a:lumOff val="25000"/>
                        </a:schemeClr>
                      </a:solidFill>
                      <a:prstDash val="sysDot"/>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rowSpan="2">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u="none" strike="noStrike" cap="none" normalizeH="0" baseline="0" dirty="0">
                        <a:ln>
                          <a:noFill/>
                        </a:ln>
                        <a:solidFill>
                          <a:schemeClr val="bg1"/>
                        </a:solidFill>
                        <a:effectLs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0</a:t>
                      </a:r>
                      <a:r>
                        <a:rPr kumimoji="1" lang="ja-JP" altLang="en-US"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n-cs"/>
                        </a:rPr>
                        <a:t>  </a:t>
                      </a: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n-cs"/>
                        </a:rPr>
                        <a:t>＜</a:t>
                      </a:r>
                      <a:r>
                        <a:rPr kumimoji="1" lang="en-US" altLang="ja-JP"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n-cs"/>
                        </a:rPr>
                        <a:t>10</a:t>
                      </a:r>
                      <a:r>
                        <a:rPr kumimoji="1" lang="ja-JP" altLang="en-US" sz="900" b="1" i="1"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n-cs"/>
                        </a:rPr>
                        <a:t>人＞</a:t>
                      </a:r>
                      <a:endParaRPr kumimoji="1" lang="en-US" altLang="ja-JP" sz="900" b="1" i="1" u="none" strike="noStrike" cap="none" normalizeH="0" baseline="0" dirty="0">
                        <a:ln>
                          <a:noFill/>
                        </a:ln>
                        <a:solidFill>
                          <a:schemeClr val="bg1"/>
                        </a:solidFill>
                        <a:effectLst/>
                        <a:latin typeface="+mn-lt"/>
                        <a:ea typeface="+mn-ea"/>
                        <a:cs typeface="+mn-cs"/>
                      </a:endParaRPr>
                    </a:p>
                  </a:txBody>
                  <a:tcPr marL="99152" marR="99152" marT="45696" marB="45696" horzOverflow="overflow">
                    <a:lnL w="12700" cap="flat" cmpd="sng" algn="ctr">
                      <a:solidFill>
                        <a:schemeClr val="tx1">
                          <a:lumMod val="75000"/>
                          <a:lumOff val="2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2"/>
                  </a:ext>
                </a:extLst>
              </a:tr>
              <a:tr h="532493">
                <a:tc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lumMod val="75000"/>
                          <a:lumOff val="25000"/>
                        </a:schemeClr>
                      </a:solidFill>
                      <a:prstDash val="sysDot"/>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vMerge="1">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n-lt"/>
                        <a:ea typeface="+mn-ea"/>
                        <a:cs typeface="+mn-cs"/>
                      </a:endParaRPr>
                    </a:p>
                  </a:txBody>
                  <a:tcPr marL="99152" marR="99152" marT="45696" marB="45696" anchor="ctr" horzOverflow="overflow">
                    <a:lnL w="12700" cap="flat" cmpd="sng" algn="ctr">
                      <a:solidFill>
                        <a:schemeClr val="tx1">
                          <a:lumMod val="75000"/>
                          <a:lumOff val="2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3"/>
                  </a:ext>
                </a:extLst>
              </a:tr>
            </a:tbl>
          </a:graphicData>
        </a:graphic>
      </p:graphicFrame>
      <p:grpSp>
        <p:nvGrpSpPr>
          <p:cNvPr id="106" name="グループ化 105"/>
          <p:cNvGrpSpPr/>
          <p:nvPr/>
        </p:nvGrpSpPr>
        <p:grpSpPr>
          <a:xfrm>
            <a:off x="271852" y="1405986"/>
            <a:ext cx="4658609" cy="4945202"/>
            <a:chOff x="271852" y="1293692"/>
            <a:chExt cx="4658609" cy="4945202"/>
          </a:xfrm>
        </p:grpSpPr>
        <p:cxnSp>
          <p:nvCxnSpPr>
            <p:cNvPr id="107" name="直線コネクタ 106"/>
            <p:cNvCxnSpPr/>
            <p:nvPr/>
          </p:nvCxnSpPr>
          <p:spPr>
            <a:xfrm>
              <a:off x="3757281" y="5914145"/>
              <a:ext cx="180000" cy="0"/>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8" name="グループ化 50"/>
            <p:cNvGrpSpPr/>
            <p:nvPr/>
          </p:nvGrpSpPr>
          <p:grpSpPr>
            <a:xfrm>
              <a:off x="271852" y="1293692"/>
              <a:ext cx="4658609" cy="4945202"/>
              <a:chOff x="271852" y="1293692"/>
              <a:chExt cx="4658609" cy="4945202"/>
            </a:xfrm>
          </p:grpSpPr>
          <p:sp>
            <p:nvSpPr>
              <p:cNvPr id="109" name="正方形/長方形 108"/>
              <p:cNvSpPr/>
              <p:nvPr/>
            </p:nvSpPr>
            <p:spPr>
              <a:xfrm>
                <a:off x="271852" y="1293692"/>
                <a:ext cx="1781175" cy="3444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700" dirty="0">
                    <a:solidFill>
                      <a:schemeClr val="tx1"/>
                    </a:solidFill>
                    <a:latin typeface="HGSｺﾞｼｯｸE" pitchFamily="50" charset="-128"/>
                    <a:ea typeface="HGSｺﾞｼｯｸE" pitchFamily="50" charset="-128"/>
                  </a:rPr>
                  <a:t>現員数</a:t>
                </a:r>
                <a:r>
                  <a:rPr lang="ja-JP" altLang="en-US" dirty="0">
                    <a:solidFill>
                      <a:schemeClr val="tx1"/>
                    </a:solidFill>
                    <a:latin typeface="HGSｺﾞｼｯｸE" pitchFamily="50" charset="-128"/>
                    <a:ea typeface="HGSｺﾞｼｯｸE" pitchFamily="50" charset="-128"/>
                  </a:rPr>
                  <a:t>　</a:t>
                </a:r>
                <a:r>
                  <a:rPr lang="en-US" altLang="ja-JP" sz="1400" dirty="0">
                    <a:solidFill>
                      <a:schemeClr val="tx1"/>
                    </a:solidFill>
                    <a:latin typeface="HGSｺﾞｼｯｸE" pitchFamily="50" charset="-128"/>
                    <a:ea typeface="HGSｺﾞｼｯｸE" pitchFamily="50" charset="-128"/>
                  </a:rPr>
                  <a:t>H28</a:t>
                </a:r>
                <a:r>
                  <a:rPr lang="ja-JP" altLang="en-US" sz="1400" dirty="0">
                    <a:solidFill>
                      <a:schemeClr val="tx1"/>
                    </a:solidFill>
                    <a:latin typeface="HGSｺﾞｼｯｸE" pitchFamily="50" charset="-128"/>
                    <a:ea typeface="HGSｺﾞｼｯｸE" pitchFamily="50" charset="-128"/>
                  </a:rPr>
                  <a:t>年度</a:t>
                </a:r>
              </a:p>
            </p:txBody>
          </p:sp>
          <p:sp>
            <p:nvSpPr>
              <p:cNvPr id="110" name="角丸四角形 109"/>
              <p:cNvSpPr/>
              <p:nvPr/>
            </p:nvSpPr>
            <p:spPr>
              <a:xfrm>
                <a:off x="1108359" y="2873830"/>
                <a:ext cx="2600049" cy="762102"/>
              </a:xfrm>
              <a:prstGeom prst="roundRect">
                <a:avLst/>
              </a:prstGeom>
              <a:solidFill>
                <a:schemeClr val="tx2"/>
              </a:solidFill>
              <a:ln w="28575">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11" name="右矢印 110"/>
              <p:cNvSpPr/>
              <p:nvPr/>
            </p:nvSpPr>
            <p:spPr>
              <a:xfrm>
                <a:off x="3733808" y="3060836"/>
                <a:ext cx="1008000" cy="504056"/>
              </a:xfrm>
              <a:prstGeom prst="rightArrow">
                <a:avLst>
                  <a:gd name="adj1" fmla="val 50000"/>
                  <a:gd name="adj2" fmla="val 47618"/>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12" name="角丸四角形 111"/>
              <p:cNvSpPr/>
              <p:nvPr/>
            </p:nvSpPr>
            <p:spPr>
              <a:xfrm>
                <a:off x="1079329" y="5662894"/>
                <a:ext cx="2629014" cy="576000"/>
              </a:xfrm>
              <a:prstGeom prst="roundRect">
                <a:avLst/>
              </a:prstGeom>
              <a:noFill/>
              <a:ln w="28575">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13" name="直線コネクタ 112"/>
              <p:cNvCxnSpPr/>
              <p:nvPr/>
            </p:nvCxnSpPr>
            <p:spPr>
              <a:xfrm flipH="1">
                <a:off x="3938721" y="3412464"/>
                <a:ext cx="0" cy="2520000"/>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14" name="正方形/長方形 113"/>
              <p:cNvSpPr/>
              <p:nvPr/>
            </p:nvSpPr>
            <p:spPr>
              <a:xfrm>
                <a:off x="504431" y="1640000"/>
                <a:ext cx="345657" cy="3118171"/>
              </a:xfrm>
              <a:prstGeom prst="rect">
                <a:avLst/>
              </a:prstGeom>
              <a:solidFill>
                <a:schemeClr val="bg1"/>
              </a:solidFill>
              <a:ln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100" dirty="0">
                    <a:solidFill>
                      <a:schemeClr val="tx1"/>
                    </a:solidFill>
                    <a:latin typeface="HGSｺﾞｼｯｸE" pitchFamily="50" charset="-128"/>
                    <a:ea typeface="HGSｺﾞｼｯｸE" pitchFamily="50" charset="-128"/>
                  </a:rPr>
                  <a:t>　　</a:t>
                </a:r>
                <a:r>
                  <a:rPr lang="en-US" altLang="ja-JP" sz="1300" b="1" dirty="0">
                    <a:solidFill>
                      <a:schemeClr val="tx1"/>
                    </a:solidFill>
                  </a:rPr>
                  <a:t>Ⅰ</a:t>
                </a:r>
              </a:p>
              <a:p>
                <a:pPr>
                  <a:defRPr/>
                </a:pPr>
                <a:r>
                  <a:rPr lang="ja-JP" altLang="en-US" sz="1300" b="1" dirty="0">
                    <a:solidFill>
                      <a:schemeClr val="tx1"/>
                    </a:solidFill>
                  </a:rPr>
                  <a:t>大阪市</a:t>
                </a:r>
                <a:endParaRPr lang="en-US" altLang="ja-JP" sz="1300" b="1" dirty="0">
                  <a:solidFill>
                    <a:schemeClr val="tx1"/>
                  </a:solidFill>
                </a:endParaRPr>
              </a:p>
            </p:txBody>
          </p:sp>
          <p:sp>
            <p:nvSpPr>
              <p:cNvPr id="115" name="角丸四角形 114"/>
              <p:cNvSpPr/>
              <p:nvPr/>
            </p:nvSpPr>
            <p:spPr>
              <a:xfrm>
                <a:off x="1108359" y="3820762"/>
                <a:ext cx="2600049" cy="900000"/>
              </a:xfrm>
              <a:prstGeom prst="roundRect">
                <a:avLst/>
              </a:prstGeom>
              <a:noFill/>
              <a:ln w="28575">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grpSp>
            <p:nvGrpSpPr>
              <p:cNvPr id="116" name="グループ化 39"/>
              <p:cNvGrpSpPr/>
              <p:nvPr/>
            </p:nvGrpSpPr>
            <p:grpSpPr>
              <a:xfrm>
                <a:off x="3671557" y="4170544"/>
                <a:ext cx="1258904" cy="1452944"/>
                <a:chOff x="3671557" y="4170544"/>
                <a:chExt cx="1258904" cy="1452944"/>
              </a:xfrm>
            </p:grpSpPr>
            <p:cxnSp>
              <p:nvCxnSpPr>
                <p:cNvPr id="120" name="直線コネクタ 119"/>
                <p:cNvCxnSpPr/>
                <p:nvPr/>
              </p:nvCxnSpPr>
              <p:spPr>
                <a:xfrm>
                  <a:off x="3671557" y="4170544"/>
                  <a:ext cx="720000" cy="610"/>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p:cNvCxnSpPr/>
                <p:nvPr/>
              </p:nvCxnSpPr>
              <p:spPr>
                <a:xfrm>
                  <a:off x="4360436" y="4183701"/>
                  <a:ext cx="0" cy="1439787"/>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a:xfrm>
                  <a:off x="4342658" y="5617677"/>
                  <a:ext cx="587803" cy="0"/>
                </a:xfrm>
                <a:prstGeom prst="line">
                  <a:avLst/>
                </a:prstGeom>
                <a:ln w="38100">
                  <a:solidFill>
                    <a:schemeClr val="accent6">
                      <a:lumMod val="60000"/>
                      <a:lumOff val="40000"/>
                    </a:schemeClr>
                  </a:solidFill>
                  <a:tailEnd type="arrow" w="lg" len="lg"/>
                </a:ln>
              </p:spPr>
              <p:style>
                <a:lnRef idx="1">
                  <a:schemeClr val="accent1"/>
                </a:lnRef>
                <a:fillRef idx="0">
                  <a:schemeClr val="accent1"/>
                </a:fillRef>
                <a:effectRef idx="0">
                  <a:schemeClr val="accent1"/>
                </a:effectRef>
                <a:fontRef idx="minor">
                  <a:schemeClr val="tx1"/>
                </a:fontRef>
              </p:style>
            </p:cxnSp>
          </p:grpSp>
          <p:sp>
            <p:nvSpPr>
              <p:cNvPr id="119" name="テキスト ボックス 118"/>
              <p:cNvSpPr txBox="1"/>
              <p:nvPr/>
            </p:nvSpPr>
            <p:spPr>
              <a:xfrm>
                <a:off x="2768149" y="3113287"/>
                <a:ext cx="946093" cy="261610"/>
              </a:xfrm>
              <a:prstGeom prst="rect">
                <a:avLst/>
              </a:prstGeom>
              <a:noFill/>
            </p:spPr>
            <p:txBody>
              <a:bodyPr wrap="none" rtlCol="0">
                <a:spAutoFit/>
              </a:bodyPr>
              <a:lstStyle/>
              <a:p>
                <a:pPr lvl="0"/>
                <a:r>
                  <a:rPr lang="ja-JP" altLang="en-US" sz="1100" dirty="0">
                    <a:solidFill>
                      <a:schemeClr val="bg1"/>
                    </a:solidFill>
                    <a:latin typeface="Meiryo UI"/>
                    <a:ea typeface="Meiryo UI"/>
                    <a:cs typeface="Meiryo UI"/>
                  </a:rPr>
                  <a:t>　　</a:t>
                </a:r>
                <a:r>
                  <a:rPr lang="en-US" altLang="ja-JP" sz="1100" b="1" dirty="0">
                    <a:solidFill>
                      <a:schemeClr val="bg1"/>
                    </a:solidFill>
                    <a:latin typeface="Meiryo UI"/>
                    <a:ea typeface="Meiryo UI"/>
                    <a:cs typeface="Meiryo UI"/>
                  </a:rPr>
                  <a:t>1,470</a:t>
                </a:r>
                <a:r>
                  <a:rPr lang="ja-JP" altLang="en-US" sz="1100" b="1" dirty="0">
                    <a:solidFill>
                      <a:schemeClr val="bg1"/>
                    </a:solidFill>
                    <a:latin typeface="Meiryo UI"/>
                    <a:ea typeface="Meiryo UI"/>
                    <a:cs typeface="Meiryo UI"/>
                  </a:rPr>
                  <a:t>人</a:t>
                </a:r>
                <a:endParaRPr lang="en-US" altLang="ja-JP" sz="1100" b="1" dirty="0">
                  <a:solidFill>
                    <a:schemeClr val="bg1"/>
                  </a:solidFill>
                  <a:latin typeface="Meiryo UI"/>
                  <a:ea typeface="Meiryo UI"/>
                  <a:cs typeface="Meiryo UI"/>
                </a:endParaRPr>
              </a:p>
            </p:txBody>
          </p:sp>
        </p:grpSp>
      </p:grpSp>
      <p:sp>
        <p:nvSpPr>
          <p:cNvPr id="34" name="テキスト ボックス 33"/>
          <p:cNvSpPr txBox="1">
            <a:spLocks noChangeArrowheads="1"/>
          </p:cNvSpPr>
          <p:nvPr/>
        </p:nvSpPr>
        <p:spPr bwMode="auto">
          <a:xfrm>
            <a:off x="4870008" y="1691514"/>
            <a:ext cx="1466998" cy="230832"/>
          </a:xfrm>
          <a:prstGeom prst="rect">
            <a:avLst/>
          </a:prstGeom>
          <a:noFill/>
          <a:ln w="9525">
            <a:noFill/>
            <a:miter lim="800000"/>
            <a:headEnd/>
            <a:tailEnd/>
          </a:ln>
        </p:spPr>
        <p:txBody>
          <a:bodyPr wrap="square">
            <a:spAutoFit/>
          </a:bodyPr>
          <a:lstStyle/>
          <a:p>
            <a:r>
              <a:rPr lang="en-US" altLang="ja-JP" sz="900" dirty="0">
                <a:latin typeface="Meiryo UI" pitchFamily="50" charset="-128"/>
                <a:ea typeface="Meiryo UI" pitchFamily="50" charset="-128"/>
                <a:cs typeface="Meiryo UI" pitchFamily="50" charset="-128"/>
              </a:rPr>
              <a:t>H</a:t>
            </a:r>
            <a:r>
              <a:rPr lang="en-US" altLang="ja-JP" sz="900" dirty="0" smtClean="0">
                <a:latin typeface="Meiryo UI" pitchFamily="50" charset="-128"/>
                <a:ea typeface="Meiryo UI" pitchFamily="50" charset="-128"/>
                <a:cs typeface="Meiryo UI" pitchFamily="50" charset="-128"/>
              </a:rPr>
              <a:t>34</a:t>
            </a:r>
            <a:r>
              <a:rPr lang="ja-JP" altLang="en-US" sz="900" dirty="0">
                <a:latin typeface="Meiryo UI" pitchFamily="50" charset="-128"/>
                <a:ea typeface="Meiryo UI" pitchFamily="50" charset="-128"/>
                <a:cs typeface="Meiryo UI" pitchFamily="50" charset="-128"/>
              </a:rPr>
              <a:t>年度と仮定</a:t>
            </a:r>
            <a:endParaRPr lang="en-US" altLang="ja-JP" sz="900" dirty="0">
              <a:latin typeface="Meiryo UI" pitchFamily="50" charset="-128"/>
              <a:ea typeface="Meiryo UI" pitchFamily="50" charset="-128"/>
              <a:cs typeface="Meiryo UI" pitchFamily="50" charset="-128"/>
            </a:endParaRPr>
          </a:p>
        </p:txBody>
      </p:sp>
      <p:sp>
        <p:nvSpPr>
          <p:cNvPr id="30" name="正方形/長方形 31"/>
          <p:cNvSpPr/>
          <p:nvPr/>
        </p:nvSpPr>
        <p:spPr>
          <a:xfrm>
            <a:off x="5071258" y="6087249"/>
            <a:ext cx="4678384" cy="468000"/>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altLang="ja-JP" sz="1100" dirty="0" smtClean="0">
                <a:solidFill>
                  <a:schemeClr val="tx1"/>
                </a:solidFill>
                <a:latin typeface="Meiryo UI" panose="020B0604030504040204" pitchFamily="50" charset="-128"/>
                <a:ea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rPr>
              <a:t>特別</a:t>
            </a:r>
            <a:r>
              <a:rPr lang="ja-JP" altLang="en-US" sz="1100" dirty="0">
                <a:solidFill>
                  <a:schemeClr val="tx1"/>
                </a:solidFill>
                <a:latin typeface="Meiryo UI" panose="020B0604030504040204" pitchFamily="50" charset="-128"/>
                <a:ea typeface="Meiryo UI" panose="020B0604030504040204" pitchFamily="50" charset="-128"/>
              </a:rPr>
              <a:t>区設置以降の職員数は、特別区長の</a:t>
            </a:r>
            <a:r>
              <a:rPr lang="ja-JP" altLang="en-US" sz="1100" dirty="0" smtClean="0">
                <a:solidFill>
                  <a:schemeClr val="tx1"/>
                </a:solidFill>
                <a:latin typeface="Meiryo UI" panose="020B0604030504040204" pitchFamily="50" charset="-128"/>
                <a:ea typeface="Meiryo UI" panose="020B0604030504040204" pitchFamily="50" charset="-128"/>
              </a:rPr>
              <a:t>マネジメントによって管理するため、</a:t>
            </a:r>
            <a:endParaRPr lang="en-US" altLang="ja-JP" sz="1100" dirty="0" smtClean="0">
              <a:solidFill>
                <a:schemeClr val="tx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100" dirty="0" smtClean="0">
                <a:solidFill>
                  <a:schemeClr val="tx1"/>
                </a:solidFill>
                <a:latin typeface="Meiryo UI" panose="020B0604030504040204" pitchFamily="50" charset="-128"/>
                <a:ea typeface="Meiryo UI" panose="020B0604030504040204" pitchFamily="50" charset="-128"/>
              </a:rPr>
              <a:t>　相当の幅が生じることもある</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33" name="正方形/長方形 32"/>
          <p:cNvSpPr/>
          <p:nvPr/>
        </p:nvSpPr>
        <p:spPr>
          <a:xfrm>
            <a:off x="0" y="4764"/>
            <a:ext cx="9906000" cy="461962"/>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２　特別区設置当初の職員数　～総括表～　　　</a:t>
            </a:r>
            <a:endParaRPr lang="ja-JP" altLang="en-US" sz="1400" b="1" dirty="0">
              <a:solidFill>
                <a:srgbClr val="000000"/>
              </a:solidFill>
              <a:latin typeface="ＭＳ Ｐゴシック" charset="-128"/>
              <a:ea typeface="Meiryo UI"/>
              <a:cs typeface="Meiryo UI"/>
            </a:endParaRPr>
          </a:p>
        </p:txBody>
      </p:sp>
      <p:sp>
        <p:nvSpPr>
          <p:cNvPr id="36" name="テキスト ボックス 35"/>
          <p:cNvSpPr txBox="1"/>
          <p:nvPr/>
        </p:nvSpPr>
        <p:spPr>
          <a:xfrm>
            <a:off x="4657586" y="942354"/>
            <a:ext cx="1892256" cy="360850"/>
          </a:xfrm>
          <a:prstGeom prst="rect">
            <a:avLst/>
          </a:prstGeom>
          <a:solidFill>
            <a:schemeClr val="accent1"/>
          </a:solidFill>
        </p:spPr>
        <p:txBody>
          <a:bodyPr vert="horz" wrap="square" lIns="72000" tIns="72000" rIns="72000" bIns="72000" rtlCol="0">
            <a:spAutoFit/>
          </a:bodyPr>
          <a:lstStyle/>
          <a:p>
            <a:pPr algn="ctr"/>
            <a:r>
              <a:rPr kumimoji="1" lang="ja-JP" altLang="en-US" sz="1400" b="1" dirty="0">
                <a:solidFill>
                  <a:schemeClr val="bg1"/>
                </a:solidFill>
                <a:latin typeface="Meiryo UI" pitchFamily="50" charset="-128"/>
                <a:ea typeface="Meiryo UI" pitchFamily="50" charset="-128"/>
                <a:cs typeface="Meiryo UI" pitchFamily="50" charset="-128"/>
              </a:rPr>
              <a:t>試案</a:t>
            </a:r>
            <a:r>
              <a:rPr lang="ja-JP" altLang="en-US" sz="1400" b="1" dirty="0">
                <a:solidFill>
                  <a:schemeClr val="bg1"/>
                </a:solidFill>
                <a:latin typeface="Meiryo UI" pitchFamily="50" charset="-128"/>
                <a:ea typeface="Meiryo UI" pitchFamily="50" charset="-128"/>
                <a:cs typeface="Meiryo UI" pitchFamily="50" charset="-128"/>
              </a:rPr>
              <a:t>Ｂ</a:t>
            </a:r>
            <a:r>
              <a:rPr kumimoji="1" lang="ja-JP" altLang="en-US" sz="1400" b="1" dirty="0">
                <a:solidFill>
                  <a:schemeClr val="bg1"/>
                </a:solidFill>
                <a:latin typeface="Meiryo UI" pitchFamily="50" charset="-128"/>
                <a:ea typeface="Meiryo UI" pitchFamily="50" charset="-128"/>
                <a:cs typeface="Meiryo UI" pitchFamily="50" charset="-128"/>
              </a:rPr>
              <a:t>（</a:t>
            </a:r>
            <a:r>
              <a:rPr lang="ja-JP" altLang="en-US" sz="1400" b="1" dirty="0">
                <a:solidFill>
                  <a:schemeClr val="bg1"/>
                </a:solidFill>
                <a:latin typeface="Meiryo UI" pitchFamily="50" charset="-128"/>
                <a:ea typeface="Meiryo UI" pitchFamily="50" charset="-128"/>
                <a:cs typeface="Meiryo UI" pitchFamily="50" charset="-128"/>
              </a:rPr>
              <a:t>４</a:t>
            </a:r>
            <a:r>
              <a:rPr kumimoji="1" lang="ja-JP" altLang="en-US" sz="1400" b="1" dirty="0">
                <a:solidFill>
                  <a:schemeClr val="bg1"/>
                </a:solidFill>
                <a:latin typeface="Meiryo UI" pitchFamily="50" charset="-128"/>
                <a:ea typeface="Meiryo UI" pitchFamily="50" charset="-128"/>
                <a:cs typeface="Meiryo UI" pitchFamily="50" charset="-128"/>
              </a:rPr>
              <a:t>区</a:t>
            </a:r>
            <a:r>
              <a:rPr lang="ja-JP" altLang="en-US" sz="1400" b="1" dirty="0">
                <a:solidFill>
                  <a:schemeClr val="bg1"/>
                </a:solidFill>
                <a:latin typeface="Meiryo UI" pitchFamily="50" charset="-128"/>
                <a:ea typeface="Meiryo UI" pitchFamily="50" charset="-128"/>
                <a:cs typeface="Meiryo UI" pitchFamily="50" charset="-128"/>
              </a:rPr>
              <a:t>Ｂ案）</a:t>
            </a:r>
            <a:r>
              <a:rPr kumimoji="1" lang="ja-JP" altLang="en-US" sz="1400" b="1" dirty="0">
                <a:latin typeface="Meiryo UI" pitchFamily="50" charset="-128"/>
                <a:ea typeface="Meiryo UI" pitchFamily="50" charset="-128"/>
                <a:cs typeface="Meiryo UI" pitchFamily="50" charset="-128"/>
              </a:rPr>
              <a:t>　</a:t>
            </a:r>
          </a:p>
        </p:txBody>
      </p:sp>
      <p:sp>
        <p:nvSpPr>
          <p:cNvPr id="31" name="テキスト ボックス 30"/>
          <p:cNvSpPr txBox="1"/>
          <p:nvPr/>
        </p:nvSpPr>
        <p:spPr>
          <a:xfrm>
            <a:off x="1117600" y="2996952"/>
            <a:ext cx="1002197" cy="738664"/>
          </a:xfrm>
          <a:prstGeom prst="rect">
            <a:avLst/>
          </a:prstGeom>
          <a:noFill/>
        </p:spPr>
        <p:txBody>
          <a:bodyPr wrap="none" rtlCol="0">
            <a:spAutoFit/>
          </a:bodyPr>
          <a:lstStyle/>
          <a:p>
            <a:pPr lvl="0"/>
            <a:r>
              <a:rPr lang="ja-JP" altLang="en-US" sz="1100" b="1" dirty="0">
                <a:solidFill>
                  <a:schemeClr val="bg1"/>
                </a:solidFill>
                <a:latin typeface="Meiryo UI"/>
                <a:ea typeface="Meiryo UI"/>
                <a:cs typeface="Meiryo UI"/>
              </a:rPr>
              <a:t>うち府への</a:t>
            </a:r>
            <a:endParaRPr lang="en-US" altLang="ja-JP" sz="1100" b="1" dirty="0">
              <a:solidFill>
                <a:schemeClr val="bg1"/>
              </a:solidFill>
              <a:latin typeface="Meiryo UI"/>
              <a:ea typeface="Meiryo UI"/>
              <a:cs typeface="Meiryo UI"/>
            </a:endParaRPr>
          </a:p>
          <a:p>
            <a:pPr lvl="0"/>
            <a:r>
              <a:rPr lang="ja-JP" altLang="en-US" sz="1100" b="1" dirty="0">
                <a:solidFill>
                  <a:schemeClr val="bg1"/>
                </a:solidFill>
                <a:latin typeface="Meiryo UI"/>
                <a:ea typeface="Meiryo UI"/>
                <a:cs typeface="Meiryo UI"/>
              </a:rPr>
              <a:t>移管控除後</a:t>
            </a:r>
            <a:endParaRPr lang="en-US" altLang="ja-JP" sz="1100" b="1" dirty="0">
              <a:solidFill>
                <a:schemeClr val="bg1"/>
              </a:solidFill>
              <a:latin typeface="Meiryo UI"/>
              <a:ea typeface="Meiryo UI"/>
              <a:cs typeface="Meiryo UI"/>
            </a:endParaRPr>
          </a:p>
          <a:p>
            <a:pPr lvl="0"/>
            <a:r>
              <a:rPr lang="ja-JP" altLang="en-US" sz="1100" b="1" dirty="0">
                <a:solidFill>
                  <a:schemeClr val="bg1"/>
                </a:solidFill>
                <a:latin typeface="Meiryo UI"/>
                <a:ea typeface="Meiryo UI"/>
                <a:cs typeface="Meiryo UI"/>
              </a:rPr>
              <a:t>　</a:t>
            </a:r>
            <a:r>
              <a:rPr lang="en-US" altLang="ja-JP" sz="1100" b="1" u="sng" dirty="0" smtClean="0">
                <a:solidFill>
                  <a:schemeClr val="bg1"/>
                </a:solidFill>
                <a:latin typeface="Meiryo UI"/>
                <a:ea typeface="Meiryo UI"/>
                <a:cs typeface="Meiryo UI"/>
              </a:rPr>
              <a:t>11,170</a:t>
            </a:r>
            <a:r>
              <a:rPr lang="ja-JP" altLang="en-US" sz="1100" b="1" u="sng" dirty="0" smtClean="0">
                <a:solidFill>
                  <a:schemeClr val="bg1"/>
                </a:solidFill>
                <a:latin typeface="Meiryo UI"/>
                <a:ea typeface="Meiryo UI"/>
                <a:cs typeface="Meiryo UI"/>
              </a:rPr>
              <a:t>人</a:t>
            </a:r>
            <a:endParaRPr lang="en-US" altLang="ja-JP" sz="1100" b="1" u="sng" dirty="0" smtClean="0">
              <a:solidFill>
                <a:schemeClr val="bg1"/>
              </a:solidFill>
              <a:latin typeface="Meiryo UI"/>
              <a:ea typeface="Meiryo UI"/>
              <a:cs typeface="Meiryo UI"/>
            </a:endParaRPr>
          </a:p>
          <a:p>
            <a:pPr lvl="0"/>
            <a:r>
              <a:rPr lang="ja-JP" altLang="en-US" sz="900" b="1" dirty="0" smtClean="0">
                <a:solidFill>
                  <a:schemeClr val="bg1"/>
                </a:solidFill>
                <a:latin typeface="Meiryo UI"/>
                <a:ea typeface="Meiryo UI"/>
                <a:cs typeface="Meiryo UI"/>
              </a:rPr>
              <a:t> </a:t>
            </a:r>
            <a:r>
              <a:rPr lang="ja-JP" altLang="en-US" sz="900" i="1" dirty="0" smtClean="0">
                <a:solidFill>
                  <a:schemeClr val="bg1"/>
                </a:solidFill>
                <a:latin typeface="Meiryo UI"/>
                <a:ea typeface="Meiryo UI"/>
                <a:cs typeface="Meiryo UI"/>
              </a:rPr>
              <a:t>＜</a:t>
            </a:r>
            <a:r>
              <a:rPr lang="en-US" altLang="ja-JP" sz="900" i="1" dirty="0" smtClean="0">
                <a:solidFill>
                  <a:schemeClr val="bg1"/>
                </a:solidFill>
                <a:latin typeface="Meiryo UI"/>
                <a:ea typeface="Meiryo UI"/>
                <a:cs typeface="Meiryo UI"/>
              </a:rPr>
              <a:t>11,180</a:t>
            </a:r>
            <a:r>
              <a:rPr lang="ja-JP" altLang="en-US" sz="900" i="1" dirty="0" smtClean="0">
                <a:solidFill>
                  <a:schemeClr val="bg1"/>
                </a:solidFill>
                <a:latin typeface="Meiryo UI"/>
                <a:ea typeface="Meiryo UI"/>
                <a:cs typeface="Meiryo UI"/>
              </a:rPr>
              <a:t>人＞</a:t>
            </a:r>
            <a:endParaRPr lang="en-US" altLang="ja-JP" sz="900" i="1" dirty="0">
              <a:solidFill>
                <a:schemeClr val="bg1"/>
              </a:solidFill>
              <a:latin typeface="Meiryo UI"/>
              <a:ea typeface="Meiryo UI"/>
              <a:cs typeface="Meiryo UI"/>
            </a:endParaRPr>
          </a:p>
        </p:txBody>
      </p:sp>
      <p:sp>
        <p:nvSpPr>
          <p:cNvPr id="32" name="テキスト ボックス 31"/>
          <p:cNvSpPr txBox="1"/>
          <p:nvPr/>
        </p:nvSpPr>
        <p:spPr>
          <a:xfrm>
            <a:off x="1928664" y="3214137"/>
            <a:ext cx="1024639" cy="430887"/>
          </a:xfrm>
          <a:prstGeom prst="rect">
            <a:avLst/>
          </a:prstGeom>
          <a:noFill/>
        </p:spPr>
        <p:txBody>
          <a:bodyPr wrap="none" rtlCol="0">
            <a:spAutoFit/>
          </a:bodyPr>
          <a:lstStyle/>
          <a:p>
            <a:pPr lvl="0"/>
            <a:r>
              <a:rPr lang="ja-JP" altLang="en-US" sz="1100" b="1" dirty="0">
                <a:solidFill>
                  <a:schemeClr val="bg1"/>
                </a:solidFill>
                <a:latin typeface="Meiryo UI"/>
                <a:ea typeface="Meiryo UI"/>
                <a:cs typeface="Meiryo UI"/>
              </a:rPr>
              <a:t>　　</a:t>
            </a:r>
            <a:r>
              <a:rPr lang="en-US" altLang="ja-JP" sz="1100" b="1" u="sng" dirty="0" smtClean="0">
                <a:solidFill>
                  <a:schemeClr val="bg1"/>
                </a:solidFill>
                <a:latin typeface="Meiryo UI"/>
                <a:ea typeface="Meiryo UI"/>
                <a:cs typeface="Meiryo UI"/>
              </a:rPr>
              <a:t>9,700</a:t>
            </a:r>
            <a:r>
              <a:rPr lang="ja-JP" altLang="en-US" sz="1100" b="1" u="sng" dirty="0" smtClean="0">
                <a:solidFill>
                  <a:schemeClr val="bg1"/>
                </a:solidFill>
                <a:latin typeface="Meiryo UI"/>
                <a:ea typeface="Meiryo UI"/>
                <a:cs typeface="Meiryo UI"/>
              </a:rPr>
              <a:t>人</a:t>
            </a:r>
            <a:endParaRPr lang="en-US" altLang="ja-JP" sz="1100" b="1" u="sng" dirty="0" smtClean="0">
              <a:solidFill>
                <a:schemeClr val="bg1"/>
              </a:solidFill>
              <a:latin typeface="Meiryo UI"/>
              <a:ea typeface="Meiryo UI"/>
              <a:cs typeface="Meiryo UI"/>
            </a:endParaRPr>
          </a:p>
          <a:p>
            <a:pPr lvl="0"/>
            <a:r>
              <a:rPr lang="ja-JP" altLang="en-US" sz="1100" b="1" dirty="0" smtClean="0">
                <a:solidFill>
                  <a:schemeClr val="bg1"/>
                </a:solidFill>
                <a:latin typeface="Meiryo UI"/>
                <a:ea typeface="Meiryo UI"/>
                <a:cs typeface="Meiryo UI"/>
              </a:rPr>
              <a:t> 　</a:t>
            </a:r>
            <a:r>
              <a:rPr lang="ja-JP" altLang="en-US" sz="900" i="1" dirty="0" smtClean="0">
                <a:solidFill>
                  <a:schemeClr val="bg1"/>
                </a:solidFill>
                <a:latin typeface="Meiryo UI"/>
                <a:ea typeface="Meiryo UI"/>
                <a:cs typeface="Meiryo UI"/>
              </a:rPr>
              <a:t>＜</a:t>
            </a:r>
            <a:r>
              <a:rPr lang="en-US" altLang="ja-JP" sz="900" i="1" dirty="0" smtClean="0">
                <a:solidFill>
                  <a:schemeClr val="bg1"/>
                </a:solidFill>
                <a:latin typeface="Meiryo UI"/>
                <a:ea typeface="Meiryo UI"/>
                <a:cs typeface="Meiryo UI"/>
              </a:rPr>
              <a:t>9,710</a:t>
            </a:r>
            <a:r>
              <a:rPr lang="ja-JP" altLang="en-US" sz="900" i="1" dirty="0" smtClean="0">
                <a:solidFill>
                  <a:schemeClr val="bg1"/>
                </a:solidFill>
                <a:latin typeface="Meiryo UI"/>
                <a:ea typeface="Meiryo UI"/>
                <a:cs typeface="Meiryo UI"/>
              </a:rPr>
              <a:t>人＞</a:t>
            </a:r>
            <a:endParaRPr lang="en-US" altLang="ja-JP" sz="900" i="1" dirty="0">
              <a:solidFill>
                <a:schemeClr val="bg1"/>
              </a:solidFill>
              <a:latin typeface="Meiryo UI"/>
              <a:ea typeface="Meiryo UI"/>
              <a:cs typeface="Meiryo UI"/>
            </a:endParaRPr>
          </a:p>
        </p:txBody>
      </p:sp>
      <p:sp>
        <p:nvSpPr>
          <p:cNvPr id="35" name="正方形/長方形 27"/>
          <p:cNvSpPr>
            <a:spLocks noChangeArrowheads="1"/>
          </p:cNvSpPr>
          <p:nvPr/>
        </p:nvSpPr>
        <p:spPr bwMode="auto">
          <a:xfrm>
            <a:off x="8876058" y="4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参考</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Tree>
    <p:extLst>
      <p:ext uri="{BB962C8B-B14F-4D97-AF65-F5344CB8AC3E}">
        <p14:creationId xmlns:p14="http://schemas.microsoft.com/office/powerpoint/2010/main" val="533635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42088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smtClean="0">
                <a:solidFill>
                  <a:schemeClr val="tx1"/>
                </a:solidFill>
                <a:latin typeface="Meiryo UI" panose="020B0604030504040204" pitchFamily="50" charset="-128"/>
                <a:ea typeface="Meiryo UI" panose="020B0604030504040204" pitchFamily="50" charset="-128"/>
              </a:rPr>
              <a:t>２　</a:t>
            </a:r>
            <a:r>
              <a:rPr kumimoji="1" lang="ja-JP" altLang="en-US" sz="4500" dirty="0" smtClean="0">
                <a:solidFill>
                  <a:schemeClr val="tx1"/>
                </a:solidFill>
                <a:latin typeface="Meiryo UI" panose="020B0604030504040204" pitchFamily="50" charset="-128"/>
                <a:ea typeface="Meiryo UI" panose="020B0604030504040204" pitchFamily="50" charset="-128"/>
              </a:rPr>
              <a:t>財産・債務</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50385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Text Box 148"/>
          <p:cNvSpPr txBox="1">
            <a:spLocks noChangeArrowheads="1"/>
          </p:cNvSpPr>
          <p:nvPr/>
        </p:nvSpPr>
        <p:spPr bwMode="auto">
          <a:xfrm>
            <a:off x="7689544" y="3068960"/>
            <a:ext cx="2160000" cy="1080120"/>
          </a:xfrm>
          <a:prstGeom prst="rect">
            <a:avLst/>
          </a:prstGeom>
          <a:solidFill>
            <a:srgbClr val="CCFFFF"/>
          </a:solidFill>
          <a:ln w="12700">
            <a:solidFill>
              <a:schemeClr val="tx1"/>
            </a:solidFill>
            <a:prstDash val="sysDash"/>
            <a:miter lim="800000"/>
            <a:headEnd/>
            <a:tailEnd/>
          </a:ln>
        </p:spPr>
        <p:txBody>
          <a:bodyPr lIns="36000" tIns="36000" rIns="36000" bIns="36000"/>
          <a:lstStyle/>
          <a:p>
            <a:pPr>
              <a:lnSpc>
                <a:spcPts val="1600"/>
              </a:lnSpc>
            </a:pPr>
            <a:r>
              <a:rPr lang="ja-JP" altLang="en-US" sz="1000" dirty="0" smtClean="0">
                <a:latin typeface="Meiryo UI" pitchFamily="50" charset="-128"/>
                <a:ea typeface="Meiryo UI" pitchFamily="50" charset="-128"/>
                <a:cs typeface="Meiryo UI" pitchFamily="50" charset="-128"/>
              </a:rPr>
              <a:t>　</a:t>
            </a:r>
            <a:r>
              <a:rPr lang="en-US" altLang="ja-JP" sz="1000" dirty="0" smtClean="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基金・現金の主な内訳</a:t>
            </a:r>
            <a:r>
              <a:rPr lang="en-US" altLang="ja-JP" sz="1000" dirty="0" smtClean="0">
                <a:latin typeface="Meiryo UI" pitchFamily="50" charset="-128"/>
                <a:ea typeface="Meiryo UI" pitchFamily="50" charset="-128"/>
                <a:cs typeface="Meiryo UI" pitchFamily="50" charset="-128"/>
              </a:rPr>
              <a:t>)</a:t>
            </a:r>
          </a:p>
          <a:p>
            <a:pPr>
              <a:lnSpc>
                <a:spcPts val="1600"/>
              </a:lnSpc>
            </a:pPr>
            <a:r>
              <a:rPr lang="ja-JP" altLang="en-US" sz="1000" dirty="0" smtClean="0">
                <a:solidFill>
                  <a:prstClr val="black"/>
                </a:solidFill>
                <a:latin typeface="Meiryo UI" pitchFamily="50" charset="-128"/>
                <a:ea typeface="Meiryo UI" pitchFamily="50" charset="-128"/>
                <a:cs typeface="Meiryo UI" pitchFamily="50" charset="-128"/>
              </a:rPr>
              <a:t>・　大阪市財政調整基金（</a:t>
            </a:r>
            <a:r>
              <a:rPr lang="en-US" altLang="ja-JP" sz="1000" dirty="0" smtClean="0">
                <a:solidFill>
                  <a:prstClr val="black"/>
                </a:solidFill>
                <a:latin typeface="Meiryo UI" pitchFamily="50" charset="-128"/>
                <a:ea typeface="Meiryo UI" pitchFamily="50" charset="-128"/>
                <a:cs typeface="Meiryo UI" pitchFamily="50" charset="-128"/>
              </a:rPr>
              <a:t>1,618</a:t>
            </a:r>
            <a:r>
              <a:rPr lang="ja-JP" altLang="en-US" sz="1000" dirty="0" smtClean="0">
                <a:solidFill>
                  <a:prstClr val="black"/>
                </a:solidFill>
                <a:latin typeface="Meiryo UI" pitchFamily="50" charset="-128"/>
                <a:ea typeface="Meiryo UI" pitchFamily="50" charset="-128"/>
                <a:cs typeface="Meiryo UI" pitchFamily="50" charset="-128"/>
              </a:rPr>
              <a:t>億</a:t>
            </a:r>
            <a:endParaRPr lang="en-US" altLang="ja-JP" sz="1000" dirty="0" smtClean="0">
              <a:solidFill>
                <a:prstClr val="black"/>
              </a:solidFill>
              <a:latin typeface="Meiryo UI" pitchFamily="50" charset="-128"/>
              <a:ea typeface="Meiryo UI" pitchFamily="50" charset="-128"/>
              <a:cs typeface="Meiryo UI" pitchFamily="50" charset="-128"/>
            </a:endParaRPr>
          </a:p>
          <a:p>
            <a:pPr>
              <a:lnSpc>
                <a:spcPts val="1600"/>
              </a:lnSpc>
            </a:pPr>
            <a:r>
              <a:rPr lang="ja-JP" altLang="en-US" sz="1000" dirty="0" smtClean="0">
                <a:solidFill>
                  <a:prstClr val="black"/>
                </a:solidFill>
                <a:latin typeface="Meiryo UI" pitchFamily="50" charset="-128"/>
                <a:ea typeface="Meiryo UI" pitchFamily="50" charset="-128"/>
                <a:cs typeface="Meiryo UI" pitchFamily="50" charset="-128"/>
              </a:rPr>
              <a:t>　円）のうち偶発債務の引当財源と</a:t>
            </a:r>
            <a:r>
              <a:rPr lang="ja-JP" altLang="en-US" sz="1000" dirty="0" err="1" smtClean="0">
                <a:solidFill>
                  <a:prstClr val="black"/>
                </a:solidFill>
                <a:latin typeface="Meiryo UI" pitchFamily="50" charset="-128"/>
                <a:ea typeface="Meiryo UI" pitchFamily="50" charset="-128"/>
                <a:cs typeface="Meiryo UI" pitchFamily="50" charset="-128"/>
              </a:rPr>
              <a:t>す</a:t>
            </a:r>
            <a:endParaRPr lang="en-US" altLang="ja-JP" sz="1000" dirty="0" smtClean="0">
              <a:solidFill>
                <a:prstClr val="black"/>
              </a:solidFill>
              <a:latin typeface="Meiryo UI" pitchFamily="50" charset="-128"/>
              <a:ea typeface="Meiryo UI" pitchFamily="50" charset="-128"/>
              <a:cs typeface="Meiryo UI" pitchFamily="50" charset="-128"/>
            </a:endParaRPr>
          </a:p>
          <a:p>
            <a:pPr>
              <a:lnSpc>
                <a:spcPts val="1600"/>
              </a:lnSpc>
            </a:pPr>
            <a:r>
              <a:rPr lang="ja-JP" altLang="en-US" sz="1000" dirty="0" smtClean="0">
                <a:solidFill>
                  <a:prstClr val="black"/>
                </a:solidFill>
                <a:latin typeface="Meiryo UI" pitchFamily="50" charset="-128"/>
                <a:ea typeface="Meiryo UI" pitchFamily="50" charset="-128"/>
                <a:cs typeface="Meiryo UI" pitchFamily="50" charset="-128"/>
              </a:rPr>
              <a:t>　る財務リスク相当額　</a:t>
            </a:r>
            <a:r>
              <a:rPr lang="en-US" altLang="ja-JP" sz="1000" dirty="0" smtClean="0">
                <a:solidFill>
                  <a:prstClr val="black"/>
                </a:solidFill>
                <a:latin typeface="Meiryo UI" pitchFamily="50" charset="-128"/>
                <a:ea typeface="Meiryo UI" pitchFamily="50" charset="-128"/>
                <a:cs typeface="Meiryo UI" pitchFamily="50" charset="-128"/>
              </a:rPr>
              <a:t>321</a:t>
            </a:r>
            <a:r>
              <a:rPr lang="ja-JP" altLang="en-US" sz="1000" dirty="0" smtClean="0">
                <a:solidFill>
                  <a:prstClr val="black"/>
                </a:solidFill>
                <a:latin typeface="Meiryo UI" pitchFamily="50" charset="-128"/>
                <a:ea typeface="Meiryo UI" pitchFamily="50" charset="-128"/>
                <a:cs typeface="Meiryo UI" pitchFamily="50" charset="-128"/>
              </a:rPr>
              <a:t>億円</a:t>
            </a:r>
            <a:r>
              <a:rPr lang="ja-JP" altLang="en-US" sz="1000" dirty="0" smtClean="0">
                <a:latin typeface="Meiryo UI" pitchFamily="50" charset="-128"/>
                <a:ea typeface="Meiryo UI" pitchFamily="50" charset="-128"/>
                <a:cs typeface="Meiryo UI" pitchFamily="50" charset="-128"/>
              </a:rPr>
              <a:t>　</a:t>
            </a:r>
            <a:endParaRPr lang="en-US" altLang="ja-JP" sz="1000" dirty="0" smtClean="0">
              <a:latin typeface="Meiryo UI" pitchFamily="50" charset="-128"/>
              <a:ea typeface="Meiryo UI" pitchFamily="50" charset="-128"/>
              <a:cs typeface="Meiryo UI" pitchFamily="50" charset="-128"/>
            </a:endParaRPr>
          </a:p>
          <a:p>
            <a:pPr>
              <a:lnSpc>
                <a:spcPts val="1600"/>
              </a:lnSpc>
            </a:pPr>
            <a:r>
              <a:rPr lang="ja-JP" altLang="en-US" sz="1000" dirty="0" smtClean="0">
                <a:latin typeface="Meiryo UI" pitchFamily="50" charset="-128"/>
                <a:ea typeface="Meiryo UI" pitchFamily="50" charset="-128"/>
                <a:cs typeface="Meiryo UI" pitchFamily="50" charset="-128"/>
              </a:rPr>
              <a:t>・　公債</a:t>
            </a:r>
            <a:r>
              <a:rPr lang="ja-JP" altLang="en-US" sz="1000" dirty="0">
                <a:latin typeface="Meiryo UI" pitchFamily="50" charset="-128"/>
                <a:ea typeface="Meiryo UI" pitchFamily="50" charset="-128"/>
                <a:cs typeface="Meiryo UI" pitchFamily="50" charset="-128"/>
              </a:rPr>
              <a:t>償還基金 </a:t>
            </a:r>
            <a:r>
              <a:rPr lang="en-US" altLang="ja-JP" sz="1000" dirty="0" smtClean="0">
                <a:latin typeface="Meiryo UI" pitchFamily="50" charset="-128"/>
                <a:ea typeface="Meiryo UI" pitchFamily="50" charset="-128"/>
                <a:cs typeface="Meiryo UI" pitchFamily="50" charset="-128"/>
              </a:rPr>
              <a:t>4,630</a:t>
            </a:r>
            <a:r>
              <a:rPr lang="ja-JP" altLang="en-US" sz="1000" dirty="0" smtClean="0">
                <a:latin typeface="Meiryo UI" pitchFamily="50" charset="-128"/>
                <a:ea typeface="Meiryo UI" pitchFamily="50" charset="-128"/>
                <a:cs typeface="Meiryo UI" pitchFamily="50" charset="-128"/>
              </a:rPr>
              <a:t>億円  　 など</a:t>
            </a:r>
            <a:endParaRPr lang="ja-JP" altLang="en-US" sz="1000" dirty="0">
              <a:latin typeface="Meiryo UI" pitchFamily="50" charset="-128"/>
              <a:ea typeface="Meiryo UI" pitchFamily="50" charset="-128"/>
              <a:cs typeface="Meiryo UI" pitchFamily="50" charset="-128"/>
            </a:endParaRPr>
          </a:p>
        </p:txBody>
      </p:sp>
      <p:sp>
        <p:nvSpPr>
          <p:cNvPr id="31747" name="Line 223"/>
          <p:cNvSpPr>
            <a:spLocks noChangeShapeType="1"/>
          </p:cNvSpPr>
          <p:nvPr/>
        </p:nvSpPr>
        <p:spPr bwMode="auto">
          <a:xfrm>
            <a:off x="8317624" y="5014193"/>
            <a:ext cx="19752" cy="864820"/>
          </a:xfrm>
          <a:prstGeom prst="line">
            <a:avLst/>
          </a:prstGeom>
          <a:noFill/>
          <a:ln w="76200" cmpd="tri">
            <a:solidFill>
              <a:schemeClr val="tx1"/>
            </a:solidFill>
            <a:round/>
            <a:headEnd/>
            <a:tailEnd type="stealth" w="med" len="med"/>
          </a:ln>
        </p:spPr>
        <p:txBody>
          <a:bodyPr/>
          <a:lstStyle/>
          <a:p>
            <a:endParaRPr lang="ja-JP" altLang="en-US"/>
          </a:p>
        </p:txBody>
      </p:sp>
      <p:graphicFrame>
        <p:nvGraphicFramePr>
          <p:cNvPr id="81098" name="Group 202"/>
          <p:cNvGraphicFramePr>
            <a:graphicFrameLocks noGrp="1"/>
          </p:cNvGraphicFramePr>
          <p:nvPr>
            <p:extLst/>
          </p:nvPr>
        </p:nvGraphicFramePr>
        <p:xfrm>
          <a:off x="428229" y="5983936"/>
          <a:ext cx="6757019" cy="829440"/>
        </p:xfrm>
        <a:graphic>
          <a:graphicData uri="http://schemas.openxmlformats.org/drawingml/2006/table">
            <a:tbl>
              <a:tblPr/>
              <a:tblGrid>
                <a:gridCol w="1171178"/>
                <a:gridCol w="1224000"/>
                <a:gridCol w="467783"/>
                <a:gridCol w="3894058"/>
              </a:tblGrid>
              <a:tr h="234721">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地方債　　計</a:t>
                      </a:r>
                    </a:p>
                  </a:txBody>
                  <a:tcPr marL="97500" marR="97500" marT="46800" marB="46800" anchor="ct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1" i="0" u="none" strike="noStrike" cap="none" normalizeH="0" baseline="0" dirty="0" smtClean="0">
                          <a:ln>
                            <a:noFill/>
                          </a:ln>
                          <a:solidFill>
                            <a:schemeClr val="tx1"/>
                          </a:solidFill>
                          <a:effectLst/>
                          <a:latin typeface="ＭＳ Ｐゴシック" pitchFamily="50" charset="-128"/>
                          <a:ea typeface="ＭＳ Ｐゴシック" pitchFamily="50" charset="-128"/>
                        </a:rPr>
                        <a:t>3</a:t>
                      </a:r>
                      <a:r>
                        <a:rPr kumimoji="1" lang="ja-JP" altLang="en-US" sz="1200" b="1" i="0" u="none" strike="noStrike" cap="none" normalizeH="0" baseline="0" dirty="0" smtClean="0">
                          <a:ln>
                            <a:noFill/>
                          </a:ln>
                          <a:solidFill>
                            <a:schemeClr val="tx1"/>
                          </a:solidFill>
                          <a:effectLst/>
                          <a:latin typeface="ＭＳ Ｐゴシック" pitchFamily="50" charset="-128"/>
                          <a:ea typeface="ＭＳ Ｐゴシック" pitchFamily="50" charset="-128"/>
                        </a:rPr>
                        <a:t>兆</a:t>
                      </a:r>
                      <a:r>
                        <a:rPr kumimoji="1" lang="en-US" altLang="ja-JP" sz="1200" b="1" i="0" u="none" strike="noStrike" cap="none" normalizeH="0" baseline="0" dirty="0" smtClean="0">
                          <a:ln>
                            <a:noFill/>
                          </a:ln>
                          <a:solidFill>
                            <a:schemeClr val="tx1"/>
                          </a:solidFill>
                          <a:effectLst/>
                          <a:latin typeface="ＭＳ Ｐゴシック" pitchFamily="50" charset="-128"/>
                          <a:ea typeface="ＭＳ Ｐゴシック" pitchFamily="50" charset="-128"/>
                        </a:rPr>
                        <a:t>707</a:t>
                      </a:r>
                      <a:r>
                        <a:rPr kumimoji="1" lang="ja-JP" altLang="en-US" sz="1200" b="1"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500" marR="97500" marT="46800" marB="46800" anchor="ct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FF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rowSpan="3">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大阪府に承継し、償還</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(100%)</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707</a:t>
                      </a: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　</a:t>
                      </a:r>
                      <a:endPar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34721">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・一般会計</a:t>
                      </a:r>
                    </a:p>
                  </a:txBody>
                  <a:tcPr marL="97500" marR="97500" marT="46800" marB="46800"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200" b="0" i="0" u="none" strike="noStrike" cap="none" normalizeH="0" baseline="0" dirty="0" smtClean="0">
                          <a:ln>
                            <a:noFill/>
                          </a:ln>
                          <a:solidFill>
                            <a:schemeClr val="tx1"/>
                          </a:solidFill>
                          <a:effectLst/>
                          <a:latin typeface="ＭＳ Ｐゴシック" pitchFamily="50" charset="-128"/>
                          <a:ea typeface="ＭＳ Ｐゴシック" pitchFamily="50" charset="-128"/>
                        </a:rPr>
                        <a:t>兆</a:t>
                      </a:r>
                      <a:r>
                        <a:rPr kumimoji="1" lang="en-US" altLang="ja-JP" sz="1200" b="0" i="0" u="none" strike="noStrike" cap="none" normalizeH="0" baseline="0" dirty="0" smtClean="0">
                          <a:ln>
                            <a:noFill/>
                          </a:ln>
                          <a:solidFill>
                            <a:schemeClr val="tx1"/>
                          </a:solidFill>
                          <a:effectLst/>
                          <a:latin typeface="ＭＳ Ｐゴシック" pitchFamily="50" charset="-128"/>
                          <a:ea typeface="ＭＳ Ｐゴシック" pitchFamily="50" charset="-128"/>
                        </a:rPr>
                        <a:t>6,909</a:t>
                      </a:r>
                      <a:r>
                        <a:rPr kumimoji="1" lang="ja-JP" altLang="en-US" sz="1200" b="0"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500" marR="97500" marT="46800" marB="46800"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FF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kumimoji="1" lang="ja-JP" altLang="en-US"/>
                    </a:p>
                  </a:txBody>
                  <a:tcPr/>
                </a:tc>
              </a:tr>
              <a:tr h="234721">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・政令等会計</a:t>
                      </a:r>
                    </a:p>
                  </a:txBody>
                  <a:tcPr marL="97500" marR="97500" marT="46800" marB="46800"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ＭＳ Ｐゴシック" pitchFamily="50" charset="-128"/>
                        </a:rPr>
                        <a:t>3,798</a:t>
                      </a:r>
                      <a:r>
                        <a:rPr kumimoji="1" lang="ja-JP" altLang="en-US" sz="1200" b="0"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500" marR="97500" marT="46800" marB="46800" anchor="ct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kumimoji="1" lang="ja-JP" altLang="en-US"/>
                    </a:p>
                  </a:txBody>
                  <a:tcPr/>
                </a:tc>
              </a:tr>
            </a:tbl>
          </a:graphicData>
        </a:graphic>
      </p:graphicFrame>
      <p:sp>
        <p:nvSpPr>
          <p:cNvPr id="31768" name="AutoShape 150"/>
          <p:cNvSpPr>
            <a:spLocks noChangeArrowheads="1"/>
          </p:cNvSpPr>
          <p:nvPr/>
        </p:nvSpPr>
        <p:spPr bwMode="auto">
          <a:xfrm>
            <a:off x="2864768" y="5950669"/>
            <a:ext cx="396000" cy="576000"/>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ja-JP" altLang="en-US"/>
          </a:p>
        </p:txBody>
      </p:sp>
      <p:sp>
        <p:nvSpPr>
          <p:cNvPr id="31769" name="Line 154"/>
          <p:cNvSpPr>
            <a:spLocks noChangeShapeType="1"/>
          </p:cNvSpPr>
          <p:nvPr/>
        </p:nvSpPr>
        <p:spPr bwMode="auto">
          <a:xfrm flipH="1">
            <a:off x="7185249" y="6658670"/>
            <a:ext cx="2220251" cy="1587"/>
          </a:xfrm>
          <a:prstGeom prst="line">
            <a:avLst/>
          </a:prstGeom>
          <a:noFill/>
          <a:ln w="76200" cmpd="tri">
            <a:solidFill>
              <a:schemeClr val="tx1"/>
            </a:solidFill>
            <a:round/>
            <a:headEnd/>
            <a:tailEnd type="stealth" w="med" len="med"/>
          </a:ln>
        </p:spPr>
        <p:txBody>
          <a:bodyPr/>
          <a:lstStyle/>
          <a:p>
            <a:endParaRPr lang="ja-JP" altLang="en-US"/>
          </a:p>
        </p:txBody>
      </p:sp>
      <p:sp>
        <p:nvSpPr>
          <p:cNvPr id="31770" name="Line 155"/>
          <p:cNvSpPr>
            <a:spLocks noChangeShapeType="1"/>
          </p:cNvSpPr>
          <p:nvPr/>
        </p:nvSpPr>
        <p:spPr bwMode="auto">
          <a:xfrm flipV="1">
            <a:off x="9405500" y="4159768"/>
            <a:ext cx="11996" cy="2498901"/>
          </a:xfrm>
          <a:prstGeom prst="line">
            <a:avLst/>
          </a:prstGeom>
          <a:noFill/>
          <a:ln w="76200" cmpd="tri">
            <a:solidFill>
              <a:schemeClr val="tx1"/>
            </a:solidFill>
            <a:round/>
            <a:headEnd/>
            <a:tailEnd/>
          </a:ln>
        </p:spPr>
        <p:txBody>
          <a:bodyPr/>
          <a:lstStyle/>
          <a:p>
            <a:endParaRPr lang="ja-JP" altLang="en-US"/>
          </a:p>
        </p:txBody>
      </p:sp>
      <p:sp>
        <p:nvSpPr>
          <p:cNvPr id="31771" name="Line 156"/>
          <p:cNvSpPr>
            <a:spLocks noChangeShapeType="1"/>
          </p:cNvSpPr>
          <p:nvPr/>
        </p:nvSpPr>
        <p:spPr bwMode="auto">
          <a:xfrm flipH="1" flipV="1">
            <a:off x="7185249" y="6079926"/>
            <a:ext cx="876912" cy="4267"/>
          </a:xfrm>
          <a:prstGeom prst="line">
            <a:avLst/>
          </a:prstGeom>
          <a:noFill/>
          <a:ln w="76200" cmpd="tri">
            <a:solidFill>
              <a:schemeClr val="tx1"/>
            </a:solidFill>
            <a:round/>
            <a:headEnd/>
            <a:tailEnd type="stealth" w="med" len="med"/>
          </a:ln>
        </p:spPr>
        <p:txBody>
          <a:bodyPr/>
          <a:lstStyle/>
          <a:p>
            <a:endParaRPr lang="ja-JP" altLang="en-US"/>
          </a:p>
        </p:txBody>
      </p:sp>
      <p:sp>
        <p:nvSpPr>
          <p:cNvPr id="31772" name="AutoShape 161"/>
          <p:cNvSpPr>
            <a:spLocks noChangeArrowheads="1"/>
          </p:cNvSpPr>
          <p:nvPr/>
        </p:nvSpPr>
        <p:spPr bwMode="auto">
          <a:xfrm rot="-2400000">
            <a:off x="2883623" y="2091401"/>
            <a:ext cx="432000" cy="215900"/>
          </a:xfrm>
          <a:prstGeom prst="rightArrow">
            <a:avLst>
              <a:gd name="adj1" fmla="val 50000"/>
              <a:gd name="adj2" fmla="val 50184"/>
            </a:avLst>
          </a:prstGeom>
          <a:solidFill>
            <a:schemeClr val="accent1"/>
          </a:solidFill>
          <a:ln w="9525">
            <a:solidFill>
              <a:schemeClr val="tx1"/>
            </a:solidFill>
            <a:miter lim="800000"/>
            <a:headEnd/>
            <a:tailEnd/>
          </a:ln>
        </p:spPr>
        <p:txBody>
          <a:bodyPr wrap="none" anchor="ctr"/>
          <a:lstStyle/>
          <a:p>
            <a:endParaRPr lang="ja-JP" altLang="en-US"/>
          </a:p>
        </p:txBody>
      </p:sp>
      <p:sp>
        <p:nvSpPr>
          <p:cNvPr id="31774" name="Text Box 221"/>
          <p:cNvSpPr txBox="1">
            <a:spLocks noChangeArrowheads="1"/>
          </p:cNvSpPr>
          <p:nvPr/>
        </p:nvSpPr>
        <p:spPr bwMode="auto">
          <a:xfrm>
            <a:off x="7708892" y="4364905"/>
            <a:ext cx="1559851" cy="996950"/>
          </a:xfrm>
          <a:prstGeom prst="rect">
            <a:avLst/>
          </a:prstGeom>
          <a:solidFill>
            <a:srgbClr val="FFCC99"/>
          </a:solidFill>
          <a:ln w="9525">
            <a:solidFill>
              <a:schemeClr val="tx1"/>
            </a:solidFill>
            <a:miter lim="800000"/>
            <a:headEnd/>
            <a:tailEnd/>
          </a:ln>
        </p:spPr>
        <p:txBody>
          <a:bodyPr lIns="36000" tIns="36000" rIns="36000" bIns="36000">
            <a:spAutoFit/>
          </a:bodyPr>
          <a:lstStyle/>
          <a:p>
            <a:pPr>
              <a:lnSpc>
                <a:spcPts val="1200"/>
              </a:lnSpc>
            </a:pPr>
            <a:r>
              <a:rPr lang="ja-JP" altLang="en-US" sz="1200" dirty="0">
                <a:latin typeface="Meiryo UI" pitchFamily="50" charset="-128"/>
                <a:ea typeface="Meiryo UI" pitchFamily="50" charset="-128"/>
                <a:cs typeface="Meiryo UI" pitchFamily="50" charset="-128"/>
              </a:rPr>
              <a:t>（原資）</a:t>
            </a:r>
          </a:p>
          <a:p>
            <a:pPr>
              <a:lnSpc>
                <a:spcPts val="1200"/>
              </a:lnSpc>
            </a:pPr>
            <a:r>
              <a:rPr lang="ja-JP" altLang="en-US" sz="1100" dirty="0">
                <a:latin typeface="Meiryo UI" pitchFamily="50" charset="-128"/>
                <a:ea typeface="Meiryo UI" pitchFamily="50" charset="-128"/>
                <a:cs typeface="Meiryo UI" pitchFamily="50" charset="-128"/>
              </a:rPr>
              <a:t>　・法人市町村民税</a:t>
            </a:r>
            <a:endParaRPr lang="en-US" altLang="ja-JP" sz="1100" dirty="0">
              <a:latin typeface="Meiryo UI" pitchFamily="50" charset="-128"/>
              <a:ea typeface="Meiryo UI" pitchFamily="50" charset="-128"/>
              <a:cs typeface="Meiryo UI" pitchFamily="50" charset="-128"/>
            </a:endParaRPr>
          </a:p>
          <a:p>
            <a:pPr>
              <a:lnSpc>
                <a:spcPts val="1200"/>
              </a:lnSpc>
            </a:pPr>
            <a:r>
              <a:rPr lang="ja-JP" altLang="en-US" sz="1100" dirty="0">
                <a:latin typeface="Meiryo UI" pitchFamily="50" charset="-128"/>
                <a:ea typeface="Meiryo UI" pitchFamily="50" charset="-128"/>
                <a:cs typeface="Meiryo UI" pitchFamily="50" charset="-128"/>
              </a:rPr>
              <a:t>　・固定資産税</a:t>
            </a:r>
          </a:p>
          <a:p>
            <a:pPr>
              <a:lnSpc>
                <a:spcPts val="1200"/>
              </a:lnSpc>
            </a:pPr>
            <a:r>
              <a:rPr lang="ja-JP" altLang="en-US" sz="1100" dirty="0">
                <a:latin typeface="Meiryo UI" pitchFamily="50" charset="-128"/>
                <a:ea typeface="Meiryo UI" pitchFamily="50" charset="-128"/>
                <a:cs typeface="Meiryo UI" pitchFamily="50" charset="-128"/>
              </a:rPr>
              <a:t>　・特別土地保有税</a:t>
            </a:r>
          </a:p>
          <a:p>
            <a:pPr>
              <a:lnSpc>
                <a:spcPts val="1200"/>
              </a:lnSpc>
            </a:pPr>
            <a:r>
              <a:rPr lang="ja-JP" altLang="en-US" sz="1100" dirty="0">
                <a:latin typeface="Meiryo UI" pitchFamily="50" charset="-128"/>
                <a:ea typeface="Meiryo UI" pitchFamily="50" charset="-128"/>
                <a:cs typeface="Meiryo UI" pitchFamily="50" charset="-128"/>
              </a:rPr>
              <a:t>　・地方交付税</a:t>
            </a:r>
            <a:r>
              <a:rPr lang="en-US" altLang="ja-JP" sz="1100" dirty="0">
                <a:latin typeface="Meiryo UI" pitchFamily="50" charset="-128"/>
                <a:ea typeface="Meiryo UI" pitchFamily="50" charset="-128"/>
                <a:cs typeface="Meiryo UI" pitchFamily="50" charset="-128"/>
              </a:rPr>
              <a:t>(</a:t>
            </a:r>
            <a:r>
              <a:rPr lang="ja-JP" altLang="en-US" sz="1100" dirty="0">
                <a:latin typeface="Meiryo UI" pitchFamily="50" charset="-128"/>
                <a:ea typeface="Meiryo UI" pitchFamily="50" charset="-128"/>
                <a:cs typeface="Meiryo UI" pitchFamily="50" charset="-128"/>
              </a:rPr>
              <a:t>臨時　</a:t>
            </a:r>
          </a:p>
          <a:p>
            <a:pPr>
              <a:lnSpc>
                <a:spcPts val="1200"/>
              </a:lnSpc>
            </a:pPr>
            <a:r>
              <a:rPr lang="ja-JP" altLang="en-US" sz="1100" dirty="0">
                <a:latin typeface="Meiryo UI" pitchFamily="50" charset="-128"/>
                <a:ea typeface="Meiryo UI" pitchFamily="50" charset="-128"/>
                <a:cs typeface="Meiryo UI" pitchFamily="50" charset="-128"/>
              </a:rPr>
              <a:t>　  財政対策債を含む</a:t>
            </a:r>
            <a:r>
              <a:rPr lang="en-US" altLang="ja-JP" sz="1100" dirty="0">
                <a:latin typeface="Meiryo UI" pitchFamily="50" charset="-128"/>
                <a:ea typeface="Meiryo UI" pitchFamily="50" charset="-128"/>
                <a:cs typeface="Meiryo UI" pitchFamily="50" charset="-128"/>
              </a:rPr>
              <a:t>) </a:t>
            </a:r>
          </a:p>
        </p:txBody>
      </p:sp>
      <p:sp>
        <p:nvSpPr>
          <p:cNvPr id="31775" name="AutoShape 1106"/>
          <p:cNvSpPr>
            <a:spLocks noChangeArrowheads="1"/>
          </p:cNvSpPr>
          <p:nvPr/>
        </p:nvSpPr>
        <p:spPr bwMode="auto">
          <a:xfrm>
            <a:off x="92488" y="1163117"/>
            <a:ext cx="252000" cy="3201987"/>
          </a:xfrm>
          <a:prstGeom prst="roundRect">
            <a:avLst>
              <a:gd name="adj" fmla="val 42292"/>
            </a:avLst>
          </a:prstGeom>
          <a:solidFill>
            <a:srgbClr val="FFFF99"/>
          </a:solidFill>
          <a:ln w="9525">
            <a:solidFill>
              <a:srgbClr val="993300"/>
            </a:solidFill>
            <a:round/>
            <a:headEnd/>
            <a:tailEnd/>
          </a:ln>
        </p:spPr>
        <p:txBody>
          <a:bodyPr vert="eaVert" wrap="none" anchor="ctr" anchorCtr="1"/>
          <a:lstStyle/>
          <a:p>
            <a:pPr algn="ctr"/>
            <a:r>
              <a:rPr lang="ja-JP" altLang="en-US"/>
              <a:t>財　産</a:t>
            </a:r>
          </a:p>
        </p:txBody>
      </p:sp>
      <p:graphicFrame>
        <p:nvGraphicFramePr>
          <p:cNvPr id="81099" name="Group 203"/>
          <p:cNvGraphicFramePr>
            <a:graphicFrameLocks noGrp="1"/>
          </p:cNvGraphicFramePr>
          <p:nvPr/>
        </p:nvGraphicFramePr>
        <p:xfrm>
          <a:off x="428229" y="1196826"/>
          <a:ext cx="2376000" cy="3340100"/>
        </p:xfrm>
        <a:graphic>
          <a:graphicData uri="http://schemas.openxmlformats.org/drawingml/2006/table">
            <a:tbl>
              <a:tblPr/>
              <a:tblGrid>
                <a:gridCol w="1226868"/>
                <a:gridCol w="1149132"/>
              </a:tblGrid>
              <a:tr h="2486025">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一般会計</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1" i="0" u="none" strike="noStrike" cap="none" normalizeH="0" baseline="0" dirty="0" smtClean="0">
                          <a:ln>
                            <a:noFill/>
                          </a:ln>
                          <a:solidFill>
                            <a:schemeClr val="tx1"/>
                          </a:solidFill>
                          <a:effectLst/>
                          <a:latin typeface="ＭＳ Ｐゴシック" charset="-128"/>
                          <a:ea typeface="ＭＳ Ｐゴシック" charset="-128"/>
                        </a:rPr>
                        <a:t>10</a:t>
                      </a:r>
                      <a:r>
                        <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rPr>
                        <a:t>兆</a:t>
                      </a:r>
                      <a:r>
                        <a:rPr kumimoji="1" lang="en-US" altLang="ja-JP" sz="1200" b="1" i="0" u="none" strike="noStrike" cap="none" normalizeH="0" baseline="0" dirty="0" smtClean="0">
                          <a:ln>
                            <a:noFill/>
                          </a:ln>
                          <a:solidFill>
                            <a:schemeClr val="tx1"/>
                          </a:solidFill>
                          <a:effectLst/>
                          <a:latin typeface="ＭＳ Ｐゴシック" charset="-128"/>
                          <a:ea typeface="ＭＳ Ｐゴシック" charset="-128"/>
                        </a:rPr>
                        <a:t>2,619</a:t>
                      </a:r>
                      <a:r>
                        <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rPr>
                        <a:t>億円</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row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合計</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1" i="0" u="none" strike="noStrike" cap="none" normalizeH="0" baseline="0" dirty="0" smtClean="0">
                          <a:ln>
                            <a:noFill/>
                          </a:ln>
                          <a:solidFill>
                            <a:schemeClr val="tx1"/>
                          </a:solidFill>
                          <a:effectLst/>
                          <a:latin typeface="ＭＳ Ｐゴシック" charset="-128"/>
                          <a:ea typeface="ＭＳ Ｐゴシック" charset="-128"/>
                        </a:rPr>
                        <a:t>10</a:t>
                      </a:r>
                      <a:r>
                        <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rPr>
                        <a:t>兆</a:t>
                      </a:r>
                      <a:r>
                        <a:rPr kumimoji="1" lang="en-US" altLang="ja-JP" sz="1200" b="1" i="0" u="none" strike="noStrike" cap="none" normalizeH="0" baseline="0" dirty="0" smtClean="0">
                          <a:ln>
                            <a:noFill/>
                          </a:ln>
                          <a:solidFill>
                            <a:schemeClr val="tx1"/>
                          </a:solidFill>
                          <a:effectLst/>
                          <a:latin typeface="ＭＳ Ｐゴシック" charset="-128"/>
                          <a:ea typeface="ＭＳ Ｐゴシック" charset="-128"/>
                        </a:rPr>
                        <a:t>7,812</a:t>
                      </a:r>
                      <a:r>
                        <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rPr>
                        <a:t>億円</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tr>
              <a:tr h="688975">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政令等会計</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1" i="0" u="none" strike="noStrike" cap="none" normalizeH="0" baseline="0" dirty="0" smtClean="0">
                          <a:ln>
                            <a:noFill/>
                          </a:ln>
                          <a:solidFill>
                            <a:schemeClr val="tx1"/>
                          </a:solidFill>
                          <a:effectLst/>
                          <a:latin typeface="ＭＳ Ｐゴシック" charset="-128"/>
                          <a:ea typeface="ＭＳ Ｐゴシック" charset="-128"/>
                        </a:rPr>
                        <a:t>5,193</a:t>
                      </a:r>
                      <a:r>
                        <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rPr>
                        <a:t>億円</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tc vMerge="1">
                  <a:txBody>
                    <a:bodyPr/>
                    <a:lstStyle/>
                    <a:p>
                      <a:endParaRPr kumimoji="1" lang="ja-JP" altLang="en-US"/>
                    </a:p>
                  </a:txBody>
                  <a:tcPr/>
                </a:tc>
              </a:tr>
              <a:tr h="165100">
                <a:tc gridSpan="2">
                  <a:txBody>
                    <a:bodyPr/>
                    <a:lstStyle/>
                    <a:p>
                      <a:pPr marL="0" marR="0" lvl="0" indent="0" algn="l" defTabSz="914400" rtl="0" eaLnBrk="0" fontAlgn="base" latinLnBrk="0" hangingPunct="0">
                        <a:lnSpc>
                          <a:spcPts val="1000"/>
                        </a:lnSpc>
                        <a:spcBef>
                          <a:spcPct val="20000"/>
                        </a:spcBef>
                        <a:spcAft>
                          <a:spcPct val="0"/>
                        </a:spcAft>
                        <a:buClrTx/>
                        <a:buSzTx/>
                        <a:buFont typeface="Arial" charset="0"/>
                        <a:buNone/>
                        <a:tabLst/>
                      </a:pPr>
                      <a:endParaRPr kumimoji="1" lang="en-US" altLang="ja-JP"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r>
            </a:tbl>
          </a:graphicData>
        </a:graphic>
      </p:graphicFrame>
      <p:graphicFrame>
        <p:nvGraphicFramePr>
          <p:cNvPr id="38038" name="Group 150"/>
          <p:cNvGraphicFramePr>
            <a:graphicFrameLocks noGrp="1"/>
          </p:cNvGraphicFramePr>
          <p:nvPr>
            <p:extLst>
              <p:ext uri="{D42A27DB-BD31-4B8C-83A1-F6EECF244321}">
                <p14:modId xmlns:p14="http://schemas.microsoft.com/office/powerpoint/2010/main" val="2497419742"/>
              </p:ext>
            </p:extLst>
          </p:nvPr>
        </p:nvGraphicFramePr>
        <p:xfrm>
          <a:off x="3314039" y="2420888"/>
          <a:ext cx="4159241" cy="1306704"/>
        </p:xfrm>
        <a:graphic>
          <a:graphicData uri="http://schemas.openxmlformats.org/drawingml/2006/table">
            <a:tbl>
              <a:tblPr/>
              <a:tblGrid>
                <a:gridCol w="1548565"/>
                <a:gridCol w="1314532"/>
                <a:gridCol w="1296144"/>
              </a:tblGrid>
              <a:tr h="252000">
                <a:tc rowSpan="5">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(30.6%)</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30.2</a:t>
                      </a: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3,003</a:t>
                      </a:r>
                      <a:r>
                        <a:rPr kumimoji="1" lang="ja-JP" altLang="en-US"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2,581</a:t>
                      </a: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土地・建物・工作物</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2</a:t>
                      </a:r>
                      <a:r>
                        <a:rPr kumimoji="1" lang="ja-JP" altLang="en-US"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兆</a:t>
                      </a:r>
                      <a:r>
                        <a:rPr kumimoji="1" lang="en-US" altLang="ja-JP"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3,152</a:t>
                      </a:r>
                      <a:r>
                        <a:rPr kumimoji="1" lang="ja-JP" altLang="en-US"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endParaRPr kumimoji="1" lang="en-US" altLang="ja-JP"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r>
                        <a:rPr kumimoji="1" lang="en-US" altLang="ja-JP"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2</a:t>
                      </a:r>
                      <a:r>
                        <a:rPr kumimoji="1" lang="ja-JP" altLang="en-US"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兆</a:t>
                      </a:r>
                      <a:r>
                        <a:rPr kumimoji="1" lang="en-US" altLang="ja-JP"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2,730</a:t>
                      </a:r>
                      <a:r>
                        <a:rPr kumimoji="1" lang="ja-JP" altLang="en-US"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億円＞</a:t>
                      </a:r>
                      <a:endParaRPr kumimoji="1" lang="en-US" altLang="ja-JP"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0" marR="396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物品</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865</a:t>
                      </a:r>
                      <a:r>
                        <a:rPr kumimoji="1" lang="ja-JP" altLang="en-US"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株式・出資</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3,196</a:t>
                      </a:r>
                      <a:r>
                        <a:rPr kumimoji="1" lang="ja-JP" altLang="en-US"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endParaRPr kumimoji="1" lang="en-US" altLang="ja-JP"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債権</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805</a:t>
                      </a:r>
                      <a:r>
                        <a:rPr kumimoji="1" lang="ja-JP" altLang="en-US"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endParaRPr kumimoji="1" lang="en-US" altLang="ja-JP"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000">
                <a:tc vMerge="1">
                  <a:txBody>
                    <a:bodyPr/>
                    <a:lstStyle/>
                    <a:p>
                      <a:endParaRPr kumimoji="1" lang="ja-JP" altLang="en-US"/>
                    </a:p>
                  </a:txBody>
                  <a:tcPr/>
                </a:tc>
                <a:tc>
                  <a:txBody>
                    <a:bodyPr/>
                    <a:lstStyle/>
                    <a:p>
                      <a:pPr marL="0" marR="0" lvl="0" indent="0" algn="l" defTabSz="914400" rtl="0" eaLnBrk="0" fontAlgn="base" latinLnBrk="0" hangingPunct="0">
                        <a:lnSpc>
                          <a:spcPts val="12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基金・現金</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ts val="12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4,984</a:t>
                      </a:r>
                      <a:r>
                        <a:rPr kumimoji="1" lang="ja-JP" altLang="en-US"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endParaRPr kumimoji="1" lang="en-US" altLang="ja-JP"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bl>
          </a:graphicData>
        </a:graphic>
      </p:graphicFrame>
      <p:sp>
        <p:nvSpPr>
          <p:cNvPr id="31833" name="AutoShape 1107"/>
          <p:cNvSpPr>
            <a:spLocks noChangeArrowheads="1"/>
          </p:cNvSpPr>
          <p:nvPr/>
        </p:nvSpPr>
        <p:spPr bwMode="auto">
          <a:xfrm>
            <a:off x="92488" y="4509120"/>
            <a:ext cx="252000" cy="2005781"/>
          </a:xfrm>
          <a:prstGeom prst="roundRect">
            <a:avLst>
              <a:gd name="adj" fmla="val 42292"/>
            </a:avLst>
          </a:prstGeom>
          <a:solidFill>
            <a:srgbClr val="FFFF99"/>
          </a:solidFill>
          <a:ln w="9525">
            <a:solidFill>
              <a:srgbClr val="993300"/>
            </a:solidFill>
            <a:round/>
            <a:headEnd/>
            <a:tailEnd/>
          </a:ln>
        </p:spPr>
        <p:txBody>
          <a:bodyPr vert="eaVert" wrap="none" anchor="ctr" anchorCtr="1"/>
          <a:lstStyle/>
          <a:p>
            <a:pPr algn="ctr"/>
            <a:r>
              <a:rPr lang="ja-JP" altLang="en-US" dirty="0"/>
              <a:t>債　務</a:t>
            </a:r>
          </a:p>
        </p:txBody>
      </p:sp>
      <p:graphicFrame>
        <p:nvGraphicFramePr>
          <p:cNvPr id="81101" name="Group 205"/>
          <p:cNvGraphicFramePr>
            <a:graphicFrameLocks noGrp="1"/>
          </p:cNvGraphicFramePr>
          <p:nvPr>
            <p:extLst/>
          </p:nvPr>
        </p:nvGraphicFramePr>
        <p:xfrm>
          <a:off x="428229" y="4564931"/>
          <a:ext cx="2376000" cy="831600"/>
        </p:xfrm>
        <a:graphic>
          <a:graphicData uri="http://schemas.openxmlformats.org/drawingml/2006/table">
            <a:tbl>
              <a:tblPr/>
              <a:tblGrid>
                <a:gridCol w="1266616"/>
                <a:gridCol w="1109384"/>
              </a:tblGrid>
              <a:tr h="277200">
                <a:tc>
                  <a:txBody>
                    <a:bodyPr/>
                    <a:lstStyle/>
                    <a:p>
                      <a:pPr marL="0" marR="0" lvl="0" indent="0" algn="l" defTabSz="914400" rtl="0" eaLnBrk="0" fontAlgn="base" latinLnBrk="0" hangingPunct="0">
                        <a:lnSpc>
                          <a:spcPts val="12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債務負担行為　</a:t>
                      </a:r>
                    </a:p>
                  </a:txBody>
                  <a:tcPr marL="97476" marR="97476" marT="36000" marB="36000" anchor="ct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solidFill>
                      <a:srgbClr val="FFCC99"/>
                    </a:solidFill>
                  </a:tcPr>
                </a:tc>
                <a:tc>
                  <a:txBody>
                    <a:bodyPr/>
                    <a:lstStyle/>
                    <a:p>
                      <a:pPr marL="0" marR="0" lvl="0" indent="0" algn="r" defTabSz="914400" rtl="0" eaLnBrk="0" fontAlgn="base" latinLnBrk="0" hangingPunct="0">
                        <a:lnSpc>
                          <a:spcPts val="12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計</a:t>
                      </a:r>
                      <a:r>
                        <a:rPr kumimoji="1" lang="en-US" altLang="ja-JP" sz="1200" b="1" i="0" u="none" strike="noStrike" cap="none" normalizeH="0" baseline="0" dirty="0" smtClean="0">
                          <a:ln>
                            <a:noFill/>
                          </a:ln>
                          <a:solidFill>
                            <a:schemeClr val="tx1"/>
                          </a:solidFill>
                          <a:effectLst/>
                          <a:latin typeface="ＭＳ Ｐゴシック" pitchFamily="50" charset="-128"/>
                          <a:ea typeface="ＭＳ Ｐゴシック" pitchFamily="50" charset="-128"/>
                        </a:rPr>
                        <a:t>2,434</a:t>
                      </a:r>
                      <a:r>
                        <a:rPr kumimoji="1" lang="ja-JP" altLang="en-US" sz="1200" b="1"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476" marR="97476" marT="36000" marB="36000" anchor="ct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FFCC99"/>
                    </a:solidFill>
                  </a:tcPr>
                </a:tc>
              </a:tr>
              <a:tr h="277200">
                <a:tc>
                  <a:txBody>
                    <a:bodyPr/>
                    <a:lstStyle/>
                    <a:p>
                      <a:pPr marL="0" marR="0" lvl="0" indent="0" algn="l" defTabSz="914400" rtl="0" eaLnBrk="0" fontAlgn="base" latinLnBrk="0" hangingPunct="0">
                        <a:lnSpc>
                          <a:spcPts val="12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・一般会計</a:t>
                      </a:r>
                    </a:p>
                  </a:txBody>
                  <a:tcPr marL="97476" marR="97476" marT="36000" marB="36000" anchor="ctr" horzOverflow="overflow">
                    <a:lnL w="28575" cap="flat" cmpd="sng" algn="ctr">
                      <a:solidFill>
                        <a:schemeClr val="tx1"/>
                      </a:solidFill>
                      <a:prstDash val="solid"/>
                      <a:round/>
                      <a:headEnd type="none" w="med" len="med"/>
                      <a:tailEnd type="none" w="med" len="med"/>
                    </a:lnL>
                    <a:lnR>
                      <a:noFill/>
                    </a:lnR>
                    <a:lnT>
                      <a:noFill/>
                    </a:lnT>
                    <a:lnB w="28575" cap="flat" cmpd="sng" algn="ctr">
                      <a:no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ts val="12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ＭＳ Ｐゴシック" pitchFamily="50" charset="-128"/>
                        </a:rPr>
                        <a:t>2,419</a:t>
                      </a:r>
                      <a:r>
                        <a:rPr kumimoji="1" lang="ja-JP" altLang="en-US" sz="1200" b="0"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476" marR="97476" marT="36000" marB="36000" anchor="ctr" horzOverflow="overflow">
                    <a:lnL>
                      <a:noFill/>
                    </a:lnL>
                    <a:lnR w="28575" cap="flat" cmpd="sng" algn="ctr">
                      <a:solidFill>
                        <a:schemeClr val="tx1"/>
                      </a:solidFill>
                      <a:prstDash val="solid"/>
                      <a:round/>
                      <a:headEnd type="none" w="med" len="med"/>
                      <a:tailEnd type="none" w="med" len="med"/>
                    </a:lnR>
                    <a:lnT>
                      <a:noFill/>
                    </a:lnT>
                    <a:lnB w="28575" cap="flat" cmpd="sng" algn="ctr">
                      <a:noFill/>
                      <a:prstDash val="solid"/>
                      <a:round/>
                      <a:headEnd type="none" w="med" len="med"/>
                      <a:tailEnd type="none" w="med" len="med"/>
                    </a:lnB>
                    <a:lnTlToBr>
                      <a:noFill/>
                    </a:lnTlToBr>
                    <a:lnBlToTr>
                      <a:noFill/>
                    </a:lnBlToTr>
                    <a:solidFill>
                      <a:srgbClr val="FFCC99"/>
                    </a:solidFill>
                  </a:tcPr>
                </a:tc>
              </a:tr>
              <a:tr h="277200">
                <a:tc>
                  <a:txBody>
                    <a:bodyPr/>
                    <a:lstStyle/>
                    <a:p>
                      <a:pPr marL="0" marR="0" lvl="0" indent="0" algn="l" defTabSz="914400" rtl="0" eaLnBrk="0" fontAlgn="base" latinLnBrk="0" hangingPunct="0">
                        <a:lnSpc>
                          <a:spcPts val="12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・政令等会計</a:t>
                      </a:r>
                    </a:p>
                  </a:txBody>
                  <a:tcPr marL="97476" marR="97476" marT="36000" marB="36000"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ts val="12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ＭＳ Ｐゴシック" pitchFamily="50" charset="-128"/>
                        </a:rPr>
                        <a:t>15</a:t>
                      </a:r>
                      <a:r>
                        <a:rPr kumimoji="1" lang="ja-JP" altLang="en-US" sz="1200" b="0"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476" marR="97476" marT="36000" marB="36000" anchor="ct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tr>
            </a:tbl>
          </a:graphicData>
        </a:graphic>
      </p:graphicFrame>
      <p:graphicFrame>
        <p:nvGraphicFramePr>
          <p:cNvPr id="38050" name="Group 162"/>
          <p:cNvGraphicFramePr>
            <a:graphicFrameLocks noGrp="1"/>
          </p:cNvGraphicFramePr>
          <p:nvPr>
            <p:extLst>
              <p:ext uri="{D42A27DB-BD31-4B8C-83A1-F6EECF244321}">
                <p14:modId xmlns:p14="http://schemas.microsoft.com/office/powerpoint/2010/main" val="1660455813"/>
              </p:ext>
            </p:extLst>
          </p:nvPr>
        </p:nvGraphicFramePr>
        <p:xfrm>
          <a:off x="3314039" y="4437112"/>
          <a:ext cx="4159241" cy="1166769"/>
        </p:xfrm>
        <a:graphic>
          <a:graphicData uri="http://schemas.openxmlformats.org/drawingml/2006/table">
            <a:tbl>
              <a:tblPr/>
              <a:tblGrid>
                <a:gridCol w="2935105"/>
                <a:gridCol w="1224136"/>
              </a:tblGrid>
              <a:tr h="276225">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特別区等　  </a:t>
                      </a:r>
                      <a:r>
                        <a:rPr kumimoji="1" lang="en-US" altLang="ja-JP" sz="12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(77.1%)</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78.1%</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sng"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1,876</a:t>
                      </a:r>
                      <a:r>
                        <a:rPr kumimoji="1" lang="ja-JP" altLang="en-US" sz="1200" b="0" i="0" u="sng"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億円</a:t>
                      </a:r>
                      <a:endParaRPr kumimoji="1" lang="en-US" altLang="ja-JP" sz="1200" b="0" i="0" u="sng"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cs typeface="Meiryo UI" pitchFamily="50" charset="-128"/>
                        </a:rPr>
                        <a:t>　　　　</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r>
                        <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1,900</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億円＞</a:t>
                      </a:r>
                      <a:endPar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r>
              <a:tr h="114300">
                <a:tc gridSpan="2">
                  <a:txBody>
                    <a:bodyPr/>
                    <a:lstStyle/>
                    <a:p>
                      <a:pPr marL="0" marR="0" lvl="0" indent="0" algn="l" defTabSz="914400" rtl="0" eaLnBrk="0" fontAlgn="base" latinLnBrk="0" hangingPunct="0">
                        <a:lnSpc>
                          <a:spcPts val="5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txBody>
                  <a:tcPr marL="39000" marR="3900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87594">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　　  </a:t>
                      </a: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(12.7%)</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309</a:t>
                      </a:r>
                      <a:r>
                        <a:rPr kumimoji="1" lang="ja-JP" altLang="en-US"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69931">
                <a:tc>
                  <a:txBody>
                    <a:bodyPr/>
                    <a:lstStyle/>
                    <a:p>
                      <a:pPr marL="0" marR="0" lvl="0" indent="0" algn="l" defTabSz="914400" rtl="0" eaLnBrk="0" fontAlgn="base" latinLnBrk="0" hangingPunct="0">
                        <a:lnSpc>
                          <a:spcPts val="500"/>
                        </a:lnSpc>
                        <a:spcBef>
                          <a:spcPct val="20000"/>
                        </a:spcBef>
                        <a:spcAft>
                          <a:spcPct val="0"/>
                        </a:spcAft>
                        <a:buClrTx/>
                        <a:buSzTx/>
                        <a:buFont typeface="Arial" charset="0"/>
                        <a:buNone/>
                        <a:tabLst/>
                      </a:pPr>
                      <a:endParaRPr kumimoji="1" lang="ja-JP" altLang="en-US" sz="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kumimoji="1" lang="ja-JP" altLang="en-US" sz="200" dirty="0">
                        <a:solidFill>
                          <a:schemeClr val="tx1"/>
                        </a:solidFill>
                      </a:endParaRPr>
                    </a:p>
                  </a:txBody>
                  <a:tcPr marL="39000" marR="3900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7763">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その他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(10.2%)</a:t>
                      </a:r>
                    </a:p>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9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9.2%</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sng"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249</a:t>
                      </a:r>
                      <a:r>
                        <a:rPr kumimoji="1" lang="ja-JP" altLang="en-US" sz="1200" b="0" i="0" u="sng"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億円</a:t>
                      </a:r>
                      <a:endParaRPr kumimoji="1" lang="en-US" altLang="ja-JP" sz="1200" b="0" i="0" u="sng"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9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　　　　　　</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r>
                        <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225</a:t>
                      </a:r>
                      <a:r>
                        <a:rPr kumimoji="1" lang="ja-JP" altLang="en-US"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億円＞</a:t>
                      </a:r>
                      <a:endParaRPr kumimoji="1" lang="en-US" altLang="ja-JP" sz="9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868" name="AutoShape 131"/>
          <p:cNvSpPr>
            <a:spLocks noChangeArrowheads="1"/>
          </p:cNvSpPr>
          <p:nvPr/>
        </p:nvSpPr>
        <p:spPr bwMode="auto">
          <a:xfrm rot="-1367009">
            <a:off x="2839865" y="4512336"/>
            <a:ext cx="432000" cy="215900"/>
          </a:xfrm>
          <a:prstGeom prst="rightArrow">
            <a:avLst>
              <a:gd name="adj1" fmla="val 50000"/>
              <a:gd name="adj2" fmla="val 50184"/>
            </a:avLst>
          </a:prstGeom>
          <a:solidFill>
            <a:schemeClr val="accent1"/>
          </a:solidFill>
          <a:ln w="9525">
            <a:solidFill>
              <a:schemeClr val="tx1"/>
            </a:solidFill>
            <a:miter lim="800000"/>
            <a:headEnd/>
            <a:tailEnd/>
          </a:ln>
        </p:spPr>
        <p:txBody>
          <a:bodyPr wrap="none" anchor="ctr"/>
          <a:lstStyle/>
          <a:p>
            <a:endParaRPr lang="ja-JP" altLang="en-US"/>
          </a:p>
        </p:txBody>
      </p:sp>
      <p:sp>
        <p:nvSpPr>
          <p:cNvPr id="31870" name="AutoShape 152"/>
          <p:cNvSpPr>
            <a:spLocks noChangeArrowheads="1"/>
          </p:cNvSpPr>
          <p:nvPr/>
        </p:nvSpPr>
        <p:spPr bwMode="auto">
          <a:xfrm>
            <a:off x="7865393" y="5868864"/>
            <a:ext cx="1325960" cy="287337"/>
          </a:xfrm>
          <a:prstGeom prst="roundRect">
            <a:avLst>
              <a:gd name="adj" fmla="val 16667"/>
            </a:avLst>
          </a:prstGeom>
          <a:solidFill>
            <a:srgbClr val="CCFFFF"/>
          </a:solidFill>
          <a:ln w="9525">
            <a:solidFill>
              <a:schemeClr val="tx1"/>
            </a:solidFill>
            <a:round/>
            <a:headEnd/>
            <a:tailEnd/>
          </a:ln>
        </p:spPr>
        <p:txBody>
          <a:bodyPr lIns="36000" tIns="36000" rIns="36000" bIns="36000" anchor="ctr"/>
          <a:lstStyle/>
          <a:p>
            <a:pPr algn="ctr"/>
            <a:r>
              <a:rPr lang="ja-JP" altLang="en-US" sz="1400" dirty="0"/>
              <a:t>財政調整財源</a:t>
            </a:r>
          </a:p>
        </p:txBody>
      </p:sp>
      <p:sp>
        <p:nvSpPr>
          <p:cNvPr id="31871" name="テキスト ボックス 1"/>
          <p:cNvSpPr txBox="1">
            <a:spLocks noChangeArrowheads="1"/>
          </p:cNvSpPr>
          <p:nvPr/>
        </p:nvSpPr>
        <p:spPr bwMode="auto">
          <a:xfrm>
            <a:off x="6422223" y="476672"/>
            <a:ext cx="3355313" cy="274638"/>
          </a:xfrm>
          <a:prstGeom prst="rect">
            <a:avLst/>
          </a:prstGeom>
          <a:noFill/>
          <a:ln w="9525">
            <a:noFill/>
            <a:miter lim="800000"/>
            <a:headEnd/>
            <a:tailEnd/>
          </a:ln>
        </p:spPr>
        <p:txBody>
          <a:bodyPr>
            <a:spAutoFit/>
          </a:bodyPr>
          <a:lstStyle/>
          <a:p>
            <a:pPr algn="r"/>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準公営企業・公営企業会計を除く</a:t>
            </a:r>
          </a:p>
        </p:txBody>
      </p:sp>
      <p:sp>
        <p:nvSpPr>
          <p:cNvPr id="31872" name="Line 135"/>
          <p:cNvSpPr>
            <a:spLocks noChangeShapeType="1"/>
          </p:cNvSpPr>
          <p:nvPr/>
        </p:nvSpPr>
        <p:spPr bwMode="auto">
          <a:xfrm flipH="1">
            <a:off x="7185249" y="6366321"/>
            <a:ext cx="878400" cy="12700"/>
          </a:xfrm>
          <a:prstGeom prst="line">
            <a:avLst/>
          </a:prstGeom>
          <a:noFill/>
          <a:ln w="76200" cmpd="tri">
            <a:solidFill>
              <a:schemeClr val="tx1"/>
            </a:solidFill>
            <a:round/>
            <a:headEnd/>
            <a:tailEnd type="stealth" w="med" len="med"/>
          </a:ln>
        </p:spPr>
        <p:txBody>
          <a:bodyPr/>
          <a:lstStyle/>
          <a:p>
            <a:endParaRPr lang="ja-JP" altLang="en-US"/>
          </a:p>
        </p:txBody>
      </p:sp>
      <p:sp>
        <p:nvSpPr>
          <p:cNvPr id="31873" name="AutoShape 136"/>
          <p:cNvSpPr>
            <a:spLocks noChangeArrowheads="1"/>
          </p:cNvSpPr>
          <p:nvPr/>
        </p:nvSpPr>
        <p:spPr bwMode="auto">
          <a:xfrm>
            <a:off x="7865393" y="6217791"/>
            <a:ext cx="1325960" cy="298450"/>
          </a:xfrm>
          <a:prstGeom prst="roundRect">
            <a:avLst>
              <a:gd name="adj" fmla="val 16667"/>
            </a:avLst>
          </a:prstGeom>
          <a:solidFill>
            <a:srgbClr val="CCFFFF"/>
          </a:solidFill>
          <a:ln w="9525">
            <a:solidFill>
              <a:schemeClr val="tx1"/>
            </a:solidFill>
            <a:round/>
            <a:headEnd/>
            <a:tailEnd/>
          </a:ln>
        </p:spPr>
        <p:txBody>
          <a:bodyPr lIns="54000" rIns="54000" anchor="ctr"/>
          <a:lstStyle/>
          <a:p>
            <a:pPr algn="ctr"/>
            <a:r>
              <a:rPr lang="ja-JP" altLang="en-US" sz="1400"/>
              <a:t>目的税</a:t>
            </a:r>
          </a:p>
        </p:txBody>
      </p:sp>
      <p:sp>
        <p:nvSpPr>
          <p:cNvPr id="31874" name="角丸四角形 33"/>
          <p:cNvSpPr>
            <a:spLocks noChangeArrowheads="1"/>
          </p:cNvSpPr>
          <p:nvPr/>
        </p:nvSpPr>
        <p:spPr bwMode="auto">
          <a:xfrm>
            <a:off x="7473281" y="5877272"/>
            <a:ext cx="273447" cy="977900"/>
          </a:xfrm>
          <a:prstGeom prst="roundRect">
            <a:avLst>
              <a:gd name="adj" fmla="val 16667"/>
            </a:avLst>
          </a:prstGeom>
          <a:solidFill>
            <a:srgbClr val="77933C"/>
          </a:solidFill>
          <a:ln w="25400" algn="ctr">
            <a:noFill/>
            <a:round/>
            <a:headEnd/>
            <a:tailEnd/>
          </a:ln>
        </p:spPr>
        <p:txBody>
          <a:bodyPr anchor="ctr" anchorCtr="1"/>
          <a:lstStyle/>
          <a:p>
            <a:pPr algn="ctr">
              <a:lnSpc>
                <a:spcPts val="1400"/>
              </a:lnSpc>
            </a:pPr>
            <a:r>
              <a:rPr lang="ja-JP" altLang="en-US" sz="1200" b="1" dirty="0">
                <a:solidFill>
                  <a:srgbClr val="FFFFFF"/>
                </a:solidFill>
                <a:latin typeface="Meiryo UI" pitchFamily="50" charset="-128"/>
                <a:ea typeface="Meiryo UI" pitchFamily="50" charset="-128"/>
                <a:cs typeface="Meiryo UI" pitchFamily="50" charset="-128"/>
              </a:rPr>
              <a:t>償還財源</a:t>
            </a:r>
          </a:p>
        </p:txBody>
      </p:sp>
      <p:cxnSp>
        <p:nvCxnSpPr>
          <p:cNvPr id="4" name="直線矢印コネクタ 3"/>
          <p:cNvCxnSpPr/>
          <p:nvPr/>
        </p:nvCxnSpPr>
        <p:spPr>
          <a:xfrm>
            <a:off x="7527421" y="3645024"/>
            <a:ext cx="161884" cy="0"/>
          </a:xfrm>
          <a:prstGeom prst="straightConnector1">
            <a:avLst/>
          </a:prstGeom>
          <a:ln w="6350">
            <a:tailEnd type="arrow"/>
          </a:ln>
        </p:spPr>
        <p:style>
          <a:lnRef idx="1">
            <a:schemeClr val="dk1"/>
          </a:lnRef>
          <a:fillRef idx="0">
            <a:schemeClr val="dk1"/>
          </a:fillRef>
          <a:effectRef idx="0">
            <a:schemeClr val="dk1"/>
          </a:effectRef>
          <a:fontRef idx="minor">
            <a:schemeClr val="tx1"/>
          </a:fontRef>
        </p:style>
      </p:cxnSp>
      <p:sp>
        <p:nvSpPr>
          <p:cNvPr id="10" name="角丸四角形 9"/>
          <p:cNvSpPr/>
          <p:nvPr/>
        </p:nvSpPr>
        <p:spPr>
          <a:xfrm>
            <a:off x="0" y="332656"/>
            <a:ext cx="9906000" cy="358775"/>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defRPr/>
            </a:pPr>
            <a:r>
              <a:rPr lang="ja-JP" altLang="en-US" b="1" dirty="0">
                <a:solidFill>
                  <a:srgbClr val="000000"/>
                </a:solidFill>
                <a:latin typeface="Meiryo UI" pitchFamily="50" charset="-128"/>
                <a:ea typeface="Meiryo UI" pitchFamily="50" charset="-128"/>
                <a:cs typeface="Meiryo UI" pitchFamily="50" charset="-128"/>
              </a:rPr>
              <a:t>（１）承継の姿</a:t>
            </a:r>
            <a:endParaRPr lang="ja-JP" altLang="en-US" dirty="0">
              <a:solidFill>
                <a:srgbClr val="000000"/>
              </a:solidFill>
              <a:latin typeface="Meiryo UI" pitchFamily="50" charset="-128"/>
              <a:ea typeface="Meiryo UI" pitchFamily="50" charset="-128"/>
              <a:cs typeface="Meiryo UI" pitchFamily="50" charset="-128"/>
            </a:endParaRPr>
          </a:p>
        </p:txBody>
      </p:sp>
      <p:sp>
        <p:nvSpPr>
          <p:cNvPr id="2" name="角丸四角形 9"/>
          <p:cNvSpPr/>
          <p:nvPr/>
        </p:nvSpPr>
        <p:spPr>
          <a:xfrm>
            <a:off x="15552" y="576000"/>
            <a:ext cx="9906000" cy="358775"/>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defRPr/>
            </a:pPr>
            <a:r>
              <a:rPr lang="ja-JP" altLang="en-US" sz="1600" b="1" dirty="0">
                <a:solidFill>
                  <a:srgbClr val="000000"/>
                </a:solidFill>
                <a:latin typeface="Meiryo UI" pitchFamily="50" charset="-128"/>
                <a:ea typeface="Meiryo UI" pitchFamily="50" charset="-128"/>
                <a:cs typeface="Meiryo UI" pitchFamily="50" charset="-128"/>
              </a:rPr>
              <a:t>　 </a:t>
            </a:r>
            <a:r>
              <a:rPr lang="ja-JP" altLang="en-US" sz="1600" b="1" dirty="0" smtClean="0">
                <a:solidFill>
                  <a:srgbClr val="000000"/>
                </a:solidFill>
                <a:latin typeface="Meiryo UI" pitchFamily="50" charset="-128"/>
                <a:ea typeface="Meiryo UI" pitchFamily="50" charset="-128"/>
                <a:cs typeface="Meiryo UI" pitchFamily="50" charset="-128"/>
              </a:rPr>
              <a:t>①　財産</a:t>
            </a:r>
            <a:r>
              <a:rPr lang="ja-JP" altLang="en-US" sz="1600" b="1" dirty="0">
                <a:solidFill>
                  <a:srgbClr val="000000"/>
                </a:solidFill>
                <a:latin typeface="Meiryo UI" pitchFamily="50" charset="-128"/>
                <a:ea typeface="Meiryo UI" pitchFamily="50" charset="-128"/>
                <a:cs typeface="Meiryo UI" pitchFamily="50" charset="-128"/>
              </a:rPr>
              <a:t>・債務の承継の姿（全体イメージ）</a:t>
            </a:r>
            <a:endParaRPr lang="ja-JP" altLang="en-US" sz="1600" dirty="0">
              <a:solidFill>
                <a:srgbClr val="000000"/>
              </a:solidFill>
              <a:latin typeface="Meiryo UI" pitchFamily="50" charset="-128"/>
              <a:ea typeface="Meiryo UI" pitchFamily="50" charset="-128"/>
              <a:cs typeface="Meiryo UI" pitchFamily="50" charset="-128"/>
            </a:endParaRPr>
          </a:p>
        </p:txBody>
      </p:sp>
      <p:sp>
        <p:nvSpPr>
          <p:cNvPr id="31883" name="正方形/長方形 12"/>
          <p:cNvSpPr>
            <a:spLocks noChangeArrowheads="1"/>
          </p:cNvSpPr>
          <p:nvPr/>
        </p:nvSpPr>
        <p:spPr bwMode="auto">
          <a:xfrm>
            <a:off x="8853488" y="71438"/>
            <a:ext cx="1043914" cy="260350"/>
          </a:xfrm>
          <a:prstGeom prst="rect">
            <a:avLst/>
          </a:prstGeom>
          <a:noFill/>
          <a:ln w="9525">
            <a:noFill/>
            <a:miter lim="800000"/>
            <a:headEnd/>
            <a:tailEnd/>
          </a:ln>
        </p:spPr>
        <p:txBody>
          <a:bodyPr>
            <a:spAutoFit/>
          </a:bodyPr>
          <a:lstStyle/>
          <a:p>
            <a:pPr algn="r" eaLnBrk="1" hangingPunct="1"/>
            <a:r>
              <a:rPr lang="ja-JP" altLang="en-US" sz="1100" b="1" dirty="0">
                <a:solidFill>
                  <a:srgbClr val="000000"/>
                </a:solidFill>
                <a:latin typeface="Meiryo UI" pitchFamily="50" charset="-128"/>
                <a:ea typeface="Meiryo UI" pitchFamily="50" charset="-128"/>
                <a:cs typeface="Meiryo UI" pitchFamily="50" charset="-128"/>
              </a:rPr>
              <a:t>あ財産</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２９</a:t>
            </a:r>
            <a:endParaRPr lang="ja-JP" altLang="en-US" sz="1200" b="1" dirty="0">
              <a:solidFill>
                <a:srgbClr val="000000"/>
              </a:solidFill>
              <a:latin typeface="Meiryo UI" pitchFamily="50" charset="-128"/>
              <a:ea typeface="Meiryo UI" pitchFamily="50" charset="-128"/>
              <a:cs typeface="Meiryo UI" pitchFamily="50" charset="-128"/>
            </a:endParaRPr>
          </a:p>
        </p:txBody>
      </p:sp>
      <p:sp>
        <p:nvSpPr>
          <p:cNvPr id="37" name="正方形/長方形 36"/>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Meiryo UI" pitchFamily="50" charset="-128"/>
                <a:ea typeface="Meiryo UI" pitchFamily="50" charset="-128"/>
                <a:cs typeface="Meiryo UI" pitchFamily="50" charset="-128"/>
              </a:rPr>
              <a:t>１</a:t>
            </a:r>
            <a:r>
              <a:rPr lang="ja-JP" altLang="en-US" sz="2000" b="1" dirty="0" smtClean="0">
                <a:solidFill>
                  <a:schemeClr val="tx1"/>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特別区及び大阪府への承継の姿</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40" name="AutoShape 161"/>
          <p:cNvSpPr>
            <a:spLocks noChangeArrowheads="1"/>
          </p:cNvSpPr>
          <p:nvPr/>
        </p:nvSpPr>
        <p:spPr bwMode="auto">
          <a:xfrm rot="2194998">
            <a:off x="2884925" y="3231278"/>
            <a:ext cx="432000" cy="215900"/>
          </a:xfrm>
          <a:prstGeom prst="rightArrow">
            <a:avLst>
              <a:gd name="adj1" fmla="val 50000"/>
              <a:gd name="adj2" fmla="val 50184"/>
            </a:avLst>
          </a:prstGeom>
          <a:solidFill>
            <a:schemeClr val="accent1"/>
          </a:solidFill>
          <a:ln w="9525">
            <a:solidFill>
              <a:schemeClr val="tx1"/>
            </a:solidFill>
            <a:miter lim="800000"/>
            <a:headEnd/>
            <a:tailEnd/>
          </a:ln>
        </p:spPr>
        <p:txBody>
          <a:bodyPr wrap="none" anchor="ctr"/>
          <a:lstStyle/>
          <a:p>
            <a:endParaRPr lang="ja-JP" altLang="en-US"/>
          </a:p>
        </p:txBody>
      </p:sp>
      <p:sp>
        <p:nvSpPr>
          <p:cNvPr id="41" name="AutoShape 131"/>
          <p:cNvSpPr>
            <a:spLocks noChangeArrowheads="1"/>
          </p:cNvSpPr>
          <p:nvPr/>
        </p:nvSpPr>
        <p:spPr bwMode="auto">
          <a:xfrm rot="953618">
            <a:off x="2843510" y="4780170"/>
            <a:ext cx="432000" cy="215900"/>
          </a:xfrm>
          <a:prstGeom prst="rightArrow">
            <a:avLst>
              <a:gd name="adj1" fmla="val 50000"/>
              <a:gd name="adj2" fmla="val 50184"/>
            </a:avLst>
          </a:prstGeom>
          <a:solidFill>
            <a:schemeClr val="accent1"/>
          </a:solidFill>
          <a:ln w="9525">
            <a:solidFill>
              <a:schemeClr val="tx1"/>
            </a:solidFill>
            <a:miter lim="800000"/>
            <a:headEnd/>
            <a:tailEnd/>
          </a:ln>
        </p:spPr>
        <p:txBody>
          <a:bodyPr wrap="none" anchor="ctr"/>
          <a:lstStyle/>
          <a:p>
            <a:endParaRPr lang="ja-JP" altLang="en-US"/>
          </a:p>
        </p:txBody>
      </p:sp>
      <p:sp>
        <p:nvSpPr>
          <p:cNvPr id="43" name="Text Box 140"/>
          <p:cNvSpPr txBox="1">
            <a:spLocks noChangeArrowheads="1"/>
          </p:cNvSpPr>
          <p:nvPr/>
        </p:nvSpPr>
        <p:spPr bwMode="auto">
          <a:xfrm>
            <a:off x="3309008" y="3717032"/>
            <a:ext cx="3823096" cy="246221"/>
          </a:xfrm>
          <a:prstGeom prst="rect">
            <a:avLst/>
          </a:prstGeom>
          <a:noFill/>
          <a:ln w="9525">
            <a:noFill/>
            <a:miter lim="800000"/>
            <a:headEnd/>
            <a:tailEnd/>
          </a:ln>
        </p:spPr>
        <p:txBody>
          <a:bodyPr>
            <a:spAutoFit/>
          </a:bodyPr>
          <a:lstStyle/>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行政財産化を検討している港湾局賃貸地を含む</a:t>
            </a:r>
            <a:endParaRPr lang="ja-JP" altLang="en-US" sz="1000" dirty="0">
              <a:latin typeface="Meiryo UI" pitchFamily="50" charset="-128"/>
              <a:ea typeface="Meiryo UI" pitchFamily="50" charset="-128"/>
              <a:cs typeface="Meiryo UI" pitchFamily="50" charset="-128"/>
            </a:endParaRPr>
          </a:p>
        </p:txBody>
      </p:sp>
      <p:graphicFrame>
        <p:nvGraphicFramePr>
          <p:cNvPr id="38039" name="Group 151"/>
          <p:cNvGraphicFramePr>
            <a:graphicFrameLocks noGrp="1"/>
          </p:cNvGraphicFramePr>
          <p:nvPr>
            <p:extLst>
              <p:ext uri="{D42A27DB-BD31-4B8C-83A1-F6EECF244321}">
                <p14:modId xmlns:p14="http://schemas.microsoft.com/office/powerpoint/2010/main" val="1565376879"/>
              </p:ext>
            </p:extLst>
          </p:nvPr>
        </p:nvGraphicFramePr>
        <p:xfrm>
          <a:off x="3314039" y="908720"/>
          <a:ext cx="4159241" cy="1461408"/>
        </p:xfrm>
        <a:graphic>
          <a:graphicData uri="http://schemas.openxmlformats.org/drawingml/2006/table">
            <a:tbl>
              <a:tblPr/>
              <a:tblGrid>
                <a:gridCol w="1548565"/>
                <a:gridCol w="1314532"/>
                <a:gridCol w="1296144"/>
              </a:tblGrid>
              <a:tr h="288000">
                <a:tc rowSpan="5">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特別区等</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(69.4%)</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69.6</a:t>
                      </a: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1" lang="en-US" altLang="ja-JP"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a:t>
                      </a:r>
                      <a:r>
                        <a:rPr kumimoji="1" lang="ja-JP" altLang="en-US"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4,809</a:t>
                      </a:r>
                      <a:r>
                        <a:rPr kumimoji="1" lang="ja-JP" altLang="en-US"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000" b="1"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a:t>
                      </a: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5,031</a:t>
                      </a: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土地・建物・工作物</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7</a:t>
                      </a:r>
                      <a:r>
                        <a:rPr kumimoji="1" lang="ja-JP" altLang="en-US"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兆</a:t>
                      </a:r>
                      <a:r>
                        <a:rPr kumimoji="1" lang="en-US" altLang="ja-JP"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797</a:t>
                      </a:r>
                      <a:r>
                        <a:rPr kumimoji="1" lang="ja-JP" altLang="en-US"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endParaRPr kumimoji="1" lang="en-US" altLang="ja-JP"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r>
                        <a:rPr kumimoji="1" lang="en-US" altLang="ja-JP"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7</a:t>
                      </a:r>
                      <a:r>
                        <a:rPr kumimoji="1" lang="ja-JP" altLang="en-US"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兆</a:t>
                      </a:r>
                      <a:r>
                        <a:rPr kumimoji="1" lang="en-US" altLang="ja-JP"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1,024</a:t>
                      </a:r>
                      <a:r>
                        <a:rPr kumimoji="1" lang="ja-JP" altLang="en-US"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億円＞</a:t>
                      </a:r>
                      <a:endParaRPr kumimoji="1" lang="en-US" altLang="ja-JP"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r>
              <a:tr h="288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物品</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146</a:t>
                      </a:r>
                      <a:r>
                        <a:rPr kumimoji="1" lang="ja-JP" altLang="en-US"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endParaRPr kumimoji="1" lang="en-US" altLang="ja-JP" sz="10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r>
                        <a:rPr kumimoji="1" lang="en-US" altLang="ja-JP"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141</a:t>
                      </a:r>
                      <a:r>
                        <a:rPr kumimoji="1" lang="ja-JP" altLang="en-US"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r>
              <a:tr h="288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株式・出資</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1,244</a:t>
                      </a:r>
                      <a:r>
                        <a:rPr kumimoji="1" lang="ja-JP" altLang="en-US"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r>
              <a:tr h="288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債権</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658</a:t>
                      </a:r>
                      <a:r>
                        <a:rPr kumimoji="1" lang="ja-JP" altLang="en-US"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r>
              <a:tr h="288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基金・現金</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1,964</a:t>
                      </a:r>
                      <a:r>
                        <a:rPr kumimoji="1" lang="ja-JP" altLang="en-US" sz="10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r>
            </a:tbl>
          </a:graphicData>
        </a:graphic>
      </p:graphicFrame>
      <p:sp>
        <p:nvSpPr>
          <p:cNvPr id="35" name="スライド番号プレースホルダー 2"/>
          <p:cNvSpPr txBox="1">
            <a:spLocks/>
          </p:cNvSpPr>
          <p:nvPr/>
        </p:nvSpPr>
        <p:spPr bwMode="auto">
          <a:xfrm>
            <a:off x="8986518" y="-62327"/>
            <a:ext cx="910884" cy="365125"/>
          </a:xfrm>
          <a:prstGeom prst="rect">
            <a:avLst/>
          </a:prstGeom>
          <a:noFill/>
          <a:ln w="9525">
            <a:noFill/>
            <a:miter lim="800000"/>
            <a:headEnd/>
            <a:tailEnd/>
          </a:ln>
        </p:spPr>
        <p:txBody>
          <a:bodyPr anchor="ctr"/>
          <a:lstStyle/>
          <a:p>
            <a:pPr algn="r" eaLnBrk="1" hangingPunct="1"/>
            <a:r>
              <a:rPr lang="ja-JP" altLang="en-US" sz="1100" b="1" dirty="0">
                <a:latin typeface="Meiryo UI" pitchFamily="50" charset="-128"/>
                <a:ea typeface="Meiryo UI" pitchFamily="50" charset="-128"/>
                <a:cs typeface="Meiryo UI" pitchFamily="50" charset="-128"/>
              </a:rPr>
              <a:t>参考</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４</a:t>
            </a:r>
          </a:p>
        </p:txBody>
      </p:sp>
      <p:sp>
        <p:nvSpPr>
          <p:cNvPr id="36" name="テキスト ボックス 1"/>
          <p:cNvSpPr txBox="1">
            <a:spLocks noChangeArrowheads="1"/>
          </p:cNvSpPr>
          <p:nvPr/>
        </p:nvSpPr>
        <p:spPr bwMode="auto">
          <a:xfrm>
            <a:off x="7329264" y="692696"/>
            <a:ext cx="2461211" cy="646331"/>
          </a:xfrm>
          <a:prstGeom prst="rect">
            <a:avLst/>
          </a:prstGeom>
          <a:noFill/>
          <a:ln w="9525">
            <a:noFill/>
            <a:miter lim="800000"/>
            <a:headEnd/>
            <a:tailEnd/>
          </a:ln>
        </p:spPr>
        <p:txBody>
          <a:bodyPr wrap="square">
            <a:spAutoFit/>
          </a:bodyPr>
          <a:lstStyle/>
          <a:p>
            <a:r>
              <a:rPr lang="en-US" altLang="ja-JP" sz="1200" dirty="0" smtClean="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端数処理</a:t>
            </a:r>
            <a:r>
              <a:rPr lang="ja-JP" altLang="en-US" sz="1200" dirty="0" smtClean="0">
                <a:latin typeface="Meiryo UI" pitchFamily="50" charset="-128"/>
                <a:ea typeface="Meiryo UI" pitchFamily="50" charset="-128"/>
                <a:cs typeface="Meiryo UI" pitchFamily="50" charset="-128"/>
              </a:rPr>
              <a:t>の関係で、内訳と合計が</a:t>
            </a:r>
            <a:endParaRPr lang="en-US" altLang="ja-JP" sz="1200" dirty="0" smtClean="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 合わない場合がある（次ページも</a:t>
            </a:r>
            <a:endParaRPr lang="en-US" altLang="ja-JP" sz="1200" dirty="0" smtClean="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 同じ）</a:t>
            </a:r>
            <a:endParaRPr lang="ja-JP" altLang="en-US" sz="1200" dirty="0">
              <a:latin typeface="Meiryo UI" pitchFamily="50" charset="-128"/>
              <a:ea typeface="Meiryo UI" pitchFamily="50" charset="-128"/>
              <a:cs typeface="Meiryo UI" pitchFamily="50" charset="-128"/>
            </a:endParaRPr>
          </a:p>
        </p:txBody>
      </p:sp>
      <p:sp>
        <p:nvSpPr>
          <p:cNvPr id="39" name="Text Box 141"/>
          <p:cNvSpPr txBox="1">
            <a:spLocks noChangeArrowheads="1"/>
          </p:cNvSpPr>
          <p:nvPr/>
        </p:nvSpPr>
        <p:spPr bwMode="auto">
          <a:xfrm>
            <a:off x="3296816" y="5589240"/>
            <a:ext cx="4056988" cy="369332"/>
          </a:xfrm>
          <a:prstGeom prst="rect">
            <a:avLst/>
          </a:prstGeom>
          <a:noFill/>
          <a:ln w="9525">
            <a:noFill/>
            <a:miter lim="800000"/>
            <a:headEnd/>
            <a:tailEnd/>
          </a:ln>
        </p:spPr>
        <p:txBody>
          <a:bodyPr>
            <a:spAutoFit/>
          </a:bodyPr>
          <a:lstStyle/>
          <a:p>
            <a:r>
              <a:rPr lang="en-US" altLang="ja-JP" sz="1000" dirty="0" smtClean="0">
                <a:latin typeface="Meiryo UI" pitchFamily="50" charset="-128"/>
                <a:ea typeface="Meiryo UI" pitchFamily="50" charset="-128"/>
                <a:cs typeface="Meiryo UI" pitchFamily="50" charset="-128"/>
              </a:rPr>
              <a:t>※</a:t>
            </a:r>
            <a:r>
              <a:rPr lang="ja-JP" altLang="en-US" sz="1000" u="sng" dirty="0">
                <a:latin typeface="Meiryo UI" pitchFamily="50" charset="-128"/>
                <a:ea typeface="Meiryo UI" pitchFamily="50" charset="-128"/>
                <a:cs typeface="Meiryo UI" pitchFamily="50" charset="-128"/>
              </a:rPr>
              <a:t>特別</a:t>
            </a:r>
            <a:r>
              <a:rPr lang="ja-JP" altLang="en-US" sz="1000" u="sng" dirty="0" smtClean="0">
                <a:latin typeface="Meiryo UI" pitchFamily="50" charset="-128"/>
                <a:ea typeface="Meiryo UI" pitchFamily="50" charset="-128"/>
                <a:cs typeface="Meiryo UI" pitchFamily="50" charset="-128"/>
              </a:rPr>
              <a:t>区等と大阪府の所管が</a:t>
            </a:r>
            <a:r>
              <a:rPr lang="ja-JP" altLang="en-US" sz="1000" u="sng" dirty="0">
                <a:latin typeface="Meiryo UI" pitchFamily="50" charset="-128"/>
                <a:ea typeface="Meiryo UI" pitchFamily="50" charset="-128"/>
                <a:cs typeface="Meiryo UI" pitchFamily="50" charset="-128"/>
              </a:rPr>
              <a:t>混在</a:t>
            </a:r>
            <a:r>
              <a:rPr lang="ja-JP" altLang="en-US" sz="1000" u="sng" dirty="0" smtClean="0">
                <a:latin typeface="Meiryo UI" pitchFamily="50" charset="-128"/>
                <a:ea typeface="Meiryo UI" pitchFamily="50" charset="-128"/>
                <a:cs typeface="Meiryo UI" pitchFamily="50" charset="-128"/>
              </a:rPr>
              <a:t>するもの</a:t>
            </a:r>
            <a:endParaRPr lang="en-US" altLang="ja-JP" sz="1000" u="sng" dirty="0" smtClean="0">
              <a:latin typeface="Meiryo UI" pitchFamily="50" charset="-128"/>
              <a:ea typeface="Meiryo UI" pitchFamily="50" charset="-128"/>
              <a:cs typeface="Meiryo UI" pitchFamily="50" charset="-128"/>
            </a:endParaRPr>
          </a:p>
          <a:p>
            <a:r>
              <a:rPr lang="ja-JP" altLang="en-US" sz="800" i="1" dirty="0" smtClean="0">
                <a:latin typeface="Meiryo UI" pitchFamily="50" charset="-128"/>
                <a:ea typeface="Meiryo UI" pitchFamily="50" charset="-128"/>
                <a:cs typeface="Meiryo UI" pitchFamily="50" charset="-128"/>
              </a:rPr>
              <a:t>＜事務</a:t>
            </a:r>
            <a:r>
              <a:rPr lang="ja-JP" altLang="en-US" sz="800" i="1" dirty="0">
                <a:latin typeface="Meiryo UI" pitchFamily="50" charset="-128"/>
                <a:ea typeface="Meiryo UI" pitchFamily="50" charset="-128"/>
                <a:cs typeface="Meiryo UI" pitchFamily="50" charset="-128"/>
              </a:rPr>
              <a:t>分担（案）上、「調整中」の事務に関するもの</a:t>
            </a:r>
            <a:r>
              <a:rPr lang="ja-JP" altLang="en-US" sz="800" i="1" dirty="0" smtClean="0">
                <a:latin typeface="Meiryo UI" pitchFamily="50" charset="-128"/>
                <a:ea typeface="Meiryo UI" pitchFamily="50" charset="-128"/>
                <a:cs typeface="Meiryo UI" pitchFamily="50" charset="-128"/>
              </a:rPr>
              <a:t>等＞</a:t>
            </a:r>
            <a:endParaRPr lang="ja-JP" altLang="en-US" sz="800" b="1" i="1" dirty="0">
              <a:latin typeface="Meiryo UI" pitchFamily="50" charset="-128"/>
              <a:ea typeface="Meiryo UI" pitchFamily="50" charset="-128"/>
              <a:cs typeface="Meiryo UI" pitchFamily="50" charset="-128"/>
            </a:endParaRPr>
          </a:p>
        </p:txBody>
      </p:sp>
      <p:graphicFrame>
        <p:nvGraphicFramePr>
          <p:cNvPr id="44" name="Group 150"/>
          <p:cNvGraphicFramePr>
            <a:graphicFrameLocks noGrp="1"/>
          </p:cNvGraphicFramePr>
          <p:nvPr>
            <p:extLst>
              <p:ext uri="{D42A27DB-BD31-4B8C-83A1-F6EECF244321}">
                <p14:modId xmlns:p14="http://schemas.microsoft.com/office/powerpoint/2010/main" val="99608933"/>
              </p:ext>
            </p:extLst>
          </p:nvPr>
        </p:nvGraphicFramePr>
        <p:xfrm>
          <a:off x="3314039" y="3933056"/>
          <a:ext cx="4159241" cy="329184"/>
        </p:xfrm>
        <a:graphic>
          <a:graphicData uri="http://schemas.openxmlformats.org/drawingml/2006/table">
            <a:tbl>
              <a:tblPr/>
              <a:tblGrid>
                <a:gridCol w="2863097"/>
                <a:gridCol w="1296144"/>
              </a:tblGrid>
              <a:tr h="25200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その他　</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0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0</a:t>
                      </a:r>
                      <a:r>
                        <a:rPr kumimoji="1" lang="ja-JP" altLang="en-US" sz="10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0.2</a:t>
                      </a:r>
                      <a:r>
                        <a:rPr kumimoji="1" lang="ja-JP" altLang="en-US"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endParaRPr kumimoji="1" lang="en-US" altLang="ja-JP" sz="8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0</a:t>
                      </a:r>
                      <a:r>
                        <a:rPr kumimoji="1" lang="ja-JP" altLang="en-US" sz="12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円</a:t>
                      </a:r>
                      <a:endParaRPr kumimoji="1" lang="en-US" altLang="ja-JP" sz="1200" b="0" i="0" u="sng"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ja-JP" altLang="en-US"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r>
                        <a:rPr kumimoji="1" lang="en-US" altLang="ja-JP"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200</a:t>
                      </a:r>
                      <a:r>
                        <a:rPr kumimoji="1" lang="ja-JP" altLang="en-US"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rPr>
                        <a:t>億円＞</a:t>
                      </a:r>
                      <a:endParaRPr kumimoji="1" lang="en-US" altLang="ja-JP" sz="8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5" name="Text Box 141"/>
          <p:cNvSpPr txBox="1">
            <a:spLocks noChangeArrowheads="1"/>
          </p:cNvSpPr>
          <p:nvPr/>
        </p:nvSpPr>
        <p:spPr bwMode="auto">
          <a:xfrm>
            <a:off x="3204000" y="4248000"/>
            <a:ext cx="4056988" cy="215444"/>
          </a:xfrm>
          <a:prstGeom prst="rect">
            <a:avLst/>
          </a:prstGeom>
          <a:noFill/>
          <a:ln w="9525">
            <a:noFill/>
            <a:miter lim="800000"/>
            <a:headEnd/>
            <a:tailEnd/>
          </a:ln>
        </p:spPr>
        <p:txBody>
          <a:bodyPr>
            <a:spAutoFit/>
          </a:bodyPr>
          <a:lstStyle/>
          <a:p>
            <a:r>
              <a:rPr lang="ja-JP" altLang="en-US" sz="800" dirty="0" smtClean="0">
                <a:solidFill>
                  <a:srgbClr val="FF0000"/>
                </a:solidFill>
                <a:latin typeface="Meiryo UI" pitchFamily="50" charset="-128"/>
                <a:ea typeface="Meiryo UI" pitchFamily="50" charset="-128"/>
                <a:cs typeface="Meiryo UI" pitchFamily="50" charset="-128"/>
              </a:rPr>
              <a:t>　 ＜</a:t>
            </a:r>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事務</a:t>
            </a:r>
            <a:r>
              <a:rPr lang="ja-JP" altLang="en-US" sz="800" dirty="0">
                <a:latin typeface="Meiryo UI" pitchFamily="50" charset="-128"/>
                <a:ea typeface="Meiryo UI" pitchFamily="50" charset="-128"/>
                <a:cs typeface="Meiryo UI" pitchFamily="50" charset="-128"/>
              </a:rPr>
              <a:t>分担（案）上、「調整中」の事務に関するもの</a:t>
            </a:r>
            <a:r>
              <a:rPr lang="ja-JP" altLang="en-US" sz="800" dirty="0" smtClean="0">
                <a:latin typeface="Meiryo UI" pitchFamily="50" charset="-128"/>
                <a:ea typeface="Meiryo UI" pitchFamily="50" charset="-128"/>
                <a:cs typeface="Meiryo UI" pitchFamily="50" charset="-128"/>
              </a:rPr>
              <a:t>等）＞</a:t>
            </a:r>
            <a:endParaRPr lang="ja-JP" altLang="en-US" sz="8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34806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6"/>
          <p:cNvSpPr txBox="1">
            <a:spLocks noChangeArrowheads="1"/>
          </p:cNvSpPr>
          <p:nvPr/>
        </p:nvSpPr>
        <p:spPr bwMode="auto">
          <a:xfrm>
            <a:off x="56456" y="6516052"/>
            <a:ext cx="9789054" cy="369332"/>
          </a:xfrm>
          <a:prstGeom prst="rect">
            <a:avLst/>
          </a:prstGeom>
          <a:noFill/>
          <a:ln w="9525">
            <a:noFill/>
            <a:miter lim="800000"/>
            <a:headEnd/>
            <a:tailEnd/>
          </a:ln>
        </p:spPr>
        <p:txBody>
          <a:bodyPr>
            <a:spAutoFit/>
          </a:bodyPr>
          <a:lstStyle/>
          <a:p>
            <a:pPr marL="174625" indent="-174625"/>
            <a:r>
              <a:rPr lang="en-US" altLang="ja-JP" sz="900" dirty="0" smtClean="0"/>
              <a:t>※</a:t>
            </a:r>
            <a:r>
              <a:rPr lang="ja-JP" altLang="en-US" sz="900" dirty="0"/>
              <a:t>偶発債務のうち、特定調停に伴う資金借入金に係る損失補償（ＭＤＣ（湊町開発ｾﾝﾀｰ）、ＡＴＣ（ｱｼﾞｱ太平洋ﾄﾚｰﾄﾞｾﾝﾀｰ）、クリスタ長堀）については、今後の支出予定額が</a:t>
            </a:r>
          </a:p>
          <a:p>
            <a:pPr marL="174625" indent="-174625"/>
            <a:r>
              <a:rPr lang="ja-JP" altLang="en-US" sz="900" dirty="0"/>
              <a:t>　　「特定調停による所要額」となっているので、 数字に含まれていない</a:t>
            </a:r>
            <a:r>
              <a:rPr lang="ja-JP" altLang="en-US" sz="900" dirty="0" smtClean="0"/>
              <a:t>。</a:t>
            </a:r>
            <a:endParaRPr lang="ja-JP" altLang="en-US" sz="900" strike="sngStrike" dirty="0">
              <a:solidFill>
                <a:schemeClr val="accent6">
                  <a:lumMod val="75000"/>
                </a:schemeClr>
              </a:solidFill>
            </a:endParaRPr>
          </a:p>
        </p:txBody>
      </p:sp>
      <p:sp>
        <p:nvSpPr>
          <p:cNvPr id="32771" name="テキスト ボックス 5"/>
          <p:cNvSpPr txBox="1">
            <a:spLocks noChangeArrowheads="1"/>
          </p:cNvSpPr>
          <p:nvPr/>
        </p:nvSpPr>
        <p:spPr bwMode="auto">
          <a:xfrm>
            <a:off x="0" y="260648"/>
            <a:ext cx="6122458" cy="366713"/>
          </a:xfrm>
          <a:prstGeom prst="rect">
            <a:avLst/>
          </a:prstGeom>
          <a:noFill/>
          <a:ln w="9525">
            <a:noFill/>
            <a:miter lim="800000"/>
            <a:headEnd/>
            <a:tailEnd/>
          </a:ln>
        </p:spPr>
        <p:txBody>
          <a:bodyPr>
            <a:spAutoFit/>
          </a:bodyPr>
          <a:lstStyle/>
          <a:p>
            <a:r>
              <a:rPr lang="ja-JP" altLang="en-US" dirty="0"/>
              <a:t>■財産・債務の承継（一般会計・政令等会計の状況）</a:t>
            </a:r>
          </a:p>
        </p:txBody>
      </p:sp>
      <p:graphicFrame>
        <p:nvGraphicFramePr>
          <p:cNvPr id="78974" name="Group 126"/>
          <p:cNvGraphicFramePr>
            <a:graphicFrameLocks noGrp="1"/>
          </p:cNvGraphicFramePr>
          <p:nvPr>
            <p:extLst>
              <p:ext uri="{D42A27DB-BD31-4B8C-83A1-F6EECF244321}">
                <p14:modId xmlns:p14="http://schemas.microsoft.com/office/powerpoint/2010/main" val="3861830204"/>
              </p:ext>
            </p:extLst>
          </p:nvPr>
        </p:nvGraphicFramePr>
        <p:xfrm>
          <a:off x="200472" y="620688"/>
          <a:ext cx="9504001" cy="4314248"/>
        </p:xfrm>
        <a:graphic>
          <a:graphicData uri="http://schemas.openxmlformats.org/drawingml/2006/table">
            <a:tbl>
              <a:tblPr/>
              <a:tblGrid>
                <a:gridCol w="306678"/>
                <a:gridCol w="1205463"/>
                <a:gridCol w="1439975"/>
                <a:gridCol w="1439975"/>
                <a:gridCol w="5111910"/>
              </a:tblGrid>
              <a:tr h="303593">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特別区等</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備考</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r>
              <a:tr h="30359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不動産</a:t>
                      </a:r>
                    </a:p>
                  </a:txBody>
                  <a:tcPr marL="99060" marR="99060" marT="45715" marB="45715"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行政財産</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a:t>
                      </a:r>
                      <a:r>
                        <a:rPr kumimoji="1" lang="ja-JP" altLang="en-US"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8,129</a:t>
                      </a:r>
                      <a:r>
                        <a:rPr kumimoji="1" lang="ja-JP" altLang="en-US"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8,356</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0" marR="10800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3,152</a:t>
                      </a:r>
                      <a:r>
                        <a:rPr kumimoji="1" lang="ja-JP" altLang="en-US"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2,730</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行政財産では、消防、高等学校、美術館等関係のほか、国際見本市会場などの産業拠点を大阪府に承継。普通財産は特別区に承継</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0376">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普通財産等</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2,668</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r>
              <a:tr h="36000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物品</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146</a:t>
                      </a:r>
                      <a:r>
                        <a:rPr kumimoji="1" lang="ja-JP" altLang="en-US"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141</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865</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大阪府に承継する割合が高いが、その大半は美術館の美術品、消防関係の物品</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200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1,166</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825</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大阪府の事務分担</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と密接不可分な関西国際空港土地保有</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株式、財務リスク関係などについては大阪府に承継</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52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出資による権利</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77</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2,371</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大阪府の事務分担</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と密接不可分な大阪市立大学出資などについては大阪府に承継</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52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債権</a:t>
                      </a:r>
                      <a:endParaRPr kumimoji="1" lang="en-US" altLang="ja-JP"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endParaRP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658</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805</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大阪府の事務分担</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と密接不可分な大阪市立大学貸付金、財務</a:t>
                      </a:r>
                      <a:r>
                        <a:rPr kumimoji="1" lang="ja-JP" altLang="en-US" sz="12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リスク関係などに</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ついては大阪府に承継</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658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基金・現金</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1,964</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4,984</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財務リスクへの引当てとして、財政調整基金</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1,618</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億円のうち</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321</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億円を大阪府に承継。ただし、毎年度減少する損失補償相当額を、減少の都度、特別区に配分。偶発債務のリスク解消時の残余財産は、特別区に配分することを基本に、大阪府・特別区協議会（仮称）で協議</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公債償還基金</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公債費会計所管</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は、大阪市債の償還財源として、大阪府に承継</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6374">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合計</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a:t>
                      </a:r>
                      <a:r>
                        <a:rPr kumimoji="1" lang="ja-JP" altLang="en-US"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4,809</a:t>
                      </a:r>
                      <a:r>
                        <a:rPr kumimoji="1" lang="ja-JP" altLang="en-US"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5,031</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3,003</a:t>
                      </a:r>
                      <a:r>
                        <a:rPr kumimoji="1" lang="ja-JP" altLang="en-US"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2,581</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 name="スライド番号プレースホルダー 2"/>
          <p:cNvSpPr txBox="1">
            <a:spLocks/>
          </p:cNvSpPr>
          <p:nvPr/>
        </p:nvSpPr>
        <p:spPr bwMode="auto">
          <a:xfrm>
            <a:off x="8968990" y="6521411"/>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参考</a:t>
            </a:r>
            <a:r>
              <a:rPr lang="en-US" altLang="ja-JP" sz="1100" b="1" dirty="0" smtClean="0">
                <a:latin typeface="+mn-ea"/>
                <a:cs typeface="Meiryo UI" pitchFamily="50" charset="-128"/>
              </a:rPr>
              <a:t>–</a:t>
            </a:r>
            <a:r>
              <a:rPr lang="ja-JP" altLang="en-US" sz="1100" b="1" dirty="0" smtClean="0">
                <a:latin typeface="Meiryo UI" pitchFamily="50" charset="-128"/>
                <a:ea typeface="Meiryo UI" pitchFamily="50" charset="-128"/>
                <a:cs typeface="Meiryo UI" pitchFamily="50" charset="-128"/>
              </a:rPr>
              <a:t>５</a:t>
            </a:r>
            <a:endParaRPr lang="ja-JP" altLang="en-US" sz="1100" b="1" dirty="0">
              <a:latin typeface="Meiryo UI" pitchFamily="50" charset="-128"/>
              <a:ea typeface="Meiryo UI" pitchFamily="50" charset="-128"/>
              <a:cs typeface="Meiryo UI" pitchFamily="50" charset="-128"/>
            </a:endParaRPr>
          </a:p>
        </p:txBody>
      </p:sp>
      <p:graphicFrame>
        <p:nvGraphicFramePr>
          <p:cNvPr id="6" name="Group 126"/>
          <p:cNvGraphicFramePr>
            <a:graphicFrameLocks noGrp="1"/>
          </p:cNvGraphicFramePr>
          <p:nvPr>
            <p:extLst>
              <p:ext uri="{D42A27DB-BD31-4B8C-83A1-F6EECF244321}">
                <p14:modId xmlns:p14="http://schemas.microsoft.com/office/powerpoint/2010/main" val="895390764"/>
              </p:ext>
            </p:extLst>
          </p:nvPr>
        </p:nvGraphicFramePr>
        <p:xfrm>
          <a:off x="200472" y="4964570"/>
          <a:ext cx="9504001" cy="1486819"/>
        </p:xfrm>
        <a:graphic>
          <a:graphicData uri="http://schemas.openxmlformats.org/drawingml/2006/table">
            <a:tbl>
              <a:tblPr/>
              <a:tblGrid>
                <a:gridCol w="306678"/>
                <a:gridCol w="1205463"/>
                <a:gridCol w="1439975"/>
                <a:gridCol w="1439975"/>
                <a:gridCol w="5111910"/>
              </a:tblGrid>
              <a:tr h="303593">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a:t>
                      </a:r>
                    </a:p>
                  </a:txBody>
                  <a:tcPr marL="99060" marR="99060"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特別区等</a:t>
                      </a:r>
                    </a:p>
                  </a:txBody>
                  <a:tcPr marL="99060" marR="99060"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備考</a:t>
                      </a:r>
                    </a:p>
                  </a:txBody>
                  <a:tcPr marL="99060" marR="99060"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r>
              <a:tr h="305741">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債務負担行為</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1,876</a:t>
                      </a:r>
                      <a:r>
                        <a:rPr kumimoji="1" lang="ja-JP" altLang="en-US" sz="13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p>
                      <a:pPr marL="0" marR="0" lvl="0" indent="0" algn="r"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1,900</a:t>
                      </a:r>
                      <a:r>
                        <a:rPr kumimoji="1" lang="ja-JP" altLang="en-US" sz="9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309</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契約等による確定債務は、事務分担</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に基づき承継。偶発債務は、事務分担（案）に対応して承継すべきものを除き、大阪府に承継</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5741">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endParaRP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うち偶発債務</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40</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r>
              <a:tr h="447422">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地方債</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707</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地方債を大阪府へ一元的に承継。償還財源は</a:t>
                      </a:r>
                      <a:r>
                        <a:rPr kumimoji="1" lang="zh-TW"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財政調整財源</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等で負担</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3312765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5954" name="Group 2"/>
          <p:cNvGraphicFramePr>
            <a:graphicFrameLocks noGrp="1"/>
          </p:cNvGraphicFramePr>
          <p:nvPr>
            <p:extLst>
              <p:ext uri="{D42A27DB-BD31-4B8C-83A1-F6EECF244321}">
                <p14:modId xmlns:p14="http://schemas.microsoft.com/office/powerpoint/2010/main" val="2514751900"/>
              </p:ext>
            </p:extLst>
          </p:nvPr>
        </p:nvGraphicFramePr>
        <p:xfrm>
          <a:off x="176328" y="1069727"/>
          <a:ext cx="9530824" cy="5475551"/>
        </p:xfrm>
        <a:graphic>
          <a:graphicData uri="http://schemas.openxmlformats.org/drawingml/2006/table">
            <a:tbl>
              <a:tblPr/>
              <a:tblGrid>
                <a:gridCol w="289641"/>
                <a:gridCol w="1174663"/>
                <a:gridCol w="864096"/>
                <a:gridCol w="900303"/>
                <a:gridCol w="900303"/>
                <a:gridCol w="900303"/>
                <a:gridCol w="900303"/>
                <a:gridCol w="900303"/>
                <a:gridCol w="900303"/>
                <a:gridCol w="900303"/>
                <a:gridCol w="900303"/>
              </a:tblGrid>
              <a:tr h="274628">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9" marB="45719"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9060" marR="99060" marT="45719" marB="45719"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9" marB="45719"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9" marB="45719"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9" marB="45719"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9" marB="45719"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9" marB="45719"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（億円）</a:t>
                      </a:r>
                    </a:p>
                  </a:txBody>
                  <a:tcPr marL="99060" marR="99060" marT="45719" marB="45719"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r>
              <a:tr h="255579">
                <a:tc rowSpan="2"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kumimoji="1" lang="ja-JP" altLang="en-US"/>
                    </a:p>
                  </a:txBody>
                  <a:tcPr/>
                </a:tc>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総額</a:t>
                      </a:r>
                    </a:p>
                  </a:txBody>
                  <a:tcPr marL="97500" marR="97500" marT="36000" marB="36000"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gridSpan="6">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特別区</a:t>
                      </a:r>
                    </a:p>
                  </a:txBody>
                  <a:tcPr marL="97500" marR="97500" marT="36000" marB="36000" anchor="ctr" anchorCtr="1"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大阪府</a:t>
                      </a:r>
                    </a:p>
                  </a:txBody>
                  <a:tcPr marL="97500" marR="97500" marT="36000" marB="3600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その他</a:t>
                      </a:r>
                    </a:p>
                  </a:txBody>
                  <a:tcPr marL="97500" marR="97500" marT="36000" marB="36000" anchor="ctr" anchorCtr="1"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55579">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rPr>
                        <a:t>第一区</a:t>
                      </a:r>
                    </a:p>
                  </a:txBody>
                  <a:tcPr marL="97500" marR="97500" marT="36000" marB="36000"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rPr>
                        <a:t>第二区</a:t>
                      </a:r>
                    </a:p>
                  </a:txBody>
                  <a:tcPr marL="97500" marR="97500" marT="36000" marB="36000"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rPr>
                        <a:t>第三区</a:t>
                      </a:r>
                    </a:p>
                  </a:txBody>
                  <a:tcPr marL="97500" marR="97500" marT="36000" marB="36000"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pitchFamily="50" charset="-128"/>
                        </a:rPr>
                        <a:t>第四区</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組合</a:t>
                      </a:r>
                    </a:p>
                  </a:txBody>
                  <a:tcPr marL="97500" marR="97500" marT="36000" marB="36000"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小計</a:t>
                      </a:r>
                    </a:p>
                  </a:txBody>
                  <a:tcPr marL="97500" marR="97500" marT="36000" marB="36000" anchor="ctr" anchorCtr="1"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vMerge="1">
                  <a:txBody>
                    <a:bodyPr/>
                    <a:lstStyle/>
                    <a:p>
                      <a:endParaRPr kumimoji="1" lang="ja-JP" altLang="en-US"/>
                    </a:p>
                  </a:txBody>
                  <a:tcPr/>
                </a:tc>
                <a:tc vMerge="1">
                  <a:txBody>
                    <a:bodyPr/>
                    <a:lstStyle/>
                    <a:p>
                      <a:endParaRPr kumimoji="1" lang="ja-JP" altLang="en-US"/>
                    </a:p>
                  </a:txBody>
                  <a:tcPr/>
                </a:tc>
              </a:tr>
              <a:tr h="255579">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一般会計</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102,619</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15,944</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&lt;17,955&gt;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17,882</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&lt;20,338&gt;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20,062</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&lt;17,396&gt;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17,322</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&lt;2,990&gt;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3,190</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&lt;74,623&gt;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74,401</a:t>
                      </a: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&lt;27,796&gt;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28,218</a:t>
                      </a: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&lt;200&gt;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0</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r>
              <a:tr h="255579">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100.0%</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15.5%</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&lt;17.5%&gt;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17.4%</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&lt;19.8%&gt;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19.6%</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&lt;17.0%&gt;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16.9%</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&lt;2.9%&gt;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3.1%</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&lt;72.7%&gt;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72.5%</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&lt;27.1%&gt;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27.5%</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&lt;0.2%&gt;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0.0%</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r>
              <a:tr h="254879">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政令等会計</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5,193</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7</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61</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326</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15</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0</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409</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4,785</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0</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r>
              <a:tr h="254879">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100.0%</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0.1%</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1.2%</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6.3%</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0.3%</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0.0%</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7.9%</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92.1%</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0.0%</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r>
              <a:tr h="255579">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計</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107,812</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15,950</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&lt;18,016&gt;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17,944</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&lt;20,664&gt;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20,388</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&lt;17,411&gt;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17,338</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&lt;2,990&gt;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3,190</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&lt;75,031&gt;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74,809</a:t>
                      </a: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&lt;32,581&gt;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33,003</a:t>
                      </a: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&lt;200&gt;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0</a:t>
                      </a: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r>
              <a:tr h="255579">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100.0%</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14.8%</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&lt;16.7%&gt;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16.6%</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&lt;19.2%&gt;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18.9%</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16.1%</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&lt;2.8%&gt;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3.0%</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&lt;69.6%&gt;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69.4%</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&lt;30.2%&gt;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30.6%</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&lt;0.2%&gt;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0.0%</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r>
              <a:tr h="268278">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（参考）</a:t>
                      </a:r>
                    </a:p>
                  </a:txBody>
                  <a:tcPr marL="97500" marR="97500" marT="36000" marB="36000" anchor="b"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kumimoji="1" lang="ja-JP" altLang="en-US"/>
                    </a:p>
                  </a:txBody>
                  <a:tcPr marL="97500" marR="97500" marT="36000" marB="36000"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5579">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準公営企業会計</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15,431</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15,431</a:t>
                      </a: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55579">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中央卸売市場</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850</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850</a:t>
                      </a: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55579">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港営</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2,797</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2,797</a:t>
                      </a: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55579">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下水道</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11,784</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11,784</a:t>
                      </a: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55579">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公営企業会計</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18,634</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a:t>
                      </a:r>
                      <a:r>
                        <a:rPr kumimoji="1" lang="ja-JP" altLang="en-US" sz="700" b="0" i="1" u="none" strike="noStrike" cap="none" normalizeH="0" baseline="0" dirty="0" smtClean="0">
                          <a:ln>
                            <a:noFill/>
                          </a:ln>
                          <a:solidFill>
                            <a:schemeClr val="tx1"/>
                          </a:solidFill>
                          <a:effectLst/>
                          <a:latin typeface="Calibri" pitchFamily="34" charset="0"/>
                          <a:ea typeface="ＭＳ Ｐゴシック" pitchFamily="50" charset="-128"/>
                        </a:rPr>
                        <a:t>－</a:t>
                      </a: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4,878</a:t>
                      </a: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&lt;18,634&gt;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13,756</a:t>
                      </a: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55579">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バス</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175</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175</a:t>
                      </a: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55579">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地下鉄</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13,581</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13,581</a:t>
                      </a: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55579">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水道</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4,669</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a:t>
                      </a:r>
                      <a:r>
                        <a:rPr kumimoji="1" lang="ja-JP" altLang="en-US" sz="700" b="0" i="1" u="none" strike="noStrike" cap="none" normalizeH="0" baseline="0" dirty="0" smtClean="0">
                          <a:ln>
                            <a:noFill/>
                          </a:ln>
                          <a:solidFill>
                            <a:schemeClr val="tx1"/>
                          </a:solidFill>
                          <a:effectLst/>
                          <a:latin typeface="Calibri" pitchFamily="34" charset="0"/>
                          <a:ea typeface="ＭＳ Ｐゴシック" pitchFamily="50" charset="-128"/>
                        </a:rPr>
                        <a:t>－</a:t>
                      </a: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4,669</a:t>
                      </a: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&lt;4,669&gt;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55579">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工業用水道</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209</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a:t>
                      </a:r>
                      <a:r>
                        <a:rPr kumimoji="1" lang="ja-JP" altLang="en-US" sz="700" b="0" i="1" u="none" strike="noStrike" cap="none" normalizeH="0" baseline="0" dirty="0" smtClean="0">
                          <a:ln>
                            <a:noFill/>
                          </a:ln>
                          <a:solidFill>
                            <a:schemeClr val="tx1"/>
                          </a:solidFill>
                          <a:effectLst/>
                          <a:latin typeface="Calibri" pitchFamily="34" charset="0"/>
                          <a:ea typeface="ＭＳ Ｐゴシック" pitchFamily="50" charset="-128"/>
                        </a:rPr>
                        <a:t>－</a:t>
                      </a: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209</a:t>
                      </a: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&lt;209&gt;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55579">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全会計合計</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141,877</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15,950</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&lt;18,016&gt;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17,944</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&lt;20,664&gt;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20,388</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&lt;17,411&gt;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17,338</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&lt;2,990&gt;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3,190</a:t>
                      </a: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&lt;75,031&gt;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74,809</a:t>
                      </a: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&lt;48,012&gt;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53,312</a:t>
                      </a: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&lt;18,834&gt;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13,756</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r>
              <a:tr h="255579">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100.0%</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Calibri" pitchFamily="34" charset="0"/>
                          <a:ea typeface="ＭＳ Ｐゴシック" pitchFamily="50" charset="-128"/>
                        </a:rPr>
                        <a:t>11.2%</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&lt;12.7%&gt;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12.6%</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&lt;14.6%&gt;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14.4%</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&lt;12.3%&gt;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12.2%</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&lt;2.1%&gt;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2.2%</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&lt;52.9%&gt;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52.7%</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&lt;33.8%&gt;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37.6%</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700" b="0" i="1" u="none" strike="noStrike" cap="none" normalizeH="0" baseline="0" dirty="0" smtClean="0">
                          <a:ln>
                            <a:noFill/>
                          </a:ln>
                          <a:solidFill>
                            <a:schemeClr val="tx1"/>
                          </a:solidFill>
                          <a:effectLst/>
                          <a:latin typeface="Calibri" pitchFamily="34" charset="0"/>
                          <a:ea typeface="ＭＳ Ｐゴシック" pitchFamily="50" charset="-128"/>
                        </a:rPr>
                        <a:t>&lt;13.3%&gt;</a:t>
                      </a:r>
                      <a:r>
                        <a:rPr kumimoji="1" lang="en-US" altLang="ja-JP" sz="1000" b="0" i="0" u="sng" strike="noStrike" cap="none" normalizeH="0" baseline="0" dirty="0" smtClean="0">
                          <a:ln>
                            <a:noFill/>
                          </a:ln>
                          <a:solidFill>
                            <a:schemeClr val="tx1"/>
                          </a:solidFill>
                          <a:effectLst/>
                          <a:latin typeface="Calibri" pitchFamily="34" charset="0"/>
                          <a:ea typeface="ＭＳ Ｐゴシック" pitchFamily="50" charset="-128"/>
                        </a:rPr>
                        <a:t>9.7%</a:t>
                      </a:r>
                      <a:endParaRPr kumimoji="1" lang="ja-JP" altLang="en-US" sz="1000" b="0" i="0" u="sng"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36000" marB="36000"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2332" name="AutoShape 320"/>
          <p:cNvSpPr>
            <a:spLocks noChangeArrowheads="1"/>
          </p:cNvSpPr>
          <p:nvPr/>
        </p:nvSpPr>
        <p:spPr bwMode="auto">
          <a:xfrm>
            <a:off x="205209" y="836712"/>
            <a:ext cx="1795463" cy="360362"/>
          </a:xfrm>
          <a:prstGeom prst="roundRect">
            <a:avLst>
              <a:gd name="adj" fmla="val 42292"/>
            </a:avLst>
          </a:prstGeom>
          <a:solidFill>
            <a:schemeClr val="accent6">
              <a:lumMod val="60000"/>
              <a:lumOff val="40000"/>
            </a:schemeClr>
          </a:solidFill>
          <a:ln w="9525">
            <a:solidFill>
              <a:srgbClr val="993300"/>
            </a:solidFill>
            <a:round/>
            <a:headEnd/>
            <a:tailEnd/>
          </a:ln>
        </p:spPr>
        <p:txBody>
          <a:bodyPr wrap="none" anchor="ctr"/>
          <a:lstStyle/>
          <a:p>
            <a:pPr algn="ctr">
              <a:defRPr/>
            </a:pPr>
            <a:r>
              <a:rPr lang="ja-JP" altLang="en-US">
                <a:ea typeface="ＭＳ Ｐゴシック" pitchFamily="50" charset="-128"/>
              </a:rPr>
              <a:t>財産</a:t>
            </a:r>
          </a:p>
        </p:txBody>
      </p:sp>
      <p:sp>
        <p:nvSpPr>
          <p:cNvPr id="36173" name="Text Box 297"/>
          <p:cNvSpPr txBox="1">
            <a:spLocks noChangeArrowheads="1"/>
          </p:cNvSpPr>
          <p:nvPr/>
        </p:nvSpPr>
        <p:spPr bwMode="auto">
          <a:xfrm>
            <a:off x="7689304" y="692696"/>
            <a:ext cx="2106744" cy="304800"/>
          </a:xfrm>
          <a:prstGeom prst="rect">
            <a:avLst/>
          </a:prstGeom>
          <a:noFill/>
          <a:ln w="9525" algn="ctr">
            <a:noFill/>
            <a:miter lim="800000"/>
            <a:headEnd/>
            <a:tailEnd/>
          </a:ln>
        </p:spPr>
        <p:txBody>
          <a:bodyPr anchor="b">
            <a:spAutoFit/>
          </a:bodyPr>
          <a:lstStyle/>
          <a:p>
            <a:pPr algn="r">
              <a:spcBef>
                <a:spcPct val="50000"/>
              </a:spcBef>
            </a:pPr>
            <a:r>
              <a:rPr lang="en-US" altLang="ja-JP" sz="1400" dirty="0" smtClean="0"/>
              <a:t>【</a:t>
            </a:r>
            <a:r>
              <a:rPr lang="ja-JP" altLang="en-US" sz="1400" dirty="0" smtClean="0"/>
              <a:t>試案</a:t>
            </a:r>
            <a:r>
              <a:rPr lang="en-US" altLang="ja-JP" sz="1400" dirty="0" smtClean="0"/>
              <a:t>B</a:t>
            </a:r>
            <a:r>
              <a:rPr lang="ja-JP" altLang="en-US" sz="1400" dirty="0" smtClean="0"/>
              <a:t>（４区</a:t>
            </a:r>
            <a:r>
              <a:rPr lang="en-US" altLang="ja-JP" sz="1400" dirty="0" smtClean="0"/>
              <a:t>B</a:t>
            </a:r>
            <a:r>
              <a:rPr lang="ja-JP" altLang="en-US" sz="1400" dirty="0" smtClean="0"/>
              <a:t>案）</a:t>
            </a:r>
            <a:r>
              <a:rPr lang="en-US" altLang="ja-JP" sz="1400" dirty="0" smtClean="0"/>
              <a:t>】</a:t>
            </a:r>
            <a:endParaRPr lang="en-US" altLang="ja-JP" sz="1400" dirty="0"/>
          </a:p>
        </p:txBody>
      </p:sp>
      <p:sp>
        <p:nvSpPr>
          <p:cNvPr id="5" name="角丸四角形 4"/>
          <p:cNvSpPr/>
          <p:nvPr/>
        </p:nvSpPr>
        <p:spPr>
          <a:xfrm>
            <a:off x="0" y="404341"/>
            <a:ext cx="9906000" cy="360363"/>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a:solidFill>
                  <a:srgbClr val="000000"/>
                </a:solidFill>
                <a:latin typeface="Meiryo UI" pitchFamily="50" charset="-128"/>
                <a:ea typeface="Meiryo UI" pitchFamily="50" charset="-128"/>
                <a:cs typeface="Meiryo UI" pitchFamily="50" charset="-128"/>
              </a:rPr>
              <a:t>（２</a:t>
            </a:r>
            <a:r>
              <a:rPr lang="ja-JP" altLang="en-US" b="1" dirty="0" smtClean="0">
                <a:solidFill>
                  <a:srgbClr val="000000"/>
                </a:solidFill>
                <a:latin typeface="Meiryo UI" pitchFamily="50" charset="-128"/>
                <a:ea typeface="Meiryo UI" pitchFamily="50" charset="-128"/>
                <a:cs typeface="Meiryo UI" pitchFamily="50" charset="-128"/>
              </a:rPr>
              <a:t>）試案</a:t>
            </a:r>
            <a:r>
              <a:rPr lang="en-US" altLang="ja-JP" b="1" dirty="0" smtClean="0">
                <a:solidFill>
                  <a:srgbClr val="000000"/>
                </a:solidFill>
                <a:latin typeface="Meiryo UI" pitchFamily="50" charset="-128"/>
                <a:ea typeface="Meiryo UI" pitchFamily="50" charset="-128"/>
                <a:cs typeface="Meiryo UI" pitchFamily="50" charset="-128"/>
              </a:rPr>
              <a:t>B</a:t>
            </a:r>
            <a:r>
              <a:rPr lang="ja-JP" altLang="en-US" b="1" dirty="0" smtClean="0">
                <a:solidFill>
                  <a:srgbClr val="000000"/>
                </a:solidFill>
                <a:latin typeface="Meiryo UI" pitchFamily="50" charset="-128"/>
                <a:ea typeface="Meiryo UI" pitchFamily="50" charset="-128"/>
                <a:cs typeface="Meiryo UI" pitchFamily="50" charset="-128"/>
              </a:rPr>
              <a:t>（４区</a:t>
            </a:r>
            <a:r>
              <a:rPr lang="en-US" altLang="ja-JP" b="1" dirty="0" smtClean="0">
                <a:solidFill>
                  <a:srgbClr val="000000"/>
                </a:solidFill>
                <a:latin typeface="Meiryo UI" pitchFamily="50" charset="-128"/>
                <a:ea typeface="Meiryo UI" pitchFamily="50" charset="-128"/>
                <a:cs typeface="Meiryo UI" pitchFamily="50" charset="-128"/>
              </a:rPr>
              <a:t>B</a:t>
            </a:r>
            <a:r>
              <a:rPr lang="ja-JP" altLang="en-US" b="1" dirty="0" smtClean="0">
                <a:solidFill>
                  <a:srgbClr val="000000"/>
                </a:solidFill>
                <a:latin typeface="Meiryo UI" pitchFamily="50" charset="-128"/>
                <a:ea typeface="Meiryo UI" pitchFamily="50" charset="-128"/>
                <a:cs typeface="Meiryo UI" pitchFamily="50" charset="-128"/>
              </a:rPr>
              <a:t>案）の</a:t>
            </a:r>
            <a:r>
              <a:rPr lang="ja-JP" altLang="en-US" b="1" dirty="0">
                <a:solidFill>
                  <a:srgbClr val="000000"/>
                </a:solidFill>
                <a:latin typeface="Meiryo UI" pitchFamily="50" charset="-128"/>
                <a:ea typeface="Meiryo UI" pitchFamily="50" charset="-128"/>
                <a:cs typeface="Meiryo UI" pitchFamily="50" charset="-128"/>
              </a:rPr>
              <a:t>特別区別の試算</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10" name="正方形/長方形 9"/>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Meiryo UI" pitchFamily="50" charset="-128"/>
                <a:ea typeface="Meiryo UI" pitchFamily="50" charset="-128"/>
                <a:cs typeface="Meiryo UI" pitchFamily="50" charset="-128"/>
              </a:rPr>
              <a:t>１</a:t>
            </a:r>
            <a:r>
              <a:rPr lang="ja-JP" altLang="en-US" sz="2000" b="1" dirty="0" smtClean="0">
                <a:solidFill>
                  <a:schemeClr val="tx1"/>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特別区及び大阪府への承継の姿</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2" name="スライド番号プレースホルダー 2"/>
          <p:cNvSpPr txBox="1">
            <a:spLocks/>
          </p:cNvSpPr>
          <p:nvPr/>
        </p:nvSpPr>
        <p:spPr bwMode="auto">
          <a:xfrm>
            <a:off x="8995116" y="-48051"/>
            <a:ext cx="910884" cy="365125"/>
          </a:xfrm>
          <a:prstGeom prst="rect">
            <a:avLst/>
          </a:prstGeom>
          <a:noFill/>
          <a:ln w="9525">
            <a:noFill/>
            <a:miter lim="800000"/>
            <a:headEnd/>
            <a:tailEnd/>
          </a:ln>
        </p:spPr>
        <p:txBody>
          <a:bodyPr anchor="ctr"/>
          <a:lstStyle/>
          <a:p>
            <a:pPr algn="r"/>
            <a:r>
              <a:rPr lang="ja-JP" altLang="en-US" sz="1100" b="1" dirty="0">
                <a:latin typeface="+mn-ea"/>
                <a:cs typeface="Meiryo UI" pitchFamily="50" charset="-128"/>
              </a:rPr>
              <a:t>参考</a:t>
            </a:r>
            <a:r>
              <a:rPr lang="en-US" altLang="ja-JP" sz="1100" b="1" dirty="0" smtClean="0">
                <a:latin typeface="+mn-ea"/>
                <a:cs typeface="Meiryo UI" pitchFamily="50" charset="-128"/>
              </a:rPr>
              <a:t>-</a:t>
            </a:r>
            <a:r>
              <a:rPr lang="ja-JP" altLang="en-US" sz="1100" b="1" dirty="0" smtClean="0">
                <a:latin typeface="Meiryo UI" pitchFamily="50" charset="-128"/>
                <a:ea typeface="Meiryo UI" pitchFamily="50" charset="-128"/>
                <a:cs typeface="Meiryo UI" pitchFamily="50" charset="-128"/>
              </a:rPr>
              <a:t>６</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6265700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334" name="Group 326"/>
          <p:cNvGraphicFramePr>
            <a:graphicFrameLocks noGrp="1"/>
          </p:cNvGraphicFramePr>
          <p:nvPr>
            <p:extLst>
              <p:ext uri="{D42A27DB-BD31-4B8C-83A1-F6EECF244321}">
                <p14:modId xmlns:p14="http://schemas.microsoft.com/office/powerpoint/2010/main" val="3309669065"/>
              </p:ext>
            </p:extLst>
          </p:nvPr>
        </p:nvGraphicFramePr>
        <p:xfrm>
          <a:off x="186829" y="404664"/>
          <a:ext cx="9590709" cy="2736972"/>
        </p:xfrm>
        <a:graphic>
          <a:graphicData uri="http://schemas.openxmlformats.org/drawingml/2006/table">
            <a:tbl>
              <a:tblPr/>
              <a:tblGrid>
                <a:gridCol w="1671822"/>
                <a:gridCol w="901075"/>
                <a:gridCol w="872355"/>
                <a:gridCol w="872355"/>
                <a:gridCol w="872355"/>
                <a:gridCol w="872355"/>
                <a:gridCol w="882098"/>
                <a:gridCol w="882098"/>
                <a:gridCol w="882098"/>
                <a:gridCol w="882098"/>
              </a:tblGrid>
              <a:tr h="351784">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57" marR="99057" marT="45728" marB="45728"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57" marR="99057" marT="45728" marB="45728" anchor="ctr" anchorCtr="1"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57" marR="99057" marT="45728" marB="45728" anchor="ctr" anchorCtr="1"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57" marR="99057" marT="45728" marB="45728" anchor="ctr" anchorCtr="1"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57" marR="99057" marT="45728" marB="45728" anchor="ctr" anchorCtr="1"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57" marR="99057" marT="45728" marB="45728" anchor="ctr" anchorCtr="1"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endParaRPr kumimoji="1" lang="ja-JP" altLang="en-US" sz="1200" dirty="0"/>
                    </a:p>
                  </a:txBody>
                  <a:tcPr marL="99057" marR="99057" marT="45728" marB="45728"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endParaRPr kumimoji="1" lang="ja-JP" altLang="en-US" sz="1200" dirty="0"/>
                    </a:p>
                  </a:txBody>
                  <a:tcPr marL="99057" marR="99057" marT="45728" marB="45728"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497" marR="97497" marT="46808" marB="46808" anchor="ctr"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defRPr/>
                      </a:pPr>
                      <a:r>
                        <a:rPr kumimoji="1" lang="ja-JP" altLang="en-US" sz="1200" b="0" i="0" u="none" strike="noStrike" cap="none" normalizeH="0" baseline="0" dirty="0" smtClean="0">
                          <a:ln>
                            <a:noFill/>
                          </a:ln>
                          <a:solidFill>
                            <a:schemeClr val="tx1"/>
                          </a:solidFill>
                          <a:effectLst/>
                          <a:latin typeface="Calibri" pitchFamily="34" charset="0"/>
                          <a:ea typeface="+mn-ea"/>
                        </a:rPr>
                        <a:t>（億円）</a:t>
                      </a:r>
                    </a:p>
                  </a:txBody>
                  <a:tcPr marL="97497" marR="97497" marT="46808" marB="46808" anchor="b"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r>
              <a:tr h="263842">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9057" marR="99057" marT="45728" marB="45728" horzOverflow="overflow">
                    <a:lnL>
                      <a:noFill/>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総額</a:t>
                      </a:r>
                    </a:p>
                  </a:txBody>
                  <a:tcPr marL="99057" marR="99057" marT="45728" marB="45728"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gridSpan="6">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特別区</a:t>
                      </a:r>
                    </a:p>
                  </a:txBody>
                  <a:tcPr marL="99057" marR="99057" marT="45728" marB="45728" anchor="ctr" anchorCtr="1"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dirty="0"/>
                    </a:p>
                  </a:txBody>
                  <a:tcPr marL="99057" marR="99057" marT="45728" marB="45728"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dirty="0"/>
                    </a:p>
                  </a:txBody>
                  <a:tcPr marL="99057" marR="99057" marT="45728" marB="45728"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dirty="0"/>
                    </a:p>
                  </a:txBody>
                  <a:tcPr marL="99057" marR="99057" marT="45728" marB="45728"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dirty="0"/>
                    </a:p>
                  </a:txBody>
                  <a:tcPr marL="99057" marR="99057" marT="45728" marB="45728"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dirty="0"/>
                    </a:p>
                  </a:txBody>
                  <a:tcPr marL="99057" marR="99057" marT="45728" marB="45728"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大阪府</a:t>
                      </a:r>
                    </a:p>
                  </a:txBody>
                  <a:tcPr marL="97497" marR="97497" marT="46808" marB="46808"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その他</a:t>
                      </a:r>
                    </a:p>
                  </a:txBody>
                  <a:tcPr marL="97497" marR="97497" marT="46808" marB="46808" anchor="ctr" anchorCtr="1"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63842">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57" marR="99057" marT="45728" marB="45728" horzOverflow="overflow">
                    <a:lnL>
                      <a:noFill/>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rPr>
                        <a:t>第一区</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rPr>
                        <a:t>第二区</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rPr>
                        <a:t>第三区</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rPr>
                        <a:t>第四区</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組合</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小計</a:t>
                      </a:r>
                    </a:p>
                  </a:txBody>
                  <a:tcPr marL="99057" marR="99057" marT="45728" marB="45728"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vMerge="1">
                  <a:txBody>
                    <a:bodyPr/>
                    <a:lstStyle/>
                    <a:p>
                      <a:endParaRPr kumimoji="1" lang="ja-JP" altLang="en-US"/>
                    </a:p>
                  </a:txBody>
                  <a:tcPr/>
                </a:tc>
                <a:tc vMerge="1">
                  <a:txBody>
                    <a:bodyPr/>
                    <a:lstStyle/>
                    <a:p>
                      <a:endParaRPr kumimoji="1" lang="ja-JP" altLang="en-US"/>
                    </a:p>
                  </a:txBody>
                  <a:tcPr/>
                </a:tc>
              </a:tr>
              <a:tr h="263842">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一般会計</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2,419</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gridSpan="4">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en-US" altLang="ja-JP" sz="800" b="0" i="1" u="none" strike="noStrike" cap="none" normalizeH="0" baseline="0" dirty="0" smtClean="0">
                          <a:ln>
                            <a:noFill/>
                          </a:ln>
                          <a:solidFill>
                            <a:schemeClr val="tx1"/>
                          </a:solidFill>
                          <a:effectLst/>
                          <a:latin typeface="Calibri" pitchFamily="34" charset="0"/>
                          <a:ea typeface="ＭＳ Ｐゴシック" pitchFamily="50" charset="-128"/>
                        </a:rPr>
                        <a:t>&lt;1,758&gt;</a:t>
                      </a:r>
                      <a:r>
                        <a:rPr kumimoji="1" lang="en-US" altLang="ja-JP" sz="1200" b="0" i="0" u="sng" strike="noStrike" cap="none" normalizeH="0" baseline="0" dirty="0" smtClean="0">
                          <a:ln>
                            <a:noFill/>
                          </a:ln>
                          <a:solidFill>
                            <a:schemeClr val="tx1"/>
                          </a:solidFill>
                          <a:effectLst/>
                          <a:latin typeface="Calibri" pitchFamily="34" charset="0"/>
                          <a:ea typeface="ＭＳ Ｐゴシック" pitchFamily="50" charset="-128"/>
                        </a:rPr>
                        <a:t>1,734</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127</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800" b="0" i="1" u="none" strike="noStrike" cap="none" normalizeH="0" baseline="0" dirty="0" smtClean="0">
                          <a:ln>
                            <a:noFill/>
                          </a:ln>
                          <a:solidFill>
                            <a:schemeClr val="tx1"/>
                          </a:solidFill>
                          <a:effectLst/>
                          <a:latin typeface="Calibri" pitchFamily="34" charset="0"/>
                          <a:ea typeface="ＭＳ Ｐゴシック" pitchFamily="50" charset="-128"/>
                        </a:rPr>
                        <a:t>&lt;1,885&gt;</a:t>
                      </a:r>
                      <a:r>
                        <a:rPr kumimoji="1" lang="en-US" altLang="ja-JP" sz="1200" b="0" i="0" u="sng" strike="noStrike" cap="none" normalizeH="0" baseline="0" dirty="0" smtClean="0">
                          <a:ln>
                            <a:noFill/>
                          </a:ln>
                          <a:solidFill>
                            <a:schemeClr val="tx1"/>
                          </a:solidFill>
                          <a:effectLst/>
                          <a:latin typeface="Calibri" pitchFamily="34" charset="0"/>
                          <a:ea typeface="ＭＳ Ｐゴシック" pitchFamily="50" charset="-128"/>
                        </a:rPr>
                        <a:t>1,861</a:t>
                      </a:r>
                    </a:p>
                  </a:txBody>
                  <a:tcPr marL="99057" marR="99057" marT="45728" marB="45728"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309</a:t>
                      </a:r>
                    </a:p>
                  </a:txBody>
                  <a:tcPr marL="99057" marR="99057"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800" b="0" i="1" u="none" strike="noStrike" cap="none" normalizeH="0" baseline="0" dirty="0" smtClean="0">
                          <a:ln>
                            <a:noFill/>
                          </a:ln>
                          <a:solidFill>
                            <a:schemeClr val="tx1"/>
                          </a:solidFill>
                          <a:effectLst/>
                          <a:latin typeface="Calibri" pitchFamily="34" charset="0"/>
                          <a:ea typeface="ＭＳ Ｐゴシック" pitchFamily="50" charset="-128"/>
                        </a:rPr>
                        <a:t>&lt;225&gt;</a:t>
                      </a:r>
                      <a:r>
                        <a:rPr kumimoji="1" lang="en-US" altLang="ja-JP" sz="1200" b="0" i="0" u="sng" strike="noStrike" cap="none" normalizeH="0" baseline="0" dirty="0" smtClean="0">
                          <a:ln>
                            <a:noFill/>
                          </a:ln>
                          <a:solidFill>
                            <a:schemeClr val="tx1"/>
                          </a:solidFill>
                          <a:effectLst/>
                          <a:latin typeface="Calibri" pitchFamily="34" charset="0"/>
                          <a:ea typeface="ＭＳ Ｐゴシック" pitchFamily="50" charset="-128"/>
                        </a:rPr>
                        <a:t>249</a:t>
                      </a:r>
                    </a:p>
                  </a:txBody>
                  <a:tcPr marL="99057" marR="99057" marT="45728" marB="45728"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63842">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n-ea"/>
                          <a:ea typeface="+mn-ea"/>
                          <a:cs typeface="Meiryo UI" pitchFamily="50" charset="-128"/>
                        </a:rPr>
                        <a:t>政令等会計</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15</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gridSpan="4">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15</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15</a:t>
                      </a:r>
                    </a:p>
                  </a:txBody>
                  <a:tcPr marL="99057" marR="99057" marT="45728" marB="45728"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endParaRPr kumimoji="1" lang="ja-JP" altLang="en-US" sz="1200" dirty="0">
                        <a:solidFill>
                          <a:schemeClr val="tx1"/>
                        </a:solidFill>
                      </a:endParaRPr>
                    </a:p>
                  </a:txBody>
                  <a:tcPr marL="99057" marR="99057"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endParaRPr kumimoji="1" lang="ja-JP" altLang="en-US" sz="1200" dirty="0">
                        <a:solidFill>
                          <a:schemeClr val="tx1"/>
                        </a:solidFill>
                      </a:endParaRPr>
                    </a:p>
                  </a:txBody>
                  <a:tcPr marL="99057" marR="99057" marT="45728" marB="45728"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447054">
                <a:tc gridSpan="10">
                  <a:txBody>
                    <a:bodyPr/>
                    <a:lstStyle/>
                    <a:p>
                      <a:pPr marL="0" marR="0" lvl="0" indent="0" algn="l" defTabSz="914400" rtl="0" eaLnBrk="0" fontAlgn="base" latinLnBrk="0" hangingPunct="0">
                        <a:lnSpc>
                          <a:spcPts val="900"/>
                        </a:lnSpc>
                        <a:spcBef>
                          <a:spcPts val="0"/>
                        </a:spcBef>
                        <a:spcAft>
                          <a:spcPct val="0"/>
                        </a:spcAft>
                        <a:buClrTx/>
                        <a:buSzTx/>
                        <a:buFont typeface="Arial" charset="0"/>
                        <a:buNone/>
                        <a:tabLst/>
                        <a:defRPr/>
                      </a:pPr>
                      <a:r>
                        <a:rPr kumimoji="1" lang="en-US" altLang="ja-JP" sz="1000" b="0" i="0" u="none" strike="noStrike" cap="none" normalizeH="0" baseline="0" dirty="0" smtClean="0">
                          <a:ln>
                            <a:noFill/>
                          </a:ln>
                          <a:solidFill>
                            <a:schemeClr val="tx1"/>
                          </a:solidFill>
                          <a:effectLst/>
                          <a:latin typeface="+mn-ea"/>
                          <a:ea typeface="+mn-ea"/>
                        </a:rPr>
                        <a:t>※</a:t>
                      </a:r>
                      <a:r>
                        <a:rPr kumimoji="1" lang="ja-JP" altLang="en-US" sz="1000" b="0" i="0" u="none" strike="noStrike" cap="none" normalizeH="0" baseline="0" dirty="0" smtClean="0">
                          <a:ln>
                            <a:noFill/>
                          </a:ln>
                          <a:solidFill>
                            <a:schemeClr val="tx1"/>
                          </a:solidFill>
                          <a:effectLst/>
                          <a:latin typeface="+mn-ea"/>
                          <a:ea typeface="+mn-ea"/>
                        </a:rPr>
                        <a:t>債務負担行為については、現時点では、どの特別区の事業であるか特定できないため一括して記載</a:t>
                      </a:r>
                      <a:endParaRPr kumimoji="1" lang="en-US" altLang="ja-JP" sz="1000" b="0" i="0" u="none" strike="noStrike" cap="none" normalizeH="0" baseline="0" dirty="0" smtClean="0">
                        <a:ln>
                          <a:noFill/>
                        </a:ln>
                        <a:solidFill>
                          <a:schemeClr val="tx1"/>
                        </a:solidFill>
                        <a:effectLst/>
                        <a:latin typeface="+mn-ea"/>
                        <a:ea typeface="+mn-ea"/>
                      </a:endParaRPr>
                    </a:p>
                    <a:p>
                      <a:pPr marL="0" marR="0" lvl="0" indent="0" algn="l" defTabSz="914400" rtl="0" eaLnBrk="0" fontAlgn="base" latinLnBrk="0" hangingPunct="0">
                        <a:lnSpc>
                          <a:spcPct val="100000"/>
                        </a:lnSpc>
                        <a:spcBef>
                          <a:spcPts val="6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（参考）</a:t>
                      </a:r>
                    </a:p>
                  </a:txBody>
                  <a:tcPr marL="99057" marR="99057" marT="45728" marB="45728"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57" marR="99057" marT="45728" marB="45728"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57" marR="99057" marT="45728" marB="45728"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63842">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準公営企業会計</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2,283</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2,283</a:t>
                      </a:r>
                    </a:p>
                  </a:txBody>
                  <a:tcPr marL="99057" marR="99057"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63842">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公営企業会計</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1,608</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defRPr/>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defRPr/>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57" marR="99057" marT="45728" marB="45728"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800" b="0" i="1" u="none" strike="noStrike" cap="none" normalizeH="0" baseline="0" dirty="0" smtClean="0">
                          <a:ln>
                            <a:noFill/>
                          </a:ln>
                          <a:solidFill>
                            <a:schemeClr val="tx1"/>
                          </a:solidFill>
                          <a:effectLst/>
                          <a:latin typeface="Calibri" pitchFamily="34" charset="0"/>
                          <a:ea typeface="ＭＳ Ｐゴシック" pitchFamily="50" charset="-128"/>
                        </a:rPr>
                        <a:t>&lt;</a:t>
                      </a:r>
                      <a:r>
                        <a:rPr kumimoji="1" lang="ja-JP" altLang="en-US" sz="800" b="0" i="1" u="none" strike="noStrike" cap="none" normalizeH="0" baseline="0" dirty="0" smtClean="0">
                          <a:ln>
                            <a:noFill/>
                          </a:ln>
                          <a:solidFill>
                            <a:schemeClr val="tx1"/>
                          </a:solidFill>
                          <a:effectLst/>
                          <a:latin typeface="Calibri" pitchFamily="34" charset="0"/>
                          <a:ea typeface="ＭＳ Ｐゴシック" pitchFamily="50" charset="-128"/>
                        </a:rPr>
                        <a:t>－</a:t>
                      </a:r>
                      <a:r>
                        <a:rPr kumimoji="1" lang="en-US" altLang="ja-JP" sz="800" b="0" i="1" u="none" strike="noStrike" cap="none" normalizeH="0" baseline="0" dirty="0" smtClean="0">
                          <a:ln>
                            <a:noFill/>
                          </a:ln>
                          <a:solidFill>
                            <a:schemeClr val="tx1"/>
                          </a:solidFill>
                          <a:effectLst/>
                          <a:latin typeface="Calibri" pitchFamily="34" charset="0"/>
                          <a:ea typeface="ＭＳ Ｐゴシック" pitchFamily="50" charset="-128"/>
                        </a:rPr>
                        <a:t>&gt;</a:t>
                      </a:r>
                      <a:r>
                        <a:rPr kumimoji="1" lang="en-US" altLang="ja-JP" sz="1200" b="0" i="0" u="sng" strike="noStrike" cap="none" normalizeH="0" baseline="0" dirty="0" smtClean="0">
                          <a:ln>
                            <a:noFill/>
                          </a:ln>
                          <a:solidFill>
                            <a:schemeClr val="tx1"/>
                          </a:solidFill>
                          <a:effectLst/>
                          <a:latin typeface="Calibri" pitchFamily="34" charset="0"/>
                          <a:ea typeface="ＭＳ Ｐゴシック" pitchFamily="50" charset="-128"/>
                        </a:rPr>
                        <a:t>710</a:t>
                      </a:r>
                    </a:p>
                  </a:txBody>
                  <a:tcPr marL="99057" marR="99057"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800" b="0" i="1" u="none" strike="noStrike" cap="none" normalizeH="0" baseline="0" dirty="0" smtClean="0">
                          <a:ln>
                            <a:noFill/>
                          </a:ln>
                          <a:solidFill>
                            <a:schemeClr val="tx1"/>
                          </a:solidFill>
                          <a:effectLst/>
                          <a:latin typeface="Calibri" pitchFamily="34" charset="0"/>
                          <a:ea typeface="ＭＳ Ｐゴシック" pitchFamily="50" charset="-128"/>
                        </a:rPr>
                        <a:t>&lt;1,608&gt;</a:t>
                      </a:r>
                      <a:r>
                        <a:rPr kumimoji="1" lang="en-US" altLang="ja-JP" sz="1200" b="0" i="0" u="sng" strike="noStrike" cap="none" normalizeH="0" baseline="0" dirty="0" smtClean="0">
                          <a:ln>
                            <a:noFill/>
                          </a:ln>
                          <a:solidFill>
                            <a:schemeClr val="tx1"/>
                          </a:solidFill>
                          <a:effectLst/>
                          <a:latin typeface="Calibri" pitchFamily="34" charset="0"/>
                          <a:ea typeface="ＭＳ Ｐゴシック" pitchFamily="50" charset="-128"/>
                        </a:rPr>
                        <a:t>898</a:t>
                      </a:r>
                    </a:p>
                  </a:txBody>
                  <a:tcPr marL="99057" marR="99057" marT="45728" marB="45728"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63842">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全会計合計</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6,325</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gridSpan="4">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en-US" altLang="ja-JP" sz="800" b="0" i="1" u="none" strike="noStrike" cap="none" normalizeH="0" baseline="0" dirty="0" smtClean="0">
                          <a:ln>
                            <a:noFill/>
                          </a:ln>
                          <a:solidFill>
                            <a:schemeClr val="tx1"/>
                          </a:solidFill>
                          <a:effectLst/>
                          <a:latin typeface="Calibri" pitchFamily="34" charset="0"/>
                          <a:ea typeface="ＭＳ Ｐゴシック" pitchFamily="50" charset="-128"/>
                        </a:rPr>
                        <a:t>&lt;1,758&gt;</a:t>
                      </a:r>
                      <a:r>
                        <a:rPr kumimoji="1" lang="en-US" altLang="ja-JP" sz="1200" b="0" i="0" u="sng" strike="noStrike" cap="none" normalizeH="0" baseline="0" dirty="0" smtClean="0">
                          <a:ln>
                            <a:noFill/>
                          </a:ln>
                          <a:solidFill>
                            <a:schemeClr val="tx1"/>
                          </a:solidFill>
                          <a:effectLst/>
                          <a:latin typeface="Calibri" pitchFamily="34" charset="0"/>
                          <a:ea typeface="ＭＳ Ｐゴシック" pitchFamily="50" charset="-128"/>
                        </a:rPr>
                        <a:t>1,734</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142</a:t>
                      </a:r>
                    </a:p>
                  </a:txBody>
                  <a:tcPr marL="99057" marR="99057" marT="45728" marB="45728"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800" b="0" i="1" u="none" strike="noStrike" cap="none" normalizeH="0" baseline="0" dirty="0" smtClean="0">
                          <a:ln>
                            <a:noFill/>
                          </a:ln>
                          <a:solidFill>
                            <a:schemeClr val="tx1"/>
                          </a:solidFill>
                          <a:effectLst/>
                          <a:latin typeface="Calibri" pitchFamily="34" charset="0"/>
                          <a:ea typeface="ＭＳ Ｐゴシック" pitchFamily="50" charset="-128"/>
                        </a:rPr>
                        <a:t>&lt;1,900&gt;</a:t>
                      </a:r>
                      <a:r>
                        <a:rPr kumimoji="1" lang="en-US" altLang="ja-JP" sz="1200" b="0" i="0" u="sng" strike="noStrike" cap="none" normalizeH="0" baseline="0" dirty="0" smtClean="0">
                          <a:ln>
                            <a:noFill/>
                          </a:ln>
                          <a:solidFill>
                            <a:schemeClr val="tx1"/>
                          </a:solidFill>
                          <a:effectLst/>
                          <a:latin typeface="Calibri" pitchFamily="34" charset="0"/>
                          <a:ea typeface="ＭＳ Ｐゴシック" pitchFamily="50" charset="-128"/>
                        </a:rPr>
                        <a:t>1,876</a:t>
                      </a:r>
                    </a:p>
                  </a:txBody>
                  <a:tcPr marL="99057" marR="99057" marT="45728" marB="45728"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800" b="0" i="1" u="none" strike="noStrike" cap="none" normalizeH="0" baseline="0" dirty="0" smtClean="0">
                          <a:ln>
                            <a:noFill/>
                          </a:ln>
                          <a:solidFill>
                            <a:schemeClr val="tx1"/>
                          </a:solidFill>
                          <a:effectLst/>
                          <a:latin typeface="Calibri" pitchFamily="34" charset="0"/>
                          <a:ea typeface="ＭＳ Ｐゴシック" pitchFamily="50" charset="-128"/>
                        </a:rPr>
                        <a:t>&lt;2,592&gt;</a:t>
                      </a:r>
                      <a:r>
                        <a:rPr kumimoji="1" lang="en-US" altLang="ja-JP" sz="1200" b="0" i="0" u="sng" strike="noStrike" cap="none" normalizeH="0" baseline="0" dirty="0" smtClean="0">
                          <a:ln>
                            <a:noFill/>
                          </a:ln>
                          <a:solidFill>
                            <a:schemeClr val="tx1"/>
                          </a:solidFill>
                          <a:effectLst/>
                          <a:latin typeface="Calibri" pitchFamily="34" charset="0"/>
                          <a:ea typeface="ＭＳ Ｐゴシック" pitchFamily="50" charset="-128"/>
                        </a:rPr>
                        <a:t>3,302</a:t>
                      </a:r>
                    </a:p>
                  </a:txBody>
                  <a:tcPr marL="99057" marR="99057"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800" b="0" i="1" u="none" strike="noStrike" cap="none" normalizeH="0" baseline="0" dirty="0" smtClean="0">
                          <a:ln>
                            <a:noFill/>
                          </a:ln>
                          <a:solidFill>
                            <a:schemeClr val="tx1"/>
                          </a:solidFill>
                          <a:effectLst/>
                          <a:latin typeface="Calibri" pitchFamily="34" charset="0"/>
                          <a:ea typeface="ＭＳ Ｐゴシック" pitchFamily="50" charset="-128"/>
                        </a:rPr>
                        <a:t>&lt;1,833&gt;</a:t>
                      </a:r>
                      <a:r>
                        <a:rPr kumimoji="1" lang="en-US" altLang="ja-JP" sz="1200" b="0" i="0" u="sng" strike="noStrike" cap="none" normalizeH="0" baseline="0" dirty="0" smtClean="0">
                          <a:ln>
                            <a:noFill/>
                          </a:ln>
                          <a:solidFill>
                            <a:schemeClr val="tx1"/>
                          </a:solidFill>
                          <a:effectLst/>
                          <a:latin typeface="Calibri" pitchFamily="34" charset="0"/>
                          <a:ea typeface="ＭＳ Ｐゴシック" pitchFamily="50" charset="-128"/>
                        </a:rPr>
                        <a:t>1,147</a:t>
                      </a:r>
                    </a:p>
                  </a:txBody>
                  <a:tcPr marL="99057" marR="99057" marT="45728" marB="45728"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3336" name="Group 328"/>
          <p:cNvGraphicFramePr>
            <a:graphicFrameLocks noGrp="1"/>
          </p:cNvGraphicFramePr>
          <p:nvPr>
            <p:extLst>
              <p:ext uri="{D42A27DB-BD31-4B8C-83A1-F6EECF244321}">
                <p14:modId xmlns:p14="http://schemas.microsoft.com/office/powerpoint/2010/main" val="2382438614"/>
              </p:ext>
            </p:extLst>
          </p:nvPr>
        </p:nvGraphicFramePr>
        <p:xfrm>
          <a:off x="190583" y="3068960"/>
          <a:ext cx="9586953" cy="3572536"/>
        </p:xfrm>
        <a:graphic>
          <a:graphicData uri="http://schemas.openxmlformats.org/drawingml/2006/table">
            <a:tbl>
              <a:tblPr/>
              <a:tblGrid>
                <a:gridCol w="290666"/>
                <a:gridCol w="1375407"/>
                <a:gridCol w="900000"/>
                <a:gridCol w="873122"/>
                <a:gridCol w="873122"/>
                <a:gridCol w="873122"/>
                <a:gridCol w="873122"/>
                <a:gridCol w="882098"/>
                <a:gridCol w="882098"/>
                <a:gridCol w="882098"/>
                <a:gridCol w="882098"/>
              </a:tblGrid>
              <a:tr h="275811">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anchor="ctr" anchorCtr="1" horzOverflow="overflow">
                    <a:lnL>
                      <a:noFill/>
                    </a:lnL>
                    <a:lnR>
                      <a:noFill/>
                    </a:lnR>
                    <a:lnT>
                      <a:noFill/>
                    </a:lnT>
                    <a:lnB>
                      <a:noFill/>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anchor="ctr" anchorCtr="1"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anchor="ctr" anchorCtr="1"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9060" marR="99060" marT="45716" marB="45716" anchor="ctr" anchorCtr="1"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9060" marR="99060" marT="45716" marB="45716" anchor="ctr" anchorCtr="1"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anchor="ctr" anchorCtr="1"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anchor="ctr" anchorCtr="1"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46796" marB="46796" anchor="ctr"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75811">
                <a:tc rowSpan="2"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a:noFill/>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kumimoji="1" lang="ja-JP" altLang="en-US"/>
                    </a:p>
                  </a:txBody>
                  <a:tcPr/>
                </a:tc>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総額</a:t>
                      </a:r>
                    </a:p>
                  </a:txBody>
                  <a:tcPr marL="97500" marR="97500" marT="46796" marB="46796"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gridSpan="6">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特別区</a:t>
                      </a:r>
                    </a:p>
                  </a:txBody>
                  <a:tcPr marL="97500" marR="97500" marT="46796" marB="46796" anchor="ctr" anchorCtr="1"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dirty="0"/>
                    </a:p>
                  </a:txBody>
                  <a:tcPr marL="97500" marR="97500" marT="46796" marB="4679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dirty="0"/>
                    </a:p>
                  </a:txBody>
                  <a:tcPr marL="97500" marR="97500" marT="46796" marB="4679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dirty="0"/>
                    </a:p>
                  </a:txBody>
                  <a:tcPr marL="97500" marR="97500" marT="46796" marB="4679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dirty="0"/>
                    </a:p>
                  </a:txBody>
                  <a:tcPr marL="97500" marR="97500" marT="46796" marB="4679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dirty="0"/>
                    </a:p>
                  </a:txBody>
                  <a:tcPr marL="97500" marR="97500" marT="46796" marB="4679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大阪府</a:t>
                      </a:r>
                    </a:p>
                  </a:txBody>
                  <a:tcPr marL="97500" marR="97500" marT="46796" marB="46796"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その他</a:t>
                      </a:r>
                    </a:p>
                  </a:txBody>
                  <a:tcPr marL="97500" marR="97500" marT="46796" marB="46796" anchor="ctr" anchorCtr="1"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75811">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rPr>
                        <a:t>第一区</a:t>
                      </a:r>
                    </a:p>
                  </a:txBody>
                  <a:tcPr marL="97500" marR="97500" marT="46796" marB="46796"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rPr>
                        <a:t>第二区</a:t>
                      </a:r>
                    </a:p>
                  </a:txBody>
                  <a:tcPr marL="97500" marR="97500" marT="46796" marB="46796"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rPr>
                        <a:t>第三区</a:t>
                      </a:r>
                    </a:p>
                  </a:txBody>
                  <a:tcPr marL="97500" marR="97500" marT="46796" marB="46796"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pitchFamily="50" charset="-128"/>
                        </a:rPr>
                        <a:t>第四区</a:t>
                      </a:r>
                      <a:endParaRPr kumimoji="1" lang="ja-JP" altLang="en-US" sz="10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7500" marR="97500" marT="46796" marB="46796"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組合</a:t>
                      </a:r>
                    </a:p>
                  </a:txBody>
                  <a:tcPr marL="97500" marR="97500" marT="46796" marB="46796" anchor="ctr" anchorCtr="1"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小計</a:t>
                      </a:r>
                    </a:p>
                  </a:txBody>
                  <a:tcPr marL="97500" marR="97500" marT="46796" marB="46796" anchor="ctr" anchorCtr="1"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vMerge="1">
                  <a:txBody>
                    <a:bodyPr/>
                    <a:lstStyle/>
                    <a:p>
                      <a:endParaRPr kumimoji="1" lang="ja-JP" altLang="en-US"/>
                    </a:p>
                  </a:txBody>
                  <a:tcPr/>
                </a:tc>
                <a:tc vMerge="1">
                  <a:txBody>
                    <a:bodyPr/>
                    <a:lstStyle/>
                    <a:p>
                      <a:endParaRPr kumimoji="1" lang="ja-JP" altLang="en-US"/>
                    </a:p>
                  </a:txBody>
                  <a:tcPr/>
                </a:tc>
              </a:tr>
              <a:tr h="273657">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一般会計</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26,909</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26,909</a:t>
                      </a:r>
                    </a:p>
                  </a:txBody>
                  <a:tcPr marL="99060" marR="99060" marT="45716" marB="4571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73657">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政令等会計</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3,798</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3,798</a:t>
                      </a:r>
                    </a:p>
                  </a:txBody>
                  <a:tcPr marL="99060" marR="99060" marT="45716" marB="4571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73657">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計</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30,707</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30,707</a:t>
                      </a:r>
                    </a:p>
                  </a:txBody>
                  <a:tcPr marL="99060" marR="99060" marT="45716" marB="4571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19856">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（参考）</a:t>
                      </a:r>
                    </a:p>
                  </a:txBody>
                  <a:tcPr marL="99060" marR="99060" marT="45716" marB="45716"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73657">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準公営企業会計</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6,960</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6,960</a:t>
                      </a:r>
                    </a:p>
                  </a:txBody>
                  <a:tcPr marL="99060" marR="99060" marT="45716" marB="4571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73657">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中央卸売市場</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633 </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633 </a:t>
                      </a:r>
                    </a:p>
                  </a:txBody>
                  <a:tcPr marL="99060" marR="99060" marT="45716" marB="4571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73657">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港営</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1,513</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1,513</a:t>
                      </a:r>
                    </a:p>
                  </a:txBody>
                  <a:tcPr marL="99060" marR="99060" marT="45716" marB="4571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73657">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endParaRP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下水道</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4,814</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4,814</a:t>
                      </a:r>
                    </a:p>
                  </a:txBody>
                  <a:tcPr marL="99060" marR="99060" marT="45716" marB="4571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73657">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公営企業会計分</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6,900</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6,900</a:t>
                      </a:r>
                    </a:p>
                  </a:txBody>
                  <a:tcPr marL="99060" marR="99060" marT="45716" marB="4571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r h="273657">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全会計合計</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44,567</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44,567</a:t>
                      </a:r>
                    </a:p>
                  </a:txBody>
                  <a:tcPr marL="99060" marR="99060" marT="45716" marB="4571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pitchFamily="50" charset="-128"/>
                        </a:rPr>
                        <a:t>―</a:t>
                      </a:r>
                    </a:p>
                  </a:txBody>
                  <a:tcPr marL="99060" marR="99060" marT="45716" marB="45716" horzOverflow="overflow">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3213" name="AutoShape 175"/>
          <p:cNvSpPr>
            <a:spLocks noChangeArrowheads="1"/>
          </p:cNvSpPr>
          <p:nvPr/>
        </p:nvSpPr>
        <p:spPr bwMode="auto">
          <a:xfrm>
            <a:off x="133201" y="260648"/>
            <a:ext cx="1795463" cy="358775"/>
          </a:xfrm>
          <a:prstGeom prst="roundRect">
            <a:avLst>
              <a:gd name="adj" fmla="val 42292"/>
            </a:avLst>
          </a:prstGeom>
          <a:solidFill>
            <a:schemeClr val="accent6">
              <a:lumMod val="60000"/>
              <a:lumOff val="40000"/>
            </a:schemeClr>
          </a:solidFill>
          <a:ln w="9525">
            <a:solidFill>
              <a:srgbClr val="993300"/>
            </a:solidFill>
            <a:round/>
            <a:headEnd/>
            <a:tailEnd/>
          </a:ln>
        </p:spPr>
        <p:txBody>
          <a:bodyPr wrap="none" anchor="ctr"/>
          <a:lstStyle/>
          <a:p>
            <a:pPr algn="ctr">
              <a:defRPr/>
            </a:pPr>
            <a:r>
              <a:rPr lang="ja-JP" altLang="en-US">
                <a:ea typeface="ＭＳ Ｐゴシック" pitchFamily="50" charset="-128"/>
              </a:rPr>
              <a:t>債務</a:t>
            </a:r>
          </a:p>
        </p:txBody>
      </p:sp>
      <p:sp>
        <p:nvSpPr>
          <p:cNvPr id="37177" name="AutoShape 287"/>
          <p:cNvSpPr>
            <a:spLocks noChangeArrowheads="1"/>
          </p:cNvSpPr>
          <p:nvPr/>
        </p:nvSpPr>
        <p:spPr bwMode="auto">
          <a:xfrm>
            <a:off x="200472" y="3429000"/>
            <a:ext cx="1324800" cy="365403"/>
          </a:xfrm>
          <a:prstGeom prst="roundRect">
            <a:avLst>
              <a:gd name="adj" fmla="val 42292"/>
            </a:avLst>
          </a:prstGeom>
          <a:solidFill>
            <a:srgbClr val="CCFFFF"/>
          </a:solidFill>
          <a:ln w="9525">
            <a:solidFill>
              <a:schemeClr val="tx2"/>
            </a:solidFill>
            <a:round/>
            <a:headEnd/>
            <a:tailEnd/>
          </a:ln>
        </p:spPr>
        <p:txBody>
          <a:bodyPr anchor="ctr">
            <a:spAutoFit/>
          </a:bodyPr>
          <a:lstStyle/>
          <a:p>
            <a:pPr algn="ctr"/>
            <a:r>
              <a:rPr lang="ja-JP" altLang="en-US" sz="1200"/>
              <a:t>地方債</a:t>
            </a:r>
          </a:p>
        </p:txBody>
      </p:sp>
      <p:sp>
        <p:nvSpPr>
          <p:cNvPr id="37178" name="AutoShape 288"/>
          <p:cNvSpPr>
            <a:spLocks noChangeArrowheads="1"/>
          </p:cNvSpPr>
          <p:nvPr/>
        </p:nvSpPr>
        <p:spPr bwMode="auto">
          <a:xfrm>
            <a:off x="170656" y="836712"/>
            <a:ext cx="1325960" cy="366712"/>
          </a:xfrm>
          <a:prstGeom prst="roundRect">
            <a:avLst>
              <a:gd name="adj" fmla="val 42292"/>
            </a:avLst>
          </a:prstGeom>
          <a:solidFill>
            <a:srgbClr val="CCFFFF"/>
          </a:solidFill>
          <a:ln w="9525">
            <a:solidFill>
              <a:schemeClr val="tx2"/>
            </a:solidFill>
            <a:round/>
            <a:headEnd/>
            <a:tailEnd/>
          </a:ln>
        </p:spPr>
        <p:txBody>
          <a:bodyPr anchor="ctr">
            <a:spAutoFit/>
          </a:bodyPr>
          <a:lstStyle/>
          <a:p>
            <a:pPr algn="ctr"/>
            <a:r>
              <a:rPr lang="ja-JP" altLang="en-US" sz="1200" dirty="0"/>
              <a:t>債務負担行為</a:t>
            </a:r>
          </a:p>
        </p:txBody>
      </p:sp>
      <p:sp>
        <p:nvSpPr>
          <p:cNvPr id="12" name="スライド番号プレースホルダー 2"/>
          <p:cNvSpPr txBox="1">
            <a:spLocks/>
          </p:cNvSpPr>
          <p:nvPr/>
        </p:nvSpPr>
        <p:spPr bwMode="auto">
          <a:xfrm>
            <a:off x="8968990" y="6560048"/>
            <a:ext cx="923947" cy="365125"/>
          </a:xfrm>
          <a:prstGeom prst="rect">
            <a:avLst/>
          </a:prstGeom>
          <a:noFill/>
          <a:ln w="9525">
            <a:noFill/>
            <a:miter lim="800000"/>
            <a:headEnd/>
            <a:tailEnd/>
          </a:ln>
        </p:spPr>
        <p:txBody>
          <a:bodyPr anchor="ctr"/>
          <a:lstStyle/>
          <a:p>
            <a:pPr algn="r" eaLnBrk="1" hangingPunct="1"/>
            <a:r>
              <a:rPr lang="ja-JP" altLang="en-US" sz="1100" b="1" dirty="0">
                <a:latin typeface="Meiryo UI" pitchFamily="50" charset="-128"/>
                <a:ea typeface="Meiryo UI" pitchFamily="50" charset="-128"/>
                <a:cs typeface="Meiryo UI" pitchFamily="50" charset="-128"/>
              </a:rPr>
              <a:t>参考</a:t>
            </a:r>
            <a:r>
              <a:rPr lang="en-US" altLang="ja-JP" sz="1100" b="1" dirty="0" smtClean="0">
                <a:latin typeface="Meiryo UI" panose="020B0604030504040204" pitchFamily="50" charset="-128"/>
                <a:ea typeface="Meiryo UI" panose="020B0604030504040204" pitchFamily="50" charset="-128"/>
                <a:cs typeface="Meiryo UI" pitchFamily="50" charset="-128"/>
              </a:rPr>
              <a:t>-</a:t>
            </a:r>
            <a:r>
              <a:rPr lang="ja-JP" altLang="en-US" sz="1100" b="1" dirty="0">
                <a:latin typeface="Meiryo UI" panose="020B0604030504040204" pitchFamily="50" charset="-128"/>
                <a:ea typeface="Meiryo UI" panose="020B0604030504040204" pitchFamily="50" charset="-128"/>
                <a:cs typeface="Meiryo UI" pitchFamily="50" charset="-128"/>
              </a:rPr>
              <a:t>７</a:t>
            </a:r>
          </a:p>
        </p:txBody>
      </p:sp>
    </p:spTree>
    <p:extLst>
      <p:ext uri="{BB962C8B-B14F-4D97-AF65-F5344CB8AC3E}">
        <p14:creationId xmlns:p14="http://schemas.microsoft.com/office/powerpoint/2010/main" val="732779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85916" y="672174"/>
            <a:ext cx="8915400" cy="1143000"/>
          </a:xfrm>
        </p:spPr>
        <p:txBody>
          <a:bodyPr>
            <a:noAutofit/>
          </a:bodyPr>
          <a:lstStyle/>
          <a:p>
            <a:r>
              <a:rPr kumimoji="1" lang="ja-JP" altLang="en-US" sz="3600" dirty="0" smtClean="0"/>
              <a:t>目　　次</a:t>
            </a:r>
            <a:endParaRPr kumimoji="1" lang="ja-JP" altLang="en-US" sz="3600" dirty="0"/>
          </a:p>
        </p:txBody>
      </p:sp>
      <p:sp>
        <p:nvSpPr>
          <p:cNvPr id="7" name="正方形/長方形 6"/>
          <p:cNvSpPr/>
          <p:nvPr/>
        </p:nvSpPr>
        <p:spPr>
          <a:xfrm>
            <a:off x="632520" y="1786112"/>
            <a:ext cx="8640960" cy="4307184"/>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１　特別区（素案）の修正</a:t>
            </a:r>
            <a:endParaRPr lang="ja-JP" altLang="en-US" sz="2000" dirty="0">
              <a:solidFill>
                <a:prstClr val="black"/>
              </a:solidFill>
              <a:latin typeface="Meiryo UI" pitchFamily="50" charset="-128"/>
              <a:ea typeface="Meiryo UI" pitchFamily="50" charset="-128"/>
              <a:cs typeface="Meiryo UI" pitchFamily="50" charset="-128"/>
            </a:endParaRPr>
          </a:p>
          <a:p>
            <a:r>
              <a:rPr lang="ja-JP" altLang="en-US" sz="2000" dirty="0" smtClean="0">
                <a:solidFill>
                  <a:prstClr val="black"/>
                </a:solidFill>
                <a:latin typeface="Meiryo UI" pitchFamily="50" charset="-128"/>
                <a:ea typeface="Meiryo UI" pitchFamily="50" charset="-128"/>
                <a:cs typeface="Meiryo UI" pitchFamily="50" charset="-128"/>
              </a:rPr>
              <a:t>　　</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参考</a:t>
            </a:r>
            <a:r>
              <a:rPr lang="en-US" altLang="ja-JP" sz="2000" dirty="0" smtClean="0">
                <a:solidFill>
                  <a:prstClr val="black"/>
                </a:solidFill>
                <a:latin typeface="Meiryo UI" pitchFamily="50" charset="-128"/>
                <a:ea typeface="Meiryo UI" pitchFamily="50" charset="-128"/>
                <a:cs typeface="Meiryo UI" pitchFamily="50" charset="-128"/>
              </a:rPr>
              <a:t>】</a:t>
            </a: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１　組織体制</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２</a:t>
            </a: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財産・債務</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３</a:t>
            </a: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財政調整</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４　特別区設置に伴うコスト</a:t>
            </a:r>
            <a:endParaRPr lang="en-US" altLang="ja-JP" sz="2000" dirty="0" smtClean="0">
              <a:solidFill>
                <a:prstClr val="black"/>
              </a:solidFill>
              <a:latin typeface="Meiryo UI" pitchFamily="50" charset="-128"/>
              <a:ea typeface="Meiryo UI" pitchFamily="50" charset="-128"/>
              <a:cs typeface="Meiryo UI" pitchFamily="50" charset="-128"/>
            </a:endParaRPr>
          </a:p>
        </p:txBody>
      </p:sp>
      <p:sp>
        <p:nvSpPr>
          <p:cNvPr id="9" name="正方形/長方形 8"/>
          <p:cNvSpPr/>
          <p:nvPr/>
        </p:nvSpPr>
        <p:spPr>
          <a:xfrm>
            <a:off x="3152800" y="1988840"/>
            <a:ext cx="6120680"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1" name="正方形/長方形 10"/>
          <p:cNvSpPr/>
          <p:nvPr/>
        </p:nvSpPr>
        <p:spPr>
          <a:xfrm>
            <a:off x="2288704" y="3501008"/>
            <a:ext cx="6984776"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参考</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a:t>
            </a:r>
          </a:p>
        </p:txBody>
      </p:sp>
      <p:sp>
        <p:nvSpPr>
          <p:cNvPr id="13" name="正方形/長方形 12"/>
          <p:cNvSpPr/>
          <p:nvPr/>
        </p:nvSpPr>
        <p:spPr>
          <a:xfrm>
            <a:off x="2286554" y="4101051"/>
            <a:ext cx="698692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参考</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４</a:t>
            </a:r>
          </a:p>
        </p:txBody>
      </p:sp>
      <p:sp>
        <p:nvSpPr>
          <p:cNvPr id="14" name="正方形/長方形 13"/>
          <p:cNvSpPr/>
          <p:nvPr/>
        </p:nvSpPr>
        <p:spPr>
          <a:xfrm>
            <a:off x="2285362" y="4725144"/>
            <a:ext cx="6988117"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参考</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８</a:t>
            </a:r>
          </a:p>
        </p:txBody>
      </p:sp>
      <p:sp>
        <p:nvSpPr>
          <p:cNvPr id="15" name="正方形/長方形 14"/>
          <p:cNvSpPr/>
          <p:nvPr/>
        </p:nvSpPr>
        <p:spPr>
          <a:xfrm>
            <a:off x="2297287" y="5327913"/>
            <a:ext cx="6976191"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参考</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a:t>
            </a:r>
            <a:r>
              <a:rPr lang="ja-JP" altLang="en-US" sz="2000" dirty="0">
                <a:solidFill>
                  <a:prstClr val="black"/>
                </a:solidFill>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3985685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61599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42088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a:solidFill>
                  <a:schemeClr val="tx1"/>
                </a:solidFill>
                <a:latin typeface="Meiryo UI" panose="020B0604030504040204" pitchFamily="50" charset="-128"/>
                <a:ea typeface="Meiryo UI" panose="020B0604030504040204" pitchFamily="50" charset="-128"/>
              </a:rPr>
              <a:t>３</a:t>
            </a:r>
            <a:r>
              <a:rPr lang="ja-JP" altLang="en-US" sz="4500" dirty="0" smtClean="0">
                <a:solidFill>
                  <a:schemeClr val="tx1"/>
                </a:solidFill>
                <a:latin typeface="Meiryo UI" panose="020B0604030504040204" pitchFamily="50" charset="-128"/>
                <a:ea typeface="Meiryo UI" panose="020B0604030504040204" pitchFamily="50" charset="-128"/>
              </a:rPr>
              <a:t>　財政</a:t>
            </a:r>
            <a:r>
              <a:rPr lang="ja-JP" altLang="en-US" sz="4500" dirty="0">
                <a:solidFill>
                  <a:schemeClr val="tx1"/>
                </a:solidFill>
                <a:latin typeface="Meiryo UI" panose="020B0604030504040204" pitchFamily="50" charset="-128"/>
                <a:ea typeface="Meiryo UI" panose="020B0604030504040204" pitchFamily="50" charset="-128"/>
              </a:rPr>
              <a:t>調整</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935140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bwMode="auto">
          <a:xfrm>
            <a:off x="272480" y="692696"/>
            <a:ext cx="9361040" cy="135068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73050" indent="-273050" fontAlgn="auto">
              <a:lnSpc>
                <a:spcPts val="20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○事務分担（案）に応じて、特別区と大阪府間の適切な財源配分を行う</a:t>
            </a:r>
            <a:endParaRPr lang="en-US" altLang="ja-JP" sz="1400" dirty="0" smtClean="0">
              <a:latin typeface="Meiryo UI" pitchFamily="50" charset="-128"/>
              <a:ea typeface="Meiryo UI" pitchFamily="50" charset="-128"/>
              <a:cs typeface="Meiryo UI" pitchFamily="50" charset="-128"/>
            </a:endParaRPr>
          </a:p>
          <a:p>
            <a:pPr marL="273050" indent="-273050">
              <a:lnSpc>
                <a:spcPts val="2000"/>
              </a:lnSpc>
              <a:defRPr/>
            </a:pPr>
            <a:r>
              <a:rPr lang="ja-JP" altLang="en-US" sz="1400" dirty="0" smtClean="0">
                <a:latin typeface="Meiryo UI" pitchFamily="50" charset="-128"/>
                <a:ea typeface="Meiryo UI" pitchFamily="50" charset="-128"/>
                <a:cs typeface="Meiryo UI" pitchFamily="50" charset="-128"/>
              </a:rPr>
              <a:t>○配分割合は、</a:t>
            </a:r>
            <a:r>
              <a:rPr lang="ja-JP" altLang="en-US" sz="1400" dirty="0" smtClean="0">
                <a:solidFill>
                  <a:schemeClr val="tx1"/>
                </a:solidFill>
                <a:latin typeface="Meiryo UI" pitchFamily="50" charset="-128"/>
                <a:ea typeface="Meiryo UI" pitchFamily="50" charset="-128"/>
                <a:cs typeface="Meiryo UI" pitchFamily="50" charset="-128"/>
              </a:rPr>
              <a:t>特別区</a:t>
            </a:r>
            <a:r>
              <a:rPr lang="en-US" altLang="ja-JP" sz="1400" u="sng" dirty="0" smtClean="0">
                <a:solidFill>
                  <a:schemeClr val="tx1"/>
                </a:solidFill>
                <a:latin typeface="Meiryo UI" pitchFamily="50" charset="-128"/>
                <a:ea typeface="Meiryo UI" pitchFamily="50" charset="-128"/>
                <a:cs typeface="Meiryo UI" pitchFamily="50" charset="-128"/>
              </a:rPr>
              <a:t>79.0</a:t>
            </a:r>
            <a:r>
              <a:rPr lang="ja-JP" altLang="en-US" sz="1400" u="sng"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、大阪府</a:t>
            </a:r>
            <a:r>
              <a:rPr lang="en-US" altLang="ja-JP" sz="1400" u="sng" dirty="0" smtClean="0">
                <a:solidFill>
                  <a:schemeClr val="tx1"/>
                </a:solidFill>
                <a:latin typeface="Meiryo UI" pitchFamily="50" charset="-128"/>
                <a:ea typeface="Meiryo UI" pitchFamily="50" charset="-128"/>
                <a:cs typeface="Meiryo UI" pitchFamily="50" charset="-128"/>
              </a:rPr>
              <a:t>21.0</a:t>
            </a:r>
            <a:r>
              <a:rPr lang="ja-JP" altLang="en-US" sz="1400" u="sng"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とする</a:t>
            </a:r>
            <a:endParaRPr lang="en-US" altLang="ja-JP" sz="1400" dirty="0" smtClean="0">
              <a:solidFill>
                <a:schemeClr val="tx1"/>
              </a:solidFill>
              <a:latin typeface="Meiryo UI" pitchFamily="50" charset="-128"/>
              <a:ea typeface="Meiryo UI" pitchFamily="50" charset="-128"/>
              <a:cs typeface="Meiryo UI" pitchFamily="50" charset="-128"/>
            </a:endParaRPr>
          </a:p>
          <a:p>
            <a:pPr marL="273050" indent="-273050">
              <a:lnSpc>
                <a:spcPts val="3000"/>
              </a:lnSpc>
              <a:defRPr/>
            </a:pPr>
            <a:r>
              <a:rPr lang="ja-JP" altLang="en-US" sz="1600" dirty="0" smtClean="0">
                <a:solidFill>
                  <a:schemeClr val="tx1"/>
                </a:solidFill>
                <a:latin typeface="Meiryo UI" pitchFamily="50" charset="-128"/>
                <a:ea typeface="Meiryo UI" pitchFamily="50" charset="-128"/>
                <a:cs typeface="Meiryo UI" pitchFamily="50" charset="-128"/>
              </a:rPr>
              <a:t>　</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下記の算定方法（案）により、過去３年間の配分割合を算出し、その平均値とする</a:t>
            </a:r>
            <a:endParaRPr lang="en-US" altLang="ja-JP" sz="1200" dirty="0" smtClean="0">
              <a:solidFill>
                <a:schemeClr val="tx1"/>
              </a:solidFill>
              <a:latin typeface="Meiryo UI" pitchFamily="50" charset="-128"/>
              <a:ea typeface="Meiryo UI" pitchFamily="50" charset="-128"/>
              <a:cs typeface="Meiryo UI" pitchFamily="50" charset="-128"/>
            </a:endParaRPr>
          </a:p>
          <a:p>
            <a:pPr marL="273050" indent="-273050">
              <a:lnSpc>
                <a:spcPts val="2000"/>
              </a:lnSpc>
              <a:defRPr/>
            </a:pPr>
            <a:r>
              <a:rPr lang="ja-JP" altLang="en-US" sz="1400" dirty="0" smtClean="0">
                <a:solidFill>
                  <a:schemeClr val="tx1"/>
                </a:solidFill>
                <a:latin typeface="Meiryo UI" pitchFamily="50" charset="-128"/>
                <a:ea typeface="Meiryo UI" pitchFamily="50" charset="-128"/>
                <a:cs typeface="Meiryo UI" pitchFamily="50" charset="-128"/>
              </a:rPr>
              <a:t>○なお、特別区設置の日までの地方財政制度の動向などを踏まえて、必要に応じて知事と市長で調整するものとする</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31" name="テキスト ボックス 30"/>
          <p:cNvSpPr txBox="1"/>
          <p:nvPr/>
        </p:nvSpPr>
        <p:spPr>
          <a:xfrm>
            <a:off x="272480" y="2043432"/>
            <a:ext cx="1826141" cy="338554"/>
          </a:xfrm>
          <a:prstGeom prst="rect">
            <a:avLst/>
          </a:prstGeom>
          <a:noFill/>
        </p:spPr>
        <p:txBody>
          <a:bodyPr wrap="none" rtlCol="0">
            <a:spAutoFit/>
          </a:bodyPr>
          <a:lstStyle/>
          <a:p>
            <a:r>
              <a:rPr lang="ja-JP" altLang="en-US" sz="1600" b="1" dirty="0" smtClean="0">
                <a:latin typeface="Meiryo UI" pitchFamily="50" charset="-128"/>
                <a:ea typeface="Meiryo UI" pitchFamily="50" charset="-128"/>
                <a:cs typeface="Meiryo UI" pitchFamily="50" charset="-128"/>
              </a:rPr>
              <a:t>◆算定方法（案）</a:t>
            </a:r>
            <a:endParaRPr kumimoji="1" lang="ja-JP" altLang="en-US" sz="1600" b="1" dirty="0">
              <a:latin typeface="Meiryo UI" pitchFamily="50" charset="-128"/>
              <a:ea typeface="Meiryo UI" pitchFamily="50" charset="-128"/>
              <a:cs typeface="Meiryo UI" pitchFamily="50" charset="-128"/>
            </a:endParaRPr>
          </a:p>
        </p:txBody>
      </p:sp>
      <p:sp>
        <p:nvSpPr>
          <p:cNvPr id="32" name="正方形/長方形 31"/>
          <p:cNvSpPr/>
          <p:nvPr/>
        </p:nvSpPr>
        <p:spPr>
          <a:xfrm>
            <a:off x="344488" y="2331464"/>
            <a:ext cx="9289032" cy="4464496"/>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marL="360000" indent="-360000" fontAlgn="auto">
              <a:lnSpc>
                <a:spcPts val="1700"/>
              </a:lnSpc>
              <a:spcBef>
                <a:spcPts val="300"/>
              </a:spcBef>
              <a:spcAft>
                <a:spcPts val="0"/>
              </a:spcAft>
              <a:defRPr/>
            </a:pPr>
            <a:r>
              <a:rPr lang="en-US" altLang="ja-JP" sz="1400" b="1" dirty="0" smtClean="0">
                <a:solidFill>
                  <a:schemeClr val="tx1"/>
                </a:solidFill>
                <a:latin typeface="Meiryo UI" pitchFamily="50" charset="-128"/>
                <a:ea typeface="Meiryo UI" pitchFamily="50" charset="-128"/>
                <a:cs typeface="Meiryo UI" pitchFamily="50" charset="-128"/>
              </a:rPr>
              <a:t>1</a:t>
            </a:r>
            <a:r>
              <a:rPr lang="ja-JP" altLang="en-US" sz="1400" b="1" dirty="0" smtClean="0">
                <a:solidFill>
                  <a:schemeClr val="tx1"/>
                </a:solidFill>
                <a:latin typeface="Meiryo UI" pitchFamily="50" charset="-128"/>
                <a:ea typeface="Meiryo UI" pitchFamily="50" charset="-128"/>
                <a:cs typeface="Meiryo UI" pitchFamily="50" charset="-128"/>
              </a:rPr>
              <a:t>）歳出側の算定</a:t>
            </a:r>
            <a:endParaRPr lang="en-US" altLang="ja-JP" sz="1400" b="1"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○大阪市の歳出決算額から、事務分担（案）に応じて、特別区が実施する事務に係る所要一般財源額（Ａ）と</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大阪府が実施する事務に係る所要一般財源額（Ｂ）を算出</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en-US" altLang="ja-JP" sz="1400" b="1" dirty="0" smtClean="0">
                <a:solidFill>
                  <a:schemeClr val="tx1"/>
                </a:solidFill>
                <a:latin typeface="Meiryo UI" pitchFamily="50" charset="-128"/>
                <a:ea typeface="Meiryo UI" pitchFamily="50" charset="-128"/>
                <a:cs typeface="Meiryo UI" pitchFamily="50" charset="-128"/>
              </a:rPr>
              <a:t>2</a:t>
            </a:r>
            <a:r>
              <a:rPr lang="ja-JP" altLang="en-US" sz="1400" b="1" dirty="0" smtClean="0">
                <a:solidFill>
                  <a:schemeClr val="tx1"/>
                </a:solidFill>
                <a:latin typeface="Meiryo UI" pitchFamily="50" charset="-128"/>
                <a:ea typeface="Meiryo UI" pitchFamily="50" charset="-128"/>
                <a:cs typeface="Meiryo UI" pitchFamily="50" charset="-128"/>
              </a:rPr>
              <a:t>）歳入側の算定</a:t>
            </a:r>
            <a:endParaRPr lang="en-US" altLang="ja-JP" sz="1400" b="1"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○特別区の自主財源等（Ｃ）と</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地方財政制度により大阪府に移転する一般財源等（Ｄ）を算出</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en-US" altLang="ja-JP" sz="1400" b="1" dirty="0" smtClean="0">
                <a:solidFill>
                  <a:schemeClr val="tx1"/>
                </a:solidFill>
                <a:latin typeface="Meiryo UI" pitchFamily="50" charset="-128"/>
                <a:ea typeface="Meiryo UI" pitchFamily="50" charset="-128"/>
                <a:cs typeface="Meiryo UI" pitchFamily="50" charset="-128"/>
              </a:rPr>
              <a:t>3</a:t>
            </a:r>
            <a:r>
              <a:rPr lang="ja-JP" altLang="en-US" sz="1400" b="1" dirty="0" smtClean="0">
                <a:solidFill>
                  <a:schemeClr val="tx1"/>
                </a:solidFill>
                <a:latin typeface="Meiryo UI" pitchFamily="50" charset="-128"/>
                <a:ea typeface="Meiryo UI" pitchFamily="50" charset="-128"/>
                <a:cs typeface="Meiryo UI" pitchFamily="50" charset="-128"/>
              </a:rPr>
              <a:t>）必要財政調整額の算定</a:t>
            </a:r>
            <a:endParaRPr lang="en-US" altLang="ja-JP" sz="1400" b="1"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○特別区及び大阪府の必要財政調整額（不足額）を算定　</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（Ｅ）必要財政調整額（特別区）・・・ＡーＣ</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（Ｆ）必要財政調整額（大阪府）・・・Ｂ－Ｄ</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 （Ｇ）必要財政調整額　・・・・・・・・・・・・Ｅ</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Ｆ</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en-US" altLang="ja-JP" sz="1400" b="1" dirty="0" smtClean="0">
                <a:solidFill>
                  <a:schemeClr val="tx1"/>
                </a:solidFill>
                <a:latin typeface="Meiryo UI" pitchFamily="50" charset="-128"/>
                <a:ea typeface="Meiryo UI" pitchFamily="50" charset="-128"/>
                <a:cs typeface="Meiryo UI" pitchFamily="50" charset="-128"/>
              </a:rPr>
              <a:t>4</a:t>
            </a:r>
            <a:r>
              <a:rPr lang="ja-JP" altLang="en-US" sz="1400" b="1" dirty="0" smtClean="0">
                <a:solidFill>
                  <a:schemeClr val="tx1"/>
                </a:solidFill>
                <a:latin typeface="Meiryo UI" pitchFamily="50" charset="-128"/>
                <a:ea typeface="Meiryo UI" pitchFamily="50" charset="-128"/>
                <a:cs typeface="Meiryo UI" pitchFamily="50" charset="-128"/>
              </a:rPr>
              <a:t>）特別区と大阪府間の財政調整財源の配分割合の算定</a:t>
            </a:r>
            <a:endParaRPr lang="en-US" altLang="ja-JP" sz="1400" b="1"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a:t>
            </a:r>
            <a:r>
              <a:rPr lang="ja-JP" altLang="en-US" sz="1400" spc="-150" dirty="0" smtClean="0">
                <a:solidFill>
                  <a:schemeClr val="tx1"/>
                </a:solidFill>
                <a:latin typeface="Meiryo UI" pitchFamily="50" charset="-128"/>
                <a:ea typeface="Meiryo UI" pitchFamily="50" charset="-128"/>
                <a:cs typeface="Meiryo UI" pitchFamily="50" charset="-128"/>
              </a:rPr>
              <a:t>必要財政調整額の特別区と大阪府の割合を財政調整財源の配分割合として算定</a:t>
            </a:r>
            <a:r>
              <a:rPr lang="ja-JP" altLang="en-US" sz="1400" dirty="0" smtClean="0">
                <a:solidFill>
                  <a:schemeClr val="tx1"/>
                </a:solidFill>
                <a:latin typeface="Meiryo UI" pitchFamily="50" charset="-128"/>
                <a:ea typeface="Meiryo UI" pitchFamily="50" charset="-128"/>
                <a:cs typeface="Meiryo UI" pitchFamily="50" charset="-128"/>
              </a:rPr>
              <a:t>　　</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➢特別区への配分割合　・・・　Ｅ ／Ｇ </a:t>
            </a:r>
            <a:r>
              <a:rPr lang="en-US" altLang="ja-JP" sz="1400" dirty="0" smtClean="0">
                <a:solidFill>
                  <a:schemeClr val="tx1"/>
                </a:solidFill>
                <a:latin typeface="Meiryo UI" pitchFamily="50" charset="-128"/>
                <a:ea typeface="Meiryo UI" pitchFamily="50" charset="-128"/>
                <a:cs typeface="Meiryo UI" pitchFamily="50" charset="-128"/>
              </a:rPr>
              <a:t>× 100</a:t>
            </a:r>
            <a:r>
              <a:rPr lang="en-US" altLang="ja-JP" sz="1050" dirty="0" smtClean="0">
                <a:solidFill>
                  <a:schemeClr val="tx1"/>
                </a:solidFill>
                <a:latin typeface="Meiryo UI" pitchFamily="50" charset="-128"/>
                <a:ea typeface="Meiryo UI" pitchFamily="50" charset="-128"/>
                <a:cs typeface="Meiryo UI" pitchFamily="50" charset="-128"/>
              </a:rPr>
              <a:t> (%)  (</a:t>
            </a:r>
            <a:r>
              <a:rPr lang="ja-JP" altLang="en-US" sz="1050" dirty="0" smtClean="0">
                <a:solidFill>
                  <a:schemeClr val="tx1"/>
                </a:solidFill>
                <a:latin typeface="Meiryo UI" pitchFamily="50" charset="-128"/>
                <a:ea typeface="Meiryo UI" pitchFamily="50" charset="-128"/>
                <a:cs typeface="Meiryo UI" pitchFamily="50" charset="-128"/>
              </a:rPr>
              <a:t>小数点第二位を四捨五入）</a:t>
            </a:r>
            <a:endParaRPr lang="en-US" altLang="ja-JP" sz="105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➢大阪府への配分割合　・・・　Ｆ ／Ｇ </a:t>
            </a:r>
            <a:r>
              <a:rPr lang="en-US" altLang="ja-JP" sz="1400" dirty="0" smtClean="0">
                <a:solidFill>
                  <a:schemeClr val="tx1"/>
                </a:solidFill>
                <a:latin typeface="Meiryo UI" pitchFamily="50" charset="-128"/>
                <a:ea typeface="Meiryo UI" pitchFamily="50" charset="-128"/>
                <a:cs typeface="Meiryo UI" pitchFamily="50" charset="-128"/>
              </a:rPr>
              <a:t>× 100</a:t>
            </a:r>
            <a:r>
              <a:rPr lang="en-US" altLang="ja-JP" sz="1050" dirty="0" smtClean="0">
                <a:solidFill>
                  <a:schemeClr val="tx1"/>
                </a:solidFill>
                <a:latin typeface="Meiryo UI" pitchFamily="50" charset="-128"/>
                <a:ea typeface="Meiryo UI" pitchFamily="50" charset="-128"/>
                <a:cs typeface="Meiryo UI" pitchFamily="50" charset="-128"/>
              </a:rPr>
              <a:t> (%)  (</a:t>
            </a:r>
            <a:r>
              <a:rPr lang="ja-JP" altLang="en-US" sz="1050" dirty="0" smtClean="0">
                <a:solidFill>
                  <a:schemeClr val="tx1"/>
                </a:solidFill>
                <a:latin typeface="Meiryo UI" pitchFamily="50" charset="-128"/>
                <a:ea typeface="Meiryo UI" pitchFamily="50" charset="-128"/>
                <a:cs typeface="Meiryo UI" pitchFamily="50" charset="-128"/>
              </a:rPr>
              <a:t>小数点第二位を四捨五入）</a:t>
            </a:r>
            <a:endParaRPr lang="en-US" altLang="ja-JP" sz="105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05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800"/>
              </a:lnSpc>
              <a:spcBef>
                <a:spcPts val="300"/>
              </a:spcBef>
              <a:spcAft>
                <a:spcPts val="0"/>
              </a:spcAft>
              <a:defRPr/>
            </a:pPr>
            <a:r>
              <a:rPr lang="en-US" altLang="ja-JP" sz="1400" b="1" dirty="0" smtClean="0">
                <a:solidFill>
                  <a:schemeClr val="tx1"/>
                </a:solidFill>
                <a:latin typeface="Meiryo UI" pitchFamily="50" charset="-128"/>
                <a:ea typeface="Meiryo UI" pitchFamily="50" charset="-128"/>
                <a:cs typeface="Meiryo UI" pitchFamily="50" charset="-128"/>
              </a:rPr>
              <a:t>5</a:t>
            </a:r>
            <a:r>
              <a:rPr lang="ja-JP" altLang="en-US" sz="1400" b="1" dirty="0" smtClean="0">
                <a:solidFill>
                  <a:schemeClr val="tx1"/>
                </a:solidFill>
                <a:latin typeface="Meiryo UI" pitchFamily="50" charset="-128"/>
                <a:ea typeface="Meiryo UI" pitchFamily="50" charset="-128"/>
                <a:cs typeface="Meiryo UI" pitchFamily="50" charset="-128"/>
              </a:rPr>
              <a:t>）過去３年間の平均値を算定</a:t>
            </a:r>
            <a:endParaRPr lang="en-US" altLang="ja-JP" sz="1400" b="1" dirty="0" smtClean="0">
              <a:solidFill>
                <a:schemeClr val="tx1"/>
              </a:solidFill>
              <a:latin typeface="Meiryo UI" pitchFamily="50" charset="-128"/>
              <a:ea typeface="Meiryo UI" pitchFamily="50" charset="-128"/>
              <a:cs typeface="Meiryo UI" pitchFamily="50" charset="-128"/>
            </a:endParaRPr>
          </a:p>
          <a:p>
            <a:pPr marL="360000" indent="-360000" fontAlgn="auto">
              <a:spcBef>
                <a:spcPts val="30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spcBef>
                <a:spcPts val="300"/>
              </a:spcBef>
              <a:spcAft>
                <a:spcPts val="0"/>
              </a:spcAft>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１</a:t>
            </a:r>
            <a:r>
              <a:rPr lang="ja-JP" altLang="en-US" sz="2000" b="1" dirty="0" smtClean="0">
                <a:solidFill>
                  <a:prstClr val="black"/>
                </a:solidFill>
                <a:latin typeface="Meiryo UI" pitchFamily="50" charset="-128"/>
                <a:ea typeface="Meiryo UI" pitchFamily="50" charset="-128"/>
                <a:cs typeface="Meiryo UI" pitchFamily="50" charset="-128"/>
              </a:rPr>
              <a:t>　財政調整制度の設計　～財政調整財源の配分の考え方～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正方形/長方形 6"/>
          <p:cNvSpPr/>
          <p:nvPr/>
        </p:nvSpPr>
        <p:spPr bwMode="auto">
          <a:xfrm>
            <a:off x="0" y="332656"/>
            <a:ext cx="9906000" cy="360040"/>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t">
              <a:lnSpc>
                <a:spcPts val="2600"/>
              </a:lnSpc>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（１）特別区と大阪府間の配分割合</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n-ea"/>
                <a:cs typeface="Meiryo UI" panose="020B0604030504040204" pitchFamily="50" charset="-128"/>
              </a:rPr>
              <a:t>　　　　　　　　　　　　　　　　　　　　　　　　　　　　　　　　　　　　　　　</a:t>
            </a:r>
            <a:endParaRPr lang="ja-JP" altLang="ja-JP" sz="1600" dirty="0"/>
          </a:p>
        </p:txBody>
      </p:sp>
      <p:graphicFrame>
        <p:nvGraphicFramePr>
          <p:cNvPr id="9" name="表 8"/>
          <p:cNvGraphicFramePr>
            <a:graphicFrameLocks noGrp="1"/>
          </p:cNvGraphicFramePr>
          <p:nvPr>
            <p:extLst>
              <p:ext uri="{D42A27DB-BD31-4B8C-83A1-F6EECF244321}">
                <p14:modId xmlns:p14="http://schemas.microsoft.com/office/powerpoint/2010/main" val="2812001993"/>
              </p:ext>
            </p:extLst>
          </p:nvPr>
        </p:nvGraphicFramePr>
        <p:xfrm>
          <a:off x="6465169" y="3479809"/>
          <a:ext cx="3024336" cy="2322565"/>
        </p:xfrm>
        <a:graphic>
          <a:graphicData uri="http://schemas.openxmlformats.org/drawingml/2006/table">
            <a:tbl>
              <a:tblPr firstRow="1" bandRow="1">
                <a:tableStyleId>{93296810-A885-4BE3-A3E7-6D5BEEA58F35}</a:tableStyleId>
              </a:tblPr>
              <a:tblGrid>
                <a:gridCol w="1008112"/>
                <a:gridCol w="1008112"/>
                <a:gridCol w="1008112"/>
              </a:tblGrid>
              <a:tr h="432805">
                <a:tc>
                  <a:txBody>
                    <a:bodyPr/>
                    <a:lstStyle/>
                    <a:p>
                      <a:pPr algn="ctr"/>
                      <a:r>
                        <a:rPr kumimoji="1" lang="ja-JP" altLang="en-US" sz="1400" b="0" dirty="0" smtClean="0">
                          <a:latin typeface="Meiryo UI" pitchFamily="50" charset="-128"/>
                          <a:ea typeface="Meiryo UI" pitchFamily="50" charset="-128"/>
                          <a:cs typeface="Meiryo UI" pitchFamily="50" charset="-128"/>
                        </a:rPr>
                        <a:t>年度</a:t>
                      </a:r>
                      <a:endParaRPr kumimoji="1" lang="ja-JP" altLang="en-US" sz="1400" b="0" dirty="0">
                        <a:latin typeface="Meiryo UI" pitchFamily="50" charset="-128"/>
                        <a:ea typeface="Meiryo UI" pitchFamily="50" charset="-128"/>
                        <a:cs typeface="Meiryo UI" pitchFamily="50" charset="-128"/>
                      </a:endParaRPr>
                    </a:p>
                  </a:txBody>
                  <a:tcPr>
                    <a:lnB w="12700" cap="flat" cmpd="sng" algn="ctr">
                      <a:solidFill>
                        <a:schemeClr val="bg1"/>
                      </a:solidFill>
                      <a:prstDash val="solid"/>
                      <a:round/>
                      <a:headEnd type="none" w="med" len="med"/>
                      <a:tailEnd type="none" w="med" len="med"/>
                    </a:lnB>
                  </a:tcPr>
                </a:tc>
                <a:tc>
                  <a:txBody>
                    <a:bodyPr/>
                    <a:lstStyle/>
                    <a:p>
                      <a:pPr algn="ctr"/>
                      <a:r>
                        <a:rPr kumimoji="1" lang="ja-JP" altLang="en-US" sz="1400" b="0" dirty="0" smtClean="0">
                          <a:latin typeface="Meiryo UI" pitchFamily="50" charset="-128"/>
                          <a:ea typeface="Meiryo UI" pitchFamily="50" charset="-128"/>
                          <a:cs typeface="Meiryo UI" pitchFamily="50" charset="-128"/>
                        </a:rPr>
                        <a:t>特別区</a:t>
                      </a:r>
                      <a:endParaRPr kumimoji="1" lang="ja-JP" altLang="en-US" sz="1400" b="0" dirty="0">
                        <a:latin typeface="Meiryo UI" pitchFamily="50" charset="-128"/>
                        <a:ea typeface="Meiryo UI" pitchFamily="50" charset="-128"/>
                        <a:cs typeface="Meiryo UI" pitchFamily="50" charset="-128"/>
                      </a:endParaRPr>
                    </a:p>
                  </a:txBody>
                  <a:tcPr>
                    <a:lnB w="12700" cap="flat" cmpd="sng" algn="ctr">
                      <a:solidFill>
                        <a:schemeClr val="bg1"/>
                      </a:solidFill>
                      <a:prstDash val="solid"/>
                      <a:round/>
                      <a:headEnd type="none" w="med" len="med"/>
                      <a:tailEnd type="none" w="med" len="med"/>
                    </a:lnB>
                  </a:tcPr>
                </a:tc>
                <a:tc>
                  <a:txBody>
                    <a:bodyPr/>
                    <a:lstStyle/>
                    <a:p>
                      <a:pPr algn="ctr"/>
                      <a:r>
                        <a:rPr kumimoji="1" lang="ja-JP" altLang="en-US" sz="1400" b="0" dirty="0" smtClean="0">
                          <a:latin typeface="Meiryo UI" pitchFamily="50" charset="-128"/>
                          <a:ea typeface="Meiryo UI" pitchFamily="50" charset="-128"/>
                          <a:cs typeface="Meiryo UI" pitchFamily="50" charset="-128"/>
                        </a:rPr>
                        <a:t>大阪府</a:t>
                      </a:r>
                      <a:endParaRPr kumimoji="1" lang="ja-JP" altLang="en-US" sz="1400" b="0" dirty="0">
                        <a:latin typeface="Meiryo UI" pitchFamily="50" charset="-128"/>
                        <a:ea typeface="Meiryo UI" pitchFamily="50" charset="-128"/>
                        <a:cs typeface="Meiryo UI" pitchFamily="50" charset="-128"/>
                      </a:endParaRPr>
                    </a:p>
                  </a:txBody>
                  <a:tcPr>
                    <a:lnB w="12700" cap="flat" cmpd="sng" algn="ctr">
                      <a:solidFill>
                        <a:schemeClr val="bg1"/>
                      </a:solidFill>
                      <a:prstDash val="solid"/>
                      <a:round/>
                      <a:headEnd type="none" w="med" len="med"/>
                      <a:tailEnd type="none" w="med" len="med"/>
                    </a:lnB>
                  </a:tcPr>
                </a:tc>
              </a:tr>
              <a:tr h="432805">
                <a:tc>
                  <a:txBody>
                    <a:bodyPr/>
                    <a:lstStyle/>
                    <a:p>
                      <a:pPr algn="ctr"/>
                      <a:r>
                        <a:rPr kumimoji="1" lang="en-US" altLang="ja-JP" sz="1400" dirty="0" smtClean="0">
                          <a:latin typeface="Meiryo UI" pitchFamily="50" charset="-128"/>
                          <a:ea typeface="Meiryo UI" pitchFamily="50" charset="-128"/>
                          <a:cs typeface="Meiryo UI" pitchFamily="50" charset="-128"/>
                        </a:rPr>
                        <a:t>H27</a:t>
                      </a:r>
                      <a:endParaRPr kumimoji="1" lang="ja-JP" altLang="en-US" sz="1400" dirty="0">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tc>
                  <a:txBody>
                    <a:bodyPr/>
                    <a:lstStyle/>
                    <a:p>
                      <a:pPr algn="ctr"/>
                      <a:r>
                        <a:rPr kumimoji="1" lang="en-US" altLang="ja-JP" sz="1400" u="sng" dirty="0" smtClean="0">
                          <a:solidFill>
                            <a:schemeClr val="tx1"/>
                          </a:solidFill>
                          <a:latin typeface="Meiryo UI" pitchFamily="50" charset="-128"/>
                          <a:ea typeface="Meiryo UI" pitchFamily="50" charset="-128"/>
                          <a:cs typeface="Meiryo UI" pitchFamily="50" charset="-128"/>
                        </a:rPr>
                        <a:t>78.2%</a:t>
                      </a:r>
                    </a:p>
                    <a:p>
                      <a:pPr algn="ctr"/>
                      <a:r>
                        <a:rPr kumimoji="1" lang="en-US" altLang="ja-JP" sz="1100" i="1" dirty="0" smtClean="0">
                          <a:solidFill>
                            <a:schemeClr val="tx1"/>
                          </a:solidFill>
                          <a:latin typeface="Meiryo UI" pitchFamily="50" charset="-128"/>
                          <a:ea typeface="Meiryo UI" pitchFamily="50" charset="-128"/>
                          <a:cs typeface="Meiryo UI" pitchFamily="50" charset="-128"/>
                        </a:rPr>
                        <a:t>〈78.4</a:t>
                      </a:r>
                      <a:r>
                        <a:rPr kumimoji="1" lang="ja-JP" altLang="en-US" sz="1100" i="1" dirty="0" smtClean="0">
                          <a:solidFill>
                            <a:schemeClr val="tx1"/>
                          </a:solidFill>
                          <a:latin typeface="Meiryo UI" pitchFamily="50" charset="-128"/>
                          <a:ea typeface="Meiryo UI" pitchFamily="50" charset="-128"/>
                          <a:cs typeface="Meiryo UI" pitchFamily="50" charset="-128"/>
                        </a:rPr>
                        <a:t>％</a:t>
                      </a:r>
                      <a:r>
                        <a:rPr kumimoji="1" lang="en-US" altLang="ja-JP" sz="1100" i="1" dirty="0" smtClean="0">
                          <a:solidFill>
                            <a:schemeClr val="tx1"/>
                          </a:solidFill>
                          <a:latin typeface="Meiryo UI" pitchFamily="50" charset="-128"/>
                          <a:ea typeface="Meiryo UI" pitchFamily="50" charset="-128"/>
                          <a:cs typeface="Meiryo UI" pitchFamily="50" charset="-128"/>
                        </a:rPr>
                        <a:t>〉</a:t>
                      </a:r>
                      <a:endParaRPr kumimoji="1" lang="ja-JP" altLang="en-US" sz="1400" i="1" dirty="0">
                        <a:solidFill>
                          <a:schemeClr val="tx1"/>
                        </a:solidFill>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tc>
                  <a:txBody>
                    <a:bodyPr/>
                    <a:lstStyle/>
                    <a:p>
                      <a:pPr algn="ctr"/>
                      <a:r>
                        <a:rPr kumimoji="1" lang="en-US" altLang="ja-JP" sz="1400" u="sng" dirty="0" smtClean="0">
                          <a:solidFill>
                            <a:schemeClr val="tx1"/>
                          </a:solidFill>
                          <a:latin typeface="Meiryo UI" pitchFamily="50" charset="-128"/>
                          <a:ea typeface="Meiryo UI" pitchFamily="50" charset="-128"/>
                          <a:cs typeface="Meiryo UI" pitchFamily="50" charset="-128"/>
                        </a:rPr>
                        <a:t>21.8%</a:t>
                      </a:r>
                    </a:p>
                    <a:p>
                      <a:pPr algn="ctr"/>
                      <a:r>
                        <a:rPr kumimoji="1" lang="en-US" altLang="ja-JP" sz="1100" i="1" dirty="0" smtClean="0">
                          <a:solidFill>
                            <a:schemeClr val="tx1"/>
                          </a:solidFill>
                          <a:latin typeface="Meiryo UI" pitchFamily="50" charset="-128"/>
                          <a:ea typeface="Meiryo UI" pitchFamily="50" charset="-128"/>
                          <a:cs typeface="Meiryo UI" pitchFamily="50" charset="-128"/>
                        </a:rPr>
                        <a:t>〈21.6</a:t>
                      </a:r>
                      <a:r>
                        <a:rPr kumimoji="1" lang="ja-JP" altLang="en-US" sz="1100" i="1" dirty="0" smtClean="0">
                          <a:solidFill>
                            <a:schemeClr val="tx1"/>
                          </a:solidFill>
                          <a:latin typeface="Meiryo UI" pitchFamily="50" charset="-128"/>
                          <a:ea typeface="Meiryo UI" pitchFamily="50" charset="-128"/>
                          <a:cs typeface="Meiryo UI" pitchFamily="50" charset="-128"/>
                        </a:rPr>
                        <a:t>％</a:t>
                      </a:r>
                      <a:r>
                        <a:rPr kumimoji="1" lang="en-US" altLang="ja-JP" sz="1100" i="1" dirty="0" smtClean="0">
                          <a:solidFill>
                            <a:schemeClr val="tx1"/>
                          </a:solidFill>
                          <a:latin typeface="Meiryo UI" pitchFamily="50" charset="-128"/>
                          <a:ea typeface="Meiryo UI" pitchFamily="50" charset="-128"/>
                          <a:cs typeface="Meiryo UI" pitchFamily="50" charset="-128"/>
                        </a:rPr>
                        <a:t>〉</a:t>
                      </a:r>
                      <a:endParaRPr kumimoji="1" lang="ja-JP" altLang="en-US" sz="1400" dirty="0">
                        <a:solidFill>
                          <a:schemeClr val="tx1"/>
                        </a:solidFill>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tr>
              <a:tr h="432805">
                <a:tc>
                  <a:txBody>
                    <a:bodyPr/>
                    <a:lstStyle/>
                    <a:p>
                      <a:pPr algn="ctr"/>
                      <a:r>
                        <a:rPr kumimoji="1" lang="en-US" altLang="ja-JP" sz="1400" dirty="0" smtClean="0">
                          <a:latin typeface="Meiryo UI" pitchFamily="50" charset="-128"/>
                          <a:ea typeface="Meiryo UI" pitchFamily="50" charset="-128"/>
                          <a:cs typeface="Meiryo UI" pitchFamily="50" charset="-128"/>
                        </a:rPr>
                        <a:t>H26</a:t>
                      </a:r>
                      <a:endParaRPr kumimoji="1" lang="ja-JP" altLang="en-US" sz="1400" dirty="0">
                        <a:latin typeface="Meiryo UI" pitchFamily="50" charset="-128"/>
                        <a:ea typeface="Meiryo UI" pitchFamily="50" charset="-128"/>
                        <a:cs typeface="Meiryo UI" pitchFamily="50" charset="-128"/>
                      </a:endParaRPr>
                    </a:p>
                  </a:txBody>
                  <a:tcPr/>
                </a:tc>
                <a:tc>
                  <a:txBody>
                    <a:bodyPr/>
                    <a:lstStyle/>
                    <a:p>
                      <a:pPr algn="ctr"/>
                      <a:r>
                        <a:rPr kumimoji="1" lang="en-US" altLang="ja-JP" sz="1400" u="sng" dirty="0" smtClean="0">
                          <a:solidFill>
                            <a:schemeClr val="tx1"/>
                          </a:solidFill>
                          <a:latin typeface="Meiryo UI" pitchFamily="50" charset="-128"/>
                          <a:ea typeface="Meiryo UI" pitchFamily="50" charset="-128"/>
                          <a:cs typeface="Meiryo UI" pitchFamily="50" charset="-128"/>
                        </a:rPr>
                        <a:t>79.2%</a:t>
                      </a:r>
                    </a:p>
                    <a:p>
                      <a:pPr algn="ctr"/>
                      <a:r>
                        <a:rPr kumimoji="1" lang="en-US" altLang="ja-JP" sz="1100" i="1" dirty="0" smtClean="0">
                          <a:solidFill>
                            <a:schemeClr val="tx1"/>
                          </a:solidFill>
                          <a:latin typeface="Meiryo UI" pitchFamily="50" charset="-128"/>
                          <a:ea typeface="Meiryo UI" pitchFamily="50" charset="-128"/>
                          <a:cs typeface="Meiryo UI" pitchFamily="50" charset="-128"/>
                        </a:rPr>
                        <a:t>〈79.5</a:t>
                      </a:r>
                      <a:r>
                        <a:rPr kumimoji="1" lang="ja-JP" altLang="en-US" sz="1100" i="1" dirty="0" smtClean="0">
                          <a:solidFill>
                            <a:schemeClr val="tx1"/>
                          </a:solidFill>
                          <a:latin typeface="Meiryo UI" pitchFamily="50" charset="-128"/>
                          <a:ea typeface="Meiryo UI" pitchFamily="50" charset="-128"/>
                          <a:cs typeface="Meiryo UI" pitchFamily="50" charset="-128"/>
                        </a:rPr>
                        <a:t>％</a:t>
                      </a:r>
                      <a:r>
                        <a:rPr kumimoji="1" lang="en-US" altLang="ja-JP" sz="1100" i="1" dirty="0" smtClean="0">
                          <a:solidFill>
                            <a:schemeClr val="tx1"/>
                          </a:solidFill>
                          <a:latin typeface="Meiryo UI" pitchFamily="50" charset="-128"/>
                          <a:ea typeface="Meiryo UI" pitchFamily="50" charset="-128"/>
                          <a:cs typeface="Meiryo UI" pitchFamily="50" charset="-128"/>
                        </a:rPr>
                        <a:t>〉</a:t>
                      </a:r>
                      <a:endParaRPr kumimoji="1" lang="ja-JP" altLang="en-US" sz="1400" dirty="0">
                        <a:solidFill>
                          <a:schemeClr val="tx1"/>
                        </a:solidFill>
                        <a:latin typeface="Meiryo UI" pitchFamily="50" charset="-128"/>
                        <a:ea typeface="Meiryo UI" pitchFamily="50" charset="-128"/>
                        <a:cs typeface="Meiryo UI" pitchFamily="50" charset="-128"/>
                      </a:endParaRPr>
                    </a:p>
                  </a:txBody>
                  <a:tcPr/>
                </a:tc>
                <a:tc>
                  <a:txBody>
                    <a:bodyPr/>
                    <a:lstStyle/>
                    <a:p>
                      <a:pPr algn="ctr"/>
                      <a:r>
                        <a:rPr kumimoji="1" lang="en-US" altLang="ja-JP" sz="1400" u="sng" dirty="0" smtClean="0">
                          <a:solidFill>
                            <a:schemeClr val="tx1"/>
                          </a:solidFill>
                          <a:latin typeface="Meiryo UI" pitchFamily="50" charset="-128"/>
                          <a:ea typeface="Meiryo UI" pitchFamily="50" charset="-128"/>
                          <a:cs typeface="Meiryo UI" pitchFamily="50" charset="-128"/>
                        </a:rPr>
                        <a:t>20.8%</a:t>
                      </a:r>
                    </a:p>
                    <a:p>
                      <a:pPr algn="ctr"/>
                      <a:r>
                        <a:rPr kumimoji="1" lang="en-US" altLang="ja-JP" sz="1100" i="1" dirty="0" smtClean="0">
                          <a:solidFill>
                            <a:schemeClr val="tx1"/>
                          </a:solidFill>
                          <a:latin typeface="Meiryo UI" pitchFamily="50" charset="-128"/>
                          <a:ea typeface="Meiryo UI" pitchFamily="50" charset="-128"/>
                          <a:cs typeface="Meiryo UI" pitchFamily="50" charset="-128"/>
                        </a:rPr>
                        <a:t>〈20.5</a:t>
                      </a:r>
                      <a:r>
                        <a:rPr kumimoji="1" lang="ja-JP" altLang="en-US" sz="1100" i="1" dirty="0" smtClean="0">
                          <a:solidFill>
                            <a:schemeClr val="tx1"/>
                          </a:solidFill>
                          <a:latin typeface="Meiryo UI" pitchFamily="50" charset="-128"/>
                          <a:ea typeface="Meiryo UI" pitchFamily="50" charset="-128"/>
                          <a:cs typeface="Meiryo UI" pitchFamily="50" charset="-128"/>
                        </a:rPr>
                        <a:t>％</a:t>
                      </a:r>
                      <a:r>
                        <a:rPr kumimoji="1" lang="en-US" altLang="ja-JP" sz="1100" i="1" dirty="0" smtClean="0">
                          <a:solidFill>
                            <a:schemeClr val="tx1"/>
                          </a:solidFill>
                          <a:latin typeface="Meiryo UI" pitchFamily="50" charset="-128"/>
                          <a:ea typeface="Meiryo UI" pitchFamily="50" charset="-128"/>
                          <a:cs typeface="Meiryo UI" pitchFamily="50" charset="-128"/>
                        </a:rPr>
                        <a:t>〉</a:t>
                      </a:r>
                      <a:endParaRPr kumimoji="1" lang="ja-JP" altLang="en-US" sz="1400" dirty="0">
                        <a:solidFill>
                          <a:schemeClr val="tx1"/>
                        </a:solidFill>
                        <a:latin typeface="Meiryo UI" pitchFamily="50" charset="-128"/>
                        <a:ea typeface="Meiryo UI" pitchFamily="50" charset="-128"/>
                        <a:cs typeface="Meiryo UI" pitchFamily="50" charset="-128"/>
                      </a:endParaRPr>
                    </a:p>
                  </a:txBody>
                  <a:tcPr/>
                </a:tc>
              </a:tr>
              <a:tr h="432805">
                <a:tc>
                  <a:txBody>
                    <a:bodyPr/>
                    <a:lstStyle/>
                    <a:p>
                      <a:pPr algn="ctr"/>
                      <a:r>
                        <a:rPr kumimoji="1" lang="en-US" altLang="ja-JP" sz="1400" dirty="0" smtClean="0">
                          <a:latin typeface="Meiryo UI" pitchFamily="50" charset="-128"/>
                          <a:ea typeface="Meiryo UI" pitchFamily="50" charset="-128"/>
                          <a:cs typeface="Meiryo UI" pitchFamily="50" charset="-128"/>
                        </a:rPr>
                        <a:t>H25</a:t>
                      </a:r>
                      <a:endParaRPr kumimoji="1" lang="ja-JP" altLang="en-US" sz="1400" dirty="0">
                        <a:latin typeface="Meiryo UI" pitchFamily="50" charset="-128"/>
                        <a:ea typeface="Meiryo UI" pitchFamily="50" charset="-128"/>
                        <a:cs typeface="Meiryo UI" pitchFamily="50" charset="-128"/>
                      </a:endParaRPr>
                    </a:p>
                  </a:txBody>
                  <a:tcPr/>
                </a:tc>
                <a:tc>
                  <a:txBody>
                    <a:bodyPr/>
                    <a:lstStyle/>
                    <a:p>
                      <a:pPr algn="ctr"/>
                      <a:r>
                        <a:rPr kumimoji="1" lang="en-US" altLang="ja-JP" sz="1400" u="sng" dirty="0" smtClean="0">
                          <a:solidFill>
                            <a:schemeClr val="tx1"/>
                          </a:solidFill>
                          <a:latin typeface="Meiryo UI" pitchFamily="50" charset="-128"/>
                          <a:ea typeface="Meiryo UI" pitchFamily="50" charset="-128"/>
                          <a:cs typeface="Meiryo UI" pitchFamily="50" charset="-128"/>
                        </a:rPr>
                        <a:t>79.6%</a:t>
                      </a:r>
                    </a:p>
                    <a:p>
                      <a:pPr algn="ctr"/>
                      <a:r>
                        <a:rPr kumimoji="1" lang="en-US" altLang="ja-JP" sz="1100" i="1" dirty="0" smtClean="0">
                          <a:solidFill>
                            <a:schemeClr val="tx1"/>
                          </a:solidFill>
                          <a:latin typeface="Meiryo UI" pitchFamily="50" charset="-128"/>
                          <a:ea typeface="Meiryo UI" pitchFamily="50" charset="-128"/>
                          <a:cs typeface="Meiryo UI" pitchFamily="50" charset="-128"/>
                        </a:rPr>
                        <a:t>〈79.8</a:t>
                      </a:r>
                      <a:r>
                        <a:rPr kumimoji="1" lang="ja-JP" altLang="en-US" sz="1100" i="1" dirty="0" smtClean="0">
                          <a:solidFill>
                            <a:schemeClr val="tx1"/>
                          </a:solidFill>
                          <a:latin typeface="Meiryo UI" pitchFamily="50" charset="-128"/>
                          <a:ea typeface="Meiryo UI" pitchFamily="50" charset="-128"/>
                          <a:cs typeface="Meiryo UI" pitchFamily="50" charset="-128"/>
                        </a:rPr>
                        <a:t>％</a:t>
                      </a:r>
                      <a:r>
                        <a:rPr kumimoji="1" lang="en-US" altLang="ja-JP" sz="1100" i="1" dirty="0" smtClean="0">
                          <a:solidFill>
                            <a:schemeClr val="tx1"/>
                          </a:solidFill>
                          <a:latin typeface="Meiryo UI" pitchFamily="50" charset="-128"/>
                          <a:ea typeface="Meiryo UI" pitchFamily="50" charset="-128"/>
                          <a:cs typeface="Meiryo UI" pitchFamily="50" charset="-128"/>
                        </a:rPr>
                        <a:t>〉</a:t>
                      </a:r>
                      <a:endParaRPr kumimoji="1" lang="ja-JP" altLang="en-US" sz="1400" dirty="0">
                        <a:solidFill>
                          <a:schemeClr val="tx1"/>
                        </a:solidFill>
                        <a:latin typeface="Meiryo UI" pitchFamily="50" charset="-128"/>
                        <a:ea typeface="Meiryo UI" pitchFamily="50" charset="-128"/>
                        <a:cs typeface="Meiryo UI" pitchFamily="50" charset="-128"/>
                      </a:endParaRPr>
                    </a:p>
                  </a:txBody>
                  <a:tcPr/>
                </a:tc>
                <a:tc>
                  <a:txBody>
                    <a:bodyPr/>
                    <a:lstStyle/>
                    <a:p>
                      <a:pPr algn="ctr"/>
                      <a:r>
                        <a:rPr kumimoji="1" lang="en-US" altLang="ja-JP" sz="1400" u="sng" dirty="0" smtClean="0">
                          <a:solidFill>
                            <a:schemeClr val="tx1"/>
                          </a:solidFill>
                          <a:latin typeface="Meiryo UI" pitchFamily="50" charset="-128"/>
                          <a:ea typeface="Meiryo UI" pitchFamily="50" charset="-128"/>
                          <a:cs typeface="Meiryo UI" pitchFamily="50" charset="-128"/>
                        </a:rPr>
                        <a:t>20.4%</a:t>
                      </a:r>
                    </a:p>
                    <a:p>
                      <a:pPr algn="ctr"/>
                      <a:r>
                        <a:rPr kumimoji="1" lang="en-US" altLang="ja-JP" sz="1100" i="1" dirty="0" smtClean="0">
                          <a:solidFill>
                            <a:schemeClr val="tx1"/>
                          </a:solidFill>
                          <a:latin typeface="Meiryo UI" pitchFamily="50" charset="-128"/>
                          <a:ea typeface="Meiryo UI" pitchFamily="50" charset="-128"/>
                          <a:cs typeface="Meiryo UI" pitchFamily="50" charset="-128"/>
                        </a:rPr>
                        <a:t>〈20.2</a:t>
                      </a:r>
                      <a:r>
                        <a:rPr kumimoji="1" lang="ja-JP" altLang="en-US" sz="1100" i="1" dirty="0" smtClean="0">
                          <a:solidFill>
                            <a:schemeClr val="tx1"/>
                          </a:solidFill>
                          <a:latin typeface="Meiryo UI" pitchFamily="50" charset="-128"/>
                          <a:ea typeface="Meiryo UI" pitchFamily="50" charset="-128"/>
                          <a:cs typeface="Meiryo UI" pitchFamily="50" charset="-128"/>
                        </a:rPr>
                        <a:t>％</a:t>
                      </a:r>
                      <a:r>
                        <a:rPr kumimoji="1" lang="en-US" altLang="ja-JP" sz="1100" i="1" dirty="0" smtClean="0">
                          <a:solidFill>
                            <a:schemeClr val="tx1"/>
                          </a:solidFill>
                          <a:latin typeface="Meiryo UI" pitchFamily="50" charset="-128"/>
                          <a:ea typeface="Meiryo UI" pitchFamily="50" charset="-128"/>
                          <a:cs typeface="Meiryo UI" pitchFamily="50" charset="-128"/>
                        </a:rPr>
                        <a:t>〉</a:t>
                      </a:r>
                      <a:endParaRPr kumimoji="1" lang="ja-JP" altLang="en-US" sz="1400" dirty="0">
                        <a:solidFill>
                          <a:schemeClr val="tx1"/>
                        </a:solidFill>
                        <a:latin typeface="Meiryo UI" pitchFamily="50" charset="-128"/>
                        <a:ea typeface="Meiryo UI" pitchFamily="50" charset="-128"/>
                        <a:cs typeface="Meiryo UI" pitchFamily="50" charset="-128"/>
                      </a:endParaRPr>
                    </a:p>
                  </a:txBody>
                  <a:tcPr/>
                </a:tc>
              </a:tr>
              <a:tr h="432805">
                <a:tc>
                  <a:txBody>
                    <a:bodyPr/>
                    <a:lstStyle/>
                    <a:p>
                      <a:pPr algn="ctr"/>
                      <a:r>
                        <a:rPr kumimoji="1" lang="ja-JP" altLang="en-US" sz="1400" b="1" dirty="0" smtClean="0">
                          <a:latin typeface="Meiryo UI" pitchFamily="50" charset="-128"/>
                          <a:ea typeface="Meiryo UI" pitchFamily="50" charset="-128"/>
                          <a:cs typeface="Meiryo UI" pitchFamily="50" charset="-128"/>
                        </a:rPr>
                        <a:t>３年平均</a:t>
                      </a:r>
                      <a:endParaRPr kumimoji="1" lang="ja-JP" altLang="en-US" sz="1400" b="1" dirty="0">
                        <a:latin typeface="Meiryo UI" pitchFamily="50" charset="-128"/>
                        <a:ea typeface="Meiryo UI" pitchFamily="50" charset="-128"/>
                        <a:cs typeface="Meiryo UI" pitchFamily="50" charset="-128"/>
                      </a:endParaRPr>
                    </a:p>
                  </a:txBody>
                  <a:tcPr>
                    <a:solidFill>
                      <a:schemeClr val="accent6">
                        <a:lumMod val="60000"/>
                        <a:lumOff val="40000"/>
                      </a:schemeClr>
                    </a:solidFill>
                  </a:tcPr>
                </a:tc>
                <a:tc>
                  <a:txBody>
                    <a:bodyPr/>
                    <a:lstStyle/>
                    <a:p>
                      <a:pPr algn="ctr"/>
                      <a:r>
                        <a:rPr kumimoji="1" lang="en-US" altLang="ja-JP" sz="1400" b="1" u="sng" dirty="0" smtClean="0">
                          <a:solidFill>
                            <a:schemeClr val="tx1"/>
                          </a:solidFill>
                          <a:latin typeface="Meiryo UI" pitchFamily="50" charset="-128"/>
                          <a:ea typeface="Meiryo UI" pitchFamily="50" charset="-128"/>
                          <a:cs typeface="Meiryo UI" pitchFamily="50" charset="-128"/>
                        </a:rPr>
                        <a:t>79.0%</a:t>
                      </a:r>
                    </a:p>
                    <a:p>
                      <a:pPr algn="ctr"/>
                      <a:r>
                        <a:rPr kumimoji="1" lang="en-US" altLang="ja-JP" sz="1100" i="1" dirty="0" smtClean="0">
                          <a:solidFill>
                            <a:schemeClr val="tx1"/>
                          </a:solidFill>
                          <a:latin typeface="Meiryo UI" pitchFamily="50" charset="-128"/>
                          <a:ea typeface="Meiryo UI" pitchFamily="50" charset="-128"/>
                          <a:cs typeface="Meiryo UI" pitchFamily="50" charset="-128"/>
                        </a:rPr>
                        <a:t>〈79.2</a:t>
                      </a:r>
                      <a:r>
                        <a:rPr kumimoji="1" lang="ja-JP" altLang="en-US" sz="1100" i="1" dirty="0" smtClean="0">
                          <a:solidFill>
                            <a:schemeClr val="tx1"/>
                          </a:solidFill>
                          <a:latin typeface="Meiryo UI" pitchFamily="50" charset="-128"/>
                          <a:ea typeface="Meiryo UI" pitchFamily="50" charset="-128"/>
                          <a:cs typeface="Meiryo UI" pitchFamily="50" charset="-128"/>
                        </a:rPr>
                        <a:t>％</a:t>
                      </a:r>
                      <a:r>
                        <a:rPr kumimoji="1" lang="en-US" altLang="ja-JP" sz="1100" i="1" dirty="0" smtClean="0">
                          <a:solidFill>
                            <a:schemeClr val="tx1"/>
                          </a:solidFill>
                          <a:latin typeface="Meiryo UI" pitchFamily="50" charset="-128"/>
                          <a:ea typeface="Meiryo UI" pitchFamily="50" charset="-128"/>
                          <a:cs typeface="Meiryo UI" pitchFamily="50" charset="-128"/>
                        </a:rPr>
                        <a:t>〉</a:t>
                      </a:r>
                      <a:endParaRPr kumimoji="1" lang="ja-JP" altLang="en-US" sz="1400" b="1" dirty="0">
                        <a:solidFill>
                          <a:schemeClr val="tx1"/>
                        </a:solidFill>
                        <a:latin typeface="Meiryo UI" pitchFamily="50" charset="-128"/>
                        <a:ea typeface="Meiryo UI" pitchFamily="50" charset="-128"/>
                        <a:cs typeface="Meiryo UI" pitchFamily="50" charset="-128"/>
                      </a:endParaRPr>
                    </a:p>
                  </a:txBody>
                  <a:tcPr>
                    <a:solidFill>
                      <a:schemeClr val="accent6">
                        <a:lumMod val="60000"/>
                        <a:lumOff val="40000"/>
                      </a:schemeClr>
                    </a:solidFill>
                  </a:tcPr>
                </a:tc>
                <a:tc>
                  <a:txBody>
                    <a:bodyPr/>
                    <a:lstStyle/>
                    <a:p>
                      <a:pPr algn="ctr"/>
                      <a:r>
                        <a:rPr kumimoji="1" lang="en-US" altLang="ja-JP" sz="1400" b="1" u="sng" dirty="0" smtClean="0">
                          <a:solidFill>
                            <a:schemeClr val="tx1"/>
                          </a:solidFill>
                          <a:latin typeface="Meiryo UI" pitchFamily="50" charset="-128"/>
                          <a:ea typeface="Meiryo UI" pitchFamily="50" charset="-128"/>
                          <a:cs typeface="Meiryo UI" pitchFamily="50" charset="-128"/>
                        </a:rPr>
                        <a:t>21.0%</a:t>
                      </a:r>
                    </a:p>
                    <a:p>
                      <a:pPr algn="ctr"/>
                      <a:r>
                        <a:rPr kumimoji="1" lang="en-US" altLang="ja-JP" sz="1100" i="1" dirty="0" smtClean="0">
                          <a:solidFill>
                            <a:schemeClr val="tx1"/>
                          </a:solidFill>
                          <a:latin typeface="Meiryo UI" pitchFamily="50" charset="-128"/>
                          <a:ea typeface="Meiryo UI" pitchFamily="50" charset="-128"/>
                          <a:cs typeface="Meiryo UI" pitchFamily="50" charset="-128"/>
                        </a:rPr>
                        <a:t>〈20.8</a:t>
                      </a:r>
                      <a:r>
                        <a:rPr kumimoji="1" lang="ja-JP" altLang="en-US" sz="1100" i="1" dirty="0" smtClean="0">
                          <a:solidFill>
                            <a:schemeClr val="tx1"/>
                          </a:solidFill>
                          <a:latin typeface="Meiryo UI" pitchFamily="50" charset="-128"/>
                          <a:ea typeface="Meiryo UI" pitchFamily="50" charset="-128"/>
                          <a:cs typeface="Meiryo UI" pitchFamily="50" charset="-128"/>
                        </a:rPr>
                        <a:t>％</a:t>
                      </a:r>
                      <a:r>
                        <a:rPr kumimoji="1" lang="en-US" altLang="ja-JP" sz="1100" i="1" dirty="0" smtClean="0">
                          <a:solidFill>
                            <a:schemeClr val="tx1"/>
                          </a:solidFill>
                          <a:latin typeface="Meiryo UI" pitchFamily="50" charset="-128"/>
                          <a:ea typeface="Meiryo UI" pitchFamily="50" charset="-128"/>
                          <a:cs typeface="Meiryo UI" pitchFamily="50" charset="-128"/>
                        </a:rPr>
                        <a:t>〉</a:t>
                      </a:r>
                      <a:endParaRPr kumimoji="1" lang="ja-JP" altLang="en-US" sz="1400" b="1" dirty="0">
                        <a:solidFill>
                          <a:schemeClr val="tx1"/>
                        </a:solidFill>
                        <a:latin typeface="Meiryo UI" pitchFamily="50" charset="-128"/>
                        <a:ea typeface="Meiryo UI" pitchFamily="50" charset="-128"/>
                        <a:cs typeface="Meiryo UI" pitchFamily="50" charset="-128"/>
                      </a:endParaRPr>
                    </a:p>
                  </a:txBody>
                  <a:tcPr>
                    <a:solidFill>
                      <a:schemeClr val="accent6">
                        <a:lumMod val="60000"/>
                        <a:lumOff val="40000"/>
                      </a:schemeClr>
                    </a:solidFill>
                  </a:tcPr>
                </a:tc>
              </a:tr>
            </a:tbl>
          </a:graphicData>
        </a:graphic>
      </p:graphicFrame>
      <p:sp>
        <p:nvSpPr>
          <p:cNvPr id="12" name="テキスト ボックス 11"/>
          <p:cNvSpPr txBox="1"/>
          <p:nvPr/>
        </p:nvSpPr>
        <p:spPr>
          <a:xfrm>
            <a:off x="6431760" y="3172032"/>
            <a:ext cx="1082348" cy="307777"/>
          </a:xfrm>
          <a:prstGeom prst="rect">
            <a:avLst/>
          </a:prstGeom>
          <a:noFill/>
        </p:spPr>
        <p:txBody>
          <a:bodyPr wrap="none" rtlCol="0">
            <a:spAutoFit/>
          </a:bodyPr>
          <a:lstStyle/>
          <a:p>
            <a:r>
              <a:rPr lang="ja-JP" altLang="en-US" sz="1400" b="1" dirty="0" smtClean="0">
                <a:latin typeface="Meiryo UI" pitchFamily="50" charset="-128"/>
                <a:ea typeface="Meiryo UI" pitchFamily="50" charset="-128"/>
                <a:cs typeface="Meiryo UI" pitchFamily="50" charset="-128"/>
              </a:rPr>
              <a:t>■算定結果</a:t>
            </a:r>
            <a:endParaRPr kumimoji="1" lang="ja-JP" altLang="en-US" sz="1400" b="1" dirty="0">
              <a:latin typeface="Meiryo UI" pitchFamily="50" charset="-128"/>
              <a:ea typeface="Meiryo UI" pitchFamily="50" charset="-128"/>
              <a:cs typeface="Meiryo UI" pitchFamily="50" charset="-128"/>
            </a:endParaRPr>
          </a:p>
        </p:txBody>
      </p:sp>
      <p:sp>
        <p:nvSpPr>
          <p:cNvPr id="13"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参考</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８</a:t>
            </a:r>
          </a:p>
        </p:txBody>
      </p:sp>
      <p:sp>
        <p:nvSpPr>
          <p:cNvPr id="11" name="正方形/長方形 10"/>
          <p:cNvSpPr/>
          <p:nvPr/>
        </p:nvSpPr>
        <p:spPr>
          <a:xfrm>
            <a:off x="6321152" y="5787848"/>
            <a:ext cx="3240360" cy="648072"/>
          </a:xfrm>
          <a:prstGeom prst="rect">
            <a:avLst/>
          </a:prstGeom>
          <a:no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88900" indent="-88900"/>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　</a:t>
            </a:r>
            <a:r>
              <a:rPr lang="en-US" altLang="ja-JP" sz="1050" dirty="0" smtClean="0">
                <a:solidFill>
                  <a:schemeClr val="tx1"/>
                </a:solidFill>
                <a:latin typeface="Meiryo UI" pitchFamily="50" charset="-128"/>
                <a:ea typeface="Meiryo UI" pitchFamily="50" charset="-128"/>
                <a:cs typeface="Meiryo UI" pitchFamily="50" charset="-128"/>
              </a:rPr>
              <a:t>H26</a:t>
            </a:r>
            <a:r>
              <a:rPr lang="ja-JP" altLang="en-US" sz="1050" dirty="0" smtClean="0">
                <a:solidFill>
                  <a:schemeClr val="tx1"/>
                </a:solidFill>
                <a:latin typeface="Meiryo UI" pitchFamily="50" charset="-128"/>
                <a:ea typeface="Meiryo UI" pitchFamily="50" charset="-128"/>
                <a:cs typeface="Meiryo UI" pitchFamily="50" charset="-128"/>
              </a:rPr>
              <a:t>・</a:t>
            </a:r>
            <a:r>
              <a:rPr lang="en-US" altLang="ja-JP" sz="1050" dirty="0" smtClean="0">
                <a:solidFill>
                  <a:schemeClr val="tx1"/>
                </a:solidFill>
                <a:latin typeface="Meiryo UI" pitchFamily="50" charset="-128"/>
                <a:ea typeface="Meiryo UI" pitchFamily="50" charset="-128"/>
                <a:cs typeface="Meiryo UI" pitchFamily="50" charset="-128"/>
              </a:rPr>
              <a:t>25</a:t>
            </a:r>
            <a:r>
              <a:rPr lang="ja-JP" altLang="en-US" sz="1050" dirty="0" smtClean="0">
                <a:solidFill>
                  <a:schemeClr val="tx1"/>
                </a:solidFill>
                <a:latin typeface="Meiryo UI" pitchFamily="50" charset="-128"/>
                <a:ea typeface="Meiryo UI" pitchFamily="50" charset="-128"/>
                <a:cs typeface="Meiryo UI" pitchFamily="50" charset="-128"/>
              </a:rPr>
              <a:t>年度の配分割合については、大阪府の事務となるもののうち、一定規模以上の事務</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総事業費</a:t>
            </a:r>
            <a:r>
              <a:rPr lang="en-US" altLang="ja-JP" sz="1050" dirty="0" smtClean="0">
                <a:solidFill>
                  <a:schemeClr val="tx1"/>
                </a:solidFill>
                <a:latin typeface="Meiryo UI" pitchFamily="50" charset="-128"/>
                <a:ea typeface="Meiryo UI" pitchFamily="50" charset="-128"/>
                <a:cs typeface="Meiryo UI" pitchFamily="50" charset="-128"/>
              </a:rPr>
              <a:t>1</a:t>
            </a:r>
            <a:r>
              <a:rPr lang="ja-JP" altLang="en-US" sz="1050" dirty="0" smtClean="0">
                <a:solidFill>
                  <a:schemeClr val="tx1"/>
                </a:solidFill>
                <a:latin typeface="Meiryo UI" pitchFamily="50" charset="-128"/>
                <a:ea typeface="Meiryo UI" pitchFamily="50" charset="-128"/>
                <a:cs typeface="Meiryo UI" pitchFamily="50" charset="-128"/>
              </a:rPr>
              <a:t>億円超</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を把握して試算</a:t>
            </a:r>
            <a:endParaRPr lang="en-US" altLang="ja-JP" sz="1050" dirty="0" smtClean="0">
              <a:solidFill>
                <a:schemeClr val="tx1"/>
              </a:solidFill>
              <a:latin typeface="Meiryo UI" pitchFamily="50" charset="-128"/>
              <a:ea typeface="Meiryo UI" pitchFamily="50" charset="-128"/>
              <a:cs typeface="Meiryo UI" pitchFamily="50" charset="-128"/>
            </a:endParaRPr>
          </a:p>
        </p:txBody>
      </p:sp>
      <p:sp>
        <p:nvSpPr>
          <p:cNvPr id="14" name="テキスト ボックス 20"/>
          <p:cNvSpPr txBox="1">
            <a:spLocks noChangeArrowheads="1"/>
          </p:cNvSpPr>
          <p:nvPr/>
        </p:nvSpPr>
        <p:spPr bwMode="auto">
          <a:xfrm>
            <a:off x="5386189" y="2855711"/>
            <a:ext cx="3888432" cy="246221"/>
          </a:xfrm>
          <a:prstGeom prst="rect">
            <a:avLst/>
          </a:prstGeom>
          <a:noFill/>
          <a:ln w="9525">
            <a:noFill/>
            <a:miter lim="800000"/>
            <a:headEnd/>
            <a:tailEnd/>
          </a:ln>
        </p:spPr>
        <p:txBody>
          <a:bodyPr wrap="square">
            <a:spAutoFit/>
          </a:bodyPr>
          <a:lstStyle/>
          <a:p>
            <a:r>
              <a:rPr lang="ja-JP" altLang="en-US" sz="1000" dirty="0" smtClean="0">
                <a:latin typeface="Meiryo UI" pitchFamily="50" charset="-128"/>
                <a:ea typeface="Meiryo UI" pitchFamily="50" charset="-128"/>
                <a:cs typeface="Meiryo UI" pitchFamily="50" charset="-128"/>
              </a:rPr>
              <a:t>（年度間の財政調整に係る歳出（財政調整基金積立金など）を除く）</a:t>
            </a:r>
            <a:endParaRPr lang="ja-JP" altLang="en-US" sz="1000" dirty="0">
              <a:latin typeface="Meiryo UI" pitchFamily="50" charset="-128"/>
              <a:ea typeface="Meiryo UI" pitchFamily="50" charset="-128"/>
              <a:cs typeface="Meiryo UI" pitchFamily="50" charset="-128"/>
            </a:endParaRPr>
          </a:p>
        </p:txBody>
      </p:sp>
      <p:sp>
        <p:nvSpPr>
          <p:cNvPr id="15" name="テキスト ボックス 14"/>
          <p:cNvSpPr txBox="1"/>
          <p:nvPr/>
        </p:nvSpPr>
        <p:spPr>
          <a:xfrm>
            <a:off x="1852888" y="1243785"/>
            <a:ext cx="903741" cy="246221"/>
          </a:xfrm>
          <a:prstGeom prst="rect">
            <a:avLst/>
          </a:prstGeom>
          <a:noFill/>
        </p:spPr>
        <p:txBody>
          <a:bodyPr wrap="square" rtlCol="0">
            <a:spAutoFit/>
          </a:bodyPr>
          <a:lstStyle/>
          <a:p>
            <a:pPr algn="ctr"/>
            <a:r>
              <a:rPr kumimoji="1" lang="en-US" altLang="ja-JP" sz="1000" i="1" dirty="0" smtClean="0">
                <a:latin typeface="Meiryo UI" pitchFamily="50" charset="-128"/>
                <a:ea typeface="Meiryo UI" pitchFamily="50" charset="-128"/>
                <a:cs typeface="Meiryo UI" pitchFamily="50" charset="-128"/>
              </a:rPr>
              <a:t>〈79.2%〉</a:t>
            </a:r>
            <a:endParaRPr kumimoji="1" lang="ja-JP" altLang="en-US" sz="1000" i="1" dirty="0" smtClean="0">
              <a:latin typeface="Meiryo UI" pitchFamily="50" charset="-128"/>
              <a:ea typeface="Meiryo UI" pitchFamily="50" charset="-128"/>
              <a:cs typeface="Meiryo UI" pitchFamily="50" charset="-128"/>
            </a:endParaRPr>
          </a:p>
        </p:txBody>
      </p:sp>
      <p:sp>
        <p:nvSpPr>
          <p:cNvPr id="16" name="テキスト ボックス 15"/>
          <p:cNvSpPr txBox="1"/>
          <p:nvPr/>
        </p:nvSpPr>
        <p:spPr>
          <a:xfrm>
            <a:off x="3082091" y="1238563"/>
            <a:ext cx="903741" cy="246221"/>
          </a:xfrm>
          <a:prstGeom prst="rect">
            <a:avLst/>
          </a:prstGeom>
          <a:noFill/>
        </p:spPr>
        <p:txBody>
          <a:bodyPr wrap="square" rtlCol="0">
            <a:spAutoFit/>
          </a:bodyPr>
          <a:lstStyle/>
          <a:p>
            <a:pPr algn="ctr"/>
            <a:r>
              <a:rPr kumimoji="1" lang="en-US" altLang="ja-JP" sz="1000" i="1" dirty="0" smtClean="0">
                <a:solidFill>
                  <a:srgbClr val="0070C0"/>
                </a:solidFill>
                <a:latin typeface="Meiryo UI" pitchFamily="50" charset="-128"/>
                <a:ea typeface="Meiryo UI" pitchFamily="50" charset="-128"/>
                <a:cs typeface="Meiryo UI" pitchFamily="50" charset="-128"/>
              </a:rPr>
              <a:t>〈</a:t>
            </a:r>
            <a:r>
              <a:rPr kumimoji="1" lang="en-US" altLang="ja-JP" sz="1000" i="1" dirty="0" smtClean="0">
                <a:latin typeface="Meiryo UI" pitchFamily="50" charset="-128"/>
                <a:ea typeface="Meiryo UI" pitchFamily="50" charset="-128"/>
                <a:cs typeface="Meiryo UI" pitchFamily="50" charset="-128"/>
              </a:rPr>
              <a:t>20.8%〉</a:t>
            </a:r>
            <a:endParaRPr kumimoji="1" lang="ja-JP" altLang="en-US" sz="1000" i="1" dirty="0" smtClean="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6130417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正方形/長方形 68"/>
          <p:cNvSpPr/>
          <p:nvPr/>
        </p:nvSpPr>
        <p:spPr>
          <a:xfrm>
            <a:off x="704528" y="980728"/>
            <a:ext cx="3024336" cy="2952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t"/>
          <a:lstStyle/>
          <a:p>
            <a:pPr algn="ctr">
              <a:defRPr/>
            </a:pPr>
            <a:endParaRPr lang="en-US" altLang="ja-JP" sz="1600" dirty="0" smtClean="0">
              <a:latin typeface="Meiryo UI" pitchFamily="50" charset="-128"/>
              <a:ea typeface="Meiryo UI" pitchFamily="50" charset="-128"/>
              <a:cs typeface="Meiryo UI" pitchFamily="50" charset="-128"/>
            </a:endParaRPr>
          </a:p>
          <a:p>
            <a:pPr algn="ctr">
              <a:defRPr/>
            </a:pPr>
            <a:endParaRPr lang="en-US" altLang="ja-JP" sz="1600" dirty="0" smtClean="0">
              <a:latin typeface="Meiryo UI" pitchFamily="50" charset="-128"/>
              <a:ea typeface="Meiryo UI" pitchFamily="50" charset="-128"/>
              <a:cs typeface="Meiryo UI" pitchFamily="50" charset="-128"/>
            </a:endParaRPr>
          </a:p>
          <a:p>
            <a:pPr algn="ctr">
              <a:defRPr/>
            </a:pPr>
            <a:endParaRPr lang="en-US" altLang="ja-JP" sz="16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a:latin typeface="Meiryo UI" pitchFamily="50" charset="-128"/>
              <a:ea typeface="Meiryo UI" pitchFamily="50" charset="-128"/>
              <a:cs typeface="Meiryo UI" pitchFamily="50" charset="-128"/>
            </a:endParaRPr>
          </a:p>
        </p:txBody>
      </p:sp>
      <p:sp>
        <p:nvSpPr>
          <p:cNvPr id="71" name="左中かっこ 70"/>
          <p:cNvSpPr/>
          <p:nvPr/>
        </p:nvSpPr>
        <p:spPr>
          <a:xfrm>
            <a:off x="478979" y="1033686"/>
            <a:ext cx="216024" cy="5400599"/>
          </a:xfrm>
          <a:prstGeom prst="leftBrace">
            <a:avLst>
              <a:gd name="adj1" fmla="val 50030"/>
              <a:gd name="adj2" fmla="val 50000"/>
            </a:avLst>
          </a:prstGeom>
          <a:ln w="22225"/>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73" name="正方形/長方形 72"/>
          <p:cNvSpPr/>
          <p:nvPr/>
        </p:nvSpPr>
        <p:spPr>
          <a:xfrm>
            <a:off x="704528" y="4077072"/>
            <a:ext cx="3024336" cy="2376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t"/>
          <a:lstStyle/>
          <a:p>
            <a:pPr>
              <a:defRPr/>
            </a:pPr>
            <a:endParaRPr lang="en-US" altLang="ja-JP" sz="1100" dirty="0" smtClean="0">
              <a:latin typeface="Meiryo UI" pitchFamily="50" charset="-128"/>
              <a:ea typeface="Meiryo UI" pitchFamily="50" charset="-128"/>
              <a:cs typeface="Meiryo UI" pitchFamily="50" charset="-128"/>
            </a:endParaRPr>
          </a:p>
          <a:p>
            <a:pPr algn="ctr">
              <a:defRPr/>
            </a:pPr>
            <a:endParaRPr lang="en-US" altLang="ja-JP" sz="1100" dirty="0">
              <a:latin typeface="Meiryo UI" pitchFamily="50" charset="-128"/>
              <a:ea typeface="Meiryo UI" pitchFamily="50" charset="-128"/>
              <a:cs typeface="Meiryo UI" pitchFamily="50" charset="-128"/>
            </a:endParaRPr>
          </a:p>
        </p:txBody>
      </p:sp>
      <p:cxnSp>
        <p:nvCxnSpPr>
          <p:cNvPr id="74" name="直線コネクタ 73"/>
          <p:cNvCxnSpPr/>
          <p:nvPr/>
        </p:nvCxnSpPr>
        <p:spPr>
          <a:xfrm>
            <a:off x="704528" y="4005064"/>
            <a:ext cx="6984776"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4448646" y="980728"/>
            <a:ext cx="3168650"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sz="1200" dirty="0">
              <a:latin typeface="Meiryo UI" pitchFamily="50" charset="-128"/>
              <a:ea typeface="Meiryo UI" pitchFamily="50" charset="-128"/>
              <a:cs typeface="Meiryo UI" pitchFamily="50" charset="-128"/>
            </a:endParaRPr>
          </a:p>
        </p:txBody>
      </p:sp>
      <p:sp>
        <p:nvSpPr>
          <p:cNvPr id="77" name="正方形/長方形 76"/>
          <p:cNvSpPr/>
          <p:nvPr/>
        </p:nvSpPr>
        <p:spPr>
          <a:xfrm>
            <a:off x="4424231" y="4797152"/>
            <a:ext cx="3193066"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sz="1200" dirty="0">
              <a:latin typeface="Meiryo UI" pitchFamily="50" charset="-128"/>
              <a:ea typeface="Meiryo UI" pitchFamily="50" charset="-128"/>
              <a:cs typeface="Meiryo UI" pitchFamily="50" charset="-128"/>
            </a:endParaRPr>
          </a:p>
        </p:txBody>
      </p:sp>
      <p:sp>
        <p:nvSpPr>
          <p:cNvPr id="78" name="正方形/長方形 77"/>
          <p:cNvSpPr/>
          <p:nvPr/>
        </p:nvSpPr>
        <p:spPr>
          <a:xfrm>
            <a:off x="4436587" y="2943995"/>
            <a:ext cx="3168650" cy="1800199"/>
          </a:xfrm>
          <a:prstGeom prst="rect">
            <a:avLst/>
          </a:prstGeom>
          <a:solidFill>
            <a:schemeClr val="accent1">
              <a:lumMod val="20000"/>
              <a:lumOff val="80000"/>
              <a:alpha val="49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82" name="上下矢印 81"/>
          <p:cNvSpPr/>
          <p:nvPr/>
        </p:nvSpPr>
        <p:spPr>
          <a:xfrm>
            <a:off x="3800103" y="993085"/>
            <a:ext cx="576833" cy="3011979"/>
          </a:xfrm>
          <a:prstGeom prst="upDownArrow">
            <a:avLst>
              <a:gd name="adj1" fmla="val 50000"/>
              <a:gd name="adj2" fmla="val 4357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bg1"/>
                </a:solidFill>
                <a:latin typeface="Meiryo UI" pitchFamily="50" charset="-128"/>
                <a:ea typeface="Meiryo UI" pitchFamily="50" charset="-128"/>
                <a:cs typeface="Meiryo UI" pitchFamily="50" charset="-128"/>
              </a:rPr>
              <a:t>特別区</a:t>
            </a:r>
          </a:p>
        </p:txBody>
      </p:sp>
      <p:sp>
        <p:nvSpPr>
          <p:cNvPr id="29" name="テキスト ボックス 28"/>
          <p:cNvSpPr txBox="1"/>
          <p:nvPr/>
        </p:nvSpPr>
        <p:spPr>
          <a:xfrm>
            <a:off x="200472" y="260648"/>
            <a:ext cx="4657044" cy="338554"/>
          </a:xfrm>
          <a:prstGeom prst="rect">
            <a:avLst/>
          </a:prstGeom>
          <a:noFill/>
        </p:spPr>
        <p:txBody>
          <a:bodyPr wrap="none" rtlCol="0">
            <a:spAutoFit/>
          </a:bodyPr>
          <a:lstStyle/>
          <a:p>
            <a:r>
              <a:rPr lang="ja-JP" altLang="en-US" sz="1600" b="1" dirty="0" smtClean="0">
                <a:latin typeface="Meiryo UI" pitchFamily="50" charset="-128"/>
                <a:ea typeface="Meiryo UI" pitchFamily="50" charset="-128"/>
                <a:cs typeface="Meiryo UI" pitchFamily="50" charset="-128"/>
              </a:rPr>
              <a:t>◆</a:t>
            </a:r>
            <a:r>
              <a:rPr kumimoji="1" lang="ja-JP" altLang="en-US" sz="1600" b="1" dirty="0" smtClean="0">
                <a:latin typeface="Meiryo UI" pitchFamily="50" charset="-128"/>
                <a:ea typeface="Meiryo UI" pitchFamily="50" charset="-128"/>
                <a:cs typeface="Meiryo UI" pitchFamily="50" charset="-128"/>
              </a:rPr>
              <a:t>配分割合の算出（平成</a:t>
            </a:r>
            <a:r>
              <a:rPr kumimoji="1" lang="en-US" altLang="ja-JP" sz="1600" b="1" dirty="0" smtClean="0">
                <a:latin typeface="Meiryo UI" pitchFamily="50" charset="-128"/>
                <a:ea typeface="Meiryo UI" pitchFamily="50" charset="-128"/>
                <a:cs typeface="Meiryo UI" pitchFamily="50" charset="-128"/>
              </a:rPr>
              <a:t>27</a:t>
            </a:r>
            <a:r>
              <a:rPr kumimoji="1" lang="ja-JP" altLang="en-US" sz="1600" b="1" dirty="0" smtClean="0">
                <a:latin typeface="Meiryo UI" pitchFamily="50" charset="-128"/>
                <a:ea typeface="Meiryo UI" pitchFamily="50" charset="-128"/>
                <a:cs typeface="Meiryo UI" pitchFamily="50" charset="-128"/>
              </a:rPr>
              <a:t>年度決算ベース試算）</a:t>
            </a:r>
            <a:endParaRPr kumimoji="1" lang="ja-JP" altLang="en-US" sz="1600" b="1" dirty="0">
              <a:latin typeface="Meiryo UI" pitchFamily="50" charset="-128"/>
              <a:ea typeface="Meiryo UI" pitchFamily="50" charset="-128"/>
              <a:cs typeface="Meiryo UI" pitchFamily="50" charset="-128"/>
            </a:endParaRPr>
          </a:p>
        </p:txBody>
      </p:sp>
      <p:sp>
        <p:nvSpPr>
          <p:cNvPr id="40" name="正方形/長方形 39"/>
          <p:cNvSpPr/>
          <p:nvPr/>
        </p:nvSpPr>
        <p:spPr>
          <a:xfrm>
            <a:off x="734276" y="5373216"/>
            <a:ext cx="2963524" cy="1008111"/>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◆大阪府の事務　　　　  　</a:t>
            </a:r>
            <a:r>
              <a:rPr lang="en-US" altLang="ja-JP" sz="1100" u="sng" dirty="0" smtClean="0">
                <a:solidFill>
                  <a:schemeClr val="tx1"/>
                </a:solidFill>
                <a:latin typeface="Meiryo UI" pitchFamily="50" charset="-128"/>
                <a:ea typeface="Meiryo UI" pitchFamily="50" charset="-128"/>
                <a:cs typeface="Meiryo UI" pitchFamily="50" charset="-128"/>
              </a:rPr>
              <a:t>1,384</a:t>
            </a:r>
            <a:r>
              <a:rPr lang="ja-JP" altLang="en-US" sz="1100" u="sng" dirty="0" smtClean="0">
                <a:solidFill>
                  <a:schemeClr val="tx1"/>
                </a:solidFill>
                <a:latin typeface="Meiryo UI" pitchFamily="50" charset="-128"/>
                <a:ea typeface="Meiryo UI" pitchFamily="50" charset="-128"/>
                <a:cs typeface="Meiryo UI" pitchFamily="50" charset="-128"/>
              </a:rPr>
              <a:t>億円</a:t>
            </a:r>
            <a:r>
              <a:rPr lang="en-US" altLang="ja-JP" sz="800" i="1" dirty="0" smtClean="0">
                <a:solidFill>
                  <a:schemeClr val="tx1"/>
                </a:solidFill>
                <a:latin typeface="Meiryo UI" pitchFamily="50" charset="-128"/>
                <a:ea typeface="Meiryo UI" pitchFamily="50" charset="-128"/>
                <a:cs typeface="Meiryo UI" pitchFamily="50" charset="-128"/>
              </a:rPr>
              <a:t>〈1,373</a:t>
            </a:r>
            <a:r>
              <a:rPr lang="ja-JP" altLang="en-US" sz="800" i="1" dirty="0" smtClean="0">
                <a:solidFill>
                  <a:schemeClr val="tx1"/>
                </a:solidFill>
                <a:latin typeface="Meiryo UI" pitchFamily="50" charset="-128"/>
                <a:ea typeface="Meiryo UI" pitchFamily="50" charset="-128"/>
                <a:cs typeface="Meiryo UI" pitchFamily="50" charset="-128"/>
              </a:rPr>
              <a:t>億</a:t>
            </a:r>
            <a:r>
              <a:rPr lang="ja-JP" altLang="en-US" sz="800" i="1" dirty="0">
                <a:solidFill>
                  <a:schemeClr val="tx1"/>
                </a:solidFill>
                <a:latin typeface="Meiryo UI" pitchFamily="50" charset="-128"/>
                <a:ea typeface="Meiryo UI" pitchFamily="50" charset="-128"/>
                <a:cs typeface="Meiryo UI" pitchFamily="50" charset="-128"/>
              </a:rPr>
              <a:t>円</a:t>
            </a:r>
            <a:r>
              <a:rPr lang="en-US" altLang="ja-JP" sz="800" i="1" dirty="0">
                <a:solidFill>
                  <a:schemeClr val="tx1"/>
                </a:solidFill>
                <a:latin typeface="Meiryo UI" pitchFamily="50" charset="-128"/>
                <a:ea typeface="Meiryo UI" pitchFamily="50" charset="-128"/>
                <a:cs typeface="Meiryo UI" pitchFamily="50" charset="-128"/>
              </a:rPr>
              <a:t>〉</a:t>
            </a:r>
            <a:endParaRPr lang="en-US" altLang="ja-JP" sz="8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消防、高等学校、大学、</a:t>
            </a:r>
            <a:r>
              <a:rPr lang="ja-JP" altLang="en-US" sz="1100" u="sng" dirty="0" smtClean="0">
                <a:solidFill>
                  <a:schemeClr val="tx1"/>
                </a:solidFill>
                <a:latin typeface="Meiryo UI" pitchFamily="50" charset="-128"/>
                <a:ea typeface="Meiryo UI" pitchFamily="50" charset="-128"/>
                <a:cs typeface="Meiryo UI" pitchFamily="50" charset="-128"/>
              </a:rPr>
              <a:t>上</a:t>
            </a:r>
            <a:r>
              <a:rPr lang="ja-JP" altLang="en-US" sz="1100" dirty="0" smtClean="0">
                <a:solidFill>
                  <a:schemeClr val="tx1"/>
                </a:solidFill>
                <a:latin typeface="Meiryo UI" pitchFamily="50" charset="-128"/>
                <a:ea typeface="Meiryo UI" pitchFamily="50" charset="-128"/>
                <a:cs typeface="Meiryo UI" pitchFamily="50" charset="-128"/>
              </a:rPr>
              <a:t>下水道、病院など</a:t>
            </a:r>
            <a:r>
              <a:rPr lang="en-US" altLang="ja-JP" sz="1100" dirty="0" smtClean="0">
                <a:solidFill>
                  <a:schemeClr val="tx1"/>
                </a:solidFill>
                <a:latin typeface="Meiryo UI" pitchFamily="50" charset="-128"/>
                <a:ea typeface="Meiryo UI" pitchFamily="50" charset="-128"/>
                <a:cs typeface="Meiryo UI" pitchFamily="50" charset="-128"/>
              </a:rPr>
              <a:t>〕</a:t>
            </a:r>
          </a:p>
          <a:p>
            <a:pPr>
              <a:defRPr/>
            </a:pPr>
            <a:r>
              <a:rPr lang="ja-JP" altLang="en-US" sz="1100" dirty="0" smtClean="0">
                <a:solidFill>
                  <a:schemeClr val="tx1"/>
                </a:solidFill>
                <a:latin typeface="Meiryo UI" pitchFamily="50" charset="-128"/>
                <a:ea typeface="Meiryo UI" pitchFamily="50" charset="-128"/>
                <a:cs typeface="Meiryo UI" pitchFamily="50" charset="-128"/>
              </a:rPr>
              <a:t>◆公債費等 　　　　         　</a:t>
            </a:r>
            <a:r>
              <a:rPr lang="en-US" altLang="ja-JP" sz="1100" dirty="0" smtClean="0">
                <a:solidFill>
                  <a:schemeClr val="tx1"/>
                </a:solidFill>
                <a:latin typeface="Meiryo UI" pitchFamily="50" charset="-128"/>
                <a:ea typeface="Meiryo UI" pitchFamily="50" charset="-128"/>
                <a:cs typeface="Meiryo UI" pitchFamily="50" charset="-128"/>
              </a:rPr>
              <a:t>681</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a:solidFill>
                <a:schemeClr val="tx1"/>
              </a:solidFill>
              <a:latin typeface="Meiryo UI" pitchFamily="50" charset="-128"/>
              <a:ea typeface="Meiryo UI" pitchFamily="50" charset="-128"/>
              <a:cs typeface="Meiryo UI" pitchFamily="50" charset="-128"/>
            </a:endParaRPr>
          </a:p>
        </p:txBody>
      </p:sp>
      <p:sp>
        <p:nvSpPr>
          <p:cNvPr id="43" name="テキスト ボックス 42"/>
          <p:cNvSpPr txBox="1"/>
          <p:nvPr/>
        </p:nvSpPr>
        <p:spPr>
          <a:xfrm>
            <a:off x="1424608" y="4725144"/>
            <a:ext cx="2287512" cy="584775"/>
          </a:xfrm>
          <a:prstGeom prst="rect">
            <a:avLst/>
          </a:prstGeom>
          <a:noFill/>
        </p:spPr>
        <p:txBody>
          <a:bodyPr wrap="square" rtlCol="0">
            <a:spAutoFit/>
          </a:bodyPr>
          <a:lstStyle/>
          <a:p>
            <a:pPr algn="ctr">
              <a:defRPr/>
            </a:pPr>
            <a:r>
              <a:rPr lang="ja-JP" altLang="en-US" sz="1100" dirty="0" smtClean="0">
                <a:solidFill>
                  <a:schemeClr val="bg1"/>
                </a:solidFill>
                <a:latin typeface="Meiryo UI" pitchFamily="50" charset="-128"/>
                <a:ea typeface="Meiryo UI" pitchFamily="50" charset="-128"/>
                <a:cs typeface="Meiryo UI" pitchFamily="50" charset="-128"/>
              </a:rPr>
              <a:t>　</a:t>
            </a:r>
            <a:r>
              <a:rPr lang="ja-JP" altLang="en-US" sz="1200" dirty="0" smtClean="0">
                <a:solidFill>
                  <a:schemeClr val="bg1"/>
                </a:solidFill>
                <a:latin typeface="Meiryo UI" pitchFamily="50" charset="-128"/>
                <a:ea typeface="Meiryo UI" pitchFamily="50" charset="-128"/>
                <a:cs typeface="Meiryo UI" pitchFamily="50" charset="-128"/>
              </a:rPr>
              <a:t>　</a:t>
            </a:r>
            <a:r>
              <a:rPr lang="en-US" altLang="ja-JP" sz="1600" u="sng" dirty="0" smtClean="0">
                <a:solidFill>
                  <a:schemeClr val="bg1"/>
                </a:solidFill>
                <a:latin typeface="Meiryo UI" pitchFamily="50" charset="-128"/>
                <a:ea typeface="Meiryo UI" pitchFamily="50" charset="-128"/>
                <a:cs typeface="Meiryo UI" pitchFamily="50" charset="-128"/>
              </a:rPr>
              <a:t>428</a:t>
            </a:r>
            <a:r>
              <a:rPr lang="ja-JP" altLang="en-US" sz="1600" u="sng" dirty="0" smtClean="0">
                <a:solidFill>
                  <a:schemeClr val="bg1"/>
                </a:solidFill>
                <a:latin typeface="Meiryo UI" pitchFamily="50" charset="-128"/>
                <a:ea typeface="Meiryo UI" pitchFamily="50" charset="-128"/>
                <a:cs typeface="Meiryo UI" pitchFamily="50" charset="-128"/>
              </a:rPr>
              <a:t>事務</a:t>
            </a:r>
            <a:r>
              <a:rPr lang="ja-JP" altLang="en-US" sz="1600" dirty="0" smtClean="0">
                <a:latin typeface="Meiryo UI" pitchFamily="50" charset="-128"/>
                <a:ea typeface="Meiryo UI" pitchFamily="50" charset="-128"/>
                <a:cs typeface="Meiryo UI" pitchFamily="50" charset="-128"/>
              </a:rPr>
              <a:t>　</a:t>
            </a:r>
            <a:r>
              <a:rPr lang="en-US" altLang="ja-JP" sz="1200" i="1" dirty="0" smtClean="0">
                <a:latin typeface="Meiryo UI" pitchFamily="50" charset="-128"/>
                <a:ea typeface="Meiryo UI" pitchFamily="50" charset="-128"/>
                <a:cs typeface="Meiryo UI" pitchFamily="50" charset="-128"/>
              </a:rPr>
              <a:t>〈410</a:t>
            </a:r>
            <a:r>
              <a:rPr lang="ja-JP" altLang="en-US" sz="1200" i="1" dirty="0" smtClean="0">
                <a:latin typeface="Meiryo UI" pitchFamily="50" charset="-128"/>
                <a:ea typeface="Meiryo UI" pitchFamily="50" charset="-128"/>
                <a:cs typeface="Meiryo UI" pitchFamily="50" charset="-128"/>
              </a:rPr>
              <a:t>事務</a:t>
            </a:r>
            <a:r>
              <a:rPr lang="en-US" altLang="ja-JP" sz="1200" i="1" dirty="0" smtClean="0">
                <a:latin typeface="Meiryo UI" pitchFamily="50" charset="-128"/>
                <a:ea typeface="Meiryo UI" pitchFamily="50" charset="-128"/>
                <a:cs typeface="Meiryo UI" pitchFamily="50" charset="-128"/>
              </a:rPr>
              <a:t>〉</a:t>
            </a:r>
            <a:endParaRPr lang="en-US" altLang="ja-JP" sz="1600" dirty="0" smtClean="0">
              <a:latin typeface="Meiryo UI" pitchFamily="50" charset="-128"/>
              <a:ea typeface="Meiryo UI" pitchFamily="50" charset="-128"/>
              <a:cs typeface="Meiryo UI" pitchFamily="50" charset="-128"/>
            </a:endParaRPr>
          </a:p>
          <a:p>
            <a:pPr algn="ctr">
              <a:defRPr/>
            </a:pPr>
            <a:r>
              <a:rPr lang="en-US" altLang="ja-JP" sz="1600" u="sng" dirty="0" smtClean="0">
                <a:solidFill>
                  <a:schemeClr val="bg1"/>
                </a:solidFill>
                <a:latin typeface="Meiryo UI" pitchFamily="50" charset="-128"/>
                <a:ea typeface="Meiryo UI" pitchFamily="50" charset="-128"/>
                <a:cs typeface="Meiryo UI" pitchFamily="50" charset="-128"/>
              </a:rPr>
              <a:t>2,065</a:t>
            </a:r>
            <a:r>
              <a:rPr lang="ja-JP" altLang="en-US" sz="1600" u="sng" dirty="0" smtClean="0">
                <a:solidFill>
                  <a:schemeClr val="bg1"/>
                </a:solidFill>
                <a:latin typeface="Meiryo UI" pitchFamily="50" charset="-128"/>
                <a:ea typeface="Meiryo UI" pitchFamily="50" charset="-128"/>
                <a:cs typeface="Meiryo UI" pitchFamily="50" charset="-128"/>
              </a:rPr>
              <a:t>億円</a:t>
            </a:r>
            <a:r>
              <a:rPr lang="en-US" altLang="ja-JP" sz="1200" i="1" dirty="0" smtClean="0">
                <a:latin typeface="Meiryo UI" pitchFamily="50" charset="-128"/>
                <a:ea typeface="Meiryo UI" pitchFamily="50" charset="-128"/>
                <a:cs typeface="Meiryo UI" pitchFamily="50" charset="-128"/>
              </a:rPr>
              <a:t>〈2,054</a:t>
            </a:r>
            <a:r>
              <a:rPr lang="ja-JP" altLang="en-US" sz="1200" i="1" dirty="0" smtClean="0">
                <a:latin typeface="Meiryo UI" pitchFamily="50" charset="-128"/>
                <a:ea typeface="Meiryo UI" pitchFamily="50" charset="-128"/>
                <a:cs typeface="Meiryo UI" pitchFamily="50" charset="-128"/>
              </a:rPr>
              <a:t>億円</a:t>
            </a:r>
            <a:r>
              <a:rPr lang="en-US" altLang="ja-JP" sz="1200" i="1" dirty="0" smtClean="0">
                <a:latin typeface="Meiryo UI" pitchFamily="50" charset="-128"/>
                <a:ea typeface="Meiryo UI" pitchFamily="50" charset="-128"/>
                <a:cs typeface="Meiryo UI" pitchFamily="50" charset="-128"/>
              </a:rPr>
              <a:t>〉</a:t>
            </a:r>
            <a:endParaRPr lang="en-US" altLang="ja-JP" sz="1600" dirty="0" smtClean="0">
              <a:latin typeface="Meiryo UI" pitchFamily="50" charset="-128"/>
              <a:ea typeface="Meiryo UI" pitchFamily="50" charset="-128"/>
              <a:cs typeface="Meiryo UI" pitchFamily="50" charset="-128"/>
            </a:endParaRPr>
          </a:p>
        </p:txBody>
      </p:sp>
      <p:grpSp>
        <p:nvGrpSpPr>
          <p:cNvPr id="2" name="グループ化 44"/>
          <p:cNvGrpSpPr/>
          <p:nvPr/>
        </p:nvGrpSpPr>
        <p:grpSpPr>
          <a:xfrm>
            <a:off x="811473" y="4221087"/>
            <a:ext cx="2808312" cy="432049"/>
            <a:chOff x="848544" y="1196752"/>
            <a:chExt cx="2808312" cy="432049"/>
          </a:xfrm>
        </p:grpSpPr>
        <p:sp>
          <p:nvSpPr>
            <p:cNvPr id="46" name="AutoShape 6"/>
            <p:cNvSpPr>
              <a:spLocks noChangeArrowheads="1"/>
            </p:cNvSpPr>
            <p:nvPr/>
          </p:nvSpPr>
          <p:spPr bwMode="auto">
            <a:xfrm>
              <a:off x="1136576" y="1209109"/>
              <a:ext cx="2520280" cy="419692"/>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大阪府が実施する事務に係る</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所要一般財源額</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円/楕円 46"/>
            <p:cNvSpPr/>
            <p:nvPr/>
          </p:nvSpPr>
          <p:spPr>
            <a:xfrm>
              <a:off x="848544" y="1196752"/>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Ｂ</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48" name="AutoShape 6"/>
          <p:cNvSpPr>
            <a:spLocks noChangeArrowheads="1"/>
          </p:cNvSpPr>
          <p:nvPr/>
        </p:nvSpPr>
        <p:spPr bwMode="auto">
          <a:xfrm>
            <a:off x="1784648" y="620688"/>
            <a:ext cx="864096" cy="304800"/>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歳出</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AutoShape 6"/>
          <p:cNvSpPr>
            <a:spLocks noChangeArrowheads="1"/>
          </p:cNvSpPr>
          <p:nvPr/>
        </p:nvSpPr>
        <p:spPr bwMode="auto">
          <a:xfrm>
            <a:off x="5529064" y="620688"/>
            <a:ext cx="864096" cy="304800"/>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歳入</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AutoShape 6"/>
          <p:cNvSpPr>
            <a:spLocks noChangeArrowheads="1"/>
          </p:cNvSpPr>
          <p:nvPr/>
        </p:nvSpPr>
        <p:spPr bwMode="auto">
          <a:xfrm>
            <a:off x="4880992" y="1077450"/>
            <a:ext cx="2611338" cy="275675"/>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特別区の自主財源、目的税交付金</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円/楕円 51"/>
          <p:cNvSpPr/>
          <p:nvPr/>
        </p:nvSpPr>
        <p:spPr>
          <a:xfrm>
            <a:off x="4497710" y="993085"/>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Ｃ</a:t>
            </a: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53" name="正方形/長方形 52"/>
          <p:cNvSpPr/>
          <p:nvPr/>
        </p:nvSpPr>
        <p:spPr>
          <a:xfrm>
            <a:off x="4664968" y="1728645"/>
            <a:ext cx="2736304" cy="648072"/>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◆個人市町村民税　　</a:t>
            </a:r>
            <a:r>
              <a:rPr lang="en-US" altLang="ja-JP" sz="1100" dirty="0" smtClean="0">
                <a:solidFill>
                  <a:schemeClr val="tx1"/>
                </a:solidFill>
                <a:latin typeface="Meiryo UI" pitchFamily="50" charset="-128"/>
                <a:ea typeface="Meiryo UI" pitchFamily="50" charset="-128"/>
                <a:cs typeface="Meiryo UI" pitchFamily="50" charset="-128"/>
              </a:rPr>
              <a:t>1,422</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地方消費税交付金　　</a:t>
            </a:r>
            <a:r>
              <a:rPr lang="en-US" altLang="ja-JP" sz="1100" dirty="0" smtClean="0">
                <a:solidFill>
                  <a:schemeClr val="tx1"/>
                </a:solidFill>
                <a:latin typeface="Meiryo UI" pitchFamily="50" charset="-128"/>
                <a:ea typeface="Meiryo UI" pitchFamily="50" charset="-128"/>
                <a:cs typeface="Meiryo UI" pitchFamily="50" charset="-128"/>
              </a:rPr>
              <a:t>663</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◆市町村たばこ税　　　　 </a:t>
            </a:r>
            <a:r>
              <a:rPr lang="en-US" altLang="ja-JP" sz="1100" dirty="0" smtClean="0">
                <a:solidFill>
                  <a:schemeClr val="tx1"/>
                </a:solidFill>
                <a:latin typeface="Meiryo UI" pitchFamily="50" charset="-128"/>
                <a:ea typeface="Meiryo UI" pitchFamily="50" charset="-128"/>
                <a:cs typeface="Meiryo UI" pitchFamily="50" charset="-128"/>
              </a:rPr>
              <a:t>312</a:t>
            </a:r>
            <a:r>
              <a:rPr lang="ja-JP" altLang="en-US" sz="1100" dirty="0" smtClean="0">
                <a:solidFill>
                  <a:schemeClr val="tx1"/>
                </a:solidFill>
                <a:latin typeface="Meiryo UI" pitchFamily="50" charset="-128"/>
                <a:ea typeface="Meiryo UI" pitchFamily="50" charset="-128"/>
                <a:cs typeface="Meiryo UI" pitchFamily="50" charset="-128"/>
              </a:rPr>
              <a:t>億円　　など</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54" name="テキスト ボックス 53"/>
          <p:cNvSpPr txBox="1"/>
          <p:nvPr/>
        </p:nvSpPr>
        <p:spPr>
          <a:xfrm>
            <a:off x="5352655" y="1371437"/>
            <a:ext cx="1180131" cy="338554"/>
          </a:xfrm>
          <a:prstGeom prst="rect">
            <a:avLst/>
          </a:prstGeom>
          <a:noFill/>
        </p:spPr>
        <p:txBody>
          <a:bodyPr wrap="none" rtlCol="0">
            <a:spAutoFit/>
          </a:bodyPr>
          <a:lstStyle/>
          <a:p>
            <a:pPr algn="ctr">
              <a:defRPr/>
            </a:pPr>
            <a:r>
              <a:rPr lang="en-US" altLang="ja-JP" sz="1600" dirty="0" smtClean="0">
                <a:solidFill>
                  <a:schemeClr val="bg1"/>
                </a:solidFill>
                <a:latin typeface="Meiryo UI" pitchFamily="50" charset="-128"/>
                <a:ea typeface="Meiryo UI" pitchFamily="50" charset="-128"/>
                <a:cs typeface="Meiryo UI" pitchFamily="50" charset="-128"/>
              </a:rPr>
              <a:t>3,004</a:t>
            </a:r>
            <a:r>
              <a:rPr lang="ja-JP" altLang="en-US" sz="1600" dirty="0" smtClean="0">
                <a:solidFill>
                  <a:schemeClr val="bg1"/>
                </a:solidFill>
                <a:latin typeface="Meiryo UI" pitchFamily="50" charset="-128"/>
                <a:ea typeface="Meiryo UI" pitchFamily="50" charset="-128"/>
                <a:cs typeface="Meiryo UI" pitchFamily="50" charset="-128"/>
              </a:rPr>
              <a:t>億円</a:t>
            </a:r>
            <a:endParaRPr lang="en-US" altLang="ja-JP" sz="1600" dirty="0" smtClean="0">
              <a:solidFill>
                <a:schemeClr val="bg1"/>
              </a:solidFill>
              <a:latin typeface="Meiryo UI" pitchFamily="50" charset="-128"/>
              <a:ea typeface="Meiryo UI" pitchFamily="50" charset="-128"/>
              <a:cs typeface="Meiryo UI" pitchFamily="50" charset="-128"/>
            </a:endParaRPr>
          </a:p>
        </p:txBody>
      </p:sp>
      <p:sp>
        <p:nvSpPr>
          <p:cNvPr id="65" name="正方形/長方形 64"/>
          <p:cNvSpPr/>
          <p:nvPr/>
        </p:nvSpPr>
        <p:spPr>
          <a:xfrm>
            <a:off x="4592960" y="5445224"/>
            <a:ext cx="2808312" cy="720079"/>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◆府税　　　　　　　　　　　　</a:t>
            </a:r>
            <a:r>
              <a:rPr lang="ja-JP" altLang="en-US" sz="500" dirty="0" smtClean="0">
                <a:solidFill>
                  <a:schemeClr val="tx1"/>
                </a:solidFill>
                <a:latin typeface="Meiryo UI" pitchFamily="50" charset="-128"/>
                <a:ea typeface="Meiryo UI" pitchFamily="50" charset="-128"/>
                <a:cs typeface="Meiryo UI" pitchFamily="50" charset="-128"/>
              </a:rPr>
              <a:t> </a:t>
            </a:r>
            <a:r>
              <a:rPr lang="ja-JP" altLang="en-US" sz="1100" dirty="0" smtClean="0">
                <a:solidFill>
                  <a:schemeClr val="tx1"/>
                </a:solidFill>
                <a:latin typeface="Meiryo UI" pitchFamily="50" charset="-128"/>
                <a:ea typeface="Meiryo UI" pitchFamily="50" charset="-128"/>
                <a:cs typeface="Meiryo UI" pitchFamily="50" charset="-128"/>
              </a:rPr>
              <a:t>　　</a:t>
            </a:r>
            <a:r>
              <a:rPr lang="en-US" altLang="ja-JP" sz="1100" u="sng" dirty="0" smtClean="0">
                <a:solidFill>
                  <a:schemeClr val="tx1"/>
                </a:solidFill>
                <a:latin typeface="Meiryo UI" pitchFamily="50" charset="-128"/>
                <a:ea typeface="Meiryo UI" pitchFamily="50" charset="-128"/>
                <a:cs typeface="Meiryo UI" pitchFamily="50" charset="-128"/>
              </a:rPr>
              <a:t>3</a:t>
            </a:r>
            <a:r>
              <a:rPr lang="ja-JP" altLang="en-US" sz="1100" u="sng" dirty="0" smtClean="0">
                <a:solidFill>
                  <a:schemeClr val="tx1"/>
                </a:solidFill>
                <a:latin typeface="Meiryo UI" pitchFamily="50" charset="-128"/>
                <a:ea typeface="Meiryo UI" pitchFamily="50" charset="-128"/>
                <a:cs typeface="Meiryo UI" pitchFamily="50" charset="-128"/>
              </a:rPr>
              <a:t>億円</a:t>
            </a:r>
            <a:r>
              <a:rPr lang="ja-JP" altLang="en-US" sz="1100" dirty="0" smtClean="0">
                <a:solidFill>
                  <a:schemeClr val="tx1"/>
                </a:solidFill>
                <a:latin typeface="Meiryo UI" pitchFamily="50" charset="-128"/>
                <a:ea typeface="Meiryo UI" pitchFamily="50" charset="-128"/>
                <a:cs typeface="Meiryo UI" pitchFamily="50" charset="-128"/>
              </a:rPr>
              <a:t>  </a:t>
            </a:r>
            <a:r>
              <a:rPr lang="en-US" altLang="ja-JP" sz="800" i="1" dirty="0" smtClean="0">
                <a:solidFill>
                  <a:schemeClr val="tx1"/>
                </a:solidFill>
                <a:latin typeface="Meiryo UI" pitchFamily="50" charset="-128"/>
                <a:ea typeface="Meiryo UI" pitchFamily="50" charset="-128"/>
                <a:cs typeface="Meiryo UI" pitchFamily="50" charset="-128"/>
              </a:rPr>
              <a:t>〈9</a:t>
            </a:r>
            <a:r>
              <a:rPr lang="ja-JP" altLang="en-US" sz="800" i="1" dirty="0" smtClean="0">
                <a:solidFill>
                  <a:schemeClr val="tx1"/>
                </a:solidFill>
                <a:latin typeface="Meiryo UI" pitchFamily="50" charset="-128"/>
                <a:ea typeface="Meiryo UI" pitchFamily="50" charset="-128"/>
                <a:cs typeface="Meiryo UI" pitchFamily="50" charset="-128"/>
              </a:rPr>
              <a:t>億</a:t>
            </a:r>
            <a:r>
              <a:rPr lang="ja-JP" altLang="en-US" sz="800" i="1" dirty="0">
                <a:solidFill>
                  <a:schemeClr val="tx1"/>
                </a:solidFill>
                <a:latin typeface="Meiryo UI" pitchFamily="50" charset="-128"/>
                <a:ea typeface="Meiryo UI" pitchFamily="50" charset="-128"/>
                <a:cs typeface="Meiryo UI" pitchFamily="50" charset="-128"/>
              </a:rPr>
              <a:t>円</a:t>
            </a:r>
            <a:r>
              <a:rPr lang="en-US" altLang="ja-JP" sz="800" i="1" dirty="0">
                <a:solidFill>
                  <a:schemeClr val="tx1"/>
                </a:solidFill>
                <a:latin typeface="Meiryo UI" pitchFamily="50" charset="-128"/>
                <a:ea typeface="Meiryo UI" pitchFamily="50" charset="-128"/>
                <a:cs typeface="Meiryo UI" pitchFamily="50" charset="-128"/>
              </a:rPr>
              <a:t>〉</a:t>
            </a:r>
            <a:endParaRPr lang="en-US" altLang="ja-JP" sz="8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◆地方交付税の移転　　 　</a:t>
            </a:r>
            <a:r>
              <a:rPr lang="en-US" altLang="ja-JP" sz="1100" u="sng" dirty="0" smtClean="0">
                <a:solidFill>
                  <a:schemeClr val="tx1"/>
                </a:solidFill>
                <a:latin typeface="Meiryo UI" pitchFamily="50" charset="-128"/>
                <a:ea typeface="Meiryo UI" pitchFamily="50" charset="-128"/>
                <a:cs typeface="Meiryo UI" pitchFamily="50" charset="-128"/>
              </a:rPr>
              <a:t>361</a:t>
            </a:r>
            <a:r>
              <a:rPr lang="ja-JP" altLang="en-US" sz="1100" u="sng" dirty="0" smtClean="0">
                <a:solidFill>
                  <a:schemeClr val="tx1"/>
                </a:solidFill>
                <a:latin typeface="Meiryo UI" pitchFamily="50" charset="-128"/>
                <a:ea typeface="Meiryo UI" pitchFamily="50" charset="-128"/>
                <a:cs typeface="Meiryo UI" pitchFamily="50" charset="-128"/>
              </a:rPr>
              <a:t>億円</a:t>
            </a:r>
            <a:r>
              <a:rPr lang="en-US" altLang="ja-JP" sz="800" i="1" dirty="0" smtClean="0">
                <a:solidFill>
                  <a:schemeClr val="tx1"/>
                </a:solidFill>
                <a:latin typeface="Meiryo UI" pitchFamily="50" charset="-128"/>
                <a:ea typeface="Meiryo UI" pitchFamily="50" charset="-128"/>
                <a:cs typeface="Meiryo UI" pitchFamily="50" charset="-128"/>
              </a:rPr>
              <a:t>〈353</a:t>
            </a:r>
            <a:r>
              <a:rPr lang="ja-JP" altLang="en-US" sz="800" i="1" dirty="0" smtClean="0">
                <a:solidFill>
                  <a:schemeClr val="tx1"/>
                </a:solidFill>
                <a:latin typeface="Meiryo UI" pitchFamily="50" charset="-128"/>
                <a:ea typeface="Meiryo UI" pitchFamily="50" charset="-128"/>
                <a:cs typeface="Meiryo UI" pitchFamily="50" charset="-128"/>
              </a:rPr>
              <a:t>億</a:t>
            </a:r>
            <a:r>
              <a:rPr lang="ja-JP" altLang="en-US" sz="800" i="1" dirty="0">
                <a:solidFill>
                  <a:schemeClr val="tx1"/>
                </a:solidFill>
                <a:latin typeface="Meiryo UI" pitchFamily="50" charset="-128"/>
                <a:ea typeface="Meiryo UI" pitchFamily="50" charset="-128"/>
                <a:cs typeface="Meiryo UI" pitchFamily="50" charset="-128"/>
              </a:rPr>
              <a:t>円</a:t>
            </a:r>
            <a:r>
              <a:rPr lang="en-US" altLang="ja-JP" sz="800" i="1" dirty="0">
                <a:solidFill>
                  <a:schemeClr val="tx1"/>
                </a:solidFill>
                <a:latin typeface="Meiryo UI" pitchFamily="50" charset="-128"/>
                <a:ea typeface="Meiryo UI" pitchFamily="50" charset="-128"/>
                <a:cs typeface="Meiryo UI" pitchFamily="50" charset="-128"/>
              </a:rPr>
              <a:t>〉</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800" dirty="0" smtClean="0">
                <a:solidFill>
                  <a:schemeClr val="tx1"/>
                </a:solidFill>
                <a:latin typeface="Meiryo UI" pitchFamily="50" charset="-128"/>
                <a:ea typeface="Meiryo UI" pitchFamily="50" charset="-128"/>
                <a:cs typeface="Meiryo UI" pitchFamily="50" charset="-128"/>
              </a:rPr>
              <a:t>　　（臨時財政対策債含む）</a:t>
            </a:r>
            <a:endParaRPr lang="en-US" altLang="ja-JP" sz="8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◆地方譲与税・宝くじ等　　</a:t>
            </a:r>
            <a:r>
              <a:rPr lang="ja-JP" altLang="en-US" sz="100" dirty="0" smtClean="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275</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66" name="上下矢印 65"/>
          <p:cNvSpPr/>
          <p:nvPr/>
        </p:nvSpPr>
        <p:spPr>
          <a:xfrm>
            <a:off x="4664968" y="2974372"/>
            <a:ext cx="144016" cy="103069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 name="グループ化 66"/>
          <p:cNvGrpSpPr/>
          <p:nvPr/>
        </p:nvGrpSpPr>
        <p:grpSpPr>
          <a:xfrm>
            <a:off x="4545666" y="3198485"/>
            <a:ext cx="2446138" cy="432048"/>
            <a:chOff x="848544" y="1124744"/>
            <a:chExt cx="2446138" cy="432048"/>
          </a:xfrm>
        </p:grpSpPr>
        <p:sp>
          <p:nvSpPr>
            <p:cNvPr id="68" name="AutoShape 6"/>
            <p:cNvSpPr>
              <a:spLocks noChangeArrowheads="1"/>
            </p:cNvSpPr>
            <p:nvPr/>
          </p:nvSpPr>
          <p:spPr bwMode="auto">
            <a:xfrm>
              <a:off x="1122085" y="1209109"/>
              <a:ext cx="2172597" cy="275675"/>
            </a:xfrm>
            <a:prstGeom prst="rect">
              <a:avLst/>
            </a:prstGeom>
            <a:solidFill>
              <a:schemeClr val="accent5">
                <a:lumMod val="20000"/>
                <a:lumOff val="80000"/>
              </a:schemeClr>
            </a:solidFill>
            <a:ln>
              <a:solidFill>
                <a:schemeClr val="accent5"/>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必要財政調整額（特別区）</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円/楕円 83"/>
            <p:cNvSpPr/>
            <p:nvPr/>
          </p:nvSpPr>
          <p:spPr>
            <a:xfrm>
              <a:off x="848544" y="1124744"/>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Ｅ</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93" name="テキスト ボックス 92"/>
          <p:cNvSpPr txBox="1"/>
          <p:nvPr/>
        </p:nvSpPr>
        <p:spPr>
          <a:xfrm>
            <a:off x="5507702" y="3573016"/>
            <a:ext cx="2081019" cy="338554"/>
          </a:xfrm>
          <a:prstGeom prst="rect">
            <a:avLst/>
          </a:prstGeom>
          <a:noFill/>
        </p:spPr>
        <p:txBody>
          <a:bodyPr wrap="none" rtlCol="0">
            <a:spAutoFit/>
          </a:bodyPr>
          <a:lstStyle/>
          <a:p>
            <a:pPr algn="ctr">
              <a:defRPr/>
            </a:pPr>
            <a:r>
              <a:rPr lang="en-US" altLang="ja-JP" sz="1600" u="sng" dirty="0" smtClean="0">
                <a:latin typeface="Meiryo UI" pitchFamily="50" charset="-128"/>
                <a:ea typeface="Meiryo UI" pitchFamily="50" charset="-128"/>
                <a:cs typeface="Meiryo UI" pitchFamily="50" charset="-128"/>
              </a:rPr>
              <a:t>3,762</a:t>
            </a:r>
            <a:r>
              <a:rPr lang="ja-JP" altLang="en-US" sz="1600" u="sng" dirty="0" smtClean="0">
                <a:latin typeface="Meiryo UI" pitchFamily="50" charset="-128"/>
                <a:ea typeface="Meiryo UI" pitchFamily="50" charset="-128"/>
                <a:cs typeface="Meiryo UI" pitchFamily="50" charset="-128"/>
              </a:rPr>
              <a:t>億円</a:t>
            </a:r>
            <a:r>
              <a:rPr lang="en-US" altLang="ja-JP" sz="1200" i="1" dirty="0" smtClean="0">
                <a:latin typeface="Meiryo UI" pitchFamily="50" charset="-128"/>
                <a:ea typeface="Meiryo UI" pitchFamily="50" charset="-128"/>
                <a:cs typeface="Meiryo UI" pitchFamily="50" charset="-128"/>
              </a:rPr>
              <a:t>〈3,779</a:t>
            </a:r>
            <a:r>
              <a:rPr lang="ja-JP" altLang="en-US" sz="1200" i="1" dirty="0" smtClean="0">
                <a:latin typeface="Meiryo UI" pitchFamily="50" charset="-128"/>
                <a:ea typeface="Meiryo UI" pitchFamily="50" charset="-128"/>
                <a:cs typeface="Meiryo UI" pitchFamily="50" charset="-128"/>
              </a:rPr>
              <a:t>億円</a:t>
            </a:r>
            <a:r>
              <a:rPr lang="en-US" altLang="ja-JP" sz="1200" i="1" dirty="0" smtClean="0">
                <a:latin typeface="Meiryo UI" pitchFamily="50" charset="-128"/>
                <a:ea typeface="Meiryo UI" pitchFamily="50" charset="-128"/>
                <a:cs typeface="Meiryo UI" pitchFamily="50" charset="-128"/>
              </a:rPr>
              <a:t>〉</a:t>
            </a:r>
            <a:endParaRPr lang="en-US" altLang="ja-JP" sz="1600" dirty="0" smtClean="0">
              <a:latin typeface="Meiryo UI" pitchFamily="50" charset="-128"/>
              <a:ea typeface="Meiryo UI" pitchFamily="50" charset="-128"/>
              <a:cs typeface="Meiryo UI" pitchFamily="50" charset="-128"/>
            </a:endParaRPr>
          </a:p>
        </p:txBody>
      </p:sp>
      <p:sp>
        <p:nvSpPr>
          <p:cNvPr id="95" name="上下矢印 94"/>
          <p:cNvSpPr/>
          <p:nvPr/>
        </p:nvSpPr>
        <p:spPr>
          <a:xfrm>
            <a:off x="4664968" y="4042135"/>
            <a:ext cx="144016" cy="68301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95"/>
          <p:cNvGrpSpPr/>
          <p:nvPr/>
        </p:nvGrpSpPr>
        <p:grpSpPr>
          <a:xfrm>
            <a:off x="4570380" y="4167392"/>
            <a:ext cx="2419290" cy="434182"/>
            <a:chOff x="813607" y="1036111"/>
            <a:chExt cx="2419290" cy="434182"/>
          </a:xfrm>
        </p:grpSpPr>
        <p:sp>
          <p:nvSpPr>
            <p:cNvPr id="97" name="AutoShape 6"/>
            <p:cNvSpPr>
              <a:spLocks noChangeArrowheads="1"/>
            </p:cNvSpPr>
            <p:nvPr/>
          </p:nvSpPr>
          <p:spPr bwMode="auto">
            <a:xfrm>
              <a:off x="1060300" y="1036111"/>
              <a:ext cx="2172597" cy="275675"/>
            </a:xfrm>
            <a:prstGeom prst="rect">
              <a:avLst/>
            </a:prstGeom>
            <a:solidFill>
              <a:schemeClr val="accent5">
                <a:lumMod val="20000"/>
                <a:lumOff val="80000"/>
              </a:schemeClr>
            </a:solidFill>
            <a:ln>
              <a:solidFill>
                <a:schemeClr val="accent5"/>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必要財政調整額（府）</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8" name="円/楕円 97"/>
            <p:cNvSpPr/>
            <p:nvPr/>
          </p:nvSpPr>
          <p:spPr>
            <a:xfrm>
              <a:off x="813607" y="1038245"/>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Ｆ</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99" name="テキスト ボックス 98"/>
          <p:cNvSpPr txBox="1"/>
          <p:nvPr/>
        </p:nvSpPr>
        <p:spPr>
          <a:xfrm>
            <a:off x="5497823" y="4402175"/>
            <a:ext cx="2081019" cy="338554"/>
          </a:xfrm>
          <a:prstGeom prst="rect">
            <a:avLst/>
          </a:prstGeom>
          <a:noFill/>
        </p:spPr>
        <p:txBody>
          <a:bodyPr wrap="none" rtlCol="0">
            <a:spAutoFit/>
          </a:bodyPr>
          <a:lstStyle/>
          <a:p>
            <a:pPr algn="ctr">
              <a:defRPr/>
            </a:pPr>
            <a:r>
              <a:rPr lang="en-US" altLang="ja-JP" sz="1600" u="sng" dirty="0" smtClean="0">
                <a:latin typeface="Meiryo UI" pitchFamily="50" charset="-128"/>
                <a:ea typeface="Meiryo UI" pitchFamily="50" charset="-128"/>
                <a:cs typeface="Meiryo UI" pitchFamily="50" charset="-128"/>
              </a:rPr>
              <a:t>1,049</a:t>
            </a:r>
            <a:r>
              <a:rPr lang="ja-JP" altLang="en-US" sz="1600" u="sng" dirty="0" smtClean="0">
                <a:latin typeface="Meiryo UI" pitchFamily="50" charset="-128"/>
                <a:ea typeface="Meiryo UI" pitchFamily="50" charset="-128"/>
                <a:cs typeface="Meiryo UI" pitchFamily="50" charset="-128"/>
              </a:rPr>
              <a:t>億円</a:t>
            </a:r>
            <a:r>
              <a:rPr lang="en-US" altLang="ja-JP" sz="1200" i="1" dirty="0" smtClean="0">
                <a:latin typeface="Meiryo UI" pitchFamily="50" charset="-128"/>
                <a:ea typeface="Meiryo UI" pitchFamily="50" charset="-128"/>
                <a:cs typeface="Meiryo UI" pitchFamily="50" charset="-128"/>
              </a:rPr>
              <a:t>〈1,040</a:t>
            </a:r>
            <a:r>
              <a:rPr lang="ja-JP" altLang="en-US" sz="1200" i="1" dirty="0" smtClean="0">
                <a:latin typeface="Meiryo UI" pitchFamily="50" charset="-128"/>
                <a:ea typeface="Meiryo UI" pitchFamily="50" charset="-128"/>
                <a:cs typeface="Meiryo UI" pitchFamily="50" charset="-128"/>
              </a:rPr>
              <a:t>億</a:t>
            </a:r>
            <a:r>
              <a:rPr lang="ja-JP" altLang="en-US" sz="1200" i="1" dirty="0">
                <a:latin typeface="Meiryo UI" pitchFamily="50" charset="-128"/>
                <a:ea typeface="Meiryo UI" pitchFamily="50" charset="-128"/>
                <a:cs typeface="Meiryo UI" pitchFamily="50" charset="-128"/>
              </a:rPr>
              <a:t>円</a:t>
            </a:r>
            <a:r>
              <a:rPr lang="en-US" altLang="ja-JP" sz="1200" i="1" dirty="0" smtClean="0">
                <a:latin typeface="Meiryo UI" pitchFamily="50" charset="-128"/>
                <a:ea typeface="Meiryo UI" pitchFamily="50" charset="-128"/>
                <a:cs typeface="Meiryo UI" pitchFamily="50" charset="-128"/>
              </a:rPr>
              <a:t>〉</a:t>
            </a:r>
            <a:endParaRPr lang="en-US" altLang="ja-JP" sz="2000" dirty="0">
              <a:latin typeface="Meiryo UI" pitchFamily="50" charset="-128"/>
              <a:ea typeface="Meiryo UI" pitchFamily="50" charset="-128"/>
              <a:cs typeface="Meiryo UI" pitchFamily="50" charset="-128"/>
            </a:endParaRPr>
          </a:p>
        </p:txBody>
      </p:sp>
      <p:grpSp>
        <p:nvGrpSpPr>
          <p:cNvPr id="6" name="グループ化 110"/>
          <p:cNvGrpSpPr/>
          <p:nvPr/>
        </p:nvGrpSpPr>
        <p:grpSpPr>
          <a:xfrm>
            <a:off x="776536" y="1196752"/>
            <a:ext cx="3024336" cy="2664296"/>
            <a:chOff x="776536" y="1340768"/>
            <a:chExt cx="3024336" cy="2664296"/>
          </a:xfrm>
        </p:grpSpPr>
        <p:sp>
          <p:nvSpPr>
            <p:cNvPr id="41" name="テキスト ボックス 40"/>
            <p:cNvSpPr txBox="1"/>
            <p:nvPr/>
          </p:nvSpPr>
          <p:spPr>
            <a:xfrm>
              <a:off x="1338205" y="1844824"/>
              <a:ext cx="2462667" cy="584775"/>
            </a:xfrm>
            <a:prstGeom prst="rect">
              <a:avLst/>
            </a:prstGeom>
            <a:noFill/>
          </p:spPr>
          <p:txBody>
            <a:bodyPr wrap="square" rtlCol="0">
              <a:spAutoFit/>
            </a:bodyPr>
            <a:lstStyle/>
            <a:p>
              <a:pPr algn="ctr">
                <a:defRPr/>
              </a:pPr>
              <a:r>
                <a:rPr lang="en-US" altLang="ja-JP" sz="1600" u="sng" dirty="0" smtClean="0">
                  <a:solidFill>
                    <a:schemeClr val="bg1"/>
                  </a:solidFill>
                  <a:latin typeface="Meiryo UI" pitchFamily="50" charset="-128"/>
                  <a:ea typeface="Meiryo UI" pitchFamily="50" charset="-128"/>
                  <a:cs typeface="Meiryo UI" pitchFamily="50" charset="-128"/>
                </a:rPr>
                <a:t>2,503</a:t>
              </a:r>
              <a:r>
                <a:rPr lang="ja-JP" altLang="en-US" sz="1600" u="sng" dirty="0" smtClean="0">
                  <a:solidFill>
                    <a:schemeClr val="bg1"/>
                  </a:solidFill>
                  <a:latin typeface="Meiryo UI" pitchFamily="50" charset="-128"/>
                  <a:ea typeface="Meiryo UI" pitchFamily="50" charset="-128"/>
                  <a:cs typeface="Meiryo UI" pitchFamily="50" charset="-128"/>
                </a:rPr>
                <a:t>事務</a:t>
              </a:r>
              <a:r>
                <a:rPr lang="en-US" altLang="ja-JP" sz="1200" i="1" dirty="0" smtClean="0">
                  <a:latin typeface="Meiryo UI" pitchFamily="50" charset="-128"/>
                  <a:ea typeface="Meiryo UI" pitchFamily="50" charset="-128"/>
                  <a:cs typeface="Meiryo UI" pitchFamily="50" charset="-128"/>
                </a:rPr>
                <a:t>〈2,517</a:t>
              </a:r>
              <a:r>
                <a:rPr lang="ja-JP" altLang="en-US" sz="1200" i="1" dirty="0" smtClean="0">
                  <a:latin typeface="Meiryo UI" pitchFamily="50" charset="-128"/>
                  <a:ea typeface="Meiryo UI" pitchFamily="50" charset="-128"/>
                  <a:cs typeface="Meiryo UI" pitchFamily="50" charset="-128"/>
                </a:rPr>
                <a:t>事務</a:t>
              </a:r>
              <a:r>
                <a:rPr lang="en-US" altLang="ja-JP" sz="1200" i="1" dirty="0" smtClean="0">
                  <a:latin typeface="Meiryo UI" pitchFamily="50" charset="-128"/>
                  <a:ea typeface="Meiryo UI" pitchFamily="50" charset="-128"/>
                  <a:cs typeface="Meiryo UI" pitchFamily="50" charset="-128"/>
                </a:rPr>
                <a:t>〉</a:t>
              </a:r>
              <a:endParaRPr lang="en-US" altLang="ja-JP" sz="1600" i="1" dirty="0" smtClean="0">
                <a:latin typeface="Meiryo UI" pitchFamily="50" charset="-128"/>
                <a:ea typeface="Meiryo UI" pitchFamily="50" charset="-128"/>
                <a:cs typeface="Meiryo UI" pitchFamily="50" charset="-128"/>
              </a:endParaRPr>
            </a:p>
            <a:p>
              <a:pPr algn="ctr">
                <a:defRPr/>
              </a:pPr>
              <a:r>
                <a:rPr lang="en-US" altLang="ja-JP" sz="1600" u="sng" dirty="0" smtClean="0">
                  <a:solidFill>
                    <a:schemeClr val="bg1"/>
                  </a:solidFill>
                  <a:latin typeface="Meiryo UI" pitchFamily="50" charset="-128"/>
                  <a:ea typeface="Meiryo UI" pitchFamily="50" charset="-128"/>
                  <a:cs typeface="Meiryo UI" pitchFamily="50" charset="-128"/>
                </a:rPr>
                <a:t>6,766</a:t>
              </a:r>
              <a:r>
                <a:rPr lang="ja-JP" altLang="en-US" sz="1600" u="sng" dirty="0" smtClean="0">
                  <a:solidFill>
                    <a:schemeClr val="bg1"/>
                  </a:solidFill>
                  <a:latin typeface="Meiryo UI" pitchFamily="50" charset="-128"/>
                  <a:ea typeface="Meiryo UI" pitchFamily="50" charset="-128"/>
                  <a:cs typeface="Meiryo UI" pitchFamily="50" charset="-128"/>
                </a:rPr>
                <a:t>億円</a:t>
              </a:r>
              <a:r>
                <a:rPr lang="en-US" altLang="ja-JP" sz="1200" i="1" dirty="0" smtClean="0">
                  <a:latin typeface="Meiryo UI" pitchFamily="50" charset="-128"/>
                  <a:ea typeface="Meiryo UI" pitchFamily="50" charset="-128"/>
                  <a:cs typeface="Meiryo UI" pitchFamily="50" charset="-128"/>
                </a:rPr>
                <a:t>〈6,783</a:t>
              </a:r>
              <a:r>
                <a:rPr lang="ja-JP" altLang="en-US" sz="1200" i="1" dirty="0" smtClean="0">
                  <a:latin typeface="Meiryo UI" pitchFamily="50" charset="-128"/>
                  <a:ea typeface="Meiryo UI" pitchFamily="50" charset="-128"/>
                  <a:cs typeface="Meiryo UI" pitchFamily="50" charset="-128"/>
                </a:rPr>
                <a:t>億円</a:t>
              </a:r>
              <a:r>
                <a:rPr lang="en-US" altLang="ja-JP" sz="1200" i="1" dirty="0" smtClean="0">
                  <a:latin typeface="Meiryo UI" pitchFamily="50" charset="-128"/>
                  <a:ea typeface="Meiryo UI" pitchFamily="50" charset="-128"/>
                  <a:cs typeface="Meiryo UI" pitchFamily="50" charset="-128"/>
                </a:rPr>
                <a:t>〉</a:t>
              </a:r>
              <a:endParaRPr lang="en-US" altLang="ja-JP" sz="1600" dirty="0" smtClean="0">
                <a:latin typeface="Meiryo UI" pitchFamily="50" charset="-128"/>
                <a:ea typeface="Meiryo UI" pitchFamily="50" charset="-128"/>
                <a:cs typeface="Meiryo UI" pitchFamily="50" charset="-128"/>
              </a:endParaRPr>
            </a:p>
          </p:txBody>
        </p:sp>
        <p:grpSp>
          <p:nvGrpSpPr>
            <p:cNvPr id="7" name="グループ化 43"/>
            <p:cNvGrpSpPr/>
            <p:nvPr/>
          </p:nvGrpSpPr>
          <p:grpSpPr>
            <a:xfrm>
              <a:off x="811473" y="1340768"/>
              <a:ext cx="2808312" cy="432049"/>
              <a:chOff x="848544" y="1196752"/>
              <a:chExt cx="2808312" cy="432049"/>
            </a:xfrm>
          </p:grpSpPr>
          <p:sp>
            <p:nvSpPr>
              <p:cNvPr id="42" name="AutoShape 6"/>
              <p:cNvSpPr>
                <a:spLocks noChangeArrowheads="1"/>
              </p:cNvSpPr>
              <p:nvPr/>
            </p:nvSpPr>
            <p:spPr bwMode="auto">
              <a:xfrm>
                <a:off x="1136576" y="1209109"/>
                <a:ext cx="2520280" cy="419692"/>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特別区が実施する事務に係る</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所要一般財源額</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円/楕円 29"/>
              <p:cNvSpPr/>
              <p:nvPr/>
            </p:nvSpPr>
            <p:spPr>
              <a:xfrm>
                <a:off x="848544" y="1196752"/>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Ａ</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28" name="正方形/長方形 27"/>
            <p:cNvSpPr/>
            <p:nvPr/>
          </p:nvSpPr>
          <p:spPr>
            <a:xfrm>
              <a:off x="776536" y="2492896"/>
              <a:ext cx="2880320" cy="1512168"/>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特別区の事務　　　　　</a:t>
              </a:r>
              <a:r>
                <a:rPr lang="en-US" altLang="ja-JP" sz="1100" u="sng" dirty="0" smtClean="0">
                  <a:solidFill>
                    <a:schemeClr val="tx1"/>
                  </a:solidFill>
                  <a:latin typeface="Meiryo UI" pitchFamily="50" charset="-128"/>
                  <a:ea typeface="Meiryo UI" pitchFamily="50" charset="-128"/>
                  <a:cs typeface="Meiryo UI" pitchFamily="50" charset="-128"/>
                </a:rPr>
                <a:t>4,941</a:t>
              </a:r>
              <a:r>
                <a:rPr lang="ja-JP" altLang="en-US" sz="1100" u="sng" dirty="0" smtClean="0">
                  <a:solidFill>
                    <a:schemeClr val="tx1"/>
                  </a:solidFill>
                  <a:latin typeface="Meiryo UI" pitchFamily="50" charset="-128"/>
                  <a:ea typeface="Meiryo UI" pitchFamily="50" charset="-128"/>
                  <a:cs typeface="Meiryo UI" pitchFamily="50" charset="-128"/>
                </a:rPr>
                <a:t>億円</a:t>
              </a:r>
              <a:r>
                <a:rPr lang="en-US" altLang="ja-JP" sz="800" i="1" dirty="0" smtClean="0">
                  <a:solidFill>
                    <a:schemeClr val="tx1"/>
                  </a:solidFill>
                  <a:latin typeface="Meiryo UI" pitchFamily="50" charset="-128"/>
                  <a:ea typeface="Meiryo UI" pitchFamily="50" charset="-128"/>
                  <a:cs typeface="Meiryo UI" pitchFamily="50" charset="-128"/>
                </a:rPr>
                <a:t>〈4,958</a:t>
              </a:r>
              <a:r>
                <a:rPr lang="ja-JP" altLang="en-US" sz="800" i="1" dirty="0" smtClean="0">
                  <a:solidFill>
                    <a:schemeClr val="tx1"/>
                  </a:solidFill>
                  <a:latin typeface="Meiryo UI" pitchFamily="50" charset="-128"/>
                  <a:ea typeface="Meiryo UI" pitchFamily="50" charset="-128"/>
                  <a:cs typeface="Meiryo UI" pitchFamily="50" charset="-128"/>
                </a:rPr>
                <a:t>億</a:t>
              </a:r>
              <a:r>
                <a:rPr lang="ja-JP" altLang="en-US" sz="800" i="1" dirty="0">
                  <a:solidFill>
                    <a:schemeClr val="tx1"/>
                  </a:solidFill>
                  <a:latin typeface="Meiryo UI" pitchFamily="50" charset="-128"/>
                  <a:ea typeface="Meiryo UI" pitchFamily="50" charset="-128"/>
                  <a:cs typeface="Meiryo UI" pitchFamily="50" charset="-128"/>
                </a:rPr>
                <a:t>円</a:t>
              </a:r>
              <a:r>
                <a:rPr lang="en-US" altLang="ja-JP" sz="800" i="1" dirty="0">
                  <a:solidFill>
                    <a:schemeClr val="tx1"/>
                  </a:solidFill>
                  <a:latin typeface="Meiryo UI" pitchFamily="50" charset="-128"/>
                  <a:ea typeface="Meiryo UI" pitchFamily="50" charset="-128"/>
                  <a:cs typeface="Meiryo UI" pitchFamily="50" charset="-128"/>
                </a:rPr>
                <a:t>〉</a:t>
              </a:r>
              <a:endParaRPr lang="en-US" altLang="ja-JP" sz="800" i="1"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・中核市並み権限</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・任意事務</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敬老パス、医療費助成、</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市民プール等市民利用施設　など</a:t>
              </a:r>
              <a:r>
                <a:rPr lang="en-US" altLang="ja-JP" sz="1100" dirty="0" smtClean="0">
                  <a:solidFill>
                    <a:schemeClr val="tx1"/>
                  </a:solidFill>
                  <a:latin typeface="Meiryo UI" pitchFamily="50" charset="-128"/>
                  <a:ea typeface="Meiryo UI" pitchFamily="50" charset="-128"/>
                  <a:cs typeface="Meiryo UI" pitchFamily="50" charset="-128"/>
                </a:rPr>
                <a:t>〕</a:t>
              </a:r>
            </a:p>
            <a:p>
              <a:pPr>
                <a:defRPr/>
              </a:pPr>
              <a:r>
                <a:rPr lang="ja-JP" altLang="en-US" sz="1100" dirty="0" smtClean="0">
                  <a:solidFill>
                    <a:schemeClr val="tx1"/>
                  </a:solidFill>
                  <a:latin typeface="Meiryo UI" pitchFamily="50" charset="-128"/>
                  <a:ea typeface="Meiryo UI" pitchFamily="50" charset="-128"/>
                  <a:cs typeface="Meiryo UI" pitchFamily="50" charset="-128"/>
                </a:rPr>
                <a:t>◆公債費等  　　　　　　 </a:t>
              </a:r>
              <a:r>
                <a:rPr lang="en-US" altLang="ja-JP" sz="1100" dirty="0" smtClean="0">
                  <a:solidFill>
                    <a:schemeClr val="tx1"/>
                  </a:solidFill>
                  <a:latin typeface="Meiryo UI" pitchFamily="50" charset="-128"/>
                  <a:ea typeface="Meiryo UI" pitchFamily="50" charset="-128"/>
                  <a:cs typeface="Meiryo UI" pitchFamily="50" charset="-128"/>
                </a:rPr>
                <a:t>1,825</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grpSp>
      <p:sp>
        <p:nvSpPr>
          <p:cNvPr id="118" name="テキスト ボックス 117"/>
          <p:cNvSpPr txBox="1"/>
          <p:nvPr/>
        </p:nvSpPr>
        <p:spPr>
          <a:xfrm>
            <a:off x="5404098" y="5124425"/>
            <a:ext cx="2081018" cy="338554"/>
          </a:xfrm>
          <a:prstGeom prst="rect">
            <a:avLst/>
          </a:prstGeom>
          <a:noFill/>
        </p:spPr>
        <p:txBody>
          <a:bodyPr wrap="none" rtlCol="0">
            <a:spAutoFit/>
          </a:bodyPr>
          <a:lstStyle/>
          <a:p>
            <a:pPr algn="ctr">
              <a:defRPr/>
            </a:pPr>
            <a:r>
              <a:rPr lang="en-US" altLang="ja-JP" sz="1600" u="sng" dirty="0" smtClean="0">
                <a:solidFill>
                  <a:schemeClr val="bg1"/>
                </a:solidFill>
                <a:latin typeface="Meiryo UI" pitchFamily="50" charset="-128"/>
                <a:ea typeface="Meiryo UI" pitchFamily="50" charset="-128"/>
                <a:cs typeface="Meiryo UI" pitchFamily="50" charset="-128"/>
              </a:rPr>
              <a:t>1,016</a:t>
            </a:r>
            <a:r>
              <a:rPr lang="ja-JP" altLang="en-US" sz="1600" u="sng" dirty="0" smtClean="0">
                <a:solidFill>
                  <a:schemeClr val="bg1"/>
                </a:solidFill>
                <a:latin typeface="Meiryo UI" pitchFamily="50" charset="-128"/>
                <a:ea typeface="Meiryo UI" pitchFamily="50" charset="-128"/>
                <a:cs typeface="Meiryo UI" pitchFamily="50" charset="-128"/>
              </a:rPr>
              <a:t>億円</a:t>
            </a:r>
            <a:r>
              <a:rPr lang="en-US" altLang="ja-JP" sz="1200" i="1" dirty="0" smtClean="0">
                <a:latin typeface="Meiryo UI" pitchFamily="50" charset="-128"/>
                <a:ea typeface="Meiryo UI" pitchFamily="50" charset="-128"/>
                <a:cs typeface="Meiryo UI" pitchFamily="50" charset="-128"/>
              </a:rPr>
              <a:t>〈1,014</a:t>
            </a:r>
            <a:r>
              <a:rPr lang="ja-JP" altLang="en-US" sz="1200" i="1" dirty="0" smtClean="0">
                <a:latin typeface="Meiryo UI" pitchFamily="50" charset="-128"/>
                <a:ea typeface="Meiryo UI" pitchFamily="50" charset="-128"/>
                <a:cs typeface="Meiryo UI" pitchFamily="50" charset="-128"/>
              </a:rPr>
              <a:t>億</a:t>
            </a:r>
            <a:r>
              <a:rPr lang="ja-JP" altLang="en-US" sz="1200" i="1" dirty="0">
                <a:latin typeface="Meiryo UI" pitchFamily="50" charset="-128"/>
                <a:ea typeface="Meiryo UI" pitchFamily="50" charset="-128"/>
                <a:cs typeface="Meiryo UI" pitchFamily="50" charset="-128"/>
              </a:rPr>
              <a:t>円</a:t>
            </a:r>
            <a:r>
              <a:rPr lang="en-US" altLang="ja-JP" sz="1200" i="1" dirty="0" smtClean="0">
                <a:latin typeface="Meiryo UI" pitchFamily="50" charset="-128"/>
                <a:ea typeface="Meiryo UI" pitchFamily="50" charset="-128"/>
                <a:cs typeface="Meiryo UI" pitchFamily="50" charset="-128"/>
              </a:rPr>
              <a:t>〉</a:t>
            </a:r>
            <a:endParaRPr lang="en-US" altLang="ja-JP" sz="2000" dirty="0">
              <a:latin typeface="Meiryo UI" pitchFamily="50" charset="-128"/>
              <a:ea typeface="Meiryo UI" pitchFamily="50" charset="-128"/>
              <a:cs typeface="Meiryo UI" pitchFamily="50" charset="-128"/>
            </a:endParaRPr>
          </a:p>
        </p:txBody>
      </p:sp>
      <p:sp>
        <p:nvSpPr>
          <p:cNvPr id="123" name="角丸四角形 122"/>
          <p:cNvSpPr/>
          <p:nvPr/>
        </p:nvSpPr>
        <p:spPr>
          <a:xfrm>
            <a:off x="7889776" y="2928326"/>
            <a:ext cx="1959768" cy="1796818"/>
          </a:xfrm>
          <a:prstGeom prst="roundRect">
            <a:avLst>
              <a:gd name="adj" fmla="val 0"/>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79" name="AutoShape 6"/>
          <p:cNvSpPr>
            <a:spLocks noChangeArrowheads="1"/>
          </p:cNvSpPr>
          <p:nvPr/>
        </p:nvSpPr>
        <p:spPr bwMode="auto">
          <a:xfrm>
            <a:off x="8289432" y="3029063"/>
            <a:ext cx="1368152" cy="275675"/>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必要財政調整額</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0" name="円/楕円 79"/>
          <p:cNvSpPr/>
          <p:nvPr/>
        </p:nvSpPr>
        <p:spPr>
          <a:xfrm>
            <a:off x="7929392" y="2973161"/>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Ｇ</a:t>
            </a: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96" name="テキスト ボックス 95"/>
          <p:cNvSpPr txBox="1"/>
          <p:nvPr/>
        </p:nvSpPr>
        <p:spPr>
          <a:xfrm>
            <a:off x="8263233" y="3409542"/>
            <a:ext cx="1385316" cy="338554"/>
          </a:xfrm>
          <a:prstGeom prst="rect">
            <a:avLst/>
          </a:prstGeom>
          <a:noFill/>
        </p:spPr>
        <p:txBody>
          <a:bodyPr wrap="none" rtlCol="0">
            <a:spAutoFit/>
          </a:bodyPr>
          <a:lstStyle/>
          <a:p>
            <a:pPr algn="ctr">
              <a:defRPr/>
            </a:pPr>
            <a:r>
              <a:rPr lang="en-US" altLang="ja-JP" sz="1600" u="sng" dirty="0" smtClean="0">
                <a:latin typeface="Meiryo UI" pitchFamily="50" charset="-128"/>
                <a:ea typeface="Meiryo UI" pitchFamily="50" charset="-128"/>
                <a:cs typeface="Meiryo UI" pitchFamily="50" charset="-128"/>
              </a:rPr>
              <a:t>4,811</a:t>
            </a:r>
            <a:r>
              <a:rPr lang="ja-JP" altLang="en-US" sz="1600" u="sng" dirty="0" smtClean="0">
                <a:latin typeface="Meiryo UI" pitchFamily="50" charset="-128"/>
                <a:ea typeface="Meiryo UI" pitchFamily="50" charset="-128"/>
                <a:cs typeface="Meiryo UI" pitchFamily="50" charset="-128"/>
              </a:rPr>
              <a:t>億円</a:t>
            </a:r>
            <a:r>
              <a:rPr lang="en-US" altLang="ja-JP" sz="1600" dirty="0" smtClean="0">
                <a:latin typeface="Meiryo UI" pitchFamily="50" charset="-128"/>
                <a:ea typeface="Meiryo UI" pitchFamily="50" charset="-128"/>
                <a:cs typeface="Meiryo UI" pitchFamily="50" charset="-128"/>
              </a:rPr>
              <a:t>※</a:t>
            </a:r>
          </a:p>
        </p:txBody>
      </p:sp>
      <p:sp>
        <p:nvSpPr>
          <p:cNvPr id="106" name="正方形/長方形 105"/>
          <p:cNvSpPr/>
          <p:nvPr/>
        </p:nvSpPr>
        <p:spPr>
          <a:xfrm>
            <a:off x="7929392" y="3742293"/>
            <a:ext cx="1893072" cy="931095"/>
          </a:xfrm>
          <a:prstGeom prst="rect">
            <a:avLst/>
          </a:prstGeom>
          <a:solidFill>
            <a:schemeClr val="accent1">
              <a:lumMod val="20000"/>
              <a:lumOff val="80000"/>
            </a:schemeClr>
          </a:solidFill>
          <a:ln w="1905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en-US" altLang="ja-JP" sz="800" dirty="0" smtClean="0">
                <a:solidFill>
                  <a:schemeClr val="tx1"/>
                </a:solidFill>
                <a:latin typeface="Meiryo UI" pitchFamily="50" charset="-128"/>
                <a:ea typeface="Meiryo UI" pitchFamily="50" charset="-128"/>
                <a:cs typeface="Meiryo UI" pitchFamily="50" charset="-128"/>
              </a:rPr>
              <a:t>&lt;</a:t>
            </a:r>
            <a:r>
              <a:rPr lang="ja-JP" altLang="en-US" sz="800" dirty="0" smtClean="0">
                <a:solidFill>
                  <a:schemeClr val="tx1"/>
                </a:solidFill>
                <a:latin typeface="Meiryo UI" pitchFamily="50" charset="-128"/>
                <a:ea typeface="Meiryo UI" pitchFamily="50" charset="-128"/>
                <a:cs typeface="Meiryo UI" pitchFamily="50" charset="-128"/>
              </a:rPr>
              <a:t>財政調整財源</a:t>
            </a:r>
            <a:r>
              <a:rPr lang="en-US" altLang="ja-JP" sz="800" u="sng" dirty="0" smtClean="0">
                <a:solidFill>
                  <a:schemeClr val="tx1"/>
                </a:solidFill>
                <a:latin typeface="Meiryo UI" pitchFamily="50" charset="-128"/>
                <a:ea typeface="Meiryo UI" pitchFamily="50" charset="-128"/>
                <a:cs typeface="Meiryo UI" pitchFamily="50" charset="-128"/>
              </a:rPr>
              <a:t>4,768</a:t>
            </a:r>
            <a:r>
              <a:rPr lang="ja-JP" altLang="en-US" sz="800" u="sng" dirty="0" smtClean="0">
                <a:solidFill>
                  <a:schemeClr val="tx1"/>
                </a:solidFill>
                <a:latin typeface="Meiryo UI" pitchFamily="50" charset="-128"/>
                <a:ea typeface="Meiryo UI" pitchFamily="50" charset="-128"/>
                <a:cs typeface="Meiryo UI" pitchFamily="50" charset="-128"/>
              </a:rPr>
              <a:t>億円</a:t>
            </a:r>
            <a:r>
              <a:rPr lang="en-US" altLang="ja-JP" sz="600" i="1" dirty="0" smtClean="0">
                <a:solidFill>
                  <a:schemeClr val="tx1"/>
                </a:solidFill>
                <a:latin typeface="Meiryo UI" pitchFamily="50" charset="-128"/>
                <a:ea typeface="Meiryo UI" pitchFamily="50" charset="-128"/>
                <a:cs typeface="Meiryo UI" pitchFamily="50" charset="-128"/>
              </a:rPr>
              <a:t>〈4,776</a:t>
            </a:r>
            <a:r>
              <a:rPr lang="ja-JP" altLang="en-US" sz="600" i="1" dirty="0" smtClean="0">
                <a:solidFill>
                  <a:schemeClr val="tx1"/>
                </a:solidFill>
                <a:latin typeface="Meiryo UI" pitchFamily="50" charset="-128"/>
                <a:ea typeface="Meiryo UI" pitchFamily="50" charset="-128"/>
                <a:cs typeface="Meiryo UI" pitchFamily="50" charset="-128"/>
              </a:rPr>
              <a:t>億円</a:t>
            </a:r>
            <a:r>
              <a:rPr lang="en-US" altLang="ja-JP" sz="600" i="1" dirty="0" smtClean="0">
                <a:solidFill>
                  <a:schemeClr val="tx1"/>
                </a:solidFill>
                <a:latin typeface="Meiryo UI" pitchFamily="50" charset="-128"/>
                <a:ea typeface="Meiryo UI" pitchFamily="50" charset="-128"/>
                <a:cs typeface="Meiryo UI" pitchFamily="50" charset="-128"/>
              </a:rPr>
              <a:t>〉</a:t>
            </a:r>
            <a:r>
              <a:rPr lang="en-US" altLang="ja-JP" sz="800" dirty="0" smtClean="0">
                <a:solidFill>
                  <a:schemeClr val="tx1"/>
                </a:solidFill>
                <a:latin typeface="Meiryo UI" pitchFamily="50" charset="-128"/>
                <a:ea typeface="Meiryo UI" pitchFamily="50" charset="-128"/>
                <a:cs typeface="Meiryo UI" pitchFamily="50" charset="-128"/>
              </a:rPr>
              <a:t>&gt;</a:t>
            </a:r>
            <a:endParaRPr lang="en-US" altLang="ja-JP" sz="900" dirty="0" smtClean="0">
              <a:solidFill>
                <a:schemeClr val="tx1"/>
              </a:solidFill>
              <a:latin typeface="Meiryo UI" pitchFamily="50" charset="-128"/>
              <a:ea typeface="Meiryo UI" pitchFamily="50" charset="-128"/>
              <a:cs typeface="Meiryo UI" pitchFamily="50" charset="-128"/>
            </a:endParaRPr>
          </a:p>
          <a:p>
            <a:pPr>
              <a:defRPr/>
            </a:pPr>
            <a:endParaRPr lang="en-US" altLang="ja-JP" sz="7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・法人市町村民税</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en-US" altLang="ja-JP" sz="1100" dirty="0" smtClean="0">
                <a:solidFill>
                  <a:schemeClr val="tx1"/>
                </a:solidFill>
                <a:latin typeface="Meiryo UI" pitchFamily="50" charset="-128"/>
                <a:ea typeface="Meiryo UI" pitchFamily="50" charset="-128"/>
                <a:cs typeface="Meiryo UI" pitchFamily="50" charset="-128"/>
              </a:rPr>
              <a:t> </a:t>
            </a:r>
            <a:r>
              <a:rPr lang="ja-JP" altLang="en-US" sz="1100" dirty="0" smtClean="0">
                <a:solidFill>
                  <a:schemeClr val="tx1"/>
                </a:solidFill>
                <a:latin typeface="Meiryo UI" pitchFamily="50" charset="-128"/>
                <a:ea typeface="Meiryo UI" pitchFamily="50" charset="-128"/>
                <a:cs typeface="Meiryo UI" pitchFamily="50" charset="-128"/>
              </a:rPr>
              <a:t>　・固定資産税</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・地方交付税相当額</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124" name="左中かっこ 123"/>
          <p:cNvSpPr/>
          <p:nvPr/>
        </p:nvSpPr>
        <p:spPr>
          <a:xfrm>
            <a:off x="7993162" y="4020577"/>
            <a:ext cx="112126" cy="496208"/>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7" name="右中かっこ 106"/>
          <p:cNvSpPr/>
          <p:nvPr/>
        </p:nvSpPr>
        <p:spPr>
          <a:xfrm>
            <a:off x="7617296" y="2929455"/>
            <a:ext cx="216024" cy="1843314"/>
          </a:xfrm>
          <a:prstGeom prst="rightBrace">
            <a:avLst>
              <a:gd name="adj1" fmla="val 68484"/>
              <a:gd name="adj2" fmla="val 57898"/>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0" name="右矢印 109"/>
          <p:cNvSpPr/>
          <p:nvPr/>
        </p:nvSpPr>
        <p:spPr>
          <a:xfrm rot="16200000">
            <a:off x="8716466" y="2527732"/>
            <a:ext cx="216024"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103"/>
          <p:cNvGrpSpPr/>
          <p:nvPr/>
        </p:nvGrpSpPr>
        <p:grpSpPr>
          <a:xfrm>
            <a:off x="7833320" y="857896"/>
            <a:ext cx="1944216" cy="1775925"/>
            <a:chOff x="7833320" y="1096249"/>
            <a:chExt cx="1944216" cy="1453026"/>
          </a:xfrm>
        </p:grpSpPr>
        <p:sp>
          <p:nvSpPr>
            <p:cNvPr id="85" name="テキスト ボックス 23"/>
            <p:cNvSpPr txBox="1">
              <a:spLocks noChangeArrowheads="1"/>
            </p:cNvSpPr>
            <p:nvPr/>
          </p:nvSpPr>
          <p:spPr bwMode="auto">
            <a:xfrm>
              <a:off x="7866056" y="1698782"/>
              <a:ext cx="1005403" cy="477054"/>
            </a:xfrm>
            <a:prstGeom prst="rect">
              <a:avLst/>
            </a:prstGeom>
            <a:noFill/>
            <a:ln w="9525">
              <a:noFill/>
              <a:miter lim="800000"/>
              <a:headEnd/>
              <a:tailEnd/>
            </a:ln>
          </p:spPr>
          <p:txBody>
            <a:bodyPr wrap="none">
              <a:spAutoFit/>
            </a:bodyPr>
            <a:lstStyle/>
            <a:p>
              <a:pPr algn="ctr">
                <a:lnSpc>
                  <a:spcPts val="1500"/>
                </a:lnSpc>
              </a:pPr>
              <a:r>
                <a:rPr lang="ja-JP" altLang="en-US" sz="1600" b="1" dirty="0" smtClean="0">
                  <a:latin typeface="Meiryo UI" pitchFamily="50" charset="-128"/>
                  <a:ea typeface="Meiryo UI" pitchFamily="50" charset="-128"/>
                  <a:cs typeface="Meiryo UI" pitchFamily="50" charset="-128"/>
                </a:rPr>
                <a:t>Ｅ／Ｇ＝</a:t>
              </a:r>
              <a:endParaRPr lang="en-US" altLang="ja-JP" sz="1600" b="1" dirty="0" smtClean="0">
                <a:latin typeface="Meiryo UI" pitchFamily="50" charset="-128"/>
                <a:ea typeface="Meiryo UI" pitchFamily="50" charset="-128"/>
                <a:cs typeface="Meiryo UI" pitchFamily="50" charset="-128"/>
              </a:endParaRPr>
            </a:p>
            <a:p>
              <a:pPr>
                <a:lnSpc>
                  <a:spcPts val="1500"/>
                </a:lnSpc>
              </a:pPr>
              <a:endParaRPr lang="en-US" altLang="ja-JP" sz="1200" b="1" dirty="0">
                <a:latin typeface="Meiryo UI" pitchFamily="50" charset="-128"/>
                <a:ea typeface="Meiryo UI" pitchFamily="50" charset="-128"/>
                <a:cs typeface="Meiryo UI" pitchFamily="50" charset="-128"/>
              </a:endParaRPr>
            </a:p>
          </p:txBody>
        </p:sp>
        <p:sp>
          <p:nvSpPr>
            <p:cNvPr id="91" name="テキスト ボックス 90"/>
            <p:cNvSpPr txBox="1"/>
            <p:nvPr/>
          </p:nvSpPr>
          <p:spPr>
            <a:xfrm>
              <a:off x="8878608" y="1491325"/>
              <a:ext cx="764953" cy="428088"/>
            </a:xfrm>
            <a:prstGeom prst="rect">
              <a:avLst/>
            </a:prstGeom>
            <a:noFill/>
            <a:ln w="25400">
              <a:solidFill>
                <a:schemeClr val="accent1">
                  <a:shade val="95000"/>
                  <a:satMod val="105000"/>
                </a:schemeClr>
              </a:solidFill>
            </a:ln>
          </p:spPr>
          <p:txBody>
            <a:bodyPr wrap="square">
              <a:spAutoFit/>
            </a:bodyPr>
            <a:lstStyle/>
            <a:p>
              <a:pPr>
                <a:defRPr/>
              </a:pPr>
              <a:r>
                <a:rPr lang="en-US" altLang="ja-JP" sz="1000" i="1" dirty="0">
                  <a:latin typeface="Meiryo UI" panose="020B0604030504040204" pitchFamily="50" charset="-128"/>
                  <a:ea typeface="Meiryo UI" panose="020B0604030504040204" pitchFamily="50" charset="-128"/>
                </a:rPr>
                <a:t>〈78.4%〉</a:t>
              </a:r>
              <a:endParaRPr lang="ja-JP" altLang="en-US" sz="1000" i="1" dirty="0">
                <a:latin typeface="Meiryo UI" panose="020B0604030504040204" pitchFamily="50" charset="-128"/>
                <a:ea typeface="Meiryo UI" panose="020B0604030504040204" pitchFamily="50" charset="-128"/>
              </a:endParaRPr>
            </a:p>
            <a:p>
              <a:pPr>
                <a:defRPr/>
              </a:pPr>
              <a:r>
                <a:rPr lang="en-US" altLang="ja-JP" b="1" u="sng" dirty="0" smtClean="0"/>
                <a:t>78.2%</a:t>
              </a:r>
            </a:p>
          </p:txBody>
        </p:sp>
        <p:sp>
          <p:nvSpPr>
            <p:cNvPr id="102" name="角丸四角形 101"/>
            <p:cNvSpPr/>
            <p:nvPr/>
          </p:nvSpPr>
          <p:spPr>
            <a:xfrm>
              <a:off x="7833320" y="1340768"/>
              <a:ext cx="1944216" cy="1208507"/>
            </a:xfrm>
            <a:prstGeom prst="roundRect">
              <a:avLst>
                <a:gd name="adj" fmla="val 820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3" name="角丸四角形 82"/>
            <p:cNvSpPr/>
            <p:nvPr/>
          </p:nvSpPr>
          <p:spPr>
            <a:xfrm>
              <a:off x="7963688" y="1096249"/>
              <a:ext cx="1656184" cy="266416"/>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200" b="1" dirty="0" smtClean="0">
                  <a:solidFill>
                    <a:schemeClr val="tx1"/>
                  </a:solidFill>
                  <a:latin typeface="Meiryo UI" pitchFamily="50" charset="-128"/>
                  <a:ea typeface="Meiryo UI" pitchFamily="50" charset="-128"/>
                  <a:cs typeface="Meiryo UI" pitchFamily="50" charset="-128"/>
                </a:rPr>
                <a:t>特別区への配分割合</a:t>
              </a:r>
              <a:endParaRPr lang="en-US" altLang="ja-JP" sz="1200" b="1" dirty="0">
                <a:solidFill>
                  <a:schemeClr val="tx1"/>
                </a:solidFill>
                <a:latin typeface="Meiryo UI" pitchFamily="50" charset="-128"/>
                <a:ea typeface="Meiryo UI" pitchFamily="50" charset="-128"/>
                <a:cs typeface="Meiryo UI" pitchFamily="50" charset="-128"/>
              </a:endParaRPr>
            </a:p>
          </p:txBody>
        </p:sp>
      </p:grpSp>
      <p:grpSp>
        <p:nvGrpSpPr>
          <p:cNvPr id="11" name="グループ化 104"/>
          <p:cNvGrpSpPr/>
          <p:nvPr/>
        </p:nvGrpSpPr>
        <p:grpSpPr>
          <a:xfrm>
            <a:off x="7905328" y="5337212"/>
            <a:ext cx="1944216" cy="1425302"/>
            <a:chOff x="7833320" y="1340768"/>
            <a:chExt cx="1944216" cy="1152128"/>
          </a:xfrm>
        </p:grpSpPr>
        <p:sp>
          <p:nvSpPr>
            <p:cNvPr id="112" name="テキスト ボックス 23"/>
            <p:cNvSpPr txBox="1">
              <a:spLocks noChangeArrowheads="1"/>
            </p:cNvSpPr>
            <p:nvPr/>
          </p:nvSpPr>
          <p:spPr bwMode="auto">
            <a:xfrm>
              <a:off x="7866055" y="1641628"/>
              <a:ext cx="1005403" cy="477054"/>
            </a:xfrm>
            <a:prstGeom prst="rect">
              <a:avLst/>
            </a:prstGeom>
            <a:noFill/>
            <a:ln w="9525">
              <a:noFill/>
              <a:miter lim="800000"/>
              <a:headEnd/>
              <a:tailEnd/>
            </a:ln>
          </p:spPr>
          <p:txBody>
            <a:bodyPr wrap="none">
              <a:spAutoFit/>
            </a:bodyPr>
            <a:lstStyle/>
            <a:p>
              <a:pPr algn="ctr">
                <a:lnSpc>
                  <a:spcPts val="1500"/>
                </a:lnSpc>
              </a:pPr>
              <a:r>
                <a:rPr lang="ja-JP" altLang="en-US" sz="1600" b="1" dirty="0" smtClean="0">
                  <a:latin typeface="Meiryo UI" pitchFamily="50" charset="-128"/>
                  <a:ea typeface="Meiryo UI" pitchFamily="50" charset="-128"/>
                  <a:cs typeface="Meiryo UI" pitchFamily="50" charset="-128"/>
                </a:rPr>
                <a:t>Ｆ／Ｇ＝</a:t>
              </a:r>
              <a:endParaRPr lang="en-US" altLang="ja-JP" sz="1600" b="1" dirty="0" smtClean="0">
                <a:latin typeface="Meiryo UI" pitchFamily="50" charset="-128"/>
                <a:ea typeface="Meiryo UI" pitchFamily="50" charset="-128"/>
                <a:cs typeface="Meiryo UI" pitchFamily="50" charset="-128"/>
              </a:endParaRPr>
            </a:p>
            <a:p>
              <a:pPr>
                <a:lnSpc>
                  <a:spcPts val="1500"/>
                </a:lnSpc>
              </a:pPr>
              <a:endParaRPr lang="en-US" altLang="ja-JP" sz="1200" b="1" dirty="0">
                <a:latin typeface="Meiryo UI" pitchFamily="50" charset="-128"/>
                <a:ea typeface="Meiryo UI" pitchFamily="50" charset="-128"/>
                <a:cs typeface="Meiryo UI" pitchFamily="50" charset="-128"/>
              </a:endParaRPr>
            </a:p>
          </p:txBody>
        </p:sp>
        <p:sp>
          <p:nvSpPr>
            <p:cNvPr id="114" name="テキスト ボックス 113"/>
            <p:cNvSpPr txBox="1"/>
            <p:nvPr/>
          </p:nvSpPr>
          <p:spPr>
            <a:xfrm>
              <a:off x="8837664" y="1445172"/>
              <a:ext cx="764953" cy="422939"/>
            </a:xfrm>
            <a:prstGeom prst="rect">
              <a:avLst/>
            </a:prstGeom>
            <a:noFill/>
            <a:ln w="25400">
              <a:solidFill>
                <a:schemeClr val="accent1">
                  <a:shade val="95000"/>
                  <a:satMod val="105000"/>
                </a:schemeClr>
              </a:solidFill>
            </a:ln>
          </p:spPr>
          <p:txBody>
            <a:bodyPr wrap="square">
              <a:spAutoFit/>
            </a:bodyPr>
            <a:lstStyle/>
            <a:p>
              <a:pPr>
                <a:defRPr/>
              </a:pPr>
              <a:r>
                <a:rPr lang="en-US" altLang="ja-JP" sz="1000" i="1" dirty="0" smtClean="0">
                  <a:latin typeface="Meiryo UI" panose="020B0604030504040204" pitchFamily="50" charset="-128"/>
                  <a:ea typeface="Meiryo UI" panose="020B0604030504040204" pitchFamily="50" charset="-128"/>
                </a:rPr>
                <a:t>〈21.6%〉</a:t>
              </a:r>
            </a:p>
            <a:p>
              <a:pPr>
                <a:defRPr/>
              </a:pPr>
              <a:r>
                <a:rPr lang="en-US" altLang="ja-JP" b="1" u="sng" dirty="0" smtClean="0"/>
                <a:t>21.8%</a:t>
              </a:r>
              <a:endParaRPr lang="ja-JP" altLang="en-US" b="1" u="sng" dirty="0"/>
            </a:p>
          </p:txBody>
        </p:sp>
        <p:sp>
          <p:nvSpPr>
            <p:cNvPr id="119" name="角丸四角形 118"/>
            <p:cNvSpPr/>
            <p:nvPr/>
          </p:nvSpPr>
          <p:spPr>
            <a:xfrm>
              <a:off x="7833320" y="1340768"/>
              <a:ext cx="1944216" cy="1152128"/>
            </a:xfrm>
            <a:prstGeom prst="roundRect">
              <a:avLst>
                <a:gd name="adj" fmla="val 820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86" name="正方形/長方形 85"/>
          <p:cNvSpPr/>
          <p:nvPr/>
        </p:nvSpPr>
        <p:spPr>
          <a:xfrm>
            <a:off x="4664968" y="2478038"/>
            <a:ext cx="2736304" cy="288032"/>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◆目的税交付金　　　　　</a:t>
            </a:r>
            <a:r>
              <a:rPr lang="en-US" altLang="ja-JP" sz="1100" dirty="0" smtClean="0">
                <a:solidFill>
                  <a:schemeClr val="tx1"/>
                </a:solidFill>
                <a:latin typeface="Meiryo UI" pitchFamily="50" charset="-128"/>
                <a:ea typeface="Meiryo UI" pitchFamily="50" charset="-128"/>
                <a:cs typeface="Meiryo UI" pitchFamily="50" charset="-128"/>
              </a:rPr>
              <a:t>442</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87" name="正方形/長方形 86"/>
          <p:cNvSpPr/>
          <p:nvPr/>
        </p:nvSpPr>
        <p:spPr>
          <a:xfrm>
            <a:off x="4592960" y="6218262"/>
            <a:ext cx="2808312" cy="187450"/>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◆目的税（府分）　　　 　</a:t>
            </a:r>
            <a:r>
              <a:rPr lang="ja-JP" altLang="en-US" sz="300" dirty="0" smtClean="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377</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76" name="AutoShape 6"/>
          <p:cNvSpPr>
            <a:spLocks noChangeArrowheads="1"/>
          </p:cNvSpPr>
          <p:nvPr/>
        </p:nvSpPr>
        <p:spPr bwMode="auto">
          <a:xfrm>
            <a:off x="128464" y="1772816"/>
            <a:ext cx="288032" cy="3816424"/>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wordArtVertRtl" wrap="none" anchor="ct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特別区と大阪府に配分した事務</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8" name="AutoShape 6"/>
          <p:cNvSpPr>
            <a:spLocks noChangeArrowheads="1"/>
          </p:cNvSpPr>
          <p:nvPr/>
        </p:nvSpPr>
        <p:spPr bwMode="auto">
          <a:xfrm>
            <a:off x="4843920" y="4889351"/>
            <a:ext cx="2700000" cy="275674"/>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100" b="1" spc="-150" dirty="0" smtClean="0">
                <a:latin typeface="Meiryo UI" panose="020B0604030504040204" pitchFamily="50" charset="-128"/>
                <a:ea typeface="Meiryo UI" panose="020B0604030504040204" pitchFamily="50" charset="-128"/>
                <a:cs typeface="Meiryo UI" panose="020B0604030504040204" pitchFamily="50" charset="-128"/>
              </a:rPr>
              <a:t>地方財政制度により大阪府に移転する一般財源等</a:t>
            </a:r>
            <a:endParaRPr lang="ja-JP" altLang="en-US" sz="1100" b="1" spc="-1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9" name="円/楕円 108"/>
          <p:cNvSpPr/>
          <p:nvPr/>
        </p:nvSpPr>
        <p:spPr>
          <a:xfrm>
            <a:off x="4475130" y="4817343"/>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Ｄ</a:t>
            </a: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89" name="角丸四角形 88"/>
          <p:cNvSpPr/>
          <p:nvPr/>
        </p:nvSpPr>
        <p:spPr>
          <a:xfrm>
            <a:off x="7977336" y="4941168"/>
            <a:ext cx="1656184"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200" b="1" dirty="0" smtClean="0">
                <a:latin typeface="Meiryo UI" pitchFamily="50" charset="-128"/>
                <a:ea typeface="Meiryo UI" pitchFamily="50" charset="-128"/>
                <a:cs typeface="Meiryo UI" pitchFamily="50" charset="-128"/>
              </a:rPr>
              <a:t>大阪府への配分割合</a:t>
            </a:r>
            <a:endParaRPr lang="en-US" altLang="ja-JP" sz="1200" b="1" dirty="0">
              <a:latin typeface="Meiryo UI" pitchFamily="50" charset="-128"/>
              <a:ea typeface="Meiryo UI" pitchFamily="50" charset="-128"/>
              <a:cs typeface="Meiryo UI" pitchFamily="50" charset="-128"/>
            </a:endParaRPr>
          </a:p>
        </p:txBody>
      </p:sp>
      <p:sp>
        <p:nvSpPr>
          <p:cNvPr id="90" name="テキスト ボックス 23"/>
          <p:cNvSpPr txBox="1">
            <a:spLocks noChangeArrowheads="1"/>
          </p:cNvSpPr>
          <p:nvPr/>
        </p:nvSpPr>
        <p:spPr bwMode="auto">
          <a:xfrm>
            <a:off x="8259728" y="2267580"/>
            <a:ext cx="992579" cy="369332"/>
          </a:xfrm>
          <a:prstGeom prst="rect">
            <a:avLst/>
          </a:prstGeom>
          <a:noFill/>
          <a:ln w="9525">
            <a:noFill/>
            <a:miter lim="800000"/>
            <a:headEnd/>
            <a:tailEnd/>
          </a:ln>
        </p:spPr>
        <p:txBody>
          <a:bodyPr wrap="none">
            <a:spAutoFit/>
          </a:bodyPr>
          <a:lstStyle/>
          <a:p>
            <a:pPr algn="ctr"/>
            <a:r>
              <a:rPr lang="en-US" altLang="ja-JP" sz="900" dirty="0" smtClean="0">
                <a:latin typeface="Meiryo UI" pitchFamily="50" charset="-128"/>
                <a:ea typeface="Meiryo UI" pitchFamily="50" charset="-128"/>
                <a:cs typeface="Meiryo UI" pitchFamily="50" charset="-128"/>
              </a:rPr>
              <a:t>H25</a:t>
            </a:r>
            <a:r>
              <a:rPr lang="ja-JP" altLang="en-US" sz="900" dirty="0" smtClean="0">
                <a:latin typeface="Meiryo UI" pitchFamily="50" charset="-128"/>
                <a:ea typeface="Meiryo UI" pitchFamily="50" charset="-128"/>
                <a:cs typeface="Meiryo UI" pitchFamily="50" charset="-128"/>
              </a:rPr>
              <a:t>～</a:t>
            </a:r>
            <a:r>
              <a:rPr lang="en-US" altLang="ja-JP" sz="900" dirty="0" smtClean="0">
                <a:latin typeface="Meiryo UI" pitchFamily="50" charset="-128"/>
                <a:ea typeface="Meiryo UI" pitchFamily="50" charset="-128"/>
                <a:cs typeface="Meiryo UI" pitchFamily="50" charset="-128"/>
              </a:rPr>
              <a:t>H27</a:t>
            </a:r>
            <a:r>
              <a:rPr lang="ja-JP" altLang="en-US" sz="900" dirty="0" smtClean="0">
                <a:latin typeface="Meiryo UI" pitchFamily="50" charset="-128"/>
                <a:ea typeface="Meiryo UI" pitchFamily="50" charset="-128"/>
                <a:cs typeface="Meiryo UI" pitchFamily="50" charset="-128"/>
              </a:rPr>
              <a:t>年度</a:t>
            </a:r>
            <a:endParaRPr lang="en-US" altLang="ja-JP" sz="900" dirty="0" smtClean="0">
              <a:latin typeface="Meiryo UI" pitchFamily="50" charset="-128"/>
              <a:ea typeface="Meiryo UI" pitchFamily="50" charset="-128"/>
              <a:cs typeface="Meiryo UI" pitchFamily="50" charset="-128"/>
            </a:endParaRPr>
          </a:p>
          <a:p>
            <a:pPr algn="ctr"/>
            <a:r>
              <a:rPr lang="ja-JP" altLang="en-US" sz="900" dirty="0" smtClean="0">
                <a:latin typeface="Meiryo UI" pitchFamily="50" charset="-128"/>
                <a:ea typeface="Meiryo UI" pitchFamily="50" charset="-128"/>
                <a:cs typeface="Meiryo UI" pitchFamily="50" charset="-128"/>
              </a:rPr>
              <a:t>３年平均</a:t>
            </a:r>
            <a:endParaRPr lang="en-US" altLang="ja-JP" sz="900" dirty="0">
              <a:latin typeface="Meiryo UI" pitchFamily="50" charset="-128"/>
              <a:ea typeface="Meiryo UI" pitchFamily="50" charset="-128"/>
              <a:cs typeface="Meiryo UI" pitchFamily="50" charset="-128"/>
            </a:endParaRPr>
          </a:p>
        </p:txBody>
      </p:sp>
      <p:sp>
        <p:nvSpPr>
          <p:cNvPr id="92" name="テキスト ボックス 23"/>
          <p:cNvSpPr txBox="1">
            <a:spLocks noChangeArrowheads="1"/>
          </p:cNvSpPr>
          <p:nvPr/>
        </p:nvSpPr>
        <p:spPr bwMode="auto">
          <a:xfrm>
            <a:off x="9203720" y="2383133"/>
            <a:ext cx="556563" cy="259495"/>
          </a:xfrm>
          <a:prstGeom prst="rect">
            <a:avLst/>
          </a:prstGeom>
          <a:noFill/>
          <a:ln w="9525">
            <a:noFill/>
            <a:miter lim="800000"/>
            <a:headEnd/>
            <a:tailEnd/>
          </a:ln>
        </p:spPr>
        <p:txBody>
          <a:bodyPr wrap="none">
            <a:spAutoFit/>
          </a:bodyPr>
          <a:lstStyle/>
          <a:p>
            <a:pPr>
              <a:lnSpc>
                <a:spcPts val="1500"/>
              </a:lnSpc>
            </a:pPr>
            <a:r>
              <a:rPr lang="en-US" altLang="ja-JP" sz="900" u="sng" dirty="0" smtClean="0">
                <a:latin typeface="Meiryo UI" pitchFamily="50" charset="-128"/>
                <a:ea typeface="Meiryo UI" pitchFamily="50" charset="-128"/>
                <a:cs typeface="Meiryo UI" pitchFamily="50" charset="-128"/>
              </a:rPr>
              <a:t>79.0</a:t>
            </a:r>
            <a:r>
              <a:rPr lang="ja-JP" altLang="en-US" sz="900" u="sng" dirty="0" smtClean="0">
                <a:latin typeface="Meiryo UI" pitchFamily="50" charset="-128"/>
                <a:ea typeface="Meiryo UI" pitchFamily="50" charset="-128"/>
                <a:cs typeface="Meiryo UI" pitchFamily="50" charset="-128"/>
              </a:rPr>
              <a:t>％</a:t>
            </a:r>
            <a:endParaRPr lang="en-US" altLang="ja-JP" sz="900" u="sng" dirty="0">
              <a:latin typeface="Meiryo UI" pitchFamily="50" charset="-128"/>
              <a:ea typeface="Meiryo UI" pitchFamily="50" charset="-128"/>
              <a:cs typeface="Meiryo UI" pitchFamily="50" charset="-128"/>
            </a:endParaRPr>
          </a:p>
        </p:txBody>
      </p:sp>
      <p:sp>
        <p:nvSpPr>
          <p:cNvPr id="94" name="テキスト ボックス 23"/>
          <p:cNvSpPr txBox="1">
            <a:spLocks noChangeArrowheads="1"/>
          </p:cNvSpPr>
          <p:nvPr/>
        </p:nvSpPr>
        <p:spPr bwMode="auto">
          <a:xfrm>
            <a:off x="8267917" y="6326155"/>
            <a:ext cx="992579" cy="369332"/>
          </a:xfrm>
          <a:prstGeom prst="rect">
            <a:avLst/>
          </a:prstGeom>
          <a:noFill/>
          <a:ln w="9525">
            <a:noFill/>
            <a:miter lim="800000"/>
            <a:headEnd/>
            <a:tailEnd/>
          </a:ln>
        </p:spPr>
        <p:txBody>
          <a:bodyPr wrap="none">
            <a:spAutoFit/>
          </a:bodyPr>
          <a:lstStyle/>
          <a:p>
            <a:pPr algn="ctr"/>
            <a:r>
              <a:rPr lang="en-US" altLang="ja-JP" sz="900" dirty="0" smtClean="0">
                <a:latin typeface="Meiryo UI" pitchFamily="50" charset="-128"/>
                <a:ea typeface="Meiryo UI" pitchFamily="50" charset="-128"/>
                <a:cs typeface="Meiryo UI" pitchFamily="50" charset="-128"/>
              </a:rPr>
              <a:t>H25</a:t>
            </a:r>
            <a:r>
              <a:rPr lang="ja-JP" altLang="en-US" sz="900" dirty="0" smtClean="0">
                <a:latin typeface="Meiryo UI" pitchFamily="50" charset="-128"/>
                <a:ea typeface="Meiryo UI" pitchFamily="50" charset="-128"/>
                <a:cs typeface="Meiryo UI" pitchFamily="50" charset="-128"/>
              </a:rPr>
              <a:t>～</a:t>
            </a:r>
            <a:r>
              <a:rPr lang="en-US" altLang="ja-JP" sz="900" dirty="0" smtClean="0">
                <a:latin typeface="Meiryo UI" pitchFamily="50" charset="-128"/>
                <a:ea typeface="Meiryo UI" pitchFamily="50" charset="-128"/>
                <a:cs typeface="Meiryo UI" pitchFamily="50" charset="-128"/>
              </a:rPr>
              <a:t>H27</a:t>
            </a:r>
            <a:r>
              <a:rPr lang="ja-JP" altLang="en-US" sz="900" dirty="0" smtClean="0">
                <a:latin typeface="Meiryo UI" pitchFamily="50" charset="-128"/>
                <a:ea typeface="Meiryo UI" pitchFamily="50" charset="-128"/>
                <a:cs typeface="Meiryo UI" pitchFamily="50" charset="-128"/>
              </a:rPr>
              <a:t>年度</a:t>
            </a:r>
            <a:endParaRPr lang="en-US" altLang="ja-JP" sz="900" dirty="0" smtClean="0">
              <a:latin typeface="Meiryo UI" pitchFamily="50" charset="-128"/>
              <a:ea typeface="Meiryo UI" pitchFamily="50" charset="-128"/>
              <a:cs typeface="Meiryo UI" pitchFamily="50" charset="-128"/>
            </a:endParaRPr>
          </a:p>
          <a:p>
            <a:pPr algn="ctr"/>
            <a:r>
              <a:rPr lang="ja-JP" altLang="en-US" sz="900" dirty="0" smtClean="0">
                <a:latin typeface="Meiryo UI" pitchFamily="50" charset="-128"/>
                <a:ea typeface="Meiryo UI" pitchFamily="50" charset="-128"/>
                <a:cs typeface="Meiryo UI" pitchFamily="50" charset="-128"/>
              </a:rPr>
              <a:t>３年平均</a:t>
            </a:r>
            <a:endParaRPr lang="en-US" altLang="ja-JP" sz="900" dirty="0">
              <a:latin typeface="Meiryo UI" pitchFamily="50" charset="-128"/>
              <a:ea typeface="Meiryo UI" pitchFamily="50" charset="-128"/>
              <a:cs typeface="Meiryo UI" pitchFamily="50" charset="-128"/>
            </a:endParaRPr>
          </a:p>
        </p:txBody>
      </p:sp>
      <p:sp>
        <p:nvSpPr>
          <p:cNvPr id="100" name="テキスト ボックス 23"/>
          <p:cNvSpPr txBox="1">
            <a:spLocks noChangeArrowheads="1"/>
          </p:cNvSpPr>
          <p:nvPr/>
        </p:nvSpPr>
        <p:spPr bwMode="auto">
          <a:xfrm>
            <a:off x="9206621" y="6430101"/>
            <a:ext cx="556563" cy="259495"/>
          </a:xfrm>
          <a:prstGeom prst="rect">
            <a:avLst/>
          </a:prstGeom>
          <a:noFill/>
          <a:ln w="9525">
            <a:noFill/>
            <a:miter lim="800000"/>
            <a:headEnd/>
            <a:tailEnd/>
          </a:ln>
        </p:spPr>
        <p:txBody>
          <a:bodyPr wrap="none">
            <a:spAutoFit/>
          </a:bodyPr>
          <a:lstStyle/>
          <a:p>
            <a:pPr>
              <a:lnSpc>
                <a:spcPts val="1500"/>
              </a:lnSpc>
            </a:pPr>
            <a:r>
              <a:rPr lang="en-US" altLang="ja-JP" sz="900" u="sng" dirty="0" smtClean="0">
                <a:latin typeface="Meiryo UI" pitchFamily="50" charset="-128"/>
                <a:ea typeface="Meiryo UI" pitchFamily="50" charset="-128"/>
                <a:cs typeface="Meiryo UI" pitchFamily="50" charset="-128"/>
              </a:rPr>
              <a:t>21.0</a:t>
            </a:r>
            <a:r>
              <a:rPr lang="ja-JP" altLang="en-US" sz="900" u="sng" dirty="0" smtClean="0">
                <a:latin typeface="Meiryo UI" pitchFamily="50" charset="-128"/>
                <a:ea typeface="Meiryo UI" pitchFamily="50" charset="-128"/>
                <a:cs typeface="Meiryo UI" pitchFamily="50" charset="-128"/>
              </a:rPr>
              <a:t>％</a:t>
            </a:r>
            <a:endParaRPr lang="en-US" altLang="ja-JP" sz="900" u="sng" dirty="0">
              <a:latin typeface="Meiryo UI" pitchFamily="50" charset="-128"/>
              <a:ea typeface="Meiryo UI" pitchFamily="50" charset="-128"/>
              <a:cs typeface="Meiryo UI" pitchFamily="50" charset="-128"/>
            </a:endParaRPr>
          </a:p>
        </p:txBody>
      </p:sp>
      <p:sp>
        <p:nvSpPr>
          <p:cNvPr id="101" name="正方形/長方形 100"/>
          <p:cNvSpPr/>
          <p:nvPr/>
        </p:nvSpPr>
        <p:spPr>
          <a:xfrm>
            <a:off x="776536" y="2377455"/>
            <a:ext cx="2880320" cy="360040"/>
          </a:xfrm>
          <a:prstGeom prst="rect">
            <a:avLst/>
          </a:prstGeom>
          <a:noFill/>
          <a:ln w="190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1100" b="1" dirty="0" smtClean="0">
                <a:solidFill>
                  <a:schemeClr val="tx1"/>
                </a:solidFill>
                <a:latin typeface="Meiryo UI" panose="020B0604030504040204" pitchFamily="50" charset="-128"/>
                <a:ea typeface="Meiryo UI" panose="020B0604030504040204" pitchFamily="50" charset="-128"/>
                <a:cs typeface="Meiryo UI" pitchFamily="50" charset="-128"/>
              </a:rPr>
              <a:t>中核市並みの権限を基本とした</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itchFamily="50" charset="-128"/>
            </a:endParaRPr>
          </a:p>
          <a:p>
            <a:pPr algn="ctr">
              <a:defRPr/>
            </a:pPr>
            <a:r>
              <a:rPr lang="ja-JP" altLang="en-US" sz="1100" b="1" dirty="0" smtClean="0">
                <a:solidFill>
                  <a:schemeClr val="tx1"/>
                </a:solidFill>
                <a:latin typeface="Meiryo UI" panose="020B0604030504040204" pitchFamily="50" charset="-128"/>
                <a:ea typeface="Meiryo UI" panose="020B0604030504040204" pitchFamily="50" charset="-128"/>
                <a:cs typeface="Meiryo UI" pitchFamily="50" charset="-128"/>
              </a:rPr>
              <a:t>住民に身近な事務</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itchFamily="50" charset="-128"/>
            </a:endParaRPr>
          </a:p>
        </p:txBody>
      </p:sp>
      <p:sp>
        <p:nvSpPr>
          <p:cNvPr id="103" name="正方形/長方形 102"/>
          <p:cNvSpPr/>
          <p:nvPr/>
        </p:nvSpPr>
        <p:spPr>
          <a:xfrm>
            <a:off x="776536" y="5392266"/>
            <a:ext cx="2880320" cy="360040"/>
          </a:xfrm>
          <a:prstGeom prst="rect">
            <a:avLst/>
          </a:prstGeom>
          <a:noFill/>
          <a:ln w="190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1100" b="1" dirty="0" smtClean="0">
                <a:solidFill>
                  <a:schemeClr val="tx1"/>
                </a:solidFill>
                <a:latin typeface="Meiryo UI" panose="020B0604030504040204" pitchFamily="50" charset="-128"/>
                <a:ea typeface="Meiryo UI" panose="020B0604030504040204" pitchFamily="50" charset="-128"/>
                <a:cs typeface="Meiryo UI" pitchFamily="50" charset="-128"/>
              </a:rPr>
              <a:t>大阪全体の成長、都市の発展、安全・安心に</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itchFamily="50" charset="-128"/>
            </a:endParaRPr>
          </a:p>
          <a:p>
            <a:pPr algn="ctr">
              <a:defRPr/>
            </a:pPr>
            <a:r>
              <a:rPr lang="ja-JP" altLang="en-US" sz="1100" b="1" dirty="0" smtClean="0">
                <a:solidFill>
                  <a:schemeClr val="tx1"/>
                </a:solidFill>
                <a:latin typeface="Meiryo UI" panose="020B0604030504040204" pitchFamily="50" charset="-128"/>
                <a:ea typeface="Meiryo UI" panose="020B0604030504040204" pitchFamily="50" charset="-128"/>
                <a:cs typeface="Meiryo UI" pitchFamily="50" charset="-128"/>
              </a:rPr>
              <a:t>関して大阪市</a:t>
            </a:r>
            <a:r>
              <a:rPr lang="ja-JP" altLang="en-US" sz="1100" b="1" dirty="0">
                <a:solidFill>
                  <a:schemeClr val="tx1"/>
                </a:solidFill>
                <a:latin typeface="Meiryo UI" panose="020B0604030504040204" pitchFamily="50" charset="-128"/>
                <a:ea typeface="Meiryo UI" panose="020B0604030504040204" pitchFamily="50" charset="-128"/>
                <a:cs typeface="Meiryo UI" pitchFamily="50" charset="-128"/>
              </a:rPr>
              <a:t>が</a:t>
            </a:r>
            <a:r>
              <a:rPr lang="ja-JP" altLang="en-US" sz="1100" b="1" dirty="0" smtClean="0">
                <a:solidFill>
                  <a:schemeClr val="tx1"/>
                </a:solidFill>
                <a:latin typeface="Meiryo UI" panose="020B0604030504040204" pitchFamily="50" charset="-128"/>
                <a:ea typeface="Meiryo UI" panose="020B0604030504040204" pitchFamily="50" charset="-128"/>
                <a:cs typeface="Meiryo UI" pitchFamily="50" charset="-128"/>
              </a:rPr>
              <a:t>現在担っている</a:t>
            </a:r>
            <a:r>
              <a:rPr lang="ja-JP" altLang="en-US" sz="1100" b="1" dirty="0">
                <a:solidFill>
                  <a:schemeClr val="tx1"/>
                </a:solidFill>
                <a:latin typeface="Meiryo UI" panose="020B0604030504040204" pitchFamily="50" charset="-128"/>
                <a:ea typeface="Meiryo UI" panose="020B0604030504040204" pitchFamily="50" charset="-128"/>
                <a:cs typeface="Meiryo UI" pitchFamily="50" charset="-128"/>
              </a:rPr>
              <a:t>事務</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itchFamily="50" charset="-128"/>
            </a:endParaRPr>
          </a:p>
        </p:txBody>
      </p:sp>
      <p:sp>
        <p:nvSpPr>
          <p:cNvPr id="104" name="正方形/長方形 103"/>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参考</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９</a:t>
            </a:r>
          </a:p>
        </p:txBody>
      </p:sp>
      <p:sp>
        <p:nvSpPr>
          <p:cNvPr id="81" name="上下矢印 80"/>
          <p:cNvSpPr/>
          <p:nvPr/>
        </p:nvSpPr>
        <p:spPr>
          <a:xfrm>
            <a:off x="3841816" y="4005064"/>
            <a:ext cx="504825" cy="2448272"/>
          </a:xfrm>
          <a:prstGeom prst="upDownArrow">
            <a:avLst>
              <a:gd name="adj1" fmla="val 55659"/>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bg1"/>
                </a:solidFill>
                <a:latin typeface="Meiryo UI" pitchFamily="50" charset="-128"/>
                <a:ea typeface="Meiryo UI" pitchFamily="50" charset="-128"/>
                <a:cs typeface="Meiryo UI" pitchFamily="50" charset="-128"/>
              </a:rPr>
              <a:t>大阪府</a:t>
            </a:r>
          </a:p>
        </p:txBody>
      </p:sp>
      <p:sp>
        <p:nvSpPr>
          <p:cNvPr id="105" name="テキスト ボックス 20"/>
          <p:cNvSpPr txBox="1">
            <a:spLocks noChangeArrowheads="1"/>
          </p:cNvSpPr>
          <p:nvPr/>
        </p:nvSpPr>
        <p:spPr bwMode="auto">
          <a:xfrm>
            <a:off x="344488" y="6453336"/>
            <a:ext cx="8424936" cy="369332"/>
          </a:xfrm>
          <a:prstGeom prst="rect">
            <a:avLst/>
          </a:prstGeom>
          <a:noFill/>
          <a:ln w="9525">
            <a:noFill/>
            <a:miter lim="800000"/>
            <a:headEnd/>
            <a:tailEnd/>
          </a:ln>
        </p:spPr>
        <p:txBody>
          <a:bodyPr wrap="square">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必要財政調整額（</a:t>
            </a:r>
            <a:r>
              <a:rPr lang="en-US" altLang="ja-JP" sz="900" dirty="0" smtClean="0">
                <a:latin typeface="Meiryo UI" pitchFamily="50" charset="-128"/>
                <a:ea typeface="Meiryo UI" pitchFamily="50" charset="-128"/>
                <a:cs typeface="Meiryo UI" pitchFamily="50" charset="-128"/>
              </a:rPr>
              <a:t>G</a:t>
            </a:r>
            <a:r>
              <a:rPr lang="ja-JP" altLang="en-US" sz="900" dirty="0" smtClean="0">
                <a:latin typeface="Meiryo UI" pitchFamily="50" charset="-128"/>
                <a:ea typeface="Meiryo UI" pitchFamily="50" charset="-128"/>
                <a:cs typeface="Meiryo UI" pitchFamily="50" charset="-128"/>
              </a:rPr>
              <a:t>）と財政調整財源（</a:t>
            </a:r>
            <a:r>
              <a:rPr lang="en-US" altLang="ja-JP" sz="900" dirty="0" smtClean="0">
                <a:latin typeface="Meiryo UI" pitchFamily="50" charset="-128"/>
                <a:ea typeface="Meiryo UI" pitchFamily="50" charset="-128"/>
                <a:cs typeface="Meiryo UI" pitchFamily="50" charset="-128"/>
              </a:rPr>
              <a:t>G’</a:t>
            </a:r>
            <a:r>
              <a:rPr lang="ja-JP" altLang="en-US" sz="900" dirty="0" smtClean="0">
                <a:latin typeface="Meiryo UI" pitchFamily="50" charset="-128"/>
                <a:ea typeface="Meiryo UI" pitchFamily="50" charset="-128"/>
                <a:cs typeface="Meiryo UI" pitchFamily="50" charset="-128"/>
              </a:rPr>
              <a:t>）の差額が生じ、不足額がある場合は、配分割合に応じて特別区と府で行財政改革等の</a:t>
            </a:r>
            <a:endParaRPr lang="en-US" altLang="ja-JP" sz="900" dirty="0" smtClean="0">
              <a:latin typeface="Meiryo UI" pitchFamily="50" charset="-128"/>
              <a:ea typeface="Meiryo UI" pitchFamily="50" charset="-128"/>
              <a:cs typeface="Meiryo UI" pitchFamily="50" charset="-128"/>
            </a:endParaRPr>
          </a:p>
          <a:p>
            <a:r>
              <a:rPr lang="ja-JP" altLang="en-US" sz="900" dirty="0" smtClean="0">
                <a:latin typeface="Meiryo UI" pitchFamily="50" charset="-128"/>
                <a:ea typeface="Meiryo UI" pitchFamily="50" charset="-128"/>
                <a:cs typeface="Meiryo UI" pitchFamily="50" charset="-128"/>
              </a:rPr>
              <a:t>　 対応が必要。余剰額がある場合は、財源として活用が可能（</a:t>
            </a:r>
            <a:r>
              <a:rPr lang="en-US" altLang="ja-JP" sz="900" dirty="0" smtClean="0">
                <a:latin typeface="Meiryo UI" pitchFamily="50" charset="-128"/>
                <a:ea typeface="Meiryo UI" pitchFamily="50" charset="-128"/>
                <a:cs typeface="Meiryo UI" pitchFamily="50" charset="-128"/>
              </a:rPr>
              <a:t>H27</a:t>
            </a:r>
            <a:r>
              <a:rPr lang="ja-JP" altLang="en-US" sz="900" dirty="0" smtClean="0">
                <a:latin typeface="Meiryo UI" pitchFamily="50" charset="-128"/>
                <a:ea typeface="Meiryo UI" pitchFamily="50" charset="-128"/>
                <a:cs typeface="Meiryo UI" pitchFamily="50" charset="-128"/>
              </a:rPr>
              <a:t>決算では不足額</a:t>
            </a:r>
            <a:r>
              <a:rPr lang="en-US" altLang="ja-JP" sz="900" dirty="0" smtClean="0">
                <a:latin typeface="Meiryo UI" pitchFamily="50" charset="-128"/>
                <a:ea typeface="Meiryo UI" pitchFamily="50" charset="-128"/>
                <a:cs typeface="Meiryo UI" pitchFamily="50" charset="-128"/>
              </a:rPr>
              <a:t>43</a:t>
            </a:r>
            <a:r>
              <a:rPr lang="ja-JP" altLang="en-US" sz="900" dirty="0" smtClean="0">
                <a:latin typeface="Meiryo UI" pitchFamily="50" charset="-128"/>
                <a:ea typeface="Meiryo UI" pitchFamily="50" charset="-128"/>
                <a:cs typeface="Meiryo UI" pitchFamily="50" charset="-128"/>
              </a:rPr>
              <a:t>億円：うち特別区分</a:t>
            </a:r>
            <a:r>
              <a:rPr lang="en-US" altLang="ja-JP" sz="900" u="sng" dirty="0" smtClean="0">
                <a:latin typeface="Meiryo UI" pitchFamily="50" charset="-128"/>
                <a:ea typeface="Meiryo UI" pitchFamily="50" charset="-128"/>
                <a:cs typeface="Meiryo UI" pitchFamily="50" charset="-128"/>
              </a:rPr>
              <a:t>33</a:t>
            </a:r>
            <a:r>
              <a:rPr lang="ja-JP" altLang="en-US" sz="900" u="sng" dirty="0" smtClean="0">
                <a:latin typeface="Meiryo UI" pitchFamily="50" charset="-128"/>
                <a:ea typeface="Meiryo UI" pitchFamily="50" charset="-128"/>
                <a:cs typeface="Meiryo UI" pitchFamily="50" charset="-128"/>
              </a:rPr>
              <a:t>億円</a:t>
            </a:r>
            <a:r>
              <a:rPr lang="en-US" altLang="ja-JP" sz="700" i="1" dirty="0" smtClean="0">
                <a:latin typeface="Meiryo UI" pitchFamily="50" charset="-128"/>
                <a:ea typeface="Meiryo UI" pitchFamily="50" charset="-128"/>
                <a:cs typeface="Meiryo UI" pitchFamily="50" charset="-128"/>
              </a:rPr>
              <a:t>〈35</a:t>
            </a:r>
            <a:r>
              <a:rPr lang="ja-JP" altLang="en-US" sz="700" i="1" dirty="0" smtClean="0">
                <a:latin typeface="Meiryo UI" pitchFamily="50" charset="-128"/>
                <a:ea typeface="Meiryo UI" pitchFamily="50" charset="-128"/>
                <a:cs typeface="Meiryo UI" pitchFamily="50" charset="-128"/>
              </a:rPr>
              <a:t>億</a:t>
            </a:r>
            <a:r>
              <a:rPr lang="ja-JP" altLang="en-US" sz="700" i="1" dirty="0">
                <a:latin typeface="Meiryo UI" pitchFamily="50" charset="-128"/>
                <a:ea typeface="Meiryo UI" pitchFamily="50" charset="-128"/>
                <a:cs typeface="Meiryo UI" pitchFamily="50" charset="-128"/>
              </a:rPr>
              <a:t>円</a:t>
            </a:r>
            <a:r>
              <a:rPr lang="en-US" altLang="ja-JP" sz="700" i="1" dirty="0">
                <a:latin typeface="Meiryo UI" pitchFamily="50" charset="-128"/>
                <a:ea typeface="Meiryo UI" pitchFamily="50" charset="-128"/>
                <a:cs typeface="Meiryo UI" pitchFamily="50" charset="-128"/>
              </a:rPr>
              <a:t>〉 </a:t>
            </a:r>
            <a:r>
              <a:rPr lang="ja-JP" altLang="en-US" sz="900" dirty="0" err="1"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大阪府分</a:t>
            </a:r>
            <a:r>
              <a:rPr lang="en-US" altLang="ja-JP" sz="900" u="sng" dirty="0" smtClean="0">
                <a:latin typeface="Meiryo UI" pitchFamily="50" charset="-128"/>
                <a:ea typeface="Meiryo UI" pitchFamily="50" charset="-128"/>
                <a:cs typeface="Meiryo UI" pitchFamily="50" charset="-128"/>
              </a:rPr>
              <a:t>10</a:t>
            </a:r>
            <a:r>
              <a:rPr lang="ja-JP" altLang="en-US" sz="900" u="sng" dirty="0" smtClean="0">
                <a:latin typeface="Meiryo UI" pitchFamily="50" charset="-128"/>
                <a:ea typeface="Meiryo UI" pitchFamily="50" charset="-128"/>
                <a:cs typeface="Meiryo UI" pitchFamily="50" charset="-128"/>
              </a:rPr>
              <a:t>億円</a:t>
            </a:r>
            <a:r>
              <a:rPr lang="en-US" altLang="ja-JP" sz="700" i="1" dirty="0">
                <a:latin typeface="Meiryo UI" pitchFamily="50" charset="-128"/>
                <a:ea typeface="Meiryo UI" pitchFamily="50" charset="-128"/>
                <a:cs typeface="Meiryo UI" pitchFamily="50" charset="-128"/>
              </a:rPr>
              <a:t>〈8</a:t>
            </a:r>
            <a:r>
              <a:rPr lang="ja-JP" altLang="en-US" sz="700" i="1" dirty="0">
                <a:latin typeface="Meiryo UI" pitchFamily="50" charset="-128"/>
                <a:ea typeface="Meiryo UI" pitchFamily="50" charset="-128"/>
                <a:cs typeface="Meiryo UI" pitchFamily="50" charset="-128"/>
              </a:rPr>
              <a:t>億円</a:t>
            </a:r>
            <a:r>
              <a:rPr lang="en-US" altLang="ja-JP" sz="700" i="1" dirty="0">
                <a:latin typeface="Meiryo UI" pitchFamily="50" charset="-128"/>
                <a:ea typeface="Meiryo UI" pitchFamily="50" charset="-128"/>
                <a:cs typeface="Meiryo UI" pitchFamily="50" charset="-128"/>
              </a:rPr>
              <a:t>〉</a:t>
            </a:r>
            <a:r>
              <a:rPr lang="en-US" altLang="ja-JP" sz="600" i="1" dirty="0">
                <a:latin typeface="Meiryo UI" pitchFamily="50" charset="-128"/>
                <a:ea typeface="Meiryo UI" pitchFamily="50" charset="-128"/>
                <a:cs typeface="Meiryo UI" pitchFamily="50" charset="-128"/>
              </a:rPr>
              <a:t> </a:t>
            </a:r>
            <a:r>
              <a:rPr lang="ja-JP" altLang="en-US" sz="900" dirty="0" smtClean="0">
                <a:latin typeface="Meiryo UI" pitchFamily="50" charset="-128"/>
                <a:ea typeface="Meiryo UI" pitchFamily="50" charset="-128"/>
                <a:cs typeface="Meiryo UI" pitchFamily="50" charset="-128"/>
              </a:rPr>
              <a:t>）</a:t>
            </a:r>
            <a:endParaRPr lang="ja-JP" altLang="en-US" sz="900" dirty="0">
              <a:latin typeface="Meiryo UI" pitchFamily="50" charset="-128"/>
              <a:ea typeface="Meiryo UI" pitchFamily="50" charset="-128"/>
              <a:cs typeface="Meiryo UI" pitchFamily="50" charset="-128"/>
            </a:endParaRPr>
          </a:p>
        </p:txBody>
      </p:sp>
      <p:grpSp>
        <p:nvGrpSpPr>
          <p:cNvPr id="115" name="グループ化 114"/>
          <p:cNvGrpSpPr/>
          <p:nvPr/>
        </p:nvGrpSpPr>
        <p:grpSpPr>
          <a:xfrm>
            <a:off x="9227350" y="3967560"/>
            <a:ext cx="792088" cy="441573"/>
            <a:chOff x="9182422" y="3923531"/>
            <a:chExt cx="792088" cy="441573"/>
          </a:xfrm>
        </p:grpSpPr>
        <p:sp>
          <p:nvSpPr>
            <p:cNvPr id="108" name="円/楕円 107"/>
            <p:cNvSpPr/>
            <p:nvPr/>
          </p:nvSpPr>
          <p:spPr>
            <a:xfrm>
              <a:off x="9345488" y="3933056"/>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113" name="円/楕円 112"/>
            <p:cNvSpPr/>
            <p:nvPr/>
          </p:nvSpPr>
          <p:spPr>
            <a:xfrm>
              <a:off x="9182422" y="3923531"/>
              <a:ext cx="792088" cy="432048"/>
            </a:xfrm>
            <a:prstGeom prst="ellipse">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Ｇ‘</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116" name="テキスト ボックス 20"/>
          <p:cNvSpPr txBox="1">
            <a:spLocks noChangeArrowheads="1"/>
          </p:cNvSpPr>
          <p:nvPr/>
        </p:nvSpPr>
        <p:spPr bwMode="auto">
          <a:xfrm>
            <a:off x="7905328" y="6049863"/>
            <a:ext cx="1800200" cy="246221"/>
          </a:xfrm>
          <a:prstGeom prst="rect">
            <a:avLst/>
          </a:prstGeom>
          <a:noFill/>
          <a:ln w="9525">
            <a:noFill/>
            <a:miter lim="800000"/>
            <a:headEnd/>
            <a:tailEnd/>
          </a:ln>
        </p:spPr>
        <p:txBody>
          <a:bodyPr wrap="square">
            <a:spAutoFit/>
          </a:bodyPr>
          <a:lstStyle/>
          <a:p>
            <a:r>
              <a:rPr lang="ja-JP" altLang="en-US" sz="1000" dirty="0" smtClean="0">
                <a:latin typeface="Meiryo UI" pitchFamily="50" charset="-128"/>
                <a:ea typeface="Meiryo UI" pitchFamily="50" charset="-128"/>
                <a:cs typeface="Meiryo UI" pitchFamily="50" charset="-128"/>
              </a:rPr>
              <a:t>財政調整配分額　</a:t>
            </a:r>
            <a:r>
              <a:rPr lang="en-US" altLang="ja-JP" sz="1000" u="sng" dirty="0" smtClean="0">
                <a:latin typeface="Meiryo UI" pitchFamily="50" charset="-128"/>
                <a:ea typeface="Meiryo UI" pitchFamily="50" charset="-128"/>
                <a:cs typeface="Meiryo UI" pitchFamily="50" charset="-128"/>
              </a:rPr>
              <a:t>1,039</a:t>
            </a:r>
            <a:r>
              <a:rPr lang="ja-JP" altLang="en-US" sz="1000" u="sng" dirty="0" smtClean="0">
                <a:latin typeface="Meiryo UI" pitchFamily="50" charset="-128"/>
                <a:ea typeface="Meiryo UI" pitchFamily="50" charset="-128"/>
                <a:cs typeface="Meiryo UI" pitchFamily="50" charset="-128"/>
              </a:rPr>
              <a:t>億円</a:t>
            </a:r>
            <a:endParaRPr lang="ja-JP" altLang="en-US" sz="1000" u="sng" dirty="0">
              <a:latin typeface="Meiryo UI" pitchFamily="50" charset="-128"/>
              <a:ea typeface="Meiryo UI" pitchFamily="50" charset="-128"/>
              <a:cs typeface="Meiryo UI" pitchFamily="50" charset="-128"/>
            </a:endParaRPr>
          </a:p>
        </p:txBody>
      </p:sp>
      <p:sp>
        <p:nvSpPr>
          <p:cNvPr id="120" name="テキスト ボックス 23"/>
          <p:cNvSpPr txBox="1">
            <a:spLocks noChangeArrowheads="1"/>
          </p:cNvSpPr>
          <p:nvPr/>
        </p:nvSpPr>
        <p:spPr bwMode="auto">
          <a:xfrm>
            <a:off x="8467702" y="2112274"/>
            <a:ext cx="1462559" cy="254429"/>
          </a:xfrm>
          <a:prstGeom prst="rect">
            <a:avLst/>
          </a:prstGeom>
          <a:noFill/>
          <a:ln w="9525">
            <a:noFill/>
            <a:miter lim="800000"/>
            <a:headEnd/>
            <a:tailEnd/>
          </a:ln>
        </p:spPr>
        <p:txBody>
          <a:bodyPr wrap="square">
            <a:spAutoFit/>
          </a:bodyPr>
          <a:lstStyle/>
          <a:p>
            <a:pPr>
              <a:lnSpc>
                <a:spcPts val="1500"/>
              </a:lnSpc>
            </a:pPr>
            <a:r>
              <a:rPr lang="ja-JP" altLang="en-US" sz="700" dirty="0" smtClean="0">
                <a:latin typeface="Meiryo UI" pitchFamily="50" charset="-128"/>
                <a:ea typeface="Meiryo UI" pitchFamily="50" charset="-128"/>
                <a:cs typeface="Meiryo UI" pitchFamily="50" charset="-128"/>
              </a:rPr>
              <a:t>（Ｅとの差額</a:t>
            </a:r>
            <a:r>
              <a:rPr lang="en-US" altLang="ja-JP" sz="700" u="sng" dirty="0" smtClean="0">
                <a:latin typeface="Meiryo UI" pitchFamily="50" charset="-128"/>
                <a:ea typeface="Meiryo UI" pitchFamily="50" charset="-128"/>
                <a:cs typeface="Meiryo UI" pitchFamily="50" charset="-128"/>
              </a:rPr>
              <a:t>33</a:t>
            </a:r>
            <a:r>
              <a:rPr lang="ja-JP" altLang="en-US" sz="700" u="sng" dirty="0" smtClean="0">
                <a:latin typeface="Meiryo UI" pitchFamily="50" charset="-128"/>
                <a:ea typeface="Meiryo UI" pitchFamily="50" charset="-128"/>
                <a:cs typeface="Meiryo UI" pitchFamily="50" charset="-128"/>
              </a:rPr>
              <a:t>億円</a:t>
            </a:r>
            <a:r>
              <a:rPr lang="en-US" altLang="ja-JP" sz="600" i="1" dirty="0" smtClean="0">
                <a:latin typeface="Meiryo UI" pitchFamily="50" charset="-128"/>
                <a:ea typeface="Meiryo UI" pitchFamily="50" charset="-128"/>
                <a:cs typeface="Meiryo UI" pitchFamily="50" charset="-128"/>
              </a:rPr>
              <a:t>〈35</a:t>
            </a:r>
            <a:r>
              <a:rPr lang="ja-JP" altLang="en-US" sz="600" i="1" dirty="0" smtClean="0">
                <a:latin typeface="Meiryo UI" pitchFamily="50" charset="-128"/>
                <a:ea typeface="Meiryo UI" pitchFamily="50" charset="-128"/>
                <a:cs typeface="Meiryo UI" pitchFamily="50" charset="-128"/>
              </a:rPr>
              <a:t>億円</a:t>
            </a:r>
            <a:r>
              <a:rPr lang="en-US" altLang="ja-JP" sz="600" i="1" dirty="0" smtClean="0">
                <a:latin typeface="Meiryo UI" pitchFamily="50" charset="-128"/>
                <a:ea typeface="Meiryo UI" pitchFamily="50" charset="-128"/>
                <a:cs typeface="Meiryo UI" pitchFamily="50" charset="-128"/>
              </a:rPr>
              <a:t>〉</a:t>
            </a:r>
            <a:r>
              <a:rPr lang="ja-JP" altLang="en-US" sz="700" dirty="0" smtClean="0">
                <a:latin typeface="Meiryo UI" pitchFamily="50" charset="-128"/>
                <a:ea typeface="Meiryo UI" pitchFamily="50" charset="-128"/>
                <a:cs typeface="Meiryo UI" pitchFamily="50" charset="-128"/>
              </a:rPr>
              <a:t>）</a:t>
            </a:r>
            <a:endParaRPr lang="en-US" altLang="ja-JP" sz="700" dirty="0">
              <a:latin typeface="Meiryo UI" pitchFamily="50" charset="-128"/>
              <a:ea typeface="Meiryo UI" pitchFamily="50" charset="-128"/>
              <a:cs typeface="Meiryo UI" pitchFamily="50" charset="-128"/>
            </a:endParaRPr>
          </a:p>
        </p:txBody>
      </p:sp>
      <p:sp>
        <p:nvSpPr>
          <p:cNvPr id="121" name="テキスト ボックス 23"/>
          <p:cNvSpPr txBox="1">
            <a:spLocks noChangeArrowheads="1"/>
          </p:cNvSpPr>
          <p:nvPr/>
        </p:nvSpPr>
        <p:spPr bwMode="auto">
          <a:xfrm>
            <a:off x="8537498" y="6168643"/>
            <a:ext cx="1334020" cy="254429"/>
          </a:xfrm>
          <a:prstGeom prst="rect">
            <a:avLst/>
          </a:prstGeom>
          <a:noFill/>
          <a:ln w="9525">
            <a:noFill/>
            <a:miter lim="800000"/>
            <a:headEnd/>
            <a:tailEnd/>
          </a:ln>
        </p:spPr>
        <p:txBody>
          <a:bodyPr wrap="none">
            <a:spAutoFit/>
          </a:bodyPr>
          <a:lstStyle/>
          <a:p>
            <a:pPr>
              <a:lnSpc>
                <a:spcPts val="1500"/>
              </a:lnSpc>
            </a:pPr>
            <a:r>
              <a:rPr lang="ja-JP" altLang="en-US" sz="700" dirty="0" smtClean="0">
                <a:latin typeface="Meiryo UI" pitchFamily="50" charset="-128"/>
                <a:ea typeface="Meiryo UI" pitchFamily="50" charset="-128"/>
                <a:cs typeface="Meiryo UI" pitchFamily="50" charset="-128"/>
              </a:rPr>
              <a:t>（Ｆとの差額</a:t>
            </a:r>
            <a:r>
              <a:rPr lang="en-US" altLang="ja-JP" sz="700" u="sng" dirty="0" smtClean="0">
                <a:latin typeface="Meiryo UI" pitchFamily="50" charset="-128"/>
                <a:ea typeface="Meiryo UI" pitchFamily="50" charset="-128"/>
                <a:cs typeface="Meiryo UI" pitchFamily="50" charset="-128"/>
              </a:rPr>
              <a:t>10</a:t>
            </a:r>
            <a:r>
              <a:rPr lang="ja-JP" altLang="en-US" sz="700" u="sng" dirty="0" smtClean="0">
                <a:latin typeface="Meiryo UI" pitchFamily="50" charset="-128"/>
                <a:ea typeface="Meiryo UI" pitchFamily="50" charset="-128"/>
                <a:cs typeface="Meiryo UI" pitchFamily="50" charset="-128"/>
              </a:rPr>
              <a:t>億円</a:t>
            </a:r>
            <a:r>
              <a:rPr lang="en-US" altLang="ja-JP" sz="600" i="1" dirty="0" smtClean="0">
                <a:latin typeface="Meiryo UI" pitchFamily="50" charset="-128"/>
                <a:ea typeface="Meiryo UI" pitchFamily="50" charset="-128"/>
                <a:cs typeface="Meiryo UI" pitchFamily="50" charset="-128"/>
              </a:rPr>
              <a:t>〈8</a:t>
            </a:r>
            <a:r>
              <a:rPr lang="ja-JP" altLang="en-US" sz="600" i="1" dirty="0">
                <a:latin typeface="Meiryo UI" pitchFamily="50" charset="-128"/>
                <a:ea typeface="Meiryo UI" pitchFamily="50" charset="-128"/>
                <a:cs typeface="Meiryo UI" pitchFamily="50" charset="-128"/>
              </a:rPr>
              <a:t>億円</a:t>
            </a:r>
            <a:r>
              <a:rPr lang="en-US" altLang="ja-JP" sz="600" i="1" dirty="0" smtClean="0">
                <a:latin typeface="Meiryo UI" pitchFamily="50" charset="-128"/>
                <a:ea typeface="Meiryo UI" pitchFamily="50" charset="-128"/>
                <a:cs typeface="Meiryo UI" pitchFamily="50" charset="-128"/>
              </a:rPr>
              <a:t>〉</a:t>
            </a:r>
            <a:r>
              <a:rPr lang="ja-JP" altLang="en-US" sz="700" dirty="0" smtClean="0">
                <a:latin typeface="Meiryo UI" pitchFamily="50" charset="-128"/>
                <a:ea typeface="Meiryo UI" pitchFamily="50" charset="-128"/>
                <a:cs typeface="Meiryo UI" pitchFamily="50" charset="-128"/>
              </a:rPr>
              <a:t>）</a:t>
            </a:r>
            <a:endParaRPr lang="en-US" altLang="ja-JP" sz="700" dirty="0">
              <a:latin typeface="Meiryo UI" pitchFamily="50" charset="-128"/>
              <a:ea typeface="Meiryo UI" pitchFamily="50" charset="-128"/>
              <a:cs typeface="Meiryo UI" pitchFamily="50" charset="-128"/>
            </a:endParaRPr>
          </a:p>
        </p:txBody>
      </p:sp>
      <p:sp>
        <p:nvSpPr>
          <p:cNvPr id="122" name="テキスト ボックス 23"/>
          <p:cNvSpPr txBox="1">
            <a:spLocks noChangeArrowheads="1"/>
          </p:cNvSpPr>
          <p:nvPr/>
        </p:nvSpPr>
        <p:spPr bwMode="auto">
          <a:xfrm>
            <a:off x="8591500" y="3822643"/>
            <a:ext cx="1055097" cy="254429"/>
          </a:xfrm>
          <a:prstGeom prst="rect">
            <a:avLst/>
          </a:prstGeom>
          <a:noFill/>
          <a:ln w="9525">
            <a:noFill/>
            <a:miter lim="800000"/>
            <a:headEnd/>
            <a:tailEnd/>
          </a:ln>
        </p:spPr>
        <p:txBody>
          <a:bodyPr wrap="none">
            <a:spAutoFit/>
          </a:bodyPr>
          <a:lstStyle/>
          <a:p>
            <a:pPr>
              <a:lnSpc>
                <a:spcPts val="1500"/>
              </a:lnSpc>
            </a:pPr>
            <a:r>
              <a:rPr lang="ja-JP" altLang="en-US" sz="700" dirty="0" smtClean="0">
                <a:latin typeface="Meiryo UI" pitchFamily="50" charset="-128"/>
                <a:ea typeface="Meiryo UI" pitchFamily="50" charset="-128"/>
                <a:cs typeface="Meiryo UI" pitchFamily="50" charset="-128"/>
              </a:rPr>
              <a:t>（Ｇとの差額</a:t>
            </a:r>
            <a:r>
              <a:rPr lang="en-US" altLang="ja-JP" sz="700" dirty="0" smtClean="0">
                <a:latin typeface="Meiryo UI" pitchFamily="50" charset="-128"/>
                <a:ea typeface="Meiryo UI" pitchFamily="50" charset="-128"/>
                <a:cs typeface="Meiryo UI" pitchFamily="50" charset="-128"/>
              </a:rPr>
              <a:t>43</a:t>
            </a:r>
            <a:r>
              <a:rPr lang="ja-JP" altLang="en-US" sz="700" dirty="0" smtClean="0">
                <a:latin typeface="Meiryo UI" pitchFamily="50" charset="-128"/>
                <a:ea typeface="Meiryo UI" pitchFamily="50" charset="-128"/>
                <a:cs typeface="Meiryo UI" pitchFamily="50" charset="-128"/>
              </a:rPr>
              <a:t>億円）</a:t>
            </a:r>
            <a:endParaRPr lang="en-US" altLang="ja-JP" sz="700" dirty="0">
              <a:latin typeface="Meiryo UI" pitchFamily="50" charset="-128"/>
              <a:ea typeface="Meiryo UI" pitchFamily="50" charset="-128"/>
              <a:cs typeface="Meiryo UI" pitchFamily="50" charset="-128"/>
            </a:endParaRPr>
          </a:p>
        </p:txBody>
      </p:sp>
      <p:sp>
        <p:nvSpPr>
          <p:cNvPr id="125" name="テキスト ボックス 23"/>
          <p:cNvSpPr txBox="1">
            <a:spLocks noChangeArrowheads="1"/>
          </p:cNvSpPr>
          <p:nvPr/>
        </p:nvSpPr>
        <p:spPr bwMode="auto">
          <a:xfrm>
            <a:off x="8174310" y="4433645"/>
            <a:ext cx="1826078" cy="284693"/>
          </a:xfrm>
          <a:prstGeom prst="rect">
            <a:avLst/>
          </a:prstGeom>
          <a:noFill/>
          <a:ln w="9525">
            <a:noFill/>
            <a:miter lim="800000"/>
            <a:headEnd/>
            <a:tailEnd/>
          </a:ln>
        </p:spPr>
        <p:txBody>
          <a:bodyPr wrap="square">
            <a:spAutoFit/>
          </a:bodyPr>
          <a:lstStyle/>
          <a:p>
            <a:pPr>
              <a:lnSpc>
                <a:spcPts val="1500"/>
              </a:lnSpc>
            </a:pPr>
            <a:r>
              <a:rPr lang="en-US" altLang="ja-JP" sz="700" dirty="0" smtClean="0">
                <a:latin typeface="Meiryo UI" pitchFamily="50" charset="-128"/>
                <a:ea typeface="Meiryo UI" pitchFamily="50" charset="-128"/>
                <a:cs typeface="Meiryo UI" pitchFamily="50" charset="-128"/>
              </a:rPr>
              <a:t>(</a:t>
            </a:r>
            <a:r>
              <a:rPr lang="ja-JP" altLang="en-US" sz="700" dirty="0" smtClean="0">
                <a:latin typeface="Meiryo UI" pitchFamily="50" charset="-128"/>
                <a:ea typeface="Meiryo UI" pitchFamily="50" charset="-128"/>
                <a:cs typeface="Meiryo UI" pitchFamily="50" charset="-128"/>
              </a:rPr>
              <a:t>市町村算定分</a:t>
            </a:r>
            <a:r>
              <a:rPr lang="en-US" altLang="ja-JP" sz="700" dirty="0" smtClean="0">
                <a:latin typeface="Meiryo UI" pitchFamily="50" charset="-128"/>
                <a:ea typeface="Meiryo UI" pitchFamily="50" charset="-128"/>
                <a:cs typeface="Meiryo UI" pitchFamily="50" charset="-128"/>
              </a:rPr>
              <a:t>)</a:t>
            </a:r>
            <a:r>
              <a:rPr lang="ja-JP" altLang="en-US" sz="700" dirty="0" smtClean="0">
                <a:latin typeface="Meiryo UI" pitchFamily="50" charset="-128"/>
                <a:ea typeface="Meiryo UI" pitchFamily="50" charset="-128"/>
                <a:cs typeface="Meiryo UI" pitchFamily="50" charset="-128"/>
              </a:rPr>
              <a:t> </a:t>
            </a:r>
            <a:r>
              <a:rPr lang="en-US" altLang="ja-JP" sz="700" dirty="0" smtClean="0">
                <a:latin typeface="Meiryo UI" pitchFamily="50" charset="-128"/>
                <a:ea typeface="Meiryo UI" pitchFamily="50" charset="-128"/>
                <a:cs typeface="Meiryo UI" pitchFamily="50" charset="-128"/>
              </a:rPr>
              <a:t>(</a:t>
            </a:r>
            <a:r>
              <a:rPr lang="ja-JP" altLang="en-US" sz="700" dirty="0" smtClean="0">
                <a:latin typeface="Meiryo UI" pitchFamily="50" charset="-128"/>
                <a:ea typeface="Meiryo UI" pitchFamily="50" charset="-128"/>
                <a:cs typeface="Meiryo UI" pitchFamily="50" charset="-128"/>
              </a:rPr>
              <a:t>臨時財政対策債含む）</a:t>
            </a:r>
            <a:endParaRPr lang="en-US" altLang="ja-JP" sz="700" dirty="0">
              <a:latin typeface="Meiryo UI" pitchFamily="50" charset="-128"/>
              <a:ea typeface="Meiryo UI" pitchFamily="50" charset="-128"/>
              <a:cs typeface="Meiryo UI" pitchFamily="50" charset="-128"/>
            </a:endParaRPr>
          </a:p>
        </p:txBody>
      </p:sp>
      <p:sp>
        <p:nvSpPr>
          <p:cNvPr id="111" name="右矢印 110"/>
          <p:cNvSpPr/>
          <p:nvPr/>
        </p:nvSpPr>
        <p:spPr>
          <a:xfrm rot="16200000" flipH="1">
            <a:off x="8697416" y="4627009"/>
            <a:ext cx="216024"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テキスト ボックス 125"/>
          <p:cNvSpPr txBox="1"/>
          <p:nvPr/>
        </p:nvSpPr>
        <p:spPr>
          <a:xfrm>
            <a:off x="8260982" y="3258845"/>
            <a:ext cx="1228522" cy="276999"/>
          </a:xfrm>
          <a:prstGeom prst="rect">
            <a:avLst/>
          </a:prstGeom>
          <a:noFill/>
        </p:spPr>
        <p:txBody>
          <a:bodyPr wrap="square" rtlCol="0">
            <a:spAutoFit/>
          </a:bodyPr>
          <a:lstStyle/>
          <a:p>
            <a:pPr algn="ctr"/>
            <a:r>
              <a:rPr kumimoji="1" lang="en-US" altLang="ja-JP" sz="1200" i="1" dirty="0" smtClean="0">
                <a:latin typeface="Meiryo UI" pitchFamily="50" charset="-128"/>
                <a:ea typeface="Meiryo UI" pitchFamily="50" charset="-128"/>
                <a:cs typeface="Meiryo UI" pitchFamily="50" charset="-128"/>
              </a:rPr>
              <a:t>〈4,819</a:t>
            </a:r>
            <a:r>
              <a:rPr kumimoji="1" lang="ja-JP" altLang="en-US" sz="1200" i="1" dirty="0" smtClean="0">
                <a:latin typeface="Meiryo UI" pitchFamily="50" charset="-128"/>
                <a:ea typeface="Meiryo UI" pitchFamily="50" charset="-128"/>
                <a:cs typeface="Meiryo UI" pitchFamily="50" charset="-128"/>
              </a:rPr>
              <a:t>億円</a:t>
            </a:r>
            <a:r>
              <a:rPr kumimoji="1" lang="en-US" altLang="ja-JP" sz="1200" i="1" dirty="0" smtClean="0">
                <a:latin typeface="Meiryo UI" pitchFamily="50" charset="-128"/>
                <a:ea typeface="Meiryo UI" pitchFamily="50" charset="-128"/>
                <a:cs typeface="Meiryo UI" pitchFamily="50" charset="-128"/>
              </a:rPr>
              <a:t>〉</a:t>
            </a:r>
            <a:endParaRPr kumimoji="1" lang="ja-JP" altLang="en-US" sz="1200" i="1" dirty="0" smtClean="0">
              <a:latin typeface="Meiryo UI" pitchFamily="50" charset="-128"/>
              <a:ea typeface="Meiryo UI" pitchFamily="50" charset="-128"/>
              <a:cs typeface="Meiryo UI" pitchFamily="50" charset="-128"/>
            </a:endParaRPr>
          </a:p>
        </p:txBody>
      </p:sp>
      <p:sp>
        <p:nvSpPr>
          <p:cNvPr id="127" name="テキスト ボックス 126"/>
          <p:cNvSpPr txBox="1"/>
          <p:nvPr/>
        </p:nvSpPr>
        <p:spPr>
          <a:xfrm>
            <a:off x="8830250" y="1884606"/>
            <a:ext cx="903741" cy="215444"/>
          </a:xfrm>
          <a:prstGeom prst="rect">
            <a:avLst/>
          </a:prstGeom>
          <a:noFill/>
        </p:spPr>
        <p:txBody>
          <a:bodyPr wrap="square" rtlCol="0">
            <a:spAutoFit/>
          </a:bodyPr>
          <a:lstStyle/>
          <a:p>
            <a:pPr algn="ctr"/>
            <a:r>
              <a:rPr kumimoji="1" lang="en-US" altLang="ja-JP" sz="800" i="1" dirty="0" smtClean="0">
                <a:latin typeface="Meiryo UI" pitchFamily="50" charset="-128"/>
                <a:ea typeface="Meiryo UI" pitchFamily="50" charset="-128"/>
                <a:cs typeface="Meiryo UI" pitchFamily="50" charset="-128"/>
              </a:rPr>
              <a:t>〈3,744</a:t>
            </a:r>
            <a:r>
              <a:rPr kumimoji="1" lang="ja-JP" altLang="en-US" sz="800" i="1" dirty="0" smtClean="0">
                <a:latin typeface="Meiryo UI" pitchFamily="50" charset="-128"/>
                <a:ea typeface="Meiryo UI" pitchFamily="50" charset="-128"/>
                <a:cs typeface="Meiryo UI" pitchFamily="50" charset="-128"/>
              </a:rPr>
              <a:t>億円</a:t>
            </a:r>
            <a:r>
              <a:rPr kumimoji="1" lang="en-US" altLang="ja-JP" sz="800" i="1" dirty="0" smtClean="0">
                <a:latin typeface="Meiryo UI" pitchFamily="50" charset="-128"/>
                <a:ea typeface="Meiryo UI" pitchFamily="50" charset="-128"/>
                <a:cs typeface="Meiryo UI" pitchFamily="50" charset="-128"/>
              </a:rPr>
              <a:t>〉</a:t>
            </a:r>
            <a:endParaRPr kumimoji="1" lang="ja-JP" altLang="en-US" sz="800" i="1" dirty="0" smtClean="0">
              <a:latin typeface="Meiryo UI" pitchFamily="50" charset="-128"/>
              <a:ea typeface="Meiryo UI" pitchFamily="50" charset="-128"/>
              <a:cs typeface="Meiryo UI" pitchFamily="50" charset="-128"/>
            </a:endParaRPr>
          </a:p>
        </p:txBody>
      </p:sp>
      <p:sp>
        <p:nvSpPr>
          <p:cNvPr id="128" name="テキスト ボックス 127"/>
          <p:cNvSpPr txBox="1"/>
          <p:nvPr/>
        </p:nvSpPr>
        <p:spPr>
          <a:xfrm>
            <a:off x="8833801" y="5930199"/>
            <a:ext cx="903741" cy="215444"/>
          </a:xfrm>
          <a:prstGeom prst="rect">
            <a:avLst/>
          </a:prstGeom>
          <a:noFill/>
        </p:spPr>
        <p:txBody>
          <a:bodyPr wrap="square" rtlCol="0">
            <a:spAutoFit/>
          </a:bodyPr>
          <a:lstStyle/>
          <a:p>
            <a:pPr algn="ctr"/>
            <a:r>
              <a:rPr kumimoji="1" lang="en-US" altLang="ja-JP" sz="800" i="1" dirty="0" smtClean="0">
                <a:latin typeface="Meiryo UI" pitchFamily="50" charset="-128"/>
                <a:ea typeface="Meiryo UI" pitchFamily="50" charset="-128"/>
                <a:cs typeface="Meiryo UI" pitchFamily="50" charset="-128"/>
              </a:rPr>
              <a:t>〈1,032</a:t>
            </a:r>
            <a:r>
              <a:rPr kumimoji="1" lang="ja-JP" altLang="en-US" sz="800" i="1" dirty="0" smtClean="0">
                <a:latin typeface="Meiryo UI" pitchFamily="50" charset="-128"/>
                <a:ea typeface="Meiryo UI" pitchFamily="50" charset="-128"/>
                <a:cs typeface="Meiryo UI" pitchFamily="50" charset="-128"/>
              </a:rPr>
              <a:t>億円</a:t>
            </a:r>
            <a:r>
              <a:rPr kumimoji="1" lang="en-US" altLang="ja-JP" sz="800" i="1" dirty="0" smtClean="0">
                <a:latin typeface="Meiryo UI" pitchFamily="50" charset="-128"/>
                <a:ea typeface="Meiryo UI" pitchFamily="50" charset="-128"/>
                <a:cs typeface="Meiryo UI" pitchFamily="50" charset="-128"/>
              </a:rPr>
              <a:t>〉</a:t>
            </a:r>
            <a:endParaRPr kumimoji="1" lang="ja-JP" altLang="en-US" sz="800" i="1" dirty="0" smtClean="0">
              <a:latin typeface="Meiryo UI" pitchFamily="50" charset="-128"/>
              <a:ea typeface="Meiryo UI" pitchFamily="50" charset="-128"/>
              <a:cs typeface="Meiryo UI" pitchFamily="50" charset="-128"/>
            </a:endParaRPr>
          </a:p>
        </p:txBody>
      </p:sp>
      <p:sp>
        <p:nvSpPr>
          <p:cNvPr id="129" name="テキスト ボックス 128"/>
          <p:cNvSpPr txBox="1"/>
          <p:nvPr/>
        </p:nvSpPr>
        <p:spPr>
          <a:xfrm>
            <a:off x="9008777" y="2320417"/>
            <a:ext cx="903741" cy="200055"/>
          </a:xfrm>
          <a:prstGeom prst="rect">
            <a:avLst/>
          </a:prstGeom>
          <a:noFill/>
        </p:spPr>
        <p:txBody>
          <a:bodyPr wrap="square" rtlCol="0">
            <a:spAutoFit/>
          </a:bodyPr>
          <a:lstStyle/>
          <a:p>
            <a:pPr algn="ctr"/>
            <a:r>
              <a:rPr kumimoji="1" lang="en-US" altLang="ja-JP" sz="700" i="1" dirty="0" smtClean="0">
                <a:latin typeface="Meiryo UI" pitchFamily="50" charset="-128"/>
                <a:ea typeface="Meiryo UI" pitchFamily="50" charset="-128"/>
                <a:cs typeface="Meiryo UI" pitchFamily="50" charset="-128"/>
              </a:rPr>
              <a:t>〈79.2%〉</a:t>
            </a:r>
            <a:endParaRPr kumimoji="1" lang="ja-JP" altLang="en-US" sz="700" i="1" dirty="0" smtClean="0">
              <a:latin typeface="Meiryo UI" pitchFamily="50" charset="-128"/>
              <a:ea typeface="Meiryo UI" pitchFamily="50" charset="-128"/>
              <a:cs typeface="Meiryo UI" pitchFamily="50" charset="-128"/>
            </a:endParaRPr>
          </a:p>
        </p:txBody>
      </p:sp>
      <p:sp>
        <p:nvSpPr>
          <p:cNvPr id="130" name="テキスト ボックス 129"/>
          <p:cNvSpPr txBox="1"/>
          <p:nvPr/>
        </p:nvSpPr>
        <p:spPr>
          <a:xfrm>
            <a:off x="9043613" y="6365356"/>
            <a:ext cx="903741" cy="200055"/>
          </a:xfrm>
          <a:prstGeom prst="rect">
            <a:avLst/>
          </a:prstGeom>
          <a:noFill/>
        </p:spPr>
        <p:txBody>
          <a:bodyPr wrap="square" rtlCol="0">
            <a:spAutoFit/>
          </a:bodyPr>
          <a:lstStyle/>
          <a:p>
            <a:pPr algn="ctr"/>
            <a:r>
              <a:rPr kumimoji="1" lang="en-US" altLang="ja-JP" sz="700" i="1" dirty="0" smtClean="0">
                <a:latin typeface="Meiryo UI" pitchFamily="50" charset="-128"/>
                <a:ea typeface="Meiryo UI" pitchFamily="50" charset="-128"/>
                <a:cs typeface="Meiryo UI" pitchFamily="50" charset="-128"/>
              </a:rPr>
              <a:t>〈20.8%〉</a:t>
            </a:r>
            <a:endParaRPr kumimoji="1" lang="ja-JP" altLang="en-US" sz="700" i="1" dirty="0" smtClean="0">
              <a:latin typeface="Meiryo UI" pitchFamily="50" charset="-128"/>
              <a:ea typeface="Meiryo UI" pitchFamily="50" charset="-128"/>
              <a:cs typeface="Meiryo UI" pitchFamily="50" charset="-128"/>
            </a:endParaRPr>
          </a:p>
        </p:txBody>
      </p:sp>
      <p:sp>
        <p:nvSpPr>
          <p:cNvPr id="117" name="テキスト ボックス 20"/>
          <p:cNvSpPr txBox="1">
            <a:spLocks noChangeArrowheads="1"/>
          </p:cNvSpPr>
          <p:nvPr/>
        </p:nvSpPr>
        <p:spPr bwMode="auto">
          <a:xfrm>
            <a:off x="7905328" y="2005332"/>
            <a:ext cx="1800200" cy="246221"/>
          </a:xfrm>
          <a:prstGeom prst="rect">
            <a:avLst/>
          </a:prstGeom>
          <a:noFill/>
          <a:ln w="9525">
            <a:noFill/>
            <a:miter lim="800000"/>
            <a:headEnd/>
            <a:tailEnd/>
          </a:ln>
        </p:spPr>
        <p:txBody>
          <a:bodyPr wrap="square">
            <a:spAutoFit/>
          </a:bodyPr>
          <a:lstStyle/>
          <a:p>
            <a:r>
              <a:rPr lang="ja-JP" altLang="en-US" sz="1000" dirty="0" smtClean="0">
                <a:latin typeface="Meiryo UI" pitchFamily="50" charset="-128"/>
                <a:ea typeface="Meiryo UI" pitchFamily="50" charset="-128"/>
                <a:cs typeface="Meiryo UI" pitchFamily="50" charset="-128"/>
              </a:rPr>
              <a:t>財政調整配分額　</a:t>
            </a:r>
            <a:r>
              <a:rPr lang="en-US" altLang="ja-JP" sz="1000" u="sng" dirty="0" smtClean="0">
                <a:latin typeface="Meiryo UI" pitchFamily="50" charset="-128"/>
                <a:ea typeface="Meiryo UI" pitchFamily="50" charset="-128"/>
                <a:cs typeface="Meiryo UI" pitchFamily="50" charset="-128"/>
              </a:rPr>
              <a:t>3,729</a:t>
            </a:r>
            <a:r>
              <a:rPr lang="ja-JP" altLang="en-US" sz="1000" u="sng" dirty="0" smtClean="0">
                <a:latin typeface="Meiryo UI" pitchFamily="50" charset="-128"/>
                <a:ea typeface="Meiryo UI" pitchFamily="50" charset="-128"/>
                <a:cs typeface="Meiryo UI" pitchFamily="50" charset="-128"/>
              </a:rPr>
              <a:t>億円</a:t>
            </a:r>
            <a:endParaRPr lang="ja-JP" altLang="en-US" sz="1000" u="sng"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4828012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１</a:t>
            </a:r>
            <a:r>
              <a:rPr lang="ja-JP" altLang="en-US" sz="2000" b="1" dirty="0" smtClean="0">
                <a:solidFill>
                  <a:prstClr val="black"/>
                </a:solidFill>
                <a:latin typeface="Meiryo UI" pitchFamily="50" charset="-128"/>
                <a:ea typeface="Meiryo UI" pitchFamily="50" charset="-128"/>
                <a:cs typeface="Meiryo UI" pitchFamily="50" charset="-128"/>
              </a:rPr>
              <a:t>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目的税交付金制度の創設～</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4" name="正方形/長方形 13"/>
          <p:cNvSpPr/>
          <p:nvPr/>
        </p:nvSpPr>
        <p:spPr bwMode="auto">
          <a:xfrm>
            <a:off x="200472" y="548680"/>
            <a:ext cx="9505056" cy="1184940"/>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marL="176213" indent="-176213" fontAlgn="base">
              <a:lnSpc>
                <a:spcPts val="2200"/>
              </a:lnSpc>
              <a:spcBef>
                <a:spcPct val="0"/>
              </a:spcBef>
              <a:spcAft>
                <a:spcPct val="0"/>
              </a:spcAft>
            </a:pPr>
            <a:r>
              <a:rPr lang="ja-JP" altLang="en-US" sz="1500" dirty="0" smtClean="0">
                <a:latin typeface="+mj-ea"/>
                <a:ea typeface="ＭＳ 明朝"/>
                <a:cs typeface="Meiryo UI" pitchFamily="50" charset="-128"/>
              </a:rPr>
              <a:t>○</a:t>
            </a:r>
            <a:r>
              <a:rPr lang="ja-JP" altLang="en-US" sz="1500" dirty="0" smtClean="0">
                <a:latin typeface="Meiryo UI" pitchFamily="50" charset="-128"/>
                <a:ea typeface="Meiryo UI" pitchFamily="50" charset="-128"/>
                <a:cs typeface="Meiryo UI" pitchFamily="50" charset="-128"/>
              </a:rPr>
              <a:t>大阪府が徴収する目的税二税（都市計画税・事業所税）は、大阪市の過去の事業への充当実績を勘案し、</a:t>
            </a:r>
            <a:endParaRPr lang="en-US" altLang="ja-JP" sz="15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500" dirty="0" smtClean="0">
                <a:latin typeface="Meiryo UI" pitchFamily="50" charset="-128"/>
                <a:ea typeface="Meiryo UI" pitchFamily="50" charset="-128"/>
                <a:cs typeface="Meiryo UI" pitchFamily="50" charset="-128"/>
              </a:rPr>
              <a:t>　 事務分担（案）に応じて、特別区と大阪府双方の事業に充当することとし、交付金により特別区に配分</a:t>
            </a:r>
            <a:endParaRPr lang="en-US" altLang="ja-JP" sz="15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500" dirty="0" smtClean="0">
                <a:latin typeface="Meiryo UI" pitchFamily="50" charset="-128"/>
                <a:ea typeface="Meiryo UI" pitchFamily="50" charset="-128"/>
                <a:cs typeface="Meiryo UI" pitchFamily="50" charset="-128"/>
              </a:rPr>
              <a:t>○特別区と大阪府の配分割合は、特別区</a:t>
            </a:r>
            <a:r>
              <a:rPr lang="en-US" altLang="ja-JP" sz="1500" dirty="0" smtClean="0">
                <a:solidFill>
                  <a:schemeClr val="tx1"/>
                </a:solidFill>
                <a:latin typeface="Meiryo UI" pitchFamily="50" charset="-128"/>
                <a:ea typeface="Meiryo UI" pitchFamily="50" charset="-128"/>
                <a:cs typeface="Meiryo UI" pitchFamily="50" charset="-128"/>
              </a:rPr>
              <a:t>54</a:t>
            </a:r>
            <a:r>
              <a:rPr lang="ja-JP" altLang="en-US" sz="1500" dirty="0" smtClean="0">
                <a:solidFill>
                  <a:schemeClr val="tx1"/>
                </a:solidFill>
                <a:latin typeface="Meiryo UI" pitchFamily="50" charset="-128"/>
                <a:ea typeface="Meiryo UI" pitchFamily="50" charset="-128"/>
                <a:cs typeface="Meiryo UI" pitchFamily="50" charset="-128"/>
              </a:rPr>
              <a:t>％、大阪府</a:t>
            </a:r>
            <a:r>
              <a:rPr lang="en-US" altLang="ja-JP" sz="1500" dirty="0" smtClean="0">
                <a:solidFill>
                  <a:schemeClr val="tx1"/>
                </a:solidFill>
                <a:latin typeface="Meiryo UI" pitchFamily="50" charset="-128"/>
                <a:ea typeface="Meiryo UI" pitchFamily="50" charset="-128"/>
                <a:cs typeface="Meiryo UI" pitchFamily="50" charset="-128"/>
              </a:rPr>
              <a:t>46</a:t>
            </a:r>
            <a:r>
              <a:rPr lang="ja-JP" altLang="en-US" sz="1500" dirty="0" smtClean="0">
                <a:solidFill>
                  <a:schemeClr val="tx1"/>
                </a:solidFill>
                <a:latin typeface="Meiryo UI" pitchFamily="50" charset="-128"/>
                <a:ea typeface="Meiryo UI" pitchFamily="50" charset="-128"/>
                <a:cs typeface="Meiryo UI" pitchFamily="50" charset="-128"/>
              </a:rPr>
              <a:t>％</a:t>
            </a:r>
            <a:r>
              <a:rPr lang="ja-JP" altLang="en-US" sz="1500" dirty="0" smtClean="0">
                <a:latin typeface="Meiryo UI" pitchFamily="50" charset="-128"/>
                <a:ea typeface="Meiryo UI" pitchFamily="50" charset="-128"/>
                <a:cs typeface="Meiryo UI" pitchFamily="50" charset="-128"/>
              </a:rPr>
              <a:t>（過去３年間の平均値）</a:t>
            </a:r>
            <a:endParaRPr lang="en-US" altLang="ja-JP" sz="1500" dirty="0" smtClean="0">
              <a:latin typeface="Meiryo UI" pitchFamily="50" charset="-128"/>
              <a:ea typeface="Meiryo UI" pitchFamily="50" charset="-128"/>
              <a:cs typeface="Meiryo UI" pitchFamily="50" charset="-128"/>
            </a:endParaRPr>
          </a:p>
          <a:p>
            <a:pPr marL="273050" indent="-273050">
              <a:defRPr/>
            </a:pPr>
            <a:r>
              <a:rPr lang="ja-JP" altLang="en-US" sz="1500" dirty="0" smtClean="0">
                <a:latin typeface="Meiryo UI" pitchFamily="50" charset="-128"/>
                <a:ea typeface="Meiryo UI" pitchFamily="50" charset="-128"/>
                <a:cs typeface="Meiryo UI" pitchFamily="50" charset="-128"/>
              </a:rPr>
              <a:t>○なお、特別区設置の日までの充当事業の状況など踏まえて、必要に応じて知事と市長で調整するものとする</a:t>
            </a:r>
            <a:endParaRPr lang="en-US" altLang="ja-JP" sz="1500" dirty="0" smtClean="0">
              <a:latin typeface="+mj-ea"/>
              <a:cs typeface="Meiryo UI" pitchFamily="50" charset="-128"/>
            </a:endParaRPr>
          </a:p>
        </p:txBody>
      </p:sp>
      <p:sp>
        <p:nvSpPr>
          <p:cNvPr id="15" name="テキスト ボックス 14"/>
          <p:cNvSpPr txBox="1"/>
          <p:nvPr/>
        </p:nvSpPr>
        <p:spPr>
          <a:xfrm>
            <a:off x="72008" y="1934534"/>
            <a:ext cx="3096344" cy="323165"/>
          </a:xfrm>
          <a:prstGeom prst="rect">
            <a:avLst/>
          </a:prstGeom>
          <a:noFill/>
        </p:spPr>
        <p:txBody>
          <a:bodyPr wrap="square" rtlCol="0">
            <a:spAutoFit/>
          </a:bodyPr>
          <a:lstStyle/>
          <a:p>
            <a:pPr marL="285750" indent="-285750">
              <a:spcBef>
                <a:spcPts val="600"/>
              </a:spcBef>
            </a:pPr>
            <a:r>
              <a:rPr lang="ja-JP" altLang="en-US" sz="1500" b="1" dirty="0" smtClean="0">
                <a:solidFill>
                  <a:prstClr val="black"/>
                </a:solidFill>
                <a:latin typeface="Meiryo UI" pitchFamily="50" charset="-128"/>
                <a:ea typeface="Meiryo UI" pitchFamily="50" charset="-128"/>
                <a:cs typeface="Meiryo UI" pitchFamily="50" charset="-128"/>
              </a:rPr>
              <a:t>（１）目的税交付金制度の概要</a:t>
            </a:r>
            <a:endParaRPr lang="en-US" altLang="ja-JP" sz="1500" dirty="0" smtClean="0">
              <a:solidFill>
                <a:prstClr val="black"/>
              </a:solidFill>
              <a:latin typeface="Meiryo UI" pitchFamily="50" charset="-128"/>
              <a:ea typeface="Meiryo UI" pitchFamily="50" charset="-128"/>
              <a:cs typeface="Meiryo UI"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1327892707"/>
              </p:ext>
            </p:extLst>
          </p:nvPr>
        </p:nvGraphicFramePr>
        <p:xfrm>
          <a:off x="216024" y="2263155"/>
          <a:ext cx="6120680" cy="2011680"/>
        </p:xfrm>
        <a:graphic>
          <a:graphicData uri="http://schemas.openxmlformats.org/drawingml/2006/table">
            <a:tbl>
              <a:tblPr bandRow="1">
                <a:tableStyleId>{93296810-A885-4BE3-A3E7-6D5BEEA58F35}</a:tableStyleId>
              </a:tblPr>
              <a:tblGrid>
                <a:gridCol w="1368152"/>
                <a:gridCol w="4752528"/>
              </a:tblGrid>
              <a:tr h="216023">
                <a:tc>
                  <a:txBody>
                    <a:bodyPr/>
                    <a:lstStyle/>
                    <a:p>
                      <a:r>
                        <a:rPr kumimoji="1" lang="ja-JP" altLang="en-US" sz="1200" dirty="0" smtClean="0">
                          <a:latin typeface="Meiryo UI" pitchFamily="50" charset="-128"/>
                          <a:ea typeface="Meiryo UI" pitchFamily="50" charset="-128"/>
                          <a:cs typeface="Meiryo UI" pitchFamily="50" charset="-128"/>
                        </a:rPr>
                        <a:t>交付金の財源</a:t>
                      </a:r>
                      <a:endParaRPr kumimoji="1" lang="en-US" altLang="ja-JP" sz="12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200" dirty="0" smtClean="0">
                          <a:latin typeface="Meiryo UI" pitchFamily="50" charset="-128"/>
                          <a:ea typeface="Meiryo UI" pitchFamily="50" charset="-128"/>
                          <a:cs typeface="Meiryo UI" pitchFamily="50" charset="-128"/>
                        </a:rPr>
                        <a:t>都市計画税 </a:t>
                      </a:r>
                      <a:r>
                        <a:rPr kumimoji="1" lang="en-US" altLang="ja-JP" sz="1200" dirty="0" smtClean="0">
                          <a:latin typeface="Meiryo UI" pitchFamily="50" charset="-128"/>
                          <a:ea typeface="Meiryo UI" pitchFamily="50" charset="-128"/>
                          <a:cs typeface="Meiryo UI" pitchFamily="50" charset="-128"/>
                        </a:rPr>
                        <a:t>551</a:t>
                      </a:r>
                      <a:r>
                        <a:rPr kumimoji="1" lang="ja-JP" altLang="en-US" sz="1200" dirty="0" smtClean="0">
                          <a:latin typeface="Meiryo UI" pitchFamily="50" charset="-128"/>
                          <a:ea typeface="Meiryo UI" pitchFamily="50" charset="-128"/>
                          <a:cs typeface="Meiryo UI" pitchFamily="50" charset="-128"/>
                        </a:rPr>
                        <a:t>億円、事業所税 </a:t>
                      </a:r>
                      <a:r>
                        <a:rPr kumimoji="1" lang="en-US" altLang="ja-JP" sz="1200" dirty="0" smtClean="0">
                          <a:latin typeface="Meiryo UI" pitchFamily="50" charset="-128"/>
                          <a:ea typeface="Meiryo UI" pitchFamily="50" charset="-128"/>
                          <a:cs typeface="Meiryo UI" pitchFamily="50" charset="-128"/>
                        </a:rPr>
                        <a:t>268</a:t>
                      </a:r>
                      <a:r>
                        <a:rPr kumimoji="1" lang="ja-JP" altLang="en-US" sz="1200" dirty="0" smtClean="0">
                          <a:latin typeface="Meiryo UI" pitchFamily="50" charset="-128"/>
                          <a:ea typeface="Meiryo UI" pitchFamily="50" charset="-128"/>
                          <a:cs typeface="Meiryo UI" pitchFamily="50" charset="-128"/>
                        </a:rPr>
                        <a:t>億円　（</a:t>
                      </a:r>
                      <a:r>
                        <a:rPr kumimoji="1" lang="en-US" altLang="ja-JP" sz="1200" dirty="0" smtClean="0">
                          <a:latin typeface="Meiryo UI" pitchFamily="50" charset="-128"/>
                          <a:ea typeface="Meiryo UI" pitchFamily="50" charset="-128"/>
                          <a:cs typeface="Meiryo UI" pitchFamily="50" charset="-128"/>
                        </a:rPr>
                        <a:t>H27</a:t>
                      </a:r>
                      <a:r>
                        <a:rPr kumimoji="1" lang="ja-JP" altLang="en-US" sz="1200" dirty="0" smtClean="0">
                          <a:latin typeface="Meiryo UI" pitchFamily="50" charset="-128"/>
                          <a:ea typeface="Meiryo UI" pitchFamily="50" charset="-128"/>
                          <a:cs typeface="Meiryo UI" pitchFamily="50" charset="-128"/>
                        </a:rPr>
                        <a:t>年度決算）</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648072">
                <a:tc>
                  <a:txBody>
                    <a:bodyPr/>
                    <a:lstStyle/>
                    <a:p>
                      <a:r>
                        <a:rPr kumimoji="1" lang="ja-JP" altLang="en-US" sz="1200" b="0" dirty="0" smtClean="0">
                          <a:latin typeface="Meiryo UI" pitchFamily="50" charset="-128"/>
                          <a:ea typeface="Meiryo UI" pitchFamily="50" charset="-128"/>
                          <a:cs typeface="Meiryo UI" pitchFamily="50" charset="-128"/>
                        </a:rPr>
                        <a:t>特別区と大阪府の配分算定方法</a:t>
                      </a:r>
                      <a:endParaRPr kumimoji="1" lang="en-US" altLang="ja-JP" sz="1200" b="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latin typeface="Meiryo UI" pitchFamily="50" charset="-128"/>
                          <a:ea typeface="Meiryo UI" pitchFamily="50" charset="-128"/>
                          <a:cs typeface="Meiryo UI" pitchFamily="50" charset="-128"/>
                        </a:rPr>
                        <a:t>・　大阪市</a:t>
                      </a:r>
                      <a:r>
                        <a:rPr lang="ja-JP" altLang="en-US" sz="1200" b="0" dirty="0" smtClean="0">
                          <a:solidFill>
                            <a:schemeClr val="tx1"/>
                          </a:solidFill>
                          <a:latin typeface="Meiryo UI" pitchFamily="50" charset="-128"/>
                          <a:ea typeface="Meiryo UI" pitchFamily="50" charset="-128"/>
                          <a:cs typeface="Meiryo UI" pitchFamily="50" charset="-128"/>
                        </a:rPr>
                        <a:t>の過去の事業実績を勘案し、</a:t>
                      </a:r>
                      <a:r>
                        <a:rPr lang="ja-JP" altLang="en-US" sz="1200" u="none" dirty="0" smtClean="0">
                          <a:solidFill>
                            <a:schemeClr val="tx1"/>
                          </a:solidFill>
                          <a:latin typeface="Meiryo UI" pitchFamily="50" charset="-128"/>
                          <a:ea typeface="Meiryo UI" pitchFamily="50" charset="-128"/>
                          <a:cs typeface="Meiryo UI" pitchFamily="50" charset="-128"/>
                        </a:rPr>
                        <a:t>配分割合は、特別区</a:t>
                      </a:r>
                      <a:r>
                        <a:rPr lang="en-US" altLang="ja-JP" sz="1200" u="none" dirty="0" smtClean="0">
                          <a:solidFill>
                            <a:schemeClr val="tx1"/>
                          </a:solidFill>
                          <a:latin typeface="Meiryo UI" pitchFamily="50" charset="-128"/>
                          <a:ea typeface="Meiryo UI" pitchFamily="50" charset="-128"/>
                          <a:cs typeface="Meiryo UI" pitchFamily="50" charset="-128"/>
                        </a:rPr>
                        <a:t>54</a:t>
                      </a:r>
                      <a:r>
                        <a:rPr lang="ja-JP" altLang="en-US" sz="1200" u="none" dirty="0" smtClean="0">
                          <a:solidFill>
                            <a:schemeClr val="tx1"/>
                          </a:solidFill>
                          <a:latin typeface="Meiryo UI" pitchFamily="50" charset="-128"/>
                          <a:ea typeface="Meiryo UI" pitchFamily="50" charset="-128"/>
                          <a:cs typeface="Meiryo UI" pitchFamily="50" charset="-128"/>
                        </a:rPr>
                        <a:t>％、</a:t>
                      </a:r>
                      <a:endParaRPr lang="en-US" altLang="ja-JP" sz="1200" u="none" dirty="0" smtClean="0">
                        <a:solidFill>
                          <a:schemeClr val="tx1"/>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u="none" dirty="0" smtClean="0">
                          <a:solidFill>
                            <a:schemeClr val="tx1"/>
                          </a:solidFill>
                          <a:latin typeface="Meiryo UI" pitchFamily="50" charset="-128"/>
                          <a:ea typeface="Meiryo UI" pitchFamily="50" charset="-128"/>
                          <a:cs typeface="Meiryo UI" pitchFamily="50" charset="-128"/>
                        </a:rPr>
                        <a:t>　 大阪府</a:t>
                      </a:r>
                      <a:r>
                        <a:rPr lang="en-US" altLang="ja-JP" sz="1200" u="none" dirty="0" smtClean="0">
                          <a:solidFill>
                            <a:schemeClr val="tx1"/>
                          </a:solidFill>
                          <a:latin typeface="Meiryo UI" pitchFamily="50" charset="-128"/>
                          <a:ea typeface="Meiryo UI" pitchFamily="50" charset="-128"/>
                          <a:cs typeface="Meiryo UI" pitchFamily="50" charset="-128"/>
                        </a:rPr>
                        <a:t>46</a:t>
                      </a:r>
                      <a:r>
                        <a:rPr lang="ja-JP" altLang="en-US" sz="1200" u="none" dirty="0" smtClean="0">
                          <a:solidFill>
                            <a:schemeClr val="tx1"/>
                          </a:solidFill>
                          <a:latin typeface="Meiryo UI" pitchFamily="50" charset="-128"/>
                          <a:ea typeface="Meiryo UI" pitchFamily="50" charset="-128"/>
                          <a:cs typeface="Meiryo UI" pitchFamily="50" charset="-128"/>
                        </a:rPr>
                        <a:t>％とする</a:t>
                      </a:r>
                      <a:r>
                        <a:rPr lang="ja-JP" altLang="en-US" sz="1200" dirty="0" smtClean="0">
                          <a:solidFill>
                            <a:schemeClr val="tx1"/>
                          </a:solidFill>
                          <a:latin typeface="Meiryo UI" pitchFamily="50" charset="-128"/>
                          <a:ea typeface="Meiryo UI" pitchFamily="50" charset="-128"/>
                          <a:cs typeface="Meiryo UI" pitchFamily="50" charset="-128"/>
                        </a:rPr>
                        <a:t>（過去</a:t>
                      </a:r>
                      <a:r>
                        <a:rPr lang="en-US" altLang="ja-JP" sz="1200" dirty="0" smtClean="0">
                          <a:solidFill>
                            <a:schemeClr val="tx1"/>
                          </a:solidFill>
                          <a:latin typeface="Meiryo UI" pitchFamily="50" charset="-128"/>
                          <a:ea typeface="Meiryo UI" pitchFamily="50" charset="-128"/>
                          <a:cs typeface="Meiryo UI" pitchFamily="50" charset="-128"/>
                        </a:rPr>
                        <a:t>3</a:t>
                      </a:r>
                      <a:r>
                        <a:rPr lang="ja-JP" altLang="en-US" sz="1200" dirty="0" smtClean="0">
                          <a:solidFill>
                            <a:schemeClr val="tx1"/>
                          </a:solidFill>
                          <a:latin typeface="Meiryo UI" pitchFamily="50" charset="-128"/>
                          <a:ea typeface="Meiryo UI" pitchFamily="50" charset="-128"/>
                          <a:cs typeface="Meiryo UI" pitchFamily="50" charset="-128"/>
                        </a:rPr>
                        <a:t>年間の平均値）</a:t>
                      </a:r>
                      <a:endParaRPr lang="en-US" altLang="ja-JP" sz="1200" dirty="0" smtClean="0">
                        <a:solidFill>
                          <a:schemeClr val="tx1"/>
                        </a:solidFill>
                        <a:latin typeface="Meiryo UI" pitchFamily="50" charset="-128"/>
                        <a:ea typeface="Meiryo UI" pitchFamily="50" charset="-128"/>
                        <a:cs typeface="Meiryo UI" pitchFamily="50" charset="-128"/>
                      </a:endParaRPr>
                    </a:p>
                    <a:p>
                      <a:r>
                        <a:rPr kumimoji="1" lang="ja-JP" altLang="en-US" sz="1200" b="1" dirty="0" smtClean="0">
                          <a:latin typeface="Meiryo UI" pitchFamily="50" charset="-128"/>
                          <a:ea typeface="Meiryo UI" pitchFamily="50" charset="-128"/>
                          <a:cs typeface="Meiryo UI" pitchFamily="50" charset="-128"/>
                        </a:rPr>
                        <a:t>・　</a:t>
                      </a:r>
                      <a:r>
                        <a:rPr lang="ja-JP" altLang="en-US" sz="1200" b="0" dirty="0" smtClean="0">
                          <a:solidFill>
                            <a:prstClr val="black"/>
                          </a:solidFill>
                          <a:latin typeface="Meiryo UI" pitchFamily="50" charset="-128"/>
                          <a:ea typeface="Meiryo UI" pitchFamily="50" charset="-128"/>
                          <a:cs typeface="Meiryo UI" pitchFamily="50" charset="-128"/>
                        </a:rPr>
                        <a:t>特別区設置の日までの充当事業の状況などを踏まえて、</a:t>
                      </a:r>
                      <a:endParaRPr lang="en-US" altLang="ja-JP" sz="1200" b="0" dirty="0" smtClean="0">
                        <a:solidFill>
                          <a:prstClr val="black"/>
                        </a:solidFill>
                        <a:latin typeface="Meiryo UI" pitchFamily="50" charset="-128"/>
                        <a:ea typeface="Meiryo UI" pitchFamily="50" charset="-128"/>
                        <a:cs typeface="Meiryo UI" pitchFamily="50" charset="-128"/>
                      </a:endParaRPr>
                    </a:p>
                    <a:p>
                      <a:r>
                        <a:rPr lang="ja-JP" altLang="en-US" sz="1200" b="0" dirty="0" smtClean="0">
                          <a:solidFill>
                            <a:prstClr val="black"/>
                          </a:solidFill>
                          <a:latin typeface="Meiryo UI" pitchFamily="50" charset="-128"/>
                          <a:ea typeface="Meiryo UI" pitchFamily="50" charset="-128"/>
                          <a:cs typeface="Meiryo UI" pitchFamily="50" charset="-128"/>
                        </a:rPr>
                        <a:t>　</a:t>
                      </a:r>
                      <a:r>
                        <a:rPr lang="ja-JP" altLang="en-US" sz="1200" b="0" baseline="0" dirty="0" smtClean="0">
                          <a:solidFill>
                            <a:prstClr val="black"/>
                          </a:solidFill>
                          <a:latin typeface="Meiryo UI" pitchFamily="50" charset="-128"/>
                          <a:ea typeface="Meiryo UI" pitchFamily="50" charset="-128"/>
                          <a:cs typeface="Meiryo UI" pitchFamily="50" charset="-128"/>
                        </a:rPr>
                        <a:t> </a:t>
                      </a:r>
                      <a:r>
                        <a:rPr lang="ja-JP" altLang="en-US" sz="1200" b="0" dirty="0" smtClean="0">
                          <a:solidFill>
                            <a:prstClr val="black"/>
                          </a:solidFill>
                          <a:latin typeface="Meiryo UI" pitchFamily="50" charset="-128"/>
                          <a:ea typeface="Meiryo UI" pitchFamily="50" charset="-128"/>
                          <a:cs typeface="Meiryo UI" pitchFamily="50" charset="-128"/>
                        </a:rPr>
                        <a:t>必要に応じて知事と市長で調整</a:t>
                      </a:r>
                      <a:endParaRPr kumimoji="1" lang="en-US" altLang="ja-JP" sz="1200" b="1"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229735">
                <a:tc>
                  <a:txBody>
                    <a:bodyPr/>
                    <a:lstStyle/>
                    <a:p>
                      <a:r>
                        <a:rPr kumimoji="1" lang="ja-JP" altLang="en-US" sz="1200" dirty="0" smtClean="0">
                          <a:latin typeface="Meiryo UI" pitchFamily="50" charset="-128"/>
                          <a:ea typeface="Meiryo UI" pitchFamily="50" charset="-128"/>
                          <a:cs typeface="Meiryo UI" pitchFamily="50" charset="-128"/>
                        </a:rPr>
                        <a:t>各特別区への配分</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200" dirty="0" smtClean="0">
                          <a:latin typeface="Meiryo UI" pitchFamily="50" charset="-128"/>
                          <a:ea typeface="Meiryo UI" pitchFamily="50" charset="-128"/>
                          <a:cs typeface="Meiryo UI" pitchFamily="50" charset="-128"/>
                        </a:rPr>
                        <a:t>・　人口及び面積といった客観的指標で配分</a:t>
                      </a:r>
                      <a:endParaRPr kumimoji="1" lang="en-US" altLang="ja-JP" sz="1200" dirty="0" smtClean="0">
                        <a:latin typeface="Meiryo UI" pitchFamily="50" charset="-128"/>
                        <a:ea typeface="Meiryo UI" pitchFamily="50" charset="-128"/>
                        <a:cs typeface="Meiryo UI" pitchFamily="50" charset="-128"/>
                      </a:endParaRPr>
                    </a:p>
                    <a:p>
                      <a:r>
                        <a:rPr kumimoji="1" lang="ja-JP" altLang="en-US" sz="1200" dirty="0" smtClean="0">
                          <a:latin typeface="Meiryo UI" pitchFamily="50" charset="-128"/>
                          <a:ea typeface="Meiryo UI" pitchFamily="50" charset="-128"/>
                          <a:cs typeface="Meiryo UI" pitchFamily="50" charset="-128"/>
                        </a:rPr>
                        <a:t>・　</a:t>
                      </a:r>
                      <a:r>
                        <a:rPr kumimoji="1" lang="ja-JP" altLang="en-US" sz="1200" dirty="0" smtClean="0">
                          <a:solidFill>
                            <a:schemeClr val="tx1"/>
                          </a:solidFill>
                          <a:latin typeface="Meiryo UI" pitchFamily="50" charset="-128"/>
                          <a:ea typeface="Meiryo UI" pitchFamily="50" charset="-128"/>
                          <a:cs typeface="Meiryo UI" pitchFamily="50" charset="-128"/>
                        </a:rPr>
                        <a:t>既存事業に係る財政負担に配慮</a:t>
                      </a:r>
                      <a:endParaRPr kumimoji="1" lang="en-US" altLang="ja-JP" sz="1200" dirty="0" smtClean="0">
                        <a:solidFill>
                          <a:schemeClr val="tx1"/>
                        </a:solidFill>
                        <a:latin typeface="Meiryo UI" pitchFamily="50" charset="-128"/>
                        <a:ea typeface="Meiryo UI" pitchFamily="50" charset="-128"/>
                        <a:cs typeface="Meiryo UI" pitchFamily="50" charset="-128"/>
                      </a:endParaRPr>
                    </a:p>
                    <a:p>
                      <a:r>
                        <a:rPr kumimoji="1" lang="ja-JP" altLang="en-US" sz="1200" dirty="0" smtClean="0">
                          <a:solidFill>
                            <a:schemeClr val="tx1"/>
                          </a:solidFill>
                          <a:latin typeface="Meiryo UI" pitchFamily="50" charset="-128"/>
                          <a:ea typeface="Meiryo UI" pitchFamily="50" charset="-128"/>
                          <a:cs typeface="Meiryo UI" pitchFamily="50" charset="-128"/>
                        </a:rPr>
                        <a:t>　　（既に着手済みの連続立体交差・区画整理事業等）</a:t>
                      </a:r>
                      <a:endParaRPr kumimoji="1" lang="ja-JP" altLang="en-US" sz="12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204583">
                <a:tc>
                  <a:txBody>
                    <a:bodyPr/>
                    <a:lstStyle/>
                    <a:p>
                      <a:r>
                        <a:rPr kumimoji="1" lang="ja-JP" altLang="en-US" sz="1200" dirty="0" smtClean="0">
                          <a:latin typeface="Meiryo UI" pitchFamily="50" charset="-128"/>
                          <a:ea typeface="Meiryo UI" pitchFamily="50" charset="-128"/>
                          <a:cs typeface="Meiryo UI" pitchFamily="50" charset="-128"/>
                        </a:rPr>
                        <a:t>交付金の使途</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indent="-95250"/>
                      <a:r>
                        <a:rPr kumimoji="1" lang="ja-JP" altLang="en-US" sz="1200" dirty="0" smtClean="0">
                          <a:latin typeface="Meiryo UI" pitchFamily="50" charset="-128"/>
                          <a:ea typeface="Meiryo UI" pitchFamily="50" charset="-128"/>
                          <a:cs typeface="Meiryo UI" pitchFamily="50" charset="-128"/>
                        </a:rPr>
                        <a:t>地方税法に定める都市計画税及び事業所税の使途とする</a:t>
                      </a:r>
                      <a:endParaRPr kumimoji="1" lang="en-US" altLang="ja-JP" sz="12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3538284932"/>
              </p:ext>
            </p:extLst>
          </p:nvPr>
        </p:nvGraphicFramePr>
        <p:xfrm>
          <a:off x="216024" y="4614088"/>
          <a:ext cx="6048673" cy="2097580"/>
        </p:xfrm>
        <a:graphic>
          <a:graphicData uri="http://schemas.openxmlformats.org/drawingml/2006/table">
            <a:tbl>
              <a:tblPr firstRow="1" bandRow="1">
                <a:tableStyleId>{93296810-A885-4BE3-A3E7-6D5BEEA58F35}</a:tableStyleId>
              </a:tblPr>
              <a:tblGrid>
                <a:gridCol w="969784"/>
                <a:gridCol w="830416"/>
                <a:gridCol w="3347607"/>
                <a:gridCol w="900866"/>
              </a:tblGrid>
              <a:tr h="288032">
                <a:tc>
                  <a:txBody>
                    <a:bodyPr/>
                    <a:lstStyle/>
                    <a:p>
                      <a:endParaRPr kumimoji="1" lang="ja-JP" altLang="en-US" sz="1200" b="0" dirty="0">
                        <a:solidFill>
                          <a:schemeClr val="tx1"/>
                        </a:solidFill>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dirty="0" smtClean="0">
                          <a:solidFill>
                            <a:schemeClr val="tx1"/>
                          </a:solidFill>
                        </a:rPr>
                        <a:t>配分先</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dirty="0" smtClean="0">
                          <a:solidFill>
                            <a:schemeClr val="tx1"/>
                          </a:solidFill>
                        </a:rPr>
                        <a:t>充当事業</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dirty="0" smtClean="0">
                          <a:solidFill>
                            <a:schemeClr val="tx1"/>
                          </a:solidFill>
                        </a:rPr>
                        <a:t>充当額</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r>
              <a:tr h="290531">
                <a:tc rowSpan="2">
                  <a:txBody>
                    <a:bodyPr/>
                    <a:lstStyle/>
                    <a:p>
                      <a:pPr algn="ctr"/>
                      <a:r>
                        <a:rPr kumimoji="1" lang="ja-JP" altLang="en-US" sz="1200" b="0" dirty="0" smtClean="0">
                          <a:solidFill>
                            <a:schemeClr val="tx1"/>
                          </a:solidFill>
                        </a:rPr>
                        <a:t>都市計画税</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dirty="0" smtClean="0">
                          <a:solidFill>
                            <a:schemeClr val="tx1"/>
                          </a:solidFill>
                        </a:rPr>
                        <a:t>特別区</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r>
                        <a:rPr lang="ja-JP" altLang="en-US" sz="1200" dirty="0" smtClean="0">
                          <a:latin typeface="Meiryo UI" pitchFamily="50" charset="-128"/>
                          <a:ea typeface="Meiryo UI" pitchFamily="50" charset="-128"/>
                          <a:cs typeface="Meiryo UI" pitchFamily="50" charset="-128"/>
                        </a:rPr>
                        <a:t>街路・再開発・区画整理・都市公園</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rPr>
                        <a:t>285</a:t>
                      </a:r>
                      <a:r>
                        <a:rPr kumimoji="1" lang="ja-JP" altLang="en-US" sz="1200" b="0" dirty="0" smtClean="0">
                          <a:solidFill>
                            <a:schemeClr val="tx1"/>
                          </a:solidFill>
                        </a:rPr>
                        <a:t>億円</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r>
              <a:tr h="290531">
                <a:tc vMerge="1">
                  <a:txBody>
                    <a:bodyPr/>
                    <a:lstStyle/>
                    <a:p>
                      <a:endParaRPr kumimoji="1" lang="ja-JP" altLang="en-US" sz="1200" b="0" dirty="0">
                        <a:solidFill>
                          <a:schemeClr val="tx1"/>
                        </a:solidFill>
                      </a:endParaRPr>
                    </a:p>
                  </a:txBody>
                  <a:tcPr/>
                </a:tc>
                <a:tc>
                  <a:txBody>
                    <a:bodyPr/>
                    <a:lstStyle/>
                    <a:p>
                      <a:pPr algn="ctr"/>
                      <a:r>
                        <a:rPr kumimoji="1" lang="ja-JP" altLang="en-US" sz="1200" b="0" dirty="0" smtClean="0">
                          <a:solidFill>
                            <a:schemeClr val="tx1"/>
                          </a:solidFill>
                        </a:rPr>
                        <a:t>大阪府</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r>
                        <a:rPr lang="ja-JP" altLang="en-US" sz="1200" dirty="0" smtClean="0">
                          <a:latin typeface="Meiryo UI" pitchFamily="50" charset="-128"/>
                          <a:ea typeface="Meiryo UI" pitchFamily="50" charset="-128"/>
                          <a:cs typeface="Meiryo UI" pitchFamily="50" charset="-128"/>
                        </a:rPr>
                        <a:t>街路・都市公園・下水道・高速道路</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rPr>
                        <a:t>266</a:t>
                      </a:r>
                      <a:r>
                        <a:rPr kumimoji="1" lang="ja-JP" altLang="en-US" sz="1200" b="0" dirty="0" smtClean="0">
                          <a:solidFill>
                            <a:schemeClr val="tx1"/>
                          </a:solidFill>
                        </a:rPr>
                        <a:t>億円</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r>
              <a:tr h="484218">
                <a:tc rowSpan="2">
                  <a:txBody>
                    <a:bodyPr/>
                    <a:lstStyle/>
                    <a:p>
                      <a:pPr algn="ctr"/>
                      <a:r>
                        <a:rPr kumimoji="1" lang="ja-JP" altLang="en-US" sz="1200" b="0" dirty="0" smtClean="0">
                          <a:solidFill>
                            <a:schemeClr val="tx1"/>
                          </a:solidFill>
                        </a:rPr>
                        <a:t>事業所税</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rPr>
                        <a:t>特別区</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itchFamily="50" charset="-128"/>
                          <a:ea typeface="Meiryo UI" pitchFamily="50" charset="-128"/>
                          <a:cs typeface="Meiryo UI" pitchFamily="50" charset="-128"/>
                          <a:sym typeface="Wingdings" pitchFamily="2" charset="2"/>
                        </a:rPr>
                        <a:t>河川・橋りょう・スポーツ施設・</a:t>
                      </a:r>
                      <a:r>
                        <a:rPr lang="ja-JP" altLang="en-US" sz="1200" dirty="0" smtClean="0">
                          <a:latin typeface="Meiryo UI" pitchFamily="50" charset="-128"/>
                          <a:ea typeface="Meiryo UI" pitchFamily="50" charset="-128"/>
                          <a:cs typeface="Meiryo UI" pitchFamily="50" charset="-128"/>
                        </a:rPr>
                        <a:t>公園</a:t>
                      </a:r>
                      <a:r>
                        <a:rPr kumimoji="1" lang="ja-JP" altLang="en-US" sz="1200" dirty="0" smtClean="0">
                          <a:latin typeface="Meiryo UI" pitchFamily="50" charset="-128"/>
                          <a:ea typeface="Meiryo UI" pitchFamily="50" charset="-128"/>
                          <a:cs typeface="Meiryo UI" pitchFamily="50" charset="-128"/>
                          <a:sym typeface="Wingdings" pitchFamily="2" charset="2"/>
                        </a:rPr>
                        <a:t>・廃棄物処理施設・社会福祉施設・児童福祉施設</a:t>
                      </a:r>
                      <a:r>
                        <a:rPr lang="ja-JP" altLang="en-US" sz="1200" dirty="0" smtClean="0">
                          <a:latin typeface="Meiryo UI" pitchFamily="50" charset="-128"/>
                          <a:ea typeface="Meiryo UI" pitchFamily="50" charset="-128"/>
                          <a:cs typeface="Meiryo UI" pitchFamily="50" charset="-128"/>
                          <a:sym typeface="Wingdings" pitchFamily="2" charset="2"/>
                        </a:rPr>
                        <a:t>・学校施設・社会教育施設・高速</a:t>
                      </a:r>
                      <a:r>
                        <a:rPr lang="ja-JP" altLang="en-US" sz="1200" dirty="0" smtClean="0">
                          <a:solidFill>
                            <a:schemeClr val="tx1"/>
                          </a:solidFill>
                          <a:latin typeface="Meiryo UI" pitchFamily="50" charset="-128"/>
                          <a:ea typeface="Meiryo UI" pitchFamily="50" charset="-128"/>
                          <a:cs typeface="Meiryo UI" pitchFamily="50" charset="-128"/>
                          <a:sym typeface="Wingdings" pitchFamily="2" charset="2"/>
                        </a:rPr>
                        <a:t>鉄道</a:t>
                      </a:r>
                      <a:r>
                        <a:rPr lang="en-US" altLang="ja-JP" sz="900" dirty="0" smtClean="0">
                          <a:solidFill>
                            <a:schemeClr val="tx1"/>
                          </a:solidFill>
                          <a:latin typeface="Meiryo UI" pitchFamily="50" charset="-128"/>
                          <a:ea typeface="Meiryo UI" pitchFamily="50" charset="-128"/>
                          <a:cs typeface="Meiryo UI" pitchFamily="50" charset="-128"/>
                          <a:sym typeface="Wingdings" pitchFamily="2" charset="2"/>
                        </a:rPr>
                        <a:t>(</a:t>
                      </a:r>
                      <a:r>
                        <a:rPr lang="ja-JP" altLang="en-US" sz="900" dirty="0" smtClean="0">
                          <a:solidFill>
                            <a:schemeClr val="tx1"/>
                          </a:solidFill>
                          <a:latin typeface="Meiryo UI" pitchFamily="50" charset="-128"/>
                          <a:ea typeface="Meiryo UI" pitchFamily="50" charset="-128"/>
                          <a:cs typeface="Meiryo UI" pitchFamily="50" charset="-128"/>
                          <a:sym typeface="Wingdings" pitchFamily="2" charset="2"/>
                        </a:rPr>
                        <a:t>地下鉄エレベーター設置補助等</a:t>
                      </a:r>
                      <a:r>
                        <a:rPr lang="en-US" altLang="ja-JP" sz="900" dirty="0" smtClean="0">
                          <a:solidFill>
                            <a:schemeClr val="tx1"/>
                          </a:solidFill>
                          <a:latin typeface="Meiryo UI" pitchFamily="50" charset="-128"/>
                          <a:ea typeface="Meiryo UI" pitchFamily="50" charset="-128"/>
                          <a:cs typeface="Meiryo UI" pitchFamily="50" charset="-128"/>
                          <a:sym typeface="Wingdings" pitchFamily="2" charset="2"/>
                        </a:rPr>
                        <a:t>)</a:t>
                      </a:r>
                      <a:endParaRPr kumimoji="1" lang="ja-JP" altLang="en-US" sz="1200" b="0" dirty="0" smtClean="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u="sng" dirty="0" smtClean="0">
                          <a:solidFill>
                            <a:schemeClr val="tx1"/>
                          </a:solidFill>
                        </a:rPr>
                        <a:t>111</a:t>
                      </a:r>
                      <a:r>
                        <a:rPr kumimoji="1" lang="ja-JP" altLang="en-US" sz="1200" b="0" u="sng" dirty="0" smtClean="0">
                          <a:solidFill>
                            <a:schemeClr val="tx1"/>
                          </a:solidFill>
                        </a:rPr>
                        <a:t>億円</a:t>
                      </a:r>
                      <a:endParaRPr kumimoji="1" lang="en-US" altLang="ja-JP" sz="1200" b="0" u="sng" dirty="0" smtClean="0">
                        <a:solidFill>
                          <a:schemeClr val="tx1"/>
                        </a:solidFill>
                      </a:endParaRPr>
                    </a:p>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b="0" dirty="0" smtClean="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r>
              <a:tr h="588406">
                <a:tc vMerge="1">
                  <a:txBody>
                    <a:bodyPr/>
                    <a:lstStyle/>
                    <a:p>
                      <a:endParaRPr kumimoji="1" lang="ja-JP" altLang="en-US" sz="1200" b="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rPr>
                        <a:t>大阪府</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indent="0">
                        <a:lnSpc>
                          <a:spcPts val="1600"/>
                        </a:lnSpc>
                        <a:spcBef>
                          <a:spcPts val="300"/>
                        </a:spcBef>
                      </a:pPr>
                      <a:r>
                        <a:rPr kumimoji="1" lang="ja-JP" altLang="en-US" sz="1200" u="sng" dirty="0" smtClean="0">
                          <a:solidFill>
                            <a:schemeClr val="tx1"/>
                          </a:solidFill>
                          <a:latin typeface="Meiryo UI" pitchFamily="50" charset="-128"/>
                          <a:ea typeface="Meiryo UI" pitchFamily="50" charset="-128"/>
                          <a:cs typeface="Meiryo UI" pitchFamily="50" charset="-128"/>
                          <a:sym typeface="Wingdings" pitchFamily="2" charset="2"/>
                        </a:rPr>
                        <a:t>河川・</a:t>
                      </a:r>
                      <a:r>
                        <a:rPr kumimoji="1" lang="ja-JP" altLang="en-US" sz="1200" dirty="0" smtClean="0">
                          <a:solidFill>
                            <a:schemeClr val="tx1"/>
                          </a:solidFill>
                          <a:latin typeface="Meiryo UI" pitchFamily="50" charset="-128"/>
                          <a:ea typeface="Meiryo UI" pitchFamily="50" charset="-128"/>
                          <a:cs typeface="Meiryo UI" pitchFamily="50" charset="-128"/>
                          <a:sym typeface="Wingdings" pitchFamily="2" charset="2"/>
                        </a:rPr>
                        <a:t>橋りょう・</a:t>
                      </a:r>
                      <a:r>
                        <a:rPr lang="ja-JP" altLang="en-US" sz="1200" dirty="0" smtClean="0">
                          <a:solidFill>
                            <a:schemeClr val="tx1"/>
                          </a:solidFill>
                          <a:latin typeface="Meiryo UI" pitchFamily="50" charset="-128"/>
                          <a:ea typeface="Meiryo UI" pitchFamily="50" charset="-128"/>
                          <a:cs typeface="Meiryo UI" pitchFamily="50" charset="-128"/>
                          <a:sym typeface="Wingdings" pitchFamily="2" charset="2"/>
                        </a:rPr>
                        <a:t>文化推進施策・スポーツ施設・</a:t>
                      </a:r>
                      <a:r>
                        <a:rPr lang="ja-JP" altLang="en-US" sz="1200" dirty="0" smtClean="0">
                          <a:solidFill>
                            <a:schemeClr val="tx1"/>
                          </a:solidFill>
                          <a:latin typeface="Meiryo UI" pitchFamily="50" charset="-128"/>
                          <a:ea typeface="Meiryo UI" pitchFamily="50" charset="-128"/>
                          <a:cs typeface="Meiryo UI" pitchFamily="50" charset="-128"/>
                        </a:rPr>
                        <a:t>公園</a:t>
                      </a:r>
                      <a:r>
                        <a:rPr lang="ja-JP" altLang="en-US" sz="1200" dirty="0" smtClean="0">
                          <a:solidFill>
                            <a:schemeClr val="tx1"/>
                          </a:solidFill>
                          <a:latin typeface="Meiryo UI" pitchFamily="50" charset="-128"/>
                          <a:ea typeface="Meiryo UI" pitchFamily="50" charset="-128"/>
                          <a:cs typeface="Meiryo UI" pitchFamily="50" charset="-128"/>
                          <a:sym typeface="Wingdings" pitchFamily="2" charset="2"/>
                        </a:rPr>
                        <a:t>・下水道</a:t>
                      </a:r>
                      <a:endParaRPr kumimoji="1" lang="ja-JP" altLang="en-US" sz="1200" b="0"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u="sng" dirty="0" smtClean="0">
                          <a:solidFill>
                            <a:schemeClr val="tx1"/>
                          </a:solidFill>
                        </a:rPr>
                        <a:t>157</a:t>
                      </a:r>
                      <a:r>
                        <a:rPr kumimoji="1" lang="ja-JP" altLang="en-US" sz="1200" b="0" u="sng" dirty="0" smtClean="0">
                          <a:solidFill>
                            <a:schemeClr val="tx1"/>
                          </a:solidFill>
                        </a:rPr>
                        <a:t>億円</a:t>
                      </a:r>
                      <a:endParaRPr kumimoji="1" lang="en-US" altLang="ja-JP" sz="1200" b="0" u="sng" dirty="0" smtClean="0">
                        <a:solidFill>
                          <a:schemeClr val="tx1"/>
                        </a:solidFill>
                      </a:endParaRPr>
                    </a:p>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b="0" dirty="0" smtClean="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r>
            </a:tbl>
          </a:graphicData>
        </a:graphic>
      </p:graphicFrame>
      <p:sp>
        <p:nvSpPr>
          <p:cNvPr id="19" name="テキスト ボックス 18"/>
          <p:cNvSpPr txBox="1"/>
          <p:nvPr/>
        </p:nvSpPr>
        <p:spPr>
          <a:xfrm>
            <a:off x="72008" y="4316478"/>
            <a:ext cx="6681192" cy="307777"/>
          </a:xfrm>
          <a:prstGeom prst="rect">
            <a:avLst/>
          </a:prstGeom>
          <a:noFill/>
        </p:spPr>
        <p:txBody>
          <a:bodyPr wrap="square" rtlCol="0">
            <a:spAutoFit/>
          </a:bodyPr>
          <a:lstStyle/>
          <a:p>
            <a:pPr marL="285750" indent="-285750">
              <a:spcBef>
                <a:spcPts val="600"/>
              </a:spcBef>
            </a:pPr>
            <a:r>
              <a:rPr lang="ja-JP" altLang="en-US" sz="1400" b="1" dirty="0" smtClean="0">
                <a:solidFill>
                  <a:prstClr val="black"/>
                </a:solidFill>
                <a:latin typeface="Meiryo UI" pitchFamily="50" charset="-128"/>
                <a:ea typeface="Meiryo UI" pitchFamily="50" charset="-128"/>
                <a:cs typeface="Meiryo UI" pitchFamily="50" charset="-128"/>
              </a:rPr>
              <a:t>（２）目的税二税の充当事業を特別区と大阪府に配分</a:t>
            </a:r>
            <a:r>
              <a:rPr lang="ja-JP" altLang="en-US" sz="1050" b="1" spc="-150" dirty="0" smtClean="0">
                <a:solidFill>
                  <a:prstClr val="black"/>
                </a:solidFill>
                <a:latin typeface="Meiryo UI" pitchFamily="50" charset="-128"/>
                <a:ea typeface="Meiryo UI" pitchFamily="50" charset="-128"/>
                <a:cs typeface="Meiryo UI" pitchFamily="50" charset="-128"/>
              </a:rPr>
              <a:t>（</a:t>
            </a:r>
            <a:r>
              <a:rPr lang="en-US" altLang="ja-JP" sz="1050" b="1" spc="-150" dirty="0" smtClean="0">
                <a:solidFill>
                  <a:prstClr val="black"/>
                </a:solidFill>
                <a:latin typeface="Meiryo UI" pitchFamily="50" charset="-128"/>
                <a:ea typeface="Meiryo UI" pitchFamily="50" charset="-128"/>
                <a:cs typeface="Meiryo UI" pitchFamily="50" charset="-128"/>
              </a:rPr>
              <a:t>H27</a:t>
            </a:r>
            <a:r>
              <a:rPr lang="ja-JP" altLang="en-US" sz="1050" b="1" spc="-150" dirty="0" smtClean="0">
                <a:solidFill>
                  <a:prstClr val="black"/>
                </a:solidFill>
                <a:latin typeface="Meiryo UI" pitchFamily="50" charset="-128"/>
                <a:ea typeface="Meiryo UI" pitchFamily="50" charset="-128"/>
                <a:cs typeface="Meiryo UI" pitchFamily="50" charset="-128"/>
              </a:rPr>
              <a:t>年度決算ベース試算）</a:t>
            </a:r>
            <a:endParaRPr lang="en-US" altLang="ja-JP" sz="1050" spc="-150" dirty="0" smtClean="0">
              <a:solidFill>
                <a:prstClr val="black"/>
              </a:solidFill>
              <a:latin typeface="Meiryo UI" pitchFamily="50" charset="-128"/>
              <a:ea typeface="Meiryo UI" pitchFamily="50" charset="-128"/>
              <a:cs typeface="Meiryo UI" pitchFamily="50" charset="-128"/>
            </a:endParaRPr>
          </a:p>
        </p:txBody>
      </p:sp>
      <p:graphicFrame>
        <p:nvGraphicFramePr>
          <p:cNvPr id="21" name="表 20"/>
          <p:cNvGraphicFramePr>
            <a:graphicFrameLocks noGrp="1"/>
          </p:cNvGraphicFramePr>
          <p:nvPr>
            <p:extLst>
              <p:ext uri="{D42A27DB-BD31-4B8C-83A1-F6EECF244321}">
                <p14:modId xmlns:p14="http://schemas.microsoft.com/office/powerpoint/2010/main" val="2031318016"/>
              </p:ext>
            </p:extLst>
          </p:nvPr>
        </p:nvGraphicFramePr>
        <p:xfrm>
          <a:off x="6465169" y="2348884"/>
          <a:ext cx="3240359" cy="4087980"/>
        </p:xfrm>
        <a:graphic>
          <a:graphicData uri="http://schemas.openxmlformats.org/drawingml/2006/table">
            <a:tbl>
              <a:tblPr firstRow="1" bandRow="1">
                <a:tableStyleId>{93296810-A885-4BE3-A3E7-6D5BEEA58F35}</a:tableStyleId>
              </a:tblPr>
              <a:tblGrid>
                <a:gridCol w="575115"/>
                <a:gridCol w="691327"/>
                <a:gridCol w="674571"/>
                <a:gridCol w="647005"/>
                <a:gridCol w="652341"/>
              </a:tblGrid>
              <a:tr h="576060">
                <a:tc gridSpan="2">
                  <a:txBody>
                    <a:bodyPr/>
                    <a:lstStyle/>
                    <a:p>
                      <a:pPr algn="ct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hMerge="1">
                  <a:txBody>
                    <a:bodyPr/>
                    <a:lstStyle/>
                    <a:p>
                      <a:pPr algn="ctr"/>
                      <a:endParaRPr kumimoji="1" lang="ja-JP" altLang="en-US" sz="12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kumimoji="1" lang="ja-JP" altLang="en-US" sz="1200" b="0" dirty="0" smtClean="0">
                          <a:latin typeface="Meiryo UI" pitchFamily="50" charset="-128"/>
                          <a:ea typeface="Meiryo UI" pitchFamily="50" charset="-128"/>
                          <a:cs typeface="Meiryo UI" pitchFamily="50" charset="-128"/>
                        </a:rPr>
                        <a:t>都市</a:t>
                      </a:r>
                      <a:endParaRPr kumimoji="1" lang="en-US" altLang="ja-JP" sz="1200" b="0" dirty="0" smtClean="0">
                        <a:latin typeface="Meiryo UI" pitchFamily="50" charset="-128"/>
                        <a:ea typeface="Meiryo UI" pitchFamily="50" charset="-128"/>
                        <a:cs typeface="Meiryo UI" pitchFamily="50" charset="-128"/>
                      </a:endParaRPr>
                    </a:p>
                    <a:p>
                      <a:pPr algn="ctr"/>
                      <a:r>
                        <a:rPr kumimoji="1" lang="ja-JP" altLang="en-US" sz="1200" b="0" dirty="0" smtClean="0">
                          <a:latin typeface="Meiryo UI" pitchFamily="50" charset="-128"/>
                          <a:ea typeface="Meiryo UI" pitchFamily="50" charset="-128"/>
                          <a:cs typeface="Meiryo UI" pitchFamily="50" charset="-128"/>
                        </a:rPr>
                        <a:t>計画税</a:t>
                      </a:r>
                      <a:endParaRPr kumimoji="1" lang="ja-JP" altLang="en-US" sz="1200" b="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latin typeface="Meiryo UI" pitchFamily="50" charset="-128"/>
                          <a:ea typeface="Meiryo UI" pitchFamily="50" charset="-128"/>
                          <a:cs typeface="Meiryo UI" pitchFamily="50" charset="-128"/>
                        </a:rPr>
                        <a:t>事業</a:t>
                      </a:r>
                      <a:endParaRPr kumimoji="1" lang="en-US" altLang="ja-JP" sz="1200" b="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latin typeface="Meiryo UI" pitchFamily="50" charset="-128"/>
                          <a:ea typeface="Meiryo UI" pitchFamily="50" charset="-128"/>
                          <a:cs typeface="Meiryo UI" pitchFamily="50" charset="-128"/>
                        </a:rPr>
                        <a:t>所税</a:t>
                      </a:r>
                      <a:endParaRPr kumimoji="1" lang="ja-JP" altLang="en-US" sz="1200" b="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kumimoji="1" lang="ja-JP" altLang="en-US" sz="1200" b="1" dirty="0" smtClean="0">
                          <a:latin typeface="Meiryo UI" pitchFamily="50" charset="-128"/>
                          <a:ea typeface="Meiryo UI" pitchFamily="50" charset="-128"/>
                          <a:cs typeface="Meiryo UI" pitchFamily="50" charset="-128"/>
                        </a:rPr>
                        <a:t>配分</a:t>
                      </a:r>
                      <a:endParaRPr kumimoji="1" lang="en-US" altLang="ja-JP" sz="1200" b="1" dirty="0" smtClean="0">
                        <a:latin typeface="Meiryo UI" pitchFamily="50" charset="-128"/>
                        <a:ea typeface="Meiryo UI" pitchFamily="50" charset="-128"/>
                        <a:cs typeface="Meiryo UI" pitchFamily="50" charset="-128"/>
                      </a:endParaRPr>
                    </a:p>
                    <a:p>
                      <a:pPr algn="ctr"/>
                      <a:r>
                        <a:rPr kumimoji="1" lang="ja-JP" altLang="en-US" sz="1200" b="1" dirty="0" smtClean="0">
                          <a:latin typeface="Meiryo UI" pitchFamily="50" charset="-128"/>
                          <a:ea typeface="Meiryo UI" pitchFamily="50" charset="-128"/>
                          <a:cs typeface="Meiryo UI" pitchFamily="50" charset="-128"/>
                        </a:rPr>
                        <a:t>割合</a:t>
                      </a:r>
                      <a:endParaRPr kumimoji="1" lang="ja-JP" altLang="en-US" sz="1200" b="1"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rowSpan="2">
                  <a:txBody>
                    <a:bodyPr/>
                    <a:lstStyle/>
                    <a:p>
                      <a:pPr algn="ctr"/>
                      <a:r>
                        <a:rPr kumimoji="1" lang="ja-JP" altLang="en-US" sz="1200" dirty="0" smtClean="0">
                          <a:latin typeface="Meiryo UI" pitchFamily="50" charset="-128"/>
                          <a:ea typeface="Meiryo UI" pitchFamily="50" charset="-128"/>
                          <a:cs typeface="Meiryo UI" pitchFamily="50" charset="-128"/>
                        </a:rPr>
                        <a:t>Ｈ</a:t>
                      </a:r>
                      <a:r>
                        <a:rPr kumimoji="1" lang="en-US" altLang="ja-JP" sz="1200" dirty="0" smtClean="0">
                          <a:latin typeface="Meiryo UI" pitchFamily="50" charset="-128"/>
                          <a:ea typeface="Meiryo UI" pitchFamily="50" charset="-128"/>
                          <a:cs typeface="Meiryo UI" pitchFamily="50" charset="-128"/>
                        </a:rPr>
                        <a:t>25</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chemeClr val="tx1"/>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latin typeface="Meiryo UI"/>
                        </a:rPr>
                        <a:t>50%</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75%</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a:solidFill>
                            <a:srgbClr val="000000"/>
                          </a:solidFill>
                          <a:latin typeface="Meiryo UI"/>
                        </a:rPr>
                        <a:t>5</a:t>
                      </a:r>
                      <a:r>
                        <a:rPr lang="en-US" altLang="ja-JP" sz="1200" b="1" i="0" u="none" strike="noStrike" dirty="0" smtClean="0">
                          <a:solidFill>
                            <a:srgbClr val="000000"/>
                          </a:solidFill>
                          <a:latin typeface="Meiryo UI"/>
                        </a:rPr>
                        <a:t>8</a:t>
                      </a:r>
                      <a:r>
                        <a:rPr lang="en-US" altLang="ja-JP" sz="1200" b="1" i="0" u="none" strike="noStrike" dirty="0">
                          <a:solidFill>
                            <a:srgbClr val="000000"/>
                          </a:solidFill>
                          <a:latin typeface="Meiryo UI"/>
                        </a:rPr>
                        <a:t>%</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vMerge="1">
                  <a:txBody>
                    <a:bodyPr/>
                    <a:lstStyle/>
                    <a:p>
                      <a:pPr algn="ctr"/>
                      <a:endParaRPr kumimoji="1" lang="ja-JP" altLang="en-US" sz="12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chemeClr val="tx1"/>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latin typeface="Meiryo UI"/>
                        </a:rPr>
                        <a:t>50%</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latin typeface="Meiryo UI"/>
                        </a:rPr>
                        <a:t>25%</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chemeClr val="tx1"/>
                          </a:solidFill>
                          <a:latin typeface="Meiryo UI"/>
                        </a:rPr>
                        <a:t>42%</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rowSpan="2">
                  <a:txBody>
                    <a:bodyPr/>
                    <a:lstStyle/>
                    <a:p>
                      <a:pPr algn="ctr"/>
                      <a:r>
                        <a:rPr kumimoji="1" lang="ja-JP" altLang="en-US" sz="1200" dirty="0" smtClean="0">
                          <a:latin typeface="Meiryo UI" pitchFamily="50" charset="-128"/>
                          <a:ea typeface="Meiryo UI" pitchFamily="50" charset="-128"/>
                          <a:cs typeface="Meiryo UI" pitchFamily="50" charset="-128"/>
                        </a:rPr>
                        <a:t>Ｈ</a:t>
                      </a:r>
                      <a:r>
                        <a:rPr kumimoji="1" lang="en-US" altLang="ja-JP" sz="1200" dirty="0" smtClean="0">
                          <a:latin typeface="Meiryo UI" pitchFamily="50" charset="-128"/>
                          <a:ea typeface="Meiryo UI" pitchFamily="50" charset="-128"/>
                          <a:cs typeface="Meiryo UI" pitchFamily="50" charset="-128"/>
                        </a:rPr>
                        <a:t>26</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a:solidFill>
                            <a:srgbClr val="000000"/>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chemeClr val="tx1"/>
                          </a:solidFill>
                          <a:latin typeface="Meiryo UI"/>
                        </a:rPr>
                        <a:t>51%</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sng" strike="noStrike" dirty="0" smtClean="0">
                          <a:solidFill>
                            <a:schemeClr val="tx1"/>
                          </a:solidFill>
                          <a:latin typeface="Meiryo UI"/>
                        </a:rPr>
                        <a:t>68%</a:t>
                      </a:r>
                    </a:p>
                    <a:p>
                      <a:pPr algn="ctr" rtl="0" fontAlgn="ctr"/>
                      <a:endParaRPr lang="en-US" altLang="ja-JP" sz="1000" b="0" i="0" u="none" strike="noStrike" dirty="0">
                        <a:solidFill>
                          <a:schemeClr val="tx1"/>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chemeClr val="tx1"/>
                          </a:solidFill>
                          <a:latin typeface="Meiryo UI"/>
                        </a:rPr>
                        <a:t>57%</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vMerge="1">
                  <a:txBody>
                    <a:bodyPr/>
                    <a:lstStyle/>
                    <a:p>
                      <a:pPr algn="ctr"/>
                      <a:endParaRPr kumimoji="1" lang="ja-JP" altLang="en-US" sz="12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rgbClr val="000000"/>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chemeClr val="tx1"/>
                          </a:solidFill>
                          <a:latin typeface="Meiryo UI"/>
                        </a:rPr>
                        <a:t>49%</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sng" strike="noStrike" dirty="0" smtClean="0">
                          <a:solidFill>
                            <a:schemeClr val="tx1"/>
                          </a:solidFill>
                          <a:latin typeface="Meiryo UI"/>
                        </a:rPr>
                        <a:t>32%</a:t>
                      </a:r>
                    </a:p>
                    <a:p>
                      <a:pPr algn="ctr" rtl="0" fontAlgn="ctr"/>
                      <a:endParaRPr lang="en-US" altLang="ja-JP" sz="1000" b="0" i="0" u="none" strike="noStrike" dirty="0">
                        <a:solidFill>
                          <a:schemeClr val="tx1"/>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chemeClr val="tx1"/>
                          </a:solidFill>
                          <a:latin typeface="Meiryo UI"/>
                        </a:rPr>
                        <a:t>43%</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rowSpan="2">
                  <a:txBody>
                    <a:bodyPr/>
                    <a:lstStyle/>
                    <a:p>
                      <a:pPr algn="ctr"/>
                      <a:r>
                        <a:rPr kumimoji="1" lang="ja-JP" altLang="en-US" sz="1200" dirty="0" smtClean="0">
                          <a:latin typeface="Meiryo UI" pitchFamily="50" charset="-128"/>
                          <a:ea typeface="Meiryo UI" pitchFamily="50" charset="-128"/>
                          <a:cs typeface="Meiryo UI" pitchFamily="50" charset="-128"/>
                        </a:rPr>
                        <a:t>Ｈ</a:t>
                      </a:r>
                      <a:r>
                        <a:rPr kumimoji="1" lang="en-US" altLang="ja-JP" sz="1200" dirty="0" smtClean="0">
                          <a:latin typeface="Meiryo UI" pitchFamily="50" charset="-128"/>
                          <a:ea typeface="Meiryo UI" pitchFamily="50" charset="-128"/>
                          <a:cs typeface="Meiryo UI" pitchFamily="50" charset="-128"/>
                        </a:rPr>
                        <a:t>27</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a:solidFill>
                            <a:srgbClr val="000000"/>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chemeClr val="tx1"/>
                          </a:solidFill>
                          <a:latin typeface="Meiryo UI"/>
                        </a:rPr>
                        <a:t>52%</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sng" strike="noStrike" dirty="0" smtClean="0">
                          <a:solidFill>
                            <a:schemeClr val="tx1"/>
                          </a:solidFill>
                          <a:latin typeface="Meiryo UI"/>
                        </a:rPr>
                        <a:t>41%</a:t>
                      </a:r>
                    </a:p>
                    <a:p>
                      <a:pPr algn="ctr" rtl="0" fontAlgn="ctr"/>
                      <a:endParaRPr lang="en-US" altLang="ja-JP" sz="1000" b="0" i="0" u="none" strike="noStrike" dirty="0">
                        <a:solidFill>
                          <a:schemeClr val="tx1"/>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chemeClr val="tx1"/>
                          </a:solidFill>
                          <a:latin typeface="Meiryo UI"/>
                        </a:rPr>
                        <a:t>48%</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vMerge="1">
                  <a:txBody>
                    <a:bodyPr/>
                    <a:lstStyle/>
                    <a:p>
                      <a:pPr algn="ctr"/>
                      <a:endParaRPr kumimoji="1" lang="ja-JP" altLang="en-US" sz="120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rgbClr val="000000"/>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chemeClr val="tx1"/>
                          </a:solidFill>
                          <a:latin typeface="Meiryo UI"/>
                        </a:rPr>
                        <a:t>48%</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sng" strike="noStrike" dirty="0" smtClean="0">
                          <a:solidFill>
                            <a:schemeClr val="tx1"/>
                          </a:solidFill>
                          <a:latin typeface="Meiryo UI"/>
                        </a:rPr>
                        <a:t>59%</a:t>
                      </a:r>
                    </a:p>
                    <a:p>
                      <a:pPr algn="ctr" rtl="0" fontAlgn="ctr"/>
                      <a:endParaRPr lang="en-US" altLang="ja-JP" sz="1000" b="0" i="0" u="none" strike="noStrike" dirty="0">
                        <a:solidFill>
                          <a:schemeClr val="tx1"/>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a:solidFill>
                            <a:schemeClr val="tx1"/>
                          </a:solidFill>
                          <a:latin typeface="Meiryo UI"/>
                        </a:rPr>
                        <a:t>52%</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rowSpan="2">
                  <a:txBody>
                    <a:bodyPr/>
                    <a:lstStyle/>
                    <a:p>
                      <a:pPr algn="ctr"/>
                      <a:r>
                        <a:rPr kumimoji="1" lang="en-US" altLang="ja-JP" sz="1200" dirty="0" smtClean="0">
                          <a:latin typeface="Meiryo UI" pitchFamily="50" charset="-128"/>
                          <a:ea typeface="Meiryo UI" pitchFamily="50" charset="-128"/>
                          <a:cs typeface="Meiryo UI" pitchFamily="50" charset="-128"/>
                        </a:rPr>
                        <a:t>3</a:t>
                      </a:r>
                      <a:r>
                        <a:rPr kumimoji="1" lang="ja-JP" altLang="en-US" sz="1200" dirty="0" smtClean="0">
                          <a:latin typeface="Meiryo UI" pitchFamily="50" charset="-128"/>
                          <a:ea typeface="Meiryo UI" pitchFamily="50" charset="-128"/>
                          <a:cs typeface="Meiryo UI" pitchFamily="50" charset="-128"/>
                        </a:rPr>
                        <a:t>年</a:t>
                      </a:r>
                      <a:endParaRPr kumimoji="1" lang="en-US" altLang="ja-JP" sz="1200" dirty="0" smtClean="0">
                        <a:latin typeface="Meiryo UI" pitchFamily="50" charset="-128"/>
                        <a:ea typeface="Meiryo UI" pitchFamily="50" charset="-128"/>
                        <a:cs typeface="Meiryo UI" pitchFamily="50" charset="-128"/>
                      </a:endParaRPr>
                    </a:p>
                    <a:p>
                      <a:pPr algn="ctr"/>
                      <a:r>
                        <a:rPr kumimoji="1" lang="ja-JP" altLang="en-US" sz="1200" dirty="0" smtClean="0">
                          <a:latin typeface="Meiryo UI" pitchFamily="50" charset="-128"/>
                          <a:ea typeface="Meiryo UI" pitchFamily="50" charset="-128"/>
                          <a:cs typeface="Meiryo UI" pitchFamily="50" charset="-128"/>
                        </a:rPr>
                        <a:t>平均</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a:solidFill>
                            <a:srgbClr val="000000"/>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latin typeface="Meiryo UI"/>
                        </a:rPr>
                        <a:t>51%</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sng" strike="noStrike" dirty="0" smtClean="0">
                          <a:solidFill>
                            <a:schemeClr val="tx1"/>
                          </a:solidFill>
                          <a:latin typeface="Meiryo UI"/>
                        </a:rPr>
                        <a:t>61%</a:t>
                      </a:r>
                    </a:p>
                    <a:p>
                      <a:pPr algn="ctr" rtl="0" fontAlgn="ctr"/>
                      <a:endParaRPr lang="en-US" altLang="ja-JP" sz="1000" b="0" i="0" u="none" strike="noStrike" dirty="0">
                        <a:solidFill>
                          <a:schemeClr val="tx1"/>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a:solidFill>
                            <a:schemeClr val="tx1"/>
                          </a:solidFill>
                          <a:latin typeface="Meiryo UI"/>
                        </a:rPr>
                        <a:t>54%</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38990">
                <a:tc vMerge="1">
                  <a:txBody>
                    <a:bodyPr/>
                    <a:lstStyle/>
                    <a:p>
                      <a:pPr algn="ct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rgbClr val="000000"/>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chemeClr val="tx1"/>
                          </a:solidFill>
                          <a:latin typeface="Meiryo UI"/>
                        </a:rPr>
                        <a:t>49%</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sng" strike="noStrike" dirty="0" smtClean="0">
                          <a:solidFill>
                            <a:schemeClr val="tx1"/>
                          </a:solidFill>
                          <a:latin typeface="Meiryo UI"/>
                        </a:rPr>
                        <a:t>39%</a:t>
                      </a:r>
                    </a:p>
                    <a:p>
                      <a:pPr algn="ctr" rtl="0" fontAlgn="ctr"/>
                      <a:endParaRPr lang="en-US" altLang="ja-JP" sz="1000" b="0" i="0" u="none" strike="noStrike" dirty="0">
                        <a:solidFill>
                          <a:schemeClr val="tx1"/>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a:solidFill>
                            <a:schemeClr val="tx1"/>
                          </a:solidFill>
                          <a:latin typeface="Meiryo UI"/>
                        </a:rPr>
                        <a:t>46%</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bl>
          </a:graphicData>
        </a:graphic>
      </p:graphicFrame>
      <p:sp>
        <p:nvSpPr>
          <p:cNvPr id="22" name="テキスト ボックス 21"/>
          <p:cNvSpPr txBox="1"/>
          <p:nvPr/>
        </p:nvSpPr>
        <p:spPr>
          <a:xfrm>
            <a:off x="6259024" y="2097151"/>
            <a:ext cx="3096344" cy="276999"/>
          </a:xfrm>
          <a:prstGeom prst="rect">
            <a:avLst/>
          </a:prstGeom>
          <a:noFill/>
        </p:spPr>
        <p:txBody>
          <a:bodyPr wrap="square" rtlCol="0">
            <a:spAutoFit/>
          </a:bodyPr>
          <a:lstStyle/>
          <a:p>
            <a:pPr marL="285750" indent="-285750">
              <a:spcBef>
                <a:spcPts val="600"/>
              </a:spcBef>
            </a:pPr>
            <a:r>
              <a:rPr lang="ja-JP" altLang="en-US" sz="1200" b="1" dirty="0" smtClean="0">
                <a:solidFill>
                  <a:prstClr val="black"/>
                </a:solidFill>
                <a:latin typeface="Meiryo UI" pitchFamily="50" charset="-128"/>
                <a:ea typeface="Meiryo UI" pitchFamily="50" charset="-128"/>
                <a:cs typeface="Meiryo UI" pitchFamily="50" charset="-128"/>
              </a:rPr>
              <a:t>（参考）過去</a:t>
            </a:r>
            <a:r>
              <a:rPr lang="en-US" altLang="ja-JP" sz="1200" b="1" dirty="0" smtClean="0">
                <a:solidFill>
                  <a:prstClr val="black"/>
                </a:solidFill>
                <a:latin typeface="Meiryo UI" pitchFamily="50" charset="-128"/>
                <a:ea typeface="Meiryo UI" pitchFamily="50" charset="-128"/>
                <a:cs typeface="Meiryo UI" pitchFamily="50" charset="-128"/>
              </a:rPr>
              <a:t>3</a:t>
            </a:r>
            <a:r>
              <a:rPr lang="ja-JP" altLang="en-US" sz="1200" b="1" dirty="0" smtClean="0">
                <a:solidFill>
                  <a:prstClr val="black"/>
                </a:solidFill>
                <a:latin typeface="Meiryo UI" pitchFamily="50" charset="-128"/>
                <a:ea typeface="Meiryo UI" pitchFamily="50" charset="-128"/>
                <a:cs typeface="Meiryo UI" pitchFamily="50" charset="-128"/>
              </a:rPr>
              <a:t>年間の実績</a:t>
            </a:r>
            <a:endParaRPr lang="en-US" altLang="ja-JP" sz="1200" dirty="0" smtClean="0">
              <a:solidFill>
                <a:prstClr val="black"/>
              </a:solidFill>
              <a:latin typeface="Meiryo UI" pitchFamily="50" charset="-128"/>
              <a:ea typeface="Meiryo UI" pitchFamily="50" charset="-128"/>
              <a:cs typeface="Meiryo UI" pitchFamily="50" charset="-128"/>
            </a:endParaRPr>
          </a:p>
        </p:txBody>
      </p:sp>
      <p:sp>
        <p:nvSpPr>
          <p:cNvPr id="11" name="テキスト ボックス 10"/>
          <p:cNvSpPr txBox="1"/>
          <p:nvPr/>
        </p:nvSpPr>
        <p:spPr>
          <a:xfrm>
            <a:off x="6393160" y="6468335"/>
            <a:ext cx="3512840" cy="230832"/>
          </a:xfrm>
          <a:prstGeom prst="rect">
            <a:avLst/>
          </a:prstGeom>
          <a:noFill/>
        </p:spPr>
        <p:txBody>
          <a:bodyPr wrap="square" rtlCol="0">
            <a:spAutoFit/>
          </a:bodyPr>
          <a:lstStyle/>
          <a:p>
            <a:pPr marL="285750" indent="-285750">
              <a:spcBef>
                <a:spcPts val="600"/>
              </a:spcBef>
            </a:pPr>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端数処理のため、平均が一致しないことがある</a:t>
            </a:r>
            <a:endParaRPr lang="en-US" altLang="ja-JP" sz="900" dirty="0" smtClean="0">
              <a:latin typeface="Meiryo UI" pitchFamily="50" charset="-128"/>
              <a:ea typeface="Meiryo UI" pitchFamily="50" charset="-128"/>
              <a:cs typeface="Meiryo UI" pitchFamily="50" charset="-128"/>
            </a:endParaRPr>
          </a:p>
        </p:txBody>
      </p:sp>
      <p:sp>
        <p:nvSpPr>
          <p:cNvPr id="13"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参考</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０</a:t>
            </a:r>
          </a:p>
        </p:txBody>
      </p:sp>
      <p:sp>
        <p:nvSpPr>
          <p:cNvPr id="12" name="テキスト ボックス 11"/>
          <p:cNvSpPr txBox="1"/>
          <p:nvPr/>
        </p:nvSpPr>
        <p:spPr>
          <a:xfrm>
            <a:off x="5403763" y="5784592"/>
            <a:ext cx="903741" cy="230832"/>
          </a:xfrm>
          <a:prstGeom prst="rect">
            <a:avLst/>
          </a:prstGeom>
          <a:noFill/>
        </p:spPr>
        <p:txBody>
          <a:bodyPr wrap="square" rtlCol="0">
            <a:spAutoFit/>
          </a:bodyPr>
          <a:lstStyle/>
          <a:p>
            <a:pPr algn="ctr"/>
            <a:r>
              <a:rPr kumimoji="1" lang="en-US" altLang="ja-JP" sz="900" i="1" dirty="0" smtClean="0">
                <a:latin typeface="Meiryo UI" pitchFamily="50" charset="-128"/>
                <a:ea typeface="Meiryo UI" pitchFamily="50" charset="-128"/>
                <a:cs typeface="Meiryo UI" pitchFamily="50" charset="-128"/>
              </a:rPr>
              <a:t>〈112</a:t>
            </a:r>
            <a:r>
              <a:rPr kumimoji="1" lang="ja-JP" altLang="en-US" sz="900" i="1" dirty="0" smtClean="0">
                <a:latin typeface="Meiryo UI" pitchFamily="50" charset="-128"/>
                <a:ea typeface="Meiryo UI" pitchFamily="50" charset="-128"/>
                <a:cs typeface="Meiryo UI" pitchFamily="50" charset="-128"/>
              </a:rPr>
              <a:t>億円</a:t>
            </a:r>
            <a:r>
              <a:rPr kumimoji="1" lang="en-US" altLang="ja-JP" sz="900" i="1" dirty="0" smtClean="0">
                <a:latin typeface="Meiryo UI" pitchFamily="50" charset="-128"/>
                <a:ea typeface="Meiryo UI" pitchFamily="50" charset="-128"/>
                <a:cs typeface="Meiryo UI" pitchFamily="50" charset="-128"/>
              </a:rPr>
              <a:t>〉</a:t>
            </a:r>
            <a:endParaRPr kumimoji="1" lang="ja-JP" altLang="en-US" sz="900" i="1" dirty="0" smtClean="0">
              <a:latin typeface="Meiryo UI" pitchFamily="50" charset="-128"/>
              <a:ea typeface="Meiryo UI" pitchFamily="50" charset="-128"/>
              <a:cs typeface="Meiryo UI" pitchFamily="50" charset="-128"/>
            </a:endParaRPr>
          </a:p>
        </p:txBody>
      </p:sp>
      <p:sp>
        <p:nvSpPr>
          <p:cNvPr id="17" name="テキスト ボックス 16"/>
          <p:cNvSpPr txBox="1"/>
          <p:nvPr/>
        </p:nvSpPr>
        <p:spPr>
          <a:xfrm>
            <a:off x="8265368" y="4010994"/>
            <a:ext cx="903741" cy="215444"/>
          </a:xfrm>
          <a:prstGeom prst="rect">
            <a:avLst/>
          </a:prstGeom>
          <a:noFill/>
        </p:spPr>
        <p:txBody>
          <a:bodyPr wrap="square" rtlCol="0">
            <a:spAutoFit/>
          </a:bodyPr>
          <a:lstStyle/>
          <a:p>
            <a:pPr algn="ctr"/>
            <a:r>
              <a:rPr kumimoji="1" lang="en-US" altLang="ja-JP" sz="800" i="1" dirty="0" smtClean="0">
                <a:latin typeface="Meiryo UI" pitchFamily="50" charset="-128"/>
                <a:ea typeface="Meiryo UI" pitchFamily="50" charset="-128"/>
                <a:cs typeface="Meiryo UI" pitchFamily="50" charset="-128"/>
              </a:rPr>
              <a:t>〈69%〉</a:t>
            </a:r>
            <a:endParaRPr kumimoji="1" lang="ja-JP" altLang="en-US" sz="800" i="1" dirty="0" smtClean="0">
              <a:latin typeface="Meiryo UI" pitchFamily="50" charset="-128"/>
              <a:ea typeface="Meiryo UI" pitchFamily="50" charset="-128"/>
              <a:cs typeface="Meiryo UI" pitchFamily="50" charset="-128"/>
            </a:endParaRPr>
          </a:p>
        </p:txBody>
      </p:sp>
      <p:sp>
        <p:nvSpPr>
          <p:cNvPr id="20" name="テキスト ボックス 19"/>
          <p:cNvSpPr txBox="1"/>
          <p:nvPr/>
        </p:nvSpPr>
        <p:spPr>
          <a:xfrm>
            <a:off x="5406587" y="6416161"/>
            <a:ext cx="903741" cy="230832"/>
          </a:xfrm>
          <a:prstGeom prst="rect">
            <a:avLst/>
          </a:prstGeom>
          <a:noFill/>
        </p:spPr>
        <p:txBody>
          <a:bodyPr wrap="square" rtlCol="0">
            <a:spAutoFit/>
          </a:bodyPr>
          <a:lstStyle/>
          <a:p>
            <a:pPr algn="ctr"/>
            <a:r>
              <a:rPr kumimoji="1" lang="en-US" altLang="ja-JP" sz="900" i="1" dirty="0" smtClean="0">
                <a:latin typeface="Meiryo UI" pitchFamily="50" charset="-128"/>
                <a:ea typeface="Meiryo UI" pitchFamily="50" charset="-128"/>
                <a:cs typeface="Meiryo UI" pitchFamily="50" charset="-128"/>
              </a:rPr>
              <a:t>〈156</a:t>
            </a:r>
            <a:r>
              <a:rPr kumimoji="1" lang="ja-JP" altLang="en-US" sz="900" i="1" dirty="0" smtClean="0">
                <a:latin typeface="Meiryo UI" pitchFamily="50" charset="-128"/>
                <a:ea typeface="Meiryo UI" pitchFamily="50" charset="-128"/>
                <a:cs typeface="Meiryo UI" pitchFamily="50" charset="-128"/>
              </a:rPr>
              <a:t>億円</a:t>
            </a:r>
            <a:r>
              <a:rPr kumimoji="1" lang="en-US" altLang="ja-JP" sz="900" i="1" dirty="0" smtClean="0">
                <a:latin typeface="Meiryo UI" pitchFamily="50" charset="-128"/>
                <a:ea typeface="Meiryo UI" pitchFamily="50" charset="-128"/>
                <a:cs typeface="Meiryo UI" pitchFamily="50" charset="-128"/>
              </a:rPr>
              <a:t>〉</a:t>
            </a:r>
            <a:endParaRPr kumimoji="1" lang="ja-JP" altLang="en-US" sz="900" i="1" dirty="0" smtClean="0">
              <a:latin typeface="Meiryo UI" pitchFamily="50" charset="-128"/>
              <a:ea typeface="Meiryo UI" pitchFamily="50" charset="-128"/>
              <a:cs typeface="Meiryo UI" pitchFamily="50" charset="-128"/>
            </a:endParaRPr>
          </a:p>
        </p:txBody>
      </p:sp>
      <p:sp>
        <p:nvSpPr>
          <p:cNvPr id="23" name="テキスト ボックス 22"/>
          <p:cNvSpPr txBox="1"/>
          <p:nvPr/>
        </p:nvSpPr>
        <p:spPr>
          <a:xfrm>
            <a:off x="8266667" y="4437979"/>
            <a:ext cx="903741" cy="215444"/>
          </a:xfrm>
          <a:prstGeom prst="rect">
            <a:avLst/>
          </a:prstGeom>
          <a:noFill/>
        </p:spPr>
        <p:txBody>
          <a:bodyPr wrap="square" rtlCol="0">
            <a:spAutoFit/>
          </a:bodyPr>
          <a:lstStyle/>
          <a:p>
            <a:pPr algn="ctr"/>
            <a:r>
              <a:rPr kumimoji="1" lang="en-US" altLang="ja-JP" sz="800" i="1" dirty="0" smtClean="0">
                <a:latin typeface="Meiryo UI" pitchFamily="50" charset="-128"/>
                <a:ea typeface="Meiryo UI" pitchFamily="50" charset="-128"/>
                <a:cs typeface="Meiryo UI" pitchFamily="50" charset="-128"/>
              </a:rPr>
              <a:t>〈31%〉</a:t>
            </a:r>
            <a:endParaRPr kumimoji="1" lang="ja-JP" altLang="en-US" sz="800" i="1" dirty="0" smtClean="0">
              <a:latin typeface="Meiryo UI" pitchFamily="50" charset="-128"/>
              <a:ea typeface="Meiryo UI" pitchFamily="50" charset="-128"/>
              <a:cs typeface="Meiryo UI" pitchFamily="50" charset="-128"/>
            </a:endParaRPr>
          </a:p>
        </p:txBody>
      </p:sp>
      <p:sp>
        <p:nvSpPr>
          <p:cNvPr id="24" name="テキスト ボックス 23"/>
          <p:cNvSpPr txBox="1"/>
          <p:nvPr/>
        </p:nvSpPr>
        <p:spPr>
          <a:xfrm>
            <a:off x="8274893" y="4865835"/>
            <a:ext cx="903741" cy="215444"/>
          </a:xfrm>
          <a:prstGeom prst="rect">
            <a:avLst/>
          </a:prstGeom>
          <a:noFill/>
        </p:spPr>
        <p:txBody>
          <a:bodyPr wrap="square" rtlCol="0">
            <a:spAutoFit/>
          </a:bodyPr>
          <a:lstStyle/>
          <a:p>
            <a:pPr algn="ctr"/>
            <a:r>
              <a:rPr kumimoji="1" lang="en-US" altLang="ja-JP" sz="800" i="1" dirty="0" smtClean="0">
                <a:latin typeface="Meiryo UI" pitchFamily="50" charset="-128"/>
                <a:ea typeface="Meiryo UI" pitchFamily="50" charset="-128"/>
                <a:cs typeface="Meiryo UI" pitchFamily="50" charset="-128"/>
              </a:rPr>
              <a:t>〈42%〉</a:t>
            </a:r>
            <a:endParaRPr kumimoji="1" lang="ja-JP" altLang="en-US" sz="800" i="1" dirty="0" smtClean="0">
              <a:latin typeface="Meiryo UI" pitchFamily="50" charset="-128"/>
              <a:ea typeface="Meiryo UI" pitchFamily="50" charset="-128"/>
              <a:cs typeface="Meiryo UI" pitchFamily="50" charset="-128"/>
            </a:endParaRPr>
          </a:p>
        </p:txBody>
      </p:sp>
      <p:sp>
        <p:nvSpPr>
          <p:cNvPr id="25" name="テキスト ボックス 24"/>
          <p:cNvSpPr txBox="1"/>
          <p:nvPr/>
        </p:nvSpPr>
        <p:spPr>
          <a:xfrm>
            <a:off x="8278681" y="5306541"/>
            <a:ext cx="903741" cy="215444"/>
          </a:xfrm>
          <a:prstGeom prst="rect">
            <a:avLst/>
          </a:prstGeom>
          <a:noFill/>
        </p:spPr>
        <p:txBody>
          <a:bodyPr wrap="square" rtlCol="0">
            <a:spAutoFit/>
          </a:bodyPr>
          <a:lstStyle/>
          <a:p>
            <a:pPr algn="ctr"/>
            <a:r>
              <a:rPr kumimoji="1" lang="en-US" altLang="ja-JP" sz="800" i="1" dirty="0" smtClean="0">
                <a:latin typeface="Meiryo UI" pitchFamily="50" charset="-128"/>
                <a:ea typeface="Meiryo UI" pitchFamily="50" charset="-128"/>
                <a:cs typeface="Meiryo UI" pitchFamily="50" charset="-128"/>
              </a:rPr>
              <a:t>〈58%〉</a:t>
            </a:r>
            <a:endParaRPr kumimoji="1" lang="ja-JP" altLang="en-US" sz="800" i="1" dirty="0" smtClean="0">
              <a:latin typeface="Meiryo UI" pitchFamily="50" charset="-128"/>
              <a:ea typeface="Meiryo UI" pitchFamily="50" charset="-128"/>
              <a:cs typeface="Meiryo UI" pitchFamily="50" charset="-128"/>
            </a:endParaRPr>
          </a:p>
        </p:txBody>
      </p:sp>
      <p:sp>
        <p:nvSpPr>
          <p:cNvPr id="26" name="テキスト ボックス 25"/>
          <p:cNvSpPr txBox="1"/>
          <p:nvPr/>
        </p:nvSpPr>
        <p:spPr>
          <a:xfrm>
            <a:off x="8265368" y="5733256"/>
            <a:ext cx="903741" cy="215444"/>
          </a:xfrm>
          <a:prstGeom prst="rect">
            <a:avLst/>
          </a:prstGeom>
          <a:noFill/>
        </p:spPr>
        <p:txBody>
          <a:bodyPr wrap="square" rtlCol="0">
            <a:spAutoFit/>
          </a:bodyPr>
          <a:lstStyle/>
          <a:p>
            <a:pPr algn="ctr"/>
            <a:r>
              <a:rPr kumimoji="1" lang="en-US" altLang="ja-JP" sz="800" i="1" dirty="0" smtClean="0">
                <a:latin typeface="Meiryo UI" pitchFamily="50" charset="-128"/>
                <a:ea typeface="Meiryo UI" pitchFamily="50" charset="-128"/>
                <a:cs typeface="Meiryo UI" pitchFamily="50" charset="-128"/>
              </a:rPr>
              <a:t>〈62%〉</a:t>
            </a:r>
            <a:endParaRPr kumimoji="1" lang="ja-JP" altLang="en-US" sz="800" i="1" dirty="0" smtClean="0">
              <a:latin typeface="Meiryo UI" pitchFamily="50" charset="-128"/>
              <a:ea typeface="Meiryo UI" pitchFamily="50" charset="-128"/>
              <a:cs typeface="Meiryo UI" pitchFamily="50" charset="-128"/>
            </a:endParaRPr>
          </a:p>
        </p:txBody>
      </p:sp>
      <p:sp>
        <p:nvSpPr>
          <p:cNvPr id="27" name="テキスト ボックス 26"/>
          <p:cNvSpPr txBox="1"/>
          <p:nvPr/>
        </p:nvSpPr>
        <p:spPr>
          <a:xfrm>
            <a:off x="8265368" y="6174348"/>
            <a:ext cx="903741" cy="215444"/>
          </a:xfrm>
          <a:prstGeom prst="rect">
            <a:avLst/>
          </a:prstGeom>
          <a:noFill/>
        </p:spPr>
        <p:txBody>
          <a:bodyPr wrap="square" rtlCol="0">
            <a:spAutoFit/>
          </a:bodyPr>
          <a:lstStyle/>
          <a:p>
            <a:pPr algn="ctr"/>
            <a:r>
              <a:rPr kumimoji="1" lang="en-US" altLang="ja-JP" sz="800" i="1" dirty="0" smtClean="0">
                <a:latin typeface="Meiryo UI" pitchFamily="50" charset="-128"/>
                <a:ea typeface="Meiryo UI" pitchFamily="50" charset="-128"/>
                <a:cs typeface="Meiryo UI" pitchFamily="50" charset="-128"/>
              </a:rPr>
              <a:t>〈38%〉</a:t>
            </a:r>
            <a:endParaRPr kumimoji="1" lang="ja-JP" altLang="en-US" sz="800" i="1" dirty="0" smtClean="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2888598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bwMode="auto">
          <a:xfrm>
            <a:off x="272480" y="667744"/>
            <a:ext cx="9361040" cy="1118255"/>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36000" tIns="45720" rIns="0" bIns="45720" numCol="1" rtlCol="0" anchor="t" anchorCtr="0" compatLnSpc="1">
            <a:prstTxWarp prst="textNoShape">
              <a:avLst/>
            </a:prstTxWarp>
            <a:spAutoFit/>
          </a:bodyPr>
          <a:lstStyle/>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○「財産・債務の承継（案）」のとおり、発行済みの大阪市債は、大阪府に一元化して承継し、償還することを基本とする</a:t>
            </a:r>
            <a:endParaRPr lang="en-US" altLang="ja-JP" sz="1500" dirty="0" smtClean="0">
              <a:solidFill>
                <a:schemeClr val="tx1"/>
              </a:solidFill>
              <a:latin typeface="Meiryo UI" pitchFamily="50" charset="-128"/>
              <a:ea typeface="Meiryo UI" pitchFamily="50" charset="-128"/>
              <a:cs typeface="Meiryo UI" pitchFamily="50" charset="-128"/>
            </a:endParaRPr>
          </a:p>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○償還に係る公債費の負担割合は、特別区が</a:t>
            </a:r>
            <a:r>
              <a:rPr lang="en-US" altLang="ja-JP" sz="1500" dirty="0" smtClean="0">
                <a:solidFill>
                  <a:schemeClr val="tx1"/>
                </a:solidFill>
                <a:latin typeface="Meiryo UI" pitchFamily="50" charset="-128"/>
                <a:ea typeface="Meiryo UI" pitchFamily="50" charset="-128"/>
                <a:cs typeface="Meiryo UI" pitchFamily="50" charset="-128"/>
              </a:rPr>
              <a:t>72</a:t>
            </a:r>
            <a:r>
              <a:rPr lang="ja-JP" altLang="en-US" sz="1500" dirty="0" smtClean="0">
                <a:solidFill>
                  <a:schemeClr val="tx1"/>
                </a:solidFill>
                <a:latin typeface="Meiryo UI" pitchFamily="50" charset="-128"/>
                <a:ea typeface="Meiryo UI" pitchFamily="50" charset="-128"/>
                <a:cs typeface="Meiryo UI" pitchFamily="50" charset="-128"/>
              </a:rPr>
              <a:t>％、大阪府</a:t>
            </a:r>
            <a:r>
              <a:rPr lang="en-US" altLang="ja-JP" sz="1500" dirty="0" smtClean="0">
                <a:solidFill>
                  <a:schemeClr val="tx1"/>
                </a:solidFill>
                <a:latin typeface="Meiryo UI" pitchFamily="50" charset="-128"/>
                <a:ea typeface="Meiryo UI" pitchFamily="50" charset="-128"/>
                <a:cs typeface="Meiryo UI" pitchFamily="50" charset="-128"/>
              </a:rPr>
              <a:t>28</a:t>
            </a:r>
            <a:r>
              <a:rPr lang="ja-JP" altLang="en-US" sz="1500" dirty="0" smtClean="0">
                <a:solidFill>
                  <a:schemeClr val="tx1"/>
                </a:solidFill>
                <a:latin typeface="Meiryo UI" pitchFamily="50" charset="-128"/>
                <a:ea typeface="Meiryo UI" pitchFamily="50" charset="-128"/>
                <a:cs typeface="Meiryo UI" pitchFamily="50" charset="-128"/>
              </a:rPr>
              <a:t>％（既発債の残高を事務分担（案）により区分）</a:t>
            </a:r>
            <a:endParaRPr lang="en-US" altLang="ja-JP" sz="1500" dirty="0" smtClean="0">
              <a:solidFill>
                <a:schemeClr val="tx1"/>
              </a:solidFill>
              <a:latin typeface="Meiryo UI" pitchFamily="50" charset="-128"/>
              <a:ea typeface="Meiryo UI" pitchFamily="50" charset="-128"/>
              <a:cs typeface="Meiryo UI" pitchFamily="50" charset="-128"/>
            </a:endParaRPr>
          </a:p>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○各特別区及び大阪府の負担額は、財政調整（</a:t>
            </a:r>
            <a:r>
              <a:rPr lang="en-US" altLang="ja-JP" sz="1500" dirty="0" smtClean="0">
                <a:solidFill>
                  <a:schemeClr val="tx1"/>
                </a:solidFill>
                <a:latin typeface="Meiryo UI" pitchFamily="50" charset="-128"/>
                <a:ea typeface="Meiryo UI" pitchFamily="50" charset="-128"/>
                <a:cs typeface="Meiryo UI" pitchFamily="50" charset="-128"/>
              </a:rPr>
              <a:t>※</a:t>
            </a:r>
            <a:r>
              <a:rPr lang="ja-JP" altLang="en-US" sz="1500" dirty="0" smtClean="0">
                <a:solidFill>
                  <a:schemeClr val="tx1"/>
                </a:solidFill>
                <a:latin typeface="Meiryo UI" pitchFamily="50" charset="-128"/>
                <a:ea typeface="Meiryo UI" pitchFamily="50" charset="-128"/>
                <a:cs typeface="Meiryo UI" pitchFamily="50" charset="-128"/>
              </a:rPr>
              <a:t>）により必要な財源を確保</a:t>
            </a:r>
            <a:endParaRPr lang="en-US" altLang="ja-JP" sz="1500" dirty="0" smtClean="0">
              <a:solidFill>
                <a:schemeClr val="tx1"/>
              </a:solidFill>
              <a:latin typeface="Meiryo UI" pitchFamily="50" charset="-128"/>
              <a:ea typeface="Meiryo UI" pitchFamily="50" charset="-128"/>
              <a:cs typeface="Meiryo UI" pitchFamily="50" charset="-128"/>
            </a:endParaRPr>
          </a:p>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○既発債の公債費は毎年減少。この減少分に充てていた財源は、新規発行債の償還等に充当可能</a:t>
            </a:r>
          </a:p>
        </p:txBody>
      </p:sp>
      <p:sp>
        <p:nvSpPr>
          <p:cNvPr id="13" name="正方形/長方形 12"/>
          <p:cNvSpPr/>
          <p:nvPr/>
        </p:nvSpPr>
        <p:spPr>
          <a:xfrm>
            <a:off x="6969224" y="1978960"/>
            <a:ext cx="2720752" cy="1512168"/>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0000" indent="-360000" fontAlgn="auto">
              <a:spcBef>
                <a:spcPts val="300"/>
              </a:spcBef>
              <a:spcAft>
                <a:spcPts val="0"/>
              </a:spcAft>
              <a:defRPr/>
            </a:pPr>
            <a:r>
              <a:rPr lang="en-US" altLang="ja-JP" sz="1100" b="1" dirty="0" smtClean="0">
                <a:solidFill>
                  <a:schemeClr val="tx1"/>
                </a:solidFill>
                <a:latin typeface="Meiryo UI" pitchFamily="50" charset="-128"/>
                <a:ea typeface="Meiryo UI" pitchFamily="50" charset="-128"/>
                <a:cs typeface="Meiryo UI" pitchFamily="50" charset="-128"/>
              </a:rPr>
              <a:t>※</a:t>
            </a:r>
            <a:r>
              <a:rPr lang="ja-JP" altLang="en-US" sz="1100" b="1" dirty="0" smtClean="0">
                <a:solidFill>
                  <a:schemeClr val="tx1"/>
                </a:solidFill>
                <a:latin typeface="Meiryo UI" pitchFamily="50" charset="-128"/>
                <a:ea typeface="Meiryo UI" pitchFamily="50" charset="-128"/>
                <a:cs typeface="Meiryo UI" pitchFamily="50" charset="-128"/>
              </a:rPr>
              <a:t>財政調整による必要な財源の確保方法</a:t>
            </a:r>
            <a:endParaRPr lang="en-US" altLang="ja-JP" sz="1100" b="1" dirty="0" smtClean="0">
              <a:solidFill>
                <a:schemeClr val="tx1"/>
              </a:solidFill>
              <a:latin typeface="Meiryo UI" pitchFamily="50" charset="-128"/>
              <a:ea typeface="Meiryo UI" pitchFamily="50" charset="-128"/>
              <a:cs typeface="Meiryo UI" pitchFamily="50" charset="-128"/>
            </a:endParaRPr>
          </a:p>
          <a:p>
            <a:pPr marL="174625" indent="-174625" fontAlgn="auto">
              <a:spcBef>
                <a:spcPts val="300"/>
              </a:spcBef>
              <a:spcAft>
                <a:spcPts val="0"/>
              </a:spcAft>
              <a:defRPr/>
            </a:pPr>
            <a:r>
              <a:rPr lang="ja-JP" altLang="en-US" sz="1100" dirty="0" smtClean="0">
                <a:solidFill>
                  <a:schemeClr val="tx1"/>
                </a:solidFill>
                <a:latin typeface="Meiryo UI" pitchFamily="50" charset="-128"/>
                <a:ea typeface="Meiryo UI" pitchFamily="50" charset="-128"/>
                <a:cs typeface="Meiryo UI" pitchFamily="50" charset="-128"/>
              </a:rPr>
              <a:t>　○財政調整交付金の配分（各特別区へは人口を基本に按分し、財政調整交付金（普通交付金）の基準財政需要額に全額算入することにより償還財源を保障）</a:t>
            </a:r>
            <a:endParaRPr lang="en-US" altLang="ja-JP" sz="1100" dirty="0" smtClean="0">
              <a:solidFill>
                <a:schemeClr val="tx1"/>
              </a:solidFill>
              <a:latin typeface="Meiryo UI" pitchFamily="50" charset="-128"/>
              <a:ea typeface="Meiryo UI" pitchFamily="50" charset="-128"/>
              <a:cs typeface="Meiryo UI" pitchFamily="50" charset="-128"/>
            </a:endParaRPr>
          </a:p>
          <a:p>
            <a:pPr marL="174625" indent="-174625" fontAlgn="auto">
              <a:spcBef>
                <a:spcPts val="300"/>
              </a:spcBef>
              <a:spcAft>
                <a:spcPts val="0"/>
              </a:spcAft>
              <a:defRPr/>
            </a:pPr>
            <a:r>
              <a:rPr lang="ja-JP" altLang="en-US" sz="1100" dirty="0" smtClean="0">
                <a:solidFill>
                  <a:schemeClr val="tx1"/>
                </a:solidFill>
                <a:latin typeface="Meiryo UI" pitchFamily="50" charset="-128"/>
                <a:ea typeface="Meiryo UI" pitchFamily="50" charset="-128"/>
                <a:cs typeface="Meiryo UI" pitchFamily="50" charset="-128"/>
              </a:rPr>
              <a:t>　○目的税交付金の配分（大阪市の過去の充当実績に基づき配分）　</a:t>
            </a:r>
            <a:endParaRPr lang="ja-JP" altLang="en-US" sz="1100" dirty="0">
              <a:solidFill>
                <a:schemeClr val="tx1"/>
              </a:solidFill>
              <a:latin typeface="Meiryo UI" pitchFamily="50" charset="-128"/>
              <a:ea typeface="Meiryo UI" pitchFamily="50" charset="-128"/>
              <a:cs typeface="Meiryo UI" pitchFamily="50" charset="-128"/>
            </a:endParaRPr>
          </a:p>
        </p:txBody>
      </p:sp>
      <p:sp>
        <p:nvSpPr>
          <p:cNvPr id="69" name="正方形/長方形 68"/>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１</a:t>
            </a:r>
            <a:r>
              <a:rPr lang="ja-JP" altLang="en-US" sz="2000" b="1" dirty="0" smtClean="0">
                <a:solidFill>
                  <a:prstClr val="black"/>
                </a:solidFill>
                <a:latin typeface="Meiryo UI" pitchFamily="50" charset="-128"/>
                <a:ea typeface="Meiryo UI" pitchFamily="50" charset="-128"/>
                <a:cs typeface="Meiryo UI" pitchFamily="50" charset="-128"/>
              </a:rPr>
              <a:t>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公債費</a:t>
            </a:r>
            <a:r>
              <a:rPr lang="ja-JP" altLang="en-US" sz="2000" b="1" dirty="0" smtClean="0">
                <a:solidFill>
                  <a:schemeClr val="tx1"/>
                </a:solidFill>
                <a:latin typeface="Meiryo UI" pitchFamily="50" charset="-128"/>
                <a:ea typeface="Meiryo UI" pitchFamily="50" charset="-128"/>
                <a:cs typeface="Meiryo UI" pitchFamily="50" charset="-128"/>
              </a:rPr>
              <a:t>（既発債）</a:t>
            </a:r>
            <a:r>
              <a:rPr lang="ja-JP" altLang="en-US" sz="2000" b="1" dirty="0" smtClean="0">
                <a:solidFill>
                  <a:prstClr val="black"/>
                </a:solidFill>
                <a:latin typeface="Meiryo UI" pitchFamily="50" charset="-128"/>
                <a:ea typeface="Meiryo UI" pitchFamily="50" charset="-128"/>
                <a:cs typeface="Meiryo UI" pitchFamily="50" charset="-128"/>
              </a:rPr>
              <a:t>について～</a:t>
            </a:r>
            <a:endParaRPr lang="ja-JP" altLang="en-US" sz="2000" b="1" dirty="0">
              <a:solidFill>
                <a:prstClr val="black"/>
              </a:solidFill>
              <a:latin typeface="Meiryo UI" pitchFamily="50" charset="-128"/>
              <a:ea typeface="Meiryo UI" pitchFamily="50" charset="-128"/>
              <a:cs typeface="Meiryo UI" pitchFamily="50" charset="-128"/>
            </a:endParaRPr>
          </a:p>
        </p:txBody>
      </p:sp>
      <p:grpSp>
        <p:nvGrpSpPr>
          <p:cNvPr id="2" name="グループ化 57"/>
          <p:cNvGrpSpPr/>
          <p:nvPr/>
        </p:nvGrpSpPr>
        <p:grpSpPr>
          <a:xfrm>
            <a:off x="7031854" y="3667971"/>
            <a:ext cx="2586270" cy="2847493"/>
            <a:chOff x="7072514" y="1988840"/>
            <a:chExt cx="2586270" cy="2847493"/>
          </a:xfrm>
        </p:grpSpPr>
        <p:grpSp>
          <p:nvGrpSpPr>
            <p:cNvPr id="3" name="グループ化 55"/>
            <p:cNvGrpSpPr/>
            <p:nvPr/>
          </p:nvGrpSpPr>
          <p:grpSpPr>
            <a:xfrm>
              <a:off x="7113240" y="1988840"/>
              <a:ext cx="2545544" cy="2847493"/>
              <a:chOff x="8491560" y="3789040"/>
              <a:chExt cx="2545544" cy="2847493"/>
            </a:xfrm>
          </p:grpSpPr>
          <p:sp>
            <p:nvSpPr>
              <p:cNvPr id="15" name="角丸四角形 14"/>
              <p:cNvSpPr/>
              <p:nvPr/>
            </p:nvSpPr>
            <p:spPr>
              <a:xfrm>
                <a:off x="8491560" y="3789040"/>
                <a:ext cx="2545544" cy="2847493"/>
              </a:xfrm>
              <a:prstGeom prst="roundRect">
                <a:avLst>
                  <a:gd name="adj" fmla="val 3446"/>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endParaRPr lang="en-US" altLang="ja-JP" sz="1400" dirty="0">
                  <a:latin typeface="Meiryo UI" pitchFamily="50" charset="-128"/>
                  <a:ea typeface="Meiryo UI" pitchFamily="50" charset="-128"/>
                  <a:cs typeface="Meiryo UI" pitchFamily="50" charset="-128"/>
                </a:endParaRPr>
              </a:p>
            </p:txBody>
          </p:sp>
          <p:grpSp>
            <p:nvGrpSpPr>
              <p:cNvPr id="4" name="グループ化 34"/>
              <p:cNvGrpSpPr/>
              <p:nvPr/>
            </p:nvGrpSpPr>
            <p:grpSpPr>
              <a:xfrm>
                <a:off x="8769424" y="4221088"/>
                <a:ext cx="1152128" cy="2263824"/>
                <a:chOff x="7248302" y="4005064"/>
                <a:chExt cx="1152128" cy="2263824"/>
              </a:xfrm>
            </p:grpSpPr>
            <p:sp>
              <p:nvSpPr>
                <p:cNvPr id="32" name="正方形/長方形 31"/>
                <p:cNvSpPr/>
                <p:nvPr/>
              </p:nvSpPr>
              <p:spPr bwMode="auto">
                <a:xfrm>
                  <a:off x="7248302" y="4005064"/>
                  <a:ext cx="1152128" cy="2263824"/>
                </a:xfrm>
                <a:prstGeom prst="rect">
                  <a:avLst/>
                </a:prstGeom>
                <a:solidFill>
                  <a:schemeClr val="accent6">
                    <a:lumMod val="20000"/>
                    <a:lumOff val="80000"/>
                  </a:schemeClr>
                </a:soli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0" tIns="36000" rIns="0" bIns="0" numCol="1" rtlCol="0" anchor="t" anchorCtr="0" compatLnSpc="1">
                  <a:prstTxWarp prst="textNoShape">
                    <a:avLst/>
                  </a:prstTxWarp>
                  <a:noAutofit/>
                </a:bodyPr>
                <a:lstStyle/>
                <a:p>
                  <a:pPr algn="ctr" fontAlgn="base">
                    <a:lnSpc>
                      <a:spcPts val="1400"/>
                    </a:lnSpc>
                    <a:spcBef>
                      <a:spcPct val="0"/>
                    </a:spcBef>
                    <a:spcAft>
                      <a:spcPct val="0"/>
                    </a:spcAft>
                  </a:pPr>
                  <a:r>
                    <a:rPr lang="ja-JP" altLang="en-US" sz="1200" dirty="0" smtClean="0">
                      <a:latin typeface="Meiryo UI" pitchFamily="50" charset="-128"/>
                      <a:ea typeface="Meiryo UI" pitchFamily="50" charset="-128"/>
                      <a:cs typeface="Meiryo UI" pitchFamily="50" charset="-128"/>
                    </a:rPr>
                    <a:t>大阪府</a:t>
                  </a:r>
                  <a:endParaRPr lang="en-US" altLang="ja-JP" sz="1200" dirty="0" smtClean="0">
                    <a:latin typeface="Meiryo UI" pitchFamily="50" charset="-128"/>
                    <a:ea typeface="Meiryo UI" pitchFamily="50" charset="-128"/>
                    <a:cs typeface="Meiryo UI" pitchFamily="50" charset="-128"/>
                  </a:endParaRPr>
                </a:p>
              </p:txBody>
            </p:sp>
            <p:grpSp>
              <p:nvGrpSpPr>
                <p:cNvPr id="5" name="グループ化 32"/>
                <p:cNvGrpSpPr/>
                <p:nvPr/>
              </p:nvGrpSpPr>
              <p:grpSpPr>
                <a:xfrm>
                  <a:off x="7321575" y="5661247"/>
                  <a:ext cx="1016391" cy="517094"/>
                  <a:chOff x="7185248" y="5677420"/>
                  <a:chExt cx="943792" cy="484417"/>
                </a:xfrm>
              </p:grpSpPr>
              <p:sp>
                <p:nvSpPr>
                  <p:cNvPr id="18" name="正方形/長方形 17"/>
                  <p:cNvSpPr/>
                  <p:nvPr/>
                </p:nvSpPr>
                <p:spPr>
                  <a:xfrm>
                    <a:off x="7185248" y="5677420"/>
                    <a:ext cx="943244" cy="484417"/>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7192936" y="5744871"/>
                    <a:ext cx="936104" cy="403658"/>
                  </a:xfrm>
                  <a:prstGeom prst="rect">
                    <a:avLst/>
                  </a:prstGeom>
                  <a:noFill/>
                </p:spPr>
                <p:txBody>
                  <a:bodyPr wrap="square" rtlCol="0">
                    <a:spAutoFit/>
                  </a:bodyPr>
                  <a:lstStyle/>
                  <a:p>
                    <a:pPr algn="ctr"/>
                    <a:r>
                      <a:rPr kumimoji="1" lang="ja-JP" altLang="en-US" sz="1100" dirty="0" smtClean="0">
                        <a:latin typeface="Meiryo UI" pitchFamily="50" charset="-128"/>
                        <a:ea typeface="Meiryo UI" pitchFamily="50" charset="-128"/>
                        <a:cs typeface="Meiryo UI" pitchFamily="50" charset="-128"/>
                      </a:rPr>
                      <a:t>新たな特別会計</a:t>
                    </a:r>
                    <a:r>
                      <a:rPr kumimoji="1" lang="en-US" altLang="ja-JP" sz="1050" dirty="0" smtClean="0">
                        <a:latin typeface="Meiryo UI" pitchFamily="50" charset="-128"/>
                        <a:ea typeface="Meiryo UI" pitchFamily="50" charset="-128"/>
                        <a:cs typeface="Meiryo UI" pitchFamily="50" charset="-128"/>
                      </a:rPr>
                      <a:t>〔</a:t>
                    </a:r>
                    <a:r>
                      <a:rPr kumimoji="1" lang="ja-JP" altLang="en-US" sz="1050" dirty="0" smtClean="0">
                        <a:latin typeface="Meiryo UI" pitchFamily="50" charset="-128"/>
                        <a:ea typeface="Meiryo UI" pitchFamily="50" charset="-128"/>
                        <a:cs typeface="Meiryo UI" pitchFamily="50" charset="-128"/>
                      </a:rPr>
                      <a:t>大阪市債</a:t>
                    </a:r>
                    <a:r>
                      <a:rPr kumimoji="1" lang="en-US" altLang="ja-JP" sz="1050" dirty="0" smtClean="0">
                        <a:latin typeface="Meiryo UI" pitchFamily="50" charset="-128"/>
                        <a:ea typeface="Meiryo UI" pitchFamily="50" charset="-128"/>
                        <a:cs typeface="Meiryo UI" pitchFamily="50" charset="-128"/>
                      </a:rPr>
                      <a:t>〕</a:t>
                    </a:r>
                    <a:endParaRPr kumimoji="1" lang="ja-JP" altLang="en-US" sz="1100" dirty="0">
                      <a:latin typeface="Meiryo UI" pitchFamily="50" charset="-128"/>
                      <a:ea typeface="Meiryo UI" pitchFamily="50" charset="-128"/>
                      <a:cs typeface="Meiryo UI" pitchFamily="50" charset="-128"/>
                    </a:endParaRPr>
                  </a:p>
                </p:txBody>
              </p:sp>
            </p:grpSp>
            <p:grpSp>
              <p:nvGrpSpPr>
                <p:cNvPr id="6" name="グループ化 33"/>
                <p:cNvGrpSpPr/>
                <p:nvPr/>
              </p:nvGrpSpPr>
              <p:grpSpPr>
                <a:xfrm>
                  <a:off x="7329274" y="4304167"/>
                  <a:ext cx="1050697" cy="1296149"/>
                  <a:chOff x="7329271" y="4294349"/>
                  <a:chExt cx="975647" cy="1214232"/>
                </a:xfrm>
              </p:grpSpPr>
              <p:grpSp>
                <p:nvGrpSpPr>
                  <p:cNvPr id="7" name="グループ化 28"/>
                  <p:cNvGrpSpPr/>
                  <p:nvPr/>
                </p:nvGrpSpPr>
                <p:grpSpPr>
                  <a:xfrm>
                    <a:off x="7329271" y="4294349"/>
                    <a:ext cx="975647" cy="1214232"/>
                    <a:chOff x="7300422" y="5511049"/>
                    <a:chExt cx="825548" cy="1152127"/>
                  </a:xfrm>
                </p:grpSpPr>
                <p:sp>
                  <p:nvSpPr>
                    <p:cNvPr id="19" name="正方形/長方形 18"/>
                    <p:cNvSpPr/>
                    <p:nvPr/>
                  </p:nvSpPr>
                  <p:spPr>
                    <a:xfrm>
                      <a:off x="7300422" y="5511049"/>
                      <a:ext cx="792088" cy="1152127"/>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7377048" y="5546591"/>
                      <a:ext cx="748922" cy="430885"/>
                    </a:xfrm>
                    <a:prstGeom prst="rect">
                      <a:avLst/>
                    </a:prstGeom>
                    <a:noFill/>
                  </p:spPr>
                  <p:txBody>
                    <a:bodyPr wrap="none" rtlCol="0">
                      <a:spAutoFit/>
                    </a:bodyPr>
                    <a:lstStyle/>
                    <a:p>
                      <a:r>
                        <a:rPr kumimoji="1" lang="ja-JP" altLang="en-US" sz="1100" dirty="0" smtClean="0">
                          <a:latin typeface="Meiryo UI" pitchFamily="50" charset="-128"/>
                          <a:ea typeface="Meiryo UI" pitchFamily="50" charset="-128"/>
                          <a:cs typeface="Meiryo UI" pitchFamily="50" charset="-128"/>
                        </a:rPr>
                        <a:t>財政調整</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特別会計</a:t>
                      </a:r>
                      <a:endParaRPr kumimoji="1" lang="ja-JP" altLang="en-US" sz="1100" dirty="0">
                        <a:latin typeface="Meiryo UI" pitchFamily="50" charset="-128"/>
                        <a:ea typeface="Meiryo UI" pitchFamily="50" charset="-128"/>
                        <a:cs typeface="Meiryo UI" pitchFamily="50" charset="-128"/>
                      </a:endParaRPr>
                    </a:p>
                  </p:txBody>
                </p:sp>
                <p:sp>
                  <p:nvSpPr>
                    <p:cNvPr id="24" name="テキスト ボックス 23"/>
                    <p:cNvSpPr txBox="1"/>
                    <p:nvPr/>
                  </p:nvSpPr>
                  <p:spPr>
                    <a:xfrm>
                      <a:off x="7372429" y="5913635"/>
                      <a:ext cx="648071" cy="338554"/>
                    </a:xfrm>
                    <a:prstGeom prst="rect">
                      <a:avLst/>
                    </a:prstGeom>
                    <a:solidFill>
                      <a:schemeClr val="accent6">
                        <a:lumMod val="75000"/>
                      </a:schemeClr>
                    </a:solidFill>
                  </p:spPr>
                  <p:txBody>
                    <a:bodyPr wrap="square" lIns="0" tIns="0" rIns="0" bIns="0" rtlCol="0">
                      <a:sp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財政調</a:t>
                      </a:r>
                      <a:endParaRPr kumimoji="1" lang="en-US" altLang="ja-JP" sz="1100" dirty="0" smtClean="0">
                        <a:solidFill>
                          <a:schemeClr val="bg1"/>
                        </a:solidFill>
                        <a:latin typeface="Meiryo UI" pitchFamily="50" charset="-128"/>
                        <a:ea typeface="Meiryo UI" pitchFamily="50" charset="-128"/>
                        <a:cs typeface="Meiryo UI" pitchFamily="50" charset="-128"/>
                      </a:endParaRPr>
                    </a:p>
                    <a:p>
                      <a:pPr algn="ctr"/>
                      <a:r>
                        <a:rPr kumimoji="1" lang="ja-JP" altLang="en-US" sz="1100" dirty="0" smtClean="0">
                          <a:solidFill>
                            <a:schemeClr val="bg1"/>
                          </a:solidFill>
                          <a:latin typeface="Meiryo UI" pitchFamily="50" charset="-128"/>
                          <a:ea typeface="Meiryo UI" pitchFamily="50" charset="-128"/>
                          <a:cs typeface="Meiryo UI" pitchFamily="50" charset="-128"/>
                        </a:rPr>
                        <a:t>整財源</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sp>
                <p:nvSpPr>
                  <p:cNvPr id="31" name="テキスト ボックス 30"/>
                  <p:cNvSpPr txBox="1"/>
                  <p:nvPr/>
                </p:nvSpPr>
                <p:spPr>
                  <a:xfrm>
                    <a:off x="7401272" y="5144108"/>
                    <a:ext cx="765901" cy="308411"/>
                  </a:xfrm>
                  <a:prstGeom prst="rect">
                    <a:avLst/>
                  </a:prstGeom>
                  <a:solidFill>
                    <a:schemeClr val="accent6">
                      <a:lumMod val="75000"/>
                    </a:schemeClr>
                  </a:solidFill>
                </p:spPr>
                <p:txBody>
                  <a:bodyPr wrap="square" lIns="0" tIns="0" rIns="0" bIns="0" rtlCol="0" anchor="ctr">
                    <a:no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目的税</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grpSp>
          <p:sp>
            <p:nvSpPr>
              <p:cNvPr id="36" name="正方形/長方形 35"/>
              <p:cNvSpPr/>
              <p:nvPr/>
            </p:nvSpPr>
            <p:spPr bwMode="auto">
              <a:xfrm>
                <a:off x="10209584" y="4221088"/>
                <a:ext cx="648072" cy="2263824"/>
              </a:xfrm>
              <a:prstGeom prst="rect">
                <a:avLst/>
              </a:prstGeom>
              <a:solidFill>
                <a:schemeClr val="accent6">
                  <a:lumMod val="20000"/>
                  <a:lumOff val="80000"/>
                </a:schemeClr>
              </a:soli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0" tIns="36000" rIns="0" bIns="0" numCol="1" rtlCol="0" anchor="t" anchorCtr="0" compatLnSpc="1">
                <a:prstTxWarp prst="textNoShape">
                  <a:avLst/>
                </a:prstTxWarp>
                <a:noAutofit/>
              </a:bodyPr>
              <a:lstStyle/>
              <a:p>
                <a:pPr algn="ctr" fontAlgn="base">
                  <a:lnSpc>
                    <a:spcPts val="1400"/>
                  </a:lnSpc>
                  <a:spcBef>
                    <a:spcPct val="0"/>
                  </a:spcBef>
                  <a:spcAft>
                    <a:spcPct val="0"/>
                  </a:spcAft>
                </a:pPr>
                <a:r>
                  <a:rPr lang="ja-JP" altLang="en-US" sz="1100" dirty="0" smtClean="0">
                    <a:latin typeface="Meiryo UI" pitchFamily="50" charset="-128"/>
                    <a:ea typeface="Meiryo UI" pitchFamily="50" charset="-128"/>
                    <a:cs typeface="Meiryo UI" pitchFamily="50" charset="-128"/>
                  </a:rPr>
                  <a:t>特別区</a:t>
                </a:r>
                <a:endParaRPr lang="en-US" altLang="ja-JP" sz="1100" dirty="0" smtClean="0">
                  <a:latin typeface="Meiryo UI" pitchFamily="50" charset="-128"/>
                  <a:ea typeface="Meiryo UI" pitchFamily="50" charset="-128"/>
                  <a:cs typeface="Meiryo UI" pitchFamily="50" charset="-128"/>
                </a:endParaRPr>
              </a:p>
            </p:txBody>
          </p:sp>
          <p:grpSp>
            <p:nvGrpSpPr>
              <p:cNvPr id="8" name="グループ化 140"/>
              <p:cNvGrpSpPr/>
              <p:nvPr/>
            </p:nvGrpSpPr>
            <p:grpSpPr>
              <a:xfrm>
                <a:off x="9778690" y="4941168"/>
                <a:ext cx="646930" cy="396000"/>
                <a:chOff x="8460867" y="5661250"/>
                <a:chExt cx="333221" cy="396000"/>
              </a:xfrm>
            </p:grpSpPr>
            <p:sp>
              <p:nvSpPr>
                <p:cNvPr id="27" name="下矢印 26"/>
                <p:cNvSpPr/>
                <p:nvPr/>
              </p:nvSpPr>
              <p:spPr>
                <a:xfrm rot="5400000" flipV="1">
                  <a:off x="8429478" y="5692639"/>
                  <a:ext cx="396000" cy="333221"/>
                </a:xfrm>
                <a:prstGeom prst="downArrow">
                  <a:avLst>
                    <a:gd name="adj1" fmla="val 50000"/>
                    <a:gd name="adj2" fmla="val 2789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8508875" y="5768690"/>
                  <a:ext cx="248117" cy="169277"/>
                </a:xfrm>
                <a:prstGeom prst="rect">
                  <a:avLst/>
                </a:prstGeom>
                <a:solidFill>
                  <a:schemeClr val="accent6">
                    <a:lumMod val="75000"/>
                  </a:schemeClr>
                </a:solidFill>
                <a:ln>
                  <a:noFill/>
                </a:ln>
              </p:spPr>
              <p:txBody>
                <a:bodyPr wrap="square" lIns="0" tIns="0" rIns="0" bIns="0">
                  <a:spAutoFit/>
                </a:bodyPr>
                <a:lstStyle/>
                <a:p>
                  <a:r>
                    <a:rPr lang="ja-JP" altLang="en-US" sz="1100" dirty="0" smtClean="0">
                      <a:solidFill>
                        <a:schemeClr val="bg1"/>
                      </a:solidFill>
                      <a:latin typeface="Meiryo UI" pitchFamily="50" charset="-128"/>
                      <a:ea typeface="Meiryo UI" pitchFamily="50" charset="-128"/>
                      <a:cs typeface="Meiryo UI" pitchFamily="50" charset="-128"/>
                    </a:rPr>
                    <a:t>交付金</a:t>
                  </a:r>
                  <a:endParaRPr lang="en-US" altLang="ja-JP" sz="1100" dirty="0" smtClean="0">
                    <a:solidFill>
                      <a:schemeClr val="bg1"/>
                    </a:solidFill>
                    <a:latin typeface="Meiryo UI" pitchFamily="50" charset="-128"/>
                    <a:ea typeface="Meiryo UI" pitchFamily="50" charset="-128"/>
                    <a:cs typeface="Meiryo UI" pitchFamily="50" charset="-128"/>
                  </a:endParaRPr>
                </a:p>
              </p:txBody>
            </p:sp>
          </p:grpSp>
          <p:grpSp>
            <p:nvGrpSpPr>
              <p:cNvPr id="9" name="グループ化 42"/>
              <p:cNvGrpSpPr/>
              <p:nvPr/>
            </p:nvGrpSpPr>
            <p:grpSpPr>
              <a:xfrm>
                <a:off x="10425608" y="4653136"/>
                <a:ext cx="409842" cy="1728191"/>
                <a:chOff x="9561512" y="4653137"/>
                <a:chExt cx="409842" cy="1315604"/>
              </a:xfrm>
            </p:grpSpPr>
            <p:sp>
              <p:nvSpPr>
                <p:cNvPr id="40" name="正方形/長方形 39"/>
                <p:cNvSpPr/>
                <p:nvPr/>
              </p:nvSpPr>
              <p:spPr>
                <a:xfrm>
                  <a:off x="9561512" y="4653137"/>
                  <a:ext cx="344488" cy="1315604"/>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9573044" y="5042140"/>
                  <a:ext cx="398310" cy="769441"/>
                </a:xfrm>
                <a:prstGeom prst="rect">
                  <a:avLst/>
                </a:prstGeom>
                <a:noFill/>
              </p:spPr>
              <p:txBody>
                <a:bodyPr wrap="square" rtlCol="0">
                  <a:spAutoFit/>
                </a:bodyPr>
                <a:lstStyle/>
                <a:p>
                  <a:r>
                    <a:rPr kumimoji="1" lang="ja-JP" altLang="en-US" sz="1100" dirty="0" smtClean="0">
                      <a:latin typeface="Meiryo UI" pitchFamily="50" charset="-128"/>
                      <a:ea typeface="Meiryo UI" pitchFamily="50" charset="-128"/>
                      <a:cs typeface="Meiryo UI" pitchFamily="50" charset="-128"/>
                    </a:rPr>
                    <a:t>一般会計</a:t>
                  </a:r>
                  <a:endParaRPr kumimoji="1" lang="ja-JP" altLang="en-US" sz="1100" dirty="0">
                    <a:latin typeface="Meiryo UI" pitchFamily="50" charset="-128"/>
                    <a:ea typeface="Meiryo UI" pitchFamily="50" charset="-128"/>
                    <a:cs typeface="Meiryo UI" pitchFamily="50" charset="-128"/>
                  </a:endParaRPr>
                </a:p>
              </p:txBody>
            </p:sp>
          </p:grpSp>
          <p:grpSp>
            <p:nvGrpSpPr>
              <p:cNvPr id="11" name="グループ化 140"/>
              <p:cNvGrpSpPr/>
              <p:nvPr/>
            </p:nvGrpSpPr>
            <p:grpSpPr>
              <a:xfrm>
                <a:off x="9777556" y="5935945"/>
                <a:ext cx="585780" cy="396000"/>
                <a:chOff x="8097989" y="5661251"/>
                <a:chExt cx="301724" cy="396000"/>
              </a:xfrm>
            </p:grpSpPr>
            <p:sp>
              <p:nvSpPr>
                <p:cNvPr id="45" name="下矢印 44"/>
                <p:cNvSpPr/>
                <p:nvPr/>
              </p:nvSpPr>
              <p:spPr>
                <a:xfrm rot="5400000">
                  <a:off x="8048345" y="5710895"/>
                  <a:ext cx="396000" cy="296712"/>
                </a:xfrm>
                <a:prstGeom prst="downArrow">
                  <a:avLst>
                    <a:gd name="adj1" fmla="val 50000"/>
                    <a:gd name="adj2" fmla="val 2789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8145312" y="5768690"/>
                  <a:ext cx="254401" cy="169277"/>
                </a:xfrm>
                <a:prstGeom prst="rect">
                  <a:avLst/>
                </a:prstGeom>
                <a:solidFill>
                  <a:schemeClr val="accent6">
                    <a:lumMod val="75000"/>
                  </a:schemeClr>
                </a:solidFill>
                <a:ln>
                  <a:noFill/>
                </a:ln>
              </p:spPr>
              <p:txBody>
                <a:bodyPr wrap="square" lIns="0" tIns="0" rIns="0" bIns="0">
                  <a:spAutoFit/>
                </a:bodyPr>
                <a:lstStyle/>
                <a:p>
                  <a:r>
                    <a:rPr lang="ja-JP" altLang="en-US" sz="1100" dirty="0" smtClean="0">
                      <a:solidFill>
                        <a:schemeClr val="bg1"/>
                      </a:solidFill>
                      <a:latin typeface="Meiryo UI" pitchFamily="50" charset="-128"/>
                      <a:ea typeface="Meiryo UI" pitchFamily="50" charset="-128"/>
                      <a:cs typeface="Meiryo UI" pitchFamily="50" charset="-128"/>
                    </a:rPr>
                    <a:t>負担金</a:t>
                  </a:r>
                  <a:endParaRPr lang="en-US" altLang="ja-JP" sz="1100" dirty="0" smtClean="0">
                    <a:solidFill>
                      <a:schemeClr val="bg1"/>
                    </a:solidFill>
                    <a:latin typeface="Meiryo UI" pitchFamily="50" charset="-128"/>
                    <a:ea typeface="Meiryo UI" pitchFamily="50" charset="-128"/>
                    <a:cs typeface="Meiryo UI" pitchFamily="50" charset="-128"/>
                  </a:endParaRPr>
                </a:p>
              </p:txBody>
            </p:sp>
          </p:grpSp>
          <p:sp>
            <p:nvSpPr>
              <p:cNvPr id="47" name="U ターン矢印 46"/>
              <p:cNvSpPr/>
              <p:nvPr/>
            </p:nvSpPr>
            <p:spPr>
              <a:xfrm rot="5400000" flipV="1">
                <a:off x="8301372" y="5553236"/>
                <a:ext cx="1080120" cy="288032"/>
              </a:xfrm>
              <a:prstGeom prst="uturnArrow">
                <a:avLst>
                  <a:gd name="adj1" fmla="val 22178"/>
                  <a:gd name="adj2" fmla="val 25000"/>
                  <a:gd name="adj3" fmla="val 25000"/>
                  <a:gd name="adj4" fmla="val 43750"/>
                  <a:gd name="adj5" fmla="val 75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12" name="グループ化 140"/>
              <p:cNvGrpSpPr/>
              <p:nvPr/>
            </p:nvGrpSpPr>
            <p:grpSpPr>
              <a:xfrm>
                <a:off x="9765344" y="5373216"/>
                <a:ext cx="646930" cy="396000"/>
                <a:chOff x="8460867" y="5661250"/>
                <a:chExt cx="333221" cy="396000"/>
              </a:xfrm>
            </p:grpSpPr>
            <p:sp>
              <p:nvSpPr>
                <p:cNvPr id="49" name="下矢印 48"/>
                <p:cNvSpPr/>
                <p:nvPr/>
              </p:nvSpPr>
              <p:spPr>
                <a:xfrm rot="5400000" flipV="1">
                  <a:off x="8429478" y="5692639"/>
                  <a:ext cx="396000" cy="333221"/>
                </a:xfrm>
                <a:prstGeom prst="downArrow">
                  <a:avLst>
                    <a:gd name="adj1" fmla="val 50000"/>
                    <a:gd name="adj2" fmla="val 2789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8508875" y="5768690"/>
                  <a:ext cx="248117" cy="169277"/>
                </a:xfrm>
                <a:prstGeom prst="rect">
                  <a:avLst/>
                </a:prstGeom>
                <a:solidFill>
                  <a:schemeClr val="accent6">
                    <a:lumMod val="75000"/>
                  </a:schemeClr>
                </a:solidFill>
                <a:ln>
                  <a:noFill/>
                </a:ln>
              </p:spPr>
              <p:txBody>
                <a:bodyPr wrap="square" lIns="0" tIns="0" rIns="0" bIns="0">
                  <a:spAutoFit/>
                </a:bodyPr>
                <a:lstStyle/>
                <a:p>
                  <a:r>
                    <a:rPr lang="ja-JP" altLang="en-US" sz="1100" dirty="0" smtClean="0">
                      <a:solidFill>
                        <a:schemeClr val="bg1"/>
                      </a:solidFill>
                      <a:latin typeface="Meiryo UI" pitchFamily="50" charset="-128"/>
                      <a:ea typeface="Meiryo UI" pitchFamily="50" charset="-128"/>
                      <a:cs typeface="Meiryo UI" pitchFamily="50" charset="-128"/>
                    </a:rPr>
                    <a:t>交付金</a:t>
                  </a:r>
                  <a:endParaRPr lang="en-US" altLang="ja-JP" sz="1100" dirty="0" smtClean="0">
                    <a:solidFill>
                      <a:schemeClr val="bg1"/>
                    </a:solidFill>
                    <a:latin typeface="Meiryo UI" pitchFamily="50" charset="-128"/>
                    <a:ea typeface="Meiryo UI" pitchFamily="50" charset="-128"/>
                    <a:cs typeface="Meiryo UI" pitchFamily="50" charset="-128"/>
                  </a:endParaRPr>
                </a:p>
              </p:txBody>
            </p:sp>
          </p:grpSp>
        </p:grpSp>
        <p:sp>
          <p:nvSpPr>
            <p:cNvPr id="57" name="テキスト ボックス 56"/>
            <p:cNvSpPr txBox="1"/>
            <p:nvPr/>
          </p:nvSpPr>
          <p:spPr>
            <a:xfrm>
              <a:off x="7072514" y="2060848"/>
              <a:ext cx="2160240" cy="288032"/>
            </a:xfrm>
            <a:prstGeom prst="rect">
              <a:avLst/>
            </a:prstGeom>
            <a:noFill/>
          </p:spPr>
          <p:txBody>
            <a:bodyPr wrap="square" rtlCol="0">
              <a:spAutoFit/>
            </a:bodyPr>
            <a:lstStyle/>
            <a:p>
              <a:r>
                <a:rPr lang="ja-JP" altLang="en-US" sz="1200" b="1" dirty="0" smtClean="0">
                  <a:latin typeface="Meiryo UI" pitchFamily="50" charset="-128"/>
                  <a:ea typeface="Meiryo UI" pitchFamily="50" charset="-128"/>
                  <a:cs typeface="Meiryo UI" pitchFamily="50" charset="-128"/>
                </a:rPr>
                <a:t>（参考）公債費償還の仕組み</a:t>
              </a:r>
              <a:endParaRPr kumimoji="1" lang="ja-JP" altLang="en-US" sz="1200" dirty="0">
                <a:latin typeface="Meiryo UI" pitchFamily="50" charset="-128"/>
                <a:ea typeface="Meiryo UI" pitchFamily="50" charset="-128"/>
                <a:cs typeface="Meiryo UI" pitchFamily="50" charset="-128"/>
              </a:endParaRPr>
            </a:p>
          </p:txBody>
        </p:sp>
      </p:grpSp>
      <p:sp>
        <p:nvSpPr>
          <p:cNvPr id="63" name="正方形/長方形 62"/>
          <p:cNvSpPr/>
          <p:nvPr/>
        </p:nvSpPr>
        <p:spPr>
          <a:xfrm flipV="1">
            <a:off x="7329264" y="5517232"/>
            <a:ext cx="375592" cy="72008"/>
          </a:xfrm>
          <a:prstGeom prst="rect">
            <a:avLst/>
          </a:prstGeom>
          <a:solidFill>
            <a:schemeClr val="accent6">
              <a:lumMod val="75000"/>
            </a:schemeClr>
          </a:solidFill>
          <a:ln>
            <a:noFill/>
          </a:ln>
        </p:spPr>
        <p:txBody>
          <a:bodyPr wrap="square" lIns="0" tIns="0" rIns="0" bIns="0">
            <a:noAutofit/>
          </a:bodyPr>
          <a:lstStyle/>
          <a:p>
            <a:endParaRPr lang="en-US" altLang="ja-JP" sz="1100" dirty="0" smtClean="0">
              <a:solidFill>
                <a:schemeClr val="bg1"/>
              </a:solidFill>
              <a:latin typeface="Meiryo UI" pitchFamily="50" charset="-128"/>
              <a:ea typeface="Meiryo UI" pitchFamily="50" charset="-128"/>
              <a:cs typeface="Meiryo UI" pitchFamily="50" charset="-128"/>
            </a:endParaRPr>
          </a:p>
        </p:txBody>
      </p:sp>
      <p:sp>
        <p:nvSpPr>
          <p:cNvPr id="41" name="角丸四角形 40"/>
          <p:cNvSpPr/>
          <p:nvPr/>
        </p:nvSpPr>
        <p:spPr>
          <a:xfrm>
            <a:off x="270553" y="1935882"/>
            <a:ext cx="6626661" cy="4824536"/>
          </a:xfrm>
          <a:prstGeom prst="roundRect">
            <a:avLst>
              <a:gd name="adj" fmla="val 6102"/>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endParaRPr lang="en-US" altLang="ja-JP" sz="1400" dirty="0">
              <a:latin typeface="Meiryo UI" pitchFamily="50" charset="-128"/>
              <a:ea typeface="Meiryo UI" pitchFamily="50" charset="-128"/>
              <a:cs typeface="Meiryo UI" pitchFamily="50" charset="-128"/>
            </a:endParaRPr>
          </a:p>
        </p:txBody>
      </p:sp>
      <p:sp>
        <p:nvSpPr>
          <p:cNvPr id="51" name="テキスト ボックス 50"/>
          <p:cNvSpPr txBox="1"/>
          <p:nvPr/>
        </p:nvSpPr>
        <p:spPr>
          <a:xfrm>
            <a:off x="342562" y="2057376"/>
            <a:ext cx="6482645" cy="276999"/>
          </a:xfrm>
          <a:prstGeom prst="rect">
            <a:avLst/>
          </a:prstGeom>
          <a:noFill/>
        </p:spPr>
        <p:txBody>
          <a:bodyPr wrap="square" rtlCol="0">
            <a:spAutoFit/>
          </a:bodyPr>
          <a:lstStyle/>
          <a:p>
            <a:r>
              <a:rPr kumimoji="1" lang="ja-JP" altLang="en-US" sz="1200" b="1" dirty="0" smtClean="0">
                <a:latin typeface="Meiryo UI" pitchFamily="50" charset="-128"/>
                <a:ea typeface="Meiryo UI" pitchFamily="50" charset="-128"/>
                <a:cs typeface="Meiryo UI" pitchFamily="50" charset="-128"/>
              </a:rPr>
              <a:t>◆Ｈ</a:t>
            </a:r>
            <a:r>
              <a:rPr kumimoji="1" lang="en-US" altLang="ja-JP" sz="1200" b="1" dirty="0" smtClean="0">
                <a:latin typeface="Meiryo UI" pitchFamily="50" charset="-128"/>
                <a:ea typeface="Meiryo UI" pitchFamily="50" charset="-128"/>
                <a:cs typeface="Meiryo UI" pitchFamily="50" charset="-128"/>
              </a:rPr>
              <a:t>27</a:t>
            </a:r>
            <a:r>
              <a:rPr kumimoji="1" lang="ja-JP" altLang="en-US" sz="1200" b="1" dirty="0" smtClean="0">
                <a:latin typeface="Meiryo UI" pitchFamily="50" charset="-128"/>
                <a:ea typeface="Meiryo UI" pitchFamily="50" charset="-128"/>
                <a:cs typeface="Meiryo UI" pitchFamily="50" charset="-128"/>
              </a:rPr>
              <a:t>年度</a:t>
            </a:r>
            <a:r>
              <a:rPr lang="ja-JP" altLang="en-US" sz="1200" b="1" dirty="0" smtClean="0">
                <a:latin typeface="Meiryo UI" pitchFamily="50" charset="-128"/>
                <a:ea typeface="Meiryo UI" pitchFamily="50" charset="-128"/>
                <a:cs typeface="Meiryo UI" pitchFamily="50" charset="-128"/>
              </a:rPr>
              <a:t>末市債残高の内訳（一般会計）</a:t>
            </a:r>
            <a:r>
              <a:rPr lang="ja-JP" altLang="en-US" sz="1200" dirty="0" smtClean="0">
                <a:latin typeface="Meiryo UI" pitchFamily="50" charset="-128"/>
                <a:ea typeface="Meiryo UI" pitchFamily="50" charset="-128"/>
                <a:cs typeface="Meiryo UI" pitchFamily="50" charset="-128"/>
              </a:rPr>
              <a:t>　　　　　　　　　　　　　　　　　　　　　　　　　　</a:t>
            </a:r>
            <a:r>
              <a:rPr lang="ja-JP" altLang="en-US" sz="1050" dirty="0" smtClean="0">
                <a:latin typeface="Meiryo UI" pitchFamily="50" charset="-128"/>
                <a:ea typeface="Meiryo UI" pitchFamily="50" charset="-128"/>
                <a:cs typeface="Meiryo UI" pitchFamily="50" charset="-128"/>
              </a:rPr>
              <a:t>（億円）</a:t>
            </a:r>
            <a:endParaRPr kumimoji="1" lang="ja-JP" altLang="en-US" sz="1050" dirty="0">
              <a:latin typeface="Meiryo UI" pitchFamily="50" charset="-128"/>
              <a:ea typeface="Meiryo UI" pitchFamily="50" charset="-128"/>
              <a:cs typeface="Meiryo UI" pitchFamily="50" charset="-128"/>
            </a:endParaRPr>
          </a:p>
        </p:txBody>
      </p:sp>
      <p:graphicFrame>
        <p:nvGraphicFramePr>
          <p:cNvPr id="52" name="表 51"/>
          <p:cNvGraphicFramePr>
            <a:graphicFrameLocks noGrp="1"/>
          </p:cNvGraphicFramePr>
          <p:nvPr>
            <p:extLst>
              <p:ext uri="{D42A27DB-BD31-4B8C-83A1-F6EECF244321}">
                <p14:modId xmlns:p14="http://schemas.microsoft.com/office/powerpoint/2010/main" val="3257034076"/>
              </p:ext>
            </p:extLst>
          </p:nvPr>
        </p:nvGraphicFramePr>
        <p:xfrm>
          <a:off x="599992" y="2334377"/>
          <a:ext cx="6155999" cy="3999156"/>
        </p:xfrm>
        <a:graphic>
          <a:graphicData uri="http://schemas.openxmlformats.org/drawingml/2006/table">
            <a:tbl>
              <a:tblPr firstRow="1" bandRow="1">
                <a:tableStyleId>{5940675A-B579-460E-94D1-54222C63F5DA}</a:tableStyleId>
              </a:tblPr>
              <a:tblGrid>
                <a:gridCol w="756004"/>
                <a:gridCol w="210582"/>
                <a:gridCol w="2065264"/>
                <a:gridCol w="1033126"/>
                <a:gridCol w="1080120"/>
                <a:gridCol w="1010903"/>
              </a:tblGrid>
              <a:tr h="208556">
                <a:tc gridSpan="4">
                  <a:txBody>
                    <a:bodyPr/>
                    <a:lstStyle/>
                    <a:p>
                      <a:pPr algn="ctr"/>
                      <a:r>
                        <a:rPr kumimoji="1" lang="ja-JP" altLang="en-US" sz="1100" dirty="0" smtClean="0"/>
                        <a:t>区　　　　　　　　　　分</a:t>
                      </a:r>
                      <a:endParaRPr kumimoji="1" lang="ja-JP" altLang="en-US" sz="1100"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400">
                        <a:latin typeface="Meiryo UI" pitchFamily="50" charset="-128"/>
                        <a:ea typeface="Meiryo UI" pitchFamily="50" charset="-128"/>
                        <a:cs typeface="Meiryo UI" pitchFamily="50" charset="-128"/>
                      </a:endParaRPr>
                    </a:p>
                  </a:txBody>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100" dirty="0" smtClean="0"/>
                        <a:t>特別区</a:t>
                      </a:r>
                      <a:endParaRPr kumimoji="1" lang="ja-JP" altLang="en-US" sz="1100" dirty="0" smtClean="0">
                        <a:latin typeface="Meiryo UI" pitchFamily="50" charset="-128"/>
                        <a:ea typeface="Meiryo UI" pitchFamily="50" charset="-128"/>
                        <a:cs typeface="Meiryo UI" pitchFamily="50" charset="-128"/>
                      </a:endParaRPr>
                    </a:p>
                  </a:txBody>
                  <a:tcPr marL="93772" marR="93772" marT="18455" marB="18455" anchor="ctr" anchorCtr="1">
                    <a:solidFill>
                      <a:schemeClr val="bg1"/>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100" dirty="0" smtClean="0"/>
                        <a:t>大阪府</a:t>
                      </a:r>
                      <a:endParaRPr kumimoji="1" lang="ja-JP" altLang="en-US" sz="1100" dirty="0" smtClean="0">
                        <a:latin typeface="ＭＳ Ｐゴシック" panose="020B0600070205080204" pitchFamily="50" charset="-128"/>
                        <a:ea typeface="ＭＳ Ｐゴシック" panose="020B0600070205080204" pitchFamily="50" charset="-128"/>
                        <a:cs typeface="Meiryo UI" pitchFamily="50" charset="-128"/>
                      </a:endParaRPr>
                    </a:p>
                  </a:txBody>
                  <a:tcPr marL="93772" marR="93772" marT="18455" marB="18455" anchor="ctr">
                    <a:solidFill>
                      <a:schemeClr val="bg1"/>
                    </a:solidFill>
                  </a:tcPr>
                </a:tc>
              </a:tr>
              <a:tr h="193017">
                <a:tc rowSpan="11">
                  <a:txBody>
                    <a:bodyPr/>
                    <a:lstStyle/>
                    <a:p>
                      <a:pPr algn="l"/>
                      <a:r>
                        <a:rPr kumimoji="1" lang="ja-JP" altLang="en-US" sz="1000" dirty="0" smtClean="0"/>
                        <a:t>普通債</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gridSpan="2">
                  <a:txBody>
                    <a:bodyPr/>
                    <a:lstStyle/>
                    <a:p>
                      <a:pPr algn="l"/>
                      <a:r>
                        <a:rPr kumimoji="1" lang="ja-JP" altLang="en-US" sz="1000" dirty="0" smtClean="0"/>
                        <a:t>まちづくり・都市基盤整備</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algn="l"/>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dirty="0" smtClean="0">
                          <a:solidFill>
                            <a:schemeClr val="tx1"/>
                          </a:solidFill>
                        </a:rPr>
                        <a:t>15,620</a:t>
                      </a:r>
                      <a:endParaRPr kumimoji="1" lang="ja-JP" altLang="en-US" sz="1000" dirty="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700" i="1" u="none" dirty="0" smtClean="0">
                          <a:solidFill>
                            <a:schemeClr val="tx1"/>
                          </a:solidFill>
                          <a:latin typeface="Meiryo UI" panose="020B0604030504040204" pitchFamily="50" charset="-128"/>
                          <a:ea typeface="Meiryo UI" panose="020B0604030504040204" pitchFamily="50" charset="-128"/>
                        </a:rPr>
                        <a:t>〈8,794〉</a:t>
                      </a:r>
                      <a:r>
                        <a:rPr kumimoji="1" lang="ja-JP" altLang="en-US" sz="800" i="1" u="none" dirty="0" smtClean="0">
                          <a:solidFill>
                            <a:schemeClr val="tx1"/>
                          </a:solidFill>
                        </a:rPr>
                        <a:t>　</a:t>
                      </a:r>
                      <a:r>
                        <a:rPr kumimoji="1" lang="en-US" altLang="ja-JP" sz="1000" u="sng" dirty="0" smtClean="0">
                          <a:solidFill>
                            <a:schemeClr val="tx1"/>
                          </a:solidFill>
                        </a:rPr>
                        <a:t>8,770</a:t>
                      </a:r>
                      <a:endParaRPr kumimoji="1" lang="ja-JP" altLang="en-US" sz="1000" u="sng" dirty="0" smtClean="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700" i="1" u="none" dirty="0" smtClean="0">
                          <a:solidFill>
                            <a:schemeClr val="tx1"/>
                          </a:solidFill>
                          <a:latin typeface="Meiryo UI" panose="020B0604030504040204" pitchFamily="50" charset="-128"/>
                          <a:ea typeface="Meiryo UI" panose="020B0604030504040204" pitchFamily="50" charset="-128"/>
                        </a:rPr>
                        <a:t>〈6,826〉</a:t>
                      </a:r>
                      <a:r>
                        <a:rPr kumimoji="1" lang="ja-JP" altLang="en-US" sz="800" i="1" u="none" dirty="0" smtClean="0">
                          <a:solidFill>
                            <a:schemeClr val="tx1"/>
                          </a:solidFill>
                        </a:rPr>
                        <a:t>　</a:t>
                      </a:r>
                      <a:r>
                        <a:rPr kumimoji="1" lang="en-US" altLang="ja-JP" sz="1000" u="sng" dirty="0" smtClean="0">
                          <a:solidFill>
                            <a:schemeClr val="tx1"/>
                          </a:solidFill>
                        </a:rPr>
                        <a:t>6,850</a:t>
                      </a:r>
                      <a:endParaRPr kumimoji="1" lang="ja-JP" altLang="en-US" sz="1000" u="sng" dirty="0" smtClean="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r>
              <a:tr h="814555">
                <a:tc vMerge="1">
                  <a:txBody>
                    <a:bodyPr/>
                    <a:lstStyle/>
                    <a:p>
                      <a:endParaRPr kumimoji="1" lang="ja-JP" altLang="en-US" dirty="0"/>
                    </a:p>
                  </a:txBody>
                  <a:tcPr/>
                </a:tc>
                <a:tc gridSpan="2">
                  <a:txBody>
                    <a:bodyPr/>
                    <a:lstStyle/>
                    <a:p>
                      <a:pPr algn="l"/>
                      <a:r>
                        <a:rPr kumimoji="1" lang="ja-JP" altLang="en-US" sz="1000" baseline="0" dirty="0" smtClean="0"/>
                        <a:t>   </a:t>
                      </a:r>
                      <a:r>
                        <a:rPr kumimoji="1" lang="ja-JP" altLang="en-US" sz="1000" dirty="0" smtClean="0"/>
                        <a:t>うち道路・橋りょう・街路等</a:t>
                      </a:r>
                      <a:endParaRPr kumimoji="1" lang="en-US" altLang="ja-JP" sz="1000" dirty="0" smtClean="0"/>
                    </a:p>
                    <a:p>
                      <a:pPr algn="l"/>
                      <a:r>
                        <a:rPr kumimoji="1" lang="en-US" altLang="ja-JP" sz="1000" baseline="0" dirty="0" smtClean="0"/>
                        <a:t>         </a:t>
                      </a:r>
                      <a:r>
                        <a:rPr kumimoji="1" lang="ja-JP" altLang="en-US" sz="1000" dirty="0" smtClean="0"/>
                        <a:t> 住宅</a:t>
                      </a:r>
                      <a:endParaRPr kumimoji="1" lang="en-US" altLang="ja-JP" sz="1000" dirty="0" smtClean="0"/>
                    </a:p>
                    <a:p>
                      <a:pPr algn="l"/>
                      <a:r>
                        <a:rPr kumimoji="1" lang="ja-JP" altLang="en-US" sz="1000" baseline="0" dirty="0" smtClean="0"/>
                        <a:t>          鉄道</a:t>
                      </a:r>
                      <a:endParaRPr kumimoji="1" lang="en-US" altLang="ja-JP" sz="1000" dirty="0" smtClean="0"/>
                    </a:p>
                    <a:p>
                      <a:pPr algn="l"/>
                      <a:r>
                        <a:rPr kumimoji="1" lang="ja-JP" altLang="en-US" sz="1000" baseline="0" dirty="0" smtClean="0"/>
                        <a:t>         </a:t>
                      </a:r>
                      <a:r>
                        <a:rPr kumimoji="1" lang="ja-JP" altLang="en-US" sz="1000" dirty="0" smtClean="0"/>
                        <a:t> 港湾</a:t>
                      </a:r>
                      <a:endParaRPr kumimoji="1" lang="en-US" altLang="ja-JP" sz="1000" dirty="0" smtClean="0"/>
                    </a:p>
                    <a:p>
                      <a:pPr algn="l"/>
                      <a:r>
                        <a:rPr kumimoji="1" lang="ja-JP" altLang="en-US" sz="1000" baseline="0" dirty="0" smtClean="0"/>
                        <a:t>         </a:t>
                      </a:r>
                      <a:r>
                        <a:rPr kumimoji="1" lang="ja-JP" altLang="en-US" sz="1000" dirty="0" smtClean="0"/>
                        <a:t> 公園　　</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algn="l"/>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dirty="0" smtClean="0">
                          <a:solidFill>
                            <a:schemeClr val="tx1"/>
                          </a:solidFill>
                        </a:rPr>
                        <a:t>4,856</a:t>
                      </a:r>
                    </a:p>
                    <a:p>
                      <a:pPr algn="r">
                        <a:lnSpc>
                          <a:spcPct val="100000"/>
                        </a:lnSpc>
                      </a:pPr>
                      <a:r>
                        <a:rPr kumimoji="1" lang="en-US" altLang="ja-JP" sz="1000" dirty="0" smtClean="0">
                          <a:solidFill>
                            <a:schemeClr val="tx1"/>
                          </a:solidFill>
                        </a:rPr>
                        <a:t>2,295</a:t>
                      </a:r>
                    </a:p>
                    <a:p>
                      <a:pPr algn="r">
                        <a:lnSpc>
                          <a:spcPct val="100000"/>
                        </a:lnSpc>
                      </a:pPr>
                      <a:r>
                        <a:rPr kumimoji="1" lang="en-US" altLang="ja-JP" sz="1000" dirty="0" smtClean="0">
                          <a:solidFill>
                            <a:schemeClr val="tx1"/>
                          </a:solidFill>
                        </a:rPr>
                        <a:t>2,177</a:t>
                      </a:r>
                    </a:p>
                    <a:p>
                      <a:pPr algn="r">
                        <a:lnSpc>
                          <a:spcPct val="100000"/>
                        </a:lnSpc>
                      </a:pPr>
                      <a:r>
                        <a:rPr kumimoji="1" lang="en-US" altLang="ja-JP" sz="1000" dirty="0" smtClean="0">
                          <a:solidFill>
                            <a:schemeClr val="tx1"/>
                          </a:solidFill>
                        </a:rPr>
                        <a:t>1,686</a:t>
                      </a:r>
                    </a:p>
                    <a:p>
                      <a:pPr algn="r">
                        <a:lnSpc>
                          <a:spcPct val="100000"/>
                        </a:lnSpc>
                      </a:pPr>
                      <a:r>
                        <a:rPr kumimoji="1" lang="en-US" altLang="ja-JP" sz="1000" dirty="0" smtClean="0">
                          <a:solidFill>
                            <a:schemeClr val="tx1"/>
                          </a:solidFill>
                        </a:rPr>
                        <a:t>1,223</a:t>
                      </a:r>
                      <a:endParaRPr kumimoji="1" lang="en-US" altLang="ja-JP" sz="1000" dirty="0" smtClean="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rPr>
                        <a:t>3,038</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rPr>
                        <a:t>2,295</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rPr>
                        <a:t>154</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rPr>
                        <a:t>0</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rPr>
                        <a:t>703</a:t>
                      </a:r>
                      <a:endParaRPr kumimoji="1" lang="en-US" altLang="ja-JP" sz="1000" dirty="0" smtClean="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rPr>
                        <a:t>1,818</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rPr>
                        <a:t>0</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rPr>
                        <a:t>2,023</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rPr>
                        <a:t>1,686</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rPr>
                        <a:t>520</a:t>
                      </a:r>
                      <a:endParaRPr kumimoji="1" lang="ja-JP" altLang="en-US" sz="1000" dirty="0" smtClean="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r>
              <a:tr h="207449">
                <a:tc v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t>教育</a:t>
                      </a:r>
                      <a:endParaRPr kumimoji="1" lang="en-US" altLang="ja-JP" sz="1000" dirty="0" smtClean="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smtClean="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dirty="0" smtClean="0">
                          <a:solidFill>
                            <a:schemeClr val="tx1"/>
                          </a:solidFill>
                        </a:rPr>
                        <a:t>1,253</a:t>
                      </a:r>
                      <a:endParaRPr kumimoji="1" lang="en-US" altLang="ja-JP" sz="1000" dirty="0" smtClean="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1,109</a:t>
                      </a:r>
                    </a:p>
                  </a:txBody>
                  <a:tcPr marL="10800" marR="93600" marT="10800" marB="0"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144</a:t>
                      </a:r>
                    </a:p>
                  </a:txBody>
                  <a:tcPr marL="10800" marR="93600" marT="10800" marB="0" anchor="ctr">
                    <a:solidFill>
                      <a:schemeClr val="bg1"/>
                    </a:solidFill>
                  </a:tcPr>
                </a:tc>
              </a:tr>
              <a:tr h="207449">
                <a:tc vMerge="1">
                  <a:txBody>
                    <a:bodyPr/>
                    <a:lstStyle/>
                    <a:p>
                      <a:endParaRPr kumimoji="1" lang="ja-JP" altLang="en-US"/>
                    </a:p>
                  </a:txBody>
                  <a:tcPr/>
                </a:tc>
                <a:tc gridSpan="2">
                  <a:txBody>
                    <a:bodyPr/>
                    <a:lstStyle/>
                    <a:p>
                      <a:pPr algn="l">
                        <a:lnSpc>
                          <a:spcPct val="100000"/>
                        </a:lnSpc>
                      </a:pPr>
                      <a:r>
                        <a:rPr kumimoji="1" lang="ja-JP" altLang="en-US" sz="1000" dirty="0" smtClean="0"/>
                        <a:t>    うち幼稚園・小中学校</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algn="l"/>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dirty="0" smtClean="0">
                          <a:solidFill>
                            <a:schemeClr val="tx1"/>
                          </a:solidFill>
                        </a:rPr>
                        <a:t>1,029</a:t>
                      </a:r>
                      <a:endParaRPr kumimoji="1" lang="en-US" altLang="ja-JP" sz="1000" dirty="0" smtClean="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1,029</a:t>
                      </a:r>
                    </a:p>
                  </a:txBody>
                  <a:tcPr marL="10800" marR="93600" marT="10800" marB="0"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0</a:t>
                      </a:r>
                    </a:p>
                  </a:txBody>
                  <a:tcPr marL="10800" marR="93600" marT="10800" marB="0" anchor="ctr">
                    <a:solidFill>
                      <a:schemeClr val="bg1"/>
                    </a:solidFill>
                  </a:tcPr>
                </a:tc>
              </a:tr>
              <a:tr h="207449">
                <a:tc vMerge="1">
                  <a:txBody>
                    <a:bodyPr/>
                    <a:lstStyle/>
                    <a:p>
                      <a:endParaRPr kumimoji="1" lang="ja-JP" altLang="en-US" dirty="0"/>
                    </a:p>
                  </a:txBody>
                  <a:tcPr/>
                </a:tc>
                <a:tc gridSpan="2">
                  <a:txBody>
                    <a:bodyPr/>
                    <a:lstStyle/>
                    <a:p>
                      <a:pPr algn="l">
                        <a:lnSpc>
                          <a:spcPct val="100000"/>
                        </a:lnSpc>
                      </a:pPr>
                      <a:r>
                        <a:rPr kumimoji="1" lang="ja-JP" altLang="en-US" sz="1000" dirty="0" smtClean="0"/>
                        <a:t>消防・防災</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algn="l"/>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dirty="0" smtClean="0">
                          <a:solidFill>
                            <a:schemeClr val="tx1"/>
                          </a:solidFill>
                        </a:rPr>
                        <a:t>297</a:t>
                      </a:r>
                      <a:endParaRPr kumimoji="1" lang="en-US" altLang="ja-JP" sz="1000" dirty="0" smtClean="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76</a:t>
                      </a:r>
                    </a:p>
                  </a:txBody>
                  <a:tcPr marL="10800" marR="93600" marT="10800" marB="0"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221</a:t>
                      </a:r>
                    </a:p>
                  </a:txBody>
                  <a:tcPr marL="10800" marR="93600" marT="10800" marB="0" anchor="ctr">
                    <a:solidFill>
                      <a:schemeClr val="bg1"/>
                    </a:solidFill>
                  </a:tcPr>
                </a:tc>
              </a:tr>
              <a:tr h="207449">
                <a:tc vMerge="1">
                  <a:txBody>
                    <a:bodyPr/>
                    <a:lstStyle/>
                    <a:p>
                      <a:endParaRPr kumimoji="1" lang="ja-JP" altLang="en-US" dirty="0"/>
                    </a:p>
                  </a:txBody>
                  <a:tcPr/>
                </a:tc>
                <a:tc gridSpan="2">
                  <a:txBody>
                    <a:bodyPr/>
                    <a:lstStyle/>
                    <a:p>
                      <a:pPr algn="l">
                        <a:lnSpc>
                          <a:spcPct val="100000"/>
                        </a:lnSpc>
                      </a:pPr>
                      <a:r>
                        <a:rPr kumimoji="1" lang="ja-JP" altLang="en-US" sz="1000" dirty="0" smtClean="0"/>
                        <a:t>産業・市場・都市魅力　　</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algn="l"/>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dirty="0" smtClean="0">
                          <a:solidFill>
                            <a:schemeClr val="tx1"/>
                          </a:solidFill>
                        </a:rPr>
                        <a:t>1,220</a:t>
                      </a:r>
                      <a:endParaRPr kumimoji="1" lang="en-US" altLang="ja-JP" sz="1000" dirty="0" smtClean="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342</a:t>
                      </a:r>
                    </a:p>
                  </a:txBody>
                  <a:tcPr marL="10800" marR="93600" marT="10800" marB="0"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878</a:t>
                      </a:r>
                    </a:p>
                  </a:txBody>
                  <a:tcPr marL="10800" marR="93600" marT="10800" marB="0" anchor="ctr">
                    <a:solidFill>
                      <a:schemeClr val="bg1"/>
                    </a:solidFill>
                  </a:tcPr>
                </a:tc>
              </a:tr>
              <a:tr h="207449">
                <a:tc vMerge="1">
                  <a:txBody>
                    <a:bodyPr/>
                    <a:lstStyle/>
                    <a:p>
                      <a:endParaRPr kumimoji="1" lang="ja-JP" altLang="en-US"/>
                    </a:p>
                  </a:txBody>
                  <a:tcPr/>
                </a:tc>
                <a:tc gridSpan="2">
                  <a:txBody>
                    <a:bodyPr/>
                    <a:lstStyle/>
                    <a:p>
                      <a:pPr algn="l">
                        <a:lnSpc>
                          <a:spcPct val="100000"/>
                        </a:lnSpc>
                      </a:pPr>
                      <a:r>
                        <a:rPr kumimoji="1" lang="ja-JP" altLang="en-US" sz="900" dirty="0" smtClean="0"/>
                        <a:t>     うち文化・スポーツ施設等</a:t>
                      </a:r>
                      <a:endParaRPr kumimoji="1" lang="ja-JP" altLang="en-US" sz="90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algn="l"/>
                      <a:endParaRPr kumimoji="1" lang="ja-JP" altLang="en-US" sz="9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rPr>
                        <a:t>659</a:t>
                      </a:r>
                      <a:endParaRPr kumimoji="1" lang="ja-JP" altLang="en-US" sz="1000" dirty="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293</a:t>
                      </a:r>
                    </a:p>
                  </a:txBody>
                  <a:tcPr marL="10800" marR="93600" marT="10800" marB="0"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366</a:t>
                      </a:r>
                    </a:p>
                  </a:txBody>
                  <a:tcPr marL="10800" marR="93600" marT="10800" marB="0" anchor="ctr">
                    <a:solidFill>
                      <a:schemeClr val="bg1"/>
                    </a:solidFill>
                  </a:tcPr>
                </a:tc>
              </a:tr>
              <a:tr h="207449">
                <a:tc vMerge="1">
                  <a:txBody>
                    <a:bodyPr/>
                    <a:lstStyle/>
                    <a:p>
                      <a:endParaRPr kumimoji="1" lang="ja-JP" altLang="en-US" dirty="0"/>
                    </a:p>
                  </a:txBody>
                  <a:tcPr/>
                </a:tc>
                <a:tc gridSpan="2">
                  <a:txBody>
                    <a:bodyPr/>
                    <a:lstStyle/>
                    <a:p>
                      <a:pPr algn="l">
                        <a:lnSpc>
                          <a:spcPct val="100000"/>
                        </a:lnSpc>
                      </a:pPr>
                      <a:r>
                        <a:rPr kumimoji="1" lang="ja-JP" altLang="en-US" sz="1000" dirty="0" smtClean="0"/>
                        <a:t>健康・保健・環境（</a:t>
                      </a:r>
                      <a:r>
                        <a:rPr kumimoji="1" lang="ja-JP" altLang="en-US" sz="800" dirty="0" smtClean="0"/>
                        <a:t>一般廃棄物施設等</a:t>
                      </a:r>
                      <a:r>
                        <a:rPr kumimoji="1" lang="ja-JP" altLang="en-US" sz="1000" dirty="0" smtClean="0"/>
                        <a:t>）</a:t>
                      </a:r>
                      <a:endParaRPr kumimoji="1" lang="ja-JP" altLang="en-US" sz="90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algn="l"/>
                      <a:endParaRPr kumimoji="1" lang="ja-JP" altLang="en-US" sz="9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700" i="1" u="none" dirty="0" smtClean="0">
                          <a:solidFill>
                            <a:schemeClr val="tx1"/>
                          </a:solidFill>
                          <a:latin typeface="Meiryo UI" panose="020B0604030504040204" pitchFamily="50" charset="-128"/>
                          <a:ea typeface="Meiryo UI" panose="020B0604030504040204" pitchFamily="50" charset="-128"/>
                        </a:rPr>
                        <a:t>〈803〉</a:t>
                      </a:r>
                      <a:r>
                        <a:rPr kumimoji="1" lang="ja-JP" altLang="en-US" sz="800" i="1" u="none" dirty="0" smtClean="0">
                          <a:solidFill>
                            <a:schemeClr val="tx1"/>
                          </a:solidFill>
                        </a:rPr>
                        <a:t>　</a:t>
                      </a:r>
                      <a:r>
                        <a:rPr kumimoji="1" lang="en-US" altLang="ja-JP" sz="1000" u="sng" dirty="0" smtClean="0">
                          <a:solidFill>
                            <a:schemeClr val="tx1"/>
                          </a:solidFill>
                        </a:rPr>
                        <a:t>969</a:t>
                      </a:r>
                      <a:endParaRPr kumimoji="1" lang="ja-JP" altLang="en-US" sz="1000" u="sng" dirty="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363</a:t>
                      </a:r>
                    </a:p>
                  </a:txBody>
                  <a:tcPr marL="10800" marR="93600" marT="10800" marB="0" anchor="ctr">
                    <a:solidFill>
                      <a:schemeClr val="bg1"/>
                    </a:solidFill>
                  </a:tcPr>
                </a:tc>
                <a:tc>
                  <a:txBody>
                    <a:bodyPr/>
                    <a:lstStyle/>
                    <a:p>
                      <a:pPr algn="r" rtl="0" fontAlgn="ctr">
                        <a:lnSpc>
                          <a:spcPct val="100000"/>
                        </a:lnSpc>
                      </a:pPr>
                      <a:r>
                        <a:rPr kumimoji="1" lang="en-US" altLang="ja-JP" sz="700" i="1" u="none" dirty="0" smtClean="0">
                          <a:solidFill>
                            <a:schemeClr val="tx1"/>
                          </a:solidFill>
                          <a:latin typeface="Meiryo UI" panose="020B0604030504040204" pitchFamily="50" charset="-128"/>
                          <a:ea typeface="Meiryo UI" panose="020B0604030504040204" pitchFamily="50" charset="-128"/>
                        </a:rPr>
                        <a:t>〈440〉</a:t>
                      </a:r>
                      <a:r>
                        <a:rPr kumimoji="1" lang="ja-JP" altLang="en-US" sz="800" i="1" u="none" dirty="0" smtClean="0">
                          <a:solidFill>
                            <a:schemeClr val="tx1"/>
                          </a:solidFill>
                        </a:rPr>
                        <a:t>　</a:t>
                      </a:r>
                      <a:r>
                        <a:rPr lang="en-US" altLang="ja-JP" sz="1000" b="0" i="0" u="sng" strike="noStrike" dirty="0" smtClean="0">
                          <a:solidFill>
                            <a:schemeClr val="tx1"/>
                          </a:solidFill>
                          <a:latin typeface="Calibri"/>
                        </a:rPr>
                        <a:t>606</a:t>
                      </a:r>
                      <a:endParaRPr lang="en-US" altLang="ja-JP" sz="1000" b="0" i="0" u="sng" strike="noStrike" dirty="0">
                        <a:solidFill>
                          <a:schemeClr val="tx1"/>
                        </a:solidFill>
                        <a:latin typeface="Calibri"/>
                      </a:endParaRPr>
                    </a:p>
                  </a:txBody>
                  <a:tcPr marL="10800" marR="93600" marT="10800" marB="0" anchor="ctr">
                    <a:solidFill>
                      <a:schemeClr val="bg1"/>
                    </a:solidFill>
                  </a:tcPr>
                </a:tc>
              </a:tr>
              <a:tr h="207449">
                <a:tc vMerge="1">
                  <a:txBody>
                    <a:bodyPr/>
                    <a:lstStyle/>
                    <a:p>
                      <a:endParaRPr kumimoji="1" lang="ja-JP" altLang="en-US" dirty="0"/>
                    </a:p>
                  </a:txBody>
                  <a:tcPr/>
                </a:tc>
                <a:tc gridSpan="2">
                  <a:txBody>
                    <a:bodyPr/>
                    <a:lstStyle/>
                    <a:p>
                      <a:pPr algn="l">
                        <a:lnSpc>
                          <a:spcPct val="100000"/>
                        </a:lnSpc>
                      </a:pPr>
                      <a:r>
                        <a:rPr kumimoji="1" lang="ja-JP" altLang="en-US" sz="1000" dirty="0" smtClean="0"/>
                        <a:t>こども・福祉</a:t>
                      </a:r>
                      <a:r>
                        <a:rPr kumimoji="1" lang="ja-JP" altLang="en-US" sz="900" dirty="0" smtClean="0"/>
                        <a:t>（老人福祉・生活福祉等）</a:t>
                      </a:r>
                      <a:endParaRPr kumimoji="1" lang="ja-JP" altLang="en-US" sz="90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algn="l"/>
                      <a:endParaRPr kumimoji="1" lang="ja-JP" altLang="en-US" sz="9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700" i="1" u="none" dirty="0" smtClean="0">
                          <a:solidFill>
                            <a:schemeClr val="tx1"/>
                          </a:solidFill>
                          <a:latin typeface="Meiryo UI" panose="020B0604030504040204" pitchFamily="50" charset="-128"/>
                          <a:ea typeface="Meiryo UI" panose="020B0604030504040204" pitchFamily="50" charset="-128"/>
                        </a:rPr>
                        <a:t>〈411〉</a:t>
                      </a:r>
                      <a:r>
                        <a:rPr kumimoji="1" lang="ja-JP" altLang="en-US" sz="800" i="1" u="none" dirty="0" smtClean="0">
                          <a:solidFill>
                            <a:schemeClr val="tx1"/>
                          </a:solidFill>
                          <a:latin typeface="+mn-ea"/>
                          <a:ea typeface="+mn-ea"/>
                        </a:rPr>
                        <a:t>　</a:t>
                      </a:r>
                      <a:r>
                        <a:rPr kumimoji="1" lang="en-US" altLang="ja-JP" sz="1000" u="sng" dirty="0" smtClean="0">
                          <a:solidFill>
                            <a:schemeClr val="tx1"/>
                          </a:solidFill>
                        </a:rPr>
                        <a:t>426</a:t>
                      </a:r>
                      <a:endParaRPr kumimoji="1" lang="ja-JP" altLang="en-US" sz="1000" u="sng" dirty="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lnSpc>
                          <a:spcPct val="100000"/>
                        </a:lnSpc>
                      </a:pPr>
                      <a:r>
                        <a:rPr kumimoji="1" lang="en-US" altLang="ja-JP" sz="700" i="1" u="none" dirty="0" smtClean="0">
                          <a:solidFill>
                            <a:schemeClr val="tx1"/>
                          </a:solidFill>
                          <a:latin typeface="Meiryo UI" panose="020B0604030504040204" pitchFamily="50" charset="-128"/>
                          <a:ea typeface="Meiryo UI" panose="020B0604030504040204" pitchFamily="50" charset="-128"/>
                        </a:rPr>
                        <a:t>〈411〉</a:t>
                      </a:r>
                      <a:r>
                        <a:rPr kumimoji="1" lang="ja-JP" altLang="en-US" sz="800" i="1" u="none" dirty="0" smtClean="0">
                          <a:solidFill>
                            <a:schemeClr val="tx1"/>
                          </a:solidFill>
                        </a:rPr>
                        <a:t>　</a:t>
                      </a:r>
                      <a:r>
                        <a:rPr lang="en-US" altLang="ja-JP" sz="1000" b="0" i="0" u="sng" strike="noStrike" dirty="0" smtClean="0">
                          <a:solidFill>
                            <a:schemeClr val="tx1"/>
                          </a:solidFill>
                          <a:latin typeface="Calibri"/>
                        </a:rPr>
                        <a:t>426</a:t>
                      </a:r>
                      <a:endParaRPr lang="en-US" altLang="ja-JP" sz="1000" b="0" i="0" u="sng" strike="noStrike" dirty="0">
                        <a:solidFill>
                          <a:schemeClr val="tx1"/>
                        </a:solidFill>
                        <a:latin typeface="Calibri"/>
                      </a:endParaRPr>
                    </a:p>
                  </a:txBody>
                  <a:tcPr marL="10800" marR="93600" marT="10800" marB="0"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0</a:t>
                      </a:r>
                    </a:p>
                  </a:txBody>
                  <a:tcPr marL="10800" marR="93600" marT="10800" marB="0" anchor="ctr">
                    <a:solidFill>
                      <a:schemeClr val="bg1"/>
                    </a:solidFill>
                  </a:tcPr>
                </a:tc>
              </a:tr>
              <a:tr h="207449">
                <a:tc vMerge="1">
                  <a:txBody>
                    <a:bodyPr/>
                    <a:lstStyle/>
                    <a:p>
                      <a:endParaRPr kumimoji="1" lang="ja-JP" altLang="en-US" dirty="0"/>
                    </a:p>
                  </a:txBody>
                  <a:tcPr/>
                </a:tc>
                <a:tc gridSpan="2">
                  <a:txBody>
                    <a:bodyPr/>
                    <a:lstStyle/>
                    <a:p>
                      <a:pPr algn="l">
                        <a:lnSpc>
                          <a:spcPct val="100000"/>
                        </a:lnSpc>
                      </a:pPr>
                      <a:r>
                        <a:rPr kumimoji="1" lang="ja-JP" altLang="en-US" sz="800" dirty="0" smtClean="0"/>
                        <a:t>住民生活・自治体運営（本庁舎・区庁舎等）</a:t>
                      </a:r>
                      <a:endParaRPr kumimoji="1" lang="ja-JP" altLang="en-US" sz="80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algn="l"/>
                      <a:endParaRPr kumimoji="1" lang="ja-JP" altLang="en-US" sz="8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dirty="0" smtClean="0">
                          <a:solidFill>
                            <a:schemeClr val="tx1"/>
                          </a:solidFill>
                        </a:rPr>
                        <a:t>357</a:t>
                      </a:r>
                      <a:endParaRPr kumimoji="1" lang="ja-JP" altLang="en-US" sz="1000" dirty="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357</a:t>
                      </a:r>
                    </a:p>
                  </a:txBody>
                  <a:tcPr marL="10800" marR="93600" marT="10800" marB="0"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0</a:t>
                      </a:r>
                    </a:p>
                  </a:txBody>
                  <a:tcPr marL="10800" marR="93600" marT="10800" marB="0" anchor="ctr">
                    <a:solidFill>
                      <a:schemeClr val="bg1"/>
                    </a:solidFill>
                  </a:tcPr>
                </a:tc>
              </a:tr>
              <a:tr h="207449">
                <a:tc vMerge="1">
                  <a:txBody>
                    <a:bodyPr/>
                    <a:lstStyle/>
                    <a:p>
                      <a:endParaRPr kumimoji="1" lang="ja-JP" altLang="en-US" dirty="0"/>
                    </a:p>
                  </a:txBody>
                  <a:tcPr/>
                </a:tc>
                <a:tc gridSpan="2">
                  <a:txBody>
                    <a:bodyPr/>
                    <a:lstStyle/>
                    <a:p>
                      <a:pPr algn="l">
                        <a:lnSpc>
                          <a:spcPct val="100000"/>
                        </a:lnSpc>
                      </a:pPr>
                      <a:r>
                        <a:rPr kumimoji="1" lang="ja-JP" altLang="en-US" sz="1000" dirty="0" smtClean="0"/>
                        <a:t>計</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algn="l"/>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700" i="1" u="none" dirty="0" smtClean="0">
                          <a:solidFill>
                            <a:schemeClr val="tx1"/>
                          </a:solidFill>
                          <a:latin typeface="Meiryo UI" panose="020B0604030504040204" pitchFamily="50" charset="-128"/>
                          <a:ea typeface="Meiryo UI" panose="020B0604030504040204" pitchFamily="50" charset="-128"/>
                        </a:rPr>
                        <a:t>〈19,961〉</a:t>
                      </a:r>
                      <a:r>
                        <a:rPr kumimoji="1" lang="ja-JP" altLang="en-US" sz="900" i="1" u="none" dirty="0" smtClean="0">
                          <a:solidFill>
                            <a:schemeClr val="tx1"/>
                          </a:solidFill>
                        </a:rPr>
                        <a:t>　</a:t>
                      </a:r>
                      <a:r>
                        <a:rPr kumimoji="1" lang="en-US" altLang="ja-JP" sz="1000" u="sng" dirty="0" smtClean="0">
                          <a:solidFill>
                            <a:schemeClr val="tx1"/>
                          </a:solidFill>
                        </a:rPr>
                        <a:t>20,143</a:t>
                      </a:r>
                      <a:endParaRPr kumimoji="1" lang="ja-JP" altLang="en-US" sz="1000" u="sng" dirty="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lnSpc>
                          <a:spcPct val="100000"/>
                        </a:lnSpc>
                      </a:pPr>
                      <a:r>
                        <a:rPr kumimoji="1" lang="en-US" altLang="ja-JP" sz="700" i="1" u="none" dirty="0" smtClean="0">
                          <a:solidFill>
                            <a:schemeClr val="tx1"/>
                          </a:solidFill>
                          <a:latin typeface="Meiryo UI" panose="020B0604030504040204" pitchFamily="50" charset="-128"/>
                          <a:ea typeface="Meiryo UI" panose="020B0604030504040204" pitchFamily="50" charset="-128"/>
                        </a:rPr>
                        <a:t>〈11,452〉</a:t>
                      </a:r>
                      <a:r>
                        <a:rPr kumimoji="1" lang="ja-JP" altLang="en-US" sz="800" i="1" u="none" dirty="0" smtClean="0">
                          <a:solidFill>
                            <a:schemeClr val="tx1"/>
                          </a:solidFill>
                        </a:rPr>
                        <a:t>　</a:t>
                      </a:r>
                      <a:r>
                        <a:rPr lang="en-US" altLang="ja-JP" sz="1000" b="0" i="0" u="sng" strike="noStrike" dirty="0" smtClean="0">
                          <a:solidFill>
                            <a:schemeClr val="tx1"/>
                          </a:solidFill>
                          <a:latin typeface="Calibri"/>
                        </a:rPr>
                        <a:t>11,443</a:t>
                      </a:r>
                      <a:endParaRPr lang="en-US" altLang="ja-JP" sz="1000" b="0" i="0" u="sng" strike="noStrike" dirty="0">
                        <a:solidFill>
                          <a:schemeClr val="tx1"/>
                        </a:solidFill>
                        <a:latin typeface="Calibri"/>
                      </a:endParaRPr>
                    </a:p>
                  </a:txBody>
                  <a:tcPr marL="10800" marR="93600" marT="10800" marB="0" anchor="ctr">
                    <a:solidFill>
                      <a:schemeClr val="bg1"/>
                    </a:solidFill>
                  </a:tcPr>
                </a:tc>
                <a:tc>
                  <a:txBody>
                    <a:bodyPr/>
                    <a:lstStyle/>
                    <a:p>
                      <a:pPr algn="r" rtl="0" fontAlgn="ctr">
                        <a:lnSpc>
                          <a:spcPct val="100000"/>
                        </a:lnSpc>
                      </a:pPr>
                      <a:r>
                        <a:rPr kumimoji="1" lang="en-US" altLang="ja-JP" sz="700" i="1" u="none" dirty="0" smtClean="0">
                          <a:solidFill>
                            <a:schemeClr val="tx1"/>
                          </a:solidFill>
                          <a:latin typeface="Meiryo UI" panose="020B0604030504040204" pitchFamily="50" charset="-128"/>
                          <a:ea typeface="Meiryo UI" panose="020B0604030504040204" pitchFamily="50" charset="-128"/>
                        </a:rPr>
                        <a:t>〈8,509〉</a:t>
                      </a:r>
                      <a:r>
                        <a:rPr kumimoji="1" lang="ja-JP" altLang="en-US" sz="800" i="1" u="none" dirty="0" smtClean="0">
                          <a:solidFill>
                            <a:schemeClr val="tx1"/>
                          </a:solidFill>
                        </a:rPr>
                        <a:t>　</a:t>
                      </a:r>
                      <a:r>
                        <a:rPr lang="en-US" altLang="ja-JP" sz="1000" b="0" i="0" u="sng" strike="noStrike" dirty="0" smtClean="0">
                          <a:solidFill>
                            <a:schemeClr val="tx1"/>
                          </a:solidFill>
                          <a:latin typeface="Calibri"/>
                        </a:rPr>
                        <a:t>8,699</a:t>
                      </a:r>
                      <a:endParaRPr lang="en-US" altLang="ja-JP" sz="1000" b="0" i="0" u="sng" strike="noStrike" dirty="0">
                        <a:solidFill>
                          <a:schemeClr val="tx1"/>
                        </a:solidFill>
                        <a:latin typeface="Calibri"/>
                      </a:endParaRPr>
                    </a:p>
                  </a:txBody>
                  <a:tcPr marL="10800" marR="93600" marT="10800" marB="0" anchor="ctr">
                    <a:solidFill>
                      <a:schemeClr val="bg1"/>
                    </a:solidFill>
                  </a:tcPr>
                </a:tc>
              </a:tr>
              <a:tr h="207449">
                <a:tc>
                  <a:txBody>
                    <a:bodyPr/>
                    <a:lstStyle/>
                    <a:p>
                      <a:pPr algn="l"/>
                      <a:r>
                        <a:rPr kumimoji="1" lang="ja-JP" altLang="en-US" sz="1000" dirty="0" smtClean="0"/>
                        <a:t>その他</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gridSpan="2">
                  <a:txBody>
                    <a:bodyPr/>
                    <a:lstStyle/>
                    <a:p>
                      <a:pPr algn="l">
                        <a:lnSpc>
                          <a:spcPct val="100000"/>
                        </a:lnSpc>
                      </a:pPr>
                      <a:r>
                        <a:rPr kumimoji="1" lang="ja-JP" altLang="en-US" sz="1000" dirty="0" smtClean="0"/>
                        <a:t>臨時財政対策債・減収補てん債等</a:t>
                      </a:r>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pPr algn="l"/>
                      <a:endParaRPr kumimoji="1" lang="ja-JP" altLang="en-US" sz="1000"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dirty="0" smtClean="0">
                          <a:solidFill>
                            <a:schemeClr val="tx1"/>
                          </a:solidFill>
                        </a:rPr>
                        <a:t>10,447</a:t>
                      </a:r>
                      <a:endParaRPr kumimoji="1" lang="ja-JP" altLang="en-US" sz="1000" dirty="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10,447</a:t>
                      </a:r>
                    </a:p>
                  </a:txBody>
                  <a:tcPr marL="10800" marR="93600" marT="10800" marB="0" anchor="ctr">
                    <a:solidFill>
                      <a:schemeClr val="bg1"/>
                    </a:solidFill>
                  </a:tcPr>
                </a:tc>
                <a:tc>
                  <a:txBody>
                    <a:bodyPr/>
                    <a:lstStyle/>
                    <a:p>
                      <a:pPr algn="r" rtl="0" fontAlgn="ctr">
                        <a:lnSpc>
                          <a:spcPct val="100000"/>
                        </a:lnSpc>
                      </a:pPr>
                      <a:r>
                        <a:rPr lang="en-US" altLang="ja-JP" sz="1000" b="0" i="0" u="none" strike="noStrike" dirty="0">
                          <a:solidFill>
                            <a:schemeClr val="tx1"/>
                          </a:solidFill>
                          <a:latin typeface="Calibri"/>
                        </a:rPr>
                        <a:t>0</a:t>
                      </a:r>
                    </a:p>
                  </a:txBody>
                  <a:tcPr marL="10800" marR="93600" marT="10800" marB="0" anchor="ctr">
                    <a:solidFill>
                      <a:schemeClr val="bg1"/>
                    </a:solidFill>
                  </a:tcPr>
                </a:tc>
              </a:tr>
              <a:tr h="322504">
                <a:tc gridSpan="3">
                  <a:txBody>
                    <a:bodyPr/>
                    <a:lstStyle/>
                    <a:p>
                      <a:pPr algn="l"/>
                      <a:r>
                        <a:rPr kumimoji="1" lang="ja-JP" altLang="en-US" sz="1000" dirty="0" smtClean="0"/>
                        <a:t>計</a:t>
                      </a:r>
                      <a:endParaRPr kumimoji="1" lang="ja-JP" altLang="en-US" sz="1000" b="1" i="0"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r">
                        <a:lnSpc>
                          <a:spcPts val="1100"/>
                        </a:lnSpc>
                      </a:pPr>
                      <a:r>
                        <a:rPr kumimoji="1" lang="en-US" altLang="ja-JP" sz="700" i="1" u="none" dirty="0" smtClean="0">
                          <a:solidFill>
                            <a:schemeClr val="tx1"/>
                          </a:solidFill>
                          <a:latin typeface="Meiryo UI" panose="020B0604030504040204" pitchFamily="50" charset="-128"/>
                          <a:ea typeface="Meiryo UI" panose="020B0604030504040204" pitchFamily="50" charset="-128"/>
                        </a:rPr>
                        <a:t>〈30,408〉</a:t>
                      </a:r>
                      <a:r>
                        <a:rPr kumimoji="1" lang="ja-JP" altLang="en-US" sz="800" i="1" u="none" dirty="0" smtClean="0">
                          <a:solidFill>
                            <a:schemeClr val="tx1"/>
                          </a:solidFill>
                        </a:rPr>
                        <a:t>　</a:t>
                      </a:r>
                      <a:r>
                        <a:rPr kumimoji="1" lang="en-US" altLang="ja-JP" sz="1000" u="sng" dirty="0" smtClean="0">
                          <a:solidFill>
                            <a:schemeClr val="tx1"/>
                          </a:solidFill>
                        </a:rPr>
                        <a:t>30,589</a:t>
                      </a: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en-US" altLang="ja-JP" sz="1000" u="sng" dirty="0" smtClean="0">
                          <a:solidFill>
                            <a:schemeClr val="tx1"/>
                          </a:solidFill>
                        </a:rPr>
                        <a:t>21,890</a:t>
                      </a:r>
                      <a:r>
                        <a:rPr kumimoji="1" lang="en-US" altLang="ja-JP" sz="1000" dirty="0" smtClean="0">
                          <a:solidFill>
                            <a:schemeClr val="tx1"/>
                          </a:solidFill>
                        </a:rPr>
                        <a:t>(72</a:t>
                      </a:r>
                      <a:r>
                        <a:rPr kumimoji="1" lang="ja-JP" altLang="en-US" sz="1000" dirty="0" smtClean="0">
                          <a:solidFill>
                            <a:schemeClr val="tx1"/>
                          </a:solidFill>
                        </a:rPr>
                        <a:t>％</a:t>
                      </a:r>
                      <a:r>
                        <a:rPr kumimoji="1" lang="en-US" altLang="ja-JP" sz="1000" dirty="0" smtClean="0">
                          <a:solidFill>
                            <a:schemeClr val="tx1"/>
                          </a:solidFill>
                        </a:rPr>
                        <a:t>)</a:t>
                      </a:r>
                    </a:p>
                    <a:p>
                      <a:pPr marL="0" marR="0" indent="0" algn="r" defTabSz="914400" rtl="0" eaLnBrk="1" fontAlgn="auto" latinLnBrk="0" hangingPunct="1">
                        <a:lnSpc>
                          <a:spcPts val="1100"/>
                        </a:lnSpc>
                        <a:spcBef>
                          <a:spcPts val="0"/>
                        </a:spcBef>
                        <a:spcAft>
                          <a:spcPts val="0"/>
                        </a:spcAft>
                        <a:buClrTx/>
                        <a:buSzTx/>
                        <a:buFontTx/>
                        <a:buNone/>
                        <a:tabLst/>
                        <a:defRPr/>
                      </a:pPr>
                      <a:endParaRPr kumimoji="1" lang="ja-JP" altLang="en-US" sz="1000" b="0" i="1" dirty="0" smtClean="0">
                        <a:solidFill>
                          <a:schemeClr val="tx1"/>
                        </a:solidFill>
                        <a:latin typeface="+mn-lt"/>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en-US" altLang="ja-JP" sz="1000" u="sng" dirty="0" smtClean="0">
                          <a:solidFill>
                            <a:schemeClr val="tx1"/>
                          </a:solidFill>
                        </a:rPr>
                        <a:t>8,699</a:t>
                      </a:r>
                      <a:r>
                        <a:rPr kumimoji="1" lang="en-US" altLang="ja-JP" sz="1000" dirty="0" smtClean="0">
                          <a:solidFill>
                            <a:schemeClr val="tx1"/>
                          </a:solidFill>
                        </a:rPr>
                        <a:t>(28</a:t>
                      </a:r>
                      <a:r>
                        <a:rPr kumimoji="1" lang="ja-JP" altLang="en-US" sz="1000" dirty="0" smtClean="0">
                          <a:solidFill>
                            <a:schemeClr val="tx1"/>
                          </a:solidFill>
                        </a:rPr>
                        <a:t>％</a:t>
                      </a:r>
                      <a:r>
                        <a:rPr kumimoji="1" lang="en-US" altLang="ja-JP" sz="1000" dirty="0" smtClean="0">
                          <a:solidFill>
                            <a:schemeClr val="tx1"/>
                          </a:solidFill>
                        </a:rPr>
                        <a:t>)</a:t>
                      </a:r>
                    </a:p>
                    <a:p>
                      <a:pPr marL="0" marR="0" indent="0" algn="r" defTabSz="914400" rtl="0" eaLnBrk="1" fontAlgn="auto" latinLnBrk="0" hangingPunct="1">
                        <a:lnSpc>
                          <a:spcPts val="1100"/>
                        </a:lnSpc>
                        <a:spcBef>
                          <a:spcPts val="0"/>
                        </a:spcBef>
                        <a:spcAft>
                          <a:spcPts val="0"/>
                        </a:spcAft>
                        <a:buClrTx/>
                        <a:buSzTx/>
                        <a:buFontTx/>
                        <a:buNone/>
                        <a:tabLst/>
                        <a:defRPr/>
                      </a:pPr>
                      <a:endParaRPr kumimoji="1" lang="ja-JP" altLang="en-US" sz="1000" b="1" i="1" dirty="0" smtClean="0">
                        <a:solidFill>
                          <a:schemeClr val="tx1"/>
                        </a:solidFill>
                        <a:latin typeface="Meiryo UI" pitchFamily="50" charset="-128"/>
                        <a:ea typeface="Meiryo UI" pitchFamily="50" charset="-128"/>
                        <a:cs typeface="Meiryo UI" pitchFamily="50" charset="-128"/>
                      </a:endParaRPr>
                    </a:p>
                  </a:txBody>
                  <a:tcPr marL="93772" marR="93772" marT="18455" marB="18455" anchor="ctr">
                    <a:solidFill>
                      <a:schemeClr val="bg1"/>
                    </a:solidFill>
                  </a:tcPr>
                </a:tc>
              </a:tr>
              <a:tr h="193017">
                <a:tc gridSpan="2">
                  <a:txBody>
                    <a:bodyPr/>
                    <a:lstStyle/>
                    <a:p>
                      <a:pPr algn="l"/>
                      <a:r>
                        <a:rPr kumimoji="1" lang="ja-JP" altLang="en-US" sz="1000" dirty="0" smtClean="0"/>
                        <a:t>対象から除外</a:t>
                      </a:r>
                      <a:endParaRPr kumimoji="1" lang="ja-JP" altLang="en-US" sz="1000" b="0" i="0" dirty="0">
                        <a:latin typeface="ＭＳ Ｐゴシック" panose="020B0600070205080204" pitchFamily="50" charset="-128"/>
                        <a:ea typeface="ＭＳ Ｐゴシック" panose="020B0600070205080204" pitchFamily="50" charset="-128"/>
                        <a:cs typeface="Meiryo UI" pitchFamily="50" charset="-128"/>
                      </a:endParaRPr>
                    </a:p>
                  </a:txBody>
                  <a:tcPr marL="93772" marR="93772" marT="18455" marB="18455">
                    <a:solidFill>
                      <a:schemeClr val="bg1"/>
                    </a:solidFill>
                  </a:tcPr>
                </a:tc>
                <a:tc hMerge="1">
                  <a:txBody>
                    <a:bodyPr/>
                    <a:lstStyle/>
                    <a:p>
                      <a:endParaRPr kumimoji="1" lang="ja-JP" altLang="en-US"/>
                    </a:p>
                  </a:txBody>
                  <a:tcPr/>
                </a:tc>
                <a:tc>
                  <a:txBody>
                    <a:bodyPr/>
                    <a:lstStyle/>
                    <a:p>
                      <a:pPr algn="l"/>
                      <a:r>
                        <a:rPr kumimoji="1" lang="en-US" altLang="ja-JP" sz="1000" dirty="0" smtClean="0">
                          <a:solidFill>
                            <a:schemeClr val="tx1"/>
                          </a:solidFill>
                        </a:rPr>
                        <a:t>H30</a:t>
                      </a:r>
                      <a:r>
                        <a:rPr kumimoji="1" lang="ja-JP" altLang="en-US" sz="1000" dirty="0" smtClean="0">
                          <a:solidFill>
                            <a:schemeClr val="tx1"/>
                          </a:solidFill>
                        </a:rPr>
                        <a:t>年度までに廃止・償還満了</a:t>
                      </a:r>
                      <a:r>
                        <a:rPr kumimoji="1" lang="en-US" altLang="ja-JP" sz="900" i="1" dirty="0" smtClean="0">
                          <a:solidFill>
                            <a:schemeClr val="tx1"/>
                          </a:solidFill>
                          <a:latin typeface="Meiryo UI" panose="020B0604030504040204" pitchFamily="50" charset="-128"/>
                          <a:ea typeface="Meiryo UI" panose="020B0604030504040204" pitchFamily="50" charset="-128"/>
                        </a:rPr>
                        <a:t>〈</a:t>
                      </a:r>
                      <a:r>
                        <a:rPr kumimoji="1" lang="ja-JP" altLang="en-US" sz="900" i="1" dirty="0" smtClean="0">
                          <a:solidFill>
                            <a:schemeClr val="tx1"/>
                          </a:solidFill>
                          <a:latin typeface="Meiryo UI" panose="020B0604030504040204" pitchFamily="50" charset="-128"/>
                          <a:ea typeface="Meiryo UI" panose="020B0604030504040204" pitchFamily="50" charset="-128"/>
                        </a:rPr>
                        <a:t>等</a:t>
                      </a:r>
                      <a:r>
                        <a:rPr kumimoji="1" lang="en-US" altLang="ja-JP" sz="900" i="1" dirty="0" smtClean="0">
                          <a:solidFill>
                            <a:schemeClr val="tx1"/>
                          </a:solidFill>
                          <a:latin typeface="Meiryo UI" panose="020B0604030504040204" pitchFamily="50" charset="-128"/>
                          <a:ea typeface="Meiryo UI" panose="020B0604030504040204" pitchFamily="50" charset="-128"/>
                        </a:rPr>
                        <a:t>〉</a:t>
                      </a:r>
                      <a:endParaRPr kumimoji="1" lang="ja-JP" altLang="en-US" sz="900" b="0" i="1" dirty="0">
                        <a:solidFill>
                          <a:schemeClr val="tx1"/>
                        </a:solidFill>
                        <a:latin typeface="Meiryo UI" panose="020B0604030504040204" pitchFamily="50" charset="-128"/>
                        <a:ea typeface="Meiryo UI" panose="020B0604030504040204"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700" i="1" u="none" dirty="0" smtClean="0">
                          <a:solidFill>
                            <a:schemeClr val="tx1"/>
                          </a:solidFill>
                          <a:latin typeface="Meiryo UI" panose="020B0604030504040204" pitchFamily="50" charset="-128"/>
                          <a:ea typeface="Meiryo UI" panose="020B0604030504040204" pitchFamily="50" charset="-128"/>
                        </a:rPr>
                        <a:t>〈259〉</a:t>
                      </a:r>
                      <a:r>
                        <a:rPr kumimoji="1" lang="ja-JP" altLang="en-US" sz="800" i="1" u="none" dirty="0" smtClean="0">
                          <a:solidFill>
                            <a:schemeClr val="tx1"/>
                          </a:solidFill>
                        </a:rPr>
                        <a:t>　</a:t>
                      </a:r>
                      <a:r>
                        <a:rPr kumimoji="1" lang="en-US" altLang="ja-JP" sz="1000" u="sng" dirty="0" smtClean="0">
                          <a:solidFill>
                            <a:schemeClr val="tx1"/>
                          </a:solidFill>
                        </a:rPr>
                        <a:t>77</a:t>
                      </a:r>
                      <a:endParaRPr kumimoji="1" lang="ja-JP" altLang="en-US" sz="1000" b="0" i="0" u="sng" dirty="0">
                        <a:solidFill>
                          <a:schemeClr val="tx1"/>
                        </a:solidFill>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dirty="0" smtClean="0">
                          <a:solidFill>
                            <a:schemeClr val="tx1"/>
                          </a:solidFill>
                        </a:rPr>
                        <a:t>－</a:t>
                      </a:r>
                      <a:endParaRPr kumimoji="1" lang="ja-JP" altLang="en-US" sz="1000" b="0" i="0" dirty="0" smtClean="0">
                        <a:solidFill>
                          <a:schemeClr val="tx1"/>
                        </a:solidFill>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dirty="0" smtClean="0">
                          <a:solidFill>
                            <a:schemeClr val="tx1"/>
                          </a:solidFill>
                        </a:rPr>
                        <a:t>－</a:t>
                      </a:r>
                      <a:endParaRPr kumimoji="1" lang="ja-JP" altLang="en-US" sz="1000" b="0" i="0" dirty="0" smtClean="0">
                        <a:solidFill>
                          <a:schemeClr val="tx1"/>
                        </a:solidFill>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r>
              <a:tr h="193017">
                <a:tc gridSpan="3">
                  <a:txBody>
                    <a:bodyPr/>
                    <a:lstStyle/>
                    <a:p>
                      <a:pPr algn="l"/>
                      <a:r>
                        <a:rPr kumimoji="1" lang="ja-JP" altLang="en-US" sz="1000" dirty="0" smtClean="0"/>
                        <a:t>合計</a:t>
                      </a:r>
                      <a:endParaRPr kumimoji="1" lang="ja-JP" altLang="en-US" sz="1000" b="0" i="0" dirty="0">
                        <a:latin typeface="ＭＳ Ｐゴシック" panose="020B0600070205080204" pitchFamily="50" charset="-128"/>
                        <a:ea typeface="ＭＳ Ｐゴシック" panose="020B0600070205080204" pitchFamily="50" charset="-128"/>
                        <a:cs typeface="Meiryo UI" pitchFamily="50" charset="-128"/>
                      </a:endParaRPr>
                    </a:p>
                  </a:txBody>
                  <a:tcPr marL="93772" marR="93772" marT="18455" marB="18455">
                    <a:solidFill>
                      <a:schemeClr val="bg1"/>
                    </a:solidFill>
                  </a:tcPr>
                </a:tc>
                <a:tc hMerge="1">
                  <a:txBody>
                    <a:bodyPr/>
                    <a:lstStyle/>
                    <a:p>
                      <a:endParaRPr kumimoji="1" lang="ja-JP" altLang="en-US"/>
                    </a:p>
                  </a:txBody>
                  <a:tcPr/>
                </a:tc>
                <a:tc hMerge="1">
                  <a:txBody>
                    <a:bodyPr/>
                    <a:lstStyle/>
                    <a:p>
                      <a:endParaRPr kumimoji="1" lang="ja-JP" altLang="en-US"/>
                    </a:p>
                  </a:txBody>
                  <a:tcPr/>
                </a:tc>
                <a:tc>
                  <a:txBody>
                    <a:bodyPr/>
                    <a:lstStyle/>
                    <a:p>
                      <a:pPr algn="r">
                        <a:lnSpc>
                          <a:spcPts val="1100"/>
                        </a:lnSpc>
                      </a:pPr>
                      <a:r>
                        <a:rPr kumimoji="1" lang="en-US" altLang="ja-JP" sz="1000" dirty="0" smtClean="0">
                          <a:solidFill>
                            <a:schemeClr val="tx1"/>
                          </a:solidFill>
                        </a:rPr>
                        <a:t>30,667</a:t>
                      </a:r>
                      <a:endParaRPr kumimoji="1" lang="ja-JP" altLang="en-US" sz="1000" b="0" i="0" dirty="0">
                        <a:solidFill>
                          <a:schemeClr val="tx1"/>
                        </a:solidFill>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dirty="0" smtClean="0">
                          <a:solidFill>
                            <a:schemeClr val="tx1"/>
                          </a:solidFill>
                        </a:rPr>
                        <a:t>－</a:t>
                      </a:r>
                      <a:endParaRPr kumimoji="1" lang="ja-JP" altLang="en-US" sz="1000" b="0" i="0" dirty="0" smtClean="0">
                        <a:solidFill>
                          <a:schemeClr val="tx1"/>
                        </a:solidFill>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dirty="0" smtClean="0">
                          <a:solidFill>
                            <a:schemeClr val="tx1"/>
                          </a:solidFill>
                        </a:rPr>
                        <a:t>－</a:t>
                      </a:r>
                      <a:endParaRPr kumimoji="1" lang="ja-JP" altLang="en-US" sz="1000" b="0" i="0" dirty="0" smtClean="0">
                        <a:solidFill>
                          <a:schemeClr val="tx1"/>
                        </a:solidFill>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r>
            </a:tbl>
          </a:graphicData>
        </a:graphic>
      </p:graphicFrame>
      <p:sp>
        <p:nvSpPr>
          <p:cNvPr id="53" name="テキスト ボックス 52"/>
          <p:cNvSpPr txBox="1"/>
          <p:nvPr/>
        </p:nvSpPr>
        <p:spPr>
          <a:xfrm>
            <a:off x="571416" y="6341860"/>
            <a:ext cx="3488913" cy="369332"/>
          </a:xfrm>
          <a:prstGeom prst="rect">
            <a:avLst/>
          </a:prstGeom>
          <a:noFill/>
        </p:spPr>
        <p:txBody>
          <a:bodyPr wrap="square" rtlCol="0">
            <a:spAutoFit/>
          </a:bodyPr>
          <a:lstStyle/>
          <a:p>
            <a:r>
              <a:rPr kumimoji="1" lang="ja-JP" altLang="en-US" sz="900" dirty="0" smtClean="0">
                <a:latin typeface="Meiryo UI" pitchFamily="50" charset="-128"/>
                <a:ea typeface="Meiryo UI" pitchFamily="50" charset="-128"/>
                <a:cs typeface="Meiryo UI" pitchFamily="50" charset="-128"/>
              </a:rPr>
              <a:t>事務分担（案）をベースに</a:t>
            </a:r>
            <a:r>
              <a:rPr lang="ja-JP" altLang="en-US" sz="900" dirty="0" smtClean="0">
                <a:latin typeface="Meiryo UI" pitchFamily="50" charset="-128"/>
                <a:ea typeface="Meiryo UI" pitchFamily="50" charset="-128"/>
                <a:cs typeface="Meiryo UI" pitchFamily="50" charset="-128"/>
              </a:rPr>
              <a:t>特別区と大阪府</a:t>
            </a:r>
            <a:r>
              <a:rPr kumimoji="1" lang="ja-JP" altLang="en-US" sz="900" dirty="0" smtClean="0">
                <a:latin typeface="Meiryo UI" pitchFamily="50" charset="-128"/>
                <a:ea typeface="Meiryo UI" pitchFamily="50" charset="-128"/>
                <a:cs typeface="Meiryo UI" pitchFamily="50" charset="-128"/>
              </a:rPr>
              <a:t>に分類</a:t>
            </a:r>
            <a:endParaRPr kumimoji="1" lang="en-US" altLang="ja-JP" sz="900" dirty="0" smtClean="0">
              <a:latin typeface="Meiryo UI" pitchFamily="50" charset="-128"/>
              <a:ea typeface="Meiryo UI" pitchFamily="50" charset="-128"/>
              <a:cs typeface="Meiryo UI" pitchFamily="50" charset="-128"/>
            </a:endParaRPr>
          </a:p>
          <a:p>
            <a:r>
              <a:rPr lang="ja-JP" altLang="en-US" sz="900" dirty="0" smtClean="0">
                <a:latin typeface="Meiryo UI" pitchFamily="50" charset="-128"/>
                <a:ea typeface="Meiryo UI" pitchFamily="50" charset="-128"/>
                <a:cs typeface="Meiryo UI" pitchFamily="50" charset="-128"/>
              </a:rPr>
              <a:t>端数</a:t>
            </a:r>
            <a:r>
              <a:rPr lang="ja-JP" altLang="en-US" sz="900" dirty="0">
                <a:latin typeface="Meiryo UI" pitchFamily="50" charset="-128"/>
                <a:ea typeface="Meiryo UI" pitchFamily="50" charset="-128"/>
                <a:cs typeface="Meiryo UI" pitchFamily="50" charset="-128"/>
              </a:rPr>
              <a:t>処理</a:t>
            </a:r>
            <a:r>
              <a:rPr lang="ja-JP" altLang="en-US" sz="900" dirty="0" smtClean="0">
                <a:latin typeface="Meiryo UI" pitchFamily="50" charset="-128"/>
                <a:ea typeface="Meiryo UI" pitchFamily="50" charset="-128"/>
                <a:cs typeface="Meiryo UI" pitchFamily="50" charset="-128"/>
              </a:rPr>
              <a:t>の</a:t>
            </a:r>
            <a:r>
              <a:rPr lang="ja-JP" altLang="en-US" sz="900" dirty="0">
                <a:latin typeface="Meiryo UI" pitchFamily="50" charset="-128"/>
                <a:ea typeface="Meiryo UI" pitchFamily="50" charset="-128"/>
                <a:cs typeface="Meiryo UI" pitchFamily="50" charset="-128"/>
              </a:rPr>
              <a:t>関係</a:t>
            </a:r>
            <a:r>
              <a:rPr lang="ja-JP" altLang="en-US" sz="900" dirty="0" smtClean="0">
                <a:latin typeface="Meiryo UI" pitchFamily="50" charset="-128"/>
                <a:ea typeface="Meiryo UI" pitchFamily="50" charset="-128"/>
                <a:cs typeface="Meiryo UI" pitchFamily="50" charset="-128"/>
              </a:rPr>
              <a:t>で、内訳と合計が合わない場合がある</a:t>
            </a:r>
            <a:endParaRPr kumimoji="1" lang="ja-JP" altLang="en-US" sz="900" dirty="0">
              <a:latin typeface="Meiryo UI" pitchFamily="50" charset="-128"/>
              <a:ea typeface="Meiryo UI" pitchFamily="50" charset="-128"/>
              <a:cs typeface="Meiryo UI" pitchFamily="50" charset="-128"/>
            </a:endParaRPr>
          </a:p>
        </p:txBody>
      </p:sp>
      <p:sp>
        <p:nvSpPr>
          <p:cNvPr id="44" name="正方形/長方形 43"/>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参考</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１</a:t>
            </a:r>
          </a:p>
        </p:txBody>
      </p:sp>
      <p:sp>
        <p:nvSpPr>
          <p:cNvPr id="43" name="テキスト ボックス 42"/>
          <p:cNvSpPr txBox="1"/>
          <p:nvPr/>
        </p:nvSpPr>
        <p:spPr>
          <a:xfrm>
            <a:off x="3552319" y="6354756"/>
            <a:ext cx="3488913" cy="369332"/>
          </a:xfrm>
          <a:prstGeom prst="rect">
            <a:avLst/>
          </a:prstGeom>
          <a:noFill/>
        </p:spPr>
        <p:txBody>
          <a:bodyPr wrap="square" rtlCol="0">
            <a:spAutoFit/>
          </a:bodyPr>
          <a:lstStyle/>
          <a:p>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平成</a:t>
            </a:r>
            <a:r>
              <a:rPr kumimoji="1" lang="en-US" altLang="ja-JP" sz="900" dirty="0" smtClean="0">
                <a:latin typeface="Meiryo UI" pitchFamily="50" charset="-128"/>
                <a:ea typeface="Meiryo UI" pitchFamily="50" charset="-128"/>
                <a:cs typeface="Meiryo UI" pitchFamily="50" charset="-128"/>
              </a:rPr>
              <a:t>28</a:t>
            </a:r>
            <a:r>
              <a:rPr kumimoji="1" lang="ja-JP" altLang="en-US" sz="900" dirty="0" smtClean="0">
                <a:latin typeface="Meiryo UI" pitchFamily="50" charset="-128"/>
                <a:ea typeface="Meiryo UI" pitchFamily="50" charset="-128"/>
                <a:cs typeface="Meiryo UI" pitchFamily="50" charset="-128"/>
              </a:rPr>
              <a:t>年３月</a:t>
            </a:r>
            <a:r>
              <a:rPr kumimoji="1" lang="en-US" altLang="ja-JP" sz="900" dirty="0" smtClean="0">
                <a:latin typeface="Meiryo UI" pitchFamily="50" charset="-128"/>
                <a:ea typeface="Meiryo UI" pitchFamily="50" charset="-128"/>
                <a:cs typeface="Meiryo UI" pitchFamily="50" charset="-128"/>
              </a:rPr>
              <a:t>31</a:t>
            </a:r>
            <a:r>
              <a:rPr kumimoji="1" lang="ja-JP" altLang="en-US" sz="900" dirty="0" smtClean="0">
                <a:latin typeface="Meiryo UI" pitchFamily="50" charset="-128"/>
                <a:ea typeface="Meiryo UI" pitchFamily="50" charset="-128"/>
                <a:cs typeface="Meiryo UI" pitchFamily="50" charset="-128"/>
              </a:rPr>
              <a:t>日に廃止し、一般会計に移管された市街地</a:t>
            </a:r>
            <a:endParaRPr kumimoji="1" lang="en-US" altLang="ja-JP" sz="900" dirty="0" smtClean="0">
              <a:latin typeface="Meiryo UI" pitchFamily="50" charset="-128"/>
              <a:ea typeface="Meiryo UI" pitchFamily="50" charset="-128"/>
              <a:cs typeface="Meiryo UI" pitchFamily="50" charset="-128"/>
            </a:endParaRPr>
          </a:p>
          <a:p>
            <a:r>
              <a:rPr lang="ja-JP" altLang="en-US" sz="900" dirty="0">
                <a:latin typeface="Meiryo UI" pitchFamily="50" charset="-128"/>
                <a:ea typeface="Meiryo UI" pitchFamily="50" charset="-128"/>
                <a:cs typeface="Meiryo UI" pitchFamily="50" charset="-128"/>
              </a:rPr>
              <a:t>　 </a:t>
            </a:r>
            <a:r>
              <a:rPr kumimoji="1" lang="ja-JP" altLang="en-US" sz="900" dirty="0" smtClean="0">
                <a:latin typeface="Meiryo UI" pitchFamily="50" charset="-128"/>
                <a:ea typeface="Meiryo UI" pitchFamily="50" charset="-128"/>
                <a:cs typeface="Meiryo UI" pitchFamily="50" charset="-128"/>
              </a:rPr>
              <a:t>再開発事業会計、土地先行取得事業会計を含む</a:t>
            </a:r>
            <a:endParaRPr kumimoji="1" lang="ja-JP" altLang="en-US" sz="900" dirty="0">
              <a:latin typeface="Meiryo UI" pitchFamily="50" charset="-128"/>
              <a:ea typeface="Meiryo UI" pitchFamily="50" charset="-128"/>
              <a:cs typeface="Meiryo UI" pitchFamily="50" charset="-128"/>
            </a:endParaRPr>
          </a:p>
        </p:txBody>
      </p:sp>
      <p:sp>
        <p:nvSpPr>
          <p:cNvPr id="48" name="テキスト ボックス 47"/>
          <p:cNvSpPr txBox="1"/>
          <p:nvPr/>
        </p:nvSpPr>
        <p:spPr>
          <a:xfrm>
            <a:off x="4707479" y="5733256"/>
            <a:ext cx="821585" cy="200055"/>
          </a:xfrm>
          <a:prstGeom prst="rect">
            <a:avLst/>
          </a:prstGeom>
          <a:noFill/>
        </p:spPr>
        <p:txBody>
          <a:bodyPr wrap="square" rtlCol="0">
            <a:spAutoFit/>
          </a:bodyPr>
          <a:lstStyle/>
          <a:p>
            <a:pPr algn="ctr"/>
            <a:r>
              <a:rPr kumimoji="1" lang="en-US" altLang="ja-JP" sz="700" i="1" dirty="0" smtClean="0">
                <a:latin typeface="Meiryo UI" panose="020B0604030504040204" pitchFamily="50" charset="-128"/>
                <a:ea typeface="Meiryo UI" panose="020B0604030504040204" pitchFamily="50" charset="-128"/>
                <a:cs typeface="Meiryo UI" pitchFamily="50" charset="-128"/>
              </a:rPr>
              <a:t>〈21,899〉</a:t>
            </a:r>
            <a:endParaRPr kumimoji="1" lang="ja-JP" altLang="en-US" sz="700" i="1" dirty="0" smtClean="0">
              <a:latin typeface="Meiryo UI" panose="020B0604030504040204" pitchFamily="50" charset="-128"/>
              <a:ea typeface="Meiryo UI" panose="020B0604030504040204" pitchFamily="50" charset="-128"/>
              <a:cs typeface="Meiryo UI" pitchFamily="50" charset="-128"/>
            </a:endParaRPr>
          </a:p>
        </p:txBody>
      </p:sp>
      <p:sp>
        <p:nvSpPr>
          <p:cNvPr id="54" name="テキスト ボックス 53"/>
          <p:cNvSpPr txBox="1"/>
          <p:nvPr/>
        </p:nvSpPr>
        <p:spPr>
          <a:xfrm>
            <a:off x="5763216" y="5733256"/>
            <a:ext cx="821585" cy="200055"/>
          </a:xfrm>
          <a:prstGeom prst="rect">
            <a:avLst/>
          </a:prstGeom>
          <a:noFill/>
        </p:spPr>
        <p:txBody>
          <a:bodyPr wrap="square" rtlCol="0">
            <a:spAutoFit/>
          </a:bodyPr>
          <a:lstStyle/>
          <a:p>
            <a:pPr algn="ctr"/>
            <a:r>
              <a:rPr kumimoji="1" lang="en-US" altLang="ja-JP" sz="700" i="1" dirty="0" smtClean="0">
                <a:latin typeface="Meiryo UI" panose="020B0604030504040204" pitchFamily="50" charset="-128"/>
                <a:ea typeface="Meiryo UI" panose="020B0604030504040204" pitchFamily="50" charset="-128"/>
                <a:cs typeface="Meiryo UI" pitchFamily="50" charset="-128"/>
              </a:rPr>
              <a:t>〈8,509〉</a:t>
            </a:r>
            <a:endParaRPr kumimoji="1" lang="ja-JP" altLang="en-US" sz="700" i="1" dirty="0" smtClean="0">
              <a:latin typeface="Meiryo UI" panose="020B0604030504040204" pitchFamily="50" charset="-128"/>
              <a:ea typeface="Meiryo UI" panose="020B0604030504040204" pitchFamily="50" charset="-128"/>
              <a:cs typeface="Meiryo UI" pitchFamily="50" charset="-128"/>
            </a:endParaRPr>
          </a:p>
        </p:txBody>
      </p:sp>
    </p:spTree>
    <p:extLst>
      <p:ext uri="{BB962C8B-B14F-4D97-AF65-F5344CB8AC3E}">
        <p14:creationId xmlns:p14="http://schemas.microsoft.com/office/powerpoint/2010/main" val="8622655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6574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42088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a:solidFill>
                  <a:schemeClr val="tx1"/>
                </a:solidFill>
                <a:latin typeface="Meiryo UI" panose="020B0604030504040204" pitchFamily="50" charset="-128"/>
                <a:ea typeface="Meiryo UI" panose="020B0604030504040204" pitchFamily="50" charset="-128"/>
              </a:rPr>
              <a:t>４</a:t>
            </a:r>
            <a:r>
              <a:rPr lang="ja-JP" altLang="en-US" sz="4500" dirty="0" smtClean="0">
                <a:solidFill>
                  <a:schemeClr val="tx1"/>
                </a:solidFill>
                <a:latin typeface="Meiryo UI" panose="020B0604030504040204" pitchFamily="50" charset="-128"/>
                <a:ea typeface="Meiryo UI" panose="020B0604030504040204" pitchFamily="50" charset="-128"/>
              </a:rPr>
              <a:t>　特別区設置に伴うコスト</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297861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95"/>
          <p:cNvSpPr txBox="1">
            <a:spLocks noChangeArrowheads="1"/>
          </p:cNvSpPr>
          <p:nvPr/>
        </p:nvSpPr>
        <p:spPr bwMode="auto">
          <a:xfrm>
            <a:off x="7905328" y="715825"/>
            <a:ext cx="167106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50000"/>
              </a:spcBef>
              <a:buFontTx/>
              <a:buNone/>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（単位：億円）</a:t>
            </a:r>
          </a:p>
        </p:txBody>
      </p:sp>
      <p:sp>
        <p:nvSpPr>
          <p:cNvPr id="4" name="正方形/長方形 3"/>
          <p:cNvSpPr/>
          <p:nvPr/>
        </p:nvSpPr>
        <p:spPr>
          <a:xfrm>
            <a:off x="0" y="-4763"/>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2000" b="1" dirty="0">
                <a:solidFill>
                  <a:prstClr val="black"/>
                </a:solidFill>
                <a:latin typeface="Meiryo UI" pitchFamily="50" charset="-128"/>
                <a:ea typeface="Meiryo UI" pitchFamily="50" charset="-128"/>
                <a:cs typeface="Meiryo UI" pitchFamily="50" charset="-128"/>
              </a:rPr>
              <a:t>１　コストの試算（総括表</a:t>
            </a:r>
            <a:r>
              <a:rPr lang="ja-JP" altLang="en-US" sz="2000" b="1" dirty="0" smtClean="0">
                <a:solidFill>
                  <a:prstClr val="black"/>
                </a:solidFill>
                <a:latin typeface="Meiryo UI" pitchFamily="50" charset="-128"/>
                <a:ea typeface="Meiryo UI" pitchFamily="50" charset="-128"/>
                <a:cs typeface="Meiryo UI" pitchFamily="50" charset="-128"/>
              </a:rPr>
              <a:t>）</a:t>
            </a:r>
            <a:endParaRPr lang="ja-JP" altLang="en-US" sz="1400" b="1" dirty="0">
              <a:solidFill>
                <a:srgbClr val="000000"/>
              </a:solidFill>
              <a:latin typeface="ＭＳ Ｐゴシック" charset="-128"/>
              <a:ea typeface="Meiryo UI"/>
              <a:cs typeface="Meiryo UI"/>
            </a:endParaRPr>
          </a:p>
        </p:txBody>
      </p:sp>
      <p:graphicFrame>
        <p:nvGraphicFramePr>
          <p:cNvPr id="9" name="Group 809"/>
          <p:cNvGraphicFramePr>
            <a:graphicFrameLocks noGrp="1"/>
          </p:cNvGraphicFramePr>
          <p:nvPr>
            <p:extLst>
              <p:ext uri="{D42A27DB-BD31-4B8C-83A1-F6EECF244321}">
                <p14:modId xmlns:p14="http://schemas.microsoft.com/office/powerpoint/2010/main" val="1901136676"/>
              </p:ext>
            </p:extLst>
          </p:nvPr>
        </p:nvGraphicFramePr>
        <p:xfrm>
          <a:off x="599007" y="985048"/>
          <a:ext cx="8606427" cy="5206014"/>
        </p:xfrm>
        <a:graphic>
          <a:graphicData uri="http://schemas.openxmlformats.org/drawingml/2006/table">
            <a:tbl>
              <a:tblPr/>
              <a:tblGrid>
                <a:gridCol w="643441"/>
                <a:gridCol w="735085"/>
                <a:gridCol w="1895347"/>
                <a:gridCol w="2664296"/>
                <a:gridCol w="2668258"/>
              </a:tblGrid>
              <a:tr h="432000">
                <a:tc gridSpan="3">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FFFFFF"/>
                          </a:solidFill>
                          <a:effectLst/>
                          <a:latin typeface="HGS創英角ｺﾞｼｯｸUB" pitchFamily="50" charset="-128"/>
                          <a:ea typeface="HGS創英角ｺﾞｼｯｸUB" pitchFamily="50" charset="-128"/>
                          <a:cs typeface="Meiryo UI" pitchFamily="50" charset="-128"/>
                        </a:rPr>
                        <a:t>項　　目</a:t>
                      </a:r>
                    </a:p>
                  </a:txBody>
                  <a:tcPr marL="99090" marR="99090" marT="45709" marB="45709"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solidFill>
                  </a:tcPr>
                </a:tc>
                <a:tc hMerge="1">
                  <a:txBody>
                    <a:bodyPr/>
                    <a:lstStyle/>
                    <a:p>
                      <a:endParaRPr kumimoji="1" lang="ja-JP" altLang="en-US"/>
                    </a:p>
                  </a:txBody>
                  <a:tcPr/>
                </a:tc>
                <a:tc hMerge="1">
                  <a:txBody>
                    <a:bodyPr/>
                    <a:lstStyle/>
                    <a:p>
                      <a:endParaRPr kumimoji="1" lang="ja-JP" altLang="en-US"/>
                    </a:p>
                  </a:txBody>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FFFFFF"/>
                          </a:solidFill>
                          <a:effectLst/>
                          <a:latin typeface="HGS創英角ｺﾞｼｯｸUB" pitchFamily="50" charset="-128"/>
                          <a:ea typeface="HGS創英角ｺﾞｼｯｸUB" pitchFamily="50" charset="-128"/>
                          <a:cs typeface="Meiryo UI" pitchFamily="50" charset="-128"/>
                        </a:rPr>
                        <a:t>建 設 案</a:t>
                      </a:r>
                      <a:endParaRPr kumimoji="1" lang="en-US" altLang="ja-JP" sz="1400" b="0" i="0" u="none" strike="noStrike" cap="none" normalizeH="0" baseline="0" dirty="0" smtClean="0">
                        <a:ln>
                          <a:noFill/>
                        </a:ln>
                        <a:solidFill>
                          <a:srgbClr val="FFFFFF"/>
                        </a:solidFill>
                        <a:effectLst/>
                        <a:latin typeface="HGS創英角ｺﾞｼｯｸUB" pitchFamily="50" charset="-128"/>
                        <a:ea typeface="HGS創英角ｺﾞｼｯｸUB" pitchFamily="50" charset="-128"/>
                        <a:cs typeface="Meiryo UI" pitchFamily="50" charset="-128"/>
                      </a:endParaRPr>
                    </a:p>
                  </a:txBody>
                  <a:tcPr marL="19505" marR="19505" marT="36004" marB="3600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FFFFFF"/>
                          </a:solidFill>
                          <a:effectLst/>
                          <a:latin typeface="HGS創英角ｺﾞｼｯｸUB" pitchFamily="50" charset="-128"/>
                          <a:ea typeface="HGS創英角ｺﾞｼｯｸUB" pitchFamily="50" charset="-128"/>
                          <a:cs typeface="Meiryo UI" pitchFamily="50" charset="-128"/>
                        </a:rPr>
                        <a:t>賃 借 案</a:t>
                      </a:r>
                      <a:endParaRPr kumimoji="1" lang="en-US" altLang="ja-JP" sz="1400" b="0" i="0" u="none" strike="noStrike" cap="none" normalizeH="0" baseline="0" dirty="0" smtClean="0">
                        <a:ln>
                          <a:noFill/>
                        </a:ln>
                        <a:solidFill>
                          <a:srgbClr val="FFFFFF"/>
                        </a:solidFill>
                        <a:effectLst/>
                        <a:latin typeface="HGS創英角ｺﾞｼｯｸUB" pitchFamily="50" charset="-128"/>
                        <a:ea typeface="HGS創英角ｺﾞｼｯｸUB" pitchFamily="50" charset="-128"/>
                        <a:cs typeface="Meiryo UI" pitchFamily="50" charset="-128"/>
                      </a:endParaRPr>
                    </a:p>
                  </a:txBody>
                  <a:tcPr marL="19505" marR="19505" marT="36004" marB="3600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solidFill>
                  </a:tcPr>
                </a:tc>
              </a:tr>
              <a:tr h="335019">
                <a:tc rowSpan="9">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イニシャルコスト</a:t>
                      </a:r>
                    </a:p>
                  </a:txBody>
                  <a:tcPr marL="97530" marR="97530" marT="46817" marB="46817" vert="eaVert"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99"/>
                    </a:solidFill>
                  </a:tcPr>
                </a:tc>
                <a:tc gridSpan="2">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システム改修経費</a:t>
                      </a:r>
                    </a:p>
                  </a:txBody>
                  <a:tcPr marL="19505" marR="19505"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182</a:t>
                      </a:r>
                    </a:p>
                  </a:txBody>
                  <a:tcPr marL="78017" marR="78017"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335019">
                <a:tc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庁舎整備経費</a:t>
                      </a:r>
                      <a:endParaRPr kumimoji="1" lang="zh-TW"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505" marR="19505"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TW" altLang="en-US" sz="13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507" marR="1950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356</a:t>
                      </a:r>
                      <a:r>
                        <a:rPr kumimoji="1" lang="ja-JP" altLang="en-US"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359</a:t>
                      </a:r>
                      <a:r>
                        <a:rPr kumimoji="1" lang="ja-JP" altLang="en-US"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8003" marR="78003"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109</a:t>
                      </a:r>
                    </a:p>
                  </a:txBody>
                  <a:tcPr marL="78003" marR="78003"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5019">
                <a:tc vMerge="1">
                  <a:txBody>
                    <a:bodyPr/>
                    <a:lstStyle/>
                    <a:p>
                      <a:endParaRPr kumimoji="1" lang="ja-JP" altLang="en-US"/>
                    </a:p>
                  </a:txBody>
                  <a:tcPr/>
                </a:tc>
                <a:tc rowSpan="3">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TW"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505" marR="19505"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庁舎</a:t>
                      </a: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等</a:t>
                      </a:r>
                      <a:r>
                        <a:rPr kumimoji="1" lang="zh-TW"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改修経費</a:t>
                      </a:r>
                    </a:p>
                  </a:txBody>
                  <a:tcPr marL="19505" marR="19505"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ot"/>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88</a:t>
                      </a:r>
                    </a:p>
                  </a:txBody>
                  <a:tcPr marL="78003" marR="78003"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ot"/>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88</a:t>
                      </a:r>
                    </a:p>
                  </a:txBody>
                  <a:tcPr marL="78003" marR="78003"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ot"/>
                      <a:round/>
                      <a:headEnd type="none" w="med" len="med"/>
                      <a:tailEnd type="none" w="med" len="med"/>
                    </a:lnB>
                    <a:lnTlToBr>
                      <a:noFill/>
                    </a:lnTlToBr>
                    <a:lnBlToTr>
                      <a:noFill/>
                    </a:lnBlToTr>
                    <a:noFill/>
                  </a:tcPr>
                </a:tc>
              </a:tr>
              <a:tr h="335019">
                <a:tc vMerge="1">
                  <a:txBody>
                    <a:bodyPr/>
                    <a:lstStyle/>
                    <a:p>
                      <a:endParaRPr kumimoji="1" lang="ja-JP" altLang="en-US"/>
                    </a:p>
                  </a:txBody>
                  <a:tcPr/>
                </a:tc>
                <a:tc vMerge="1">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TW" altLang="en-US" sz="13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507" marR="1950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新庁舎建設経費</a:t>
                      </a:r>
                    </a:p>
                  </a:txBody>
                  <a:tcPr marL="19505" marR="19505"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247</a:t>
                      </a:r>
                      <a:r>
                        <a:rPr kumimoji="1" lang="ja-JP" altLang="en-US"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250</a:t>
                      </a:r>
                      <a:r>
                        <a:rPr kumimoji="1" lang="ja-JP" altLang="en-US"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8003" marR="78003"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78003" marR="78003"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a:noFill/>
                    </a:lnTlToBr>
                    <a:lnBlToTr>
                      <a:noFill/>
                    </a:lnBlToTr>
                    <a:noFill/>
                  </a:tcPr>
                </a:tc>
              </a:tr>
              <a:tr h="335019">
                <a:tc vMerge="1">
                  <a:txBody>
                    <a:bodyPr/>
                    <a:lstStyle/>
                    <a:p>
                      <a:endParaRPr kumimoji="1" lang="ja-JP" altLang="en-US"/>
                    </a:p>
                  </a:txBody>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507" marR="1950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民間ビル賃借保証金</a:t>
                      </a:r>
                    </a:p>
                  </a:txBody>
                  <a:tcPr marL="19505" marR="19505"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a:t>
                      </a:r>
                    </a:p>
                  </a:txBody>
                  <a:tcPr marL="78017" marR="78017"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a:t>
                      </a:r>
                    </a:p>
                  </a:txBody>
                  <a:tcPr marL="78017" marR="78017"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5019">
                <a:tc vMerge="1">
                  <a:txBody>
                    <a:bodyPr/>
                    <a:lstStyle/>
                    <a:p>
                      <a:endParaRPr kumimoji="1" lang="ja-JP" altLang="en-US"/>
                    </a:p>
                  </a:txBody>
                  <a:tcPr/>
                </a:tc>
                <a:tc gridSpan="2">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移転経費</a:t>
                      </a:r>
                    </a:p>
                  </a:txBody>
                  <a:tcPr marL="19505" marR="19505"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a:t>
                      </a:r>
                    </a:p>
                  </a:txBody>
                  <a:tcPr marL="78017" marR="78017"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335019">
                <a:tc vMerge="1">
                  <a:txBody>
                    <a:bodyPr/>
                    <a:lstStyle/>
                    <a:p>
                      <a:endParaRPr kumimoji="1" lang="ja-JP" altLang="en-US"/>
                    </a:p>
                  </a:txBody>
                  <a:tcPr/>
                </a:tc>
                <a:tc gridSpan="2">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一時保護所建設経費</a:t>
                      </a:r>
                    </a:p>
                  </a:txBody>
                  <a:tcPr marL="19505" marR="19505"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a:t>
                      </a:r>
                    </a:p>
                  </a:txBody>
                  <a:tcPr marL="78003" marR="78003"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335019">
                <a:tc vMerge="1">
                  <a:txBody>
                    <a:bodyPr/>
                    <a:lstStyle/>
                    <a:p>
                      <a:endParaRPr kumimoji="1" lang="ja-JP" altLang="en-US"/>
                    </a:p>
                  </a:txBody>
                  <a:tcPr/>
                </a:tc>
                <a:tc gridSpan="2">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その他経費</a:t>
                      </a:r>
                    </a:p>
                  </a:txBody>
                  <a:tcPr marL="19505" marR="19505"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9</a:t>
                      </a:r>
                    </a:p>
                  </a:txBody>
                  <a:tcPr marL="78017" marR="78017"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376893">
                <a:tc vMerge="1">
                  <a:txBody>
                    <a:bodyPr/>
                    <a:lstStyle/>
                    <a:p>
                      <a:endParaRPr kumimoji="1" lang="ja-JP" altLang="en-US"/>
                    </a:p>
                  </a:txBody>
                  <a:tcPr/>
                </a:tc>
                <a:tc gridSpan="2">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合　　計</a:t>
                      </a:r>
                    </a:p>
                  </a:txBody>
                  <a:tcPr marL="19505" marR="19505"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endParaRPr kumimoji="1" lang="ja-JP" altLang="en-US"/>
                    </a:p>
                  </a:txBody>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558</a:t>
                      </a:r>
                      <a:r>
                        <a:rPr kumimoji="1" lang="ja-JP" altLang="en-US"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561</a:t>
                      </a:r>
                      <a:r>
                        <a:rPr kumimoji="1" lang="ja-JP" altLang="en-US"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b="0" i="1"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8003" marR="78003"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311</a:t>
                      </a:r>
                    </a:p>
                  </a:txBody>
                  <a:tcPr marL="78003" marR="78003"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r>
              <a:tr h="335019">
                <a:tc rowSpan="5">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ランニングコスト</a:t>
                      </a:r>
                    </a:p>
                  </a:txBody>
                  <a:tcPr marL="19505" marR="19505" marT="72039" marB="72039" vert="eaVert"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gridSpan="2">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システム運用経費</a:t>
                      </a:r>
                    </a:p>
                  </a:txBody>
                  <a:tcPr marL="19505" marR="19505"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32</a:t>
                      </a:r>
                    </a:p>
                  </a:txBody>
                  <a:tcPr marL="78016" marR="78016"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335019">
                <a:tc vMerge="1">
                  <a:txBody>
                    <a:bodyPr/>
                    <a:lstStyle/>
                    <a:p>
                      <a:endParaRPr kumimoji="1" lang="ja-JP" altLang="en-US"/>
                    </a:p>
                  </a:txBody>
                  <a:tcPr/>
                </a:tc>
                <a:tc gridSpan="2">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民間ビル賃借料</a:t>
                      </a:r>
                    </a:p>
                  </a:txBody>
                  <a:tcPr marL="19505" marR="19505"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78017" marR="78017"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15</a:t>
                      </a:r>
                    </a:p>
                  </a:txBody>
                  <a:tcPr marL="78017" marR="78017"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5019">
                <a:tc vMerge="1">
                  <a:txBody>
                    <a:bodyPr/>
                    <a:lstStyle/>
                    <a:p>
                      <a:endParaRPr kumimoji="1" lang="ja-JP" altLang="en-US"/>
                    </a:p>
                  </a:txBody>
                  <a:tcPr/>
                </a:tc>
                <a:tc gridSpan="2">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新庁舎維持管理等経費</a:t>
                      </a:r>
                    </a:p>
                  </a:txBody>
                  <a:tcPr marL="19505" marR="19505"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a:t>
                      </a:r>
                      <a:endParaRPr kumimoji="1" lang="ja-JP" altLang="en-US"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8017" marR="78017"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endParaRPr kumimoji="1" lang="ja-JP" altLang="en-US"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8017" marR="78017"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5019">
                <a:tc vMerge="1">
                  <a:txBody>
                    <a:bodyPr/>
                    <a:lstStyle/>
                    <a:p>
                      <a:endParaRPr kumimoji="1" lang="ja-JP" altLang="en-US"/>
                    </a:p>
                  </a:txBody>
                  <a:tcPr/>
                </a:tc>
                <a:tc gridSpan="2">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各特別区に新たに必要となる経費</a:t>
                      </a:r>
                    </a:p>
                  </a:txBody>
                  <a:tcPr marL="19505" marR="19505"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p>
                  </a:txBody>
                  <a:tcPr marL="78016" marR="78016"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376893">
                <a:tc vMerge="1">
                  <a:txBody>
                    <a:bodyPr/>
                    <a:lstStyle/>
                    <a:p>
                      <a:endParaRPr kumimoji="1" lang="ja-JP" altLang="en-US"/>
                    </a:p>
                  </a:txBody>
                  <a:tcPr/>
                </a:tc>
                <a:tc gridSpan="2">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合　　計</a:t>
                      </a:r>
                    </a:p>
                  </a:txBody>
                  <a:tcPr marL="19505" marR="19505"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endParaRPr kumimoji="1" lang="ja-JP" altLang="en-US"/>
                    </a:p>
                  </a:txBody>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41</a:t>
                      </a:r>
                    </a:p>
                  </a:txBody>
                  <a:tcPr marL="78017" marR="78017"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48</a:t>
                      </a:r>
                    </a:p>
                  </a:txBody>
                  <a:tcPr marL="78017" marR="78017"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r>
            </a:tbl>
          </a:graphicData>
        </a:graphic>
      </p:graphicFrame>
      <p:sp>
        <p:nvSpPr>
          <p:cNvPr id="20651" name="正方形/長方形 12"/>
          <p:cNvSpPr>
            <a:spLocks noChangeArrowheads="1"/>
          </p:cNvSpPr>
          <p:nvPr/>
        </p:nvSpPr>
        <p:spPr bwMode="auto">
          <a:xfrm>
            <a:off x="8859838" y="-12700"/>
            <a:ext cx="10445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r" eaLnBrk="1" hangingPunct="1">
              <a:spcBef>
                <a:spcPct val="0"/>
              </a:spcBef>
              <a:buFontTx/>
              <a:buNone/>
            </a:pPr>
            <a:r>
              <a:rPr lang="ja-JP" altLang="en-US" sz="1100" b="1" dirty="0">
                <a:solidFill>
                  <a:srgbClr val="000000"/>
                </a:solidFill>
                <a:latin typeface="ＭＳ Ｐゴシック" panose="020B0600070205080204" pitchFamily="50" charset="-128"/>
                <a:ea typeface="Meiryo UI" panose="020B0604030504040204" pitchFamily="50" charset="-128"/>
                <a:cs typeface="Meiryo UI" panose="020B0604030504040204" pitchFamily="50" charset="-128"/>
              </a:rPr>
              <a:t>参考</a:t>
            </a:r>
            <a:r>
              <a:rPr lang="en-US" altLang="ja-JP" sz="1100" b="1" dirty="0" smtClean="0">
                <a:solidFill>
                  <a:srgbClr val="000000"/>
                </a:solidFill>
                <a:latin typeface="ＭＳ Ｐゴシック" panose="020B0600070205080204" pitchFamily="50" charset="-128"/>
                <a:ea typeface="Meiryo UI" panose="020B0604030504040204" pitchFamily="50" charset="-128"/>
                <a:cs typeface="Meiryo UI" panose="020B0604030504040204" pitchFamily="50" charset="-128"/>
              </a:rPr>
              <a:t>-</a:t>
            </a:r>
            <a:r>
              <a:rPr lang="ja-JP" altLang="en-US" sz="1100" b="1" dirty="0" smtClean="0">
                <a:solidFill>
                  <a:srgbClr val="000000"/>
                </a:solidFill>
                <a:latin typeface="ＭＳ Ｐゴシック" panose="020B0600070205080204" pitchFamily="50" charset="-128"/>
                <a:ea typeface="Meiryo UI" panose="020B0604030504040204" pitchFamily="50" charset="-128"/>
                <a:cs typeface="Meiryo UI" panose="020B0604030504040204" pitchFamily="50" charset="-128"/>
              </a:rPr>
              <a:t>１</a:t>
            </a:r>
            <a:r>
              <a:rPr lang="ja-JP" altLang="en-US" sz="1100" b="1" dirty="0">
                <a:solidFill>
                  <a:srgbClr val="000000"/>
                </a:solidFill>
                <a:latin typeface="ＭＳ Ｐゴシック" panose="020B0600070205080204" pitchFamily="50" charset="-128"/>
                <a:ea typeface="Meiryo UI" panose="020B0604030504040204" pitchFamily="50" charset="-128"/>
                <a:cs typeface="Meiryo UI" panose="020B0604030504040204" pitchFamily="50" charset="-128"/>
              </a:rPr>
              <a:t>２</a:t>
            </a:r>
            <a:endParaRPr lang="ja-JP" altLang="en-US" sz="1200" b="1" dirty="0">
              <a:solidFill>
                <a:srgbClr val="000000"/>
              </a:solidFill>
              <a:latin typeface="ＭＳ Ｐゴシック" panose="020B060007020508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495073" y="6150830"/>
            <a:ext cx="8501577"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b" anchorCtr="0"/>
          <a:lstStyle/>
          <a:p>
            <a:pPr>
              <a:tabLst>
                <a:tab pos="2603500" algn="r"/>
              </a:tabLst>
              <a:defRPr/>
            </a:pPr>
            <a:endParaRPr lang="ja-JP" altLang="en-US" sz="1300" b="1" dirty="0">
              <a:solidFill>
                <a:schemeClr val="tx1"/>
              </a:solidFill>
              <a:latin typeface="ＭＳ Ｐゴシック" charset="-128"/>
              <a:ea typeface="Meiryo UI"/>
              <a:cs typeface="Meiryo UI"/>
            </a:endParaRPr>
          </a:p>
        </p:txBody>
      </p:sp>
      <p:sp>
        <p:nvSpPr>
          <p:cNvPr id="12" name="Text Box 95"/>
          <p:cNvSpPr txBox="1">
            <a:spLocks noChangeArrowheads="1"/>
          </p:cNvSpPr>
          <p:nvPr/>
        </p:nvSpPr>
        <p:spPr bwMode="auto">
          <a:xfrm>
            <a:off x="292830" y="602543"/>
            <a:ext cx="2808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50000"/>
              </a:spcBef>
              <a:buFontTx/>
              <a:buNone/>
            </a:pP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試案</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Ｂ（４区Ｂ案）</a:t>
            </a:r>
          </a:p>
        </p:txBody>
      </p:sp>
      <p:sp>
        <p:nvSpPr>
          <p:cNvPr id="13" name="Text Box 95"/>
          <p:cNvSpPr txBox="1">
            <a:spLocks noChangeArrowheads="1"/>
          </p:cNvSpPr>
          <p:nvPr/>
        </p:nvSpPr>
        <p:spPr bwMode="auto">
          <a:xfrm>
            <a:off x="540020" y="6206288"/>
            <a:ext cx="8620468"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ts val="0"/>
              </a:spcBef>
              <a:buNone/>
            </a:pPr>
            <a:r>
              <a:rPr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再試算の結果、端数</a:t>
            </a: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処理の範囲内での変動に止まり</a:t>
            </a:r>
            <a:r>
              <a:rPr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、総括表の表記上</a:t>
            </a: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では変更が生じていないものがある</a:t>
            </a:r>
          </a:p>
        </p:txBody>
      </p:sp>
    </p:spTree>
    <p:extLst>
      <p:ext uri="{BB962C8B-B14F-4D97-AF65-F5344CB8AC3E}">
        <p14:creationId xmlns:p14="http://schemas.microsoft.com/office/powerpoint/2010/main" val="2443452879"/>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角丸四角形 75"/>
          <p:cNvSpPr/>
          <p:nvPr/>
        </p:nvSpPr>
        <p:spPr>
          <a:xfrm>
            <a:off x="3767138" y="6323013"/>
            <a:ext cx="6016625" cy="330200"/>
          </a:xfrm>
          <a:prstGeom prst="round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eaLnBrk="1" hangingPunct="1">
              <a:lnSpc>
                <a:spcPts val="2200"/>
              </a:lnSpc>
              <a:defRPr/>
            </a:pPr>
            <a:r>
              <a:rPr lang="en-US" altLang="ja-JP"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第一区及び第四区は不足執務室面積について、庁舎を建設または民間ビルを賃借</a:t>
            </a:r>
          </a:p>
        </p:txBody>
      </p:sp>
      <p:grpSp>
        <p:nvGrpSpPr>
          <p:cNvPr id="28675" name="Group 9"/>
          <p:cNvGrpSpPr>
            <a:grpSpLocks/>
          </p:cNvGrpSpPr>
          <p:nvPr/>
        </p:nvGrpSpPr>
        <p:grpSpPr bwMode="auto">
          <a:xfrm>
            <a:off x="2379663" y="871538"/>
            <a:ext cx="4602162" cy="5319712"/>
            <a:chOff x="1" y="110"/>
            <a:chExt cx="6840" cy="6368"/>
          </a:xfrm>
        </p:grpSpPr>
        <p:grpSp>
          <p:nvGrpSpPr>
            <p:cNvPr id="28701" name="Group 34"/>
            <p:cNvGrpSpPr>
              <a:grpSpLocks/>
            </p:cNvGrpSpPr>
            <p:nvPr/>
          </p:nvGrpSpPr>
          <p:grpSpPr bwMode="auto">
            <a:xfrm>
              <a:off x="1" y="110"/>
              <a:ext cx="6840" cy="6368"/>
              <a:chOff x="0" y="140"/>
              <a:chExt cx="7786" cy="7931"/>
            </a:xfrm>
          </p:grpSpPr>
          <p:sp>
            <p:nvSpPr>
              <p:cNvPr id="28726" name="Freeform 58"/>
              <p:cNvSpPr>
                <a:spLocks/>
              </p:cNvSpPr>
              <p:nvPr/>
            </p:nvSpPr>
            <p:spPr bwMode="auto">
              <a:xfrm>
                <a:off x="3984" y="5319"/>
                <a:ext cx="1234" cy="1419"/>
              </a:xfrm>
              <a:custGeom>
                <a:avLst/>
                <a:gdLst>
                  <a:gd name="T0" fmla="*/ 1191 w 1234"/>
                  <a:gd name="T1" fmla="*/ 270 h 1419"/>
                  <a:gd name="T2" fmla="*/ 1135 w 1234"/>
                  <a:gd name="T3" fmla="*/ 397 h 1419"/>
                  <a:gd name="T4" fmla="*/ 1035 w 1234"/>
                  <a:gd name="T5" fmla="*/ 525 h 1419"/>
                  <a:gd name="T6" fmla="*/ 1021 w 1234"/>
                  <a:gd name="T7" fmla="*/ 695 h 1419"/>
                  <a:gd name="T8" fmla="*/ 1007 w 1234"/>
                  <a:gd name="T9" fmla="*/ 766 h 1419"/>
                  <a:gd name="T10" fmla="*/ 993 w 1234"/>
                  <a:gd name="T11" fmla="*/ 809 h 1419"/>
                  <a:gd name="T12" fmla="*/ 950 w 1234"/>
                  <a:gd name="T13" fmla="*/ 936 h 1419"/>
                  <a:gd name="T14" fmla="*/ 879 w 1234"/>
                  <a:gd name="T15" fmla="*/ 1107 h 1419"/>
                  <a:gd name="T16" fmla="*/ 837 w 1234"/>
                  <a:gd name="T17" fmla="*/ 1220 h 1419"/>
                  <a:gd name="T18" fmla="*/ 794 w 1234"/>
                  <a:gd name="T19" fmla="*/ 1334 h 1419"/>
                  <a:gd name="T20" fmla="*/ 752 w 1234"/>
                  <a:gd name="T21" fmla="*/ 1390 h 1419"/>
                  <a:gd name="T22" fmla="*/ 738 w 1234"/>
                  <a:gd name="T23" fmla="*/ 1419 h 1419"/>
                  <a:gd name="T24" fmla="*/ 539 w 1234"/>
                  <a:gd name="T25" fmla="*/ 1404 h 1419"/>
                  <a:gd name="T26" fmla="*/ 468 w 1234"/>
                  <a:gd name="T27" fmla="*/ 1390 h 1419"/>
                  <a:gd name="T28" fmla="*/ 454 w 1234"/>
                  <a:gd name="T29" fmla="*/ 1334 h 1419"/>
                  <a:gd name="T30" fmla="*/ 468 w 1234"/>
                  <a:gd name="T31" fmla="*/ 1305 h 1419"/>
                  <a:gd name="T32" fmla="*/ 468 w 1234"/>
                  <a:gd name="T33" fmla="*/ 1277 h 1419"/>
                  <a:gd name="T34" fmla="*/ 468 w 1234"/>
                  <a:gd name="T35" fmla="*/ 1206 h 1419"/>
                  <a:gd name="T36" fmla="*/ 426 w 1234"/>
                  <a:gd name="T37" fmla="*/ 1149 h 1419"/>
                  <a:gd name="T38" fmla="*/ 355 w 1234"/>
                  <a:gd name="T39" fmla="*/ 1121 h 1419"/>
                  <a:gd name="T40" fmla="*/ 170 w 1234"/>
                  <a:gd name="T41" fmla="*/ 1050 h 1419"/>
                  <a:gd name="T42" fmla="*/ 114 w 1234"/>
                  <a:gd name="T43" fmla="*/ 1050 h 1419"/>
                  <a:gd name="T44" fmla="*/ 29 w 1234"/>
                  <a:gd name="T45" fmla="*/ 1092 h 1419"/>
                  <a:gd name="T46" fmla="*/ 0 w 1234"/>
                  <a:gd name="T47" fmla="*/ 1092 h 1419"/>
                  <a:gd name="T48" fmla="*/ 14 w 1234"/>
                  <a:gd name="T49" fmla="*/ 1064 h 1419"/>
                  <a:gd name="T50" fmla="*/ 14 w 1234"/>
                  <a:gd name="T51" fmla="*/ 1050 h 1419"/>
                  <a:gd name="T52" fmla="*/ 29 w 1234"/>
                  <a:gd name="T53" fmla="*/ 1021 h 1419"/>
                  <a:gd name="T54" fmla="*/ 43 w 1234"/>
                  <a:gd name="T55" fmla="*/ 965 h 1419"/>
                  <a:gd name="T56" fmla="*/ 57 w 1234"/>
                  <a:gd name="T57" fmla="*/ 951 h 1419"/>
                  <a:gd name="T58" fmla="*/ 71 w 1234"/>
                  <a:gd name="T59" fmla="*/ 922 h 1419"/>
                  <a:gd name="T60" fmla="*/ 114 w 1234"/>
                  <a:gd name="T61" fmla="*/ 865 h 1419"/>
                  <a:gd name="T62" fmla="*/ 128 w 1234"/>
                  <a:gd name="T63" fmla="*/ 823 h 1419"/>
                  <a:gd name="T64" fmla="*/ 142 w 1234"/>
                  <a:gd name="T65" fmla="*/ 809 h 1419"/>
                  <a:gd name="T66" fmla="*/ 170 w 1234"/>
                  <a:gd name="T67" fmla="*/ 780 h 1419"/>
                  <a:gd name="T68" fmla="*/ 185 w 1234"/>
                  <a:gd name="T69" fmla="*/ 738 h 1419"/>
                  <a:gd name="T70" fmla="*/ 185 w 1234"/>
                  <a:gd name="T71" fmla="*/ 724 h 1419"/>
                  <a:gd name="T72" fmla="*/ 199 w 1234"/>
                  <a:gd name="T73" fmla="*/ 695 h 1419"/>
                  <a:gd name="T74" fmla="*/ 213 w 1234"/>
                  <a:gd name="T75" fmla="*/ 681 h 1419"/>
                  <a:gd name="T76" fmla="*/ 227 w 1234"/>
                  <a:gd name="T77" fmla="*/ 639 h 1419"/>
                  <a:gd name="T78" fmla="*/ 241 w 1234"/>
                  <a:gd name="T79" fmla="*/ 610 h 1419"/>
                  <a:gd name="T80" fmla="*/ 255 w 1234"/>
                  <a:gd name="T81" fmla="*/ 553 h 1419"/>
                  <a:gd name="T82" fmla="*/ 270 w 1234"/>
                  <a:gd name="T83" fmla="*/ 525 h 1419"/>
                  <a:gd name="T84" fmla="*/ 298 w 1234"/>
                  <a:gd name="T85" fmla="*/ 482 h 1419"/>
                  <a:gd name="T86" fmla="*/ 312 w 1234"/>
                  <a:gd name="T87" fmla="*/ 454 h 1419"/>
                  <a:gd name="T88" fmla="*/ 355 w 1234"/>
                  <a:gd name="T89" fmla="*/ 383 h 1419"/>
                  <a:gd name="T90" fmla="*/ 397 w 1234"/>
                  <a:gd name="T91" fmla="*/ 270 h 1419"/>
                  <a:gd name="T92" fmla="*/ 411 w 1234"/>
                  <a:gd name="T93" fmla="*/ 227 h 1419"/>
                  <a:gd name="T94" fmla="*/ 426 w 1234"/>
                  <a:gd name="T95" fmla="*/ 185 h 1419"/>
                  <a:gd name="T96" fmla="*/ 440 w 1234"/>
                  <a:gd name="T97" fmla="*/ 142 h 1419"/>
                  <a:gd name="T98" fmla="*/ 454 w 1234"/>
                  <a:gd name="T99" fmla="*/ 114 h 1419"/>
                  <a:gd name="T100" fmla="*/ 468 w 1234"/>
                  <a:gd name="T101" fmla="*/ 71 h 1419"/>
                  <a:gd name="T102" fmla="*/ 482 w 1234"/>
                  <a:gd name="T103" fmla="*/ 14 h 1419"/>
                  <a:gd name="T104" fmla="*/ 497 w 1234"/>
                  <a:gd name="T105" fmla="*/ 14 h 1419"/>
                  <a:gd name="T106" fmla="*/ 525 w 1234"/>
                  <a:gd name="T107" fmla="*/ 29 h 1419"/>
                  <a:gd name="T108" fmla="*/ 610 w 1234"/>
                  <a:gd name="T109" fmla="*/ 57 h 1419"/>
                  <a:gd name="T110" fmla="*/ 794 w 1234"/>
                  <a:gd name="T111" fmla="*/ 114 h 1419"/>
                  <a:gd name="T112" fmla="*/ 837 w 1234"/>
                  <a:gd name="T113" fmla="*/ 114 h 1419"/>
                  <a:gd name="T114" fmla="*/ 879 w 1234"/>
                  <a:gd name="T115" fmla="*/ 114 h 1419"/>
                  <a:gd name="T116" fmla="*/ 922 w 1234"/>
                  <a:gd name="T117" fmla="*/ 99 h 1419"/>
                  <a:gd name="T118" fmla="*/ 965 w 1234"/>
                  <a:gd name="T119" fmla="*/ 85 h 1419"/>
                  <a:gd name="T120" fmla="*/ 993 w 1234"/>
                  <a:gd name="T121" fmla="*/ 71 h 1419"/>
                  <a:gd name="T122" fmla="*/ 1021 w 1234"/>
                  <a:gd name="T123" fmla="*/ 29 h 1419"/>
                  <a:gd name="T124" fmla="*/ 1078 w 1234"/>
                  <a:gd name="T125" fmla="*/ 43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blipFill dpi="0" rotWithShape="1">
                <a:blip r:embed="rId2"/>
                <a:srcRect/>
                <a:tile tx="0" ty="0" sx="100000" sy="100000" flip="none" algn="tl"/>
              </a:blipFill>
              <a:ln w="9525">
                <a:solidFill>
                  <a:srgbClr val="333333"/>
                </a:solidFill>
                <a:round/>
                <a:headEnd/>
                <a:tailEnd/>
              </a:ln>
            </p:spPr>
            <p:txBody>
              <a:bodyPr/>
              <a:lstStyle/>
              <a:p>
                <a:endParaRPr lang="ja-JP" altLang="en-US"/>
              </a:p>
            </p:txBody>
          </p:sp>
          <p:sp>
            <p:nvSpPr>
              <p:cNvPr id="28727" name="Freeform 57"/>
              <p:cNvSpPr>
                <a:spLocks/>
              </p:cNvSpPr>
              <p:nvPr/>
            </p:nvSpPr>
            <p:spPr bwMode="auto">
              <a:xfrm>
                <a:off x="5106" y="1133"/>
                <a:ext cx="1531" cy="1546"/>
              </a:xfrm>
              <a:custGeom>
                <a:avLst/>
                <a:gdLst>
                  <a:gd name="T0" fmla="*/ 1276 w 1531"/>
                  <a:gd name="T1" fmla="*/ 241 h 1546"/>
                  <a:gd name="T2" fmla="*/ 1290 w 1531"/>
                  <a:gd name="T3" fmla="*/ 284 h 1546"/>
                  <a:gd name="T4" fmla="*/ 1290 w 1531"/>
                  <a:gd name="T5" fmla="*/ 326 h 1546"/>
                  <a:gd name="T6" fmla="*/ 1290 w 1531"/>
                  <a:gd name="T7" fmla="*/ 355 h 1546"/>
                  <a:gd name="T8" fmla="*/ 1262 w 1531"/>
                  <a:gd name="T9" fmla="*/ 411 h 1546"/>
                  <a:gd name="T10" fmla="*/ 1191 w 1531"/>
                  <a:gd name="T11" fmla="*/ 468 h 1546"/>
                  <a:gd name="T12" fmla="*/ 1134 w 1531"/>
                  <a:gd name="T13" fmla="*/ 511 h 1546"/>
                  <a:gd name="T14" fmla="*/ 1106 w 1531"/>
                  <a:gd name="T15" fmla="*/ 525 h 1546"/>
                  <a:gd name="T16" fmla="*/ 1063 w 1531"/>
                  <a:gd name="T17" fmla="*/ 553 h 1546"/>
                  <a:gd name="T18" fmla="*/ 1007 w 1531"/>
                  <a:gd name="T19" fmla="*/ 596 h 1546"/>
                  <a:gd name="T20" fmla="*/ 1035 w 1531"/>
                  <a:gd name="T21" fmla="*/ 652 h 1546"/>
                  <a:gd name="T22" fmla="*/ 1049 w 1531"/>
                  <a:gd name="T23" fmla="*/ 709 h 1546"/>
                  <a:gd name="T24" fmla="*/ 1063 w 1531"/>
                  <a:gd name="T25" fmla="*/ 837 h 1546"/>
                  <a:gd name="T26" fmla="*/ 1077 w 1531"/>
                  <a:gd name="T27" fmla="*/ 950 h 1546"/>
                  <a:gd name="T28" fmla="*/ 1163 w 1531"/>
                  <a:gd name="T29" fmla="*/ 936 h 1546"/>
                  <a:gd name="T30" fmla="*/ 1233 w 1531"/>
                  <a:gd name="T31" fmla="*/ 908 h 1546"/>
                  <a:gd name="T32" fmla="*/ 1276 w 1531"/>
                  <a:gd name="T33" fmla="*/ 936 h 1546"/>
                  <a:gd name="T34" fmla="*/ 1319 w 1531"/>
                  <a:gd name="T35" fmla="*/ 950 h 1546"/>
                  <a:gd name="T36" fmla="*/ 1361 w 1531"/>
                  <a:gd name="T37" fmla="*/ 950 h 1546"/>
                  <a:gd name="T38" fmla="*/ 1418 w 1531"/>
                  <a:gd name="T39" fmla="*/ 1007 h 1546"/>
                  <a:gd name="T40" fmla="*/ 1432 w 1531"/>
                  <a:gd name="T41" fmla="*/ 1035 h 1546"/>
                  <a:gd name="T42" fmla="*/ 1446 w 1531"/>
                  <a:gd name="T43" fmla="*/ 1064 h 1546"/>
                  <a:gd name="T44" fmla="*/ 1446 w 1531"/>
                  <a:gd name="T45" fmla="*/ 1092 h 1546"/>
                  <a:gd name="T46" fmla="*/ 1460 w 1531"/>
                  <a:gd name="T47" fmla="*/ 1177 h 1546"/>
                  <a:gd name="T48" fmla="*/ 1517 w 1531"/>
                  <a:gd name="T49" fmla="*/ 1234 h 1546"/>
                  <a:gd name="T50" fmla="*/ 1489 w 1531"/>
                  <a:gd name="T51" fmla="*/ 1291 h 1546"/>
                  <a:gd name="T52" fmla="*/ 1347 w 1531"/>
                  <a:gd name="T53" fmla="*/ 1277 h 1546"/>
                  <a:gd name="T54" fmla="*/ 1361 w 1531"/>
                  <a:gd name="T55" fmla="*/ 1390 h 1546"/>
                  <a:gd name="T56" fmla="*/ 1106 w 1531"/>
                  <a:gd name="T57" fmla="*/ 1376 h 1546"/>
                  <a:gd name="T58" fmla="*/ 978 w 1531"/>
                  <a:gd name="T59" fmla="*/ 1376 h 1546"/>
                  <a:gd name="T60" fmla="*/ 794 w 1531"/>
                  <a:gd name="T61" fmla="*/ 1376 h 1546"/>
                  <a:gd name="T62" fmla="*/ 680 w 1531"/>
                  <a:gd name="T63" fmla="*/ 1404 h 1546"/>
                  <a:gd name="T64" fmla="*/ 538 w 1531"/>
                  <a:gd name="T65" fmla="*/ 1546 h 1546"/>
                  <a:gd name="T66" fmla="*/ 482 w 1531"/>
                  <a:gd name="T67" fmla="*/ 1447 h 1546"/>
                  <a:gd name="T68" fmla="*/ 425 w 1531"/>
                  <a:gd name="T69" fmla="*/ 1376 h 1546"/>
                  <a:gd name="T70" fmla="*/ 354 w 1531"/>
                  <a:gd name="T71" fmla="*/ 1262 h 1546"/>
                  <a:gd name="T72" fmla="*/ 312 w 1531"/>
                  <a:gd name="T73" fmla="*/ 1206 h 1546"/>
                  <a:gd name="T74" fmla="*/ 241 w 1531"/>
                  <a:gd name="T75" fmla="*/ 1106 h 1546"/>
                  <a:gd name="T76" fmla="*/ 212 w 1531"/>
                  <a:gd name="T77" fmla="*/ 1064 h 1546"/>
                  <a:gd name="T78" fmla="*/ 198 w 1531"/>
                  <a:gd name="T79" fmla="*/ 1021 h 1546"/>
                  <a:gd name="T80" fmla="*/ 156 w 1531"/>
                  <a:gd name="T81" fmla="*/ 950 h 1546"/>
                  <a:gd name="T82" fmla="*/ 127 w 1531"/>
                  <a:gd name="T83" fmla="*/ 879 h 1546"/>
                  <a:gd name="T84" fmla="*/ 70 w 1531"/>
                  <a:gd name="T85" fmla="*/ 752 h 1546"/>
                  <a:gd name="T86" fmla="*/ 28 w 1531"/>
                  <a:gd name="T87" fmla="*/ 638 h 1546"/>
                  <a:gd name="T88" fmla="*/ 42 w 1531"/>
                  <a:gd name="T89" fmla="*/ 553 h 1546"/>
                  <a:gd name="T90" fmla="*/ 170 w 1531"/>
                  <a:gd name="T91" fmla="*/ 567 h 1546"/>
                  <a:gd name="T92" fmla="*/ 354 w 1531"/>
                  <a:gd name="T93" fmla="*/ 581 h 1546"/>
                  <a:gd name="T94" fmla="*/ 425 w 1531"/>
                  <a:gd name="T95" fmla="*/ 581 h 1546"/>
                  <a:gd name="T96" fmla="*/ 538 w 1531"/>
                  <a:gd name="T97" fmla="*/ 567 h 1546"/>
                  <a:gd name="T98" fmla="*/ 694 w 1531"/>
                  <a:gd name="T99" fmla="*/ 539 h 1546"/>
                  <a:gd name="T100" fmla="*/ 836 w 1531"/>
                  <a:gd name="T101" fmla="*/ 482 h 1546"/>
                  <a:gd name="T102" fmla="*/ 936 w 1531"/>
                  <a:gd name="T103" fmla="*/ 425 h 1546"/>
                  <a:gd name="T104" fmla="*/ 1063 w 1531"/>
                  <a:gd name="T105" fmla="*/ 312 h 1546"/>
                  <a:gd name="T106" fmla="*/ 1106 w 1531"/>
                  <a:gd name="T107" fmla="*/ 170 h 1546"/>
                  <a:gd name="T108" fmla="*/ 1106 w 1531"/>
                  <a:gd name="T109" fmla="*/ 14 h 1546"/>
                  <a:gd name="T110" fmla="*/ 1163 w 1531"/>
                  <a:gd name="T111" fmla="*/ 71 h 1546"/>
                  <a:gd name="T112" fmla="*/ 1205 w 1531"/>
                  <a:gd name="T113" fmla="*/ 113 h 1546"/>
                  <a:gd name="T114" fmla="*/ 1233 w 1531"/>
                  <a:gd name="T115" fmla="*/ 142 h 1546"/>
                  <a:gd name="T116" fmla="*/ 1248 w 1531"/>
                  <a:gd name="T117" fmla="*/ 170 h 1546"/>
                  <a:gd name="T118" fmla="*/ 1262 w 1531"/>
                  <a:gd name="T119" fmla="*/ 199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blipFill dpi="0" rotWithShape="1">
                <a:blip r:embed="rId3"/>
                <a:srcRect/>
                <a:tile tx="0" ty="0" sx="100000" sy="100000" flip="none" algn="tl"/>
              </a:blipFill>
              <a:ln w="9525">
                <a:solidFill>
                  <a:srgbClr val="333333"/>
                </a:solidFill>
                <a:round/>
                <a:headEnd/>
                <a:tailEnd/>
              </a:ln>
            </p:spPr>
            <p:txBody>
              <a:bodyPr/>
              <a:lstStyle/>
              <a:p>
                <a:endParaRPr lang="ja-JP" altLang="en-US"/>
              </a:p>
            </p:txBody>
          </p:sp>
          <p:sp>
            <p:nvSpPr>
              <p:cNvPr id="28728" name="Freeform 56"/>
              <p:cNvSpPr>
                <a:spLocks/>
              </p:cNvSpPr>
              <p:nvPr/>
            </p:nvSpPr>
            <p:spPr bwMode="auto">
              <a:xfrm>
                <a:off x="1263" y="4016"/>
                <a:ext cx="1970" cy="1547"/>
              </a:xfrm>
              <a:custGeom>
                <a:avLst/>
                <a:gdLst>
                  <a:gd name="T0" fmla="*/ 1799 w 1972"/>
                  <a:gd name="T1" fmla="*/ 482 h 1546"/>
                  <a:gd name="T2" fmla="*/ 1799 w 1972"/>
                  <a:gd name="T3" fmla="*/ 482 h 1546"/>
                  <a:gd name="T4" fmla="*/ 1742 w 1972"/>
                  <a:gd name="T5" fmla="*/ 511 h 1546"/>
                  <a:gd name="T6" fmla="*/ 1686 w 1972"/>
                  <a:gd name="T7" fmla="*/ 553 h 1546"/>
                  <a:gd name="T8" fmla="*/ 1643 w 1972"/>
                  <a:gd name="T9" fmla="*/ 610 h 1546"/>
                  <a:gd name="T10" fmla="*/ 1615 w 1972"/>
                  <a:gd name="T11" fmla="*/ 639 h 1546"/>
                  <a:gd name="T12" fmla="*/ 1544 w 1972"/>
                  <a:gd name="T13" fmla="*/ 709 h 1546"/>
                  <a:gd name="T14" fmla="*/ 1530 w 1972"/>
                  <a:gd name="T15" fmla="*/ 724 h 1546"/>
                  <a:gd name="T16" fmla="*/ 1501 w 1972"/>
                  <a:gd name="T17" fmla="*/ 766 h 1546"/>
                  <a:gd name="T18" fmla="*/ 1461 w 1972"/>
                  <a:gd name="T19" fmla="*/ 916 h 1546"/>
                  <a:gd name="T20" fmla="*/ 1447 w 1972"/>
                  <a:gd name="T21" fmla="*/ 973 h 1546"/>
                  <a:gd name="T22" fmla="*/ 1410 w 1972"/>
                  <a:gd name="T23" fmla="*/ 1058 h 1546"/>
                  <a:gd name="T24" fmla="*/ 1368 w 1972"/>
                  <a:gd name="T25" fmla="*/ 1129 h 1546"/>
                  <a:gd name="T26" fmla="*/ 1339 w 1972"/>
                  <a:gd name="T27" fmla="*/ 1186 h 1546"/>
                  <a:gd name="T28" fmla="*/ 1283 w 1972"/>
                  <a:gd name="T29" fmla="*/ 1285 h 1546"/>
                  <a:gd name="T30" fmla="*/ 1070 w 1972"/>
                  <a:gd name="T31" fmla="*/ 1441 h 1546"/>
                  <a:gd name="T32" fmla="*/ 659 w 1972"/>
                  <a:gd name="T33" fmla="*/ 1611 h 1546"/>
                  <a:gd name="T34" fmla="*/ 531 w 1972"/>
                  <a:gd name="T35" fmla="*/ 1555 h 1546"/>
                  <a:gd name="T36" fmla="*/ 298 w 1972"/>
                  <a:gd name="T37" fmla="*/ 1441 h 1546"/>
                  <a:gd name="T38" fmla="*/ 99 w 1972"/>
                  <a:gd name="T39" fmla="*/ 1342 h 1546"/>
                  <a:gd name="T40" fmla="*/ 185 w 1972"/>
                  <a:gd name="T41" fmla="*/ 1030 h 1546"/>
                  <a:gd name="T42" fmla="*/ 326 w 1972"/>
                  <a:gd name="T43" fmla="*/ 930 h 1546"/>
                  <a:gd name="T44" fmla="*/ 369 w 1972"/>
                  <a:gd name="T45" fmla="*/ 902 h 1546"/>
                  <a:gd name="T46" fmla="*/ 411 w 1972"/>
                  <a:gd name="T47" fmla="*/ 874 h 1546"/>
                  <a:gd name="T48" fmla="*/ 440 w 1972"/>
                  <a:gd name="T49" fmla="*/ 860 h 1546"/>
                  <a:gd name="T50" fmla="*/ 440 w 1972"/>
                  <a:gd name="T51" fmla="*/ 860 h 1546"/>
                  <a:gd name="T52" fmla="*/ 482 w 1972"/>
                  <a:gd name="T53" fmla="*/ 766 h 1546"/>
                  <a:gd name="T54" fmla="*/ 493 w 1972"/>
                  <a:gd name="T55" fmla="*/ 738 h 1546"/>
                  <a:gd name="T56" fmla="*/ 502 w 1972"/>
                  <a:gd name="T57" fmla="*/ 724 h 1546"/>
                  <a:gd name="T58" fmla="*/ 559 w 1972"/>
                  <a:gd name="T59" fmla="*/ 695 h 1546"/>
                  <a:gd name="T60" fmla="*/ 573 w 1972"/>
                  <a:gd name="T61" fmla="*/ 695 h 1546"/>
                  <a:gd name="T62" fmla="*/ 616 w 1972"/>
                  <a:gd name="T63" fmla="*/ 681 h 1546"/>
                  <a:gd name="T64" fmla="*/ 630 w 1972"/>
                  <a:gd name="T65" fmla="*/ 681 h 1546"/>
                  <a:gd name="T66" fmla="*/ 644 w 1972"/>
                  <a:gd name="T67" fmla="*/ 667 h 1546"/>
                  <a:gd name="T68" fmla="*/ 659 w 1972"/>
                  <a:gd name="T69" fmla="*/ 639 h 1546"/>
                  <a:gd name="T70" fmla="*/ 701 w 1972"/>
                  <a:gd name="T71" fmla="*/ 582 h 1546"/>
                  <a:gd name="T72" fmla="*/ 815 w 1972"/>
                  <a:gd name="T73" fmla="*/ 369 h 1546"/>
                  <a:gd name="T74" fmla="*/ 857 w 1972"/>
                  <a:gd name="T75" fmla="*/ 298 h 1546"/>
                  <a:gd name="T76" fmla="*/ 885 w 1972"/>
                  <a:gd name="T77" fmla="*/ 284 h 1546"/>
                  <a:gd name="T78" fmla="*/ 914 w 1972"/>
                  <a:gd name="T79" fmla="*/ 256 h 1546"/>
                  <a:gd name="T80" fmla="*/ 1041 w 1972"/>
                  <a:gd name="T81" fmla="*/ 170 h 1546"/>
                  <a:gd name="T82" fmla="*/ 1112 w 1972"/>
                  <a:gd name="T83" fmla="*/ 114 h 1546"/>
                  <a:gd name="T84" fmla="*/ 1240 w 1972"/>
                  <a:gd name="T85" fmla="*/ 85 h 1546"/>
                  <a:gd name="T86" fmla="*/ 1283 w 1972"/>
                  <a:gd name="T87" fmla="*/ 71 h 1546"/>
                  <a:gd name="T88" fmla="*/ 1426 w 1972"/>
                  <a:gd name="T89" fmla="*/ 14 h 1546"/>
                  <a:gd name="T90" fmla="*/ 1433 w 1972"/>
                  <a:gd name="T91" fmla="*/ 14 h 1546"/>
                  <a:gd name="T92" fmla="*/ 1440 w 1972"/>
                  <a:gd name="T93" fmla="*/ 57 h 1546"/>
                  <a:gd name="T94" fmla="*/ 1476 w 1972"/>
                  <a:gd name="T95" fmla="*/ 128 h 1546"/>
                  <a:gd name="T96" fmla="*/ 1615 w 1972"/>
                  <a:gd name="T97" fmla="*/ 256 h 1546"/>
                  <a:gd name="T98" fmla="*/ 1671 w 1972"/>
                  <a:gd name="T99" fmla="*/ 326 h 1546"/>
                  <a:gd name="T100" fmla="*/ 1742 w 1972"/>
                  <a:gd name="T101" fmla="*/ 383 h 1546"/>
                  <a:gd name="T102" fmla="*/ 1756 w 1972"/>
                  <a:gd name="T103" fmla="*/ 397 h 1546"/>
                  <a:gd name="T104" fmla="*/ 1799 w 1972"/>
                  <a:gd name="T105" fmla="*/ 426 h 1546"/>
                  <a:gd name="T106" fmla="*/ 1799 w 1972"/>
                  <a:gd name="T107" fmla="*/ 440 h 1546"/>
                  <a:gd name="T108" fmla="*/ 1813 w 1972"/>
                  <a:gd name="T109" fmla="*/ 454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blipFill dpi="0" rotWithShape="1">
                <a:blip r:embed="rId4"/>
                <a:srcRect/>
                <a:tile tx="0" ty="0" sx="100000" sy="100000" flip="none" algn="tl"/>
              </a:blipFill>
              <a:ln w="9525">
                <a:solidFill>
                  <a:srgbClr val="333333"/>
                </a:solidFill>
                <a:round/>
                <a:headEnd/>
                <a:tailEnd/>
              </a:ln>
            </p:spPr>
            <p:txBody>
              <a:bodyPr/>
              <a:lstStyle/>
              <a:p>
                <a:endParaRPr lang="ja-JP" altLang="en-US"/>
              </a:p>
            </p:txBody>
          </p:sp>
          <p:sp>
            <p:nvSpPr>
              <p:cNvPr id="28729" name="Freeform 55"/>
              <p:cNvSpPr>
                <a:spLocks/>
              </p:cNvSpPr>
              <p:nvPr/>
            </p:nvSpPr>
            <p:spPr bwMode="auto">
              <a:xfrm>
                <a:off x="0" y="3036"/>
                <a:ext cx="3147" cy="2595"/>
              </a:xfrm>
              <a:custGeom>
                <a:avLst/>
                <a:gdLst>
                  <a:gd name="T0" fmla="*/ 2942 w 3148"/>
                  <a:gd name="T1" fmla="*/ 639 h 2596"/>
                  <a:gd name="T2" fmla="*/ 2956 w 3148"/>
                  <a:gd name="T3" fmla="*/ 653 h 2596"/>
                  <a:gd name="T4" fmla="*/ 2956 w 3148"/>
                  <a:gd name="T5" fmla="*/ 653 h 2596"/>
                  <a:gd name="T6" fmla="*/ 2970 w 3148"/>
                  <a:gd name="T7" fmla="*/ 667 h 2596"/>
                  <a:gd name="T8" fmla="*/ 2998 w 3148"/>
                  <a:gd name="T9" fmla="*/ 710 h 2596"/>
                  <a:gd name="T10" fmla="*/ 3055 w 3148"/>
                  <a:gd name="T11" fmla="*/ 809 h 2596"/>
                  <a:gd name="T12" fmla="*/ 3083 w 3148"/>
                  <a:gd name="T13" fmla="*/ 852 h 2596"/>
                  <a:gd name="T14" fmla="*/ 2927 w 3148"/>
                  <a:gd name="T15" fmla="*/ 894 h 2596"/>
                  <a:gd name="T16" fmla="*/ 2771 w 3148"/>
                  <a:gd name="T17" fmla="*/ 965 h 2596"/>
                  <a:gd name="T18" fmla="*/ 2559 w 3148"/>
                  <a:gd name="T19" fmla="*/ 1036 h 2596"/>
                  <a:gd name="T20" fmla="*/ 2431 w 3148"/>
                  <a:gd name="T21" fmla="*/ 1079 h 2596"/>
                  <a:gd name="T22" fmla="*/ 2289 w 3148"/>
                  <a:gd name="T23" fmla="*/ 1164 h 2596"/>
                  <a:gd name="T24" fmla="*/ 2147 w 3148"/>
                  <a:gd name="T25" fmla="*/ 1263 h 2596"/>
                  <a:gd name="T26" fmla="*/ 2091 w 3148"/>
                  <a:gd name="T27" fmla="*/ 1298 h 2596"/>
                  <a:gd name="T28" fmla="*/ 1935 w 3148"/>
                  <a:gd name="T29" fmla="*/ 1553 h 2596"/>
                  <a:gd name="T30" fmla="*/ 1906 w 3148"/>
                  <a:gd name="T31" fmla="*/ 1581 h 2596"/>
                  <a:gd name="T32" fmla="*/ 1878 w 3148"/>
                  <a:gd name="T33" fmla="*/ 1595 h 2596"/>
                  <a:gd name="T34" fmla="*/ 1821 w 3148"/>
                  <a:gd name="T35" fmla="*/ 1609 h 2596"/>
                  <a:gd name="T36" fmla="*/ 1750 w 3148"/>
                  <a:gd name="T37" fmla="*/ 1652 h 2596"/>
                  <a:gd name="T38" fmla="*/ 1679 w 3148"/>
                  <a:gd name="T39" fmla="*/ 1694 h 2596"/>
                  <a:gd name="T40" fmla="*/ 1637 w 3148"/>
                  <a:gd name="T41" fmla="*/ 1709 h 2596"/>
                  <a:gd name="T42" fmla="*/ 1580 w 3148"/>
                  <a:gd name="T43" fmla="*/ 1737 h 2596"/>
                  <a:gd name="T44" fmla="*/ 1475 w 3148"/>
                  <a:gd name="T45" fmla="*/ 1836 h 2596"/>
                  <a:gd name="T46" fmla="*/ 1120 w 3148"/>
                  <a:gd name="T47" fmla="*/ 2205 h 2596"/>
                  <a:gd name="T48" fmla="*/ 369 w 3148"/>
                  <a:gd name="T49" fmla="*/ 2489 h 2596"/>
                  <a:gd name="T50" fmla="*/ 397 w 3148"/>
                  <a:gd name="T51" fmla="*/ 2318 h 2596"/>
                  <a:gd name="T52" fmla="*/ 681 w 3148"/>
                  <a:gd name="T53" fmla="*/ 1921 h 2596"/>
                  <a:gd name="T54" fmla="*/ 411 w 3148"/>
                  <a:gd name="T55" fmla="*/ 1680 h 2596"/>
                  <a:gd name="T56" fmla="*/ 596 w 3148"/>
                  <a:gd name="T57" fmla="*/ 1107 h 2596"/>
                  <a:gd name="T58" fmla="*/ 993 w 3148"/>
                  <a:gd name="T59" fmla="*/ 823 h 2596"/>
                  <a:gd name="T60" fmla="*/ 1574 w 3148"/>
                  <a:gd name="T61" fmla="*/ 625 h 2596"/>
                  <a:gd name="T62" fmla="*/ 1623 w 3148"/>
                  <a:gd name="T63" fmla="*/ 582 h 2596"/>
                  <a:gd name="T64" fmla="*/ 1722 w 3148"/>
                  <a:gd name="T65" fmla="*/ 540 h 2596"/>
                  <a:gd name="T66" fmla="*/ 1850 w 3148"/>
                  <a:gd name="T67" fmla="*/ 483 h 2596"/>
                  <a:gd name="T68" fmla="*/ 1963 w 3148"/>
                  <a:gd name="T69" fmla="*/ 426 h 2596"/>
                  <a:gd name="T70" fmla="*/ 2204 w 3148"/>
                  <a:gd name="T71" fmla="*/ 298 h 2596"/>
                  <a:gd name="T72" fmla="*/ 2374 w 3148"/>
                  <a:gd name="T73" fmla="*/ 199 h 2596"/>
                  <a:gd name="T74" fmla="*/ 2502 w 3148"/>
                  <a:gd name="T75" fmla="*/ 142 h 2596"/>
                  <a:gd name="T76" fmla="*/ 2658 w 3148"/>
                  <a:gd name="T77" fmla="*/ 43 h 2596"/>
                  <a:gd name="T78" fmla="*/ 2715 w 3148"/>
                  <a:gd name="T79" fmla="*/ 15 h 2596"/>
                  <a:gd name="T80" fmla="*/ 2800 w 3148"/>
                  <a:gd name="T81" fmla="*/ 128 h 2596"/>
                  <a:gd name="T82" fmla="*/ 2800 w 3148"/>
                  <a:gd name="T83" fmla="*/ 142 h 2596"/>
                  <a:gd name="T84" fmla="*/ 2757 w 3148"/>
                  <a:gd name="T85" fmla="*/ 171 h 2596"/>
                  <a:gd name="T86" fmla="*/ 2743 w 3148"/>
                  <a:gd name="T87" fmla="*/ 185 h 2596"/>
                  <a:gd name="T88" fmla="*/ 2757 w 3148"/>
                  <a:gd name="T89" fmla="*/ 242 h 2596"/>
                  <a:gd name="T90" fmla="*/ 2786 w 3148"/>
                  <a:gd name="T91" fmla="*/ 298 h 2596"/>
                  <a:gd name="T92" fmla="*/ 2786 w 3148"/>
                  <a:gd name="T93" fmla="*/ 341 h 2596"/>
                  <a:gd name="T94" fmla="*/ 2771 w 3148"/>
                  <a:gd name="T95" fmla="*/ 412 h 2596"/>
                  <a:gd name="T96" fmla="*/ 2729 w 3148"/>
                  <a:gd name="T97" fmla="*/ 525 h 2596"/>
                  <a:gd name="T98" fmla="*/ 2729 w 3148"/>
                  <a:gd name="T99" fmla="*/ 540 h 2596"/>
                  <a:gd name="T100" fmla="*/ 2729 w 3148"/>
                  <a:gd name="T101" fmla="*/ 554 h 2596"/>
                  <a:gd name="T102" fmla="*/ 2800 w 3148"/>
                  <a:gd name="T103" fmla="*/ 568 h 2596"/>
                  <a:gd name="T104" fmla="*/ 2842 w 3148"/>
                  <a:gd name="T105" fmla="*/ 582 h 2596"/>
                  <a:gd name="T106" fmla="*/ 2885 w 3148"/>
                  <a:gd name="T107" fmla="*/ 582 h 2596"/>
                  <a:gd name="T108" fmla="*/ 2927 w 3148"/>
                  <a:gd name="T109" fmla="*/ 610 h 2596"/>
                  <a:gd name="T110" fmla="*/ 2942 w 3148"/>
                  <a:gd name="T111" fmla="*/ 625 h 2596"/>
                  <a:gd name="T112" fmla="*/ 2942 w 3148"/>
                  <a:gd name="T113" fmla="*/ 625 h 259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148"/>
                  <a:gd name="T172" fmla="*/ 0 h 2596"/>
                  <a:gd name="T173" fmla="*/ 3148 w 3148"/>
                  <a:gd name="T174" fmla="*/ 2596 h 259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148" h="2596">
                    <a:moveTo>
                      <a:pt x="3007" y="625"/>
                    </a:moveTo>
                    <a:lnTo>
                      <a:pt x="3007" y="625"/>
                    </a:lnTo>
                    <a:lnTo>
                      <a:pt x="3007" y="639"/>
                    </a:lnTo>
                    <a:lnTo>
                      <a:pt x="3021" y="639"/>
                    </a:lnTo>
                    <a:lnTo>
                      <a:pt x="3021" y="653"/>
                    </a:lnTo>
                    <a:lnTo>
                      <a:pt x="3021" y="667"/>
                    </a:lnTo>
                    <a:lnTo>
                      <a:pt x="3035" y="667"/>
                    </a:lnTo>
                    <a:lnTo>
                      <a:pt x="3035" y="681"/>
                    </a:lnTo>
                    <a:lnTo>
                      <a:pt x="3063" y="710"/>
                    </a:lnTo>
                    <a:lnTo>
                      <a:pt x="3078" y="738"/>
                    </a:lnTo>
                    <a:lnTo>
                      <a:pt x="3092" y="752"/>
                    </a:lnTo>
                    <a:lnTo>
                      <a:pt x="3092" y="766"/>
                    </a:lnTo>
                    <a:lnTo>
                      <a:pt x="3106" y="781"/>
                    </a:lnTo>
                    <a:lnTo>
                      <a:pt x="3106" y="795"/>
                    </a:lnTo>
                    <a:lnTo>
                      <a:pt x="3120" y="795"/>
                    </a:lnTo>
                    <a:lnTo>
                      <a:pt x="3120" y="809"/>
                    </a:lnTo>
                    <a:lnTo>
                      <a:pt x="3120" y="823"/>
                    </a:lnTo>
                    <a:lnTo>
                      <a:pt x="3134" y="823"/>
                    </a:lnTo>
                    <a:lnTo>
                      <a:pt x="3134" y="837"/>
                    </a:lnTo>
                    <a:lnTo>
                      <a:pt x="3148" y="852"/>
                    </a:lnTo>
                    <a:lnTo>
                      <a:pt x="3134" y="852"/>
                    </a:lnTo>
                    <a:lnTo>
                      <a:pt x="3120" y="852"/>
                    </a:lnTo>
                    <a:lnTo>
                      <a:pt x="3106" y="852"/>
                    </a:lnTo>
                    <a:lnTo>
                      <a:pt x="3078" y="866"/>
                    </a:lnTo>
                    <a:lnTo>
                      <a:pt x="3049" y="880"/>
                    </a:lnTo>
                    <a:lnTo>
                      <a:pt x="3035" y="880"/>
                    </a:lnTo>
                    <a:lnTo>
                      <a:pt x="2992" y="894"/>
                    </a:lnTo>
                    <a:lnTo>
                      <a:pt x="2964" y="908"/>
                    </a:lnTo>
                    <a:lnTo>
                      <a:pt x="2950" y="908"/>
                    </a:lnTo>
                    <a:lnTo>
                      <a:pt x="2922" y="922"/>
                    </a:lnTo>
                    <a:lnTo>
                      <a:pt x="2893" y="937"/>
                    </a:lnTo>
                    <a:lnTo>
                      <a:pt x="2879" y="937"/>
                    </a:lnTo>
                    <a:lnTo>
                      <a:pt x="2836" y="965"/>
                    </a:lnTo>
                    <a:lnTo>
                      <a:pt x="2794" y="979"/>
                    </a:lnTo>
                    <a:lnTo>
                      <a:pt x="2780" y="979"/>
                    </a:lnTo>
                    <a:lnTo>
                      <a:pt x="2766" y="979"/>
                    </a:lnTo>
                    <a:lnTo>
                      <a:pt x="2766" y="993"/>
                    </a:lnTo>
                    <a:lnTo>
                      <a:pt x="2695" y="1022"/>
                    </a:lnTo>
                    <a:lnTo>
                      <a:pt x="2638" y="1036"/>
                    </a:lnTo>
                    <a:lnTo>
                      <a:pt x="2624" y="1036"/>
                    </a:lnTo>
                    <a:lnTo>
                      <a:pt x="2610" y="1050"/>
                    </a:lnTo>
                    <a:lnTo>
                      <a:pt x="2595" y="1050"/>
                    </a:lnTo>
                    <a:lnTo>
                      <a:pt x="2567" y="1064"/>
                    </a:lnTo>
                    <a:lnTo>
                      <a:pt x="2553" y="1064"/>
                    </a:lnTo>
                    <a:lnTo>
                      <a:pt x="2496" y="1079"/>
                    </a:lnTo>
                    <a:lnTo>
                      <a:pt x="2468" y="1093"/>
                    </a:lnTo>
                    <a:lnTo>
                      <a:pt x="2439" y="1093"/>
                    </a:lnTo>
                    <a:lnTo>
                      <a:pt x="2411" y="1121"/>
                    </a:lnTo>
                    <a:lnTo>
                      <a:pt x="2397" y="1135"/>
                    </a:lnTo>
                    <a:lnTo>
                      <a:pt x="2368" y="1149"/>
                    </a:lnTo>
                    <a:lnTo>
                      <a:pt x="2354" y="1164"/>
                    </a:lnTo>
                    <a:lnTo>
                      <a:pt x="2340" y="1164"/>
                    </a:lnTo>
                    <a:lnTo>
                      <a:pt x="2326" y="1178"/>
                    </a:lnTo>
                    <a:lnTo>
                      <a:pt x="2241" y="1235"/>
                    </a:lnTo>
                    <a:lnTo>
                      <a:pt x="2227" y="1249"/>
                    </a:lnTo>
                    <a:lnTo>
                      <a:pt x="2212" y="1249"/>
                    </a:lnTo>
                    <a:lnTo>
                      <a:pt x="2212" y="1263"/>
                    </a:lnTo>
                    <a:lnTo>
                      <a:pt x="2198" y="1263"/>
                    </a:lnTo>
                    <a:lnTo>
                      <a:pt x="2198" y="1277"/>
                    </a:lnTo>
                    <a:lnTo>
                      <a:pt x="2184" y="1277"/>
                    </a:lnTo>
                    <a:lnTo>
                      <a:pt x="2184" y="1291"/>
                    </a:lnTo>
                    <a:lnTo>
                      <a:pt x="2170" y="1305"/>
                    </a:lnTo>
                    <a:lnTo>
                      <a:pt x="2156" y="1320"/>
                    </a:lnTo>
                    <a:lnTo>
                      <a:pt x="2142" y="1348"/>
                    </a:lnTo>
                    <a:lnTo>
                      <a:pt x="2127" y="1376"/>
                    </a:lnTo>
                    <a:lnTo>
                      <a:pt x="2042" y="1532"/>
                    </a:lnTo>
                    <a:lnTo>
                      <a:pt x="2028" y="1561"/>
                    </a:lnTo>
                    <a:lnTo>
                      <a:pt x="2014" y="1575"/>
                    </a:lnTo>
                    <a:lnTo>
                      <a:pt x="2000" y="1618"/>
                    </a:lnTo>
                    <a:lnTo>
                      <a:pt x="1986" y="1618"/>
                    </a:lnTo>
                    <a:lnTo>
                      <a:pt x="1986" y="1632"/>
                    </a:lnTo>
                    <a:lnTo>
                      <a:pt x="1971" y="1646"/>
                    </a:lnTo>
                    <a:lnTo>
                      <a:pt x="1957" y="1646"/>
                    </a:lnTo>
                    <a:lnTo>
                      <a:pt x="1957" y="1660"/>
                    </a:lnTo>
                    <a:lnTo>
                      <a:pt x="1943" y="1660"/>
                    </a:lnTo>
                    <a:lnTo>
                      <a:pt x="1929" y="1660"/>
                    </a:lnTo>
                    <a:lnTo>
                      <a:pt x="1915" y="1660"/>
                    </a:lnTo>
                    <a:lnTo>
                      <a:pt x="1900" y="1674"/>
                    </a:lnTo>
                    <a:lnTo>
                      <a:pt x="1886" y="1674"/>
                    </a:lnTo>
                    <a:lnTo>
                      <a:pt x="1872" y="1674"/>
                    </a:lnTo>
                    <a:lnTo>
                      <a:pt x="1872" y="1688"/>
                    </a:lnTo>
                    <a:lnTo>
                      <a:pt x="1858" y="1688"/>
                    </a:lnTo>
                    <a:lnTo>
                      <a:pt x="1829" y="1703"/>
                    </a:lnTo>
                    <a:lnTo>
                      <a:pt x="1829" y="1717"/>
                    </a:lnTo>
                    <a:lnTo>
                      <a:pt x="1815" y="1717"/>
                    </a:lnTo>
                    <a:lnTo>
                      <a:pt x="1801" y="1731"/>
                    </a:lnTo>
                    <a:lnTo>
                      <a:pt x="1787" y="1731"/>
                    </a:lnTo>
                    <a:lnTo>
                      <a:pt x="1759" y="1745"/>
                    </a:lnTo>
                    <a:lnTo>
                      <a:pt x="1744" y="1745"/>
                    </a:lnTo>
                    <a:lnTo>
                      <a:pt x="1744" y="1759"/>
                    </a:lnTo>
                    <a:lnTo>
                      <a:pt x="1730" y="1759"/>
                    </a:lnTo>
                    <a:lnTo>
                      <a:pt x="1716" y="1774"/>
                    </a:lnTo>
                    <a:lnTo>
                      <a:pt x="1702" y="1774"/>
                    </a:lnTo>
                    <a:lnTo>
                      <a:pt x="1688" y="1788"/>
                    </a:lnTo>
                    <a:lnTo>
                      <a:pt x="1673" y="1788"/>
                    </a:lnTo>
                    <a:lnTo>
                      <a:pt x="1673" y="1802"/>
                    </a:lnTo>
                    <a:lnTo>
                      <a:pt x="1659" y="1802"/>
                    </a:lnTo>
                    <a:lnTo>
                      <a:pt x="1645" y="1802"/>
                    </a:lnTo>
                    <a:lnTo>
                      <a:pt x="1631" y="1816"/>
                    </a:lnTo>
                    <a:lnTo>
                      <a:pt x="1617" y="1816"/>
                    </a:lnTo>
                    <a:lnTo>
                      <a:pt x="1617" y="1830"/>
                    </a:lnTo>
                    <a:lnTo>
                      <a:pt x="1603" y="1830"/>
                    </a:lnTo>
                    <a:lnTo>
                      <a:pt x="1588" y="1844"/>
                    </a:lnTo>
                    <a:lnTo>
                      <a:pt x="1475" y="1901"/>
                    </a:lnTo>
                    <a:lnTo>
                      <a:pt x="1447" y="1944"/>
                    </a:lnTo>
                    <a:lnTo>
                      <a:pt x="1404" y="2001"/>
                    </a:lnTo>
                    <a:lnTo>
                      <a:pt x="1262" y="2227"/>
                    </a:lnTo>
                    <a:lnTo>
                      <a:pt x="1248" y="2213"/>
                    </a:lnTo>
                    <a:lnTo>
                      <a:pt x="1120" y="2270"/>
                    </a:lnTo>
                    <a:lnTo>
                      <a:pt x="794" y="2412"/>
                    </a:lnTo>
                    <a:lnTo>
                      <a:pt x="610" y="2497"/>
                    </a:lnTo>
                    <a:lnTo>
                      <a:pt x="496" y="2554"/>
                    </a:lnTo>
                    <a:lnTo>
                      <a:pt x="369" y="2596"/>
                    </a:lnTo>
                    <a:lnTo>
                      <a:pt x="369" y="2554"/>
                    </a:lnTo>
                    <a:lnTo>
                      <a:pt x="355" y="2554"/>
                    </a:lnTo>
                    <a:lnTo>
                      <a:pt x="355" y="2511"/>
                    </a:lnTo>
                    <a:lnTo>
                      <a:pt x="355" y="2497"/>
                    </a:lnTo>
                    <a:lnTo>
                      <a:pt x="355" y="2454"/>
                    </a:lnTo>
                    <a:lnTo>
                      <a:pt x="369" y="2426"/>
                    </a:lnTo>
                    <a:lnTo>
                      <a:pt x="383" y="2398"/>
                    </a:lnTo>
                    <a:lnTo>
                      <a:pt x="397" y="2383"/>
                    </a:lnTo>
                    <a:lnTo>
                      <a:pt x="411" y="2369"/>
                    </a:lnTo>
                    <a:lnTo>
                      <a:pt x="425" y="2355"/>
                    </a:lnTo>
                    <a:lnTo>
                      <a:pt x="454" y="2341"/>
                    </a:lnTo>
                    <a:lnTo>
                      <a:pt x="737" y="2227"/>
                    </a:lnTo>
                    <a:lnTo>
                      <a:pt x="723" y="2213"/>
                    </a:lnTo>
                    <a:lnTo>
                      <a:pt x="709" y="2015"/>
                    </a:lnTo>
                    <a:lnTo>
                      <a:pt x="681" y="1986"/>
                    </a:lnTo>
                    <a:lnTo>
                      <a:pt x="652" y="1788"/>
                    </a:lnTo>
                    <a:lnTo>
                      <a:pt x="553" y="1774"/>
                    </a:lnTo>
                    <a:lnTo>
                      <a:pt x="525" y="1759"/>
                    </a:lnTo>
                    <a:lnTo>
                      <a:pt x="511" y="1759"/>
                    </a:lnTo>
                    <a:lnTo>
                      <a:pt x="496" y="1759"/>
                    </a:lnTo>
                    <a:lnTo>
                      <a:pt x="411" y="1745"/>
                    </a:lnTo>
                    <a:lnTo>
                      <a:pt x="0" y="1660"/>
                    </a:lnTo>
                    <a:lnTo>
                      <a:pt x="0" y="1618"/>
                    </a:lnTo>
                    <a:lnTo>
                      <a:pt x="0" y="1433"/>
                    </a:lnTo>
                    <a:lnTo>
                      <a:pt x="0" y="1362"/>
                    </a:lnTo>
                    <a:lnTo>
                      <a:pt x="553" y="1121"/>
                    </a:lnTo>
                    <a:lnTo>
                      <a:pt x="596" y="1107"/>
                    </a:lnTo>
                    <a:lnTo>
                      <a:pt x="596" y="1022"/>
                    </a:lnTo>
                    <a:lnTo>
                      <a:pt x="596" y="908"/>
                    </a:lnTo>
                    <a:lnTo>
                      <a:pt x="794" y="880"/>
                    </a:lnTo>
                    <a:lnTo>
                      <a:pt x="837" y="866"/>
                    </a:lnTo>
                    <a:lnTo>
                      <a:pt x="979" y="823"/>
                    </a:lnTo>
                    <a:lnTo>
                      <a:pt x="993" y="823"/>
                    </a:lnTo>
                    <a:lnTo>
                      <a:pt x="1035" y="795"/>
                    </a:lnTo>
                    <a:lnTo>
                      <a:pt x="1064" y="795"/>
                    </a:lnTo>
                    <a:lnTo>
                      <a:pt x="1078" y="781"/>
                    </a:lnTo>
                    <a:lnTo>
                      <a:pt x="1205" y="752"/>
                    </a:lnTo>
                    <a:lnTo>
                      <a:pt x="1220" y="738"/>
                    </a:lnTo>
                    <a:lnTo>
                      <a:pt x="1517" y="639"/>
                    </a:lnTo>
                    <a:lnTo>
                      <a:pt x="1588" y="625"/>
                    </a:lnTo>
                    <a:lnTo>
                      <a:pt x="1603" y="610"/>
                    </a:lnTo>
                    <a:lnTo>
                      <a:pt x="1617" y="610"/>
                    </a:lnTo>
                    <a:lnTo>
                      <a:pt x="1631" y="596"/>
                    </a:lnTo>
                    <a:lnTo>
                      <a:pt x="1645" y="596"/>
                    </a:lnTo>
                    <a:lnTo>
                      <a:pt x="1659" y="596"/>
                    </a:lnTo>
                    <a:lnTo>
                      <a:pt x="1673" y="582"/>
                    </a:lnTo>
                    <a:lnTo>
                      <a:pt x="1688" y="582"/>
                    </a:lnTo>
                    <a:lnTo>
                      <a:pt x="1702" y="568"/>
                    </a:lnTo>
                    <a:lnTo>
                      <a:pt x="1716" y="568"/>
                    </a:lnTo>
                    <a:lnTo>
                      <a:pt x="1730" y="554"/>
                    </a:lnTo>
                    <a:lnTo>
                      <a:pt x="1744" y="554"/>
                    </a:lnTo>
                    <a:lnTo>
                      <a:pt x="1759" y="540"/>
                    </a:lnTo>
                    <a:lnTo>
                      <a:pt x="1773" y="540"/>
                    </a:lnTo>
                    <a:lnTo>
                      <a:pt x="1787" y="540"/>
                    </a:lnTo>
                    <a:lnTo>
                      <a:pt x="1815" y="525"/>
                    </a:lnTo>
                    <a:lnTo>
                      <a:pt x="1829" y="511"/>
                    </a:lnTo>
                    <a:lnTo>
                      <a:pt x="1844" y="511"/>
                    </a:lnTo>
                    <a:lnTo>
                      <a:pt x="1872" y="497"/>
                    </a:lnTo>
                    <a:lnTo>
                      <a:pt x="1886" y="483"/>
                    </a:lnTo>
                    <a:lnTo>
                      <a:pt x="1915" y="483"/>
                    </a:lnTo>
                    <a:lnTo>
                      <a:pt x="1943" y="469"/>
                    </a:lnTo>
                    <a:lnTo>
                      <a:pt x="1957" y="454"/>
                    </a:lnTo>
                    <a:lnTo>
                      <a:pt x="1971" y="454"/>
                    </a:lnTo>
                    <a:lnTo>
                      <a:pt x="1986" y="440"/>
                    </a:lnTo>
                    <a:lnTo>
                      <a:pt x="2000" y="440"/>
                    </a:lnTo>
                    <a:lnTo>
                      <a:pt x="2028" y="426"/>
                    </a:lnTo>
                    <a:lnTo>
                      <a:pt x="2042" y="412"/>
                    </a:lnTo>
                    <a:lnTo>
                      <a:pt x="2227" y="313"/>
                    </a:lnTo>
                    <a:lnTo>
                      <a:pt x="2241" y="313"/>
                    </a:lnTo>
                    <a:lnTo>
                      <a:pt x="2269" y="298"/>
                    </a:lnTo>
                    <a:lnTo>
                      <a:pt x="2283" y="284"/>
                    </a:lnTo>
                    <a:lnTo>
                      <a:pt x="2383" y="227"/>
                    </a:lnTo>
                    <a:lnTo>
                      <a:pt x="2397" y="227"/>
                    </a:lnTo>
                    <a:lnTo>
                      <a:pt x="2439" y="199"/>
                    </a:lnTo>
                    <a:lnTo>
                      <a:pt x="2454" y="199"/>
                    </a:lnTo>
                    <a:lnTo>
                      <a:pt x="2482" y="185"/>
                    </a:lnTo>
                    <a:lnTo>
                      <a:pt x="2510" y="171"/>
                    </a:lnTo>
                    <a:lnTo>
                      <a:pt x="2539" y="157"/>
                    </a:lnTo>
                    <a:lnTo>
                      <a:pt x="2553" y="142"/>
                    </a:lnTo>
                    <a:lnTo>
                      <a:pt x="2567" y="142"/>
                    </a:lnTo>
                    <a:lnTo>
                      <a:pt x="2581" y="128"/>
                    </a:lnTo>
                    <a:lnTo>
                      <a:pt x="2595" y="128"/>
                    </a:lnTo>
                    <a:lnTo>
                      <a:pt x="2595" y="114"/>
                    </a:lnTo>
                    <a:lnTo>
                      <a:pt x="2624" y="100"/>
                    </a:lnTo>
                    <a:lnTo>
                      <a:pt x="2652" y="86"/>
                    </a:lnTo>
                    <a:lnTo>
                      <a:pt x="2680" y="71"/>
                    </a:lnTo>
                    <a:lnTo>
                      <a:pt x="2723" y="43"/>
                    </a:lnTo>
                    <a:lnTo>
                      <a:pt x="2751" y="29"/>
                    </a:lnTo>
                    <a:lnTo>
                      <a:pt x="2766" y="15"/>
                    </a:lnTo>
                    <a:lnTo>
                      <a:pt x="2780" y="0"/>
                    </a:lnTo>
                    <a:lnTo>
                      <a:pt x="2780" y="15"/>
                    </a:lnTo>
                    <a:lnTo>
                      <a:pt x="2822" y="57"/>
                    </a:lnTo>
                    <a:lnTo>
                      <a:pt x="2836" y="100"/>
                    </a:lnTo>
                    <a:lnTo>
                      <a:pt x="2851" y="114"/>
                    </a:lnTo>
                    <a:lnTo>
                      <a:pt x="2865" y="128"/>
                    </a:lnTo>
                    <a:lnTo>
                      <a:pt x="2865" y="142"/>
                    </a:lnTo>
                    <a:lnTo>
                      <a:pt x="2851" y="142"/>
                    </a:lnTo>
                    <a:lnTo>
                      <a:pt x="2836" y="157"/>
                    </a:lnTo>
                    <a:lnTo>
                      <a:pt x="2822" y="157"/>
                    </a:lnTo>
                    <a:lnTo>
                      <a:pt x="2822" y="171"/>
                    </a:lnTo>
                    <a:lnTo>
                      <a:pt x="2808" y="185"/>
                    </a:lnTo>
                    <a:lnTo>
                      <a:pt x="2808" y="199"/>
                    </a:lnTo>
                    <a:lnTo>
                      <a:pt x="2822" y="213"/>
                    </a:lnTo>
                    <a:lnTo>
                      <a:pt x="2822" y="242"/>
                    </a:lnTo>
                    <a:lnTo>
                      <a:pt x="2836" y="242"/>
                    </a:lnTo>
                    <a:lnTo>
                      <a:pt x="2836" y="256"/>
                    </a:lnTo>
                    <a:lnTo>
                      <a:pt x="2836" y="270"/>
                    </a:lnTo>
                    <a:lnTo>
                      <a:pt x="2836" y="284"/>
                    </a:lnTo>
                    <a:lnTo>
                      <a:pt x="2851" y="298"/>
                    </a:lnTo>
                    <a:lnTo>
                      <a:pt x="2851" y="313"/>
                    </a:lnTo>
                    <a:lnTo>
                      <a:pt x="2851" y="327"/>
                    </a:lnTo>
                    <a:lnTo>
                      <a:pt x="2851" y="341"/>
                    </a:lnTo>
                    <a:lnTo>
                      <a:pt x="2851" y="355"/>
                    </a:lnTo>
                    <a:lnTo>
                      <a:pt x="2851" y="383"/>
                    </a:lnTo>
                    <a:lnTo>
                      <a:pt x="2851" y="398"/>
                    </a:lnTo>
                    <a:lnTo>
                      <a:pt x="2851" y="412"/>
                    </a:lnTo>
                    <a:lnTo>
                      <a:pt x="2836" y="412"/>
                    </a:lnTo>
                    <a:lnTo>
                      <a:pt x="2808" y="469"/>
                    </a:lnTo>
                    <a:lnTo>
                      <a:pt x="2794" y="483"/>
                    </a:lnTo>
                    <a:lnTo>
                      <a:pt x="2794" y="511"/>
                    </a:lnTo>
                    <a:lnTo>
                      <a:pt x="2794" y="525"/>
                    </a:lnTo>
                    <a:lnTo>
                      <a:pt x="2794" y="540"/>
                    </a:lnTo>
                    <a:lnTo>
                      <a:pt x="2794" y="554"/>
                    </a:lnTo>
                    <a:lnTo>
                      <a:pt x="2822" y="568"/>
                    </a:lnTo>
                    <a:lnTo>
                      <a:pt x="2851" y="568"/>
                    </a:lnTo>
                    <a:lnTo>
                      <a:pt x="2865" y="568"/>
                    </a:lnTo>
                    <a:lnTo>
                      <a:pt x="2879" y="568"/>
                    </a:lnTo>
                    <a:lnTo>
                      <a:pt x="2893" y="582"/>
                    </a:lnTo>
                    <a:lnTo>
                      <a:pt x="2907" y="582"/>
                    </a:lnTo>
                    <a:lnTo>
                      <a:pt x="2922" y="582"/>
                    </a:lnTo>
                    <a:lnTo>
                      <a:pt x="2936" y="582"/>
                    </a:lnTo>
                    <a:lnTo>
                      <a:pt x="2950" y="582"/>
                    </a:lnTo>
                    <a:lnTo>
                      <a:pt x="2978" y="596"/>
                    </a:lnTo>
                    <a:lnTo>
                      <a:pt x="2978" y="610"/>
                    </a:lnTo>
                    <a:lnTo>
                      <a:pt x="2992" y="610"/>
                    </a:lnTo>
                    <a:lnTo>
                      <a:pt x="2992" y="625"/>
                    </a:lnTo>
                    <a:lnTo>
                      <a:pt x="3007" y="625"/>
                    </a:lnTo>
                    <a:close/>
                  </a:path>
                </a:pathLst>
              </a:custGeom>
              <a:blipFill dpi="0" rotWithShape="1">
                <a:blip r:embed="rId4"/>
                <a:srcRect/>
                <a:tile tx="0" ty="0" sx="100000" sy="100000" flip="none" algn="tl"/>
              </a:blipFill>
              <a:ln w="9525">
                <a:solidFill>
                  <a:srgbClr val="333333"/>
                </a:solidFill>
                <a:round/>
                <a:headEnd/>
                <a:tailEnd/>
              </a:ln>
            </p:spPr>
            <p:txBody>
              <a:bodyPr/>
              <a:lstStyle/>
              <a:p>
                <a:endParaRPr lang="ja-JP" altLang="en-US"/>
              </a:p>
            </p:txBody>
          </p:sp>
          <p:sp>
            <p:nvSpPr>
              <p:cNvPr id="28730" name="Freeform 54"/>
              <p:cNvSpPr>
                <a:spLocks/>
              </p:cNvSpPr>
              <p:nvPr/>
            </p:nvSpPr>
            <p:spPr bwMode="auto">
              <a:xfrm>
                <a:off x="3673" y="6355"/>
                <a:ext cx="1333" cy="1716"/>
              </a:xfrm>
              <a:custGeom>
                <a:avLst/>
                <a:gdLst>
                  <a:gd name="T0" fmla="*/ 454 w 1333"/>
                  <a:gd name="T1" fmla="*/ 14 h 1716"/>
                  <a:gd name="T2" fmla="*/ 638 w 1333"/>
                  <a:gd name="T3" fmla="*/ 71 h 1716"/>
                  <a:gd name="T4" fmla="*/ 752 w 1333"/>
                  <a:gd name="T5" fmla="*/ 113 h 1716"/>
                  <a:gd name="T6" fmla="*/ 780 w 1333"/>
                  <a:gd name="T7" fmla="*/ 212 h 1716"/>
                  <a:gd name="T8" fmla="*/ 780 w 1333"/>
                  <a:gd name="T9" fmla="*/ 255 h 1716"/>
                  <a:gd name="T10" fmla="*/ 780 w 1333"/>
                  <a:gd name="T11" fmla="*/ 283 h 1716"/>
                  <a:gd name="T12" fmla="*/ 780 w 1333"/>
                  <a:gd name="T13" fmla="*/ 354 h 1716"/>
                  <a:gd name="T14" fmla="*/ 908 w 1333"/>
                  <a:gd name="T15" fmla="*/ 368 h 1716"/>
                  <a:gd name="T16" fmla="*/ 993 w 1333"/>
                  <a:gd name="T17" fmla="*/ 496 h 1716"/>
                  <a:gd name="T18" fmla="*/ 965 w 1333"/>
                  <a:gd name="T19" fmla="*/ 681 h 1716"/>
                  <a:gd name="T20" fmla="*/ 1206 w 1333"/>
                  <a:gd name="T21" fmla="*/ 695 h 1716"/>
                  <a:gd name="T22" fmla="*/ 1319 w 1333"/>
                  <a:gd name="T23" fmla="*/ 723 h 1716"/>
                  <a:gd name="T24" fmla="*/ 1305 w 1333"/>
                  <a:gd name="T25" fmla="*/ 737 h 1716"/>
                  <a:gd name="T26" fmla="*/ 1305 w 1333"/>
                  <a:gd name="T27" fmla="*/ 780 h 1716"/>
                  <a:gd name="T28" fmla="*/ 1305 w 1333"/>
                  <a:gd name="T29" fmla="*/ 837 h 1716"/>
                  <a:gd name="T30" fmla="*/ 1305 w 1333"/>
                  <a:gd name="T31" fmla="*/ 879 h 1716"/>
                  <a:gd name="T32" fmla="*/ 1291 w 1333"/>
                  <a:gd name="T33" fmla="*/ 922 h 1716"/>
                  <a:gd name="T34" fmla="*/ 1291 w 1333"/>
                  <a:gd name="T35" fmla="*/ 1049 h 1716"/>
                  <a:gd name="T36" fmla="*/ 1305 w 1333"/>
                  <a:gd name="T37" fmla="*/ 1092 h 1716"/>
                  <a:gd name="T38" fmla="*/ 1305 w 1333"/>
                  <a:gd name="T39" fmla="*/ 1177 h 1716"/>
                  <a:gd name="T40" fmla="*/ 1291 w 1333"/>
                  <a:gd name="T41" fmla="*/ 1205 h 1716"/>
                  <a:gd name="T42" fmla="*/ 1305 w 1333"/>
                  <a:gd name="T43" fmla="*/ 1234 h 1716"/>
                  <a:gd name="T44" fmla="*/ 1291 w 1333"/>
                  <a:gd name="T45" fmla="*/ 1276 h 1716"/>
                  <a:gd name="T46" fmla="*/ 1291 w 1333"/>
                  <a:gd name="T47" fmla="*/ 1305 h 1716"/>
                  <a:gd name="T48" fmla="*/ 1277 w 1333"/>
                  <a:gd name="T49" fmla="*/ 1361 h 1716"/>
                  <a:gd name="T50" fmla="*/ 1177 w 1333"/>
                  <a:gd name="T51" fmla="*/ 1404 h 1716"/>
                  <a:gd name="T52" fmla="*/ 1078 w 1333"/>
                  <a:gd name="T53" fmla="*/ 1475 h 1716"/>
                  <a:gd name="T54" fmla="*/ 965 w 1333"/>
                  <a:gd name="T55" fmla="*/ 1532 h 1716"/>
                  <a:gd name="T56" fmla="*/ 809 w 1333"/>
                  <a:gd name="T57" fmla="*/ 1617 h 1716"/>
                  <a:gd name="T58" fmla="*/ 667 w 1333"/>
                  <a:gd name="T59" fmla="*/ 1688 h 1716"/>
                  <a:gd name="T60" fmla="*/ 567 w 1333"/>
                  <a:gd name="T61" fmla="*/ 1716 h 1716"/>
                  <a:gd name="T62" fmla="*/ 525 w 1333"/>
                  <a:gd name="T63" fmla="*/ 1702 h 1716"/>
                  <a:gd name="T64" fmla="*/ 454 w 1333"/>
                  <a:gd name="T65" fmla="*/ 1659 h 1716"/>
                  <a:gd name="T66" fmla="*/ 440 w 1333"/>
                  <a:gd name="T67" fmla="*/ 1588 h 1716"/>
                  <a:gd name="T68" fmla="*/ 411 w 1333"/>
                  <a:gd name="T69" fmla="*/ 1532 h 1716"/>
                  <a:gd name="T70" fmla="*/ 383 w 1333"/>
                  <a:gd name="T71" fmla="*/ 1461 h 1716"/>
                  <a:gd name="T72" fmla="*/ 355 w 1333"/>
                  <a:gd name="T73" fmla="*/ 1404 h 1716"/>
                  <a:gd name="T74" fmla="*/ 298 w 1333"/>
                  <a:gd name="T75" fmla="*/ 1347 h 1716"/>
                  <a:gd name="T76" fmla="*/ 241 w 1333"/>
                  <a:gd name="T77" fmla="*/ 1333 h 1716"/>
                  <a:gd name="T78" fmla="*/ 43 w 1333"/>
                  <a:gd name="T79" fmla="*/ 1276 h 1716"/>
                  <a:gd name="T80" fmla="*/ 43 w 1333"/>
                  <a:gd name="T81" fmla="*/ 1163 h 1716"/>
                  <a:gd name="T82" fmla="*/ 85 w 1333"/>
                  <a:gd name="T83" fmla="*/ 936 h 1716"/>
                  <a:gd name="T84" fmla="*/ 128 w 1333"/>
                  <a:gd name="T85" fmla="*/ 766 h 1716"/>
                  <a:gd name="T86" fmla="*/ 142 w 1333"/>
                  <a:gd name="T87" fmla="*/ 666 h 1716"/>
                  <a:gd name="T88" fmla="*/ 128 w 1333"/>
                  <a:gd name="T89" fmla="*/ 652 h 1716"/>
                  <a:gd name="T90" fmla="*/ 99 w 1333"/>
                  <a:gd name="T91" fmla="*/ 624 h 1716"/>
                  <a:gd name="T92" fmla="*/ 99 w 1333"/>
                  <a:gd name="T93" fmla="*/ 581 h 1716"/>
                  <a:gd name="T94" fmla="*/ 114 w 1333"/>
                  <a:gd name="T95" fmla="*/ 510 h 1716"/>
                  <a:gd name="T96" fmla="*/ 128 w 1333"/>
                  <a:gd name="T97" fmla="*/ 468 h 1716"/>
                  <a:gd name="T98" fmla="*/ 142 w 1333"/>
                  <a:gd name="T99" fmla="*/ 439 h 1716"/>
                  <a:gd name="T100" fmla="*/ 142 w 1333"/>
                  <a:gd name="T101" fmla="*/ 411 h 1716"/>
                  <a:gd name="T102" fmla="*/ 156 w 1333"/>
                  <a:gd name="T103" fmla="*/ 340 h 1716"/>
                  <a:gd name="T104" fmla="*/ 170 w 1333"/>
                  <a:gd name="T105" fmla="*/ 312 h 1716"/>
                  <a:gd name="T106" fmla="*/ 170 w 1333"/>
                  <a:gd name="T107" fmla="*/ 255 h 1716"/>
                  <a:gd name="T108" fmla="*/ 199 w 1333"/>
                  <a:gd name="T109" fmla="*/ 127 h 1716"/>
                  <a:gd name="T110" fmla="*/ 213 w 1333"/>
                  <a:gd name="T111" fmla="*/ 99 h 1716"/>
                  <a:gd name="T112" fmla="*/ 298 w 1333"/>
                  <a:gd name="T113" fmla="*/ 71 h 1716"/>
                  <a:gd name="T114" fmla="*/ 341 w 1333"/>
                  <a:gd name="T115" fmla="*/ 71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9525">
                <a:solidFill>
                  <a:srgbClr val="333333"/>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8731" name="Freeform 53"/>
              <p:cNvSpPr>
                <a:spLocks/>
              </p:cNvSpPr>
              <p:nvPr/>
            </p:nvSpPr>
            <p:spPr bwMode="auto">
              <a:xfrm>
                <a:off x="99" y="5248"/>
                <a:ext cx="3787" cy="2383"/>
              </a:xfrm>
              <a:custGeom>
                <a:avLst/>
                <a:gdLst>
                  <a:gd name="T0" fmla="*/ 2170 w 3787"/>
                  <a:gd name="T1" fmla="*/ 1022 h 2383"/>
                  <a:gd name="T2" fmla="*/ 2326 w 3787"/>
                  <a:gd name="T3" fmla="*/ 1092 h 2383"/>
                  <a:gd name="T4" fmla="*/ 2411 w 3787"/>
                  <a:gd name="T5" fmla="*/ 1107 h 2383"/>
                  <a:gd name="T6" fmla="*/ 2525 w 3787"/>
                  <a:gd name="T7" fmla="*/ 1092 h 2383"/>
                  <a:gd name="T8" fmla="*/ 2709 w 3787"/>
                  <a:gd name="T9" fmla="*/ 1064 h 2383"/>
                  <a:gd name="T10" fmla="*/ 2922 w 3787"/>
                  <a:gd name="T11" fmla="*/ 1007 h 2383"/>
                  <a:gd name="T12" fmla="*/ 3021 w 3787"/>
                  <a:gd name="T13" fmla="*/ 951 h 2383"/>
                  <a:gd name="T14" fmla="*/ 3120 w 3787"/>
                  <a:gd name="T15" fmla="*/ 936 h 2383"/>
                  <a:gd name="T16" fmla="*/ 3191 w 3787"/>
                  <a:gd name="T17" fmla="*/ 993 h 2383"/>
                  <a:gd name="T18" fmla="*/ 3390 w 3787"/>
                  <a:gd name="T19" fmla="*/ 1163 h 2383"/>
                  <a:gd name="T20" fmla="*/ 3574 w 3787"/>
                  <a:gd name="T21" fmla="*/ 1206 h 2383"/>
                  <a:gd name="T22" fmla="*/ 3688 w 3787"/>
                  <a:gd name="T23" fmla="*/ 1178 h 2383"/>
                  <a:gd name="T24" fmla="*/ 3759 w 3787"/>
                  <a:gd name="T25" fmla="*/ 1178 h 2383"/>
                  <a:gd name="T26" fmla="*/ 3787 w 3787"/>
                  <a:gd name="T27" fmla="*/ 1206 h 2383"/>
                  <a:gd name="T28" fmla="*/ 3773 w 3787"/>
                  <a:gd name="T29" fmla="*/ 1234 h 2383"/>
                  <a:gd name="T30" fmla="*/ 3773 w 3787"/>
                  <a:gd name="T31" fmla="*/ 1277 h 2383"/>
                  <a:gd name="T32" fmla="*/ 3744 w 3787"/>
                  <a:gd name="T33" fmla="*/ 1390 h 2383"/>
                  <a:gd name="T34" fmla="*/ 3730 w 3787"/>
                  <a:gd name="T35" fmla="*/ 1419 h 2383"/>
                  <a:gd name="T36" fmla="*/ 3730 w 3787"/>
                  <a:gd name="T37" fmla="*/ 1447 h 2383"/>
                  <a:gd name="T38" fmla="*/ 3716 w 3787"/>
                  <a:gd name="T39" fmla="*/ 1504 h 2383"/>
                  <a:gd name="T40" fmla="*/ 3716 w 3787"/>
                  <a:gd name="T41" fmla="*/ 1518 h 2383"/>
                  <a:gd name="T42" fmla="*/ 3716 w 3787"/>
                  <a:gd name="T43" fmla="*/ 1546 h 2383"/>
                  <a:gd name="T44" fmla="*/ 3702 w 3787"/>
                  <a:gd name="T45" fmla="*/ 1561 h 2383"/>
                  <a:gd name="T46" fmla="*/ 3702 w 3787"/>
                  <a:gd name="T47" fmla="*/ 1589 h 2383"/>
                  <a:gd name="T48" fmla="*/ 3688 w 3787"/>
                  <a:gd name="T49" fmla="*/ 1631 h 2383"/>
                  <a:gd name="T50" fmla="*/ 3673 w 3787"/>
                  <a:gd name="T51" fmla="*/ 1688 h 2383"/>
                  <a:gd name="T52" fmla="*/ 3673 w 3787"/>
                  <a:gd name="T53" fmla="*/ 1717 h 2383"/>
                  <a:gd name="T54" fmla="*/ 3688 w 3787"/>
                  <a:gd name="T55" fmla="*/ 1745 h 2383"/>
                  <a:gd name="T56" fmla="*/ 3716 w 3787"/>
                  <a:gd name="T57" fmla="*/ 1759 h 2383"/>
                  <a:gd name="T58" fmla="*/ 3730 w 3787"/>
                  <a:gd name="T59" fmla="*/ 1773 h 2383"/>
                  <a:gd name="T60" fmla="*/ 3716 w 3787"/>
                  <a:gd name="T61" fmla="*/ 1802 h 2383"/>
                  <a:gd name="T62" fmla="*/ 3688 w 3787"/>
                  <a:gd name="T63" fmla="*/ 1915 h 2383"/>
                  <a:gd name="T64" fmla="*/ 3659 w 3787"/>
                  <a:gd name="T65" fmla="*/ 2043 h 2383"/>
                  <a:gd name="T66" fmla="*/ 3631 w 3787"/>
                  <a:gd name="T67" fmla="*/ 2199 h 2383"/>
                  <a:gd name="T68" fmla="*/ 3588 w 3787"/>
                  <a:gd name="T69" fmla="*/ 2355 h 2383"/>
                  <a:gd name="T70" fmla="*/ 3517 w 3787"/>
                  <a:gd name="T71" fmla="*/ 2369 h 2383"/>
                  <a:gd name="T72" fmla="*/ 3447 w 3787"/>
                  <a:gd name="T73" fmla="*/ 2355 h 2383"/>
                  <a:gd name="T74" fmla="*/ 3333 w 3787"/>
                  <a:gd name="T75" fmla="*/ 2312 h 2383"/>
                  <a:gd name="T76" fmla="*/ 3248 w 3787"/>
                  <a:gd name="T77" fmla="*/ 2270 h 2383"/>
                  <a:gd name="T78" fmla="*/ 3120 w 3787"/>
                  <a:gd name="T79" fmla="*/ 2213 h 2383"/>
                  <a:gd name="T80" fmla="*/ 3049 w 3787"/>
                  <a:gd name="T81" fmla="*/ 2171 h 2383"/>
                  <a:gd name="T82" fmla="*/ 2964 w 3787"/>
                  <a:gd name="T83" fmla="*/ 2128 h 2383"/>
                  <a:gd name="T84" fmla="*/ 2865 w 3787"/>
                  <a:gd name="T85" fmla="*/ 2085 h 2383"/>
                  <a:gd name="T86" fmla="*/ 2709 w 3787"/>
                  <a:gd name="T87" fmla="*/ 2043 h 2383"/>
                  <a:gd name="T88" fmla="*/ 2610 w 3787"/>
                  <a:gd name="T89" fmla="*/ 2000 h 2383"/>
                  <a:gd name="T90" fmla="*/ 2511 w 3787"/>
                  <a:gd name="T91" fmla="*/ 1958 h 2383"/>
                  <a:gd name="T92" fmla="*/ 2057 w 3787"/>
                  <a:gd name="T93" fmla="*/ 1816 h 2383"/>
                  <a:gd name="T94" fmla="*/ 1844 w 3787"/>
                  <a:gd name="T95" fmla="*/ 1816 h 2383"/>
                  <a:gd name="T96" fmla="*/ 1532 w 3787"/>
                  <a:gd name="T97" fmla="*/ 1816 h 2383"/>
                  <a:gd name="T98" fmla="*/ 426 w 3787"/>
                  <a:gd name="T99" fmla="*/ 1788 h 2383"/>
                  <a:gd name="T100" fmla="*/ 270 w 3787"/>
                  <a:gd name="T101" fmla="*/ 1192 h 2383"/>
                  <a:gd name="T102" fmla="*/ 724 w 3787"/>
                  <a:gd name="T103" fmla="*/ 681 h 2383"/>
                  <a:gd name="T104" fmla="*/ 270 w 3787"/>
                  <a:gd name="T105" fmla="*/ 397 h 2383"/>
                  <a:gd name="T106" fmla="*/ 1163 w 3787"/>
                  <a:gd name="T107" fmla="*/ 14 h 2383"/>
                  <a:gd name="T108" fmla="*/ 1745 w 3787"/>
                  <a:gd name="T109" fmla="*/ 256 h 2383"/>
                  <a:gd name="T110" fmla="*/ 1957 w 3787"/>
                  <a:gd name="T111" fmla="*/ 511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9525">
                <a:solidFill>
                  <a:srgbClr val="333333"/>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8732" name="Freeform 52"/>
              <p:cNvSpPr>
                <a:spLocks/>
              </p:cNvSpPr>
              <p:nvPr/>
            </p:nvSpPr>
            <p:spPr bwMode="auto">
              <a:xfrm>
                <a:off x="5403" y="2511"/>
                <a:ext cx="1206" cy="1539"/>
              </a:xfrm>
              <a:custGeom>
                <a:avLst/>
                <a:gdLst>
                  <a:gd name="T0" fmla="*/ 653 w 1206"/>
                  <a:gd name="T1" fmla="*/ 0 h 1631"/>
                  <a:gd name="T2" fmla="*/ 766 w 1206"/>
                  <a:gd name="T3" fmla="*/ 0 h 1631"/>
                  <a:gd name="T4" fmla="*/ 965 w 1206"/>
                  <a:gd name="T5" fmla="*/ 8 h 1631"/>
                  <a:gd name="T6" fmla="*/ 965 w 1206"/>
                  <a:gd name="T7" fmla="*/ 8 h 1631"/>
                  <a:gd name="T8" fmla="*/ 951 w 1206"/>
                  <a:gd name="T9" fmla="*/ 8 h 1631"/>
                  <a:gd name="T10" fmla="*/ 951 w 1206"/>
                  <a:gd name="T11" fmla="*/ 12 h 1631"/>
                  <a:gd name="T12" fmla="*/ 936 w 1206"/>
                  <a:gd name="T13" fmla="*/ 18 h 1631"/>
                  <a:gd name="T14" fmla="*/ 908 w 1206"/>
                  <a:gd name="T15" fmla="*/ 23 h 1631"/>
                  <a:gd name="T16" fmla="*/ 993 w 1206"/>
                  <a:gd name="T17" fmla="*/ 24 h 1631"/>
                  <a:gd name="T18" fmla="*/ 1107 w 1206"/>
                  <a:gd name="T19" fmla="*/ 24 h 1631"/>
                  <a:gd name="T20" fmla="*/ 1135 w 1206"/>
                  <a:gd name="T21" fmla="*/ 24 h 1631"/>
                  <a:gd name="T22" fmla="*/ 1178 w 1206"/>
                  <a:gd name="T23" fmla="*/ 24 h 1631"/>
                  <a:gd name="T24" fmla="*/ 1149 w 1206"/>
                  <a:gd name="T25" fmla="*/ 24 h 1631"/>
                  <a:gd name="T26" fmla="*/ 1149 w 1206"/>
                  <a:gd name="T27" fmla="*/ 24 h 1631"/>
                  <a:gd name="T28" fmla="*/ 1206 w 1206"/>
                  <a:gd name="T29" fmla="*/ 24 h 1631"/>
                  <a:gd name="T30" fmla="*/ 1178 w 1206"/>
                  <a:gd name="T31" fmla="*/ 24 h 1631"/>
                  <a:gd name="T32" fmla="*/ 1149 w 1206"/>
                  <a:gd name="T33" fmla="*/ 24 h 1631"/>
                  <a:gd name="T34" fmla="*/ 1121 w 1206"/>
                  <a:gd name="T35" fmla="*/ 25 h 1631"/>
                  <a:gd name="T36" fmla="*/ 1121 w 1206"/>
                  <a:gd name="T37" fmla="*/ 25 h 1631"/>
                  <a:gd name="T38" fmla="*/ 1107 w 1206"/>
                  <a:gd name="T39" fmla="*/ 25 h 1631"/>
                  <a:gd name="T40" fmla="*/ 1092 w 1206"/>
                  <a:gd name="T41" fmla="*/ 26 h 1631"/>
                  <a:gd name="T42" fmla="*/ 1107 w 1206"/>
                  <a:gd name="T43" fmla="*/ 27 h 1631"/>
                  <a:gd name="T44" fmla="*/ 1107 w 1206"/>
                  <a:gd name="T45" fmla="*/ 28 h 1631"/>
                  <a:gd name="T46" fmla="*/ 1078 w 1206"/>
                  <a:gd name="T47" fmla="*/ 28 h 1631"/>
                  <a:gd name="T48" fmla="*/ 1078 w 1206"/>
                  <a:gd name="T49" fmla="*/ 30 h 1631"/>
                  <a:gd name="T50" fmla="*/ 1036 w 1206"/>
                  <a:gd name="T51" fmla="*/ 32 h 1631"/>
                  <a:gd name="T52" fmla="*/ 837 w 1206"/>
                  <a:gd name="T53" fmla="*/ 31 h 1631"/>
                  <a:gd name="T54" fmla="*/ 738 w 1206"/>
                  <a:gd name="T55" fmla="*/ 30 h 1631"/>
                  <a:gd name="T56" fmla="*/ 681 w 1206"/>
                  <a:gd name="T57" fmla="*/ 30 h 1631"/>
                  <a:gd name="T58" fmla="*/ 624 w 1206"/>
                  <a:gd name="T59" fmla="*/ 30 h 1631"/>
                  <a:gd name="T60" fmla="*/ 582 w 1206"/>
                  <a:gd name="T61" fmla="*/ 29 h 1631"/>
                  <a:gd name="T62" fmla="*/ 454 w 1206"/>
                  <a:gd name="T63" fmla="*/ 29 h 1631"/>
                  <a:gd name="T64" fmla="*/ 241 w 1206"/>
                  <a:gd name="T65" fmla="*/ 27 h 1631"/>
                  <a:gd name="T66" fmla="*/ 227 w 1206"/>
                  <a:gd name="T67" fmla="*/ 28 h 1631"/>
                  <a:gd name="T68" fmla="*/ 213 w 1206"/>
                  <a:gd name="T69" fmla="*/ 29 h 1631"/>
                  <a:gd name="T70" fmla="*/ 114 w 1206"/>
                  <a:gd name="T71" fmla="*/ 29 h 1631"/>
                  <a:gd name="T72" fmla="*/ 0 w 1206"/>
                  <a:gd name="T73" fmla="*/ 28 h 1631"/>
                  <a:gd name="T74" fmla="*/ 15 w 1206"/>
                  <a:gd name="T75" fmla="*/ 23 h 1631"/>
                  <a:gd name="T76" fmla="*/ 29 w 1206"/>
                  <a:gd name="T77" fmla="*/ 22 h 1631"/>
                  <a:gd name="T78" fmla="*/ 43 w 1206"/>
                  <a:gd name="T79" fmla="*/ 21 h 1631"/>
                  <a:gd name="T80" fmla="*/ 57 w 1206"/>
                  <a:gd name="T81" fmla="*/ 21 h 1631"/>
                  <a:gd name="T82" fmla="*/ 57 w 1206"/>
                  <a:gd name="T83" fmla="*/ 20 h 1631"/>
                  <a:gd name="T84" fmla="*/ 29 w 1206"/>
                  <a:gd name="T85" fmla="*/ 18 h 1631"/>
                  <a:gd name="T86" fmla="*/ 15 w 1206"/>
                  <a:gd name="T87" fmla="*/ 17 h 1631"/>
                  <a:gd name="T88" fmla="*/ 57 w 1206"/>
                  <a:gd name="T89" fmla="*/ 17 h 1631"/>
                  <a:gd name="T90" fmla="*/ 85 w 1206"/>
                  <a:gd name="T91" fmla="*/ 14 h 1631"/>
                  <a:gd name="T92" fmla="*/ 100 w 1206"/>
                  <a:gd name="T93" fmla="*/ 13 h 1631"/>
                  <a:gd name="T94" fmla="*/ 114 w 1206"/>
                  <a:gd name="T95" fmla="*/ 10 h 1631"/>
                  <a:gd name="T96" fmla="*/ 100 w 1206"/>
                  <a:gd name="T97" fmla="*/ 9 h 1631"/>
                  <a:gd name="T98" fmla="*/ 85 w 1206"/>
                  <a:gd name="T99" fmla="*/ 8 h 1631"/>
                  <a:gd name="T100" fmla="*/ 100 w 1206"/>
                  <a:gd name="T101" fmla="*/ 8 h 1631"/>
                  <a:gd name="T102" fmla="*/ 85 w 1206"/>
                  <a:gd name="T103" fmla="*/ 8 h 1631"/>
                  <a:gd name="T104" fmla="*/ 85 w 1206"/>
                  <a:gd name="T105" fmla="*/ 8 h 1631"/>
                  <a:gd name="T106" fmla="*/ 85 w 1206"/>
                  <a:gd name="T107" fmla="*/ 8 h 1631"/>
                  <a:gd name="T108" fmla="*/ 100 w 1206"/>
                  <a:gd name="T109" fmla="*/ 8 h 1631"/>
                  <a:gd name="T110" fmla="*/ 213 w 1206"/>
                  <a:gd name="T111" fmla="*/ 8 h 1631"/>
                  <a:gd name="T112" fmla="*/ 284 w 1206"/>
                  <a:gd name="T113" fmla="*/ 8 h 1631"/>
                  <a:gd name="T114" fmla="*/ 397 w 1206"/>
                  <a:gd name="T115" fmla="*/ 8 h 1631"/>
                  <a:gd name="T116" fmla="*/ 468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blipFill dpi="0" rotWithShape="1">
                <a:blip r:embed="rId3"/>
                <a:srcRect/>
                <a:tile tx="0" ty="0" sx="100000" sy="100000" flip="none" algn="tl"/>
              </a:blipFill>
              <a:ln w="9525">
                <a:solidFill>
                  <a:srgbClr val="333333"/>
                </a:solidFill>
                <a:round/>
                <a:headEnd/>
                <a:tailEnd/>
              </a:ln>
            </p:spPr>
            <p:txBody>
              <a:bodyPr anchor="ctr" anchorCtr="1"/>
              <a:lstStyle/>
              <a:p>
                <a:endParaRPr lang="ja-JP" altLang="en-US"/>
              </a:p>
            </p:txBody>
          </p:sp>
          <p:sp>
            <p:nvSpPr>
              <p:cNvPr id="28733" name="Freeform 51"/>
              <p:cNvSpPr>
                <a:spLocks/>
              </p:cNvSpPr>
              <p:nvPr/>
            </p:nvSpPr>
            <p:spPr bwMode="auto">
              <a:xfrm>
                <a:off x="5036" y="4543"/>
                <a:ext cx="1459" cy="1445"/>
              </a:xfrm>
              <a:custGeom>
                <a:avLst/>
                <a:gdLst>
                  <a:gd name="T0" fmla="*/ 666 w 1460"/>
                  <a:gd name="T1" fmla="*/ 14 h 1447"/>
                  <a:gd name="T2" fmla="*/ 723 w 1460"/>
                  <a:gd name="T3" fmla="*/ 14 h 1447"/>
                  <a:gd name="T4" fmla="*/ 743 w 1460"/>
                  <a:gd name="T5" fmla="*/ 29 h 1447"/>
                  <a:gd name="T6" fmla="*/ 828 w 1460"/>
                  <a:gd name="T7" fmla="*/ 43 h 1447"/>
                  <a:gd name="T8" fmla="*/ 885 w 1460"/>
                  <a:gd name="T9" fmla="*/ 43 h 1447"/>
                  <a:gd name="T10" fmla="*/ 913 w 1460"/>
                  <a:gd name="T11" fmla="*/ 43 h 1447"/>
                  <a:gd name="T12" fmla="*/ 984 w 1460"/>
                  <a:gd name="T13" fmla="*/ 57 h 1447"/>
                  <a:gd name="T14" fmla="*/ 1041 w 1460"/>
                  <a:gd name="T15" fmla="*/ 57 h 1447"/>
                  <a:gd name="T16" fmla="*/ 1083 w 1460"/>
                  <a:gd name="T17" fmla="*/ 57 h 1447"/>
                  <a:gd name="T18" fmla="*/ 1140 w 1460"/>
                  <a:gd name="T19" fmla="*/ 100 h 1447"/>
                  <a:gd name="T20" fmla="*/ 1211 w 1460"/>
                  <a:gd name="T21" fmla="*/ 128 h 1447"/>
                  <a:gd name="T22" fmla="*/ 1268 w 1460"/>
                  <a:gd name="T23" fmla="*/ 128 h 1447"/>
                  <a:gd name="T24" fmla="*/ 1296 w 1460"/>
                  <a:gd name="T25" fmla="*/ 170 h 1447"/>
                  <a:gd name="T26" fmla="*/ 1282 w 1460"/>
                  <a:gd name="T27" fmla="*/ 199 h 1447"/>
                  <a:gd name="T28" fmla="*/ 1296 w 1460"/>
                  <a:gd name="T29" fmla="*/ 256 h 1447"/>
                  <a:gd name="T30" fmla="*/ 1310 w 1460"/>
                  <a:gd name="T31" fmla="*/ 284 h 1447"/>
                  <a:gd name="T32" fmla="*/ 1310 w 1460"/>
                  <a:gd name="T33" fmla="*/ 312 h 1447"/>
                  <a:gd name="T34" fmla="*/ 1325 w 1460"/>
                  <a:gd name="T35" fmla="*/ 326 h 1447"/>
                  <a:gd name="T36" fmla="*/ 1367 w 1460"/>
                  <a:gd name="T37" fmla="*/ 326 h 1447"/>
                  <a:gd name="T38" fmla="*/ 1395 w 1460"/>
                  <a:gd name="T39" fmla="*/ 355 h 1447"/>
                  <a:gd name="T40" fmla="*/ 1395 w 1460"/>
                  <a:gd name="T41" fmla="*/ 361 h 1447"/>
                  <a:gd name="T42" fmla="*/ 1353 w 1460"/>
                  <a:gd name="T43" fmla="*/ 389 h 1447"/>
                  <a:gd name="T44" fmla="*/ 1183 w 1460"/>
                  <a:gd name="T45" fmla="*/ 375 h 1447"/>
                  <a:gd name="T46" fmla="*/ 1211 w 1460"/>
                  <a:gd name="T47" fmla="*/ 432 h 1447"/>
                  <a:gd name="T48" fmla="*/ 1211 w 1460"/>
                  <a:gd name="T49" fmla="*/ 488 h 1447"/>
                  <a:gd name="T50" fmla="*/ 1310 w 1460"/>
                  <a:gd name="T51" fmla="*/ 630 h 1447"/>
                  <a:gd name="T52" fmla="*/ 1268 w 1460"/>
                  <a:gd name="T53" fmla="*/ 786 h 1447"/>
                  <a:gd name="T54" fmla="*/ 1225 w 1460"/>
                  <a:gd name="T55" fmla="*/ 928 h 1447"/>
                  <a:gd name="T56" fmla="*/ 1027 w 1460"/>
                  <a:gd name="T57" fmla="*/ 942 h 1447"/>
                  <a:gd name="T58" fmla="*/ 1027 w 1460"/>
                  <a:gd name="T59" fmla="*/ 999 h 1447"/>
                  <a:gd name="T60" fmla="*/ 984 w 1460"/>
                  <a:gd name="T61" fmla="*/ 1090 h 1447"/>
                  <a:gd name="T62" fmla="*/ 984 w 1460"/>
                  <a:gd name="T63" fmla="*/ 1147 h 1447"/>
                  <a:gd name="T64" fmla="*/ 984 w 1460"/>
                  <a:gd name="T65" fmla="*/ 1189 h 1447"/>
                  <a:gd name="T66" fmla="*/ 1027 w 1460"/>
                  <a:gd name="T67" fmla="*/ 1275 h 1447"/>
                  <a:gd name="T68" fmla="*/ 1027 w 1460"/>
                  <a:gd name="T69" fmla="*/ 1317 h 1447"/>
                  <a:gd name="T70" fmla="*/ 984 w 1460"/>
                  <a:gd name="T71" fmla="*/ 1317 h 1447"/>
                  <a:gd name="T72" fmla="*/ 885 w 1460"/>
                  <a:gd name="T73" fmla="*/ 1260 h 1447"/>
                  <a:gd name="T74" fmla="*/ 828 w 1460"/>
                  <a:gd name="T75" fmla="*/ 1189 h 1447"/>
                  <a:gd name="T76" fmla="*/ 730 w 1460"/>
                  <a:gd name="T77" fmla="*/ 1090 h 1447"/>
                  <a:gd name="T78" fmla="*/ 730 w 1460"/>
                  <a:gd name="T79" fmla="*/ 1059 h 1447"/>
                  <a:gd name="T80" fmla="*/ 730 w 1460"/>
                  <a:gd name="T81" fmla="*/ 1038 h 1447"/>
                  <a:gd name="T82" fmla="*/ 638 w 1460"/>
                  <a:gd name="T83" fmla="*/ 1023 h 1447"/>
                  <a:gd name="T84" fmla="*/ 468 w 1460"/>
                  <a:gd name="T85" fmla="*/ 999 h 1447"/>
                  <a:gd name="T86" fmla="*/ 411 w 1460"/>
                  <a:gd name="T87" fmla="*/ 1038 h 1447"/>
                  <a:gd name="T88" fmla="*/ 326 w 1460"/>
                  <a:gd name="T89" fmla="*/ 1013 h 1447"/>
                  <a:gd name="T90" fmla="*/ 212 w 1460"/>
                  <a:gd name="T91" fmla="*/ 900 h 1447"/>
                  <a:gd name="T92" fmla="*/ 42 w 1460"/>
                  <a:gd name="T93" fmla="*/ 758 h 1447"/>
                  <a:gd name="T94" fmla="*/ 28 w 1460"/>
                  <a:gd name="T95" fmla="*/ 659 h 1447"/>
                  <a:gd name="T96" fmla="*/ 42 w 1460"/>
                  <a:gd name="T97" fmla="*/ 616 h 1447"/>
                  <a:gd name="T98" fmla="*/ 71 w 1460"/>
                  <a:gd name="T99" fmla="*/ 531 h 1447"/>
                  <a:gd name="T100" fmla="*/ 85 w 1460"/>
                  <a:gd name="T101" fmla="*/ 488 h 1447"/>
                  <a:gd name="T102" fmla="*/ 85 w 1460"/>
                  <a:gd name="T103" fmla="*/ 460 h 1447"/>
                  <a:gd name="T104" fmla="*/ 99 w 1460"/>
                  <a:gd name="T105" fmla="*/ 403 h 1447"/>
                  <a:gd name="T106" fmla="*/ 113 w 1460"/>
                  <a:gd name="T107" fmla="*/ 375 h 1447"/>
                  <a:gd name="T108" fmla="*/ 127 w 1460"/>
                  <a:gd name="T109" fmla="*/ 361 h 1447"/>
                  <a:gd name="T110" fmla="*/ 170 w 1460"/>
                  <a:gd name="T111" fmla="*/ 213 h 1447"/>
                  <a:gd name="T112" fmla="*/ 184 w 1460"/>
                  <a:gd name="T113" fmla="*/ 156 h 1447"/>
                  <a:gd name="T114" fmla="*/ 212 w 1460"/>
                  <a:gd name="T115" fmla="*/ 71 h 1447"/>
                  <a:gd name="T116" fmla="*/ 255 w 1460"/>
                  <a:gd name="T117" fmla="*/ 14 h 1447"/>
                  <a:gd name="T118" fmla="*/ 297 w 1460"/>
                  <a:gd name="T119" fmla="*/ 14 h 1447"/>
                  <a:gd name="T120" fmla="*/ 326 w 1460"/>
                  <a:gd name="T121" fmla="*/ 14 h 1447"/>
                  <a:gd name="T122" fmla="*/ 411 w 1460"/>
                  <a:gd name="T123" fmla="*/ 14 h 1447"/>
                  <a:gd name="T124" fmla="*/ 524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blipFill dpi="0" rotWithShape="1">
                <a:blip r:embed="rId2"/>
                <a:srcRect/>
                <a:tile tx="0" ty="0" sx="100000" sy="100000" flip="none" algn="tl"/>
              </a:blipFill>
              <a:ln w="9525">
                <a:solidFill>
                  <a:srgbClr val="333333"/>
                </a:solidFill>
                <a:round/>
                <a:headEnd/>
                <a:tailEnd/>
              </a:ln>
            </p:spPr>
            <p:txBody>
              <a:bodyPr/>
              <a:lstStyle/>
              <a:p>
                <a:endParaRPr lang="ja-JP" altLang="en-US"/>
              </a:p>
            </p:txBody>
          </p:sp>
          <p:sp>
            <p:nvSpPr>
              <p:cNvPr id="28734" name="Freeform 49"/>
              <p:cNvSpPr>
                <a:spLocks/>
              </p:cNvSpPr>
              <p:nvPr/>
            </p:nvSpPr>
            <p:spPr bwMode="auto">
              <a:xfrm>
                <a:off x="3191" y="4908"/>
                <a:ext cx="1276" cy="1574"/>
              </a:xfrm>
              <a:custGeom>
                <a:avLst/>
                <a:gdLst>
                  <a:gd name="T0" fmla="*/ 425 w 1276"/>
                  <a:gd name="T1" fmla="*/ 85 h 1574"/>
                  <a:gd name="T2" fmla="*/ 440 w 1276"/>
                  <a:gd name="T3" fmla="*/ 255 h 1574"/>
                  <a:gd name="T4" fmla="*/ 539 w 1276"/>
                  <a:gd name="T5" fmla="*/ 156 h 1574"/>
                  <a:gd name="T6" fmla="*/ 610 w 1276"/>
                  <a:gd name="T7" fmla="*/ 170 h 1574"/>
                  <a:gd name="T8" fmla="*/ 667 w 1276"/>
                  <a:gd name="T9" fmla="*/ 170 h 1574"/>
                  <a:gd name="T10" fmla="*/ 709 w 1276"/>
                  <a:gd name="T11" fmla="*/ 213 h 1574"/>
                  <a:gd name="T12" fmla="*/ 766 w 1276"/>
                  <a:gd name="T13" fmla="*/ 241 h 1574"/>
                  <a:gd name="T14" fmla="*/ 808 w 1276"/>
                  <a:gd name="T15" fmla="*/ 284 h 1574"/>
                  <a:gd name="T16" fmla="*/ 851 w 1276"/>
                  <a:gd name="T17" fmla="*/ 298 h 1574"/>
                  <a:gd name="T18" fmla="*/ 922 w 1276"/>
                  <a:gd name="T19" fmla="*/ 312 h 1574"/>
                  <a:gd name="T20" fmla="*/ 964 w 1276"/>
                  <a:gd name="T21" fmla="*/ 326 h 1574"/>
                  <a:gd name="T22" fmla="*/ 1021 w 1276"/>
                  <a:gd name="T23" fmla="*/ 340 h 1574"/>
                  <a:gd name="T24" fmla="*/ 1078 w 1276"/>
                  <a:gd name="T25" fmla="*/ 354 h 1574"/>
                  <a:gd name="T26" fmla="*/ 1135 w 1276"/>
                  <a:gd name="T27" fmla="*/ 369 h 1574"/>
                  <a:gd name="T28" fmla="*/ 1191 w 1276"/>
                  <a:gd name="T29" fmla="*/ 397 h 1574"/>
                  <a:gd name="T30" fmla="*/ 1220 w 1276"/>
                  <a:gd name="T31" fmla="*/ 397 h 1574"/>
                  <a:gd name="T32" fmla="*/ 1262 w 1276"/>
                  <a:gd name="T33" fmla="*/ 440 h 1574"/>
                  <a:gd name="T34" fmla="*/ 1262 w 1276"/>
                  <a:gd name="T35" fmla="*/ 496 h 1574"/>
                  <a:gd name="T36" fmla="*/ 1234 w 1276"/>
                  <a:gd name="T37" fmla="*/ 539 h 1574"/>
                  <a:gd name="T38" fmla="*/ 1234 w 1276"/>
                  <a:gd name="T39" fmla="*/ 567 h 1574"/>
                  <a:gd name="T40" fmla="*/ 1220 w 1276"/>
                  <a:gd name="T41" fmla="*/ 610 h 1574"/>
                  <a:gd name="T42" fmla="*/ 1191 w 1276"/>
                  <a:gd name="T43" fmla="*/ 667 h 1574"/>
                  <a:gd name="T44" fmla="*/ 1149 w 1276"/>
                  <a:gd name="T45" fmla="*/ 780 h 1574"/>
                  <a:gd name="T46" fmla="*/ 1106 w 1276"/>
                  <a:gd name="T47" fmla="*/ 865 h 1574"/>
                  <a:gd name="T48" fmla="*/ 1092 w 1276"/>
                  <a:gd name="T49" fmla="*/ 893 h 1574"/>
                  <a:gd name="T50" fmla="*/ 1064 w 1276"/>
                  <a:gd name="T51" fmla="*/ 936 h 1574"/>
                  <a:gd name="T52" fmla="*/ 1049 w 1276"/>
                  <a:gd name="T53" fmla="*/ 979 h 1574"/>
                  <a:gd name="T54" fmla="*/ 1021 w 1276"/>
                  <a:gd name="T55" fmla="*/ 1035 h 1574"/>
                  <a:gd name="T56" fmla="*/ 1007 w 1276"/>
                  <a:gd name="T57" fmla="*/ 1078 h 1574"/>
                  <a:gd name="T58" fmla="*/ 1007 w 1276"/>
                  <a:gd name="T59" fmla="*/ 1106 h 1574"/>
                  <a:gd name="T60" fmla="*/ 993 w 1276"/>
                  <a:gd name="T61" fmla="*/ 1120 h 1574"/>
                  <a:gd name="T62" fmla="*/ 979 w 1276"/>
                  <a:gd name="T63" fmla="*/ 1149 h 1574"/>
                  <a:gd name="T64" fmla="*/ 964 w 1276"/>
                  <a:gd name="T65" fmla="*/ 1177 h 1574"/>
                  <a:gd name="T66" fmla="*/ 936 w 1276"/>
                  <a:gd name="T67" fmla="*/ 1220 h 1574"/>
                  <a:gd name="T68" fmla="*/ 922 w 1276"/>
                  <a:gd name="T69" fmla="*/ 1248 h 1574"/>
                  <a:gd name="T70" fmla="*/ 893 w 1276"/>
                  <a:gd name="T71" fmla="*/ 1276 h 1574"/>
                  <a:gd name="T72" fmla="*/ 865 w 1276"/>
                  <a:gd name="T73" fmla="*/ 1347 h 1574"/>
                  <a:gd name="T74" fmla="*/ 851 w 1276"/>
                  <a:gd name="T75" fmla="*/ 1362 h 1574"/>
                  <a:gd name="T76" fmla="*/ 823 w 1276"/>
                  <a:gd name="T77" fmla="*/ 1404 h 1574"/>
                  <a:gd name="T78" fmla="*/ 808 w 1276"/>
                  <a:gd name="T79" fmla="*/ 1447 h 1574"/>
                  <a:gd name="T80" fmla="*/ 808 w 1276"/>
                  <a:gd name="T81" fmla="*/ 1475 h 1574"/>
                  <a:gd name="T82" fmla="*/ 794 w 1276"/>
                  <a:gd name="T83" fmla="*/ 1503 h 1574"/>
                  <a:gd name="T84" fmla="*/ 752 w 1276"/>
                  <a:gd name="T85" fmla="*/ 1518 h 1574"/>
                  <a:gd name="T86" fmla="*/ 610 w 1276"/>
                  <a:gd name="T87" fmla="*/ 1518 h 1574"/>
                  <a:gd name="T88" fmla="*/ 511 w 1276"/>
                  <a:gd name="T89" fmla="*/ 1532 h 1574"/>
                  <a:gd name="T90" fmla="*/ 298 w 1276"/>
                  <a:gd name="T91" fmla="*/ 1503 h 1574"/>
                  <a:gd name="T92" fmla="*/ 85 w 1276"/>
                  <a:gd name="T93" fmla="*/ 1319 h 1574"/>
                  <a:gd name="T94" fmla="*/ 0 w 1276"/>
                  <a:gd name="T95" fmla="*/ 1248 h 1574"/>
                  <a:gd name="T96" fmla="*/ 142 w 1276"/>
                  <a:gd name="T97" fmla="*/ 964 h 1574"/>
                  <a:gd name="T98" fmla="*/ 184 w 1276"/>
                  <a:gd name="T99" fmla="*/ 794 h 1574"/>
                  <a:gd name="T100" fmla="*/ 199 w 1276"/>
                  <a:gd name="T101" fmla="*/ 567 h 1574"/>
                  <a:gd name="T102" fmla="*/ 184 w 1276"/>
                  <a:gd name="T103" fmla="*/ 340 h 1574"/>
                  <a:gd name="T104" fmla="*/ 199 w 1276"/>
                  <a:gd name="T105" fmla="*/ 284 h 1574"/>
                  <a:gd name="T106" fmla="*/ 241 w 1276"/>
                  <a:gd name="T107" fmla="*/ 184 h 1574"/>
                  <a:gd name="T108" fmla="*/ 269 w 1276"/>
                  <a:gd name="T109" fmla="*/ 128 h 1574"/>
                  <a:gd name="T110" fmla="*/ 312 w 1276"/>
                  <a:gd name="T111" fmla="*/ 85 h 1574"/>
                  <a:gd name="T112" fmla="*/ 355 w 1276"/>
                  <a:gd name="T113" fmla="*/ 57 h 1574"/>
                  <a:gd name="T114" fmla="*/ 411 w 1276"/>
                  <a:gd name="T115" fmla="*/ 28 h 1574"/>
                  <a:gd name="T116" fmla="*/ 440 w 1276"/>
                  <a:gd name="T117" fmla="*/ 14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9525">
                <a:solidFill>
                  <a:srgbClr val="333333"/>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8735" name="Freeform 48"/>
              <p:cNvSpPr>
                <a:spLocks/>
              </p:cNvSpPr>
              <p:nvPr/>
            </p:nvSpPr>
            <p:spPr bwMode="auto">
              <a:xfrm>
                <a:off x="556" y="1829"/>
                <a:ext cx="2664" cy="2171"/>
              </a:xfrm>
              <a:custGeom>
                <a:avLst/>
                <a:gdLst>
                  <a:gd name="T0" fmla="*/ 0 w 2666"/>
                  <a:gd name="T1" fmla="*/ 1894 h 2170"/>
                  <a:gd name="T2" fmla="*/ 57 w 2666"/>
                  <a:gd name="T3" fmla="*/ 1781 h 2170"/>
                  <a:gd name="T4" fmla="*/ 184 w 2666"/>
                  <a:gd name="T5" fmla="*/ 1582 h 2170"/>
                  <a:gd name="T6" fmla="*/ 284 w 2666"/>
                  <a:gd name="T7" fmla="*/ 1426 h 2170"/>
                  <a:gd name="T8" fmla="*/ 383 w 2666"/>
                  <a:gd name="T9" fmla="*/ 1299 h 2170"/>
                  <a:gd name="T10" fmla="*/ 468 w 2666"/>
                  <a:gd name="T11" fmla="*/ 1242 h 2170"/>
                  <a:gd name="T12" fmla="*/ 567 w 2666"/>
                  <a:gd name="T13" fmla="*/ 1199 h 2170"/>
                  <a:gd name="T14" fmla="*/ 772 w 2666"/>
                  <a:gd name="T15" fmla="*/ 1049 h 2170"/>
                  <a:gd name="T16" fmla="*/ 843 w 2666"/>
                  <a:gd name="T17" fmla="*/ 1021 h 2170"/>
                  <a:gd name="T18" fmla="*/ 871 w 2666"/>
                  <a:gd name="T19" fmla="*/ 964 h 2170"/>
                  <a:gd name="T20" fmla="*/ 942 w 2666"/>
                  <a:gd name="T21" fmla="*/ 851 h 2170"/>
                  <a:gd name="T22" fmla="*/ 984 w 2666"/>
                  <a:gd name="T23" fmla="*/ 794 h 2170"/>
                  <a:gd name="T24" fmla="*/ 1013 w 2666"/>
                  <a:gd name="T25" fmla="*/ 780 h 2170"/>
                  <a:gd name="T26" fmla="*/ 1069 w 2666"/>
                  <a:gd name="T27" fmla="*/ 737 h 2170"/>
                  <a:gd name="T28" fmla="*/ 1140 w 2666"/>
                  <a:gd name="T29" fmla="*/ 695 h 2170"/>
                  <a:gd name="T30" fmla="*/ 1240 w 2666"/>
                  <a:gd name="T31" fmla="*/ 638 h 2170"/>
                  <a:gd name="T32" fmla="*/ 1353 w 2666"/>
                  <a:gd name="T33" fmla="*/ 595 h 2170"/>
                  <a:gd name="T34" fmla="*/ 1467 w 2666"/>
                  <a:gd name="T35" fmla="*/ 553 h 2170"/>
                  <a:gd name="T36" fmla="*/ 1552 w 2666"/>
                  <a:gd name="T37" fmla="*/ 510 h 2170"/>
                  <a:gd name="T38" fmla="*/ 1637 w 2666"/>
                  <a:gd name="T39" fmla="*/ 439 h 2170"/>
                  <a:gd name="T40" fmla="*/ 1679 w 2666"/>
                  <a:gd name="T41" fmla="*/ 340 h 2170"/>
                  <a:gd name="T42" fmla="*/ 1665 w 2666"/>
                  <a:gd name="T43" fmla="*/ 269 h 2170"/>
                  <a:gd name="T44" fmla="*/ 1623 w 2666"/>
                  <a:gd name="T45" fmla="*/ 156 h 2170"/>
                  <a:gd name="T46" fmla="*/ 1594 w 2666"/>
                  <a:gd name="T47" fmla="*/ 56 h 2170"/>
                  <a:gd name="T48" fmla="*/ 1623 w 2666"/>
                  <a:gd name="T49" fmla="*/ 14 h 2170"/>
                  <a:gd name="T50" fmla="*/ 1807 w 2666"/>
                  <a:gd name="T51" fmla="*/ 56 h 2170"/>
                  <a:gd name="T52" fmla="*/ 1850 w 2666"/>
                  <a:gd name="T53" fmla="*/ 70 h 2170"/>
                  <a:gd name="T54" fmla="*/ 1878 w 2666"/>
                  <a:gd name="T55" fmla="*/ 85 h 2170"/>
                  <a:gd name="T56" fmla="*/ 1906 w 2666"/>
                  <a:gd name="T57" fmla="*/ 99 h 2170"/>
                  <a:gd name="T58" fmla="*/ 1941 w 2666"/>
                  <a:gd name="T59" fmla="*/ 127 h 2170"/>
                  <a:gd name="T60" fmla="*/ 1955 w 2666"/>
                  <a:gd name="T61" fmla="*/ 156 h 2170"/>
                  <a:gd name="T62" fmla="*/ 1962 w 2666"/>
                  <a:gd name="T63" fmla="*/ 170 h 2170"/>
                  <a:gd name="T64" fmla="*/ 1984 w 2666"/>
                  <a:gd name="T65" fmla="*/ 226 h 2170"/>
                  <a:gd name="T66" fmla="*/ 1998 w 2666"/>
                  <a:gd name="T67" fmla="*/ 269 h 2170"/>
                  <a:gd name="T68" fmla="*/ 2040 w 2666"/>
                  <a:gd name="T69" fmla="*/ 297 h 2170"/>
                  <a:gd name="T70" fmla="*/ 2082 w 2666"/>
                  <a:gd name="T71" fmla="*/ 340 h 2170"/>
                  <a:gd name="T72" fmla="*/ 2125 w 2666"/>
                  <a:gd name="T73" fmla="*/ 411 h 2170"/>
                  <a:gd name="T74" fmla="*/ 2153 w 2666"/>
                  <a:gd name="T75" fmla="*/ 453 h 2170"/>
                  <a:gd name="T76" fmla="*/ 2196 w 2666"/>
                  <a:gd name="T77" fmla="*/ 510 h 2170"/>
                  <a:gd name="T78" fmla="*/ 2224 w 2666"/>
                  <a:gd name="T79" fmla="*/ 553 h 2170"/>
                  <a:gd name="T80" fmla="*/ 2281 w 2666"/>
                  <a:gd name="T81" fmla="*/ 624 h 2170"/>
                  <a:gd name="T82" fmla="*/ 2309 w 2666"/>
                  <a:gd name="T83" fmla="*/ 680 h 2170"/>
                  <a:gd name="T84" fmla="*/ 2338 w 2666"/>
                  <a:gd name="T85" fmla="*/ 709 h 2170"/>
                  <a:gd name="T86" fmla="*/ 2366 w 2666"/>
                  <a:gd name="T87" fmla="*/ 765 h 2170"/>
                  <a:gd name="T88" fmla="*/ 2423 w 2666"/>
                  <a:gd name="T89" fmla="*/ 836 h 2170"/>
                  <a:gd name="T90" fmla="*/ 2451 w 2666"/>
                  <a:gd name="T91" fmla="*/ 879 h 2170"/>
                  <a:gd name="T92" fmla="*/ 2536 w 2666"/>
                  <a:gd name="T93" fmla="*/ 1007 h 2170"/>
                  <a:gd name="T94" fmla="*/ 2380 w 2666"/>
                  <a:gd name="T95" fmla="*/ 1185 h 2170"/>
                  <a:gd name="T96" fmla="*/ 2267 w 2666"/>
                  <a:gd name="T97" fmla="*/ 1270 h 2170"/>
                  <a:gd name="T98" fmla="*/ 2111 w 2666"/>
                  <a:gd name="T99" fmla="*/ 1369 h 2170"/>
                  <a:gd name="T100" fmla="*/ 2011 w 2666"/>
                  <a:gd name="T101" fmla="*/ 1440 h 2170"/>
                  <a:gd name="T102" fmla="*/ 1941 w 2666"/>
                  <a:gd name="T103" fmla="*/ 1511 h 2170"/>
                  <a:gd name="T104" fmla="*/ 1679 w 2666"/>
                  <a:gd name="T105" fmla="*/ 1653 h 2170"/>
                  <a:gd name="T106" fmla="*/ 1424 w 2666"/>
                  <a:gd name="T107" fmla="*/ 1795 h 2170"/>
                  <a:gd name="T108" fmla="*/ 1282 w 2666"/>
                  <a:gd name="T109" fmla="*/ 1852 h 2170"/>
                  <a:gd name="T110" fmla="*/ 1155 w 2666"/>
                  <a:gd name="T111" fmla="*/ 1909 h 2170"/>
                  <a:gd name="T112" fmla="*/ 1041 w 2666"/>
                  <a:gd name="T113" fmla="*/ 1965 h 2170"/>
                  <a:gd name="T114" fmla="*/ 539 w 2666"/>
                  <a:gd name="T115" fmla="*/ 2150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blipFill dpi="0" rotWithShape="1">
                <a:blip r:embed="rId4"/>
                <a:srcRect/>
                <a:tile tx="0" ty="0" sx="100000" sy="100000" flip="none" algn="tl"/>
              </a:blipFill>
              <a:ln w="9525">
                <a:solidFill>
                  <a:srgbClr val="333333"/>
                </a:solidFill>
                <a:round/>
                <a:headEnd/>
                <a:tailEnd/>
              </a:ln>
            </p:spPr>
            <p:txBody>
              <a:bodyPr/>
              <a:lstStyle/>
              <a:p>
                <a:endParaRPr lang="ja-JP" altLang="en-US"/>
              </a:p>
            </p:txBody>
          </p:sp>
          <p:sp>
            <p:nvSpPr>
              <p:cNvPr id="28736" name="Freeform 47"/>
              <p:cNvSpPr>
                <a:spLocks/>
              </p:cNvSpPr>
              <p:nvPr/>
            </p:nvSpPr>
            <p:spPr bwMode="auto">
              <a:xfrm>
                <a:off x="1986" y="4440"/>
                <a:ext cx="1517" cy="1915"/>
              </a:xfrm>
              <a:custGeom>
                <a:avLst/>
                <a:gdLst>
                  <a:gd name="T0" fmla="*/ 1503 w 1517"/>
                  <a:gd name="T1" fmla="*/ 142 h 1915"/>
                  <a:gd name="T2" fmla="*/ 1503 w 1517"/>
                  <a:gd name="T3" fmla="*/ 142 h 1915"/>
                  <a:gd name="T4" fmla="*/ 1517 w 1517"/>
                  <a:gd name="T5" fmla="*/ 198 h 1915"/>
                  <a:gd name="T6" fmla="*/ 1503 w 1517"/>
                  <a:gd name="T7" fmla="*/ 213 h 1915"/>
                  <a:gd name="T8" fmla="*/ 1517 w 1517"/>
                  <a:gd name="T9" fmla="*/ 312 h 1915"/>
                  <a:gd name="T10" fmla="*/ 1517 w 1517"/>
                  <a:gd name="T11" fmla="*/ 340 h 1915"/>
                  <a:gd name="T12" fmla="*/ 1517 w 1517"/>
                  <a:gd name="T13" fmla="*/ 397 h 1915"/>
                  <a:gd name="T14" fmla="*/ 1503 w 1517"/>
                  <a:gd name="T15" fmla="*/ 439 h 1915"/>
                  <a:gd name="T16" fmla="*/ 1503 w 1517"/>
                  <a:gd name="T17" fmla="*/ 482 h 1915"/>
                  <a:gd name="T18" fmla="*/ 1489 w 1517"/>
                  <a:gd name="T19" fmla="*/ 567 h 1915"/>
                  <a:gd name="T20" fmla="*/ 1474 w 1517"/>
                  <a:gd name="T21" fmla="*/ 581 h 1915"/>
                  <a:gd name="T22" fmla="*/ 1474 w 1517"/>
                  <a:gd name="T23" fmla="*/ 596 h 1915"/>
                  <a:gd name="T24" fmla="*/ 1460 w 1517"/>
                  <a:gd name="T25" fmla="*/ 624 h 1915"/>
                  <a:gd name="T26" fmla="*/ 1446 w 1517"/>
                  <a:gd name="T27" fmla="*/ 666 h 1915"/>
                  <a:gd name="T28" fmla="*/ 1418 w 1517"/>
                  <a:gd name="T29" fmla="*/ 723 h 1915"/>
                  <a:gd name="T30" fmla="*/ 1404 w 1517"/>
                  <a:gd name="T31" fmla="*/ 752 h 1915"/>
                  <a:gd name="T32" fmla="*/ 1404 w 1517"/>
                  <a:gd name="T33" fmla="*/ 794 h 1915"/>
                  <a:gd name="T34" fmla="*/ 1389 w 1517"/>
                  <a:gd name="T35" fmla="*/ 808 h 1915"/>
                  <a:gd name="T36" fmla="*/ 1389 w 1517"/>
                  <a:gd name="T37" fmla="*/ 893 h 1915"/>
                  <a:gd name="T38" fmla="*/ 1404 w 1517"/>
                  <a:gd name="T39" fmla="*/ 1007 h 1915"/>
                  <a:gd name="T40" fmla="*/ 1404 w 1517"/>
                  <a:gd name="T41" fmla="*/ 1120 h 1915"/>
                  <a:gd name="T42" fmla="*/ 1389 w 1517"/>
                  <a:gd name="T43" fmla="*/ 1234 h 1915"/>
                  <a:gd name="T44" fmla="*/ 1375 w 1517"/>
                  <a:gd name="T45" fmla="*/ 1347 h 1915"/>
                  <a:gd name="T46" fmla="*/ 1361 w 1517"/>
                  <a:gd name="T47" fmla="*/ 1404 h 1915"/>
                  <a:gd name="T48" fmla="*/ 1333 w 1517"/>
                  <a:gd name="T49" fmla="*/ 1503 h 1915"/>
                  <a:gd name="T50" fmla="*/ 1304 w 1517"/>
                  <a:gd name="T51" fmla="*/ 1574 h 1915"/>
                  <a:gd name="T52" fmla="*/ 1304 w 1517"/>
                  <a:gd name="T53" fmla="*/ 1574 h 1915"/>
                  <a:gd name="T54" fmla="*/ 1276 w 1517"/>
                  <a:gd name="T55" fmla="*/ 1617 h 1915"/>
                  <a:gd name="T56" fmla="*/ 1191 w 1517"/>
                  <a:gd name="T57" fmla="*/ 1730 h 1915"/>
                  <a:gd name="T58" fmla="*/ 1134 w 1517"/>
                  <a:gd name="T59" fmla="*/ 1759 h 1915"/>
                  <a:gd name="T60" fmla="*/ 1077 w 1517"/>
                  <a:gd name="T61" fmla="*/ 1801 h 1915"/>
                  <a:gd name="T62" fmla="*/ 992 w 1517"/>
                  <a:gd name="T63" fmla="*/ 1830 h 1915"/>
                  <a:gd name="T64" fmla="*/ 865 w 1517"/>
                  <a:gd name="T65" fmla="*/ 1858 h 1915"/>
                  <a:gd name="T66" fmla="*/ 808 w 1517"/>
                  <a:gd name="T67" fmla="*/ 1872 h 1915"/>
                  <a:gd name="T68" fmla="*/ 638 w 1517"/>
                  <a:gd name="T69" fmla="*/ 1900 h 1915"/>
                  <a:gd name="T70" fmla="*/ 553 w 1517"/>
                  <a:gd name="T71" fmla="*/ 1915 h 1915"/>
                  <a:gd name="T72" fmla="*/ 496 w 1517"/>
                  <a:gd name="T73" fmla="*/ 1915 h 1915"/>
                  <a:gd name="T74" fmla="*/ 439 w 1517"/>
                  <a:gd name="T75" fmla="*/ 1900 h 1915"/>
                  <a:gd name="T76" fmla="*/ 397 w 1517"/>
                  <a:gd name="T77" fmla="*/ 1886 h 1915"/>
                  <a:gd name="T78" fmla="*/ 283 w 1517"/>
                  <a:gd name="T79" fmla="*/ 1830 h 1915"/>
                  <a:gd name="T80" fmla="*/ 184 w 1517"/>
                  <a:gd name="T81" fmla="*/ 1744 h 1915"/>
                  <a:gd name="T82" fmla="*/ 113 w 1517"/>
                  <a:gd name="T83" fmla="*/ 1447 h 1915"/>
                  <a:gd name="T84" fmla="*/ 14 w 1517"/>
                  <a:gd name="T85" fmla="*/ 1120 h 1915"/>
                  <a:gd name="T86" fmla="*/ 411 w 1517"/>
                  <a:gd name="T87" fmla="*/ 950 h 1915"/>
                  <a:gd name="T88" fmla="*/ 638 w 1517"/>
                  <a:gd name="T89" fmla="*/ 766 h 1915"/>
                  <a:gd name="T90" fmla="*/ 694 w 1517"/>
                  <a:gd name="T91" fmla="*/ 666 h 1915"/>
                  <a:gd name="T92" fmla="*/ 751 w 1517"/>
                  <a:gd name="T93" fmla="*/ 581 h 1915"/>
                  <a:gd name="T94" fmla="*/ 822 w 1517"/>
                  <a:gd name="T95" fmla="*/ 482 h 1915"/>
                  <a:gd name="T96" fmla="*/ 865 w 1517"/>
                  <a:gd name="T97" fmla="*/ 397 h 1915"/>
                  <a:gd name="T98" fmla="*/ 936 w 1517"/>
                  <a:gd name="T99" fmla="*/ 298 h 1915"/>
                  <a:gd name="T100" fmla="*/ 950 w 1517"/>
                  <a:gd name="T101" fmla="*/ 283 h 1915"/>
                  <a:gd name="T102" fmla="*/ 1021 w 1517"/>
                  <a:gd name="T103" fmla="*/ 213 h 1915"/>
                  <a:gd name="T104" fmla="*/ 1063 w 1517"/>
                  <a:gd name="T105" fmla="*/ 170 h 1915"/>
                  <a:gd name="T106" fmla="*/ 1120 w 1517"/>
                  <a:gd name="T107" fmla="*/ 113 h 1915"/>
                  <a:gd name="T108" fmla="*/ 1205 w 1517"/>
                  <a:gd name="T109" fmla="*/ 56 h 1915"/>
                  <a:gd name="T110" fmla="*/ 1205 w 1517"/>
                  <a:gd name="T111" fmla="*/ 56 h 1915"/>
                  <a:gd name="T112" fmla="*/ 1290 w 1517"/>
                  <a:gd name="T113" fmla="*/ 42 h 1915"/>
                  <a:gd name="T114" fmla="*/ 1318 w 1517"/>
                  <a:gd name="T115" fmla="*/ 42 h 1915"/>
                  <a:gd name="T116" fmla="*/ 1418 w 1517"/>
                  <a:gd name="T117" fmla="*/ 14 h 1915"/>
                  <a:gd name="T118" fmla="*/ 1460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noFill/>
              <a:ln w="9525">
                <a:solidFill>
                  <a:srgbClr val="333333"/>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8737" name="Freeform 46"/>
              <p:cNvSpPr>
                <a:spLocks/>
              </p:cNvSpPr>
              <p:nvPr/>
            </p:nvSpPr>
            <p:spPr bwMode="auto">
              <a:xfrm>
                <a:off x="4042" y="3248"/>
                <a:ext cx="1418" cy="1447"/>
              </a:xfrm>
              <a:custGeom>
                <a:avLst/>
                <a:gdLst>
                  <a:gd name="T0" fmla="*/ 1418 w 1418"/>
                  <a:gd name="T1" fmla="*/ 114 h 1447"/>
                  <a:gd name="T2" fmla="*/ 1418 w 1418"/>
                  <a:gd name="T3" fmla="*/ 142 h 1447"/>
                  <a:gd name="T4" fmla="*/ 1404 w 1418"/>
                  <a:gd name="T5" fmla="*/ 199 h 1447"/>
                  <a:gd name="T6" fmla="*/ 1390 w 1418"/>
                  <a:gd name="T7" fmla="*/ 256 h 1447"/>
                  <a:gd name="T8" fmla="*/ 1376 w 1418"/>
                  <a:gd name="T9" fmla="*/ 298 h 1447"/>
                  <a:gd name="T10" fmla="*/ 1361 w 1418"/>
                  <a:gd name="T11" fmla="*/ 596 h 1447"/>
                  <a:gd name="T12" fmla="*/ 1361 w 1418"/>
                  <a:gd name="T13" fmla="*/ 639 h 1447"/>
                  <a:gd name="T14" fmla="*/ 1361 w 1418"/>
                  <a:gd name="T15" fmla="*/ 695 h 1447"/>
                  <a:gd name="T16" fmla="*/ 1361 w 1418"/>
                  <a:gd name="T17" fmla="*/ 724 h 1447"/>
                  <a:gd name="T18" fmla="*/ 1361 w 1418"/>
                  <a:gd name="T19" fmla="*/ 766 h 1447"/>
                  <a:gd name="T20" fmla="*/ 1361 w 1418"/>
                  <a:gd name="T21" fmla="*/ 795 h 1447"/>
                  <a:gd name="T22" fmla="*/ 1205 w 1418"/>
                  <a:gd name="T23" fmla="*/ 922 h 1447"/>
                  <a:gd name="T24" fmla="*/ 1120 w 1418"/>
                  <a:gd name="T25" fmla="*/ 908 h 1447"/>
                  <a:gd name="T26" fmla="*/ 879 w 1418"/>
                  <a:gd name="T27" fmla="*/ 866 h 1447"/>
                  <a:gd name="T28" fmla="*/ 822 w 1418"/>
                  <a:gd name="T29" fmla="*/ 1248 h 1447"/>
                  <a:gd name="T30" fmla="*/ 737 w 1418"/>
                  <a:gd name="T31" fmla="*/ 1277 h 1447"/>
                  <a:gd name="T32" fmla="*/ 624 w 1418"/>
                  <a:gd name="T33" fmla="*/ 1263 h 1447"/>
                  <a:gd name="T34" fmla="*/ 510 w 1418"/>
                  <a:gd name="T35" fmla="*/ 1405 h 1447"/>
                  <a:gd name="T36" fmla="*/ 411 w 1418"/>
                  <a:gd name="T37" fmla="*/ 1433 h 1447"/>
                  <a:gd name="T38" fmla="*/ 269 w 1418"/>
                  <a:gd name="T39" fmla="*/ 1419 h 1447"/>
                  <a:gd name="T40" fmla="*/ 213 w 1418"/>
                  <a:gd name="T41" fmla="*/ 1390 h 1447"/>
                  <a:gd name="T42" fmla="*/ 142 w 1418"/>
                  <a:gd name="T43" fmla="*/ 1405 h 1447"/>
                  <a:gd name="T44" fmla="*/ 99 w 1418"/>
                  <a:gd name="T45" fmla="*/ 1334 h 1447"/>
                  <a:gd name="T46" fmla="*/ 85 w 1418"/>
                  <a:gd name="T47" fmla="*/ 1305 h 1447"/>
                  <a:gd name="T48" fmla="*/ 57 w 1418"/>
                  <a:gd name="T49" fmla="*/ 1248 h 1447"/>
                  <a:gd name="T50" fmla="*/ 42 w 1418"/>
                  <a:gd name="T51" fmla="*/ 1220 h 1447"/>
                  <a:gd name="T52" fmla="*/ 14 w 1418"/>
                  <a:gd name="T53" fmla="*/ 1149 h 1447"/>
                  <a:gd name="T54" fmla="*/ 14 w 1418"/>
                  <a:gd name="T55" fmla="*/ 1064 h 1447"/>
                  <a:gd name="T56" fmla="*/ 28 w 1418"/>
                  <a:gd name="T57" fmla="*/ 951 h 1447"/>
                  <a:gd name="T58" fmla="*/ 42 w 1418"/>
                  <a:gd name="T59" fmla="*/ 795 h 1447"/>
                  <a:gd name="T60" fmla="*/ 42 w 1418"/>
                  <a:gd name="T61" fmla="*/ 709 h 1447"/>
                  <a:gd name="T62" fmla="*/ 42 w 1418"/>
                  <a:gd name="T63" fmla="*/ 596 h 1447"/>
                  <a:gd name="T64" fmla="*/ 42 w 1418"/>
                  <a:gd name="T65" fmla="*/ 539 h 1447"/>
                  <a:gd name="T66" fmla="*/ 42 w 1418"/>
                  <a:gd name="T67" fmla="*/ 426 h 1447"/>
                  <a:gd name="T68" fmla="*/ 42 w 1418"/>
                  <a:gd name="T69" fmla="*/ 327 h 1447"/>
                  <a:gd name="T70" fmla="*/ 28 w 1418"/>
                  <a:gd name="T71" fmla="*/ 241 h 1447"/>
                  <a:gd name="T72" fmla="*/ 28 w 1418"/>
                  <a:gd name="T73" fmla="*/ 156 h 1447"/>
                  <a:gd name="T74" fmla="*/ 42 w 1418"/>
                  <a:gd name="T75" fmla="*/ 100 h 1447"/>
                  <a:gd name="T76" fmla="*/ 128 w 1418"/>
                  <a:gd name="T77" fmla="*/ 100 h 1447"/>
                  <a:gd name="T78" fmla="*/ 184 w 1418"/>
                  <a:gd name="T79" fmla="*/ 100 h 1447"/>
                  <a:gd name="T80" fmla="*/ 269 w 1418"/>
                  <a:gd name="T81" fmla="*/ 114 h 1447"/>
                  <a:gd name="T82" fmla="*/ 354 w 1418"/>
                  <a:gd name="T83" fmla="*/ 128 h 1447"/>
                  <a:gd name="T84" fmla="*/ 425 w 1418"/>
                  <a:gd name="T85" fmla="*/ 156 h 1447"/>
                  <a:gd name="T86" fmla="*/ 468 w 1418"/>
                  <a:gd name="T87" fmla="*/ 185 h 1447"/>
                  <a:gd name="T88" fmla="*/ 510 w 1418"/>
                  <a:gd name="T89" fmla="*/ 199 h 1447"/>
                  <a:gd name="T90" fmla="*/ 610 w 1418"/>
                  <a:gd name="T91" fmla="*/ 185 h 1447"/>
                  <a:gd name="T92" fmla="*/ 752 w 1418"/>
                  <a:gd name="T93" fmla="*/ 185 h 1447"/>
                  <a:gd name="T94" fmla="*/ 851 w 1418"/>
                  <a:gd name="T95" fmla="*/ 156 h 1447"/>
                  <a:gd name="T96" fmla="*/ 879 w 1418"/>
                  <a:gd name="T97" fmla="*/ 170 h 1447"/>
                  <a:gd name="T98" fmla="*/ 908 w 1418"/>
                  <a:gd name="T99" fmla="*/ 170 h 1447"/>
                  <a:gd name="T100" fmla="*/ 936 w 1418"/>
                  <a:gd name="T101" fmla="*/ 185 h 1447"/>
                  <a:gd name="T102" fmla="*/ 964 w 1418"/>
                  <a:gd name="T103" fmla="*/ 185 h 1447"/>
                  <a:gd name="T104" fmla="*/ 1007 w 1418"/>
                  <a:gd name="T105" fmla="*/ 170 h 1447"/>
                  <a:gd name="T106" fmla="*/ 1049 w 1418"/>
                  <a:gd name="T107" fmla="*/ 156 h 1447"/>
                  <a:gd name="T108" fmla="*/ 1134 w 1418"/>
                  <a:gd name="T109" fmla="*/ 114 h 1447"/>
                  <a:gd name="T110" fmla="*/ 1177 w 1418"/>
                  <a:gd name="T111" fmla="*/ 85 h 1447"/>
                  <a:gd name="T112" fmla="*/ 1220 w 1418"/>
                  <a:gd name="T113" fmla="*/ 57 h 1447"/>
                  <a:gd name="T114" fmla="*/ 1262 w 1418"/>
                  <a:gd name="T115" fmla="*/ 43 h 1447"/>
                  <a:gd name="T116" fmla="*/ 1290 w 1418"/>
                  <a:gd name="T117" fmla="*/ 29 h 1447"/>
                  <a:gd name="T118" fmla="*/ 1347 w 1418"/>
                  <a:gd name="T119" fmla="*/ 14 h 1447"/>
                  <a:gd name="T120" fmla="*/ 1376 w 1418"/>
                  <a:gd name="T121" fmla="*/ 0 h 1447"/>
                  <a:gd name="T122" fmla="*/ 1404 w 1418"/>
                  <a:gd name="T123" fmla="*/ 5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9525">
                <a:solidFill>
                  <a:srgbClr val="333333"/>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8738" name="Freeform 45"/>
              <p:cNvSpPr>
                <a:spLocks/>
              </p:cNvSpPr>
              <p:nvPr/>
            </p:nvSpPr>
            <p:spPr bwMode="auto">
              <a:xfrm>
                <a:off x="6311" y="2169"/>
                <a:ext cx="1475" cy="1512"/>
              </a:xfrm>
              <a:custGeom>
                <a:avLst/>
                <a:gdLst>
                  <a:gd name="T0" fmla="*/ 894 w 1475"/>
                  <a:gd name="T1" fmla="*/ 8 h 1603"/>
                  <a:gd name="T2" fmla="*/ 964 w 1475"/>
                  <a:gd name="T3" fmla="*/ 8 h 1603"/>
                  <a:gd name="T4" fmla="*/ 1021 w 1475"/>
                  <a:gd name="T5" fmla="*/ 8 h 1603"/>
                  <a:gd name="T6" fmla="*/ 1035 w 1475"/>
                  <a:gd name="T7" fmla="*/ 8 h 1603"/>
                  <a:gd name="T8" fmla="*/ 1035 w 1475"/>
                  <a:gd name="T9" fmla="*/ 8 h 1603"/>
                  <a:gd name="T10" fmla="*/ 1035 w 1475"/>
                  <a:gd name="T11" fmla="*/ 8 h 1603"/>
                  <a:gd name="T12" fmla="*/ 1021 w 1475"/>
                  <a:gd name="T13" fmla="*/ 8 h 1603"/>
                  <a:gd name="T14" fmla="*/ 1007 w 1475"/>
                  <a:gd name="T15" fmla="*/ 8 h 1603"/>
                  <a:gd name="T16" fmla="*/ 979 w 1475"/>
                  <a:gd name="T17" fmla="*/ 8 h 1603"/>
                  <a:gd name="T18" fmla="*/ 1007 w 1475"/>
                  <a:gd name="T19" fmla="*/ 10 h 1603"/>
                  <a:gd name="T20" fmla="*/ 1064 w 1475"/>
                  <a:gd name="T21" fmla="*/ 8 h 1603"/>
                  <a:gd name="T22" fmla="*/ 1120 w 1475"/>
                  <a:gd name="T23" fmla="*/ 8 h 1603"/>
                  <a:gd name="T24" fmla="*/ 1191 w 1475"/>
                  <a:gd name="T25" fmla="*/ 8 h 1603"/>
                  <a:gd name="T26" fmla="*/ 1248 w 1475"/>
                  <a:gd name="T27" fmla="*/ 8 h 1603"/>
                  <a:gd name="T28" fmla="*/ 1305 w 1475"/>
                  <a:gd name="T29" fmla="*/ 8 h 1603"/>
                  <a:gd name="T30" fmla="*/ 1404 w 1475"/>
                  <a:gd name="T31" fmla="*/ 8 h 1603"/>
                  <a:gd name="T32" fmla="*/ 1475 w 1475"/>
                  <a:gd name="T33" fmla="*/ 8 h 1603"/>
                  <a:gd name="T34" fmla="*/ 1461 w 1475"/>
                  <a:gd name="T35" fmla="*/ 8 h 1603"/>
                  <a:gd name="T36" fmla="*/ 1418 w 1475"/>
                  <a:gd name="T37" fmla="*/ 12 h 1603"/>
                  <a:gd name="T38" fmla="*/ 1248 w 1475"/>
                  <a:gd name="T39" fmla="*/ 14 h 1603"/>
                  <a:gd name="T40" fmla="*/ 1177 w 1475"/>
                  <a:gd name="T41" fmla="*/ 14 h 1603"/>
                  <a:gd name="T42" fmla="*/ 1177 w 1475"/>
                  <a:gd name="T43" fmla="*/ 15 h 1603"/>
                  <a:gd name="T44" fmla="*/ 1248 w 1475"/>
                  <a:gd name="T45" fmla="*/ 16 h 1603"/>
                  <a:gd name="T46" fmla="*/ 1291 w 1475"/>
                  <a:gd name="T47" fmla="*/ 17 h 1603"/>
                  <a:gd name="T48" fmla="*/ 1234 w 1475"/>
                  <a:gd name="T49" fmla="*/ 19 h 1603"/>
                  <a:gd name="T50" fmla="*/ 1149 w 1475"/>
                  <a:gd name="T51" fmla="*/ 20 h 1603"/>
                  <a:gd name="T52" fmla="*/ 1064 w 1475"/>
                  <a:gd name="T53" fmla="*/ 21 h 1603"/>
                  <a:gd name="T54" fmla="*/ 1007 w 1475"/>
                  <a:gd name="T55" fmla="*/ 22 h 1603"/>
                  <a:gd name="T56" fmla="*/ 950 w 1475"/>
                  <a:gd name="T57" fmla="*/ 22 h 1603"/>
                  <a:gd name="T58" fmla="*/ 908 w 1475"/>
                  <a:gd name="T59" fmla="*/ 22 h 1603"/>
                  <a:gd name="T60" fmla="*/ 879 w 1475"/>
                  <a:gd name="T61" fmla="*/ 23 h 1603"/>
                  <a:gd name="T62" fmla="*/ 794 w 1475"/>
                  <a:gd name="T63" fmla="*/ 25 h 1603"/>
                  <a:gd name="T64" fmla="*/ 738 w 1475"/>
                  <a:gd name="T65" fmla="*/ 28 h 1603"/>
                  <a:gd name="T66" fmla="*/ 624 w 1475"/>
                  <a:gd name="T67" fmla="*/ 30 h 1603"/>
                  <a:gd name="T68" fmla="*/ 567 w 1475"/>
                  <a:gd name="T69" fmla="*/ 30 h 1603"/>
                  <a:gd name="T70" fmla="*/ 496 w 1475"/>
                  <a:gd name="T71" fmla="*/ 29 h 1603"/>
                  <a:gd name="T72" fmla="*/ 511 w 1475"/>
                  <a:gd name="T73" fmla="*/ 30 h 1603"/>
                  <a:gd name="T74" fmla="*/ 525 w 1475"/>
                  <a:gd name="T75" fmla="*/ 30 h 1603"/>
                  <a:gd name="T76" fmla="*/ 454 w 1475"/>
                  <a:gd name="T77" fmla="*/ 30 h 1603"/>
                  <a:gd name="T78" fmla="*/ 411 w 1475"/>
                  <a:gd name="T79" fmla="*/ 30 h 1603"/>
                  <a:gd name="T80" fmla="*/ 284 w 1475"/>
                  <a:gd name="T81" fmla="*/ 30 h 1603"/>
                  <a:gd name="T82" fmla="*/ 184 w 1475"/>
                  <a:gd name="T83" fmla="*/ 30 h 1603"/>
                  <a:gd name="T84" fmla="*/ 14 w 1475"/>
                  <a:gd name="T85" fmla="*/ 26 h 1603"/>
                  <a:gd name="T86" fmla="*/ 43 w 1475"/>
                  <a:gd name="T87" fmla="*/ 17 h 1603"/>
                  <a:gd name="T88" fmla="*/ 57 w 1475"/>
                  <a:gd name="T89" fmla="*/ 8 h 1603"/>
                  <a:gd name="T90" fmla="*/ 142 w 1475"/>
                  <a:gd name="T91" fmla="*/ 8 h 1603"/>
                  <a:gd name="T92" fmla="*/ 326 w 1475"/>
                  <a:gd name="T93" fmla="*/ 8 h 1603"/>
                  <a:gd name="T94" fmla="*/ 369 w 1475"/>
                  <a:gd name="T95" fmla="*/ 8 h 1603"/>
                  <a:gd name="T96" fmla="*/ 411 w 1475"/>
                  <a:gd name="T97" fmla="*/ 11 h 1603"/>
                  <a:gd name="T98" fmla="*/ 496 w 1475"/>
                  <a:gd name="T99" fmla="*/ 13 h 1603"/>
                  <a:gd name="T100" fmla="*/ 567 w 1475"/>
                  <a:gd name="T101" fmla="*/ 12 h 1603"/>
                  <a:gd name="T102" fmla="*/ 610 w 1475"/>
                  <a:gd name="T103" fmla="*/ 8 h 1603"/>
                  <a:gd name="T104" fmla="*/ 638 w 1475"/>
                  <a:gd name="T105" fmla="*/ 8 h 1603"/>
                  <a:gd name="T106" fmla="*/ 596 w 1475"/>
                  <a:gd name="T107" fmla="*/ 8 h 1603"/>
                  <a:gd name="T108" fmla="*/ 695 w 1475"/>
                  <a:gd name="T109" fmla="*/ 8 h 1603"/>
                  <a:gd name="T110" fmla="*/ 879 w 1475"/>
                  <a:gd name="T111" fmla="*/ 8 h 1603"/>
                  <a:gd name="T112" fmla="*/ 908 w 1475"/>
                  <a:gd name="T113" fmla="*/ 8 h 1603"/>
                  <a:gd name="T114" fmla="*/ 851 w 1475"/>
                  <a:gd name="T115" fmla="*/ 8 h 1603"/>
                  <a:gd name="T116" fmla="*/ 894 w 1475"/>
                  <a:gd name="T117" fmla="*/ 8 h 1603"/>
                  <a:gd name="T118" fmla="*/ 865 w 1475"/>
                  <a:gd name="T119" fmla="*/ 8 h 1603"/>
                  <a:gd name="T120" fmla="*/ 894 w 1475"/>
                  <a:gd name="T121" fmla="*/ 8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blipFill dpi="0" rotWithShape="1">
                <a:blip r:embed="rId3"/>
                <a:srcRect/>
                <a:tile tx="0" ty="0" sx="100000" sy="100000" flip="none" algn="tl"/>
              </a:blipFill>
              <a:ln w="9525">
                <a:solidFill>
                  <a:srgbClr val="333333"/>
                </a:solidFill>
                <a:round/>
                <a:headEnd/>
                <a:tailEnd/>
              </a:ln>
            </p:spPr>
            <p:txBody>
              <a:bodyPr/>
              <a:lstStyle/>
              <a:p>
                <a:endParaRPr lang="ja-JP" altLang="en-US"/>
              </a:p>
            </p:txBody>
          </p:sp>
          <p:sp>
            <p:nvSpPr>
              <p:cNvPr id="28739" name="Freeform 44"/>
              <p:cNvSpPr>
                <a:spLocks/>
              </p:cNvSpPr>
              <p:nvPr/>
            </p:nvSpPr>
            <p:spPr bwMode="auto">
              <a:xfrm>
                <a:off x="4381" y="4116"/>
                <a:ext cx="994" cy="1317"/>
              </a:xfrm>
              <a:custGeom>
                <a:avLst/>
                <a:gdLst>
                  <a:gd name="T0" fmla="*/ 1030 w 993"/>
                  <a:gd name="T1" fmla="*/ 156 h 1319"/>
                  <a:gd name="T2" fmla="*/ 1015 w 993"/>
                  <a:gd name="T3" fmla="*/ 212 h 1319"/>
                  <a:gd name="T4" fmla="*/ 959 w 993"/>
                  <a:gd name="T5" fmla="*/ 329 h 1319"/>
                  <a:gd name="T6" fmla="*/ 945 w 993"/>
                  <a:gd name="T7" fmla="*/ 360 h 1319"/>
                  <a:gd name="T8" fmla="*/ 930 w 993"/>
                  <a:gd name="T9" fmla="*/ 431 h 1319"/>
                  <a:gd name="T10" fmla="*/ 916 w 993"/>
                  <a:gd name="T11" fmla="*/ 502 h 1319"/>
                  <a:gd name="T12" fmla="*/ 902 w 993"/>
                  <a:gd name="T13" fmla="*/ 530 h 1319"/>
                  <a:gd name="T14" fmla="*/ 902 w 993"/>
                  <a:gd name="T15" fmla="*/ 559 h 1319"/>
                  <a:gd name="T16" fmla="*/ 888 w 993"/>
                  <a:gd name="T17" fmla="*/ 587 h 1319"/>
                  <a:gd name="T18" fmla="*/ 874 w 993"/>
                  <a:gd name="T19" fmla="*/ 658 h 1319"/>
                  <a:gd name="T20" fmla="*/ 845 w 993"/>
                  <a:gd name="T21" fmla="*/ 729 h 1319"/>
                  <a:gd name="T22" fmla="*/ 845 w 993"/>
                  <a:gd name="T23" fmla="*/ 771 h 1319"/>
                  <a:gd name="T24" fmla="*/ 831 w 993"/>
                  <a:gd name="T25" fmla="*/ 800 h 1319"/>
                  <a:gd name="T26" fmla="*/ 831 w 993"/>
                  <a:gd name="T27" fmla="*/ 828 h 1319"/>
                  <a:gd name="T28" fmla="*/ 817 w 993"/>
                  <a:gd name="T29" fmla="*/ 842 h 1319"/>
                  <a:gd name="T30" fmla="*/ 817 w 993"/>
                  <a:gd name="T31" fmla="*/ 871 h 1319"/>
                  <a:gd name="T32" fmla="*/ 803 w 993"/>
                  <a:gd name="T33" fmla="*/ 885 h 1319"/>
                  <a:gd name="T34" fmla="*/ 803 w 993"/>
                  <a:gd name="T35" fmla="*/ 899 h 1319"/>
                  <a:gd name="T36" fmla="*/ 803 w 993"/>
                  <a:gd name="T37" fmla="*/ 925 h 1319"/>
                  <a:gd name="T38" fmla="*/ 789 w 993"/>
                  <a:gd name="T39" fmla="*/ 940 h 1319"/>
                  <a:gd name="T40" fmla="*/ 789 w 993"/>
                  <a:gd name="T41" fmla="*/ 947 h 1319"/>
                  <a:gd name="T42" fmla="*/ 774 w 993"/>
                  <a:gd name="T43" fmla="*/ 961 h 1319"/>
                  <a:gd name="T44" fmla="*/ 760 w 993"/>
                  <a:gd name="T45" fmla="*/ 982 h 1319"/>
                  <a:gd name="T46" fmla="*/ 760 w 993"/>
                  <a:gd name="T47" fmla="*/ 1004 h 1319"/>
                  <a:gd name="T48" fmla="*/ 746 w 993"/>
                  <a:gd name="T49" fmla="*/ 1033 h 1319"/>
                  <a:gd name="T50" fmla="*/ 718 w 993"/>
                  <a:gd name="T51" fmla="*/ 1061 h 1319"/>
                  <a:gd name="T52" fmla="*/ 689 w 993"/>
                  <a:gd name="T53" fmla="*/ 1089 h 1319"/>
                  <a:gd name="T54" fmla="*/ 661 w 993"/>
                  <a:gd name="T55" fmla="*/ 1132 h 1319"/>
                  <a:gd name="T56" fmla="*/ 661 w 993"/>
                  <a:gd name="T57" fmla="*/ 1146 h 1319"/>
                  <a:gd name="T58" fmla="*/ 633 w 993"/>
                  <a:gd name="T59" fmla="*/ 1160 h 1319"/>
                  <a:gd name="T60" fmla="*/ 618 w 993"/>
                  <a:gd name="T61" fmla="*/ 1174 h 1319"/>
                  <a:gd name="T62" fmla="*/ 590 w 993"/>
                  <a:gd name="T63" fmla="*/ 1189 h 1319"/>
                  <a:gd name="T64" fmla="*/ 562 w 993"/>
                  <a:gd name="T65" fmla="*/ 1189 h 1319"/>
                  <a:gd name="T66" fmla="*/ 468 w 993"/>
                  <a:gd name="T67" fmla="*/ 1189 h 1319"/>
                  <a:gd name="T68" fmla="*/ 426 w 993"/>
                  <a:gd name="T69" fmla="*/ 1189 h 1319"/>
                  <a:gd name="T70" fmla="*/ 397 w 993"/>
                  <a:gd name="T71" fmla="*/ 1189 h 1319"/>
                  <a:gd name="T72" fmla="*/ 241 w 993"/>
                  <a:gd name="T73" fmla="*/ 1132 h 1319"/>
                  <a:gd name="T74" fmla="*/ 213 w 993"/>
                  <a:gd name="T75" fmla="*/ 1132 h 1319"/>
                  <a:gd name="T76" fmla="*/ 156 w 993"/>
                  <a:gd name="T77" fmla="*/ 1104 h 1319"/>
                  <a:gd name="T78" fmla="*/ 114 w 993"/>
                  <a:gd name="T79" fmla="*/ 1089 h 1319"/>
                  <a:gd name="T80" fmla="*/ 100 w 993"/>
                  <a:gd name="T81" fmla="*/ 1089 h 1319"/>
                  <a:gd name="T82" fmla="*/ 85 w 993"/>
                  <a:gd name="T83" fmla="*/ 1089 h 1319"/>
                  <a:gd name="T84" fmla="*/ 57 w 993"/>
                  <a:gd name="T85" fmla="*/ 1075 h 1319"/>
                  <a:gd name="T86" fmla="*/ 14 w 993"/>
                  <a:gd name="T87" fmla="*/ 1061 h 1319"/>
                  <a:gd name="T88" fmla="*/ 0 w 993"/>
                  <a:gd name="T89" fmla="*/ 1047 h 1319"/>
                  <a:gd name="T90" fmla="*/ 57 w 993"/>
                  <a:gd name="T91" fmla="*/ 940 h 1319"/>
                  <a:gd name="T92" fmla="*/ 57 w 993"/>
                  <a:gd name="T93" fmla="*/ 913 h 1319"/>
                  <a:gd name="T94" fmla="*/ 128 w 993"/>
                  <a:gd name="T95" fmla="*/ 899 h 1319"/>
                  <a:gd name="T96" fmla="*/ 156 w 993"/>
                  <a:gd name="T97" fmla="*/ 686 h 1319"/>
                  <a:gd name="T98" fmla="*/ 170 w 993"/>
                  <a:gd name="T99" fmla="*/ 615 h 1319"/>
                  <a:gd name="T100" fmla="*/ 185 w 993"/>
                  <a:gd name="T101" fmla="*/ 403 h 1319"/>
                  <a:gd name="T102" fmla="*/ 284 w 993"/>
                  <a:gd name="T103" fmla="*/ 332 h 1319"/>
                  <a:gd name="T104" fmla="*/ 383 w 993"/>
                  <a:gd name="T105" fmla="*/ 346 h 1319"/>
                  <a:gd name="T106" fmla="*/ 440 w 993"/>
                  <a:gd name="T107" fmla="*/ 346 h 1319"/>
                  <a:gd name="T108" fmla="*/ 576 w 993"/>
                  <a:gd name="T109" fmla="*/ 198 h 1319"/>
                  <a:gd name="T110" fmla="*/ 604 w 993"/>
                  <a:gd name="T111" fmla="*/ 0 h 1319"/>
                  <a:gd name="T112" fmla="*/ 803 w 993"/>
                  <a:gd name="T113" fmla="*/ 28 h 1319"/>
                  <a:gd name="T114" fmla="*/ 874 w 993"/>
                  <a:gd name="T115" fmla="*/ 42 h 1319"/>
                  <a:gd name="T116" fmla="*/ 987 w 993"/>
                  <a:gd name="T117" fmla="*/ 56 h 1319"/>
                  <a:gd name="T118" fmla="*/ 1044 w 993"/>
                  <a:gd name="T119" fmla="*/ 85 h 1319"/>
                  <a:gd name="T120" fmla="*/ 1044 w 993"/>
                  <a:gd name="T121" fmla="*/ 113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blipFill dpi="0" rotWithShape="1">
                <a:blip r:embed="rId2"/>
                <a:srcRect/>
                <a:tile tx="0" ty="0" sx="100000" sy="100000" flip="none" algn="tl"/>
              </a:blipFill>
              <a:ln w="9525">
                <a:solidFill>
                  <a:srgbClr val="333333"/>
                </a:solidFill>
                <a:round/>
                <a:headEnd/>
                <a:tailEnd/>
              </a:ln>
            </p:spPr>
            <p:txBody>
              <a:bodyPr/>
              <a:lstStyle/>
              <a:p>
                <a:endParaRPr lang="ja-JP" altLang="en-US"/>
              </a:p>
            </p:txBody>
          </p:sp>
          <p:sp>
            <p:nvSpPr>
              <p:cNvPr id="28740" name="Freeform 43"/>
              <p:cNvSpPr>
                <a:spLocks/>
              </p:cNvSpPr>
              <p:nvPr/>
            </p:nvSpPr>
            <p:spPr bwMode="auto">
              <a:xfrm>
                <a:off x="4638" y="1686"/>
                <a:ext cx="1006" cy="1873"/>
              </a:xfrm>
              <a:custGeom>
                <a:avLst/>
                <a:gdLst>
                  <a:gd name="T0" fmla="*/ 780 w 1006"/>
                  <a:gd name="T1" fmla="*/ 639 h 1873"/>
                  <a:gd name="T2" fmla="*/ 808 w 1006"/>
                  <a:gd name="T3" fmla="*/ 695 h 1873"/>
                  <a:gd name="T4" fmla="*/ 865 w 1006"/>
                  <a:gd name="T5" fmla="*/ 752 h 1873"/>
                  <a:gd name="T6" fmla="*/ 936 w 1006"/>
                  <a:gd name="T7" fmla="*/ 866 h 1873"/>
                  <a:gd name="T8" fmla="*/ 992 w 1006"/>
                  <a:gd name="T9" fmla="*/ 951 h 1873"/>
                  <a:gd name="T10" fmla="*/ 978 w 1006"/>
                  <a:gd name="T11" fmla="*/ 1022 h 1873"/>
                  <a:gd name="T12" fmla="*/ 850 w 1006"/>
                  <a:gd name="T13" fmla="*/ 1107 h 1873"/>
                  <a:gd name="T14" fmla="*/ 850 w 1006"/>
                  <a:gd name="T15" fmla="*/ 1135 h 1873"/>
                  <a:gd name="T16" fmla="*/ 850 w 1006"/>
                  <a:gd name="T17" fmla="*/ 1192 h 1873"/>
                  <a:gd name="T18" fmla="*/ 865 w 1006"/>
                  <a:gd name="T19" fmla="*/ 1234 h 1873"/>
                  <a:gd name="T20" fmla="*/ 865 w 1006"/>
                  <a:gd name="T21" fmla="*/ 1277 h 1873"/>
                  <a:gd name="T22" fmla="*/ 850 w 1006"/>
                  <a:gd name="T23" fmla="*/ 1305 h 1873"/>
                  <a:gd name="T24" fmla="*/ 879 w 1006"/>
                  <a:gd name="T25" fmla="*/ 1362 h 1873"/>
                  <a:gd name="T26" fmla="*/ 865 w 1006"/>
                  <a:gd name="T27" fmla="*/ 1433 h 1873"/>
                  <a:gd name="T28" fmla="*/ 850 w 1006"/>
                  <a:gd name="T29" fmla="*/ 1518 h 1873"/>
                  <a:gd name="T30" fmla="*/ 808 w 1006"/>
                  <a:gd name="T31" fmla="*/ 1617 h 1873"/>
                  <a:gd name="T32" fmla="*/ 780 w 1006"/>
                  <a:gd name="T33" fmla="*/ 1646 h 1873"/>
                  <a:gd name="T34" fmla="*/ 780 w 1006"/>
                  <a:gd name="T35" fmla="*/ 1688 h 1873"/>
                  <a:gd name="T36" fmla="*/ 723 w 1006"/>
                  <a:gd name="T37" fmla="*/ 1717 h 1873"/>
                  <a:gd name="T38" fmla="*/ 666 w 1006"/>
                  <a:gd name="T39" fmla="*/ 1731 h 1873"/>
                  <a:gd name="T40" fmla="*/ 624 w 1006"/>
                  <a:gd name="T41" fmla="*/ 1745 h 1873"/>
                  <a:gd name="T42" fmla="*/ 567 w 1006"/>
                  <a:gd name="T43" fmla="*/ 1773 h 1873"/>
                  <a:gd name="T44" fmla="*/ 496 w 1006"/>
                  <a:gd name="T45" fmla="*/ 1816 h 1873"/>
                  <a:gd name="T46" fmla="*/ 425 w 1006"/>
                  <a:gd name="T47" fmla="*/ 1844 h 1873"/>
                  <a:gd name="T48" fmla="*/ 368 w 1006"/>
                  <a:gd name="T49" fmla="*/ 1873 h 1873"/>
                  <a:gd name="T50" fmla="*/ 326 w 1006"/>
                  <a:gd name="T51" fmla="*/ 1873 h 1873"/>
                  <a:gd name="T52" fmla="*/ 297 w 1006"/>
                  <a:gd name="T53" fmla="*/ 1858 h 1873"/>
                  <a:gd name="T54" fmla="*/ 269 w 1006"/>
                  <a:gd name="T55" fmla="*/ 1830 h 1873"/>
                  <a:gd name="T56" fmla="*/ 297 w 1006"/>
                  <a:gd name="T57" fmla="*/ 1802 h 1873"/>
                  <a:gd name="T58" fmla="*/ 340 w 1006"/>
                  <a:gd name="T59" fmla="*/ 1745 h 1873"/>
                  <a:gd name="T60" fmla="*/ 354 w 1006"/>
                  <a:gd name="T61" fmla="*/ 1688 h 1873"/>
                  <a:gd name="T62" fmla="*/ 368 w 1006"/>
                  <a:gd name="T63" fmla="*/ 1617 h 1873"/>
                  <a:gd name="T64" fmla="*/ 340 w 1006"/>
                  <a:gd name="T65" fmla="*/ 1546 h 1873"/>
                  <a:gd name="T66" fmla="*/ 312 w 1006"/>
                  <a:gd name="T67" fmla="*/ 1475 h 1873"/>
                  <a:gd name="T68" fmla="*/ 269 w 1006"/>
                  <a:gd name="T69" fmla="*/ 1405 h 1873"/>
                  <a:gd name="T70" fmla="*/ 226 w 1006"/>
                  <a:gd name="T71" fmla="*/ 1334 h 1873"/>
                  <a:gd name="T72" fmla="*/ 198 w 1006"/>
                  <a:gd name="T73" fmla="*/ 1291 h 1873"/>
                  <a:gd name="T74" fmla="*/ 184 w 1006"/>
                  <a:gd name="T75" fmla="*/ 1234 h 1873"/>
                  <a:gd name="T76" fmla="*/ 170 w 1006"/>
                  <a:gd name="T77" fmla="*/ 1178 h 1873"/>
                  <a:gd name="T78" fmla="*/ 198 w 1006"/>
                  <a:gd name="T79" fmla="*/ 1121 h 1873"/>
                  <a:gd name="T80" fmla="*/ 226 w 1006"/>
                  <a:gd name="T81" fmla="*/ 1064 h 1873"/>
                  <a:gd name="T82" fmla="*/ 297 w 1006"/>
                  <a:gd name="T83" fmla="*/ 993 h 1873"/>
                  <a:gd name="T84" fmla="*/ 312 w 1006"/>
                  <a:gd name="T85" fmla="*/ 894 h 1873"/>
                  <a:gd name="T86" fmla="*/ 312 w 1006"/>
                  <a:gd name="T87" fmla="*/ 795 h 1873"/>
                  <a:gd name="T88" fmla="*/ 283 w 1006"/>
                  <a:gd name="T89" fmla="*/ 752 h 1873"/>
                  <a:gd name="T90" fmla="*/ 226 w 1006"/>
                  <a:gd name="T91" fmla="*/ 653 h 1873"/>
                  <a:gd name="T92" fmla="*/ 127 w 1006"/>
                  <a:gd name="T93" fmla="*/ 610 h 1873"/>
                  <a:gd name="T94" fmla="*/ 85 w 1006"/>
                  <a:gd name="T95" fmla="*/ 582 h 1873"/>
                  <a:gd name="T96" fmla="*/ 42 w 1006"/>
                  <a:gd name="T97" fmla="*/ 539 h 1873"/>
                  <a:gd name="T98" fmla="*/ 184 w 1006"/>
                  <a:gd name="T99" fmla="*/ 270 h 1873"/>
                  <a:gd name="T100" fmla="*/ 255 w 1006"/>
                  <a:gd name="T101" fmla="*/ 156 h 1873"/>
                  <a:gd name="T102" fmla="*/ 312 w 1006"/>
                  <a:gd name="T103" fmla="*/ 85 h 1873"/>
                  <a:gd name="T104" fmla="*/ 368 w 1006"/>
                  <a:gd name="T105" fmla="*/ 43 h 1873"/>
                  <a:gd name="T106" fmla="*/ 453 w 1006"/>
                  <a:gd name="T107" fmla="*/ 0 h 1873"/>
                  <a:gd name="T108" fmla="*/ 510 w 1006"/>
                  <a:gd name="T109" fmla="*/ 128 h 1873"/>
                  <a:gd name="T110" fmla="*/ 553 w 1006"/>
                  <a:gd name="T111" fmla="*/ 199 h 1873"/>
                  <a:gd name="T112" fmla="*/ 595 w 1006"/>
                  <a:gd name="T113" fmla="*/ 327 h 1873"/>
                  <a:gd name="T114" fmla="*/ 624 w 1006"/>
                  <a:gd name="T115" fmla="*/ 383 h 1873"/>
                  <a:gd name="T116" fmla="*/ 666 w 1006"/>
                  <a:gd name="T117" fmla="*/ 454 h 1873"/>
                  <a:gd name="T118" fmla="*/ 680 w 1006"/>
                  <a:gd name="T119" fmla="*/ 497 h 1873"/>
                  <a:gd name="T120" fmla="*/ 709 w 1006"/>
                  <a:gd name="T121" fmla="*/ 539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blipFill dpi="0" rotWithShape="1">
                <a:blip r:embed="rId3"/>
                <a:srcRect/>
                <a:tile tx="0" ty="0" sx="100000" sy="100000" flip="none" algn="tl"/>
              </a:blipFill>
              <a:ln w="0">
                <a:solidFill>
                  <a:srgbClr val="333333"/>
                </a:solidFill>
                <a:round/>
                <a:headEnd/>
                <a:tailEnd/>
              </a:ln>
            </p:spPr>
            <p:txBody>
              <a:bodyPr/>
              <a:lstStyle/>
              <a:p>
                <a:endParaRPr lang="ja-JP" altLang="en-US"/>
              </a:p>
            </p:txBody>
          </p:sp>
          <p:sp>
            <p:nvSpPr>
              <p:cNvPr id="28741" name="Freeform 42"/>
              <p:cNvSpPr>
                <a:spLocks/>
              </p:cNvSpPr>
              <p:nvPr/>
            </p:nvSpPr>
            <p:spPr bwMode="auto">
              <a:xfrm>
                <a:off x="4638" y="5489"/>
                <a:ext cx="1248" cy="2454"/>
              </a:xfrm>
              <a:custGeom>
                <a:avLst/>
                <a:gdLst>
                  <a:gd name="T0" fmla="*/ 836 w 1248"/>
                  <a:gd name="T1" fmla="*/ 156 h 2454"/>
                  <a:gd name="T2" fmla="*/ 950 w 1248"/>
                  <a:gd name="T3" fmla="*/ 142 h 2454"/>
                  <a:gd name="T4" fmla="*/ 1148 w 1248"/>
                  <a:gd name="T5" fmla="*/ 185 h 2454"/>
                  <a:gd name="T6" fmla="*/ 1148 w 1248"/>
                  <a:gd name="T7" fmla="*/ 213 h 2454"/>
                  <a:gd name="T8" fmla="*/ 1162 w 1248"/>
                  <a:gd name="T9" fmla="*/ 284 h 2454"/>
                  <a:gd name="T10" fmla="*/ 1233 w 1248"/>
                  <a:gd name="T11" fmla="*/ 355 h 2454"/>
                  <a:gd name="T12" fmla="*/ 1106 w 1248"/>
                  <a:gd name="T13" fmla="*/ 681 h 2454"/>
                  <a:gd name="T14" fmla="*/ 992 w 1248"/>
                  <a:gd name="T15" fmla="*/ 1008 h 2454"/>
                  <a:gd name="T16" fmla="*/ 992 w 1248"/>
                  <a:gd name="T17" fmla="*/ 1277 h 2454"/>
                  <a:gd name="T18" fmla="*/ 992 w 1248"/>
                  <a:gd name="T19" fmla="*/ 1362 h 2454"/>
                  <a:gd name="T20" fmla="*/ 992 w 1248"/>
                  <a:gd name="T21" fmla="*/ 1476 h 2454"/>
                  <a:gd name="T22" fmla="*/ 1120 w 1248"/>
                  <a:gd name="T23" fmla="*/ 1561 h 2454"/>
                  <a:gd name="T24" fmla="*/ 1120 w 1248"/>
                  <a:gd name="T25" fmla="*/ 1646 h 2454"/>
                  <a:gd name="T26" fmla="*/ 1120 w 1248"/>
                  <a:gd name="T27" fmla="*/ 1802 h 2454"/>
                  <a:gd name="T28" fmla="*/ 1106 w 1248"/>
                  <a:gd name="T29" fmla="*/ 1915 h 2454"/>
                  <a:gd name="T30" fmla="*/ 1106 w 1248"/>
                  <a:gd name="T31" fmla="*/ 1972 h 2454"/>
                  <a:gd name="T32" fmla="*/ 1106 w 1248"/>
                  <a:gd name="T33" fmla="*/ 2000 h 2454"/>
                  <a:gd name="T34" fmla="*/ 992 w 1248"/>
                  <a:gd name="T35" fmla="*/ 2000 h 2454"/>
                  <a:gd name="T36" fmla="*/ 893 w 1248"/>
                  <a:gd name="T37" fmla="*/ 2015 h 2454"/>
                  <a:gd name="T38" fmla="*/ 780 w 1248"/>
                  <a:gd name="T39" fmla="*/ 2015 h 2454"/>
                  <a:gd name="T40" fmla="*/ 680 w 1248"/>
                  <a:gd name="T41" fmla="*/ 2029 h 2454"/>
                  <a:gd name="T42" fmla="*/ 638 w 1248"/>
                  <a:gd name="T43" fmla="*/ 2128 h 2454"/>
                  <a:gd name="T44" fmla="*/ 638 w 1248"/>
                  <a:gd name="T45" fmla="*/ 2185 h 2454"/>
                  <a:gd name="T46" fmla="*/ 595 w 1248"/>
                  <a:gd name="T47" fmla="*/ 2227 h 2454"/>
                  <a:gd name="T48" fmla="*/ 595 w 1248"/>
                  <a:gd name="T49" fmla="*/ 2270 h 2454"/>
                  <a:gd name="T50" fmla="*/ 609 w 1248"/>
                  <a:gd name="T51" fmla="*/ 2312 h 2454"/>
                  <a:gd name="T52" fmla="*/ 609 w 1248"/>
                  <a:gd name="T53" fmla="*/ 2355 h 2454"/>
                  <a:gd name="T54" fmla="*/ 624 w 1248"/>
                  <a:gd name="T55" fmla="*/ 2412 h 2454"/>
                  <a:gd name="T56" fmla="*/ 609 w 1248"/>
                  <a:gd name="T57" fmla="*/ 2412 h 2454"/>
                  <a:gd name="T58" fmla="*/ 609 w 1248"/>
                  <a:gd name="T59" fmla="*/ 2327 h 2454"/>
                  <a:gd name="T60" fmla="*/ 595 w 1248"/>
                  <a:gd name="T61" fmla="*/ 2242 h 2454"/>
                  <a:gd name="T62" fmla="*/ 567 w 1248"/>
                  <a:gd name="T63" fmla="*/ 2213 h 2454"/>
                  <a:gd name="T64" fmla="*/ 524 w 1248"/>
                  <a:gd name="T65" fmla="*/ 2199 h 2454"/>
                  <a:gd name="T66" fmla="*/ 468 w 1248"/>
                  <a:gd name="T67" fmla="*/ 2199 h 2454"/>
                  <a:gd name="T68" fmla="*/ 397 w 1248"/>
                  <a:gd name="T69" fmla="*/ 2171 h 2454"/>
                  <a:gd name="T70" fmla="*/ 326 w 1248"/>
                  <a:gd name="T71" fmla="*/ 2171 h 2454"/>
                  <a:gd name="T72" fmla="*/ 326 w 1248"/>
                  <a:gd name="T73" fmla="*/ 2142 h 2454"/>
                  <a:gd name="T74" fmla="*/ 326 w 1248"/>
                  <a:gd name="T75" fmla="*/ 2100 h 2454"/>
                  <a:gd name="T76" fmla="*/ 326 w 1248"/>
                  <a:gd name="T77" fmla="*/ 2057 h 2454"/>
                  <a:gd name="T78" fmla="*/ 340 w 1248"/>
                  <a:gd name="T79" fmla="*/ 2029 h 2454"/>
                  <a:gd name="T80" fmla="*/ 340 w 1248"/>
                  <a:gd name="T81" fmla="*/ 1944 h 2454"/>
                  <a:gd name="T82" fmla="*/ 326 w 1248"/>
                  <a:gd name="T83" fmla="*/ 1873 h 2454"/>
                  <a:gd name="T84" fmla="*/ 340 w 1248"/>
                  <a:gd name="T85" fmla="*/ 1759 h 2454"/>
                  <a:gd name="T86" fmla="*/ 340 w 1248"/>
                  <a:gd name="T87" fmla="*/ 1717 h 2454"/>
                  <a:gd name="T88" fmla="*/ 340 w 1248"/>
                  <a:gd name="T89" fmla="*/ 1660 h 2454"/>
                  <a:gd name="T90" fmla="*/ 340 w 1248"/>
                  <a:gd name="T91" fmla="*/ 1617 h 2454"/>
                  <a:gd name="T92" fmla="*/ 354 w 1248"/>
                  <a:gd name="T93" fmla="*/ 1589 h 2454"/>
                  <a:gd name="T94" fmla="*/ 241 w 1248"/>
                  <a:gd name="T95" fmla="*/ 1561 h 2454"/>
                  <a:gd name="T96" fmla="*/ 14 w 1248"/>
                  <a:gd name="T97" fmla="*/ 1518 h 2454"/>
                  <a:gd name="T98" fmla="*/ 56 w 1248"/>
                  <a:gd name="T99" fmla="*/ 1305 h 2454"/>
                  <a:gd name="T100" fmla="*/ 113 w 1248"/>
                  <a:gd name="T101" fmla="*/ 1206 h 2454"/>
                  <a:gd name="T102" fmla="*/ 141 w 1248"/>
                  <a:gd name="T103" fmla="*/ 1135 h 2454"/>
                  <a:gd name="T104" fmla="*/ 212 w 1248"/>
                  <a:gd name="T105" fmla="*/ 965 h 2454"/>
                  <a:gd name="T106" fmla="*/ 312 w 1248"/>
                  <a:gd name="T107" fmla="*/ 738 h 2454"/>
                  <a:gd name="T108" fmla="*/ 354 w 1248"/>
                  <a:gd name="T109" fmla="*/ 610 h 2454"/>
                  <a:gd name="T110" fmla="*/ 368 w 1248"/>
                  <a:gd name="T111" fmla="*/ 539 h 2454"/>
                  <a:gd name="T112" fmla="*/ 382 w 1248"/>
                  <a:gd name="T113" fmla="*/ 341 h 2454"/>
                  <a:gd name="T114" fmla="*/ 524 w 1248"/>
                  <a:gd name="T115" fmla="*/ 128 h 2454"/>
                  <a:gd name="T116" fmla="*/ 624 w 1248"/>
                  <a:gd name="T117" fmla="*/ 57 h 2454"/>
                  <a:gd name="T118" fmla="*/ 723 w 1248"/>
                  <a:gd name="T119" fmla="*/ 142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blipFill dpi="0" rotWithShape="1">
                <a:blip r:embed="rId2"/>
                <a:srcRect/>
                <a:tile tx="0" ty="0" sx="100000" sy="100000" flip="none" algn="tl"/>
              </a:blipFill>
              <a:ln w="9525">
                <a:solidFill>
                  <a:srgbClr val="333333"/>
                </a:solidFill>
                <a:round/>
                <a:headEnd/>
                <a:tailEnd/>
              </a:ln>
            </p:spPr>
            <p:txBody>
              <a:bodyPr/>
              <a:lstStyle/>
              <a:p>
                <a:endParaRPr lang="ja-JP" altLang="en-US"/>
              </a:p>
            </p:txBody>
          </p:sp>
          <p:sp>
            <p:nvSpPr>
              <p:cNvPr id="28742" name="Freeform 41"/>
              <p:cNvSpPr>
                <a:spLocks/>
              </p:cNvSpPr>
              <p:nvPr/>
            </p:nvSpPr>
            <p:spPr bwMode="auto">
              <a:xfrm>
                <a:off x="5262" y="3773"/>
                <a:ext cx="1205" cy="832"/>
              </a:xfrm>
              <a:custGeom>
                <a:avLst/>
                <a:gdLst>
                  <a:gd name="T0" fmla="*/ 723 w 1205"/>
                  <a:gd name="T1" fmla="*/ 13 h 865"/>
                  <a:gd name="T2" fmla="*/ 751 w 1205"/>
                  <a:gd name="T3" fmla="*/ 13 h 865"/>
                  <a:gd name="T4" fmla="*/ 822 w 1205"/>
                  <a:gd name="T5" fmla="*/ 13 h 865"/>
                  <a:gd name="T6" fmla="*/ 865 w 1205"/>
                  <a:gd name="T7" fmla="*/ 13 h 865"/>
                  <a:gd name="T8" fmla="*/ 936 w 1205"/>
                  <a:gd name="T9" fmla="*/ 13 h 865"/>
                  <a:gd name="T10" fmla="*/ 1021 w 1205"/>
                  <a:gd name="T11" fmla="*/ 13 h 865"/>
                  <a:gd name="T12" fmla="*/ 1205 w 1205"/>
                  <a:gd name="T13" fmla="*/ 18 h 865"/>
                  <a:gd name="T14" fmla="*/ 1191 w 1205"/>
                  <a:gd name="T15" fmla="*/ 23 h 865"/>
                  <a:gd name="T16" fmla="*/ 1205 w 1205"/>
                  <a:gd name="T17" fmla="*/ 24 h 865"/>
                  <a:gd name="T18" fmla="*/ 1205 w 1205"/>
                  <a:gd name="T19" fmla="*/ 27 h 865"/>
                  <a:gd name="T20" fmla="*/ 1191 w 1205"/>
                  <a:gd name="T21" fmla="*/ 30 h 865"/>
                  <a:gd name="T22" fmla="*/ 1177 w 1205"/>
                  <a:gd name="T23" fmla="*/ 32 h 865"/>
                  <a:gd name="T24" fmla="*/ 1163 w 1205"/>
                  <a:gd name="T25" fmla="*/ 35 h 865"/>
                  <a:gd name="T26" fmla="*/ 1163 w 1205"/>
                  <a:gd name="T27" fmla="*/ 39 h 865"/>
                  <a:gd name="T28" fmla="*/ 1163 w 1205"/>
                  <a:gd name="T29" fmla="*/ 43 h 865"/>
                  <a:gd name="T30" fmla="*/ 1148 w 1205"/>
                  <a:gd name="T31" fmla="*/ 45 h 865"/>
                  <a:gd name="T32" fmla="*/ 1134 w 1205"/>
                  <a:gd name="T33" fmla="*/ 49 h 865"/>
                  <a:gd name="T34" fmla="*/ 992 w 1205"/>
                  <a:gd name="T35" fmla="*/ 53 h 865"/>
                  <a:gd name="T36" fmla="*/ 950 w 1205"/>
                  <a:gd name="T37" fmla="*/ 60 h 865"/>
                  <a:gd name="T38" fmla="*/ 921 w 1205"/>
                  <a:gd name="T39" fmla="*/ 59 h 865"/>
                  <a:gd name="T40" fmla="*/ 893 w 1205"/>
                  <a:gd name="T41" fmla="*/ 59 h 865"/>
                  <a:gd name="T42" fmla="*/ 851 w 1205"/>
                  <a:gd name="T43" fmla="*/ 59 h 865"/>
                  <a:gd name="T44" fmla="*/ 822 w 1205"/>
                  <a:gd name="T45" fmla="*/ 59 h 865"/>
                  <a:gd name="T46" fmla="*/ 765 w 1205"/>
                  <a:gd name="T47" fmla="*/ 59 h 865"/>
                  <a:gd name="T48" fmla="*/ 737 w 1205"/>
                  <a:gd name="T49" fmla="*/ 59 h 865"/>
                  <a:gd name="T50" fmla="*/ 723 w 1205"/>
                  <a:gd name="T51" fmla="*/ 59 h 865"/>
                  <a:gd name="T52" fmla="*/ 680 w 1205"/>
                  <a:gd name="T53" fmla="*/ 59 h 865"/>
                  <a:gd name="T54" fmla="*/ 652 w 1205"/>
                  <a:gd name="T55" fmla="*/ 57 h 865"/>
                  <a:gd name="T56" fmla="*/ 581 w 1205"/>
                  <a:gd name="T57" fmla="*/ 57 h 865"/>
                  <a:gd name="T58" fmla="*/ 496 w 1205"/>
                  <a:gd name="T59" fmla="*/ 57 h 865"/>
                  <a:gd name="T60" fmla="*/ 468 w 1205"/>
                  <a:gd name="T61" fmla="*/ 57 h 865"/>
                  <a:gd name="T62" fmla="*/ 425 w 1205"/>
                  <a:gd name="T63" fmla="*/ 57 h 865"/>
                  <a:gd name="T64" fmla="*/ 397 w 1205"/>
                  <a:gd name="T65" fmla="*/ 57 h 865"/>
                  <a:gd name="T66" fmla="*/ 312 w 1205"/>
                  <a:gd name="T67" fmla="*/ 56 h 865"/>
                  <a:gd name="T68" fmla="*/ 283 w 1205"/>
                  <a:gd name="T69" fmla="*/ 56 h 865"/>
                  <a:gd name="T70" fmla="*/ 198 w 1205"/>
                  <a:gd name="T71" fmla="*/ 57 h 865"/>
                  <a:gd name="T72" fmla="*/ 113 w 1205"/>
                  <a:gd name="T73" fmla="*/ 57 h 865"/>
                  <a:gd name="T74" fmla="*/ 85 w 1205"/>
                  <a:gd name="T75" fmla="*/ 57 h 865"/>
                  <a:gd name="T76" fmla="*/ 70 w 1205"/>
                  <a:gd name="T77" fmla="*/ 57 h 865"/>
                  <a:gd name="T78" fmla="*/ 42 w 1205"/>
                  <a:gd name="T79" fmla="*/ 57 h 865"/>
                  <a:gd name="T80" fmla="*/ 14 w 1205"/>
                  <a:gd name="T81" fmla="*/ 57 h 865"/>
                  <a:gd name="T82" fmla="*/ 0 w 1205"/>
                  <a:gd name="T83" fmla="*/ 55 h 865"/>
                  <a:gd name="T84" fmla="*/ 28 w 1205"/>
                  <a:gd name="T85" fmla="*/ 51 h 865"/>
                  <a:gd name="T86" fmla="*/ 85 w 1205"/>
                  <a:gd name="T87" fmla="*/ 37 h 865"/>
                  <a:gd name="T88" fmla="*/ 99 w 1205"/>
                  <a:gd name="T89" fmla="*/ 33 h 865"/>
                  <a:gd name="T90" fmla="*/ 113 w 1205"/>
                  <a:gd name="T91" fmla="*/ 30 h 865"/>
                  <a:gd name="T92" fmla="*/ 141 w 1205"/>
                  <a:gd name="T93" fmla="*/ 21 h 865"/>
                  <a:gd name="T94" fmla="*/ 141 w 1205"/>
                  <a:gd name="T95" fmla="*/ 17 h 865"/>
                  <a:gd name="T96" fmla="*/ 141 w 1205"/>
                  <a:gd name="T97" fmla="*/ 13 h 865"/>
                  <a:gd name="T98" fmla="*/ 141 w 1205"/>
                  <a:gd name="T99" fmla="*/ 13 h 865"/>
                  <a:gd name="T100" fmla="*/ 141 w 1205"/>
                  <a:gd name="T101" fmla="*/ 13 h 865"/>
                  <a:gd name="T102" fmla="*/ 269 w 1205"/>
                  <a:gd name="T103" fmla="*/ 13 h 865"/>
                  <a:gd name="T104" fmla="*/ 354 w 1205"/>
                  <a:gd name="T105" fmla="*/ 13 h 865"/>
                  <a:gd name="T106" fmla="*/ 368 w 1205"/>
                  <a:gd name="T107" fmla="*/ 13 h 865"/>
                  <a:gd name="T108" fmla="*/ 368 w 1205"/>
                  <a:gd name="T109" fmla="*/ 13 h 865"/>
                  <a:gd name="T110" fmla="*/ 581 w 1205"/>
                  <a:gd name="T111" fmla="*/ 13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blipFill dpi="0" rotWithShape="1">
                <a:blip r:embed="rId3"/>
                <a:srcRect/>
                <a:tile tx="0" ty="0" sx="100000" sy="100000" flip="none" algn="tl"/>
              </a:blipFill>
              <a:ln w="9525">
                <a:solidFill>
                  <a:srgbClr val="333333"/>
                </a:solidFill>
                <a:round/>
                <a:headEnd/>
                <a:tailEnd/>
              </a:ln>
            </p:spPr>
            <p:txBody>
              <a:bodyPr/>
              <a:lstStyle/>
              <a:p>
                <a:endParaRPr lang="ja-JP" altLang="en-US"/>
              </a:p>
            </p:txBody>
          </p:sp>
          <p:sp>
            <p:nvSpPr>
              <p:cNvPr id="28743" name="Freeform 40"/>
              <p:cNvSpPr>
                <a:spLocks/>
              </p:cNvSpPr>
              <p:nvPr/>
            </p:nvSpPr>
            <p:spPr bwMode="auto">
              <a:xfrm>
                <a:off x="4240" y="140"/>
                <a:ext cx="2128" cy="2156"/>
              </a:xfrm>
              <a:custGeom>
                <a:avLst/>
                <a:gdLst>
                  <a:gd name="T0" fmla="*/ 1731 w 2128"/>
                  <a:gd name="T1" fmla="*/ 14 h 2156"/>
                  <a:gd name="T2" fmla="*/ 1787 w 2128"/>
                  <a:gd name="T3" fmla="*/ 71 h 2156"/>
                  <a:gd name="T4" fmla="*/ 1802 w 2128"/>
                  <a:gd name="T5" fmla="*/ 142 h 2156"/>
                  <a:gd name="T6" fmla="*/ 1802 w 2128"/>
                  <a:gd name="T7" fmla="*/ 213 h 2156"/>
                  <a:gd name="T8" fmla="*/ 1787 w 2128"/>
                  <a:gd name="T9" fmla="*/ 270 h 2156"/>
                  <a:gd name="T10" fmla="*/ 1773 w 2128"/>
                  <a:gd name="T11" fmla="*/ 369 h 2156"/>
                  <a:gd name="T12" fmla="*/ 1787 w 2128"/>
                  <a:gd name="T13" fmla="*/ 482 h 2156"/>
                  <a:gd name="T14" fmla="*/ 1958 w 2128"/>
                  <a:gd name="T15" fmla="*/ 553 h 2156"/>
                  <a:gd name="T16" fmla="*/ 1887 w 2128"/>
                  <a:gd name="T17" fmla="*/ 567 h 2156"/>
                  <a:gd name="T18" fmla="*/ 1943 w 2128"/>
                  <a:gd name="T19" fmla="*/ 596 h 2156"/>
                  <a:gd name="T20" fmla="*/ 1986 w 2128"/>
                  <a:gd name="T21" fmla="*/ 553 h 2156"/>
                  <a:gd name="T22" fmla="*/ 2071 w 2128"/>
                  <a:gd name="T23" fmla="*/ 582 h 2156"/>
                  <a:gd name="T24" fmla="*/ 2043 w 2128"/>
                  <a:gd name="T25" fmla="*/ 738 h 2156"/>
                  <a:gd name="T26" fmla="*/ 1986 w 2128"/>
                  <a:gd name="T27" fmla="*/ 908 h 2156"/>
                  <a:gd name="T28" fmla="*/ 1958 w 2128"/>
                  <a:gd name="T29" fmla="*/ 1106 h 2156"/>
                  <a:gd name="T30" fmla="*/ 1929 w 2128"/>
                  <a:gd name="T31" fmla="*/ 1291 h 2156"/>
                  <a:gd name="T32" fmla="*/ 1802 w 2128"/>
                  <a:gd name="T33" fmla="*/ 1418 h 2156"/>
                  <a:gd name="T34" fmla="*/ 1646 w 2128"/>
                  <a:gd name="T35" fmla="*/ 1504 h 2156"/>
                  <a:gd name="T36" fmla="*/ 1447 w 2128"/>
                  <a:gd name="T37" fmla="*/ 1560 h 2156"/>
                  <a:gd name="T38" fmla="*/ 1291 w 2128"/>
                  <a:gd name="T39" fmla="*/ 1574 h 2156"/>
                  <a:gd name="T40" fmla="*/ 1163 w 2128"/>
                  <a:gd name="T41" fmla="*/ 1574 h 2156"/>
                  <a:gd name="T42" fmla="*/ 965 w 2128"/>
                  <a:gd name="T43" fmla="*/ 1546 h 2156"/>
                  <a:gd name="T44" fmla="*/ 851 w 2128"/>
                  <a:gd name="T45" fmla="*/ 1560 h 2156"/>
                  <a:gd name="T46" fmla="*/ 752 w 2128"/>
                  <a:gd name="T47" fmla="*/ 1617 h 2156"/>
                  <a:gd name="T48" fmla="*/ 667 w 2128"/>
                  <a:gd name="T49" fmla="*/ 1688 h 2156"/>
                  <a:gd name="T50" fmla="*/ 582 w 2128"/>
                  <a:gd name="T51" fmla="*/ 1830 h 2156"/>
                  <a:gd name="T52" fmla="*/ 57 w 2128"/>
                  <a:gd name="T53" fmla="*/ 2156 h 2156"/>
                  <a:gd name="T54" fmla="*/ 43 w 2128"/>
                  <a:gd name="T55" fmla="*/ 1901 h 2156"/>
                  <a:gd name="T56" fmla="*/ 29 w 2128"/>
                  <a:gd name="T57" fmla="*/ 1844 h 2156"/>
                  <a:gd name="T58" fmla="*/ 0 w 2128"/>
                  <a:gd name="T59" fmla="*/ 1731 h 2156"/>
                  <a:gd name="T60" fmla="*/ 0 w 2128"/>
                  <a:gd name="T61" fmla="*/ 1617 h 2156"/>
                  <a:gd name="T62" fmla="*/ 15 w 2128"/>
                  <a:gd name="T63" fmla="*/ 1518 h 2156"/>
                  <a:gd name="T64" fmla="*/ 29 w 2128"/>
                  <a:gd name="T65" fmla="*/ 1475 h 2156"/>
                  <a:gd name="T66" fmla="*/ 57 w 2128"/>
                  <a:gd name="T67" fmla="*/ 1390 h 2156"/>
                  <a:gd name="T68" fmla="*/ 128 w 2128"/>
                  <a:gd name="T69" fmla="*/ 1248 h 2156"/>
                  <a:gd name="T70" fmla="*/ 128 w 2128"/>
                  <a:gd name="T71" fmla="*/ 1206 h 2156"/>
                  <a:gd name="T72" fmla="*/ 142 w 2128"/>
                  <a:gd name="T73" fmla="*/ 1149 h 2156"/>
                  <a:gd name="T74" fmla="*/ 156 w 2128"/>
                  <a:gd name="T75" fmla="*/ 1106 h 2156"/>
                  <a:gd name="T76" fmla="*/ 227 w 2128"/>
                  <a:gd name="T77" fmla="*/ 1064 h 2156"/>
                  <a:gd name="T78" fmla="*/ 369 w 2128"/>
                  <a:gd name="T79" fmla="*/ 950 h 2156"/>
                  <a:gd name="T80" fmla="*/ 511 w 2128"/>
                  <a:gd name="T81" fmla="*/ 851 h 2156"/>
                  <a:gd name="T82" fmla="*/ 624 w 2128"/>
                  <a:gd name="T83" fmla="*/ 851 h 2156"/>
                  <a:gd name="T84" fmla="*/ 681 w 2128"/>
                  <a:gd name="T85" fmla="*/ 865 h 2156"/>
                  <a:gd name="T86" fmla="*/ 752 w 2128"/>
                  <a:gd name="T87" fmla="*/ 879 h 2156"/>
                  <a:gd name="T88" fmla="*/ 809 w 2128"/>
                  <a:gd name="T89" fmla="*/ 908 h 2156"/>
                  <a:gd name="T90" fmla="*/ 866 w 2128"/>
                  <a:gd name="T91" fmla="*/ 908 h 2156"/>
                  <a:gd name="T92" fmla="*/ 951 w 2128"/>
                  <a:gd name="T93" fmla="*/ 879 h 2156"/>
                  <a:gd name="T94" fmla="*/ 993 w 2128"/>
                  <a:gd name="T95" fmla="*/ 851 h 2156"/>
                  <a:gd name="T96" fmla="*/ 1022 w 2128"/>
                  <a:gd name="T97" fmla="*/ 794 h 2156"/>
                  <a:gd name="T98" fmla="*/ 1064 w 2128"/>
                  <a:gd name="T99" fmla="*/ 766 h 2156"/>
                  <a:gd name="T100" fmla="*/ 1092 w 2128"/>
                  <a:gd name="T101" fmla="*/ 709 h 2156"/>
                  <a:gd name="T102" fmla="*/ 979 w 2128"/>
                  <a:gd name="T103" fmla="*/ 638 h 2156"/>
                  <a:gd name="T104" fmla="*/ 1064 w 2128"/>
                  <a:gd name="T105" fmla="*/ 539 h 2156"/>
                  <a:gd name="T106" fmla="*/ 1107 w 2128"/>
                  <a:gd name="T107" fmla="*/ 426 h 2156"/>
                  <a:gd name="T108" fmla="*/ 1192 w 2128"/>
                  <a:gd name="T109" fmla="*/ 383 h 2156"/>
                  <a:gd name="T110" fmla="*/ 1348 w 2128"/>
                  <a:gd name="T111" fmla="*/ 340 h 2156"/>
                  <a:gd name="T112" fmla="*/ 1404 w 2128"/>
                  <a:gd name="T113" fmla="*/ 284 h 2156"/>
                  <a:gd name="T114" fmla="*/ 1447 w 2128"/>
                  <a:gd name="T115" fmla="*/ 156 h 2156"/>
                  <a:gd name="T116" fmla="*/ 1518 w 2128"/>
                  <a:gd name="T117" fmla="*/ 57 h 2156"/>
                  <a:gd name="T118" fmla="*/ 1617 w 2128"/>
                  <a:gd name="T119" fmla="*/ 14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blipFill dpi="0" rotWithShape="1">
                <a:blip r:embed="rId4"/>
                <a:srcRect/>
                <a:tile tx="0" ty="0" sx="100000" sy="100000" flip="none" algn="tl"/>
              </a:blipFill>
              <a:ln w="9525">
                <a:solidFill>
                  <a:srgbClr val="333333"/>
                </a:solidFill>
                <a:round/>
                <a:headEnd/>
                <a:tailEnd/>
              </a:ln>
            </p:spPr>
            <p:txBody>
              <a:bodyPr/>
              <a:lstStyle/>
              <a:p>
                <a:endParaRPr lang="ja-JP" altLang="en-US"/>
              </a:p>
            </p:txBody>
          </p:sp>
          <p:sp>
            <p:nvSpPr>
              <p:cNvPr id="28744" name="Freeform 39"/>
              <p:cNvSpPr>
                <a:spLocks/>
              </p:cNvSpPr>
              <p:nvPr/>
            </p:nvSpPr>
            <p:spPr bwMode="auto">
              <a:xfrm>
                <a:off x="2779" y="2823"/>
                <a:ext cx="1065" cy="1148"/>
              </a:xfrm>
              <a:custGeom>
                <a:avLst/>
                <a:gdLst>
                  <a:gd name="T0" fmla="*/ 675 w 1063"/>
                  <a:gd name="T1" fmla="*/ 212 h 1149"/>
                  <a:gd name="T2" fmla="*/ 703 w 1063"/>
                  <a:gd name="T3" fmla="*/ 227 h 1149"/>
                  <a:gd name="T4" fmla="*/ 717 w 1063"/>
                  <a:gd name="T5" fmla="*/ 241 h 1149"/>
                  <a:gd name="T6" fmla="*/ 864 w 1063"/>
                  <a:gd name="T7" fmla="*/ 297 h 1149"/>
                  <a:gd name="T8" fmla="*/ 952 w 1063"/>
                  <a:gd name="T9" fmla="*/ 283 h 1149"/>
                  <a:gd name="T10" fmla="*/ 1023 w 1063"/>
                  <a:gd name="T11" fmla="*/ 241 h 1149"/>
                  <a:gd name="T12" fmla="*/ 1080 w 1063"/>
                  <a:gd name="T13" fmla="*/ 198 h 1149"/>
                  <a:gd name="T14" fmla="*/ 1179 w 1063"/>
                  <a:gd name="T15" fmla="*/ 184 h 1149"/>
                  <a:gd name="T16" fmla="*/ 1179 w 1063"/>
                  <a:gd name="T17" fmla="*/ 198 h 1149"/>
                  <a:gd name="T18" fmla="*/ 1165 w 1063"/>
                  <a:gd name="T19" fmla="*/ 241 h 1149"/>
                  <a:gd name="T20" fmla="*/ 1151 w 1063"/>
                  <a:gd name="T21" fmla="*/ 283 h 1149"/>
                  <a:gd name="T22" fmla="*/ 1137 w 1063"/>
                  <a:gd name="T23" fmla="*/ 297 h 1149"/>
                  <a:gd name="T24" fmla="*/ 1137 w 1063"/>
                  <a:gd name="T25" fmla="*/ 340 h 1149"/>
                  <a:gd name="T26" fmla="*/ 1137 w 1063"/>
                  <a:gd name="T27" fmla="*/ 368 h 1149"/>
                  <a:gd name="T28" fmla="*/ 1151 w 1063"/>
                  <a:gd name="T29" fmla="*/ 397 h 1149"/>
                  <a:gd name="T30" fmla="*/ 1179 w 1063"/>
                  <a:gd name="T31" fmla="*/ 524 h 1149"/>
                  <a:gd name="T32" fmla="*/ 1193 w 1063"/>
                  <a:gd name="T33" fmla="*/ 567 h 1149"/>
                  <a:gd name="T34" fmla="*/ 1151 w 1063"/>
                  <a:gd name="T35" fmla="*/ 574 h 1149"/>
                  <a:gd name="T36" fmla="*/ 1108 w 1063"/>
                  <a:gd name="T37" fmla="*/ 574 h 1149"/>
                  <a:gd name="T38" fmla="*/ 1094 w 1063"/>
                  <a:gd name="T39" fmla="*/ 574 h 1149"/>
                  <a:gd name="T40" fmla="*/ 1052 w 1063"/>
                  <a:gd name="T41" fmla="*/ 587 h 1149"/>
                  <a:gd name="T42" fmla="*/ 1009 w 1063"/>
                  <a:gd name="T43" fmla="*/ 630 h 1149"/>
                  <a:gd name="T44" fmla="*/ 892 w 1063"/>
                  <a:gd name="T45" fmla="*/ 743 h 1149"/>
                  <a:gd name="T46" fmla="*/ 806 w 1063"/>
                  <a:gd name="T47" fmla="*/ 814 h 1149"/>
                  <a:gd name="T48" fmla="*/ 774 w 1063"/>
                  <a:gd name="T49" fmla="*/ 857 h 1149"/>
                  <a:gd name="T50" fmla="*/ 561 w 1063"/>
                  <a:gd name="T51" fmla="*/ 1027 h 1149"/>
                  <a:gd name="T52" fmla="*/ 433 w 1063"/>
                  <a:gd name="T53" fmla="*/ 1084 h 1149"/>
                  <a:gd name="T54" fmla="*/ 405 w 1063"/>
                  <a:gd name="T55" fmla="*/ 1027 h 1149"/>
                  <a:gd name="T56" fmla="*/ 255 w 1063"/>
                  <a:gd name="T57" fmla="*/ 913 h 1149"/>
                  <a:gd name="T58" fmla="*/ 241 w 1063"/>
                  <a:gd name="T59" fmla="*/ 885 h 1149"/>
                  <a:gd name="T60" fmla="*/ 241 w 1063"/>
                  <a:gd name="T61" fmla="*/ 885 h 1149"/>
                  <a:gd name="T62" fmla="*/ 241 w 1063"/>
                  <a:gd name="T63" fmla="*/ 871 h 1149"/>
                  <a:gd name="T64" fmla="*/ 227 w 1063"/>
                  <a:gd name="T65" fmla="*/ 857 h 1149"/>
                  <a:gd name="T66" fmla="*/ 227 w 1063"/>
                  <a:gd name="T67" fmla="*/ 857 h 1149"/>
                  <a:gd name="T68" fmla="*/ 212 w 1063"/>
                  <a:gd name="T69" fmla="*/ 842 h 1149"/>
                  <a:gd name="T70" fmla="*/ 170 w 1063"/>
                  <a:gd name="T71" fmla="*/ 814 h 1149"/>
                  <a:gd name="T72" fmla="*/ 113 w 1063"/>
                  <a:gd name="T73" fmla="*/ 814 h 1149"/>
                  <a:gd name="T74" fmla="*/ 71 w 1063"/>
                  <a:gd name="T75" fmla="*/ 800 h 1149"/>
                  <a:gd name="T76" fmla="*/ 14 w 1063"/>
                  <a:gd name="T77" fmla="*/ 786 h 1149"/>
                  <a:gd name="T78" fmla="*/ 14 w 1063"/>
                  <a:gd name="T79" fmla="*/ 757 h 1149"/>
                  <a:gd name="T80" fmla="*/ 28 w 1063"/>
                  <a:gd name="T81" fmla="*/ 701 h 1149"/>
                  <a:gd name="T82" fmla="*/ 71 w 1063"/>
                  <a:gd name="T83" fmla="*/ 574 h 1149"/>
                  <a:gd name="T84" fmla="*/ 56 w 1063"/>
                  <a:gd name="T85" fmla="*/ 574 h 1149"/>
                  <a:gd name="T86" fmla="*/ 28 w 1063"/>
                  <a:gd name="T87" fmla="*/ 496 h 1149"/>
                  <a:gd name="T88" fmla="*/ 28 w 1063"/>
                  <a:gd name="T89" fmla="*/ 482 h 1149"/>
                  <a:gd name="T90" fmla="*/ 56 w 1063"/>
                  <a:gd name="T91" fmla="*/ 454 h 1149"/>
                  <a:gd name="T92" fmla="*/ 85 w 1063"/>
                  <a:gd name="T93" fmla="*/ 425 h 1149"/>
                  <a:gd name="T94" fmla="*/ 42 w 1063"/>
                  <a:gd name="T95" fmla="*/ 354 h 1149"/>
                  <a:gd name="T96" fmla="*/ 28 w 1063"/>
                  <a:gd name="T97" fmla="*/ 283 h 1149"/>
                  <a:gd name="T98" fmla="*/ 156 w 1063"/>
                  <a:gd name="T99" fmla="*/ 198 h 1149"/>
                  <a:gd name="T100" fmla="*/ 227 w 1063"/>
                  <a:gd name="T101" fmla="*/ 141 h 1149"/>
                  <a:gd name="T102" fmla="*/ 433 w 1063"/>
                  <a:gd name="T103" fmla="*/ 42 h 1149"/>
                  <a:gd name="T104" fmla="*/ 504 w 1063"/>
                  <a:gd name="T105" fmla="*/ 0 h 1149"/>
                  <a:gd name="T106" fmla="*/ 561 w 1063"/>
                  <a:gd name="T107" fmla="*/ 71 h 1149"/>
                  <a:gd name="T108" fmla="*/ 589 w 1063"/>
                  <a:gd name="T109" fmla="*/ 113 h 1149"/>
                  <a:gd name="T110" fmla="*/ 604 w 1063"/>
                  <a:gd name="T111" fmla="*/ 127 h 1149"/>
                  <a:gd name="T112" fmla="*/ 632 w 1063"/>
                  <a:gd name="T113" fmla="*/ 156 h 1149"/>
                  <a:gd name="T114" fmla="*/ 632 w 1063"/>
                  <a:gd name="T115" fmla="*/ 156 h 1149"/>
                  <a:gd name="T116" fmla="*/ 646 w 1063"/>
                  <a:gd name="T117" fmla="*/ 184 h 1149"/>
                  <a:gd name="T118" fmla="*/ 675 w 1063"/>
                  <a:gd name="T119" fmla="*/ 212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blipFill dpi="0" rotWithShape="1">
                <a:blip r:embed="rId3"/>
                <a:srcRect/>
                <a:tile tx="0" ty="0" sx="100000" sy="100000" flip="none" algn="tl"/>
              </a:blipFill>
              <a:ln w="9525">
                <a:solidFill>
                  <a:srgbClr val="333333"/>
                </a:solidFill>
                <a:round/>
                <a:headEnd/>
                <a:tailEnd/>
              </a:ln>
            </p:spPr>
            <p:txBody>
              <a:bodyPr/>
              <a:lstStyle/>
              <a:p>
                <a:endParaRPr lang="ja-JP" altLang="en-US"/>
              </a:p>
            </p:txBody>
          </p:sp>
          <p:sp>
            <p:nvSpPr>
              <p:cNvPr id="28745" name="Freeform 38"/>
              <p:cNvSpPr>
                <a:spLocks/>
              </p:cNvSpPr>
              <p:nvPr/>
            </p:nvSpPr>
            <p:spPr bwMode="auto">
              <a:xfrm>
                <a:off x="5630" y="5490"/>
                <a:ext cx="1702" cy="2539"/>
              </a:xfrm>
              <a:custGeom>
                <a:avLst/>
                <a:gdLst>
                  <a:gd name="T0" fmla="*/ 837 w 1702"/>
                  <a:gd name="T1" fmla="*/ 156 h 2539"/>
                  <a:gd name="T2" fmla="*/ 1177 w 1702"/>
                  <a:gd name="T3" fmla="*/ 468 h 2539"/>
                  <a:gd name="T4" fmla="*/ 1248 w 1702"/>
                  <a:gd name="T5" fmla="*/ 624 h 2539"/>
                  <a:gd name="T6" fmla="*/ 1305 w 1702"/>
                  <a:gd name="T7" fmla="*/ 737 h 2539"/>
                  <a:gd name="T8" fmla="*/ 1291 w 1702"/>
                  <a:gd name="T9" fmla="*/ 851 h 2539"/>
                  <a:gd name="T10" fmla="*/ 1277 w 1702"/>
                  <a:gd name="T11" fmla="*/ 1007 h 2539"/>
                  <a:gd name="T12" fmla="*/ 1277 w 1702"/>
                  <a:gd name="T13" fmla="*/ 1120 h 2539"/>
                  <a:gd name="T14" fmla="*/ 1206 w 1702"/>
                  <a:gd name="T15" fmla="*/ 1134 h 2539"/>
                  <a:gd name="T16" fmla="*/ 1135 w 1702"/>
                  <a:gd name="T17" fmla="*/ 1106 h 2539"/>
                  <a:gd name="T18" fmla="*/ 1021 w 1702"/>
                  <a:gd name="T19" fmla="*/ 1063 h 2539"/>
                  <a:gd name="T20" fmla="*/ 979 w 1702"/>
                  <a:gd name="T21" fmla="*/ 1035 h 2539"/>
                  <a:gd name="T22" fmla="*/ 851 w 1702"/>
                  <a:gd name="T23" fmla="*/ 1021 h 2539"/>
                  <a:gd name="T24" fmla="*/ 823 w 1702"/>
                  <a:gd name="T25" fmla="*/ 964 h 2539"/>
                  <a:gd name="T26" fmla="*/ 780 w 1702"/>
                  <a:gd name="T27" fmla="*/ 993 h 2539"/>
                  <a:gd name="T28" fmla="*/ 780 w 1702"/>
                  <a:gd name="T29" fmla="*/ 1177 h 2539"/>
                  <a:gd name="T30" fmla="*/ 851 w 1702"/>
                  <a:gd name="T31" fmla="*/ 1234 h 2539"/>
                  <a:gd name="T32" fmla="*/ 993 w 1702"/>
                  <a:gd name="T33" fmla="*/ 1262 h 2539"/>
                  <a:gd name="T34" fmla="*/ 1121 w 1702"/>
                  <a:gd name="T35" fmla="*/ 1361 h 2539"/>
                  <a:gd name="T36" fmla="*/ 1234 w 1702"/>
                  <a:gd name="T37" fmla="*/ 1347 h 2539"/>
                  <a:gd name="T38" fmla="*/ 1206 w 1702"/>
                  <a:gd name="T39" fmla="*/ 1248 h 2539"/>
                  <a:gd name="T40" fmla="*/ 1206 w 1702"/>
                  <a:gd name="T41" fmla="*/ 1205 h 2539"/>
                  <a:gd name="T42" fmla="*/ 1234 w 1702"/>
                  <a:gd name="T43" fmla="*/ 1276 h 2539"/>
                  <a:gd name="T44" fmla="*/ 1319 w 1702"/>
                  <a:gd name="T45" fmla="*/ 1319 h 2539"/>
                  <a:gd name="T46" fmla="*/ 1319 w 1702"/>
                  <a:gd name="T47" fmla="*/ 1361 h 2539"/>
                  <a:gd name="T48" fmla="*/ 1433 w 1702"/>
                  <a:gd name="T49" fmla="*/ 1446 h 2539"/>
                  <a:gd name="T50" fmla="*/ 1532 w 1702"/>
                  <a:gd name="T51" fmla="*/ 1461 h 2539"/>
                  <a:gd name="T52" fmla="*/ 1589 w 1702"/>
                  <a:gd name="T53" fmla="*/ 1532 h 2539"/>
                  <a:gd name="T54" fmla="*/ 1688 w 1702"/>
                  <a:gd name="T55" fmla="*/ 1546 h 2539"/>
                  <a:gd name="T56" fmla="*/ 1688 w 1702"/>
                  <a:gd name="T57" fmla="*/ 1602 h 2539"/>
                  <a:gd name="T58" fmla="*/ 1702 w 1702"/>
                  <a:gd name="T59" fmla="*/ 1688 h 2539"/>
                  <a:gd name="T60" fmla="*/ 1631 w 1702"/>
                  <a:gd name="T61" fmla="*/ 1773 h 2539"/>
                  <a:gd name="T62" fmla="*/ 1575 w 1702"/>
                  <a:gd name="T63" fmla="*/ 1844 h 2539"/>
                  <a:gd name="T64" fmla="*/ 1433 w 1702"/>
                  <a:gd name="T65" fmla="*/ 1929 h 2539"/>
                  <a:gd name="T66" fmla="*/ 1433 w 1702"/>
                  <a:gd name="T67" fmla="*/ 2085 h 2539"/>
                  <a:gd name="T68" fmla="*/ 1433 w 1702"/>
                  <a:gd name="T69" fmla="*/ 2212 h 2539"/>
                  <a:gd name="T70" fmla="*/ 1333 w 1702"/>
                  <a:gd name="T71" fmla="*/ 2269 h 2539"/>
                  <a:gd name="T72" fmla="*/ 1121 w 1702"/>
                  <a:gd name="T73" fmla="*/ 2227 h 2539"/>
                  <a:gd name="T74" fmla="*/ 1135 w 1702"/>
                  <a:gd name="T75" fmla="*/ 2297 h 2539"/>
                  <a:gd name="T76" fmla="*/ 1078 w 1702"/>
                  <a:gd name="T77" fmla="*/ 2368 h 2539"/>
                  <a:gd name="T78" fmla="*/ 1107 w 1702"/>
                  <a:gd name="T79" fmla="*/ 2454 h 2539"/>
                  <a:gd name="T80" fmla="*/ 1050 w 1702"/>
                  <a:gd name="T81" fmla="*/ 2524 h 2539"/>
                  <a:gd name="T82" fmla="*/ 1050 w 1702"/>
                  <a:gd name="T83" fmla="*/ 2397 h 2539"/>
                  <a:gd name="T84" fmla="*/ 993 w 1702"/>
                  <a:gd name="T85" fmla="*/ 2326 h 2539"/>
                  <a:gd name="T86" fmla="*/ 951 w 1702"/>
                  <a:gd name="T87" fmla="*/ 2241 h 2539"/>
                  <a:gd name="T88" fmla="*/ 851 w 1702"/>
                  <a:gd name="T89" fmla="*/ 2184 h 2539"/>
                  <a:gd name="T90" fmla="*/ 752 w 1702"/>
                  <a:gd name="T91" fmla="*/ 2184 h 2539"/>
                  <a:gd name="T92" fmla="*/ 624 w 1702"/>
                  <a:gd name="T93" fmla="*/ 2184 h 2539"/>
                  <a:gd name="T94" fmla="*/ 497 w 1702"/>
                  <a:gd name="T95" fmla="*/ 2184 h 2539"/>
                  <a:gd name="T96" fmla="*/ 355 w 1702"/>
                  <a:gd name="T97" fmla="*/ 2184 h 2539"/>
                  <a:gd name="T98" fmla="*/ 298 w 1702"/>
                  <a:gd name="T99" fmla="*/ 2170 h 2539"/>
                  <a:gd name="T100" fmla="*/ 185 w 1702"/>
                  <a:gd name="T101" fmla="*/ 2170 h 2539"/>
                  <a:gd name="T102" fmla="*/ 114 w 1702"/>
                  <a:gd name="T103" fmla="*/ 2099 h 2539"/>
                  <a:gd name="T104" fmla="*/ 114 w 1702"/>
                  <a:gd name="T105" fmla="*/ 1985 h 2539"/>
                  <a:gd name="T106" fmla="*/ 114 w 1702"/>
                  <a:gd name="T107" fmla="*/ 1900 h 2539"/>
                  <a:gd name="T108" fmla="*/ 128 w 1702"/>
                  <a:gd name="T109" fmla="*/ 1631 h 2539"/>
                  <a:gd name="T110" fmla="*/ 0 w 1702"/>
                  <a:gd name="T111" fmla="*/ 1461 h 2539"/>
                  <a:gd name="T112" fmla="*/ 0 w 1702"/>
                  <a:gd name="T113" fmla="*/ 1276 h 2539"/>
                  <a:gd name="T114" fmla="*/ 114 w 1702"/>
                  <a:gd name="T115" fmla="*/ 794 h 2539"/>
                  <a:gd name="T116" fmla="*/ 327 w 1702"/>
                  <a:gd name="T117" fmla="*/ 411 h 2539"/>
                  <a:gd name="T118" fmla="*/ 483 w 1702"/>
                  <a:gd name="T119" fmla="*/ 496 h 2539"/>
                  <a:gd name="T120" fmla="*/ 454 w 1702"/>
                  <a:gd name="T121" fmla="*/ 411 h 2539"/>
                  <a:gd name="T122" fmla="*/ 454 w 1702"/>
                  <a:gd name="T123" fmla="*/ 297 h 2539"/>
                  <a:gd name="T124" fmla="*/ 497 w 1702"/>
                  <a:gd name="T125" fmla="*/ 71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blipFill dpi="0" rotWithShape="1">
                <a:blip r:embed="rId2"/>
                <a:srcRect/>
                <a:tile tx="0" ty="0" sx="100000" sy="100000" flip="none" algn="tl"/>
              </a:blipFill>
              <a:ln w="9525">
                <a:solidFill>
                  <a:srgbClr val="333333"/>
                </a:solidFill>
                <a:round/>
                <a:headEnd/>
                <a:tailEnd/>
              </a:ln>
            </p:spPr>
            <p:txBody>
              <a:bodyPr/>
              <a:lstStyle/>
              <a:p>
                <a:endParaRPr lang="ja-JP" altLang="en-US"/>
              </a:p>
            </p:txBody>
          </p:sp>
          <p:sp>
            <p:nvSpPr>
              <p:cNvPr id="28746" name="Freeform 37"/>
              <p:cNvSpPr>
                <a:spLocks/>
              </p:cNvSpPr>
              <p:nvPr/>
            </p:nvSpPr>
            <p:spPr bwMode="auto">
              <a:xfrm>
                <a:off x="3219" y="2155"/>
                <a:ext cx="1787" cy="1659"/>
              </a:xfrm>
              <a:custGeom>
                <a:avLst/>
                <a:gdLst>
                  <a:gd name="T0" fmla="*/ 1504 w 1787"/>
                  <a:gd name="T1" fmla="*/ 85 h 1659"/>
                  <a:gd name="T2" fmla="*/ 1546 w 1787"/>
                  <a:gd name="T3" fmla="*/ 99 h 1659"/>
                  <a:gd name="T4" fmla="*/ 1631 w 1787"/>
                  <a:gd name="T5" fmla="*/ 156 h 1659"/>
                  <a:gd name="T6" fmla="*/ 1702 w 1787"/>
                  <a:gd name="T7" fmla="*/ 255 h 1659"/>
                  <a:gd name="T8" fmla="*/ 1731 w 1787"/>
                  <a:gd name="T9" fmla="*/ 298 h 1659"/>
                  <a:gd name="T10" fmla="*/ 1731 w 1787"/>
                  <a:gd name="T11" fmla="*/ 397 h 1659"/>
                  <a:gd name="T12" fmla="*/ 1716 w 1787"/>
                  <a:gd name="T13" fmla="*/ 482 h 1659"/>
                  <a:gd name="T14" fmla="*/ 1645 w 1787"/>
                  <a:gd name="T15" fmla="*/ 567 h 1659"/>
                  <a:gd name="T16" fmla="*/ 1617 w 1787"/>
                  <a:gd name="T17" fmla="*/ 610 h 1659"/>
                  <a:gd name="T18" fmla="*/ 1589 w 1787"/>
                  <a:gd name="T19" fmla="*/ 681 h 1659"/>
                  <a:gd name="T20" fmla="*/ 1603 w 1787"/>
                  <a:gd name="T21" fmla="*/ 737 h 1659"/>
                  <a:gd name="T22" fmla="*/ 1617 w 1787"/>
                  <a:gd name="T23" fmla="*/ 794 h 1659"/>
                  <a:gd name="T24" fmla="*/ 1645 w 1787"/>
                  <a:gd name="T25" fmla="*/ 837 h 1659"/>
                  <a:gd name="T26" fmla="*/ 1688 w 1787"/>
                  <a:gd name="T27" fmla="*/ 908 h 1659"/>
                  <a:gd name="T28" fmla="*/ 1731 w 1787"/>
                  <a:gd name="T29" fmla="*/ 964 h 1659"/>
                  <a:gd name="T30" fmla="*/ 1759 w 1787"/>
                  <a:gd name="T31" fmla="*/ 1035 h 1659"/>
                  <a:gd name="T32" fmla="*/ 1773 w 1787"/>
                  <a:gd name="T33" fmla="*/ 1106 h 1659"/>
                  <a:gd name="T34" fmla="*/ 1773 w 1787"/>
                  <a:gd name="T35" fmla="*/ 1177 h 1659"/>
                  <a:gd name="T36" fmla="*/ 1759 w 1787"/>
                  <a:gd name="T37" fmla="*/ 1248 h 1659"/>
                  <a:gd name="T38" fmla="*/ 1716 w 1787"/>
                  <a:gd name="T39" fmla="*/ 1305 h 1659"/>
                  <a:gd name="T40" fmla="*/ 1702 w 1787"/>
                  <a:gd name="T41" fmla="*/ 1333 h 1659"/>
                  <a:gd name="T42" fmla="*/ 1674 w 1787"/>
                  <a:gd name="T43" fmla="*/ 1347 h 1659"/>
                  <a:gd name="T44" fmla="*/ 1575 w 1787"/>
                  <a:gd name="T45" fmla="*/ 1376 h 1659"/>
                  <a:gd name="T46" fmla="*/ 1419 w 1787"/>
                  <a:gd name="T47" fmla="*/ 1376 h 1659"/>
                  <a:gd name="T48" fmla="*/ 1305 w 1787"/>
                  <a:gd name="T49" fmla="*/ 1376 h 1659"/>
                  <a:gd name="T50" fmla="*/ 1263 w 1787"/>
                  <a:gd name="T51" fmla="*/ 1347 h 1659"/>
                  <a:gd name="T52" fmla="*/ 1177 w 1787"/>
                  <a:gd name="T53" fmla="*/ 1319 h 1659"/>
                  <a:gd name="T54" fmla="*/ 1078 w 1787"/>
                  <a:gd name="T55" fmla="*/ 1305 h 1659"/>
                  <a:gd name="T56" fmla="*/ 979 w 1787"/>
                  <a:gd name="T57" fmla="*/ 1291 h 1659"/>
                  <a:gd name="T58" fmla="*/ 865 w 1787"/>
                  <a:gd name="T59" fmla="*/ 1291 h 1659"/>
                  <a:gd name="T60" fmla="*/ 795 w 1787"/>
                  <a:gd name="T61" fmla="*/ 1305 h 1659"/>
                  <a:gd name="T62" fmla="*/ 752 w 1787"/>
                  <a:gd name="T63" fmla="*/ 1305 h 1659"/>
                  <a:gd name="T64" fmla="*/ 681 w 1787"/>
                  <a:gd name="T65" fmla="*/ 1361 h 1659"/>
                  <a:gd name="T66" fmla="*/ 610 w 1787"/>
                  <a:gd name="T67" fmla="*/ 1432 h 1659"/>
                  <a:gd name="T68" fmla="*/ 397 w 1787"/>
                  <a:gd name="T69" fmla="*/ 1574 h 1659"/>
                  <a:gd name="T70" fmla="*/ 327 w 1787"/>
                  <a:gd name="T71" fmla="*/ 1631 h 1659"/>
                  <a:gd name="T72" fmla="*/ 298 w 1787"/>
                  <a:gd name="T73" fmla="*/ 1560 h 1659"/>
                  <a:gd name="T74" fmla="*/ 426 w 1787"/>
                  <a:gd name="T75" fmla="*/ 1376 h 1659"/>
                  <a:gd name="T76" fmla="*/ 483 w 1787"/>
                  <a:gd name="T77" fmla="*/ 1319 h 1659"/>
                  <a:gd name="T78" fmla="*/ 539 w 1787"/>
                  <a:gd name="T79" fmla="*/ 1291 h 1659"/>
                  <a:gd name="T80" fmla="*/ 596 w 1787"/>
                  <a:gd name="T81" fmla="*/ 1262 h 1659"/>
                  <a:gd name="T82" fmla="*/ 596 w 1787"/>
                  <a:gd name="T83" fmla="*/ 1120 h 1659"/>
                  <a:gd name="T84" fmla="*/ 568 w 1787"/>
                  <a:gd name="T85" fmla="*/ 1049 h 1659"/>
                  <a:gd name="T86" fmla="*/ 582 w 1787"/>
                  <a:gd name="T87" fmla="*/ 964 h 1659"/>
                  <a:gd name="T88" fmla="*/ 596 w 1787"/>
                  <a:gd name="T89" fmla="*/ 922 h 1659"/>
                  <a:gd name="T90" fmla="*/ 596 w 1787"/>
                  <a:gd name="T91" fmla="*/ 865 h 1659"/>
                  <a:gd name="T92" fmla="*/ 483 w 1787"/>
                  <a:gd name="T93" fmla="*/ 922 h 1659"/>
                  <a:gd name="T94" fmla="*/ 369 w 1787"/>
                  <a:gd name="T95" fmla="*/ 978 h 1659"/>
                  <a:gd name="T96" fmla="*/ 227 w 1787"/>
                  <a:gd name="T97" fmla="*/ 922 h 1659"/>
                  <a:gd name="T98" fmla="*/ 185 w 1787"/>
                  <a:gd name="T99" fmla="*/ 893 h 1659"/>
                  <a:gd name="T100" fmla="*/ 142 w 1787"/>
                  <a:gd name="T101" fmla="*/ 865 h 1659"/>
                  <a:gd name="T102" fmla="*/ 128 w 1787"/>
                  <a:gd name="T103" fmla="*/ 837 h 1659"/>
                  <a:gd name="T104" fmla="*/ 85 w 1787"/>
                  <a:gd name="T105" fmla="*/ 794 h 1659"/>
                  <a:gd name="T106" fmla="*/ 29 w 1787"/>
                  <a:gd name="T107" fmla="*/ 709 h 1659"/>
                  <a:gd name="T108" fmla="*/ 199 w 1787"/>
                  <a:gd name="T109" fmla="*/ 525 h 1659"/>
                  <a:gd name="T110" fmla="*/ 397 w 1787"/>
                  <a:gd name="T111" fmla="*/ 383 h 1659"/>
                  <a:gd name="T112" fmla="*/ 468 w 1787"/>
                  <a:gd name="T113" fmla="*/ 340 h 1659"/>
                  <a:gd name="T114" fmla="*/ 639 w 1787"/>
                  <a:gd name="T115" fmla="*/ 213 h 1659"/>
                  <a:gd name="T116" fmla="*/ 766 w 1787"/>
                  <a:gd name="T117" fmla="*/ 142 h 1659"/>
                  <a:gd name="T118" fmla="*/ 837 w 1787"/>
                  <a:gd name="T119" fmla="*/ 113 h 1659"/>
                  <a:gd name="T120" fmla="*/ 922 w 1787"/>
                  <a:gd name="T121" fmla="*/ 99 h 1659"/>
                  <a:gd name="T122" fmla="*/ 1064 w 1787"/>
                  <a:gd name="T123" fmla="*/ 99 h 1659"/>
                  <a:gd name="T124" fmla="*/ 1348 w 1787"/>
                  <a:gd name="T125" fmla="*/ 28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blipFill dpi="0" rotWithShape="1">
                <a:blip r:embed="rId3"/>
                <a:srcRect/>
                <a:tile tx="0" ty="0" sx="100000" sy="100000" flip="none" algn="tl"/>
              </a:blipFill>
              <a:ln w="9525">
                <a:solidFill>
                  <a:srgbClr val="333333"/>
                </a:solidFill>
                <a:round/>
                <a:headEnd/>
                <a:tailEnd/>
              </a:ln>
            </p:spPr>
            <p:txBody>
              <a:bodyPr/>
              <a:lstStyle/>
              <a:p>
                <a:endParaRPr lang="ja-JP" altLang="en-US"/>
              </a:p>
            </p:txBody>
          </p:sp>
          <p:sp>
            <p:nvSpPr>
              <p:cNvPr id="28747" name="Freeform 36"/>
              <p:cNvSpPr>
                <a:spLocks/>
              </p:cNvSpPr>
              <p:nvPr/>
            </p:nvSpPr>
            <p:spPr bwMode="auto">
              <a:xfrm>
                <a:off x="2200" y="878"/>
                <a:ext cx="2227" cy="1972"/>
              </a:xfrm>
              <a:custGeom>
                <a:avLst/>
                <a:gdLst>
                  <a:gd name="T0" fmla="*/ 1830 w 2227"/>
                  <a:gd name="T1" fmla="*/ 28 h 1972"/>
                  <a:gd name="T2" fmla="*/ 1900 w 2227"/>
                  <a:gd name="T3" fmla="*/ 43 h 1972"/>
                  <a:gd name="T4" fmla="*/ 1986 w 2227"/>
                  <a:gd name="T5" fmla="*/ 71 h 1972"/>
                  <a:gd name="T6" fmla="*/ 1971 w 2227"/>
                  <a:gd name="T7" fmla="*/ 128 h 1972"/>
                  <a:gd name="T8" fmla="*/ 2212 w 2227"/>
                  <a:gd name="T9" fmla="*/ 298 h 1972"/>
                  <a:gd name="T10" fmla="*/ 2212 w 2227"/>
                  <a:gd name="T11" fmla="*/ 340 h 1972"/>
                  <a:gd name="T12" fmla="*/ 2198 w 2227"/>
                  <a:gd name="T13" fmla="*/ 383 h 1972"/>
                  <a:gd name="T14" fmla="*/ 2184 w 2227"/>
                  <a:gd name="T15" fmla="*/ 440 h 1972"/>
                  <a:gd name="T16" fmla="*/ 2184 w 2227"/>
                  <a:gd name="T17" fmla="*/ 482 h 1972"/>
                  <a:gd name="T18" fmla="*/ 2127 w 2227"/>
                  <a:gd name="T19" fmla="*/ 582 h 1972"/>
                  <a:gd name="T20" fmla="*/ 2085 w 2227"/>
                  <a:gd name="T21" fmla="*/ 695 h 1972"/>
                  <a:gd name="T22" fmla="*/ 2085 w 2227"/>
                  <a:gd name="T23" fmla="*/ 738 h 1972"/>
                  <a:gd name="T24" fmla="*/ 2071 w 2227"/>
                  <a:gd name="T25" fmla="*/ 794 h 1972"/>
                  <a:gd name="T26" fmla="*/ 2056 w 2227"/>
                  <a:gd name="T27" fmla="*/ 908 h 1972"/>
                  <a:gd name="T28" fmla="*/ 2071 w 2227"/>
                  <a:gd name="T29" fmla="*/ 1035 h 1972"/>
                  <a:gd name="T30" fmla="*/ 2099 w 2227"/>
                  <a:gd name="T31" fmla="*/ 1106 h 1972"/>
                  <a:gd name="T32" fmla="*/ 2113 w 2227"/>
                  <a:gd name="T33" fmla="*/ 1234 h 1972"/>
                  <a:gd name="T34" fmla="*/ 2099 w 2227"/>
                  <a:gd name="T35" fmla="*/ 1390 h 1972"/>
                  <a:gd name="T36" fmla="*/ 1915 w 2227"/>
                  <a:gd name="T37" fmla="*/ 1390 h 1972"/>
                  <a:gd name="T38" fmla="*/ 1844 w 2227"/>
                  <a:gd name="T39" fmla="*/ 1404 h 1972"/>
                  <a:gd name="T40" fmla="*/ 1674 w 2227"/>
                  <a:gd name="T41" fmla="*/ 1504 h 1972"/>
                  <a:gd name="T42" fmla="*/ 1489 w 2227"/>
                  <a:gd name="T43" fmla="*/ 1631 h 1972"/>
                  <a:gd name="T44" fmla="*/ 1362 w 2227"/>
                  <a:gd name="T45" fmla="*/ 1716 h 1972"/>
                  <a:gd name="T46" fmla="*/ 1021 w 2227"/>
                  <a:gd name="T47" fmla="*/ 1972 h 1972"/>
                  <a:gd name="T48" fmla="*/ 922 w 2227"/>
                  <a:gd name="T49" fmla="*/ 1816 h 1972"/>
                  <a:gd name="T50" fmla="*/ 837 w 2227"/>
                  <a:gd name="T51" fmla="*/ 1702 h 1972"/>
                  <a:gd name="T52" fmla="*/ 794 w 2227"/>
                  <a:gd name="T53" fmla="*/ 1645 h 1972"/>
                  <a:gd name="T54" fmla="*/ 723 w 2227"/>
                  <a:gd name="T55" fmla="*/ 1532 h 1972"/>
                  <a:gd name="T56" fmla="*/ 667 w 2227"/>
                  <a:gd name="T57" fmla="*/ 1461 h 1972"/>
                  <a:gd name="T58" fmla="*/ 610 w 2227"/>
                  <a:gd name="T59" fmla="*/ 1376 h 1972"/>
                  <a:gd name="T60" fmla="*/ 539 w 2227"/>
                  <a:gd name="T61" fmla="*/ 1291 h 1972"/>
                  <a:gd name="T62" fmla="*/ 482 w 2227"/>
                  <a:gd name="T63" fmla="*/ 1220 h 1972"/>
                  <a:gd name="T64" fmla="*/ 426 w 2227"/>
                  <a:gd name="T65" fmla="*/ 1149 h 1972"/>
                  <a:gd name="T66" fmla="*/ 397 w 2227"/>
                  <a:gd name="T67" fmla="*/ 1121 h 1972"/>
                  <a:gd name="T68" fmla="*/ 326 w 2227"/>
                  <a:gd name="T69" fmla="*/ 1064 h 1972"/>
                  <a:gd name="T70" fmla="*/ 270 w 2227"/>
                  <a:gd name="T71" fmla="*/ 1035 h 1972"/>
                  <a:gd name="T72" fmla="*/ 213 w 2227"/>
                  <a:gd name="T73" fmla="*/ 1021 h 1972"/>
                  <a:gd name="T74" fmla="*/ 0 w 2227"/>
                  <a:gd name="T75" fmla="*/ 950 h 1972"/>
                  <a:gd name="T76" fmla="*/ 28 w 2227"/>
                  <a:gd name="T77" fmla="*/ 865 h 1972"/>
                  <a:gd name="T78" fmla="*/ 71 w 2227"/>
                  <a:gd name="T79" fmla="*/ 794 h 1972"/>
                  <a:gd name="T80" fmla="*/ 99 w 2227"/>
                  <a:gd name="T81" fmla="*/ 752 h 1972"/>
                  <a:gd name="T82" fmla="*/ 156 w 2227"/>
                  <a:gd name="T83" fmla="*/ 738 h 1972"/>
                  <a:gd name="T84" fmla="*/ 355 w 2227"/>
                  <a:gd name="T85" fmla="*/ 738 h 1972"/>
                  <a:gd name="T86" fmla="*/ 482 w 2227"/>
                  <a:gd name="T87" fmla="*/ 780 h 1972"/>
                  <a:gd name="T88" fmla="*/ 567 w 2227"/>
                  <a:gd name="T89" fmla="*/ 808 h 1972"/>
                  <a:gd name="T90" fmla="*/ 681 w 2227"/>
                  <a:gd name="T91" fmla="*/ 851 h 1972"/>
                  <a:gd name="T92" fmla="*/ 738 w 2227"/>
                  <a:gd name="T93" fmla="*/ 908 h 1972"/>
                  <a:gd name="T94" fmla="*/ 808 w 2227"/>
                  <a:gd name="T95" fmla="*/ 908 h 1972"/>
                  <a:gd name="T96" fmla="*/ 908 w 2227"/>
                  <a:gd name="T97" fmla="*/ 851 h 1972"/>
                  <a:gd name="T98" fmla="*/ 979 w 2227"/>
                  <a:gd name="T99" fmla="*/ 780 h 1972"/>
                  <a:gd name="T100" fmla="*/ 1064 w 2227"/>
                  <a:gd name="T101" fmla="*/ 695 h 1972"/>
                  <a:gd name="T102" fmla="*/ 1135 w 2227"/>
                  <a:gd name="T103" fmla="*/ 652 h 1972"/>
                  <a:gd name="T104" fmla="*/ 1262 w 2227"/>
                  <a:gd name="T105" fmla="*/ 596 h 1972"/>
                  <a:gd name="T106" fmla="*/ 1333 w 2227"/>
                  <a:gd name="T107" fmla="*/ 525 h 1972"/>
                  <a:gd name="T108" fmla="*/ 1319 w 2227"/>
                  <a:gd name="T109" fmla="*/ 426 h 1972"/>
                  <a:gd name="T110" fmla="*/ 1347 w 2227"/>
                  <a:gd name="T111" fmla="*/ 426 h 1972"/>
                  <a:gd name="T112" fmla="*/ 1418 w 2227"/>
                  <a:gd name="T113" fmla="*/ 312 h 1972"/>
                  <a:gd name="T114" fmla="*/ 1404 w 2227"/>
                  <a:gd name="T115" fmla="*/ 241 h 1972"/>
                  <a:gd name="T116" fmla="*/ 1461 w 2227"/>
                  <a:gd name="T117" fmla="*/ 128 h 1972"/>
                  <a:gd name="T118" fmla="*/ 1518 w 2227"/>
                  <a:gd name="T119" fmla="*/ 113 h 1972"/>
                  <a:gd name="T120" fmla="*/ 1617 w 2227"/>
                  <a:gd name="T121" fmla="*/ 14 h 1972"/>
                  <a:gd name="T122" fmla="*/ 1702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blipFill dpi="0" rotWithShape="1">
                <a:blip r:embed="rId4"/>
                <a:srcRect/>
                <a:tile tx="0" ty="0" sx="100000" sy="100000" flip="none" algn="tl"/>
              </a:blipFill>
              <a:ln w="9525">
                <a:solidFill>
                  <a:srgbClr val="333333"/>
                </a:solidFill>
                <a:round/>
                <a:headEnd/>
                <a:tailEnd/>
              </a:ln>
            </p:spPr>
            <p:txBody>
              <a:bodyPr/>
              <a:lstStyle/>
              <a:p>
                <a:endParaRPr lang="ja-JP" altLang="en-US"/>
              </a:p>
            </p:txBody>
          </p:sp>
          <p:sp>
            <p:nvSpPr>
              <p:cNvPr id="28748" name="Freeform 35"/>
              <p:cNvSpPr>
                <a:spLocks/>
              </p:cNvSpPr>
              <p:nvPr/>
            </p:nvSpPr>
            <p:spPr bwMode="auto">
              <a:xfrm>
                <a:off x="3446" y="4355"/>
                <a:ext cx="1106" cy="950"/>
              </a:xfrm>
              <a:custGeom>
                <a:avLst/>
                <a:gdLst>
                  <a:gd name="T0" fmla="*/ 610 w 1106"/>
                  <a:gd name="T1" fmla="*/ 71 h 950"/>
                  <a:gd name="T2" fmla="*/ 638 w 1106"/>
                  <a:gd name="T3" fmla="*/ 127 h 950"/>
                  <a:gd name="T4" fmla="*/ 653 w 1106"/>
                  <a:gd name="T5" fmla="*/ 141 h 950"/>
                  <a:gd name="T6" fmla="*/ 667 w 1106"/>
                  <a:gd name="T7" fmla="*/ 156 h 950"/>
                  <a:gd name="T8" fmla="*/ 695 w 1106"/>
                  <a:gd name="T9" fmla="*/ 212 h 950"/>
                  <a:gd name="T10" fmla="*/ 709 w 1106"/>
                  <a:gd name="T11" fmla="*/ 241 h 950"/>
                  <a:gd name="T12" fmla="*/ 738 w 1106"/>
                  <a:gd name="T13" fmla="*/ 298 h 950"/>
                  <a:gd name="T14" fmla="*/ 794 w 1106"/>
                  <a:gd name="T15" fmla="*/ 283 h 950"/>
                  <a:gd name="T16" fmla="*/ 823 w 1106"/>
                  <a:gd name="T17" fmla="*/ 312 h 950"/>
                  <a:gd name="T18" fmla="*/ 894 w 1106"/>
                  <a:gd name="T19" fmla="*/ 312 h 950"/>
                  <a:gd name="T20" fmla="*/ 1007 w 1106"/>
                  <a:gd name="T21" fmla="*/ 326 h 950"/>
                  <a:gd name="T22" fmla="*/ 1092 w 1106"/>
                  <a:gd name="T23" fmla="*/ 340 h 950"/>
                  <a:gd name="T24" fmla="*/ 1092 w 1106"/>
                  <a:gd name="T25" fmla="*/ 496 h 950"/>
                  <a:gd name="T26" fmla="*/ 1092 w 1106"/>
                  <a:gd name="T27" fmla="*/ 539 h 950"/>
                  <a:gd name="T28" fmla="*/ 1021 w 1106"/>
                  <a:gd name="T29" fmla="*/ 723 h 950"/>
                  <a:gd name="T30" fmla="*/ 993 w 1106"/>
                  <a:gd name="T31" fmla="*/ 737 h 950"/>
                  <a:gd name="T32" fmla="*/ 965 w 1106"/>
                  <a:gd name="T33" fmla="*/ 851 h 950"/>
                  <a:gd name="T34" fmla="*/ 936 w 1106"/>
                  <a:gd name="T35" fmla="*/ 950 h 950"/>
                  <a:gd name="T36" fmla="*/ 894 w 1106"/>
                  <a:gd name="T37" fmla="*/ 936 h 950"/>
                  <a:gd name="T38" fmla="*/ 865 w 1106"/>
                  <a:gd name="T39" fmla="*/ 922 h 950"/>
                  <a:gd name="T40" fmla="*/ 851 w 1106"/>
                  <a:gd name="T41" fmla="*/ 922 h 950"/>
                  <a:gd name="T42" fmla="*/ 823 w 1106"/>
                  <a:gd name="T43" fmla="*/ 907 h 950"/>
                  <a:gd name="T44" fmla="*/ 780 w 1106"/>
                  <a:gd name="T45" fmla="*/ 893 h 950"/>
                  <a:gd name="T46" fmla="*/ 738 w 1106"/>
                  <a:gd name="T47" fmla="*/ 893 h 950"/>
                  <a:gd name="T48" fmla="*/ 709 w 1106"/>
                  <a:gd name="T49" fmla="*/ 879 h 950"/>
                  <a:gd name="T50" fmla="*/ 681 w 1106"/>
                  <a:gd name="T51" fmla="*/ 865 h 950"/>
                  <a:gd name="T52" fmla="*/ 653 w 1106"/>
                  <a:gd name="T53" fmla="*/ 865 h 950"/>
                  <a:gd name="T54" fmla="*/ 610 w 1106"/>
                  <a:gd name="T55" fmla="*/ 851 h 950"/>
                  <a:gd name="T56" fmla="*/ 582 w 1106"/>
                  <a:gd name="T57" fmla="*/ 837 h 950"/>
                  <a:gd name="T58" fmla="*/ 553 w 1106"/>
                  <a:gd name="T59" fmla="*/ 822 h 950"/>
                  <a:gd name="T60" fmla="*/ 525 w 1106"/>
                  <a:gd name="T61" fmla="*/ 808 h 950"/>
                  <a:gd name="T62" fmla="*/ 482 w 1106"/>
                  <a:gd name="T63" fmla="*/ 780 h 950"/>
                  <a:gd name="T64" fmla="*/ 454 w 1106"/>
                  <a:gd name="T65" fmla="*/ 766 h 950"/>
                  <a:gd name="T66" fmla="*/ 440 w 1106"/>
                  <a:gd name="T67" fmla="*/ 751 h 950"/>
                  <a:gd name="T68" fmla="*/ 412 w 1106"/>
                  <a:gd name="T69" fmla="*/ 723 h 950"/>
                  <a:gd name="T70" fmla="*/ 369 w 1106"/>
                  <a:gd name="T71" fmla="*/ 723 h 950"/>
                  <a:gd name="T72" fmla="*/ 341 w 1106"/>
                  <a:gd name="T73" fmla="*/ 709 h 950"/>
                  <a:gd name="T74" fmla="*/ 298 w 1106"/>
                  <a:gd name="T75" fmla="*/ 709 h 950"/>
                  <a:gd name="T76" fmla="*/ 256 w 1106"/>
                  <a:gd name="T77" fmla="*/ 766 h 950"/>
                  <a:gd name="T78" fmla="*/ 185 w 1106"/>
                  <a:gd name="T79" fmla="*/ 808 h 950"/>
                  <a:gd name="T80" fmla="*/ 170 w 1106"/>
                  <a:gd name="T81" fmla="*/ 709 h 950"/>
                  <a:gd name="T82" fmla="*/ 170 w 1106"/>
                  <a:gd name="T83" fmla="*/ 610 h 950"/>
                  <a:gd name="T84" fmla="*/ 185 w 1106"/>
                  <a:gd name="T85" fmla="*/ 567 h 950"/>
                  <a:gd name="T86" fmla="*/ 170 w 1106"/>
                  <a:gd name="T87" fmla="*/ 553 h 950"/>
                  <a:gd name="T88" fmla="*/ 142 w 1106"/>
                  <a:gd name="T89" fmla="*/ 581 h 950"/>
                  <a:gd name="T90" fmla="*/ 114 w 1106"/>
                  <a:gd name="T91" fmla="*/ 595 h 950"/>
                  <a:gd name="T92" fmla="*/ 85 w 1106"/>
                  <a:gd name="T93" fmla="*/ 610 h 950"/>
                  <a:gd name="T94" fmla="*/ 57 w 1106"/>
                  <a:gd name="T95" fmla="*/ 638 h 950"/>
                  <a:gd name="T96" fmla="*/ 29 w 1106"/>
                  <a:gd name="T97" fmla="*/ 652 h 950"/>
                  <a:gd name="T98" fmla="*/ 43 w 1106"/>
                  <a:gd name="T99" fmla="*/ 595 h 950"/>
                  <a:gd name="T100" fmla="*/ 57 w 1106"/>
                  <a:gd name="T101" fmla="*/ 496 h 950"/>
                  <a:gd name="T102" fmla="*/ 57 w 1106"/>
                  <a:gd name="T103" fmla="*/ 397 h 950"/>
                  <a:gd name="T104" fmla="*/ 57 w 1106"/>
                  <a:gd name="T105" fmla="*/ 298 h 950"/>
                  <a:gd name="T106" fmla="*/ 43 w 1106"/>
                  <a:gd name="T107" fmla="*/ 227 h 950"/>
                  <a:gd name="T108" fmla="*/ 14 w 1106"/>
                  <a:gd name="T109" fmla="*/ 113 h 950"/>
                  <a:gd name="T110" fmla="*/ 14 w 1106"/>
                  <a:gd name="T111" fmla="*/ 71 h 950"/>
                  <a:gd name="T112" fmla="*/ 57 w 1106"/>
                  <a:gd name="T113" fmla="*/ 28 h 950"/>
                  <a:gd name="T114" fmla="*/ 71 w 1106"/>
                  <a:gd name="T115" fmla="*/ 28 h 950"/>
                  <a:gd name="T116" fmla="*/ 213 w 1106"/>
                  <a:gd name="T117" fmla="*/ 0 h 950"/>
                  <a:gd name="T118" fmla="*/ 298 w 1106"/>
                  <a:gd name="T119" fmla="*/ 14 h 950"/>
                  <a:gd name="T120" fmla="*/ 426 w 1106"/>
                  <a:gd name="T121" fmla="*/ 28 h 950"/>
                  <a:gd name="T122" fmla="*/ 497 w 1106"/>
                  <a:gd name="T123" fmla="*/ 28 h 950"/>
                  <a:gd name="T124" fmla="*/ 582 w 1106"/>
                  <a:gd name="T125" fmla="*/ 42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9525">
                <a:solidFill>
                  <a:srgbClr val="333333"/>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99" name="Text Box 33"/>
            <p:cNvSpPr txBox="1">
              <a:spLocks noChangeArrowheads="1"/>
            </p:cNvSpPr>
            <p:nvPr/>
          </p:nvSpPr>
          <p:spPr bwMode="auto">
            <a:xfrm>
              <a:off x="2799" y="1478"/>
              <a:ext cx="937" cy="295"/>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淀川区</a:t>
              </a:r>
              <a:endParaRPr lang="ja-JP" altLang="en-US" sz="1050" b="1" dirty="0">
                <a:latin typeface="Meiryo UI" pitchFamily="50" charset="-128"/>
                <a:ea typeface="Meiryo UI" pitchFamily="50" charset="-128"/>
                <a:cs typeface="Meiryo UI" pitchFamily="50" charset="-128"/>
              </a:endParaRPr>
            </a:p>
          </p:txBody>
        </p:sp>
        <p:sp>
          <p:nvSpPr>
            <p:cNvPr id="100" name="Text Box 32"/>
            <p:cNvSpPr txBox="1">
              <a:spLocks noChangeArrowheads="1"/>
            </p:cNvSpPr>
            <p:nvPr/>
          </p:nvSpPr>
          <p:spPr bwMode="auto">
            <a:xfrm>
              <a:off x="4262" y="977"/>
              <a:ext cx="1135" cy="30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東淀川区</a:t>
              </a:r>
              <a:endParaRPr lang="ja-JP" altLang="en-US" sz="1050" b="1" dirty="0">
                <a:latin typeface="Meiryo UI" pitchFamily="50" charset="-128"/>
                <a:ea typeface="Meiryo UI" pitchFamily="50" charset="-128"/>
                <a:cs typeface="Meiryo UI" pitchFamily="50" charset="-128"/>
              </a:endParaRPr>
            </a:p>
          </p:txBody>
        </p:sp>
        <p:sp>
          <p:nvSpPr>
            <p:cNvPr id="101" name="Text Box 31"/>
            <p:cNvSpPr txBox="1">
              <a:spLocks noChangeArrowheads="1"/>
            </p:cNvSpPr>
            <p:nvPr/>
          </p:nvSpPr>
          <p:spPr bwMode="auto">
            <a:xfrm>
              <a:off x="1233" y="2432"/>
              <a:ext cx="901"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西淀川区</a:t>
              </a:r>
              <a:endParaRPr lang="ja-JP" altLang="en-US" sz="1050" b="1" dirty="0">
                <a:latin typeface="Meiryo UI" pitchFamily="50" charset="-128"/>
                <a:ea typeface="Meiryo UI" pitchFamily="50" charset="-128"/>
                <a:cs typeface="Meiryo UI" pitchFamily="50" charset="-128"/>
              </a:endParaRPr>
            </a:p>
          </p:txBody>
        </p:sp>
        <p:sp>
          <p:nvSpPr>
            <p:cNvPr id="102" name="Text Box 30"/>
            <p:cNvSpPr txBox="1">
              <a:spLocks noChangeArrowheads="1"/>
            </p:cNvSpPr>
            <p:nvPr/>
          </p:nvSpPr>
          <p:spPr bwMode="auto">
            <a:xfrm>
              <a:off x="2521" y="2651"/>
              <a:ext cx="901" cy="361"/>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福島区</a:t>
              </a:r>
              <a:endParaRPr lang="ja-JP" altLang="en-US" sz="1050" b="1" dirty="0">
                <a:latin typeface="Meiryo UI" pitchFamily="50" charset="-128"/>
                <a:ea typeface="Meiryo UI" pitchFamily="50" charset="-128"/>
                <a:cs typeface="Meiryo UI" pitchFamily="50" charset="-128"/>
              </a:endParaRPr>
            </a:p>
          </p:txBody>
        </p:sp>
        <p:sp>
          <p:nvSpPr>
            <p:cNvPr id="103" name="Text Box 29"/>
            <p:cNvSpPr txBox="1">
              <a:spLocks noChangeArrowheads="1"/>
            </p:cNvSpPr>
            <p:nvPr/>
          </p:nvSpPr>
          <p:spPr bwMode="auto">
            <a:xfrm>
              <a:off x="3505" y="2233"/>
              <a:ext cx="720"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北区</a:t>
              </a:r>
              <a:endParaRPr lang="ja-JP" altLang="en-US" sz="1050" b="1" dirty="0">
                <a:latin typeface="Meiryo UI" pitchFamily="50" charset="-128"/>
                <a:ea typeface="Meiryo UI" pitchFamily="50" charset="-128"/>
                <a:cs typeface="Meiryo UI" pitchFamily="50" charset="-128"/>
              </a:endParaRPr>
            </a:p>
          </p:txBody>
        </p:sp>
        <p:sp>
          <p:nvSpPr>
            <p:cNvPr id="104" name="Text Box 28"/>
            <p:cNvSpPr txBox="1">
              <a:spLocks noChangeArrowheads="1"/>
            </p:cNvSpPr>
            <p:nvPr/>
          </p:nvSpPr>
          <p:spPr bwMode="auto">
            <a:xfrm>
              <a:off x="4300" y="1961"/>
              <a:ext cx="899"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都島区</a:t>
              </a:r>
              <a:endParaRPr lang="ja-JP" altLang="en-US" sz="1050" b="1" dirty="0">
                <a:latin typeface="Meiryo UI" pitchFamily="50" charset="-128"/>
                <a:ea typeface="Meiryo UI" pitchFamily="50" charset="-128"/>
                <a:cs typeface="Meiryo UI" pitchFamily="50" charset="-128"/>
              </a:endParaRPr>
            </a:p>
          </p:txBody>
        </p:sp>
        <p:sp>
          <p:nvSpPr>
            <p:cNvPr id="28708" name="Text Box 27"/>
            <p:cNvSpPr txBox="1">
              <a:spLocks noChangeArrowheads="1"/>
            </p:cNvSpPr>
            <p:nvPr/>
          </p:nvSpPr>
          <p:spPr bwMode="auto">
            <a:xfrm>
              <a:off x="4929" y="1678"/>
              <a:ext cx="900"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b="1">
                  <a:solidFill>
                    <a:srgbClr val="000000"/>
                  </a:solidFill>
                  <a:latin typeface="Meiryo UI" panose="020B0604030504040204" pitchFamily="50" charset="-128"/>
                  <a:ea typeface="Meiryo UI" panose="020B0604030504040204" pitchFamily="50" charset="-128"/>
                  <a:cs typeface="Meiryo UI" panose="020B0604030504040204" pitchFamily="50" charset="-128"/>
                </a:rPr>
                <a:t>旭区</a:t>
              </a:r>
              <a:endParaRPr lang="ja-JP" altLang="en-US" sz="1000" b="1">
                <a:latin typeface="Meiryo UI" panose="020B0604030504040204" pitchFamily="50" charset="-128"/>
                <a:ea typeface="Meiryo UI" panose="020B0604030504040204" pitchFamily="50" charset="-128"/>
                <a:cs typeface="Meiryo UI" panose="020B0604030504040204" pitchFamily="50" charset="-128"/>
              </a:endParaRPr>
            </a:p>
          </p:txBody>
        </p:sp>
        <p:sp>
          <p:nvSpPr>
            <p:cNvPr id="106" name="Text Box 26"/>
            <p:cNvSpPr txBox="1">
              <a:spLocks noChangeArrowheads="1"/>
            </p:cNvSpPr>
            <p:nvPr/>
          </p:nvSpPr>
          <p:spPr bwMode="auto">
            <a:xfrm>
              <a:off x="1077" y="3409"/>
              <a:ext cx="899"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此花区</a:t>
              </a:r>
              <a:endParaRPr lang="ja-JP" altLang="en-US" sz="1050" b="1" dirty="0">
                <a:latin typeface="Meiryo UI" pitchFamily="50" charset="-128"/>
                <a:ea typeface="Meiryo UI" pitchFamily="50" charset="-128"/>
                <a:cs typeface="Meiryo UI" pitchFamily="50" charset="-128"/>
              </a:endParaRPr>
            </a:p>
          </p:txBody>
        </p:sp>
        <p:sp>
          <p:nvSpPr>
            <p:cNvPr id="107" name="Text Box 25"/>
            <p:cNvSpPr txBox="1">
              <a:spLocks noChangeArrowheads="1"/>
            </p:cNvSpPr>
            <p:nvPr/>
          </p:nvSpPr>
          <p:spPr bwMode="auto">
            <a:xfrm>
              <a:off x="2880" y="3166"/>
              <a:ext cx="901"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西区</a:t>
              </a:r>
              <a:endParaRPr lang="ja-JP" altLang="en-US" sz="1050" b="1" dirty="0">
                <a:latin typeface="Meiryo UI" pitchFamily="50" charset="-128"/>
                <a:ea typeface="Meiryo UI" pitchFamily="50" charset="-128"/>
                <a:cs typeface="Meiryo UI" pitchFamily="50" charset="-128"/>
              </a:endParaRPr>
            </a:p>
          </p:txBody>
        </p:sp>
        <p:sp>
          <p:nvSpPr>
            <p:cNvPr id="108" name="Text Box 24"/>
            <p:cNvSpPr txBox="1">
              <a:spLocks noChangeArrowheads="1"/>
            </p:cNvSpPr>
            <p:nvPr/>
          </p:nvSpPr>
          <p:spPr bwMode="auto">
            <a:xfrm>
              <a:off x="3781" y="3103"/>
              <a:ext cx="899"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中央区</a:t>
              </a:r>
              <a:endParaRPr lang="ja-JP" altLang="en-US" sz="1050" b="1" dirty="0">
                <a:latin typeface="Meiryo UI" pitchFamily="50" charset="-128"/>
                <a:ea typeface="Meiryo UI" pitchFamily="50" charset="-128"/>
                <a:cs typeface="Meiryo UI" pitchFamily="50" charset="-128"/>
              </a:endParaRPr>
            </a:p>
          </p:txBody>
        </p:sp>
        <p:sp>
          <p:nvSpPr>
            <p:cNvPr id="109" name="Text Box 23"/>
            <p:cNvSpPr txBox="1">
              <a:spLocks noChangeArrowheads="1"/>
            </p:cNvSpPr>
            <p:nvPr/>
          </p:nvSpPr>
          <p:spPr bwMode="auto">
            <a:xfrm>
              <a:off x="4861" y="2687"/>
              <a:ext cx="899" cy="361"/>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城東区</a:t>
              </a:r>
              <a:endParaRPr lang="ja-JP" altLang="en-US" sz="1050" b="1" dirty="0">
                <a:latin typeface="Meiryo UI" pitchFamily="50" charset="-128"/>
                <a:ea typeface="Meiryo UI" pitchFamily="50" charset="-128"/>
                <a:cs typeface="Meiryo UI" pitchFamily="50" charset="-128"/>
              </a:endParaRPr>
            </a:p>
          </p:txBody>
        </p:sp>
        <p:sp>
          <p:nvSpPr>
            <p:cNvPr id="110" name="Text Box 21"/>
            <p:cNvSpPr txBox="1">
              <a:spLocks noChangeArrowheads="1"/>
            </p:cNvSpPr>
            <p:nvPr/>
          </p:nvSpPr>
          <p:spPr bwMode="auto">
            <a:xfrm>
              <a:off x="829" y="4652"/>
              <a:ext cx="1069"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住之江区</a:t>
              </a:r>
              <a:endParaRPr lang="ja-JP" altLang="en-US" sz="1050" b="1" dirty="0">
                <a:latin typeface="Meiryo UI" pitchFamily="50" charset="-128"/>
                <a:ea typeface="Meiryo UI" pitchFamily="50" charset="-128"/>
                <a:cs typeface="Meiryo UI" pitchFamily="50" charset="-128"/>
              </a:endParaRPr>
            </a:p>
          </p:txBody>
        </p:sp>
        <p:sp>
          <p:nvSpPr>
            <p:cNvPr id="111" name="Text Box 20"/>
            <p:cNvSpPr txBox="1">
              <a:spLocks noChangeArrowheads="1"/>
            </p:cNvSpPr>
            <p:nvPr/>
          </p:nvSpPr>
          <p:spPr bwMode="auto">
            <a:xfrm>
              <a:off x="1907" y="3667"/>
              <a:ext cx="901" cy="361"/>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港区</a:t>
              </a:r>
              <a:endParaRPr lang="ja-JP" altLang="en-US" sz="1050" b="1" dirty="0">
                <a:latin typeface="Meiryo UI" pitchFamily="50" charset="-128"/>
                <a:ea typeface="Meiryo UI" pitchFamily="50" charset="-128"/>
                <a:cs typeface="Meiryo UI" pitchFamily="50" charset="-128"/>
              </a:endParaRPr>
            </a:p>
          </p:txBody>
        </p:sp>
        <p:sp>
          <p:nvSpPr>
            <p:cNvPr id="28715" name="Text Box 19"/>
            <p:cNvSpPr txBox="1">
              <a:spLocks noChangeArrowheads="1"/>
            </p:cNvSpPr>
            <p:nvPr/>
          </p:nvSpPr>
          <p:spPr bwMode="auto">
            <a:xfrm>
              <a:off x="2219" y="4323"/>
              <a:ext cx="900"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b="1">
                  <a:solidFill>
                    <a:srgbClr val="000000"/>
                  </a:solidFill>
                  <a:latin typeface="Meiryo UI" panose="020B0604030504040204" pitchFamily="50" charset="-128"/>
                  <a:ea typeface="Meiryo UI" panose="020B0604030504040204" pitchFamily="50" charset="-128"/>
                  <a:cs typeface="Meiryo UI" panose="020B0604030504040204" pitchFamily="50" charset="-128"/>
                </a:rPr>
                <a:t>大正区</a:t>
              </a:r>
              <a:endParaRPr lang="ja-JP" altLang="en-US" sz="1000" b="1">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Text Box 18"/>
            <p:cNvSpPr txBox="1">
              <a:spLocks noChangeArrowheads="1"/>
            </p:cNvSpPr>
            <p:nvPr/>
          </p:nvSpPr>
          <p:spPr bwMode="auto">
            <a:xfrm>
              <a:off x="2997" y="4523"/>
              <a:ext cx="901"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西成区</a:t>
              </a:r>
              <a:endParaRPr lang="ja-JP" altLang="en-US" sz="1050" b="1" dirty="0">
                <a:latin typeface="Meiryo UI" pitchFamily="50" charset="-128"/>
                <a:ea typeface="Meiryo UI" pitchFamily="50" charset="-128"/>
                <a:cs typeface="Meiryo UI" pitchFamily="50" charset="-128"/>
              </a:endParaRPr>
            </a:p>
          </p:txBody>
        </p:sp>
        <p:sp>
          <p:nvSpPr>
            <p:cNvPr id="114" name="Text Box 17"/>
            <p:cNvSpPr txBox="1">
              <a:spLocks noChangeArrowheads="1"/>
            </p:cNvSpPr>
            <p:nvPr/>
          </p:nvSpPr>
          <p:spPr bwMode="auto">
            <a:xfrm>
              <a:off x="3151" y="3781"/>
              <a:ext cx="899"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浪速区</a:t>
              </a:r>
              <a:endParaRPr lang="ja-JP" altLang="en-US" sz="1050" b="1" dirty="0">
                <a:latin typeface="Meiryo UI" pitchFamily="50" charset="-128"/>
                <a:ea typeface="Meiryo UI" pitchFamily="50" charset="-128"/>
                <a:cs typeface="Meiryo UI" pitchFamily="50" charset="-128"/>
              </a:endParaRPr>
            </a:p>
          </p:txBody>
        </p:sp>
        <p:sp>
          <p:nvSpPr>
            <p:cNvPr id="115" name="Text Box 16"/>
            <p:cNvSpPr txBox="1">
              <a:spLocks noChangeArrowheads="1"/>
            </p:cNvSpPr>
            <p:nvPr/>
          </p:nvSpPr>
          <p:spPr bwMode="auto">
            <a:xfrm>
              <a:off x="3826" y="3791"/>
              <a:ext cx="1005"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天王寺区</a:t>
              </a:r>
              <a:endParaRPr lang="ja-JP" altLang="en-US" sz="1050" b="1" dirty="0">
                <a:latin typeface="Meiryo UI" pitchFamily="50" charset="-128"/>
                <a:ea typeface="Meiryo UI" pitchFamily="50" charset="-128"/>
                <a:cs typeface="Meiryo UI" pitchFamily="50" charset="-128"/>
              </a:endParaRPr>
            </a:p>
          </p:txBody>
        </p:sp>
        <p:sp>
          <p:nvSpPr>
            <p:cNvPr id="116" name="Text Box 15"/>
            <p:cNvSpPr txBox="1">
              <a:spLocks noChangeArrowheads="1"/>
            </p:cNvSpPr>
            <p:nvPr/>
          </p:nvSpPr>
          <p:spPr bwMode="auto">
            <a:xfrm>
              <a:off x="4817" y="3299"/>
              <a:ext cx="901" cy="361"/>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東成区</a:t>
              </a:r>
              <a:endParaRPr lang="ja-JP" altLang="en-US" sz="1050" b="1" dirty="0">
                <a:latin typeface="Meiryo UI" pitchFamily="50" charset="-128"/>
                <a:ea typeface="Meiryo UI" pitchFamily="50" charset="-128"/>
                <a:cs typeface="Meiryo UI" pitchFamily="50" charset="-128"/>
              </a:endParaRPr>
            </a:p>
          </p:txBody>
        </p:sp>
        <p:sp>
          <p:nvSpPr>
            <p:cNvPr id="117" name="Text Box 14"/>
            <p:cNvSpPr txBox="1">
              <a:spLocks noChangeArrowheads="1"/>
            </p:cNvSpPr>
            <p:nvPr/>
          </p:nvSpPr>
          <p:spPr bwMode="auto">
            <a:xfrm>
              <a:off x="4715" y="3973"/>
              <a:ext cx="901" cy="357"/>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生野区</a:t>
              </a:r>
              <a:endParaRPr lang="ja-JP" altLang="en-US" sz="1050" b="1" dirty="0">
                <a:latin typeface="Meiryo UI" pitchFamily="50" charset="-128"/>
                <a:ea typeface="Meiryo UI" pitchFamily="50" charset="-128"/>
                <a:cs typeface="Meiryo UI" pitchFamily="50" charset="-128"/>
              </a:endParaRPr>
            </a:p>
          </p:txBody>
        </p:sp>
        <p:sp>
          <p:nvSpPr>
            <p:cNvPr id="118" name="Text Box 13"/>
            <p:cNvSpPr txBox="1">
              <a:spLocks noChangeArrowheads="1"/>
            </p:cNvSpPr>
            <p:nvPr/>
          </p:nvSpPr>
          <p:spPr bwMode="auto">
            <a:xfrm>
              <a:off x="3422" y="5743"/>
              <a:ext cx="899" cy="361"/>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住吉区</a:t>
              </a:r>
              <a:endParaRPr lang="ja-JP" altLang="en-US" sz="1050" b="1" dirty="0">
                <a:latin typeface="Meiryo UI" pitchFamily="50" charset="-128"/>
                <a:ea typeface="Meiryo UI" pitchFamily="50" charset="-128"/>
                <a:cs typeface="Meiryo UI" pitchFamily="50" charset="-128"/>
              </a:endParaRPr>
            </a:p>
          </p:txBody>
        </p:sp>
        <p:sp>
          <p:nvSpPr>
            <p:cNvPr id="119" name="Text Box 12"/>
            <p:cNvSpPr txBox="1">
              <a:spLocks noChangeArrowheads="1"/>
            </p:cNvSpPr>
            <p:nvPr/>
          </p:nvSpPr>
          <p:spPr bwMode="auto">
            <a:xfrm>
              <a:off x="3623" y="4711"/>
              <a:ext cx="1059"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阿倍野区</a:t>
              </a:r>
              <a:endParaRPr lang="ja-JP" altLang="en-US" sz="1050" b="1" dirty="0">
                <a:latin typeface="Meiryo UI" pitchFamily="50" charset="-128"/>
                <a:ea typeface="Meiryo UI" pitchFamily="50" charset="-128"/>
                <a:cs typeface="Meiryo UI" pitchFamily="50" charset="-128"/>
              </a:endParaRPr>
            </a:p>
          </p:txBody>
        </p:sp>
        <p:sp>
          <p:nvSpPr>
            <p:cNvPr id="120" name="Text Box 11"/>
            <p:cNvSpPr txBox="1">
              <a:spLocks noChangeArrowheads="1"/>
            </p:cNvSpPr>
            <p:nvPr/>
          </p:nvSpPr>
          <p:spPr bwMode="auto">
            <a:xfrm>
              <a:off x="4104" y="5399"/>
              <a:ext cx="901" cy="357"/>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東住吉区</a:t>
              </a:r>
              <a:endParaRPr lang="ja-JP" altLang="en-US" sz="1050" b="1" dirty="0">
                <a:latin typeface="Meiryo UI" pitchFamily="50" charset="-128"/>
                <a:ea typeface="Meiryo UI" pitchFamily="50" charset="-128"/>
                <a:cs typeface="Meiryo UI" pitchFamily="50" charset="-128"/>
              </a:endParaRPr>
            </a:p>
          </p:txBody>
        </p:sp>
        <p:sp>
          <p:nvSpPr>
            <p:cNvPr id="121" name="Text Box 10"/>
            <p:cNvSpPr txBox="1">
              <a:spLocks noChangeArrowheads="1"/>
            </p:cNvSpPr>
            <p:nvPr/>
          </p:nvSpPr>
          <p:spPr bwMode="auto">
            <a:xfrm>
              <a:off x="5088" y="5452"/>
              <a:ext cx="899" cy="35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平野区</a:t>
              </a:r>
              <a:endParaRPr lang="ja-JP" altLang="en-US" sz="1050" b="1" dirty="0">
                <a:latin typeface="Meiryo UI" pitchFamily="50" charset="-128"/>
                <a:ea typeface="Meiryo UI" pitchFamily="50" charset="-128"/>
                <a:cs typeface="Meiryo UI" pitchFamily="50" charset="-128"/>
              </a:endParaRPr>
            </a:p>
          </p:txBody>
        </p:sp>
        <p:sp>
          <p:nvSpPr>
            <p:cNvPr id="122" name="Text Box 23"/>
            <p:cNvSpPr txBox="1">
              <a:spLocks noChangeArrowheads="1"/>
            </p:cNvSpPr>
            <p:nvPr/>
          </p:nvSpPr>
          <p:spPr bwMode="auto">
            <a:xfrm>
              <a:off x="5671" y="2307"/>
              <a:ext cx="899" cy="359"/>
            </a:xfrm>
            <a:prstGeom prst="rect">
              <a:avLst/>
            </a:prstGeom>
            <a:noFill/>
            <a:ln>
              <a:noFill/>
            </a:ln>
            <a:extLst/>
          </p:spPr>
          <p:txBody>
            <a:bodyPr lIns="74295" tIns="8890" rIns="74295" bIns="8890" anchor="ct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鶴見区</a:t>
              </a:r>
              <a:endParaRPr lang="ja-JP" altLang="en-US" sz="1050" b="1" dirty="0">
                <a:latin typeface="Meiryo UI" pitchFamily="50" charset="-128"/>
                <a:ea typeface="Meiryo UI" pitchFamily="50" charset="-128"/>
                <a:cs typeface="Meiryo UI" pitchFamily="50" charset="-128"/>
              </a:endParaRPr>
            </a:p>
          </p:txBody>
        </p:sp>
      </p:grpSp>
      <p:grpSp>
        <p:nvGrpSpPr>
          <p:cNvPr id="28676" name="グループ化 2"/>
          <p:cNvGrpSpPr>
            <a:grpSpLocks/>
          </p:cNvGrpSpPr>
          <p:nvPr/>
        </p:nvGrpSpPr>
        <p:grpSpPr bwMode="auto">
          <a:xfrm>
            <a:off x="305851" y="1019999"/>
            <a:ext cx="2952750" cy="1548000"/>
            <a:chOff x="5495776" y="620685"/>
            <a:chExt cx="3373338" cy="1697343"/>
          </a:xfrm>
        </p:grpSpPr>
        <p:sp>
          <p:nvSpPr>
            <p:cNvPr id="148" name="角丸四角形 147"/>
            <p:cNvSpPr/>
            <p:nvPr/>
          </p:nvSpPr>
          <p:spPr>
            <a:xfrm>
              <a:off x="5495776" y="620685"/>
              <a:ext cx="3373338" cy="1697343"/>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72000" bIns="72000" anchor="ctr"/>
            <a:lstStyle/>
            <a:p>
              <a:pPr marL="396000" eaLnBrk="1" hangingPunct="1">
                <a:defRPr/>
              </a:pPr>
              <a:r>
                <a:rPr lang="ja-JP" altLang="en-US" sz="1300" dirty="0">
                  <a:solidFill>
                    <a:prstClr val="black"/>
                  </a:solidFill>
                  <a:latin typeface="Meiryo UI" pitchFamily="50" charset="-128"/>
                  <a:ea typeface="Meiryo UI" pitchFamily="50" charset="-128"/>
                  <a:cs typeface="Meiryo UI" pitchFamily="50" charset="-128"/>
                </a:rPr>
                <a:t>■　対象職</a:t>
              </a:r>
              <a:r>
                <a:rPr lang="ja-JP" altLang="en-US" sz="1300" dirty="0">
                  <a:solidFill>
                    <a:schemeClr val="tx1"/>
                  </a:solidFill>
                  <a:latin typeface="Meiryo UI" pitchFamily="50" charset="-128"/>
                  <a:ea typeface="Meiryo UI" pitchFamily="50" charset="-128"/>
                  <a:cs typeface="Meiryo UI" pitchFamily="50" charset="-128"/>
                </a:rPr>
                <a:t>員数：</a:t>
              </a:r>
              <a:r>
                <a:rPr lang="en-US" altLang="ja-JP" sz="1300" u="sng" dirty="0" smtClean="0">
                  <a:solidFill>
                    <a:schemeClr val="tx1"/>
                  </a:solidFill>
                  <a:latin typeface="Meiryo UI" pitchFamily="50" charset="-128"/>
                  <a:ea typeface="Meiryo UI" pitchFamily="50" charset="-128"/>
                  <a:cs typeface="Meiryo UI" pitchFamily="50" charset="-128"/>
                </a:rPr>
                <a:t>2,360</a:t>
              </a:r>
              <a:r>
                <a:rPr lang="ja-JP" altLang="en-US" sz="1300" u="sng" dirty="0" smtClean="0">
                  <a:solidFill>
                    <a:schemeClr val="tx1"/>
                  </a:solidFill>
                  <a:latin typeface="Meiryo UI" pitchFamily="50" charset="-128"/>
                  <a:ea typeface="Meiryo UI" pitchFamily="50" charset="-128"/>
                  <a:cs typeface="Meiryo UI" pitchFamily="50" charset="-128"/>
                </a:rPr>
                <a:t>人</a:t>
              </a:r>
              <a:endParaRPr lang="en-US" altLang="ja-JP" sz="1300" u="sng" dirty="0" smtClean="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300" dirty="0">
                  <a:solidFill>
                    <a:schemeClr val="tx1"/>
                  </a:solidFill>
                  <a:latin typeface="Meiryo UI" pitchFamily="50" charset="-128"/>
                  <a:ea typeface="Meiryo UI" pitchFamily="50" charset="-128"/>
                  <a:cs typeface="Meiryo UI" pitchFamily="50" charset="-128"/>
                </a:rPr>
                <a:t>　</a:t>
              </a:r>
              <a:r>
                <a:rPr lang="ja-JP" altLang="en-US" sz="1300" dirty="0" smtClean="0">
                  <a:solidFill>
                    <a:schemeClr val="tx1"/>
                  </a:solidFill>
                  <a:latin typeface="Meiryo UI" pitchFamily="50" charset="-128"/>
                  <a:ea typeface="Meiryo UI" pitchFamily="50" charset="-128"/>
                  <a:cs typeface="Meiryo UI" pitchFamily="50" charset="-128"/>
                </a:rPr>
                <a:t>　　　　　　　　　  </a:t>
              </a:r>
              <a:r>
                <a:rPr lang="ja-JP" altLang="en-US" sz="1000" i="1" dirty="0" smtClean="0">
                  <a:solidFill>
                    <a:schemeClr val="tx1"/>
                  </a:solidFill>
                  <a:latin typeface="Meiryo UI" pitchFamily="50" charset="-128"/>
                  <a:ea typeface="Meiryo UI" pitchFamily="50" charset="-128"/>
                  <a:cs typeface="Meiryo UI" pitchFamily="50" charset="-128"/>
                </a:rPr>
                <a:t>＜</a:t>
              </a:r>
              <a:r>
                <a:rPr lang="en-US" altLang="ja-JP" sz="1000" i="1" dirty="0" smtClean="0">
                  <a:solidFill>
                    <a:schemeClr val="tx1"/>
                  </a:solidFill>
                  <a:latin typeface="Meiryo UI" pitchFamily="50" charset="-128"/>
                  <a:ea typeface="Meiryo UI" pitchFamily="50" charset="-128"/>
                  <a:cs typeface="Meiryo UI" pitchFamily="50" charset="-128"/>
                </a:rPr>
                <a:t>2,370</a:t>
              </a:r>
              <a:r>
                <a:rPr lang="ja-JP" altLang="en-US" sz="1000" i="1" dirty="0" smtClean="0">
                  <a:solidFill>
                    <a:schemeClr val="tx1"/>
                  </a:solidFill>
                  <a:latin typeface="Meiryo UI" pitchFamily="50" charset="-128"/>
                  <a:ea typeface="Meiryo UI" pitchFamily="50" charset="-128"/>
                  <a:cs typeface="Meiryo UI" pitchFamily="50" charset="-128"/>
                </a:rPr>
                <a:t>人＞</a:t>
              </a:r>
              <a:endParaRPr lang="en-US" altLang="ja-JP" sz="1000" i="1"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大阪市保有庁舎等執務室面積</a:t>
              </a:r>
              <a:endParaRPr lang="en-US" altLang="ja-JP" sz="1200"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a:t>
              </a:r>
              <a:r>
                <a:rPr lang="en-US" altLang="ja-JP" sz="1200" dirty="0">
                  <a:solidFill>
                    <a:schemeClr val="tx1"/>
                  </a:solidFill>
                  <a:latin typeface="Meiryo UI" pitchFamily="50" charset="-128"/>
                  <a:ea typeface="Meiryo UI" pitchFamily="50" charset="-128"/>
                  <a:cs typeface="Meiryo UI" pitchFamily="50" charset="-128"/>
                </a:rPr>
                <a:t>29,290</a:t>
              </a:r>
              <a:r>
                <a:rPr lang="ja-JP" altLang="en-US" sz="1200" dirty="0">
                  <a:solidFill>
                    <a:schemeClr val="tx1"/>
                  </a:solidFill>
                  <a:latin typeface="Meiryo UI" pitchFamily="50" charset="-128"/>
                  <a:ea typeface="Meiryo UI" pitchFamily="50" charset="-128"/>
                  <a:cs typeface="Meiryo UI" pitchFamily="50" charset="-128"/>
                </a:rPr>
                <a:t>㎡</a:t>
              </a:r>
              <a:endParaRPr lang="en-US" altLang="ja-JP" sz="1200"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執務室必要面積：</a:t>
              </a:r>
              <a:r>
                <a:rPr lang="en-US" altLang="ja-JP" sz="1200" u="sng" dirty="0" smtClean="0">
                  <a:solidFill>
                    <a:schemeClr val="tx1"/>
                  </a:solidFill>
                  <a:latin typeface="Meiryo UI" pitchFamily="50" charset="-128"/>
                  <a:ea typeface="Meiryo UI" pitchFamily="50" charset="-128"/>
                  <a:cs typeface="Meiryo UI" pitchFamily="50" charset="-128"/>
                </a:rPr>
                <a:t>47,952</a:t>
              </a:r>
              <a:r>
                <a:rPr lang="ja-JP" altLang="en-US" sz="1200" u="sng" dirty="0" smtClean="0">
                  <a:solidFill>
                    <a:schemeClr val="tx1"/>
                  </a:solidFill>
                  <a:latin typeface="Meiryo UI" pitchFamily="50" charset="-128"/>
                  <a:ea typeface="Meiryo UI" pitchFamily="50" charset="-128"/>
                  <a:cs typeface="Meiryo UI" pitchFamily="50" charset="-128"/>
                </a:rPr>
                <a:t>㎡</a:t>
              </a:r>
              <a:endParaRPr lang="en-US" altLang="ja-JP" sz="1200" u="sng" dirty="0" smtClean="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100" dirty="0" smtClean="0">
                  <a:solidFill>
                    <a:schemeClr val="tx1"/>
                  </a:solidFill>
                  <a:latin typeface="Meiryo UI" pitchFamily="50" charset="-128"/>
                  <a:ea typeface="Meiryo UI" pitchFamily="50" charset="-128"/>
                  <a:cs typeface="Meiryo UI" pitchFamily="50" charset="-128"/>
                </a:rPr>
                <a:t>　　　　　　　　　　　　　　　 </a:t>
              </a:r>
              <a:r>
                <a:rPr lang="ja-JP" altLang="en-US" sz="1000" i="1" dirty="0" smtClean="0">
                  <a:solidFill>
                    <a:schemeClr val="tx1"/>
                  </a:solidFill>
                  <a:latin typeface="Meiryo UI" pitchFamily="50" charset="-128"/>
                  <a:ea typeface="Meiryo UI" pitchFamily="50" charset="-128"/>
                  <a:cs typeface="Meiryo UI" pitchFamily="50" charset="-128"/>
                </a:rPr>
                <a:t>＜</a:t>
              </a:r>
              <a:r>
                <a:rPr lang="en-US" altLang="ja-JP" sz="1000" i="1" dirty="0" smtClean="0">
                  <a:solidFill>
                    <a:schemeClr val="tx1"/>
                  </a:solidFill>
                  <a:latin typeface="Meiryo UI" pitchFamily="50" charset="-128"/>
                  <a:ea typeface="Meiryo UI" pitchFamily="50" charset="-128"/>
                  <a:cs typeface="Meiryo UI" pitchFamily="50" charset="-128"/>
                </a:rPr>
                <a:t>48,153</a:t>
              </a:r>
              <a:r>
                <a:rPr lang="ja-JP" altLang="en-US" sz="1000" i="1" dirty="0" smtClean="0">
                  <a:solidFill>
                    <a:schemeClr val="tx1"/>
                  </a:solidFill>
                  <a:latin typeface="Meiryo UI" pitchFamily="50" charset="-128"/>
                  <a:ea typeface="Meiryo UI" pitchFamily="50" charset="-128"/>
                  <a:cs typeface="Meiryo UI" pitchFamily="50" charset="-128"/>
                </a:rPr>
                <a:t>㎡＞</a:t>
              </a:r>
              <a:endParaRPr lang="en-US" altLang="ja-JP" sz="1000" i="1"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不足執務室面積：</a:t>
              </a:r>
              <a:r>
                <a:rPr lang="en-US" altLang="ja-JP" sz="1200" u="sng" dirty="0" smtClean="0">
                  <a:solidFill>
                    <a:schemeClr val="tx1"/>
                  </a:solidFill>
                  <a:latin typeface="Meiryo UI" pitchFamily="50" charset="-128"/>
                  <a:ea typeface="Meiryo UI" pitchFamily="50" charset="-128"/>
                  <a:cs typeface="Meiryo UI" pitchFamily="50" charset="-128"/>
                </a:rPr>
                <a:t>18,662</a:t>
              </a:r>
              <a:r>
                <a:rPr lang="ja-JP" altLang="en-US" sz="1200" u="sng" dirty="0" smtClean="0">
                  <a:solidFill>
                    <a:schemeClr val="tx1"/>
                  </a:solidFill>
                  <a:latin typeface="Meiryo UI" pitchFamily="50" charset="-128"/>
                  <a:ea typeface="Meiryo UI" pitchFamily="50" charset="-128"/>
                  <a:cs typeface="Meiryo UI" pitchFamily="50" charset="-128"/>
                </a:rPr>
                <a:t>㎡</a:t>
              </a:r>
              <a:endParaRPr lang="en-US" altLang="ja-JP" sz="1200" u="sng" dirty="0" smtClean="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100" dirty="0" smtClean="0">
                  <a:solidFill>
                    <a:schemeClr val="tx1"/>
                  </a:solidFill>
                  <a:latin typeface="Meiryo UI" pitchFamily="50" charset="-128"/>
                  <a:ea typeface="Meiryo UI" pitchFamily="50" charset="-128"/>
                  <a:cs typeface="Meiryo UI" pitchFamily="50" charset="-128"/>
                </a:rPr>
                <a:t>　　　　　　　　　　　　　　　 </a:t>
              </a:r>
              <a:r>
                <a:rPr lang="ja-JP" altLang="en-US" sz="1000" i="1" dirty="0" smtClean="0">
                  <a:solidFill>
                    <a:schemeClr val="tx1"/>
                  </a:solidFill>
                  <a:latin typeface="Meiryo UI" pitchFamily="50" charset="-128"/>
                  <a:ea typeface="Meiryo UI" pitchFamily="50" charset="-128"/>
                  <a:cs typeface="Meiryo UI" pitchFamily="50" charset="-128"/>
                </a:rPr>
                <a:t>＜</a:t>
              </a:r>
              <a:r>
                <a:rPr lang="en-US" altLang="ja-JP" sz="1000" i="1" dirty="0" smtClean="0">
                  <a:solidFill>
                    <a:schemeClr val="tx1"/>
                  </a:solidFill>
                  <a:latin typeface="Meiryo UI" pitchFamily="50" charset="-128"/>
                  <a:ea typeface="Meiryo UI" pitchFamily="50" charset="-128"/>
                  <a:cs typeface="Meiryo UI" pitchFamily="50" charset="-128"/>
                </a:rPr>
                <a:t>18,863</a:t>
              </a:r>
              <a:r>
                <a:rPr lang="ja-JP" altLang="en-US" sz="1000" i="1" dirty="0" smtClean="0">
                  <a:solidFill>
                    <a:schemeClr val="tx1"/>
                  </a:solidFill>
                  <a:latin typeface="Meiryo UI" pitchFamily="50" charset="-128"/>
                  <a:ea typeface="Meiryo UI" pitchFamily="50" charset="-128"/>
                  <a:cs typeface="Meiryo UI" pitchFamily="50" charset="-128"/>
                </a:rPr>
                <a:t>㎡＞</a:t>
              </a:r>
              <a:endParaRPr lang="en-US" altLang="ja-JP" sz="1000" i="1" dirty="0">
                <a:solidFill>
                  <a:schemeClr val="tx1"/>
                </a:solidFill>
                <a:latin typeface="Meiryo UI" pitchFamily="50" charset="-128"/>
                <a:ea typeface="Meiryo UI" pitchFamily="50" charset="-128"/>
                <a:cs typeface="Meiryo UI" pitchFamily="50" charset="-128"/>
              </a:endParaRPr>
            </a:p>
          </p:txBody>
        </p:sp>
        <p:sp>
          <p:nvSpPr>
            <p:cNvPr id="197" name="角丸四角形 196"/>
            <p:cNvSpPr/>
            <p:nvPr/>
          </p:nvSpPr>
          <p:spPr>
            <a:xfrm>
              <a:off x="5610442" y="725713"/>
              <a:ext cx="329023" cy="1381558"/>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bIns="72000" anchor="ctr"/>
            <a:lstStyle/>
            <a:p>
              <a:pPr algn="ctr" eaLnBrk="1" hangingPunct="1">
                <a:defRPr/>
              </a:pPr>
              <a:r>
                <a:rPr lang="ja-JP" altLang="en-US" b="1" dirty="0">
                  <a:solidFill>
                    <a:prstClr val="white"/>
                  </a:solidFill>
                  <a:latin typeface="Meiryo UI" pitchFamily="50" charset="-128"/>
                  <a:ea typeface="Meiryo UI" pitchFamily="50" charset="-128"/>
                  <a:cs typeface="Meiryo UI" pitchFamily="50" charset="-128"/>
                </a:rPr>
                <a:t>第一区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28677" name="グループ化 78"/>
          <p:cNvGrpSpPr>
            <a:grpSpLocks/>
          </p:cNvGrpSpPr>
          <p:nvPr/>
        </p:nvGrpSpPr>
        <p:grpSpPr bwMode="auto">
          <a:xfrm>
            <a:off x="273050" y="5038725"/>
            <a:ext cx="3024188" cy="1548000"/>
            <a:chOff x="5028723" y="1276360"/>
            <a:chExt cx="3007536" cy="1897047"/>
          </a:xfrm>
        </p:grpSpPr>
        <p:sp>
          <p:nvSpPr>
            <p:cNvPr id="199" name="角丸四角形 198"/>
            <p:cNvSpPr/>
            <p:nvPr/>
          </p:nvSpPr>
          <p:spPr>
            <a:xfrm>
              <a:off x="5028723" y="1276360"/>
              <a:ext cx="3007536" cy="1897047"/>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72000" bIns="72000" anchor="ctr"/>
            <a:lstStyle/>
            <a:p>
              <a:pPr marL="396000" eaLnBrk="1" hangingPunct="1">
                <a:defRPr/>
              </a:pPr>
              <a:r>
                <a:rPr lang="ja-JP" altLang="en-US" sz="1300" dirty="0">
                  <a:solidFill>
                    <a:prstClr val="black"/>
                  </a:solidFill>
                  <a:latin typeface="Meiryo UI" pitchFamily="50" charset="-128"/>
                  <a:ea typeface="Meiryo UI" pitchFamily="50" charset="-128"/>
                  <a:cs typeface="Meiryo UI" pitchFamily="50" charset="-128"/>
                </a:rPr>
                <a:t>■　</a:t>
              </a:r>
              <a:r>
                <a:rPr lang="ja-JP" altLang="en-US" sz="1300" dirty="0">
                  <a:solidFill>
                    <a:schemeClr val="tx1"/>
                  </a:solidFill>
                  <a:latin typeface="Meiryo UI" pitchFamily="50" charset="-128"/>
                  <a:ea typeface="Meiryo UI" pitchFamily="50" charset="-128"/>
                  <a:cs typeface="Meiryo UI" pitchFamily="50" charset="-128"/>
                </a:rPr>
                <a:t>対象職員数：</a:t>
              </a:r>
              <a:r>
                <a:rPr lang="en-US" altLang="ja-JP" sz="1300" u="sng" dirty="0" smtClean="0">
                  <a:solidFill>
                    <a:schemeClr val="tx1"/>
                  </a:solidFill>
                  <a:latin typeface="Meiryo UI" pitchFamily="50" charset="-128"/>
                  <a:ea typeface="Meiryo UI" pitchFamily="50" charset="-128"/>
                  <a:cs typeface="Meiryo UI" pitchFamily="50" charset="-128"/>
                </a:rPr>
                <a:t>3,120</a:t>
              </a:r>
              <a:r>
                <a:rPr lang="ja-JP" altLang="en-US" sz="1300" u="sng" dirty="0" smtClean="0">
                  <a:solidFill>
                    <a:schemeClr val="tx1"/>
                  </a:solidFill>
                  <a:latin typeface="Meiryo UI" pitchFamily="50" charset="-128"/>
                  <a:ea typeface="Meiryo UI" pitchFamily="50" charset="-128"/>
                  <a:cs typeface="Meiryo UI" pitchFamily="50" charset="-128"/>
                </a:rPr>
                <a:t>人</a:t>
              </a:r>
              <a:endParaRPr lang="en-US" altLang="ja-JP" sz="1300" u="sng" dirty="0" smtClean="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100" dirty="0" smtClean="0">
                  <a:solidFill>
                    <a:schemeClr val="tx1"/>
                  </a:solidFill>
                  <a:latin typeface="Meiryo UI" pitchFamily="50" charset="-128"/>
                  <a:ea typeface="Meiryo UI" pitchFamily="50" charset="-128"/>
                  <a:cs typeface="Meiryo UI" pitchFamily="50" charset="-128"/>
                </a:rPr>
                <a:t>　　　　　　　　　　　　　</a:t>
              </a:r>
              <a:r>
                <a:rPr lang="ja-JP" altLang="en-US" sz="1000" i="1" dirty="0" smtClean="0">
                  <a:solidFill>
                    <a:schemeClr val="tx1"/>
                  </a:solidFill>
                  <a:latin typeface="Meiryo UI" pitchFamily="50" charset="-128"/>
                  <a:ea typeface="Meiryo UI" pitchFamily="50" charset="-128"/>
                  <a:cs typeface="Meiryo UI" pitchFamily="50" charset="-128"/>
                </a:rPr>
                <a:t>＜</a:t>
              </a:r>
              <a:r>
                <a:rPr lang="en-US" altLang="ja-JP" sz="1000" i="1" dirty="0" smtClean="0">
                  <a:solidFill>
                    <a:schemeClr val="tx1"/>
                  </a:solidFill>
                  <a:latin typeface="Meiryo UI" pitchFamily="50" charset="-128"/>
                  <a:ea typeface="Meiryo UI" pitchFamily="50" charset="-128"/>
                  <a:cs typeface="Meiryo UI" pitchFamily="50" charset="-128"/>
                </a:rPr>
                <a:t>3,140</a:t>
              </a:r>
              <a:r>
                <a:rPr lang="ja-JP" altLang="en-US" sz="1000" i="1" dirty="0" smtClean="0">
                  <a:solidFill>
                    <a:schemeClr val="tx1"/>
                  </a:solidFill>
                  <a:latin typeface="Meiryo UI" pitchFamily="50" charset="-128"/>
                  <a:ea typeface="Meiryo UI" pitchFamily="50" charset="-128"/>
                  <a:cs typeface="Meiryo UI" pitchFamily="50" charset="-128"/>
                </a:rPr>
                <a:t>人＞</a:t>
              </a:r>
              <a:endParaRPr lang="en-US" altLang="ja-JP" sz="1000" i="1"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大阪市保有庁舎等執務室面積</a:t>
              </a:r>
              <a:endParaRPr lang="en-US" altLang="ja-JP" sz="1200"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a:t>
              </a:r>
              <a:r>
                <a:rPr lang="en-US" altLang="ja-JP" sz="1200" dirty="0">
                  <a:solidFill>
                    <a:schemeClr val="tx1"/>
                  </a:solidFill>
                  <a:latin typeface="Meiryo UI" pitchFamily="50" charset="-128"/>
                  <a:ea typeface="Meiryo UI" pitchFamily="50" charset="-128"/>
                  <a:cs typeface="Meiryo UI" pitchFamily="50" charset="-128"/>
                </a:rPr>
                <a:t>63,365</a:t>
              </a:r>
              <a:r>
                <a:rPr lang="ja-JP" altLang="en-US" sz="1200" dirty="0">
                  <a:solidFill>
                    <a:schemeClr val="tx1"/>
                  </a:solidFill>
                  <a:latin typeface="Meiryo UI" pitchFamily="50" charset="-128"/>
                  <a:ea typeface="Meiryo UI" pitchFamily="50" charset="-128"/>
                  <a:cs typeface="Meiryo UI" pitchFamily="50" charset="-128"/>
                </a:rPr>
                <a:t>㎡</a:t>
              </a:r>
              <a:endParaRPr lang="en-US" altLang="ja-JP" sz="1200"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執務室必要面積：</a:t>
              </a:r>
              <a:r>
                <a:rPr lang="en-US" altLang="ja-JP" sz="1200" u="sng" dirty="0" smtClean="0">
                  <a:solidFill>
                    <a:schemeClr val="tx1"/>
                  </a:solidFill>
                  <a:latin typeface="Meiryo UI" pitchFamily="50" charset="-128"/>
                  <a:ea typeface="Meiryo UI" pitchFamily="50" charset="-128"/>
                  <a:cs typeface="Meiryo UI" pitchFamily="50" charset="-128"/>
                </a:rPr>
                <a:t>63,249</a:t>
              </a:r>
              <a:r>
                <a:rPr lang="ja-JP" altLang="en-US" sz="1200" u="sng" dirty="0" smtClean="0">
                  <a:solidFill>
                    <a:schemeClr val="tx1"/>
                  </a:solidFill>
                  <a:latin typeface="Meiryo UI" pitchFamily="50" charset="-128"/>
                  <a:ea typeface="Meiryo UI" pitchFamily="50" charset="-128"/>
                  <a:cs typeface="Meiryo UI" pitchFamily="50" charset="-128"/>
                </a:rPr>
                <a:t>㎡</a:t>
              </a:r>
              <a:endParaRPr lang="en-US" altLang="ja-JP" sz="1200" u="sng" dirty="0" smtClean="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a:t>
              </a:r>
              <a:r>
                <a:rPr lang="ja-JP" altLang="en-US" sz="1200" dirty="0" smtClean="0">
                  <a:solidFill>
                    <a:schemeClr val="tx1"/>
                  </a:solidFill>
                  <a:latin typeface="Meiryo UI" pitchFamily="50" charset="-128"/>
                  <a:ea typeface="Meiryo UI" pitchFamily="50" charset="-128"/>
                  <a:cs typeface="Meiryo UI" pitchFamily="50" charset="-128"/>
                </a:rPr>
                <a:t>　　　　　　　　　　　　</a:t>
              </a:r>
              <a:r>
                <a:rPr lang="ja-JP" altLang="en-US" sz="1200" i="1" dirty="0" smtClean="0">
                  <a:solidFill>
                    <a:schemeClr val="tx1"/>
                  </a:solidFill>
                  <a:latin typeface="Meiryo UI" pitchFamily="50" charset="-128"/>
                  <a:ea typeface="Meiryo UI" pitchFamily="50" charset="-128"/>
                  <a:cs typeface="Meiryo UI" pitchFamily="50" charset="-128"/>
                </a:rPr>
                <a:t>  </a:t>
              </a:r>
              <a:r>
                <a:rPr lang="ja-JP" altLang="en-US" sz="1000" i="1" dirty="0" smtClean="0">
                  <a:solidFill>
                    <a:schemeClr val="tx1"/>
                  </a:solidFill>
                  <a:latin typeface="Meiryo UI" pitchFamily="50" charset="-128"/>
                  <a:ea typeface="Meiryo UI" pitchFamily="50" charset="-128"/>
                  <a:cs typeface="Meiryo UI" pitchFamily="50" charset="-128"/>
                </a:rPr>
                <a:t>＜</a:t>
              </a:r>
              <a:r>
                <a:rPr lang="en-US" altLang="ja-JP" sz="1000" i="1" dirty="0" smtClean="0">
                  <a:solidFill>
                    <a:schemeClr val="tx1"/>
                  </a:solidFill>
                  <a:latin typeface="Meiryo UI" pitchFamily="50" charset="-128"/>
                  <a:ea typeface="Meiryo UI" pitchFamily="50" charset="-128"/>
                  <a:cs typeface="Meiryo UI" pitchFamily="50" charset="-128"/>
                </a:rPr>
                <a:t>63,487</a:t>
              </a:r>
              <a:r>
                <a:rPr lang="ja-JP" altLang="en-US" sz="1000" i="1" dirty="0" smtClean="0">
                  <a:solidFill>
                    <a:schemeClr val="tx1"/>
                  </a:solidFill>
                  <a:latin typeface="Meiryo UI" pitchFamily="50" charset="-128"/>
                  <a:ea typeface="Meiryo UI" pitchFamily="50" charset="-128"/>
                  <a:cs typeface="Meiryo UI" pitchFamily="50" charset="-128"/>
                </a:rPr>
                <a:t>㎡＞</a:t>
              </a:r>
              <a:endParaRPr lang="en-US" altLang="ja-JP" sz="1000" i="1"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a:t>
              </a:r>
              <a:r>
                <a:rPr lang="ja-JP" altLang="en-US" sz="1200" u="sng" dirty="0">
                  <a:solidFill>
                    <a:schemeClr val="tx1"/>
                  </a:solidFill>
                  <a:latin typeface="Meiryo UI" pitchFamily="50" charset="-128"/>
                  <a:ea typeface="Meiryo UI" pitchFamily="50" charset="-128"/>
                  <a:cs typeface="Meiryo UI" pitchFamily="50" charset="-128"/>
                </a:rPr>
                <a:t>必要面積</a:t>
              </a:r>
              <a:r>
                <a:rPr lang="ja-JP" altLang="en-US" sz="1200" u="sng" dirty="0" smtClean="0">
                  <a:solidFill>
                    <a:schemeClr val="tx1"/>
                  </a:solidFill>
                  <a:latin typeface="Meiryo UI" pitchFamily="50" charset="-128"/>
                  <a:ea typeface="Meiryo UI" pitchFamily="50" charset="-128"/>
                  <a:cs typeface="Meiryo UI" pitchFamily="50" charset="-128"/>
                </a:rPr>
                <a:t>を充足</a:t>
              </a:r>
              <a:endParaRPr lang="en-US" altLang="ja-JP" sz="1200" u="sng" dirty="0" smtClean="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a:t>
              </a:r>
              <a:r>
                <a:rPr lang="ja-JP" altLang="en-US" sz="1200" dirty="0" smtClean="0">
                  <a:solidFill>
                    <a:schemeClr val="tx1"/>
                  </a:solidFill>
                  <a:latin typeface="Meiryo UI" pitchFamily="50" charset="-128"/>
                  <a:ea typeface="Meiryo UI" pitchFamily="50" charset="-128"/>
                  <a:cs typeface="Meiryo UI" pitchFamily="50" charset="-128"/>
                </a:rPr>
                <a:t>　</a:t>
              </a:r>
              <a:r>
                <a:rPr lang="ja-JP" altLang="en-US" sz="1000" i="1" dirty="0" smtClean="0">
                  <a:solidFill>
                    <a:schemeClr val="tx1"/>
                  </a:solidFill>
                  <a:latin typeface="Meiryo UI" pitchFamily="50" charset="-128"/>
                  <a:ea typeface="Meiryo UI" pitchFamily="50" charset="-128"/>
                  <a:cs typeface="Meiryo UI" pitchFamily="50" charset="-128"/>
                </a:rPr>
                <a:t>＜必要面積を概ね充足</a:t>
              </a:r>
              <a:r>
                <a:rPr lang="ja-JP" altLang="en-US" sz="1000" i="1" dirty="0">
                  <a:solidFill>
                    <a:schemeClr val="tx1"/>
                  </a:solidFill>
                  <a:latin typeface="Meiryo UI" pitchFamily="50" charset="-128"/>
                  <a:ea typeface="Meiryo UI" pitchFamily="50" charset="-128"/>
                  <a:cs typeface="Meiryo UI" pitchFamily="50" charset="-128"/>
                </a:rPr>
                <a:t>＞</a:t>
              </a:r>
              <a:endParaRPr lang="en-US" altLang="ja-JP" sz="1000" i="1" dirty="0">
                <a:solidFill>
                  <a:schemeClr val="tx1"/>
                </a:solidFill>
                <a:latin typeface="Meiryo UI" pitchFamily="50" charset="-128"/>
                <a:ea typeface="Meiryo UI" pitchFamily="50" charset="-128"/>
                <a:cs typeface="Meiryo UI" pitchFamily="50" charset="-128"/>
              </a:endParaRPr>
            </a:p>
          </p:txBody>
        </p:sp>
        <p:sp>
          <p:nvSpPr>
            <p:cNvPr id="200" name="角丸四角形 199"/>
            <p:cNvSpPr/>
            <p:nvPr/>
          </p:nvSpPr>
          <p:spPr>
            <a:xfrm>
              <a:off x="5130298" y="1437203"/>
              <a:ext cx="286414" cy="1544108"/>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anchor="ctr"/>
            <a:lstStyle/>
            <a:p>
              <a:pPr algn="ctr" eaLnBrk="1" hangingPunct="1">
                <a:defRPr/>
              </a:pPr>
              <a:r>
                <a:rPr lang="ja-JP" altLang="en-US" b="1" dirty="0">
                  <a:solidFill>
                    <a:prstClr val="white"/>
                  </a:solidFill>
                  <a:latin typeface="Meiryo UI" pitchFamily="50" charset="-128"/>
                  <a:ea typeface="Meiryo UI" pitchFamily="50" charset="-128"/>
                  <a:cs typeface="Meiryo UI" pitchFamily="50" charset="-128"/>
                </a:rPr>
                <a:t>第三区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28678" name="グループ化 81"/>
          <p:cNvGrpSpPr>
            <a:grpSpLocks/>
          </p:cNvGrpSpPr>
          <p:nvPr/>
        </p:nvGrpSpPr>
        <p:grpSpPr bwMode="auto">
          <a:xfrm>
            <a:off x="6537325" y="1127125"/>
            <a:ext cx="3095625" cy="1548000"/>
            <a:chOff x="5131299" y="-33863"/>
            <a:chExt cx="3580055" cy="1464094"/>
          </a:xfrm>
        </p:grpSpPr>
        <p:sp>
          <p:nvSpPr>
            <p:cNvPr id="202" name="角丸四角形 201"/>
            <p:cNvSpPr/>
            <p:nvPr/>
          </p:nvSpPr>
          <p:spPr>
            <a:xfrm>
              <a:off x="5131299" y="-33863"/>
              <a:ext cx="3580055" cy="146409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72000" bIns="72000" anchor="ctr"/>
            <a:lstStyle/>
            <a:p>
              <a:pPr marL="396000" eaLnBrk="1" hangingPunct="1">
                <a:defRPr/>
              </a:pPr>
              <a:r>
                <a:rPr lang="ja-JP" altLang="en-US" sz="1300" dirty="0">
                  <a:solidFill>
                    <a:prstClr val="black"/>
                  </a:solidFill>
                  <a:latin typeface="Meiryo UI" pitchFamily="50" charset="-128"/>
                  <a:ea typeface="Meiryo UI" pitchFamily="50" charset="-128"/>
                  <a:cs typeface="Meiryo UI" pitchFamily="50" charset="-128"/>
                </a:rPr>
                <a:t>■</a:t>
              </a:r>
              <a:r>
                <a:rPr lang="ja-JP" altLang="en-US" sz="1300" dirty="0">
                  <a:solidFill>
                    <a:schemeClr val="tx1"/>
                  </a:solidFill>
                  <a:latin typeface="Meiryo UI" pitchFamily="50" charset="-128"/>
                  <a:ea typeface="Meiryo UI" pitchFamily="50" charset="-128"/>
                  <a:cs typeface="Meiryo UI" pitchFamily="50" charset="-128"/>
                </a:rPr>
                <a:t>　対象職員数：</a:t>
              </a:r>
              <a:r>
                <a:rPr lang="en-US" altLang="ja-JP" sz="1300" u="sng" dirty="0" smtClean="0">
                  <a:solidFill>
                    <a:schemeClr val="tx1"/>
                  </a:solidFill>
                  <a:latin typeface="Meiryo UI" pitchFamily="50" charset="-128"/>
                  <a:ea typeface="Meiryo UI" pitchFamily="50" charset="-128"/>
                  <a:cs typeface="Meiryo UI" pitchFamily="50" charset="-128"/>
                </a:rPr>
                <a:t>3,030</a:t>
              </a:r>
              <a:r>
                <a:rPr lang="ja-JP" altLang="en-US" sz="1300" u="sng" dirty="0" smtClean="0">
                  <a:solidFill>
                    <a:schemeClr val="tx1"/>
                  </a:solidFill>
                  <a:latin typeface="Meiryo UI" pitchFamily="50" charset="-128"/>
                  <a:ea typeface="Meiryo UI" pitchFamily="50" charset="-128"/>
                  <a:cs typeface="Meiryo UI" pitchFamily="50" charset="-128"/>
                </a:rPr>
                <a:t>人</a:t>
              </a:r>
              <a:endParaRPr lang="en-US" altLang="ja-JP" sz="1300" u="sng" dirty="0" smtClean="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100" dirty="0" smtClean="0">
                  <a:solidFill>
                    <a:schemeClr val="tx1"/>
                  </a:solidFill>
                  <a:latin typeface="Meiryo UI" pitchFamily="50" charset="-128"/>
                  <a:ea typeface="Meiryo UI" pitchFamily="50" charset="-128"/>
                  <a:cs typeface="Meiryo UI" pitchFamily="50" charset="-128"/>
                </a:rPr>
                <a:t>　　　　　　　　　　　　　 </a:t>
              </a:r>
              <a:r>
                <a:rPr lang="ja-JP" altLang="en-US" sz="1000" i="1" dirty="0" smtClean="0">
                  <a:solidFill>
                    <a:schemeClr val="tx1"/>
                  </a:solidFill>
                  <a:latin typeface="Meiryo UI" pitchFamily="50" charset="-128"/>
                  <a:ea typeface="Meiryo UI" pitchFamily="50" charset="-128"/>
                  <a:cs typeface="Meiryo UI" pitchFamily="50" charset="-128"/>
                </a:rPr>
                <a:t>＜</a:t>
              </a:r>
              <a:r>
                <a:rPr lang="en-US" altLang="ja-JP" sz="1000" i="1" dirty="0" smtClean="0">
                  <a:solidFill>
                    <a:schemeClr val="tx1"/>
                  </a:solidFill>
                  <a:latin typeface="Meiryo UI" pitchFamily="50" charset="-128"/>
                  <a:ea typeface="Meiryo UI" pitchFamily="50" charset="-128"/>
                  <a:cs typeface="Meiryo UI" pitchFamily="50" charset="-128"/>
                </a:rPr>
                <a:t>3,040</a:t>
              </a:r>
              <a:r>
                <a:rPr lang="ja-JP" altLang="en-US" sz="1000" i="1" dirty="0" smtClean="0">
                  <a:solidFill>
                    <a:schemeClr val="tx1"/>
                  </a:solidFill>
                  <a:latin typeface="Meiryo UI" pitchFamily="50" charset="-128"/>
                  <a:ea typeface="Meiryo UI" pitchFamily="50" charset="-128"/>
                  <a:cs typeface="Meiryo UI" pitchFamily="50" charset="-128"/>
                </a:rPr>
                <a:t>人＞</a:t>
              </a:r>
              <a:endParaRPr lang="en-US" altLang="ja-JP" sz="1000" i="1"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大阪市保有庁舎等執務室面積</a:t>
              </a:r>
              <a:endParaRPr lang="en-US" altLang="ja-JP" sz="1200"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a:t>
              </a:r>
              <a:r>
                <a:rPr lang="en-US" altLang="ja-JP" sz="1200" dirty="0">
                  <a:solidFill>
                    <a:schemeClr val="tx1"/>
                  </a:solidFill>
                  <a:latin typeface="Meiryo UI" pitchFamily="50" charset="-128"/>
                  <a:ea typeface="Meiryo UI" pitchFamily="50" charset="-128"/>
                  <a:cs typeface="Meiryo UI" pitchFamily="50" charset="-128"/>
                </a:rPr>
                <a:t>83,754</a:t>
              </a:r>
              <a:r>
                <a:rPr lang="ja-JP" altLang="en-US" sz="1200" dirty="0">
                  <a:solidFill>
                    <a:schemeClr val="tx1"/>
                  </a:solidFill>
                  <a:latin typeface="Meiryo UI" pitchFamily="50" charset="-128"/>
                  <a:ea typeface="Meiryo UI" pitchFamily="50" charset="-128"/>
                  <a:cs typeface="Meiryo UI" pitchFamily="50" charset="-128"/>
                </a:rPr>
                <a:t>㎡</a:t>
              </a:r>
              <a:endParaRPr lang="en-US" altLang="ja-JP" sz="1200"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執務室必要面積：</a:t>
              </a:r>
              <a:r>
                <a:rPr lang="en-US" altLang="ja-JP" sz="1200" u="sng" dirty="0" smtClean="0">
                  <a:solidFill>
                    <a:schemeClr val="tx1"/>
                  </a:solidFill>
                  <a:latin typeface="Meiryo UI" pitchFamily="50" charset="-128"/>
                  <a:ea typeface="Meiryo UI" pitchFamily="50" charset="-128"/>
                  <a:cs typeface="Meiryo UI" pitchFamily="50" charset="-128"/>
                </a:rPr>
                <a:t>60,517</a:t>
              </a:r>
              <a:r>
                <a:rPr lang="ja-JP" altLang="en-US" sz="1200" u="sng" dirty="0" smtClean="0">
                  <a:solidFill>
                    <a:schemeClr val="tx1"/>
                  </a:solidFill>
                  <a:latin typeface="Meiryo UI" pitchFamily="50" charset="-128"/>
                  <a:ea typeface="Meiryo UI" pitchFamily="50" charset="-128"/>
                  <a:cs typeface="Meiryo UI" pitchFamily="50" charset="-128"/>
                </a:rPr>
                <a:t>㎡</a:t>
              </a:r>
              <a:endParaRPr lang="en-US" altLang="ja-JP" sz="1200" u="sng" dirty="0" smtClean="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100" dirty="0" smtClean="0">
                  <a:solidFill>
                    <a:schemeClr val="tx1"/>
                  </a:solidFill>
                  <a:latin typeface="Meiryo UI" pitchFamily="50" charset="-128"/>
                  <a:ea typeface="Meiryo UI" pitchFamily="50" charset="-128"/>
                  <a:cs typeface="Meiryo UI" pitchFamily="50" charset="-128"/>
                </a:rPr>
                <a:t>　　　　　　　　　　　　　　　 </a:t>
              </a:r>
              <a:r>
                <a:rPr lang="ja-JP" altLang="en-US" sz="1000" i="1" dirty="0" smtClean="0">
                  <a:solidFill>
                    <a:schemeClr val="tx1"/>
                  </a:solidFill>
                  <a:latin typeface="Meiryo UI" pitchFamily="50" charset="-128"/>
                  <a:ea typeface="Meiryo UI" pitchFamily="50" charset="-128"/>
                  <a:cs typeface="Meiryo UI" pitchFamily="50" charset="-128"/>
                </a:rPr>
                <a:t>＜</a:t>
              </a:r>
              <a:r>
                <a:rPr lang="en-US" altLang="ja-JP" sz="1000" i="1" dirty="0" smtClean="0">
                  <a:solidFill>
                    <a:schemeClr val="tx1"/>
                  </a:solidFill>
                  <a:latin typeface="Meiryo UI" pitchFamily="50" charset="-128"/>
                  <a:ea typeface="Meiryo UI" pitchFamily="50" charset="-128"/>
                  <a:cs typeface="Meiryo UI" pitchFamily="50" charset="-128"/>
                </a:rPr>
                <a:t>60,768</a:t>
              </a:r>
              <a:r>
                <a:rPr lang="ja-JP" altLang="en-US" sz="1000" i="1" dirty="0" smtClean="0">
                  <a:solidFill>
                    <a:schemeClr val="tx1"/>
                  </a:solidFill>
                  <a:latin typeface="Meiryo UI" pitchFamily="50" charset="-128"/>
                  <a:ea typeface="Meiryo UI" pitchFamily="50" charset="-128"/>
                  <a:cs typeface="Meiryo UI" pitchFamily="50" charset="-128"/>
                </a:rPr>
                <a:t>㎡＞</a:t>
              </a:r>
              <a:endParaRPr lang="en-US" altLang="ja-JP" sz="1000" i="1"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必要面積を充足</a:t>
              </a:r>
              <a:endParaRPr lang="en-US" altLang="ja-JP" sz="1200" dirty="0">
                <a:solidFill>
                  <a:schemeClr val="tx1"/>
                </a:solidFill>
                <a:latin typeface="Meiryo UI" pitchFamily="50" charset="-128"/>
                <a:ea typeface="Meiryo UI" pitchFamily="50" charset="-128"/>
                <a:cs typeface="Meiryo UI" pitchFamily="50" charset="-128"/>
              </a:endParaRPr>
            </a:p>
          </p:txBody>
        </p:sp>
        <p:sp>
          <p:nvSpPr>
            <p:cNvPr id="203" name="角丸四角形 202"/>
            <p:cNvSpPr/>
            <p:nvPr/>
          </p:nvSpPr>
          <p:spPr>
            <a:xfrm>
              <a:off x="5223302" y="77921"/>
              <a:ext cx="333069" cy="1191704"/>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anchor="ctr"/>
            <a:lstStyle/>
            <a:p>
              <a:pPr algn="ctr" eaLnBrk="1" hangingPunct="1">
                <a:defRPr/>
              </a:pPr>
              <a:r>
                <a:rPr lang="ja-JP" altLang="en-US" b="1" dirty="0">
                  <a:solidFill>
                    <a:prstClr val="white"/>
                  </a:solidFill>
                  <a:latin typeface="Meiryo UI" pitchFamily="50" charset="-128"/>
                  <a:ea typeface="Meiryo UI" pitchFamily="50" charset="-128"/>
                  <a:cs typeface="Meiryo UI" pitchFamily="50" charset="-128"/>
                </a:rPr>
                <a:t>第</a:t>
              </a:r>
              <a:endParaRPr lang="en-US" altLang="ja-JP" b="1" dirty="0">
                <a:solidFill>
                  <a:prstClr val="white"/>
                </a:solidFill>
                <a:latin typeface="Meiryo UI" pitchFamily="50" charset="-128"/>
                <a:ea typeface="Meiryo UI" pitchFamily="50" charset="-128"/>
                <a:cs typeface="Meiryo UI" pitchFamily="50" charset="-128"/>
              </a:endParaRPr>
            </a:p>
            <a:p>
              <a:pPr algn="ctr" eaLnBrk="1" hangingPunct="1">
                <a:defRPr/>
              </a:pPr>
              <a:r>
                <a:rPr lang="ja-JP" altLang="en-US" b="1" dirty="0">
                  <a:solidFill>
                    <a:prstClr val="white"/>
                  </a:solidFill>
                  <a:latin typeface="Meiryo UI" pitchFamily="50" charset="-128"/>
                  <a:ea typeface="Meiryo UI" pitchFamily="50" charset="-128"/>
                  <a:cs typeface="Meiryo UI" pitchFamily="50" charset="-128"/>
                </a:rPr>
                <a:t>二区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28679" name="グループ化 7"/>
          <p:cNvGrpSpPr>
            <a:grpSpLocks/>
          </p:cNvGrpSpPr>
          <p:nvPr/>
        </p:nvGrpSpPr>
        <p:grpSpPr bwMode="auto">
          <a:xfrm>
            <a:off x="6630988" y="4175120"/>
            <a:ext cx="3001962" cy="1548000"/>
            <a:chOff x="6249392" y="4293419"/>
            <a:chExt cx="2715096" cy="1549405"/>
          </a:xfrm>
        </p:grpSpPr>
        <p:grpSp>
          <p:nvGrpSpPr>
            <p:cNvPr id="28691" name="グループ化 84"/>
            <p:cNvGrpSpPr>
              <a:grpSpLocks/>
            </p:cNvGrpSpPr>
            <p:nvPr/>
          </p:nvGrpSpPr>
          <p:grpSpPr bwMode="auto">
            <a:xfrm>
              <a:off x="6249392" y="4293419"/>
              <a:ext cx="2715096" cy="1549405"/>
              <a:chOff x="4779152" y="680438"/>
              <a:chExt cx="3577260" cy="1131533"/>
            </a:xfrm>
          </p:grpSpPr>
          <p:sp>
            <p:nvSpPr>
              <p:cNvPr id="205" name="角丸四角形 204"/>
              <p:cNvSpPr/>
              <p:nvPr/>
            </p:nvSpPr>
            <p:spPr>
              <a:xfrm>
                <a:off x="5091287" y="680438"/>
                <a:ext cx="380238" cy="879587"/>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anchor="ctr"/>
              <a:lstStyle/>
              <a:p>
                <a:pPr algn="ctr" eaLnBrk="1" hangingPunct="1">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206" name="角丸四角形 205"/>
              <p:cNvSpPr/>
              <p:nvPr/>
            </p:nvSpPr>
            <p:spPr>
              <a:xfrm>
                <a:off x="4779152" y="680438"/>
                <a:ext cx="3577260" cy="1131533"/>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72000" bIns="72000" anchor="ctr"/>
              <a:lstStyle/>
              <a:p>
                <a:pPr marL="396000" eaLnBrk="1" hangingPunct="1">
                  <a:defRPr/>
                </a:pPr>
                <a:r>
                  <a:rPr lang="ja-JP" altLang="en-US" sz="1300" dirty="0">
                    <a:solidFill>
                      <a:prstClr val="black"/>
                    </a:solidFill>
                    <a:latin typeface="Meiryo UI" pitchFamily="50" charset="-128"/>
                    <a:ea typeface="Meiryo UI" pitchFamily="50" charset="-128"/>
                    <a:cs typeface="Meiryo UI" pitchFamily="50" charset="-128"/>
                  </a:rPr>
                  <a:t>■　</a:t>
                </a:r>
                <a:r>
                  <a:rPr lang="ja-JP" altLang="en-US" sz="1300" dirty="0">
                    <a:solidFill>
                      <a:schemeClr val="tx1"/>
                    </a:solidFill>
                    <a:latin typeface="Meiryo UI" pitchFamily="50" charset="-128"/>
                    <a:ea typeface="Meiryo UI" pitchFamily="50" charset="-128"/>
                    <a:cs typeface="Meiryo UI" pitchFamily="50" charset="-128"/>
                  </a:rPr>
                  <a:t>対象職員数：</a:t>
                </a:r>
                <a:r>
                  <a:rPr lang="en-US" altLang="ja-JP" sz="1300" u="sng" dirty="0" smtClean="0">
                    <a:solidFill>
                      <a:schemeClr val="tx1"/>
                    </a:solidFill>
                    <a:latin typeface="Meiryo UI" pitchFamily="50" charset="-128"/>
                    <a:ea typeface="Meiryo UI" pitchFamily="50" charset="-128"/>
                    <a:cs typeface="Meiryo UI" pitchFamily="50" charset="-128"/>
                  </a:rPr>
                  <a:t>2,600</a:t>
                </a:r>
                <a:r>
                  <a:rPr lang="ja-JP" altLang="en-US" sz="1300" u="sng" dirty="0" smtClean="0">
                    <a:solidFill>
                      <a:schemeClr val="tx1"/>
                    </a:solidFill>
                    <a:latin typeface="Meiryo UI" pitchFamily="50" charset="-128"/>
                    <a:ea typeface="Meiryo UI" pitchFamily="50" charset="-128"/>
                    <a:cs typeface="Meiryo UI" pitchFamily="50" charset="-128"/>
                  </a:rPr>
                  <a:t>人</a:t>
                </a:r>
                <a:endParaRPr lang="en-US" altLang="ja-JP" sz="1300" u="sng" dirty="0" smtClean="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100" dirty="0" smtClean="0">
                    <a:solidFill>
                      <a:schemeClr val="tx1"/>
                    </a:solidFill>
                    <a:latin typeface="Meiryo UI" pitchFamily="50" charset="-128"/>
                    <a:ea typeface="Meiryo UI" pitchFamily="50" charset="-128"/>
                    <a:cs typeface="Meiryo UI" pitchFamily="50" charset="-128"/>
                  </a:rPr>
                  <a:t>　　　　　　　　　　　　　 </a:t>
                </a:r>
                <a:r>
                  <a:rPr lang="ja-JP" altLang="en-US" sz="1000" i="1" dirty="0" smtClean="0">
                    <a:solidFill>
                      <a:schemeClr val="tx1"/>
                    </a:solidFill>
                    <a:latin typeface="Meiryo UI" pitchFamily="50" charset="-128"/>
                    <a:ea typeface="Meiryo UI" pitchFamily="50" charset="-128"/>
                    <a:cs typeface="Meiryo UI" pitchFamily="50" charset="-128"/>
                  </a:rPr>
                  <a:t>＜</a:t>
                </a:r>
                <a:r>
                  <a:rPr lang="en-US" altLang="ja-JP" sz="1000" i="1" dirty="0" smtClean="0">
                    <a:solidFill>
                      <a:schemeClr val="tx1"/>
                    </a:solidFill>
                    <a:latin typeface="Meiryo UI" pitchFamily="50" charset="-128"/>
                    <a:ea typeface="Meiryo UI" pitchFamily="50" charset="-128"/>
                    <a:cs typeface="Meiryo UI" pitchFamily="50" charset="-128"/>
                  </a:rPr>
                  <a:t>2,610</a:t>
                </a:r>
                <a:r>
                  <a:rPr lang="ja-JP" altLang="en-US" sz="1000" i="1" dirty="0" smtClean="0">
                    <a:solidFill>
                      <a:schemeClr val="tx1"/>
                    </a:solidFill>
                    <a:latin typeface="Meiryo UI" pitchFamily="50" charset="-128"/>
                    <a:ea typeface="Meiryo UI" pitchFamily="50" charset="-128"/>
                    <a:cs typeface="Meiryo UI" pitchFamily="50" charset="-128"/>
                  </a:rPr>
                  <a:t>人＞</a:t>
                </a:r>
                <a:endParaRPr lang="en-US" altLang="ja-JP" sz="1000" i="1"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大阪市保有庁舎等執務室面積</a:t>
                </a:r>
                <a:endParaRPr lang="en-US" altLang="ja-JP" sz="1200"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a:t>
                </a:r>
                <a:r>
                  <a:rPr lang="en-US" altLang="ja-JP" sz="1200" dirty="0">
                    <a:solidFill>
                      <a:schemeClr val="tx1"/>
                    </a:solidFill>
                    <a:latin typeface="Meiryo UI" pitchFamily="50" charset="-128"/>
                    <a:ea typeface="Meiryo UI" pitchFamily="50" charset="-128"/>
                    <a:cs typeface="Meiryo UI" pitchFamily="50" charset="-128"/>
                  </a:rPr>
                  <a:t>40,597</a:t>
                </a:r>
                <a:r>
                  <a:rPr lang="ja-JP" altLang="en-US" sz="1200" dirty="0">
                    <a:solidFill>
                      <a:schemeClr val="tx1"/>
                    </a:solidFill>
                    <a:latin typeface="Meiryo UI" pitchFamily="50" charset="-128"/>
                    <a:ea typeface="Meiryo UI" pitchFamily="50" charset="-128"/>
                    <a:cs typeface="Meiryo UI" pitchFamily="50" charset="-128"/>
                  </a:rPr>
                  <a:t>㎡</a:t>
                </a:r>
                <a:endParaRPr lang="en-US" altLang="ja-JP" sz="1200"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執務室必要面積：</a:t>
                </a:r>
                <a:r>
                  <a:rPr lang="en-US" altLang="ja-JP" sz="1200" u="sng" dirty="0" smtClean="0">
                    <a:solidFill>
                      <a:schemeClr val="tx1"/>
                    </a:solidFill>
                    <a:latin typeface="Meiryo UI" pitchFamily="50" charset="-128"/>
                    <a:ea typeface="Meiryo UI" pitchFamily="50" charset="-128"/>
                    <a:cs typeface="Meiryo UI" pitchFamily="50" charset="-128"/>
                  </a:rPr>
                  <a:t>52,786</a:t>
                </a:r>
                <a:r>
                  <a:rPr lang="ja-JP" altLang="en-US" sz="1200" u="sng" dirty="0" smtClean="0">
                    <a:solidFill>
                      <a:schemeClr val="tx1"/>
                    </a:solidFill>
                    <a:latin typeface="Meiryo UI" pitchFamily="50" charset="-128"/>
                    <a:ea typeface="Meiryo UI" pitchFamily="50" charset="-128"/>
                    <a:cs typeface="Meiryo UI" pitchFamily="50" charset="-128"/>
                  </a:rPr>
                  <a:t>㎡</a:t>
                </a:r>
                <a:endParaRPr lang="en-US" altLang="ja-JP" sz="1200" u="sng" dirty="0" smtClean="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100" dirty="0" smtClean="0">
                    <a:solidFill>
                      <a:schemeClr val="tx1"/>
                    </a:solidFill>
                    <a:latin typeface="Meiryo UI" pitchFamily="50" charset="-128"/>
                    <a:ea typeface="Meiryo UI" pitchFamily="50" charset="-128"/>
                    <a:cs typeface="Meiryo UI" pitchFamily="50" charset="-128"/>
                  </a:rPr>
                  <a:t>　　　　　　　　　　　　　　　 </a:t>
                </a:r>
                <a:r>
                  <a:rPr lang="ja-JP" altLang="en-US" sz="1000" i="1" dirty="0" smtClean="0">
                    <a:solidFill>
                      <a:schemeClr val="tx1"/>
                    </a:solidFill>
                    <a:latin typeface="Meiryo UI" pitchFamily="50" charset="-128"/>
                    <a:ea typeface="Meiryo UI" pitchFamily="50" charset="-128"/>
                    <a:cs typeface="Meiryo UI" pitchFamily="50" charset="-128"/>
                  </a:rPr>
                  <a:t>＜</a:t>
                </a:r>
                <a:r>
                  <a:rPr lang="en-US" altLang="ja-JP" sz="1000" i="1" dirty="0" smtClean="0">
                    <a:solidFill>
                      <a:schemeClr val="tx1"/>
                    </a:solidFill>
                    <a:latin typeface="Meiryo UI" pitchFamily="50" charset="-128"/>
                    <a:ea typeface="Meiryo UI" pitchFamily="50" charset="-128"/>
                    <a:cs typeface="Meiryo UI" pitchFamily="50" charset="-128"/>
                  </a:rPr>
                  <a:t>52,999</a:t>
                </a:r>
                <a:r>
                  <a:rPr lang="ja-JP" altLang="en-US" sz="1000" i="1" dirty="0" smtClean="0">
                    <a:solidFill>
                      <a:schemeClr val="tx1"/>
                    </a:solidFill>
                    <a:latin typeface="Meiryo UI" pitchFamily="50" charset="-128"/>
                    <a:ea typeface="Meiryo UI" pitchFamily="50" charset="-128"/>
                    <a:cs typeface="Meiryo UI" pitchFamily="50" charset="-128"/>
                  </a:rPr>
                  <a:t>㎡＞</a:t>
                </a:r>
                <a:endParaRPr lang="en-US" altLang="ja-JP" sz="1000" i="1" dirty="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200" dirty="0">
                    <a:solidFill>
                      <a:schemeClr val="tx1"/>
                    </a:solidFill>
                    <a:latin typeface="Meiryo UI" pitchFamily="50" charset="-128"/>
                    <a:ea typeface="Meiryo UI" pitchFamily="50" charset="-128"/>
                    <a:cs typeface="Meiryo UI" pitchFamily="50" charset="-128"/>
                  </a:rPr>
                  <a:t>○　不足執務室面積：</a:t>
                </a:r>
                <a:r>
                  <a:rPr lang="en-US" altLang="ja-JP" sz="1200" u="sng" dirty="0" smtClean="0">
                    <a:solidFill>
                      <a:schemeClr val="tx1"/>
                    </a:solidFill>
                    <a:latin typeface="Meiryo UI" pitchFamily="50" charset="-128"/>
                    <a:ea typeface="Meiryo UI" pitchFamily="50" charset="-128"/>
                    <a:cs typeface="Meiryo UI" pitchFamily="50" charset="-128"/>
                  </a:rPr>
                  <a:t>12,189</a:t>
                </a:r>
                <a:r>
                  <a:rPr lang="ja-JP" altLang="en-US" sz="1200" u="sng" dirty="0" smtClean="0">
                    <a:solidFill>
                      <a:schemeClr val="tx1"/>
                    </a:solidFill>
                    <a:latin typeface="Meiryo UI" pitchFamily="50" charset="-128"/>
                    <a:ea typeface="Meiryo UI" pitchFamily="50" charset="-128"/>
                    <a:cs typeface="Meiryo UI" pitchFamily="50" charset="-128"/>
                  </a:rPr>
                  <a:t>㎡</a:t>
                </a:r>
                <a:endParaRPr lang="en-US" altLang="ja-JP" sz="1200" u="sng" dirty="0" smtClean="0">
                  <a:solidFill>
                    <a:schemeClr val="tx1"/>
                  </a:solidFill>
                  <a:latin typeface="Meiryo UI" pitchFamily="50" charset="-128"/>
                  <a:ea typeface="Meiryo UI" pitchFamily="50" charset="-128"/>
                  <a:cs typeface="Meiryo UI" pitchFamily="50" charset="-128"/>
                </a:endParaRPr>
              </a:p>
              <a:p>
                <a:pPr marL="396000" eaLnBrk="1" hangingPunct="1">
                  <a:defRPr/>
                </a:pPr>
                <a:r>
                  <a:rPr lang="ja-JP" altLang="en-US" sz="1100" dirty="0" smtClean="0">
                    <a:solidFill>
                      <a:schemeClr val="tx1"/>
                    </a:solidFill>
                    <a:latin typeface="Meiryo UI" pitchFamily="50" charset="-128"/>
                    <a:ea typeface="Meiryo UI" pitchFamily="50" charset="-128"/>
                    <a:cs typeface="Meiryo UI" pitchFamily="50" charset="-128"/>
                  </a:rPr>
                  <a:t>　　　　　　　　　　　　　　　 </a:t>
                </a:r>
                <a:r>
                  <a:rPr lang="ja-JP" altLang="en-US" sz="1000" i="1" dirty="0" smtClean="0">
                    <a:solidFill>
                      <a:schemeClr val="tx1"/>
                    </a:solidFill>
                    <a:latin typeface="Meiryo UI" pitchFamily="50" charset="-128"/>
                    <a:ea typeface="Meiryo UI" pitchFamily="50" charset="-128"/>
                    <a:cs typeface="Meiryo UI" pitchFamily="50" charset="-128"/>
                  </a:rPr>
                  <a:t>＜</a:t>
                </a:r>
                <a:r>
                  <a:rPr lang="en-US" altLang="ja-JP" sz="1000" i="1" dirty="0" smtClean="0">
                    <a:solidFill>
                      <a:schemeClr val="tx1"/>
                    </a:solidFill>
                    <a:latin typeface="Meiryo UI" pitchFamily="50" charset="-128"/>
                    <a:ea typeface="Meiryo UI" pitchFamily="50" charset="-128"/>
                    <a:cs typeface="Meiryo UI" pitchFamily="50" charset="-128"/>
                  </a:rPr>
                  <a:t>12,402</a:t>
                </a:r>
                <a:r>
                  <a:rPr lang="ja-JP" altLang="en-US" sz="1000" i="1" dirty="0" smtClean="0">
                    <a:solidFill>
                      <a:schemeClr val="tx1"/>
                    </a:solidFill>
                    <a:latin typeface="Meiryo UI" pitchFamily="50" charset="-128"/>
                    <a:ea typeface="Meiryo UI" pitchFamily="50" charset="-128"/>
                    <a:cs typeface="Meiryo UI" pitchFamily="50" charset="-128"/>
                  </a:rPr>
                  <a:t>㎡＞</a:t>
                </a:r>
                <a:endParaRPr lang="en-US" altLang="ja-JP" sz="1000" i="1" dirty="0">
                  <a:solidFill>
                    <a:schemeClr val="tx1"/>
                  </a:solidFill>
                  <a:latin typeface="Meiryo UI" pitchFamily="50" charset="-128"/>
                  <a:ea typeface="Meiryo UI" pitchFamily="50" charset="-128"/>
                  <a:cs typeface="Meiryo UI" pitchFamily="50" charset="-128"/>
                </a:endParaRPr>
              </a:p>
            </p:txBody>
          </p:sp>
        </p:grpSp>
        <p:sp>
          <p:nvSpPr>
            <p:cNvPr id="207" name="角丸四角形 206"/>
            <p:cNvSpPr/>
            <p:nvPr/>
          </p:nvSpPr>
          <p:spPr bwMode="auto">
            <a:xfrm>
              <a:off x="6348785" y="4421251"/>
              <a:ext cx="260479" cy="1261142"/>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anchor="ctr"/>
            <a:lstStyle/>
            <a:p>
              <a:pPr algn="ctr" eaLnBrk="1" hangingPunct="1">
                <a:defRPr/>
              </a:pPr>
              <a:r>
                <a:rPr lang="ja-JP" altLang="en-US" b="1" dirty="0">
                  <a:solidFill>
                    <a:prstClr val="white"/>
                  </a:solidFill>
                  <a:latin typeface="Meiryo UI" pitchFamily="50" charset="-128"/>
                  <a:ea typeface="Meiryo UI" pitchFamily="50" charset="-128"/>
                  <a:cs typeface="Meiryo UI" pitchFamily="50" charset="-128"/>
                </a:rPr>
                <a:t>第四区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28680" name="Text Box 4"/>
          <p:cNvSpPr txBox="1">
            <a:spLocks noChangeArrowheads="1"/>
          </p:cNvSpPr>
          <p:nvPr/>
        </p:nvSpPr>
        <p:spPr bwMode="auto">
          <a:xfrm>
            <a:off x="3298825" y="3114675"/>
            <a:ext cx="717550" cy="354013"/>
          </a:xfrm>
          <a:prstGeom prst="rect">
            <a:avLst/>
          </a:prstGeom>
          <a:solidFill>
            <a:srgbClr val="FFFFFF"/>
          </a:solidFill>
          <a:ln w="9525">
            <a:solidFill>
              <a:srgbClr val="000000"/>
            </a:solidFill>
            <a:miter lim="800000"/>
            <a:headEnd/>
            <a:tailEnd/>
          </a:ln>
        </p:spPr>
        <p:txBody>
          <a:bodyPr lIns="74295" tIns="8890" rIns="74295" bIns="8890"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a:latin typeface="Meiryo UI" panose="020B0604030504040204" pitchFamily="50" charset="-128"/>
                <a:ea typeface="Meiryo UI" panose="020B0604030504040204" pitchFamily="50" charset="-128"/>
                <a:cs typeface="Meiryo UI" panose="020B0604030504040204" pitchFamily="50" charset="-128"/>
              </a:rPr>
              <a:t>第一区</a:t>
            </a:r>
          </a:p>
        </p:txBody>
      </p:sp>
      <p:cxnSp>
        <p:nvCxnSpPr>
          <p:cNvPr id="209" name="直線コネクタ 208"/>
          <p:cNvCxnSpPr>
            <a:stCxn id="148" idx="2"/>
            <a:endCxn id="28680" idx="1"/>
          </p:cNvCxnSpPr>
          <p:nvPr/>
        </p:nvCxnSpPr>
        <p:spPr>
          <a:xfrm>
            <a:off x="1782226" y="2567999"/>
            <a:ext cx="1516599" cy="723683"/>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8682" name="Text Box 4"/>
          <p:cNvSpPr txBox="1">
            <a:spLocks noChangeArrowheads="1"/>
          </p:cNvSpPr>
          <p:nvPr/>
        </p:nvSpPr>
        <p:spPr bwMode="auto">
          <a:xfrm>
            <a:off x="5173663" y="2611438"/>
            <a:ext cx="717550" cy="354012"/>
          </a:xfrm>
          <a:prstGeom prst="rect">
            <a:avLst/>
          </a:prstGeom>
          <a:solidFill>
            <a:srgbClr val="FFFFFF"/>
          </a:solidFill>
          <a:ln w="9525">
            <a:solidFill>
              <a:srgbClr val="000000"/>
            </a:solidFill>
            <a:miter lim="800000"/>
            <a:headEnd/>
            <a:tailEnd/>
          </a:ln>
        </p:spPr>
        <p:txBody>
          <a:bodyPr lIns="74295" tIns="8890" rIns="74295" bIns="8890"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a:latin typeface="Meiryo UI" panose="020B0604030504040204" pitchFamily="50" charset="-128"/>
                <a:ea typeface="Meiryo UI" panose="020B0604030504040204" pitchFamily="50" charset="-128"/>
                <a:cs typeface="Meiryo UI" panose="020B0604030504040204" pitchFamily="50" charset="-128"/>
              </a:rPr>
              <a:t>第二区</a:t>
            </a:r>
          </a:p>
        </p:txBody>
      </p:sp>
      <p:cxnSp>
        <p:nvCxnSpPr>
          <p:cNvPr id="212" name="直線コネクタ 211"/>
          <p:cNvCxnSpPr>
            <a:stCxn id="202" idx="1"/>
            <a:endCxn id="28682" idx="3"/>
          </p:cNvCxnSpPr>
          <p:nvPr/>
        </p:nvCxnSpPr>
        <p:spPr>
          <a:xfrm flipH="1">
            <a:off x="5891213" y="1901125"/>
            <a:ext cx="646112" cy="887319"/>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8684" name="Text Box 4"/>
          <p:cNvSpPr txBox="1">
            <a:spLocks noChangeArrowheads="1"/>
          </p:cNvSpPr>
          <p:nvPr/>
        </p:nvSpPr>
        <p:spPr bwMode="auto">
          <a:xfrm>
            <a:off x="3657600" y="4699000"/>
            <a:ext cx="717550" cy="354013"/>
          </a:xfrm>
          <a:prstGeom prst="rect">
            <a:avLst/>
          </a:prstGeom>
          <a:solidFill>
            <a:srgbClr val="FFFFFF"/>
          </a:solidFill>
          <a:ln w="9525">
            <a:solidFill>
              <a:srgbClr val="000000"/>
            </a:solidFill>
            <a:miter lim="800000"/>
            <a:headEnd/>
            <a:tailEnd/>
          </a:ln>
        </p:spPr>
        <p:txBody>
          <a:bodyPr lIns="74295" tIns="8890" rIns="74295" bIns="8890"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a:latin typeface="Meiryo UI" panose="020B0604030504040204" pitchFamily="50" charset="-128"/>
                <a:ea typeface="Meiryo UI" panose="020B0604030504040204" pitchFamily="50" charset="-128"/>
                <a:cs typeface="Meiryo UI" panose="020B0604030504040204" pitchFamily="50" charset="-128"/>
              </a:rPr>
              <a:t>第三区</a:t>
            </a:r>
          </a:p>
        </p:txBody>
      </p:sp>
      <p:cxnSp>
        <p:nvCxnSpPr>
          <p:cNvPr id="220" name="直線コネクタ 219"/>
          <p:cNvCxnSpPr>
            <a:stCxn id="199" idx="3"/>
            <a:endCxn id="28684" idx="2"/>
          </p:cNvCxnSpPr>
          <p:nvPr/>
        </p:nvCxnSpPr>
        <p:spPr>
          <a:xfrm flipV="1">
            <a:off x="3297238" y="5053013"/>
            <a:ext cx="719137" cy="75971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8686" name="Text Box 4"/>
          <p:cNvSpPr txBox="1">
            <a:spLocks noChangeArrowheads="1"/>
          </p:cNvSpPr>
          <p:nvPr/>
        </p:nvSpPr>
        <p:spPr bwMode="auto">
          <a:xfrm>
            <a:off x="5384800" y="4699000"/>
            <a:ext cx="717550" cy="354013"/>
          </a:xfrm>
          <a:prstGeom prst="rect">
            <a:avLst/>
          </a:prstGeom>
          <a:solidFill>
            <a:srgbClr val="FFFFFF"/>
          </a:solidFill>
          <a:ln w="9525">
            <a:solidFill>
              <a:srgbClr val="000000"/>
            </a:solidFill>
            <a:miter lim="800000"/>
            <a:headEnd/>
            <a:tailEnd/>
          </a:ln>
        </p:spPr>
        <p:txBody>
          <a:bodyPr lIns="74295" tIns="8890" rIns="74295" bIns="8890"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a:latin typeface="Meiryo UI" panose="020B0604030504040204" pitchFamily="50" charset="-128"/>
                <a:ea typeface="Meiryo UI" panose="020B0604030504040204" pitchFamily="50" charset="-128"/>
                <a:cs typeface="Meiryo UI" panose="020B0604030504040204" pitchFamily="50" charset="-128"/>
              </a:rPr>
              <a:t>第四区</a:t>
            </a:r>
          </a:p>
        </p:txBody>
      </p:sp>
      <p:cxnSp>
        <p:nvCxnSpPr>
          <p:cNvPr id="223" name="直線コネクタ 222"/>
          <p:cNvCxnSpPr>
            <a:stCxn id="28686" idx="3"/>
            <a:endCxn id="206" idx="1"/>
          </p:cNvCxnSpPr>
          <p:nvPr/>
        </p:nvCxnSpPr>
        <p:spPr>
          <a:xfrm>
            <a:off x="6102350" y="4876007"/>
            <a:ext cx="528638" cy="73113"/>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0" y="0"/>
            <a:ext cx="9906000" cy="43338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2000" b="1" dirty="0">
                <a:solidFill>
                  <a:schemeClr val="tx1"/>
                </a:solidFill>
                <a:latin typeface="Meiryo UI" pitchFamily="50" charset="-128"/>
                <a:ea typeface="Meiryo UI" pitchFamily="50" charset="-128"/>
                <a:cs typeface="Meiryo UI" pitchFamily="50" charset="-128"/>
              </a:rPr>
              <a:t>２　積算内訳（各特別区の執務室面積） 　</a:t>
            </a:r>
            <a:r>
              <a:rPr lang="ja-JP" altLang="en-US" sz="2000" b="1" dirty="0">
                <a:solidFill>
                  <a:schemeClr val="tx1"/>
                </a:solidFill>
                <a:latin typeface="ＭＳ Ｐゴシック" charset="-128"/>
                <a:ea typeface="Meiryo UI" pitchFamily="50" charset="-128"/>
                <a:cs typeface="Meiryo UI" pitchFamily="50" charset="-128"/>
              </a:rPr>
              <a:t>＜試案Ｂ（４区Ｂ案）＞</a:t>
            </a:r>
            <a:endPar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689" name="正方形/長方形 27"/>
          <p:cNvSpPr>
            <a:spLocks noChangeArrowheads="1"/>
          </p:cNvSpPr>
          <p:nvPr/>
        </p:nvSpPr>
        <p:spPr bwMode="auto">
          <a:xfrm>
            <a:off x="8788400" y="6623446"/>
            <a:ext cx="11176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r" eaLnBrk="1" hangingPunct="1">
              <a:spcBef>
                <a:spcPct val="0"/>
              </a:spcBef>
              <a:buFontTx/>
              <a:buNone/>
            </a:pPr>
            <a:r>
              <a:rPr lang="ja-JP" altLang="en-US" sz="1100" b="1" dirty="0">
                <a:solidFill>
                  <a:srgbClr val="000000"/>
                </a:solidFill>
                <a:latin typeface="ＭＳ Ｐゴシック" panose="020B0600070205080204" pitchFamily="50" charset="-128"/>
                <a:ea typeface="Meiryo UI" panose="020B0604030504040204" pitchFamily="50" charset="-128"/>
                <a:cs typeface="Meiryo UI" panose="020B0604030504040204" pitchFamily="50" charset="-128"/>
              </a:rPr>
              <a:t> 参考</a:t>
            </a:r>
            <a:r>
              <a:rPr lang="en-US" altLang="ja-JP" sz="1100" b="1" dirty="0" smtClean="0">
                <a:solidFill>
                  <a:srgbClr val="000000"/>
                </a:solidFill>
                <a:latin typeface="ＭＳ Ｐゴシック" panose="020B0600070205080204" pitchFamily="50" charset="-128"/>
                <a:ea typeface="Meiryo UI" panose="020B0604030504040204" pitchFamily="50" charset="-128"/>
                <a:cs typeface="Meiryo UI" panose="020B0604030504040204" pitchFamily="50" charset="-128"/>
              </a:rPr>
              <a:t>-</a:t>
            </a:r>
            <a:r>
              <a:rPr lang="ja-JP" altLang="en-US" sz="1100" b="1" dirty="0" smtClean="0">
                <a:solidFill>
                  <a:srgbClr val="000000"/>
                </a:solidFill>
                <a:latin typeface="ＭＳ Ｐゴシック" panose="020B0600070205080204" pitchFamily="50" charset="-128"/>
                <a:ea typeface="Meiryo UI" panose="020B0604030504040204" pitchFamily="50" charset="-128"/>
                <a:cs typeface="Meiryo UI" panose="020B0604030504040204" pitchFamily="50" charset="-128"/>
              </a:rPr>
              <a:t>１３</a:t>
            </a:r>
            <a:endParaRPr lang="ja-JP" altLang="en-US" sz="1200" b="1" dirty="0">
              <a:solidFill>
                <a:srgbClr val="000000"/>
              </a:solidFill>
              <a:latin typeface="ＭＳ Ｐゴシック" panose="020B0600070205080204" pitchFamily="50" charset="-128"/>
              <a:ea typeface="Meiryo UI" panose="020B0604030504040204" pitchFamily="50" charset="-128"/>
              <a:cs typeface="Meiryo UI" panose="020B0604030504040204" pitchFamily="50" charset="-128"/>
            </a:endParaRPr>
          </a:p>
        </p:txBody>
      </p:sp>
      <p:sp>
        <p:nvSpPr>
          <p:cNvPr id="78" name="角丸四角形 77"/>
          <p:cNvSpPr/>
          <p:nvPr/>
        </p:nvSpPr>
        <p:spPr>
          <a:xfrm>
            <a:off x="3208338" y="509588"/>
            <a:ext cx="6319837" cy="330200"/>
          </a:xfrm>
          <a:prstGeom prst="round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lnSpc>
                <a:spcPts val="2200"/>
              </a:lnSpc>
              <a:defRPr/>
            </a:pPr>
            <a:r>
              <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対象職員数は、組織体制（案）をもとに新たに執務室の確保が必要となる職員数を試算</a:t>
            </a:r>
          </a:p>
        </p:txBody>
      </p:sp>
      <p:sp>
        <p:nvSpPr>
          <p:cNvPr id="79" name="角丸四角形 78"/>
          <p:cNvSpPr/>
          <p:nvPr/>
        </p:nvSpPr>
        <p:spPr>
          <a:xfrm>
            <a:off x="3762847" y="6378621"/>
            <a:ext cx="6016625" cy="330200"/>
          </a:xfrm>
          <a:prstGeom prst="round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eaLnBrk="1" hangingPunct="1">
              <a:lnSpc>
                <a:spcPts val="2200"/>
              </a:lnSpc>
              <a:defRPr/>
            </a:pPr>
            <a:endPar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055621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0" y="-4500"/>
            <a:ext cx="9915633"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a:t>
            </a:r>
            <a:r>
              <a:rPr lang="ja-JP" altLang="en-US" sz="2000" b="1" dirty="0">
                <a:solidFill>
                  <a:prstClr val="black"/>
                </a:solidFill>
                <a:latin typeface="Meiryo UI" pitchFamily="50" charset="-128"/>
                <a:ea typeface="Meiryo UI" pitchFamily="50" charset="-128"/>
                <a:cs typeface="Meiryo UI" pitchFamily="50" charset="-128"/>
              </a:rPr>
              <a:t>特別区</a:t>
            </a:r>
            <a:r>
              <a:rPr lang="ja-JP" altLang="en-US" sz="2000" b="1" dirty="0" smtClean="0">
                <a:solidFill>
                  <a:prstClr val="black"/>
                </a:solidFill>
                <a:latin typeface="Meiryo UI" pitchFamily="50" charset="-128"/>
                <a:ea typeface="Meiryo UI" pitchFamily="50" charset="-128"/>
                <a:cs typeface="Meiryo UI" pitchFamily="50" charset="-128"/>
              </a:rPr>
              <a:t>（素案）</a:t>
            </a:r>
            <a:r>
              <a:rPr lang="ja-JP" altLang="en-US" sz="1500" b="1" dirty="0">
                <a:solidFill>
                  <a:prstClr val="black"/>
                </a:solidFill>
                <a:latin typeface="Meiryo UI" pitchFamily="50" charset="-128"/>
                <a:ea typeface="Meiryo UI" pitchFamily="50" charset="-128"/>
                <a:cs typeface="Meiryo UI" pitchFamily="50" charset="-128"/>
              </a:rPr>
              <a:t>＜</a:t>
            </a:r>
            <a:r>
              <a:rPr lang="ja-JP" altLang="en-US" sz="1500" b="1" dirty="0" smtClean="0">
                <a:solidFill>
                  <a:prstClr val="black"/>
                </a:solidFill>
                <a:latin typeface="Meiryo UI" pitchFamily="50" charset="-128"/>
                <a:ea typeface="Meiryo UI" pitchFamily="50" charset="-128"/>
                <a:cs typeface="Meiryo UI" pitchFamily="50" charset="-128"/>
              </a:rPr>
              <a:t>組織体制、財産・債務、財政調整、特別区設置に伴うコスト＞</a:t>
            </a:r>
            <a:r>
              <a:rPr lang="ja-JP" altLang="en-US" sz="2000" b="1" dirty="0" smtClean="0">
                <a:solidFill>
                  <a:prstClr val="black"/>
                </a:solidFill>
                <a:latin typeface="Meiryo UI" pitchFamily="50" charset="-128"/>
                <a:ea typeface="Meiryo UI" pitchFamily="50" charset="-128"/>
                <a:cs typeface="Meiryo UI" pitchFamily="50" charset="-128"/>
              </a:rPr>
              <a:t>の修正</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4" name="正方形/長方形 2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１</a:t>
            </a:r>
            <a:endParaRPr lang="en-US" altLang="ja-JP" sz="1100" b="1" dirty="0" smtClean="0">
              <a:solidFill>
                <a:srgbClr val="000000"/>
              </a:solidFill>
              <a:latin typeface="Meiryo UI" pitchFamily="50" charset="-128"/>
              <a:ea typeface="Meiryo UI" pitchFamily="50" charset="-128"/>
              <a:cs typeface="Meiryo UI" pitchFamily="50" charset="-128"/>
            </a:endParaRPr>
          </a:p>
        </p:txBody>
      </p:sp>
      <p:sp>
        <p:nvSpPr>
          <p:cNvPr id="3" name="角丸四角形 2"/>
          <p:cNvSpPr/>
          <p:nvPr/>
        </p:nvSpPr>
        <p:spPr>
          <a:xfrm>
            <a:off x="467520" y="707756"/>
            <a:ext cx="9000000" cy="1440000"/>
          </a:xfrm>
          <a:prstGeom prst="roundRect">
            <a:avLst>
              <a:gd name="adj" fmla="val 11669"/>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500" b="1" dirty="0" smtClean="0">
                <a:solidFill>
                  <a:schemeClr val="tx1"/>
                </a:solidFill>
                <a:latin typeface="Meiryo UI" panose="020B0604030504040204" pitchFamily="50" charset="-128"/>
                <a:ea typeface="Meiryo UI" panose="020B0604030504040204" pitchFamily="50" charset="-128"/>
              </a:rPr>
              <a:t>○　特別区（素案）における事務分担（案）を変更（第８回協議会＜</a:t>
            </a:r>
            <a:r>
              <a:rPr lang="en-US" altLang="ja-JP" sz="1500" b="1" dirty="0" smtClean="0">
                <a:solidFill>
                  <a:schemeClr val="tx1"/>
                </a:solidFill>
                <a:latin typeface="Meiryo UI" panose="020B0604030504040204" pitchFamily="50" charset="-128"/>
                <a:ea typeface="Meiryo UI" panose="020B0604030504040204" pitchFamily="50" charset="-128"/>
              </a:rPr>
              <a:t>H30.2.22</a:t>
            </a:r>
            <a:r>
              <a:rPr lang="ja-JP" altLang="en-US" sz="1500" b="1" dirty="0" smtClean="0">
                <a:solidFill>
                  <a:schemeClr val="tx1"/>
                </a:solidFill>
                <a:latin typeface="Meiryo UI" panose="020B0604030504040204" pitchFamily="50" charset="-128"/>
                <a:ea typeface="Meiryo UI" panose="020B0604030504040204" pitchFamily="50" charset="-128"/>
              </a:rPr>
              <a:t>開催＞</a:t>
            </a:r>
            <a:r>
              <a:rPr kumimoji="1" lang="ja-JP" altLang="en-US" sz="1500" b="1" dirty="0" smtClean="0">
                <a:solidFill>
                  <a:schemeClr val="tx1"/>
                </a:solidFill>
                <a:latin typeface="Meiryo UI" panose="020B0604030504040204" pitchFamily="50" charset="-128"/>
                <a:ea typeface="Meiryo UI" panose="020B0604030504040204" pitchFamily="50" charset="-128"/>
              </a:rPr>
              <a:t>で報告）したことに</a:t>
            </a:r>
            <a:endParaRPr kumimoji="1" lang="en-US" altLang="ja-JP" sz="1500" b="1" dirty="0" smtClean="0">
              <a:solidFill>
                <a:schemeClr val="tx1"/>
              </a:solidFill>
              <a:latin typeface="Meiryo UI" panose="020B0604030504040204" pitchFamily="50" charset="-128"/>
              <a:ea typeface="Meiryo UI" panose="020B0604030504040204" pitchFamily="50" charset="-128"/>
            </a:endParaRPr>
          </a:p>
          <a:p>
            <a:r>
              <a:rPr lang="ja-JP" altLang="en-US" sz="1500" b="1" dirty="0">
                <a:solidFill>
                  <a:schemeClr val="tx1"/>
                </a:solidFill>
                <a:latin typeface="Meiryo UI" panose="020B0604030504040204" pitchFamily="50" charset="-128"/>
                <a:ea typeface="Meiryo UI" panose="020B0604030504040204" pitchFamily="50" charset="-128"/>
              </a:rPr>
              <a:t>　</a:t>
            </a:r>
            <a:r>
              <a:rPr lang="ja-JP" altLang="en-US" sz="1500" b="1" dirty="0" smtClean="0">
                <a:solidFill>
                  <a:schemeClr val="tx1"/>
                </a:solidFill>
                <a:latin typeface="Meiryo UI" panose="020B0604030504040204" pitchFamily="50" charset="-128"/>
                <a:ea typeface="Meiryo UI" panose="020B0604030504040204" pitchFamily="50" charset="-128"/>
              </a:rPr>
              <a:t>　 </a:t>
            </a:r>
            <a:r>
              <a:rPr kumimoji="1" lang="ja-JP" altLang="en-US" sz="1500" b="1" dirty="0" smtClean="0">
                <a:solidFill>
                  <a:schemeClr val="tx1"/>
                </a:solidFill>
                <a:latin typeface="Meiryo UI" panose="020B0604030504040204" pitchFamily="50" charset="-128"/>
                <a:ea typeface="Meiryo UI" panose="020B0604030504040204" pitchFamily="50" charset="-128"/>
              </a:rPr>
              <a:t>伴い、「組織体制」、</a:t>
            </a:r>
            <a:r>
              <a:rPr lang="ja-JP" altLang="en-US" sz="1500" b="1" dirty="0" smtClean="0">
                <a:solidFill>
                  <a:schemeClr val="tx1"/>
                </a:solidFill>
                <a:latin typeface="Meiryo UI" panose="020B0604030504040204" pitchFamily="50" charset="-128"/>
                <a:ea typeface="Meiryo UI" panose="020B0604030504040204" pitchFamily="50" charset="-128"/>
              </a:rPr>
              <a:t>「財産・債務」、「財政調整」、「特別区設置に伴うコスト」についても修正を行う</a:t>
            </a:r>
            <a:endParaRPr kumimoji="1" lang="en-US" altLang="ja-JP" sz="1500" b="1" dirty="0" smtClean="0">
              <a:solidFill>
                <a:schemeClr val="tx1"/>
              </a:solidFill>
              <a:latin typeface="Meiryo UI" panose="020B0604030504040204" pitchFamily="50" charset="-128"/>
              <a:ea typeface="Meiryo UI" panose="020B0604030504040204" pitchFamily="50" charset="-128"/>
            </a:endParaRPr>
          </a:p>
          <a:p>
            <a:endParaRPr kumimoji="1" lang="en-US" altLang="ja-JP" sz="1000" b="1" dirty="0" smtClean="0">
              <a:solidFill>
                <a:schemeClr val="tx1"/>
              </a:solidFill>
              <a:latin typeface="Meiryo UI" panose="020B0604030504040204" pitchFamily="50" charset="-128"/>
              <a:ea typeface="Meiryo UI" panose="020B0604030504040204" pitchFamily="50" charset="-128"/>
            </a:endParaRPr>
          </a:p>
          <a:p>
            <a:r>
              <a:rPr kumimoji="1" lang="ja-JP" altLang="en-US" sz="1500" b="1" dirty="0" smtClean="0">
                <a:solidFill>
                  <a:schemeClr val="tx1"/>
                </a:solidFill>
                <a:latin typeface="Meiryo UI" panose="020B0604030504040204" pitchFamily="50" charset="-128"/>
                <a:ea typeface="Meiryo UI" panose="020B0604030504040204" pitchFamily="50" charset="-128"/>
              </a:rPr>
              <a:t>○　また、第８回協議会において、区割り案を試案</a:t>
            </a:r>
            <a:r>
              <a:rPr lang="ja-JP" altLang="en-US" sz="1500" b="1" dirty="0">
                <a:solidFill>
                  <a:schemeClr val="tx1"/>
                </a:solidFill>
                <a:latin typeface="Meiryo UI" panose="020B0604030504040204" pitchFamily="50" charset="-128"/>
                <a:ea typeface="Meiryo UI" panose="020B0604030504040204" pitchFamily="50" charset="-128"/>
              </a:rPr>
              <a:t>Ｂ</a:t>
            </a:r>
            <a:r>
              <a:rPr kumimoji="1" lang="ja-JP" altLang="en-US" sz="1500" b="1" dirty="0" smtClean="0">
                <a:solidFill>
                  <a:schemeClr val="tx1"/>
                </a:solidFill>
                <a:latin typeface="Meiryo UI" panose="020B0604030504040204" pitchFamily="50" charset="-128"/>
                <a:ea typeface="Meiryo UI" panose="020B0604030504040204" pitchFamily="50" charset="-128"/>
              </a:rPr>
              <a:t>（４区Ｂ案）として協議を進めていくこととなったことから、</a:t>
            </a:r>
            <a:endParaRPr kumimoji="1" lang="en-US" altLang="ja-JP" sz="1500" b="1" dirty="0" smtClean="0">
              <a:solidFill>
                <a:schemeClr val="tx1"/>
              </a:solidFill>
              <a:latin typeface="Meiryo UI" panose="020B0604030504040204" pitchFamily="50" charset="-128"/>
              <a:ea typeface="Meiryo UI" panose="020B0604030504040204" pitchFamily="50" charset="-128"/>
            </a:endParaRPr>
          </a:p>
          <a:p>
            <a:r>
              <a:rPr lang="ja-JP" altLang="en-US" sz="1500" b="1" dirty="0">
                <a:solidFill>
                  <a:schemeClr val="tx1"/>
                </a:solidFill>
                <a:latin typeface="Meiryo UI" panose="020B0604030504040204" pitchFamily="50" charset="-128"/>
                <a:ea typeface="Meiryo UI" panose="020B0604030504040204" pitchFamily="50" charset="-128"/>
              </a:rPr>
              <a:t>　</a:t>
            </a:r>
            <a:r>
              <a:rPr lang="ja-JP" altLang="en-US" sz="1500" b="1" dirty="0" smtClean="0">
                <a:solidFill>
                  <a:schemeClr val="tx1"/>
                </a:solidFill>
                <a:latin typeface="Meiryo UI" panose="020B0604030504040204" pitchFamily="50" charset="-128"/>
                <a:ea typeface="Meiryo UI" panose="020B0604030504040204" pitchFamily="50" charset="-128"/>
              </a:rPr>
              <a:t>　 特別区（素案）の修正については、</a:t>
            </a:r>
            <a:r>
              <a:rPr kumimoji="1" lang="ja-JP" altLang="en-US" sz="1500" b="1" dirty="0" smtClean="0">
                <a:solidFill>
                  <a:schemeClr val="tx1"/>
                </a:solidFill>
                <a:latin typeface="Meiryo UI" panose="020B0604030504040204" pitchFamily="50" charset="-128"/>
                <a:ea typeface="Meiryo UI" panose="020B0604030504040204" pitchFamily="50" charset="-128"/>
              </a:rPr>
              <a:t>試案Ｂ（４区</a:t>
            </a:r>
            <a:r>
              <a:rPr kumimoji="1" lang="en-US" altLang="ja-JP" sz="1500" b="1" dirty="0" smtClean="0">
                <a:solidFill>
                  <a:schemeClr val="tx1"/>
                </a:solidFill>
                <a:latin typeface="Meiryo UI" panose="020B0604030504040204" pitchFamily="50" charset="-128"/>
                <a:ea typeface="Meiryo UI" panose="020B0604030504040204" pitchFamily="50" charset="-128"/>
              </a:rPr>
              <a:t>B</a:t>
            </a:r>
            <a:r>
              <a:rPr kumimoji="1" lang="ja-JP" altLang="en-US" sz="1500" b="1" dirty="0" smtClean="0">
                <a:solidFill>
                  <a:schemeClr val="tx1"/>
                </a:solidFill>
                <a:latin typeface="Meiryo UI" panose="020B0604030504040204" pitchFamily="50" charset="-128"/>
                <a:ea typeface="Meiryo UI" panose="020B0604030504040204" pitchFamily="50" charset="-128"/>
              </a:rPr>
              <a:t>案）をもとに行う</a:t>
            </a:r>
            <a:endParaRPr kumimoji="1" lang="ja-JP" altLang="en-US" sz="1500" b="1" dirty="0">
              <a:solidFill>
                <a:schemeClr val="tx1"/>
              </a:solidFill>
              <a:latin typeface="Meiryo UI" panose="020B0604030504040204" pitchFamily="50" charset="-128"/>
              <a:ea typeface="Meiryo UI" panose="020B0604030504040204" pitchFamily="50" charset="-128"/>
            </a:endParaRPr>
          </a:p>
        </p:txBody>
      </p:sp>
      <p:sp>
        <p:nvSpPr>
          <p:cNvPr id="4" name="正方形/長方形 3"/>
          <p:cNvSpPr/>
          <p:nvPr/>
        </p:nvSpPr>
        <p:spPr>
          <a:xfrm>
            <a:off x="25758" y="2464791"/>
            <a:ext cx="5457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500" b="1" dirty="0" smtClean="0">
                <a:solidFill>
                  <a:schemeClr val="tx1"/>
                </a:solidFill>
                <a:latin typeface="Meiryo UI" panose="020B0604030504040204" pitchFamily="50" charset="-128"/>
                <a:ea typeface="Meiryo UI" panose="020B0604030504040204" pitchFamily="50" charset="-128"/>
              </a:rPr>
              <a:t>【</a:t>
            </a:r>
            <a:r>
              <a:rPr lang="ja-JP" altLang="en-US" sz="1500" b="1" dirty="0" smtClean="0">
                <a:solidFill>
                  <a:schemeClr val="tx1"/>
                </a:solidFill>
                <a:latin typeface="Meiryo UI" panose="020B0604030504040204" pitchFamily="50" charset="-128"/>
                <a:ea typeface="Meiryo UI" panose="020B0604030504040204" pitchFamily="50" charset="-128"/>
              </a:rPr>
              <a:t>参 考</a:t>
            </a:r>
            <a:r>
              <a:rPr lang="en-US" altLang="ja-JP" sz="1500" b="1" dirty="0" smtClean="0">
                <a:solidFill>
                  <a:schemeClr val="tx1"/>
                </a:solidFill>
                <a:latin typeface="Meiryo UI" panose="020B0604030504040204" pitchFamily="50" charset="-128"/>
                <a:ea typeface="Meiryo UI" panose="020B0604030504040204" pitchFamily="50" charset="-128"/>
              </a:rPr>
              <a:t>】</a:t>
            </a:r>
            <a:r>
              <a:rPr lang="ja-JP" altLang="en-US" sz="1500" b="1" dirty="0" smtClean="0">
                <a:solidFill>
                  <a:schemeClr val="tx1"/>
                </a:solidFill>
                <a:latin typeface="Meiryo UI" panose="020B0604030504040204" pitchFamily="50" charset="-128"/>
                <a:ea typeface="Meiryo UI" panose="020B0604030504040204" pitchFamily="50" charset="-128"/>
              </a:rPr>
              <a:t> </a:t>
            </a:r>
            <a:r>
              <a:rPr kumimoji="1" lang="ja-JP" altLang="en-US" sz="1500" b="1" dirty="0" smtClean="0">
                <a:solidFill>
                  <a:schemeClr val="tx1"/>
                </a:solidFill>
                <a:latin typeface="Meiryo UI" panose="020B0604030504040204" pitchFamily="50" charset="-128"/>
                <a:ea typeface="Meiryo UI" panose="020B0604030504040204" pitchFamily="50" charset="-128"/>
              </a:rPr>
              <a:t>事務分担（案）について</a:t>
            </a:r>
            <a:r>
              <a:rPr lang="en-US" altLang="ja-JP" sz="1500" dirty="0" smtClean="0">
                <a:solidFill>
                  <a:schemeClr val="tx1"/>
                </a:solidFill>
                <a:latin typeface="ＭＳ ゴシック" panose="020B0609070205080204" pitchFamily="49" charset="-128"/>
                <a:ea typeface="ＭＳ ゴシック" panose="020B0609070205080204" pitchFamily="49" charset="-128"/>
              </a:rPr>
              <a:t>[</a:t>
            </a:r>
            <a:r>
              <a:rPr kumimoji="1" lang="ja-JP" altLang="en-US" sz="1500" dirty="0" smtClean="0">
                <a:solidFill>
                  <a:schemeClr val="tx1"/>
                </a:solidFill>
                <a:latin typeface="ＭＳ ゴシック" panose="020B0609070205080204" pitchFamily="49" charset="-128"/>
                <a:ea typeface="ＭＳ ゴシック" panose="020B0609070205080204" pitchFamily="49" charset="-128"/>
              </a:rPr>
              <a:t>前回協議会で報告</a:t>
            </a:r>
            <a:r>
              <a:rPr lang="en-US" altLang="ja-JP" sz="1500" dirty="0" smtClean="0">
                <a:solidFill>
                  <a:schemeClr val="tx1"/>
                </a:solidFill>
                <a:latin typeface="ＭＳ ゴシック" panose="020B0609070205080204" pitchFamily="49" charset="-128"/>
                <a:ea typeface="ＭＳ ゴシック" panose="020B0609070205080204" pitchFamily="49" charset="-128"/>
              </a:rPr>
              <a:t>]</a:t>
            </a:r>
            <a:endParaRPr kumimoji="1" lang="ja-JP" altLang="en-US" sz="1500" dirty="0">
              <a:solidFill>
                <a:schemeClr val="tx1"/>
              </a:solidFill>
              <a:latin typeface="ＭＳ ゴシック" panose="020B0609070205080204" pitchFamily="49" charset="-128"/>
              <a:ea typeface="ＭＳ ゴシック" panose="020B0609070205080204" pitchFamily="49"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627181991"/>
              </p:ext>
            </p:extLst>
          </p:nvPr>
        </p:nvGraphicFramePr>
        <p:xfrm>
          <a:off x="428882" y="3223671"/>
          <a:ext cx="9007173" cy="1777731"/>
        </p:xfrm>
        <a:graphic>
          <a:graphicData uri="http://schemas.openxmlformats.org/drawingml/2006/table">
            <a:tbl>
              <a:tblPr firstRow="1" bandRow="1">
                <a:tableStyleId>{5940675A-B579-460E-94D1-54222C63F5DA}</a:tableStyleId>
              </a:tblPr>
              <a:tblGrid>
                <a:gridCol w="5820262"/>
                <a:gridCol w="3186911"/>
              </a:tblGrid>
              <a:tr h="304126">
                <a:tc>
                  <a:txBody>
                    <a:bodyPr/>
                    <a:lstStyle/>
                    <a:p>
                      <a:pPr algn="ctr"/>
                      <a:r>
                        <a:rPr kumimoji="1" lang="ja-JP" altLang="en-US" sz="1200" b="1" dirty="0" smtClean="0">
                          <a:latin typeface="ＭＳ ゴシック" panose="020B0609070205080204" pitchFamily="49" charset="-128"/>
                          <a:ea typeface="ＭＳ ゴシック" panose="020B0609070205080204" pitchFamily="49" charset="-128"/>
                        </a:rPr>
                        <a:t>事務の名称</a:t>
                      </a:r>
                      <a:endParaRPr kumimoji="1" lang="ja-JP" altLang="en-US" sz="1200" b="1" dirty="0">
                        <a:latin typeface="ＭＳ ゴシック" panose="020B0609070205080204" pitchFamily="49" charset="-128"/>
                        <a:ea typeface="ＭＳ ゴシック" panose="020B0609070205080204" pitchFamily="49" charset="-128"/>
                      </a:endParaRPr>
                    </a:p>
                  </a:txBody>
                  <a:tcPr anchor="ctr">
                    <a:solidFill>
                      <a:schemeClr val="accent6">
                        <a:lumMod val="60000"/>
                        <a:lumOff val="40000"/>
                      </a:schemeClr>
                    </a:solidFill>
                  </a:tcPr>
                </a:tc>
                <a:tc>
                  <a:txBody>
                    <a:bodyPr/>
                    <a:lstStyle/>
                    <a:p>
                      <a:pPr algn="ctr"/>
                      <a:r>
                        <a:rPr kumimoji="1" lang="ja-JP" altLang="en-US" sz="1200" b="1" dirty="0" smtClean="0">
                          <a:latin typeface="ＭＳ ゴシック" panose="020B0609070205080204" pitchFamily="49" charset="-128"/>
                          <a:ea typeface="ＭＳ ゴシック" panose="020B0609070205080204" pitchFamily="49" charset="-128"/>
                        </a:rPr>
                        <a:t>分担（案）</a:t>
                      </a:r>
                      <a:endParaRPr kumimoji="1" lang="ja-JP" altLang="en-US" sz="1200" b="1" dirty="0">
                        <a:latin typeface="ＭＳ ゴシック" panose="020B0609070205080204" pitchFamily="49" charset="-128"/>
                        <a:ea typeface="ＭＳ ゴシック" panose="020B0609070205080204" pitchFamily="49" charset="-128"/>
                      </a:endParaRPr>
                    </a:p>
                  </a:txBody>
                  <a:tcPr anchor="ctr">
                    <a:solidFill>
                      <a:schemeClr val="accent6">
                        <a:lumMod val="60000"/>
                        <a:lumOff val="40000"/>
                      </a:schemeClr>
                    </a:solidFill>
                  </a:tcPr>
                </a:tc>
              </a:tr>
              <a:tr h="368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rPr>
                        <a:t>・河川事業＜８→</a:t>
                      </a:r>
                      <a:r>
                        <a:rPr kumimoji="1" lang="en-US" altLang="ja-JP" sz="1200" dirty="0" smtClean="0">
                          <a:latin typeface="Meiryo UI" panose="020B0604030504040204" pitchFamily="50" charset="-128"/>
                          <a:ea typeface="Meiryo UI" panose="020B0604030504040204" pitchFamily="50" charset="-128"/>
                        </a:rPr>
                        <a:t>12</a:t>
                      </a:r>
                      <a:r>
                        <a:rPr kumimoji="1" lang="ja-JP" altLang="en-US" sz="1200" dirty="0" smtClean="0">
                          <a:latin typeface="Meiryo UI" panose="020B0604030504040204" pitchFamily="50" charset="-128"/>
                          <a:ea typeface="Meiryo UI" panose="020B0604030504040204" pitchFamily="50" charset="-128"/>
                        </a:rPr>
                        <a:t>事務＞</a:t>
                      </a:r>
                    </a:p>
                    <a:p>
                      <a:r>
                        <a:rPr kumimoji="1" lang="ja-JP" altLang="en-US" sz="1200" dirty="0" smtClean="0">
                          <a:latin typeface="Meiryo UI" panose="020B0604030504040204" pitchFamily="50" charset="-128"/>
                          <a:ea typeface="Meiryo UI" panose="020B0604030504040204" pitchFamily="50" charset="-128"/>
                        </a:rPr>
                        <a:t>・生活のしづらさなどに関する調査（全国在宅障がい児・者等実態調査）</a:t>
                      </a:r>
                      <a:endParaRPr kumimoji="1" lang="en-US" altLang="ja-JP" sz="1200" dirty="0" smtClean="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200" dirty="0" smtClean="0">
                          <a:latin typeface="ＭＳ ゴシック" panose="020B0609070205080204" pitchFamily="49" charset="-128"/>
                          <a:ea typeface="ＭＳ ゴシック" panose="020B0609070205080204" pitchFamily="49" charset="-128"/>
                        </a:rPr>
                        <a:t>「特別区 → 特別区及び大阪府」へ</a:t>
                      </a:r>
                      <a:endParaRPr kumimoji="1" lang="ja-JP" altLang="en-US" sz="1200" dirty="0">
                        <a:latin typeface="ＭＳ ゴシック" panose="020B0609070205080204" pitchFamily="49" charset="-128"/>
                        <a:ea typeface="ＭＳ ゴシック" panose="020B0609070205080204" pitchFamily="49" charset="-128"/>
                      </a:endParaRPr>
                    </a:p>
                  </a:txBody>
                  <a:tcPr anchor="ctr"/>
                </a:tc>
              </a:tr>
              <a:tr h="334429">
                <a:tc>
                  <a:txBody>
                    <a:bodyPr/>
                    <a:lstStyle/>
                    <a:p>
                      <a:r>
                        <a:rPr kumimoji="1" lang="ja-JP" altLang="en-US" sz="1200" dirty="0" smtClean="0">
                          <a:latin typeface="Meiryo UI" panose="020B0604030504040204" pitchFamily="50" charset="-128"/>
                          <a:ea typeface="Meiryo UI" panose="020B0604030504040204" pitchFamily="50" charset="-128"/>
                        </a:rPr>
                        <a:t>・あんしん</a:t>
                      </a:r>
                      <a:r>
                        <a:rPr kumimoji="1" lang="ja-JP" altLang="en-US" sz="1200" dirty="0" err="1" smtClean="0">
                          <a:latin typeface="Meiryo UI" panose="020B0604030504040204" pitchFamily="50" charset="-128"/>
                          <a:ea typeface="Meiryo UI" panose="020B0604030504040204" pitchFamily="50" charset="-128"/>
                        </a:rPr>
                        <a:t>さぽ</a:t>
                      </a:r>
                      <a:r>
                        <a:rPr kumimoji="1" lang="ja-JP" altLang="en-US" sz="1200" dirty="0" smtClean="0">
                          <a:latin typeface="Meiryo UI" panose="020B0604030504040204" pitchFamily="50" charset="-128"/>
                          <a:ea typeface="Meiryo UI" panose="020B0604030504040204" pitchFamily="50" charset="-128"/>
                        </a:rPr>
                        <a:t>ーと事業（日常生活自立支援事業）</a:t>
                      </a:r>
                      <a:endParaRPr kumimoji="1" lang="en-US" altLang="ja-JP" sz="1200" dirty="0" smtClean="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200" dirty="0" smtClean="0">
                          <a:latin typeface="ＭＳ ゴシック" panose="020B0609070205080204" pitchFamily="49" charset="-128"/>
                          <a:ea typeface="ＭＳ ゴシック" panose="020B0609070205080204" pitchFamily="49" charset="-128"/>
                        </a:rPr>
                        <a:t>「特別区 → 大阪府」へ</a:t>
                      </a:r>
                      <a:endParaRPr kumimoji="1" lang="ja-JP" altLang="en-US" sz="1200" dirty="0">
                        <a:latin typeface="ＭＳ ゴシック" panose="020B0609070205080204" pitchFamily="49" charset="-128"/>
                        <a:ea typeface="ＭＳ ゴシック" panose="020B0609070205080204" pitchFamily="49" charset="-128"/>
                      </a:endParaRPr>
                    </a:p>
                  </a:txBody>
                  <a:tcPr anchor="ctr"/>
                </a:tc>
              </a:tr>
              <a:tr h="345428">
                <a:tc>
                  <a:txBody>
                    <a:bodyPr/>
                    <a:lstStyle/>
                    <a:p>
                      <a:r>
                        <a:rPr kumimoji="1" lang="ja-JP" altLang="en-US" sz="1200" dirty="0" smtClean="0">
                          <a:latin typeface="Meiryo UI" panose="020B0604030504040204" pitchFamily="50" charset="-128"/>
                          <a:ea typeface="Meiryo UI" panose="020B0604030504040204" pitchFamily="50" charset="-128"/>
                        </a:rPr>
                        <a:t>・社会福祉</a:t>
                      </a:r>
                      <a:r>
                        <a:rPr kumimoji="1" lang="ja-JP" altLang="en-US" sz="1200" smtClean="0">
                          <a:latin typeface="Meiryo UI" panose="020B0604030504040204" pitchFamily="50" charset="-128"/>
                          <a:ea typeface="Meiryo UI" panose="020B0604030504040204" pitchFamily="50" charset="-128"/>
                        </a:rPr>
                        <a:t>法人認可、社会</a:t>
                      </a:r>
                      <a:r>
                        <a:rPr kumimoji="1" lang="ja-JP" altLang="en-US" sz="1200" dirty="0" smtClean="0">
                          <a:latin typeface="Meiryo UI" panose="020B0604030504040204" pitchFamily="50" charset="-128"/>
                          <a:ea typeface="Meiryo UI" panose="020B0604030504040204" pitchFamily="50" charset="-128"/>
                        </a:rPr>
                        <a:t>福祉事業の業務管理体制の届出関係等事務＜５事務＞</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200" dirty="0" smtClean="0">
                          <a:latin typeface="ＭＳ ゴシック" panose="020B0609070205080204" pitchFamily="49" charset="-128"/>
                          <a:ea typeface="ＭＳ ゴシック" panose="020B0609070205080204" pitchFamily="49" charset="-128"/>
                        </a:rPr>
                        <a:t>「終　了 → 大阪府」へ</a:t>
                      </a:r>
                      <a:endParaRPr kumimoji="1" lang="ja-JP" altLang="en-US" sz="1200" dirty="0">
                        <a:latin typeface="ＭＳ ゴシック" panose="020B0609070205080204" pitchFamily="49" charset="-128"/>
                        <a:ea typeface="ＭＳ ゴシック" panose="020B0609070205080204" pitchFamily="49" charset="-128"/>
                      </a:endParaRPr>
                    </a:p>
                  </a:txBody>
                  <a:tcPr anchor="ctr"/>
                </a:tc>
              </a:tr>
              <a:tr h="3365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rPr>
                        <a:t>・乳児院等の不動産登記に関する証明書発行事務</a:t>
                      </a:r>
                    </a:p>
                  </a:txBody>
                  <a:tcPr anchor="ctr"/>
                </a:tc>
                <a:tc>
                  <a:txBody>
                    <a:bodyPr/>
                    <a:lstStyle/>
                    <a:p>
                      <a:r>
                        <a:rPr kumimoji="1" lang="ja-JP" altLang="en-US" sz="1200" dirty="0" smtClean="0">
                          <a:latin typeface="ＭＳ ゴシック" panose="020B0609070205080204" pitchFamily="49" charset="-128"/>
                          <a:ea typeface="ＭＳ ゴシック" panose="020B0609070205080204" pitchFamily="49" charset="-128"/>
                        </a:rPr>
                        <a:t>「終　了 → 特別区（一部事務組合）」へ</a:t>
                      </a:r>
                      <a:endParaRPr kumimoji="1" lang="ja-JP" altLang="en-US" sz="1200" dirty="0">
                        <a:latin typeface="ＭＳ ゴシック" panose="020B0609070205080204" pitchFamily="49" charset="-128"/>
                        <a:ea typeface="ＭＳ ゴシック" panose="020B0609070205080204" pitchFamily="49" charset="-128"/>
                      </a:endParaRPr>
                    </a:p>
                  </a:txBody>
                  <a:tcPr anchor="ctr"/>
                </a:tc>
              </a:tr>
            </a:tbl>
          </a:graphicData>
        </a:graphic>
      </p:graphicFrame>
      <p:sp>
        <p:nvSpPr>
          <p:cNvPr id="15" name="正方形/長方形 14"/>
          <p:cNvSpPr/>
          <p:nvPr/>
        </p:nvSpPr>
        <p:spPr>
          <a:xfrm>
            <a:off x="257254" y="2865978"/>
            <a:ext cx="5457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b="1" dirty="0" smtClean="0">
                <a:solidFill>
                  <a:schemeClr val="tx1"/>
                </a:solidFill>
                <a:latin typeface="Meiryo UI" panose="020B0604030504040204" pitchFamily="50" charset="-128"/>
                <a:ea typeface="Meiryo UI" panose="020B0604030504040204" pitchFamily="50" charset="-128"/>
              </a:rPr>
              <a:t>（国との調整を踏まえて、分担を変更する事務）</a:t>
            </a:r>
            <a:endParaRPr kumimoji="1" lang="ja-JP" altLang="en-US" sz="1300" b="1" dirty="0">
              <a:solidFill>
                <a:schemeClr val="tx1"/>
              </a:solidFill>
              <a:latin typeface="Meiryo UI" panose="020B0604030504040204" pitchFamily="50" charset="-128"/>
              <a:ea typeface="Meiryo UI" panose="020B0604030504040204" pitchFamily="50" charset="-128"/>
            </a:endParaRPr>
          </a:p>
        </p:txBody>
      </p:sp>
      <p:sp>
        <p:nvSpPr>
          <p:cNvPr id="17" name="正方形/長方形 16"/>
          <p:cNvSpPr/>
          <p:nvPr/>
        </p:nvSpPr>
        <p:spPr>
          <a:xfrm>
            <a:off x="266798" y="5184168"/>
            <a:ext cx="5457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b="1" dirty="0" smtClean="0">
                <a:solidFill>
                  <a:schemeClr val="tx1"/>
                </a:solidFill>
                <a:latin typeface="Meiryo UI" panose="020B0604030504040204" pitchFamily="50" charset="-128"/>
                <a:ea typeface="Meiryo UI" panose="020B0604030504040204" pitchFamily="50" charset="-128"/>
              </a:rPr>
              <a:t>（素案で「検討中」とした事務）</a:t>
            </a:r>
            <a:endParaRPr kumimoji="1" lang="ja-JP" altLang="en-US" sz="1300" b="1" dirty="0">
              <a:solidFill>
                <a:schemeClr val="tx1"/>
              </a:solidFill>
              <a:latin typeface="Meiryo UI" panose="020B0604030504040204" pitchFamily="50" charset="-128"/>
              <a:ea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518978599"/>
              </p:ext>
            </p:extLst>
          </p:nvPr>
        </p:nvGraphicFramePr>
        <p:xfrm>
          <a:off x="436054" y="5538942"/>
          <a:ext cx="9000000" cy="1018421"/>
        </p:xfrm>
        <a:graphic>
          <a:graphicData uri="http://schemas.openxmlformats.org/drawingml/2006/table">
            <a:tbl>
              <a:tblPr firstRow="1" bandRow="1">
                <a:tableStyleId>{5940675A-B579-460E-94D1-54222C63F5DA}</a:tableStyleId>
              </a:tblPr>
              <a:tblGrid>
                <a:gridCol w="5813090"/>
                <a:gridCol w="3186910"/>
              </a:tblGrid>
              <a:tr h="304126">
                <a:tc>
                  <a:txBody>
                    <a:bodyPr/>
                    <a:lstStyle/>
                    <a:p>
                      <a:pPr algn="ctr"/>
                      <a:r>
                        <a:rPr kumimoji="1" lang="ja-JP" altLang="en-US" sz="1200" b="1" dirty="0" smtClean="0">
                          <a:latin typeface="ＭＳ ゴシック" panose="020B0609070205080204" pitchFamily="49" charset="-128"/>
                          <a:ea typeface="ＭＳ ゴシック" panose="020B0609070205080204" pitchFamily="49" charset="-128"/>
                        </a:rPr>
                        <a:t>事務の名称</a:t>
                      </a:r>
                      <a:endParaRPr kumimoji="1" lang="ja-JP" altLang="en-US" sz="1200" b="1" dirty="0">
                        <a:latin typeface="ＭＳ ゴシック" panose="020B0609070205080204" pitchFamily="49" charset="-128"/>
                        <a:ea typeface="ＭＳ ゴシック" panose="020B0609070205080204" pitchFamily="49" charset="-128"/>
                      </a:endParaRPr>
                    </a:p>
                  </a:txBody>
                  <a:tcPr anchor="ctr">
                    <a:solidFill>
                      <a:schemeClr val="accent6">
                        <a:lumMod val="60000"/>
                        <a:lumOff val="40000"/>
                      </a:schemeClr>
                    </a:solidFill>
                  </a:tcPr>
                </a:tc>
                <a:tc>
                  <a:txBody>
                    <a:bodyPr/>
                    <a:lstStyle/>
                    <a:p>
                      <a:pPr algn="ctr"/>
                      <a:r>
                        <a:rPr kumimoji="1" lang="ja-JP" altLang="en-US" sz="1200" b="1" dirty="0" smtClean="0">
                          <a:latin typeface="ＭＳ ゴシック" panose="020B0609070205080204" pitchFamily="49" charset="-128"/>
                          <a:ea typeface="ＭＳ ゴシック" panose="020B0609070205080204" pitchFamily="49" charset="-128"/>
                        </a:rPr>
                        <a:t>分担（案）</a:t>
                      </a:r>
                      <a:endParaRPr kumimoji="1" lang="ja-JP" altLang="en-US" sz="1200" b="1" dirty="0">
                        <a:latin typeface="ＭＳ ゴシック" panose="020B0609070205080204" pitchFamily="49" charset="-128"/>
                        <a:ea typeface="ＭＳ ゴシック" panose="020B0609070205080204" pitchFamily="49" charset="-128"/>
                      </a:endParaRPr>
                    </a:p>
                  </a:txBody>
                  <a:tcPr anchor="ctr">
                    <a:solidFill>
                      <a:schemeClr val="accent6">
                        <a:lumMod val="60000"/>
                        <a:lumOff val="40000"/>
                      </a:schemeClr>
                    </a:solidFill>
                  </a:tcPr>
                </a:tc>
              </a:tr>
              <a:tr h="368867">
                <a:tc>
                  <a:txBody>
                    <a:bodyPr/>
                    <a:lstStyle/>
                    <a:p>
                      <a:r>
                        <a:rPr kumimoji="1" lang="ja-JP" altLang="en-US" sz="1200" dirty="0" smtClean="0">
                          <a:latin typeface="Meiryo UI" panose="020B0604030504040204" pitchFamily="50" charset="-128"/>
                          <a:ea typeface="Meiryo UI" panose="020B0604030504040204" pitchFamily="50" charset="-128"/>
                        </a:rPr>
                        <a:t>・水道事業　　・工業用水道事業</a:t>
                      </a:r>
                      <a:endParaRPr kumimoji="1" lang="en-US" altLang="ja-JP" sz="1200" dirty="0" smtClean="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200" dirty="0" smtClean="0">
                          <a:latin typeface="ＭＳ ゴシック" panose="020B0609070205080204" pitchFamily="49" charset="-128"/>
                          <a:ea typeface="ＭＳ ゴシック" panose="020B0609070205080204" pitchFamily="49" charset="-128"/>
                        </a:rPr>
                        <a:t>「大阪府」へ</a:t>
                      </a:r>
                      <a:endParaRPr kumimoji="1" lang="ja-JP" altLang="en-US" sz="1200" dirty="0">
                        <a:latin typeface="ＭＳ ゴシック" panose="020B0609070205080204" pitchFamily="49" charset="-128"/>
                        <a:ea typeface="ＭＳ ゴシック" panose="020B0609070205080204" pitchFamily="49" charset="-128"/>
                      </a:endParaRPr>
                    </a:p>
                  </a:txBody>
                  <a:tcPr anchor="ctr"/>
                </a:tc>
              </a:tr>
              <a:tr h="345428">
                <a:tc>
                  <a:txBody>
                    <a:bodyPr/>
                    <a:lstStyle/>
                    <a:p>
                      <a:r>
                        <a:rPr kumimoji="1" lang="ja-JP" altLang="en-US" sz="1200" dirty="0" smtClean="0">
                          <a:latin typeface="Meiryo UI" panose="020B0604030504040204" pitchFamily="50" charset="-128"/>
                          <a:ea typeface="Meiryo UI" panose="020B0604030504040204" pitchFamily="50" charset="-128"/>
                        </a:rPr>
                        <a:t>・弘済院事業（附属病院、第一特別養護老人ホーム、第二特別養護老人ホーム）</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1200" dirty="0" smtClean="0">
                          <a:latin typeface="ＭＳ ゴシック" panose="020B0609070205080204" pitchFamily="49" charset="-128"/>
                          <a:ea typeface="ＭＳ ゴシック" panose="020B0609070205080204" pitchFamily="49" charset="-128"/>
                        </a:rPr>
                        <a:t>「特別区（一部事務組合）」へ</a:t>
                      </a:r>
                      <a:endParaRPr kumimoji="1" lang="ja-JP" altLang="en-US" sz="1200" dirty="0">
                        <a:latin typeface="ＭＳ ゴシック" panose="020B0609070205080204" pitchFamily="49" charset="-128"/>
                        <a:ea typeface="ＭＳ ゴシック" panose="020B0609070205080204" pitchFamily="49" charset="-128"/>
                      </a:endParaRPr>
                    </a:p>
                  </a:txBody>
                  <a:tcPr anchor="ctr"/>
                </a:tc>
              </a:tr>
            </a:tbl>
          </a:graphicData>
        </a:graphic>
      </p:graphicFrame>
    </p:spTree>
    <p:extLst>
      <p:ext uri="{BB962C8B-B14F-4D97-AF65-F5344CB8AC3E}">
        <p14:creationId xmlns:p14="http://schemas.microsoft.com/office/powerpoint/2010/main" val="2742618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0" y="-4500"/>
            <a:ext cx="9915633"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a:t>
            </a:r>
            <a:r>
              <a:rPr lang="ja-JP" altLang="en-US" sz="2000" b="1" dirty="0">
                <a:solidFill>
                  <a:prstClr val="black"/>
                </a:solidFill>
                <a:latin typeface="Meiryo UI" pitchFamily="50" charset="-128"/>
                <a:ea typeface="Meiryo UI" pitchFamily="50" charset="-128"/>
                <a:cs typeface="Meiryo UI" pitchFamily="50" charset="-128"/>
              </a:rPr>
              <a:t>特別区（素案</a:t>
            </a:r>
            <a:r>
              <a:rPr lang="ja-JP" altLang="en-US" sz="2000" b="1" dirty="0" smtClean="0">
                <a:solidFill>
                  <a:prstClr val="black"/>
                </a:solidFill>
                <a:latin typeface="Meiryo UI" pitchFamily="50" charset="-128"/>
                <a:ea typeface="Meiryo UI" pitchFamily="50" charset="-128"/>
                <a:cs typeface="Meiryo UI" pitchFamily="50" charset="-128"/>
              </a:rPr>
              <a:t>）</a:t>
            </a:r>
            <a:r>
              <a:rPr lang="ja-JP" altLang="en-US" sz="1500" b="1" dirty="0" smtClean="0">
                <a:solidFill>
                  <a:prstClr val="black"/>
                </a:solidFill>
                <a:latin typeface="Meiryo UI" pitchFamily="50" charset="-128"/>
                <a:ea typeface="Meiryo UI" pitchFamily="50" charset="-128"/>
                <a:cs typeface="Meiryo UI" pitchFamily="50" charset="-128"/>
              </a:rPr>
              <a:t>＜組織体制、財産・債務、財政調整、特別区設置に伴うコスト＞</a:t>
            </a:r>
            <a:r>
              <a:rPr lang="ja-JP" altLang="en-US" sz="2000" b="1" dirty="0" smtClean="0">
                <a:solidFill>
                  <a:prstClr val="black"/>
                </a:solidFill>
                <a:latin typeface="Meiryo UI" pitchFamily="50" charset="-128"/>
                <a:ea typeface="Meiryo UI" pitchFamily="50" charset="-128"/>
                <a:cs typeface="Meiryo UI" pitchFamily="50" charset="-128"/>
              </a:rPr>
              <a:t>の修正</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4"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２</a:t>
            </a:r>
            <a:endParaRPr lang="en-US" altLang="ja-JP" sz="1100" b="1" dirty="0" smtClean="0">
              <a:solidFill>
                <a:srgbClr val="000000"/>
              </a:solidFill>
              <a:latin typeface="Meiryo UI" pitchFamily="50" charset="-128"/>
              <a:ea typeface="Meiryo UI" pitchFamily="50" charset="-128"/>
              <a:cs typeface="Meiryo UI"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876821598"/>
              </p:ext>
            </p:extLst>
          </p:nvPr>
        </p:nvGraphicFramePr>
        <p:xfrm>
          <a:off x="349304" y="836712"/>
          <a:ext cx="9356224" cy="5932707"/>
        </p:xfrm>
        <a:graphic>
          <a:graphicData uri="http://schemas.openxmlformats.org/drawingml/2006/table">
            <a:tbl>
              <a:tblPr firstRow="1" bandRow="1">
                <a:tableStyleId>{5940675A-B579-460E-94D1-54222C63F5DA}</a:tableStyleId>
              </a:tblPr>
              <a:tblGrid>
                <a:gridCol w="9356224"/>
              </a:tblGrid>
              <a:tr h="291989">
                <a:tc>
                  <a:txBody>
                    <a:bodyPr/>
                    <a:lstStyle/>
                    <a:p>
                      <a:pPr algn="ctr"/>
                      <a:r>
                        <a:rPr kumimoji="1" lang="ja-JP" altLang="en-US" sz="1500" b="1" dirty="0" smtClean="0">
                          <a:latin typeface="Meiryo UI" panose="020B0604030504040204" pitchFamily="50" charset="-128"/>
                          <a:ea typeface="Meiryo UI" panose="020B0604030504040204" pitchFamily="50" charset="-128"/>
                        </a:rPr>
                        <a:t>修　正　概　要</a:t>
                      </a:r>
                      <a:endParaRPr kumimoji="1" lang="ja-JP" altLang="en-US" sz="1500" b="1"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r>
              <a:tr h="5612667">
                <a:tc>
                  <a:txBody>
                    <a:bodyPr/>
                    <a:lstStyle/>
                    <a:p>
                      <a:endParaRPr kumimoji="1" lang="en-US" altLang="ja-JP" sz="500" b="1" dirty="0" smtClean="0">
                        <a:latin typeface="ＭＳ ゴシック" panose="020B0609070205080204" pitchFamily="49" charset="-128"/>
                        <a:ea typeface="ＭＳ ゴシック" panose="020B0609070205080204" pitchFamily="49" charset="-128"/>
                      </a:endParaRPr>
                    </a:p>
                    <a:p>
                      <a:pPr>
                        <a:lnSpc>
                          <a:spcPct val="100000"/>
                        </a:lnSpc>
                      </a:pPr>
                      <a:r>
                        <a:rPr kumimoji="1" lang="ja-JP" altLang="en-US" sz="1400" dirty="0" smtClean="0">
                          <a:latin typeface="HGPｺﾞｼｯｸE" panose="020B0900000000000000" pitchFamily="50" charset="-128"/>
                          <a:ea typeface="HGPｺﾞｼｯｸE" panose="020B0900000000000000" pitchFamily="50" charset="-128"/>
                        </a:rPr>
                        <a:t>◆　修正のポイント</a:t>
                      </a:r>
                      <a:r>
                        <a:rPr kumimoji="1" lang="ja-JP" altLang="en-US" sz="1000" dirty="0" smtClean="0">
                          <a:latin typeface="Meiryo UI" panose="020B0604030504040204" pitchFamily="50" charset="-128"/>
                          <a:ea typeface="Meiryo UI" panose="020B0604030504040204" pitchFamily="50" charset="-128"/>
                        </a:rPr>
                        <a:t>＜「参考</a:t>
                      </a:r>
                      <a:r>
                        <a:rPr kumimoji="1" lang="ja-JP" altLang="en-US" sz="1000" dirty="0" err="1" smtClean="0">
                          <a:latin typeface="Meiryo UI" panose="020B0604030504040204" pitchFamily="50" charset="-128"/>
                          <a:ea typeface="Meiryo UI" panose="020B0604030504040204" pitchFamily="50" charset="-128"/>
                        </a:rPr>
                        <a:t>ー</a:t>
                      </a:r>
                      <a:r>
                        <a:rPr kumimoji="1" lang="ja-JP" altLang="en-US" sz="1000" dirty="0" smtClean="0">
                          <a:latin typeface="Meiryo UI" panose="020B0604030504040204" pitchFamily="50" charset="-128"/>
                          <a:ea typeface="Meiryo UI" panose="020B0604030504040204" pitchFamily="50" charset="-128"/>
                        </a:rPr>
                        <a:t>１」～「参考</a:t>
                      </a:r>
                      <a:r>
                        <a:rPr kumimoji="1" lang="ja-JP" altLang="en-US" sz="1000" dirty="0" err="1" smtClean="0">
                          <a:latin typeface="Meiryo UI" panose="020B0604030504040204" pitchFamily="50" charset="-128"/>
                          <a:ea typeface="Meiryo UI" panose="020B0604030504040204" pitchFamily="50" charset="-128"/>
                        </a:rPr>
                        <a:t>ー</a:t>
                      </a:r>
                      <a:r>
                        <a:rPr kumimoji="1" lang="ja-JP" altLang="en-US" sz="1000" dirty="0" smtClean="0">
                          <a:latin typeface="Meiryo UI" panose="020B0604030504040204" pitchFamily="50" charset="-128"/>
                          <a:ea typeface="Meiryo UI" panose="020B0604030504040204" pitchFamily="50" charset="-128"/>
                        </a:rPr>
                        <a:t>３」を参照＞</a:t>
                      </a:r>
                      <a:endParaRPr kumimoji="1" lang="en-US" altLang="ja-JP" sz="1000" dirty="0" smtClean="0">
                        <a:latin typeface="Meiryo UI" panose="020B0604030504040204" pitchFamily="50" charset="-128"/>
                        <a:ea typeface="Meiryo UI" panose="020B0604030504040204" pitchFamily="50" charset="-128"/>
                      </a:endParaRPr>
                    </a:p>
                    <a:p>
                      <a:pPr>
                        <a:lnSpc>
                          <a:spcPct val="100000"/>
                        </a:lnSpc>
                      </a:pPr>
                      <a:endParaRPr lang="en-US" altLang="ja-JP" sz="800" dirty="0" smtClean="0">
                        <a:latin typeface="ＭＳ ゴシック" panose="020B0609070205080204" pitchFamily="49" charset="-128"/>
                        <a:ea typeface="ＭＳ ゴシック" panose="020B0609070205080204" pitchFamily="49" charset="-128"/>
                      </a:endParaRPr>
                    </a:p>
                    <a:p>
                      <a:pPr>
                        <a:lnSpc>
                          <a:spcPct val="100000"/>
                        </a:lnSpc>
                      </a:pPr>
                      <a:r>
                        <a:rPr lang="ja-JP" altLang="en-US" sz="1200" dirty="0" smtClean="0">
                          <a:latin typeface="ＭＳ ゴシック" panose="020B0609070205080204" pitchFamily="49" charset="-128"/>
                          <a:ea typeface="ＭＳ ゴシック" panose="020B0609070205080204" pitchFamily="49" charset="-128"/>
                        </a:rPr>
                        <a:t>　　</a:t>
                      </a:r>
                      <a:r>
                        <a:rPr lang="ja-JP" altLang="en-US" sz="1200" b="1" dirty="0" smtClean="0">
                          <a:latin typeface="ＭＳ ゴシック" panose="020B0609070205080204" pitchFamily="49" charset="-128"/>
                          <a:ea typeface="ＭＳ ゴシック" panose="020B0609070205080204" pitchFamily="49" charset="-128"/>
                        </a:rPr>
                        <a:t>〇 </a:t>
                      </a:r>
                      <a:r>
                        <a:rPr lang="ja-JP" altLang="en-US" sz="1200" b="1" u="none" dirty="0" smtClean="0">
                          <a:solidFill>
                            <a:schemeClr val="tx1"/>
                          </a:solidFill>
                          <a:latin typeface="ＭＳ ゴシック" panose="020B0609070205080204" pitchFamily="49" charset="-128"/>
                          <a:ea typeface="ＭＳ ゴシック" panose="020B0609070205080204" pitchFamily="49" charset="-128"/>
                        </a:rPr>
                        <a:t>特別区の職員数及び大阪市から大阪府への移管職員数</a:t>
                      </a:r>
                      <a:endParaRPr lang="en-US" altLang="ja-JP" sz="1200" b="1" u="none" dirty="0" smtClean="0">
                        <a:solidFill>
                          <a:schemeClr val="tx1"/>
                        </a:solidFill>
                        <a:latin typeface="ＭＳ ゴシック" panose="020B0609070205080204" pitchFamily="49" charset="-128"/>
                        <a:ea typeface="ＭＳ ゴシック" panose="020B0609070205080204" pitchFamily="49" charset="-128"/>
                      </a:endParaRPr>
                    </a:p>
                    <a:p>
                      <a:pPr>
                        <a:lnSpc>
                          <a:spcPct val="100000"/>
                        </a:lnSpc>
                      </a:pPr>
                      <a:endParaRPr lang="en-US" altLang="ja-JP" sz="500" u="none" strike="noStrike" dirty="0" smtClean="0">
                        <a:latin typeface="ＭＳ ゴシック" panose="020B0609070205080204" pitchFamily="49" charset="-128"/>
                        <a:ea typeface="ＭＳ ゴシック" panose="020B0609070205080204" pitchFamily="49" charset="-128"/>
                      </a:endParaRPr>
                    </a:p>
                    <a:p>
                      <a:pPr>
                        <a:lnSpc>
                          <a:spcPct val="100000"/>
                        </a:lnSpc>
                      </a:pPr>
                      <a:r>
                        <a:rPr lang="ja-JP" altLang="en-US" sz="1100" u="none" strike="noStrike" dirty="0" smtClean="0">
                          <a:latin typeface="Meiryo UI" panose="020B0604030504040204" pitchFamily="50" charset="-128"/>
                          <a:ea typeface="Meiryo UI" panose="020B0604030504040204" pitchFamily="50" charset="-128"/>
                        </a:rPr>
                        <a:t>　　　　　　・</a:t>
                      </a:r>
                      <a:r>
                        <a:rPr lang="ja-JP" altLang="en-US" sz="1100" u="none" strike="noStrike" dirty="0" smtClean="0">
                          <a:solidFill>
                            <a:schemeClr val="tx1"/>
                          </a:solidFill>
                          <a:latin typeface="Meiryo UI" panose="020B0604030504040204" pitchFamily="50" charset="-128"/>
                          <a:ea typeface="Meiryo UI" panose="020B0604030504040204" pitchFamily="50" charset="-128"/>
                        </a:rPr>
                        <a:t>河川事業の一部の事務分担</a:t>
                      </a:r>
                      <a:r>
                        <a:rPr lang="en-US" altLang="ja-JP" sz="1100" u="none" strike="noStrike" dirty="0" smtClean="0">
                          <a:solidFill>
                            <a:schemeClr val="tx1"/>
                          </a:solidFill>
                          <a:latin typeface="Meiryo UI" panose="020B0604030504040204" pitchFamily="50" charset="-128"/>
                          <a:ea typeface="Meiryo UI" panose="020B0604030504040204" pitchFamily="50" charset="-128"/>
                        </a:rPr>
                        <a:t>(</a:t>
                      </a:r>
                      <a:r>
                        <a:rPr lang="ja-JP" altLang="en-US" sz="1100" u="none" strike="noStrike" dirty="0" smtClean="0">
                          <a:solidFill>
                            <a:schemeClr val="tx1"/>
                          </a:solidFill>
                          <a:latin typeface="Meiryo UI" panose="020B0604030504040204" pitchFamily="50" charset="-128"/>
                          <a:ea typeface="Meiryo UI" panose="020B0604030504040204" pitchFamily="50" charset="-128"/>
                        </a:rPr>
                        <a:t>案</a:t>
                      </a:r>
                      <a:r>
                        <a:rPr lang="en-US" altLang="ja-JP" sz="1100" u="none" strike="noStrike" dirty="0" smtClean="0">
                          <a:solidFill>
                            <a:schemeClr val="tx1"/>
                          </a:solidFill>
                          <a:latin typeface="Meiryo UI" panose="020B0604030504040204" pitchFamily="50" charset="-128"/>
                          <a:ea typeface="Meiryo UI" panose="020B0604030504040204" pitchFamily="50" charset="-128"/>
                        </a:rPr>
                        <a:t>)</a:t>
                      </a:r>
                      <a:r>
                        <a:rPr lang="ja-JP" altLang="en-US" sz="1100" u="none" strike="noStrike" dirty="0" smtClean="0">
                          <a:solidFill>
                            <a:schemeClr val="tx1"/>
                          </a:solidFill>
                          <a:latin typeface="Meiryo UI" panose="020B0604030504040204" pitchFamily="50" charset="-128"/>
                          <a:ea typeface="Meiryo UI" panose="020B0604030504040204" pitchFamily="50" charset="-128"/>
                        </a:rPr>
                        <a:t>が特別区から大阪府に変更したこと等に伴い、特別区の職員数及び大阪市から大阪府への移管職員数を再算定</a:t>
                      </a:r>
                      <a:endParaRPr lang="en-US" altLang="ja-JP" sz="1100" u="none" strike="noStrike" dirty="0" smtClean="0">
                        <a:solidFill>
                          <a:schemeClr val="tx1"/>
                        </a:solidFill>
                        <a:latin typeface="Meiryo UI" panose="020B0604030504040204" pitchFamily="50" charset="-128"/>
                        <a:ea typeface="Meiryo UI" panose="020B0604030504040204" pitchFamily="50" charset="-128"/>
                      </a:endParaRPr>
                    </a:p>
                    <a:p>
                      <a:pPr>
                        <a:lnSpc>
                          <a:spcPct val="100000"/>
                        </a:lnSpc>
                      </a:pPr>
                      <a:endParaRPr lang="en-US" altLang="ja-JP" sz="500" dirty="0" smtClean="0">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b="0" dirty="0" smtClean="0">
                          <a:latin typeface="ＭＳ ゴシック" panose="020B0609070205080204" pitchFamily="49" charset="-128"/>
                          <a:ea typeface="ＭＳ ゴシック" panose="020B0609070205080204" pitchFamily="49" charset="-128"/>
                        </a:rPr>
                        <a:t>　　　　① 特別区の職員数</a:t>
                      </a:r>
                      <a:endParaRPr lang="en-US" altLang="ja-JP" sz="1200" b="0" dirty="0" smtClean="0">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300" b="0" u="sng" dirty="0" smtClean="0">
                        <a:solidFill>
                          <a:srgbClr val="FF0000"/>
                        </a:solidFill>
                        <a:latin typeface="Meiryo UI" panose="020B0604030504040204" pitchFamily="50" charset="-128"/>
                        <a:ea typeface="Meiryo UI" panose="020B0604030504040204" pitchFamily="50" charset="-128"/>
                      </a:endParaRPr>
                    </a:p>
                    <a:p>
                      <a:pPr>
                        <a:lnSpc>
                          <a:spcPct val="100000"/>
                        </a:lnSpc>
                      </a:pPr>
                      <a:r>
                        <a:rPr lang="ja-JP" altLang="en-US" sz="1100" b="0" dirty="0" smtClean="0">
                          <a:latin typeface="Meiryo UI" panose="020B0604030504040204" pitchFamily="50" charset="-128"/>
                          <a:ea typeface="Meiryo UI" panose="020B0604030504040204" pitchFamily="50" charset="-128"/>
                        </a:rPr>
                        <a:t>　　　　　　　　　 ・５０人の減少</a:t>
                      </a:r>
                      <a:r>
                        <a:rPr lang="ja-JP" altLang="en-US" sz="1100" b="0" dirty="0" smtClean="0">
                          <a:solidFill>
                            <a:schemeClr val="tx1"/>
                          </a:solidFill>
                          <a:latin typeface="Meiryo UI" panose="020B0604030504040204" pitchFamily="50" charset="-128"/>
                          <a:ea typeface="Meiryo UI" panose="020B0604030504040204" pitchFamily="50" charset="-128"/>
                        </a:rPr>
                        <a:t>　（うち３０人は大阪府から特別区への移管職員数の減少）</a:t>
                      </a:r>
                      <a:endParaRPr lang="en-US" altLang="ja-JP" sz="1100" b="0" dirty="0" smtClean="0">
                        <a:solidFill>
                          <a:schemeClr val="tx1"/>
                        </a:solidFill>
                        <a:latin typeface="Meiryo UI" panose="020B0604030504040204" pitchFamily="50" charset="-128"/>
                        <a:ea typeface="Meiryo UI" panose="020B0604030504040204" pitchFamily="50" charset="-128"/>
                      </a:endParaRPr>
                    </a:p>
                    <a:p>
                      <a:pPr>
                        <a:lnSpc>
                          <a:spcPct val="100000"/>
                        </a:lnSpc>
                      </a:pPr>
                      <a:endParaRPr lang="en-US" altLang="ja-JP" sz="500" b="0" dirty="0" smtClean="0">
                        <a:latin typeface="Meiryo UI" panose="020B0604030504040204" pitchFamily="50" charset="-128"/>
                        <a:ea typeface="Meiryo UI" panose="020B0604030504040204" pitchFamily="50" charset="-128"/>
                      </a:endParaRPr>
                    </a:p>
                    <a:p>
                      <a:pPr>
                        <a:lnSpc>
                          <a:spcPct val="100000"/>
                        </a:lnSpc>
                      </a:pPr>
                      <a:r>
                        <a:rPr lang="ja-JP" altLang="en-US" sz="1200" b="0" dirty="0" smtClean="0">
                          <a:latin typeface="ＭＳ ゴシック" panose="020B0609070205080204" pitchFamily="49" charset="-128"/>
                          <a:ea typeface="ＭＳ ゴシック" panose="020B0609070205080204" pitchFamily="49" charset="-128"/>
                        </a:rPr>
                        <a:t>　　　　② 大阪市から大阪府への移管職員数</a:t>
                      </a:r>
                      <a:endParaRPr lang="en-US" altLang="ja-JP" sz="1200" b="0" dirty="0" smtClean="0">
                        <a:latin typeface="ＭＳ ゴシック" panose="020B0609070205080204" pitchFamily="49" charset="-128"/>
                        <a:ea typeface="ＭＳ ゴシック" panose="020B0609070205080204" pitchFamily="49" charset="-128"/>
                      </a:endParaRPr>
                    </a:p>
                    <a:p>
                      <a:pPr>
                        <a:lnSpc>
                          <a:spcPct val="100000"/>
                        </a:lnSpc>
                      </a:pPr>
                      <a:endParaRPr lang="en-US" altLang="ja-JP" sz="300" b="0" strike="sngStrike" dirty="0" smtClean="0">
                        <a:solidFill>
                          <a:srgbClr val="FF0000"/>
                        </a:solidFill>
                        <a:latin typeface="Meiryo UI" panose="020B0604030504040204" pitchFamily="50" charset="-128"/>
                        <a:ea typeface="Meiryo UI" panose="020B0604030504040204" pitchFamily="50" charset="-128"/>
                      </a:endParaRPr>
                    </a:p>
                    <a:p>
                      <a:pPr>
                        <a:lnSpc>
                          <a:spcPct val="100000"/>
                        </a:lnSpc>
                        <a:defRPr/>
                      </a:pPr>
                      <a:r>
                        <a:rPr lang="ja-JP" altLang="en-US" sz="1100" b="0" dirty="0" smtClean="0">
                          <a:latin typeface="Meiryo UI" panose="020B0604030504040204" pitchFamily="50" charset="-128"/>
                          <a:ea typeface="Meiryo UI" panose="020B0604030504040204" pitchFamily="50" charset="-128"/>
                        </a:rPr>
                        <a:t>　　　　　 　　　　・１０人の増加</a:t>
                      </a:r>
                      <a:endParaRPr lang="en-US" altLang="ja-JP" sz="1100" b="0" dirty="0" smtClean="0">
                        <a:latin typeface="Meiryo UI" panose="020B0604030504040204" pitchFamily="50" charset="-128"/>
                        <a:ea typeface="Meiryo UI" panose="020B0604030504040204" pitchFamily="50" charset="-128"/>
                      </a:endParaRPr>
                    </a:p>
                    <a:p>
                      <a:pPr>
                        <a:lnSpc>
                          <a:spcPct val="100000"/>
                        </a:lnSpc>
                        <a:defRPr/>
                      </a:pPr>
                      <a:r>
                        <a:rPr lang="ja-JP" altLang="en-US" sz="500" b="0" dirty="0" smtClean="0">
                          <a:latin typeface="Meiryo UI" panose="020B0604030504040204" pitchFamily="50" charset="-128"/>
                          <a:ea typeface="Meiryo UI" panose="020B0604030504040204" pitchFamily="50" charset="-128"/>
                        </a:rPr>
                        <a:t>　　</a:t>
                      </a:r>
                      <a:endParaRPr lang="en-US" altLang="ja-JP" sz="500" b="0" dirty="0" smtClean="0">
                        <a:latin typeface="Meiryo UI" panose="020B0604030504040204" pitchFamily="50" charset="-128"/>
                        <a:ea typeface="Meiryo UI" panose="020B0604030504040204" pitchFamily="50" charset="-128"/>
                      </a:endParaRPr>
                    </a:p>
                    <a:p>
                      <a:pPr>
                        <a:lnSpc>
                          <a:spcPts val="1000"/>
                        </a:lnSpc>
                        <a:defRPr/>
                      </a:pPr>
                      <a:endParaRPr lang="en-US" altLang="ja-JP" sz="1000" dirty="0" smtClean="0">
                        <a:latin typeface="ＭＳ ゴシック" panose="020B0609070205080204" pitchFamily="49" charset="-128"/>
                        <a:ea typeface="ＭＳ ゴシック" panose="020B0609070205080204" pitchFamily="49" charset="-128"/>
                      </a:endParaRPr>
                    </a:p>
                    <a:p>
                      <a:r>
                        <a:rPr lang="ja-JP" altLang="en-US" sz="1200" b="1" dirty="0" smtClean="0">
                          <a:latin typeface="ＭＳ ゴシック" panose="020B0609070205080204" pitchFamily="49" charset="-128"/>
                          <a:ea typeface="ＭＳ ゴシック" panose="020B0609070205080204" pitchFamily="49" charset="-128"/>
                        </a:rPr>
                        <a:t>　　</a:t>
                      </a:r>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r>
                        <a:rPr lang="ja-JP" altLang="en-US" sz="1200" b="1" dirty="0" smtClean="0">
                          <a:latin typeface="ＭＳ ゴシック" panose="020B0609070205080204" pitchFamily="49" charset="-128"/>
                          <a:ea typeface="ＭＳ ゴシック" panose="020B0609070205080204" pitchFamily="49" charset="-128"/>
                        </a:rPr>
                        <a:t>　　</a:t>
                      </a:r>
                      <a:r>
                        <a:rPr lang="en-US" altLang="ja-JP" sz="1200" b="1" dirty="0" smtClean="0">
                          <a:latin typeface="ＭＳ ゴシック" panose="020B0609070205080204" pitchFamily="49" charset="-128"/>
                          <a:ea typeface="ＭＳ ゴシック" panose="020B0609070205080204" pitchFamily="49" charset="-128"/>
                        </a:rPr>
                        <a:t>※</a:t>
                      </a:r>
                      <a:r>
                        <a:rPr lang="ja-JP" altLang="en-US" sz="1200" b="1" dirty="0" smtClean="0">
                          <a:latin typeface="ＭＳ ゴシック" panose="020B0609070205080204" pitchFamily="49" charset="-128"/>
                          <a:ea typeface="ＭＳ ゴシック" panose="020B0609070205080204" pitchFamily="49" charset="-128"/>
                        </a:rPr>
                        <a:t>　</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水道事業及び工業用水道事業、弘済院事業については、経営形態の見直しに伴い職員数が変動する可能性があるため、</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b="1" dirty="0" smtClean="0">
                          <a:solidFill>
                            <a:schemeClr val="tx1"/>
                          </a:solidFill>
                          <a:latin typeface="ＭＳ ゴシック" panose="020B0609070205080204" pitchFamily="49" charset="-128"/>
                          <a:ea typeface="ＭＳ ゴシック" panose="020B0609070205080204" pitchFamily="49" charset="-128"/>
                        </a:rPr>
                        <a:t>　　　　特別区設置時において見直しを反映した職員数を、事務分担（案）に応じ、水道事業及び工業用水道事業は大阪府に、</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b="1" dirty="0" smtClean="0">
                          <a:solidFill>
                            <a:schemeClr val="tx1"/>
                          </a:solidFill>
                          <a:latin typeface="ＭＳ ゴシック" panose="020B0609070205080204" pitchFamily="49" charset="-128"/>
                          <a:ea typeface="ＭＳ ゴシック" panose="020B0609070205080204" pitchFamily="49" charset="-128"/>
                        </a:rPr>
                        <a:t>　　　　弘済院事業は特別区にそれぞれ移管</a:t>
                      </a:r>
                      <a:endParaRPr lang="en-US" altLang="ja-JP" sz="1000" b="1" dirty="0" smtClean="0">
                        <a:solidFill>
                          <a:schemeClr val="tx1"/>
                        </a:solidFill>
                        <a:latin typeface="Meiryo UI" panose="020B0604030504040204" pitchFamily="50" charset="-128"/>
                        <a:ea typeface="Meiryo UI" panose="020B0604030504040204" pitchFamily="50" charset="-128"/>
                      </a:endParaRPr>
                    </a:p>
                  </a:txBody>
                  <a:tcPr/>
                </a:tc>
              </a:tr>
            </a:tbl>
          </a:graphicData>
        </a:graphic>
      </p:graphicFrame>
      <p:sp>
        <p:nvSpPr>
          <p:cNvPr id="5" name="正方形/長方形 4"/>
          <p:cNvSpPr/>
          <p:nvPr/>
        </p:nvSpPr>
        <p:spPr>
          <a:xfrm>
            <a:off x="5917534" y="3041957"/>
            <a:ext cx="288032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000" dirty="0" smtClean="0">
                <a:solidFill>
                  <a:schemeClr val="tx1"/>
                </a:solidFill>
                <a:latin typeface="Meiryo UI" panose="020B0604030504040204" pitchFamily="50" charset="-128"/>
                <a:ea typeface="Meiryo UI" panose="020B0604030504040204" pitchFamily="50" charset="-128"/>
              </a:rPr>
              <a:t>※</a:t>
            </a:r>
            <a:r>
              <a:rPr kumimoji="1" lang="ja-JP" altLang="en-US" sz="1000" dirty="0" smtClean="0">
                <a:solidFill>
                  <a:schemeClr val="tx1"/>
                </a:solidFill>
                <a:latin typeface="Meiryo UI" panose="020B0604030504040204" pitchFamily="50" charset="-128"/>
                <a:ea typeface="Meiryo UI" panose="020B0604030504040204" pitchFamily="50" charset="-128"/>
              </a:rPr>
              <a:t>経営形態の見直し部門、学校園等を除く</a:t>
            </a: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231822" y="476672"/>
            <a:ext cx="2160240" cy="369332"/>
          </a:xfrm>
          <a:prstGeom prst="rect">
            <a:avLst/>
          </a:prstGeom>
          <a:noFill/>
        </p:spPr>
        <p:txBody>
          <a:bodyPr wrap="square" rtlCol="0">
            <a:spAutoFit/>
          </a:bodyPr>
          <a:lstStyle/>
          <a:p>
            <a:r>
              <a:rPr kumimoji="1" lang="ja-JP" altLang="en-US" b="1" dirty="0" smtClean="0">
                <a:latin typeface="HG丸ｺﾞｼｯｸM-PRO" panose="020F0600000000000000" pitchFamily="50" charset="-128"/>
                <a:ea typeface="HG丸ｺﾞｼｯｸM-PRO" panose="020F0600000000000000" pitchFamily="50" charset="-128"/>
              </a:rPr>
              <a:t>■</a:t>
            </a:r>
            <a:r>
              <a:rPr kumimoji="1" lang="ja-JP" altLang="en-US" b="1" dirty="0" smtClean="0">
                <a:latin typeface="Meiryo UI" panose="020B0604030504040204" pitchFamily="50" charset="-128"/>
                <a:ea typeface="Meiryo UI" panose="020B0604030504040204" pitchFamily="50" charset="-128"/>
              </a:rPr>
              <a:t>　組織体制</a:t>
            </a:r>
            <a:endParaRPr kumimoji="1" lang="ja-JP" altLang="en-US" b="1" dirty="0">
              <a:latin typeface="Meiryo UI" panose="020B0604030504040204" pitchFamily="50" charset="-128"/>
              <a:ea typeface="Meiryo UI"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2294163456"/>
              </p:ext>
            </p:extLst>
          </p:nvPr>
        </p:nvGraphicFramePr>
        <p:xfrm>
          <a:off x="1272372" y="3278886"/>
          <a:ext cx="7504941" cy="2073425"/>
        </p:xfrm>
        <a:graphic>
          <a:graphicData uri="http://schemas.openxmlformats.org/drawingml/2006/table">
            <a:tbl>
              <a:tblPr firstRow="1" bandRow="1">
                <a:tableStyleId>{5C22544A-7EE6-4342-B048-85BDC9FD1C3A}</a:tableStyleId>
              </a:tblPr>
              <a:tblGrid>
                <a:gridCol w="3074176"/>
                <a:gridCol w="1476922"/>
                <a:gridCol w="1009628"/>
                <a:gridCol w="1008112"/>
                <a:gridCol w="936103"/>
              </a:tblGrid>
              <a:tr h="316285">
                <a:tc gridSpan="2">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特別区設置当初の職員数</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修正前</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修正後</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差引</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r>
              <a:tr h="289928">
                <a:tc rowSpan="3">
                  <a:txBody>
                    <a:bodyPr/>
                    <a:lstStyle/>
                    <a:p>
                      <a:pPr algn="l"/>
                      <a:r>
                        <a:rPr kumimoji="1" lang="ja-JP" altLang="en-US" sz="1100" dirty="0" smtClean="0">
                          <a:solidFill>
                            <a:schemeClr val="tx1"/>
                          </a:solidFill>
                          <a:latin typeface="Meiryo UI" panose="020B0604030504040204" pitchFamily="50" charset="-128"/>
                          <a:ea typeface="Meiryo UI" panose="020B0604030504040204" pitchFamily="50" charset="-128"/>
                        </a:rPr>
                        <a:t>①　特別区の職員数</a:t>
                      </a:r>
                      <a:endParaRPr kumimoji="1" lang="en-US" altLang="ja-JP" sz="1100" dirty="0" smtClean="0">
                        <a:solidFill>
                          <a:schemeClr val="tx1"/>
                        </a:solidFill>
                        <a:latin typeface="Meiryo UI" panose="020B0604030504040204" pitchFamily="50" charset="-128"/>
                        <a:ea typeface="Meiryo UI" panose="020B0604030504040204" pitchFamily="50" charset="-128"/>
                      </a:endParaRPr>
                    </a:p>
                    <a:p>
                      <a:pPr algn="l"/>
                      <a:r>
                        <a:rPr kumimoji="1" lang="ja-JP" altLang="en-US" sz="1100" dirty="0" smtClean="0">
                          <a:solidFill>
                            <a:schemeClr val="tx1"/>
                          </a:solidFill>
                          <a:latin typeface="Meiryo UI" panose="020B0604030504040204" pitchFamily="50" charset="-128"/>
                          <a:ea typeface="Meiryo UI" panose="020B0604030504040204" pitchFamily="50" charset="-128"/>
                        </a:rPr>
                        <a:t>　　　（一部事務組合を含む）</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dirty="0" smtClean="0">
                          <a:solidFill>
                            <a:schemeClr val="tx1"/>
                          </a:solidFill>
                          <a:latin typeface="Meiryo UI" panose="020B0604030504040204" pitchFamily="50" charset="-128"/>
                          <a:ea typeface="Meiryo UI" panose="020B0604030504040204" pitchFamily="50" charset="-128"/>
                        </a:rPr>
                        <a:t>非技能労務職</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solidFill>
                      <a:schemeClr val="bg1"/>
                    </a:solidFill>
                  </a:tcPr>
                </a:tc>
                <a:tc>
                  <a:txBody>
                    <a:bodyPr/>
                    <a:lstStyle/>
                    <a:p>
                      <a:pPr algn="r"/>
                      <a:r>
                        <a:rPr kumimoji="1" lang="en-US" altLang="ja-JP" sz="1000" b="0" u="none" dirty="0" smtClean="0">
                          <a:solidFill>
                            <a:schemeClr val="tx1"/>
                          </a:solidFill>
                          <a:latin typeface="Meiryo UI" panose="020B0604030504040204" pitchFamily="50" charset="-128"/>
                          <a:ea typeface="Meiryo UI" panose="020B0604030504040204" pitchFamily="50" charset="-128"/>
                        </a:rPr>
                        <a:t>10,150</a:t>
                      </a:r>
                      <a:r>
                        <a:rPr kumimoji="1" lang="ja-JP" altLang="en-US" sz="10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solidFill>
                      <a:schemeClr val="bg1"/>
                    </a:solidFill>
                  </a:tcPr>
                </a:tc>
                <a:tc>
                  <a:txBody>
                    <a:bodyPr/>
                    <a:lstStyle/>
                    <a:p>
                      <a:pPr algn="r"/>
                      <a:r>
                        <a:rPr kumimoji="1" lang="en-US" altLang="ja-JP" sz="1000" b="0" u="none" dirty="0" smtClean="0">
                          <a:solidFill>
                            <a:schemeClr val="tx1"/>
                          </a:solidFill>
                          <a:latin typeface="Meiryo UI" panose="020B0604030504040204" pitchFamily="50" charset="-128"/>
                          <a:ea typeface="Meiryo UI" panose="020B0604030504040204" pitchFamily="50" charset="-128"/>
                        </a:rPr>
                        <a:t>10,120</a:t>
                      </a:r>
                      <a:r>
                        <a:rPr kumimoji="1" lang="ja-JP" altLang="en-US" sz="10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solidFill>
                      <a:schemeClr val="bg1"/>
                    </a:solidFill>
                  </a:tcPr>
                </a:tc>
                <a:tc>
                  <a:txBody>
                    <a:bodyPr/>
                    <a:lstStyle/>
                    <a:p>
                      <a:pPr algn="r"/>
                      <a:r>
                        <a:rPr kumimoji="1" lang="ja-JP" altLang="en-US" sz="1000" b="0" u="none" dirty="0" smtClean="0">
                          <a:solidFill>
                            <a:schemeClr val="tx1"/>
                          </a:solidFill>
                          <a:latin typeface="Meiryo UI" panose="020B0604030504040204" pitchFamily="50" charset="-128"/>
                          <a:ea typeface="Meiryo UI" panose="020B0604030504040204" pitchFamily="50" charset="-128"/>
                        </a:rPr>
                        <a:t>▲</a:t>
                      </a:r>
                      <a:r>
                        <a:rPr kumimoji="1" lang="en-US" altLang="ja-JP" sz="1000" b="0" u="none" dirty="0" smtClean="0">
                          <a:solidFill>
                            <a:schemeClr val="tx1"/>
                          </a:solidFill>
                          <a:latin typeface="Meiryo UI" panose="020B0604030504040204" pitchFamily="50" charset="-128"/>
                          <a:ea typeface="Meiryo UI" panose="020B0604030504040204" pitchFamily="50" charset="-128"/>
                        </a:rPr>
                        <a:t>30</a:t>
                      </a:r>
                      <a:r>
                        <a:rPr kumimoji="1" lang="ja-JP" altLang="en-US" sz="10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solidFill>
                      <a:schemeClr val="bg1"/>
                    </a:solidFill>
                  </a:tcPr>
                </a:tc>
              </a:tr>
              <a:tr h="289928">
                <a:tc vMerge="1">
                  <a:txBody>
                    <a:bodyPr/>
                    <a:lstStyle/>
                    <a:p>
                      <a:pPr algn="l"/>
                      <a:endParaRPr kumimoji="1" lang="ja-JP" altLang="en-US" sz="14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050" dirty="0" smtClean="0">
                          <a:solidFill>
                            <a:schemeClr val="tx1"/>
                          </a:solidFill>
                          <a:latin typeface="Meiryo UI" panose="020B0604030504040204" pitchFamily="50" charset="-128"/>
                          <a:ea typeface="Meiryo UI" panose="020B0604030504040204" pitchFamily="50" charset="-128"/>
                        </a:rPr>
                        <a:t>技能労務職</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u="none" dirty="0" smtClean="0">
                          <a:solidFill>
                            <a:schemeClr val="tx1"/>
                          </a:solidFill>
                          <a:latin typeface="Meiryo UI" panose="020B0604030504040204" pitchFamily="50" charset="-128"/>
                          <a:ea typeface="Meiryo UI" panose="020B0604030504040204" pitchFamily="50" charset="-128"/>
                        </a:rPr>
                        <a:t>1,250</a:t>
                      </a:r>
                      <a:r>
                        <a:rPr kumimoji="1" lang="ja-JP" altLang="en-US" sz="10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u="none" dirty="0" smtClean="0">
                          <a:solidFill>
                            <a:schemeClr val="tx1"/>
                          </a:solidFill>
                          <a:latin typeface="Meiryo UI" panose="020B0604030504040204" pitchFamily="50" charset="-128"/>
                          <a:ea typeface="Meiryo UI" panose="020B0604030504040204" pitchFamily="50" charset="-128"/>
                        </a:rPr>
                        <a:t>1,240</a:t>
                      </a:r>
                      <a:r>
                        <a:rPr kumimoji="1" lang="ja-JP" altLang="en-US" sz="10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u="none" dirty="0" smtClean="0">
                          <a:solidFill>
                            <a:schemeClr val="tx1"/>
                          </a:solidFill>
                          <a:latin typeface="Meiryo UI" panose="020B0604030504040204" pitchFamily="50" charset="-128"/>
                          <a:ea typeface="Meiryo UI" panose="020B0604030504040204" pitchFamily="50" charset="-128"/>
                        </a:rPr>
                        <a:t>▲</a:t>
                      </a:r>
                      <a:r>
                        <a:rPr kumimoji="1" lang="en-US" altLang="ja-JP" sz="1000" b="0" u="none" dirty="0" smtClean="0">
                          <a:solidFill>
                            <a:schemeClr val="tx1"/>
                          </a:solidFill>
                          <a:latin typeface="Meiryo UI" panose="020B0604030504040204" pitchFamily="50" charset="-128"/>
                          <a:ea typeface="Meiryo UI" panose="020B0604030504040204" pitchFamily="50" charset="-128"/>
                        </a:rPr>
                        <a:t>10</a:t>
                      </a:r>
                      <a:r>
                        <a:rPr kumimoji="1" lang="ja-JP" altLang="en-US" sz="10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98714">
                <a:tc vMerge="1">
                  <a:txBody>
                    <a:bodyPr/>
                    <a:lstStyle/>
                    <a:p>
                      <a:endParaRPr kumimoji="1" lang="ja-JP" altLang="en-US"/>
                    </a:p>
                  </a:txBody>
                  <a:tcPr/>
                </a:tc>
                <a:tc>
                  <a:txBody>
                    <a:bodyPr/>
                    <a:lstStyle/>
                    <a:p>
                      <a:pPr algn="ctr"/>
                      <a:r>
                        <a:rPr kumimoji="1" lang="ja-JP" altLang="en-US" sz="1100" dirty="0" smtClean="0">
                          <a:solidFill>
                            <a:schemeClr val="tx1"/>
                          </a:solidFill>
                          <a:latin typeface="Meiryo UI" panose="020B0604030504040204" pitchFamily="50" charset="-128"/>
                          <a:ea typeface="Meiryo UI" panose="020B0604030504040204" pitchFamily="50" charset="-128"/>
                        </a:rPr>
                        <a:t>計</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u="none" dirty="0" smtClean="0">
                          <a:solidFill>
                            <a:schemeClr val="tx1"/>
                          </a:solidFill>
                          <a:latin typeface="Meiryo UI" panose="020B0604030504040204" pitchFamily="50" charset="-128"/>
                          <a:ea typeface="Meiryo UI" panose="020B0604030504040204" pitchFamily="50" charset="-128"/>
                        </a:rPr>
                        <a:t>11,400</a:t>
                      </a:r>
                      <a:r>
                        <a:rPr kumimoji="1" lang="ja-JP" altLang="en-US" sz="11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1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u="none" dirty="0" smtClean="0">
                          <a:solidFill>
                            <a:schemeClr val="tx1"/>
                          </a:solidFill>
                          <a:latin typeface="Meiryo UI" panose="020B0604030504040204" pitchFamily="50" charset="-128"/>
                          <a:ea typeface="Meiryo UI" panose="020B0604030504040204" pitchFamily="50" charset="-128"/>
                        </a:rPr>
                        <a:t>11,360</a:t>
                      </a:r>
                      <a:r>
                        <a:rPr kumimoji="1" lang="ja-JP" altLang="en-US" sz="11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1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b="0" u="none" dirty="0" smtClean="0">
                          <a:solidFill>
                            <a:schemeClr val="tx1"/>
                          </a:solidFill>
                          <a:latin typeface="Meiryo UI" panose="020B0604030504040204" pitchFamily="50" charset="-128"/>
                          <a:ea typeface="Meiryo UI" panose="020B0604030504040204" pitchFamily="50" charset="-128"/>
                        </a:rPr>
                        <a:t>▲</a:t>
                      </a:r>
                      <a:r>
                        <a:rPr kumimoji="1" lang="en-US" altLang="ja-JP" sz="1100" b="0" u="none" smtClean="0">
                          <a:solidFill>
                            <a:schemeClr val="tx1"/>
                          </a:solidFill>
                          <a:latin typeface="Meiryo UI" panose="020B0604030504040204" pitchFamily="50" charset="-128"/>
                          <a:ea typeface="Meiryo UI" panose="020B0604030504040204" pitchFamily="50" charset="-128"/>
                        </a:rPr>
                        <a:t>50</a:t>
                      </a:r>
                      <a:r>
                        <a:rPr kumimoji="1" lang="ja-JP" altLang="en-US" sz="1100" b="0" u="none" smtClean="0">
                          <a:solidFill>
                            <a:schemeClr val="tx1"/>
                          </a:solidFill>
                          <a:latin typeface="Meiryo UI" panose="020B0604030504040204" pitchFamily="50" charset="-128"/>
                          <a:ea typeface="Meiryo UI" panose="020B0604030504040204" pitchFamily="50" charset="-128"/>
                        </a:rPr>
                        <a:t>人</a:t>
                      </a:r>
                      <a:endParaRPr kumimoji="1" lang="ja-JP" altLang="en-US" sz="11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89928">
                <a:tc rowSpan="3">
                  <a:txBody>
                    <a:bodyPr/>
                    <a:lstStyle/>
                    <a:p>
                      <a:pPr algn="l"/>
                      <a:r>
                        <a:rPr kumimoji="1" lang="ja-JP" altLang="en-US" sz="1100" dirty="0" smtClean="0">
                          <a:solidFill>
                            <a:schemeClr val="tx1"/>
                          </a:solidFill>
                          <a:latin typeface="Meiryo UI" panose="020B0604030504040204" pitchFamily="50" charset="-128"/>
                          <a:ea typeface="Meiryo UI" panose="020B0604030504040204" pitchFamily="50" charset="-128"/>
                        </a:rPr>
                        <a:t>②　大阪市から大阪府への移管職員数</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dirty="0" smtClean="0">
                          <a:solidFill>
                            <a:schemeClr val="tx1"/>
                          </a:solidFill>
                          <a:latin typeface="Meiryo UI" panose="020B0604030504040204" pitchFamily="50" charset="-128"/>
                          <a:ea typeface="Meiryo UI" panose="020B0604030504040204" pitchFamily="50" charset="-128"/>
                        </a:rPr>
                        <a:t>非技能労務職</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solidFill>
                      <a:schemeClr val="bg1"/>
                    </a:solidFill>
                  </a:tcPr>
                </a:tc>
                <a:tc>
                  <a:txBody>
                    <a:bodyPr/>
                    <a:lstStyle/>
                    <a:p>
                      <a:pPr algn="r"/>
                      <a:r>
                        <a:rPr kumimoji="1" lang="en-US" altLang="ja-JP" sz="1000" b="0" u="none" dirty="0" smtClean="0">
                          <a:solidFill>
                            <a:schemeClr val="tx1"/>
                          </a:solidFill>
                          <a:latin typeface="Meiryo UI" panose="020B0604030504040204" pitchFamily="50" charset="-128"/>
                          <a:ea typeface="Meiryo UI" panose="020B0604030504040204" pitchFamily="50" charset="-128"/>
                        </a:rPr>
                        <a:t>1,370</a:t>
                      </a:r>
                      <a:r>
                        <a:rPr kumimoji="1" lang="ja-JP" altLang="en-US" sz="10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solidFill>
                      <a:schemeClr val="bg1"/>
                    </a:solidFill>
                  </a:tcPr>
                </a:tc>
                <a:tc>
                  <a:txBody>
                    <a:bodyPr/>
                    <a:lstStyle/>
                    <a:p>
                      <a:pPr algn="r"/>
                      <a:r>
                        <a:rPr kumimoji="1" lang="en-US" altLang="ja-JP" sz="1000" b="0" u="none" dirty="0" smtClean="0">
                          <a:solidFill>
                            <a:schemeClr val="tx1"/>
                          </a:solidFill>
                          <a:latin typeface="Meiryo UI" panose="020B0604030504040204" pitchFamily="50" charset="-128"/>
                          <a:ea typeface="Meiryo UI" panose="020B0604030504040204" pitchFamily="50" charset="-128"/>
                        </a:rPr>
                        <a:t>1,380</a:t>
                      </a:r>
                      <a:r>
                        <a:rPr kumimoji="1" lang="ja-JP" altLang="en-US" sz="10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solidFill>
                      <a:schemeClr val="bg1"/>
                    </a:solidFill>
                  </a:tcPr>
                </a:tc>
                <a:tc>
                  <a:txBody>
                    <a:bodyPr/>
                    <a:lstStyle/>
                    <a:p>
                      <a:pPr algn="r"/>
                      <a:r>
                        <a:rPr kumimoji="1" lang="ja-JP" altLang="en-US" sz="1000" b="0" u="none" dirty="0" smtClean="0">
                          <a:solidFill>
                            <a:schemeClr val="tx1"/>
                          </a:solidFill>
                          <a:latin typeface="Meiryo UI" panose="020B0604030504040204" pitchFamily="50" charset="-128"/>
                          <a:ea typeface="Meiryo UI" panose="020B0604030504040204" pitchFamily="50" charset="-128"/>
                        </a:rPr>
                        <a:t>＋</a:t>
                      </a:r>
                      <a:r>
                        <a:rPr kumimoji="1" lang="en-US" altLang="ja-JP" sz="1000" b="0" u="none" dirty="0" smtClean="0">
                          <a:solidFill>
                            <a:schemeClr val="tx1"/>
                          </a:solidFill>
                          <a:latin typeface="Meiryo UI" panose="020B0604030504040204" pitchFamily="50" charset="-128"/>
                          <a:ea typeface="Meiryo UI" panose="020B0604030504040204" pitchFamily="50" charset="-128"/>
                        </a:rPr>
                        <a:t>10</a:t>
                      </a:r>
                      <a:r>
                        <a:rPr kumimoji="1" lang="ja-JP" altLang="en-US" sz="10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solidFill>
                      <a:schemeClr val="bg1"/>
                    </a:solidFill>
                  </a:tcPr>
                </a:tc>
              </a:tr>
              <a:tr h="289928">
                <a:tc vMerge="1">
                  <a:txBody>
                    <a:bodyPr/>
                    <a:lstStyle/>
                    <a:p>
                      <a:pPr algn="l"/>
                      <a:endParaRPr kumimoji="1" lang="ja-JP" altLang="en-US" sz="14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050" dirty="0" smtClean="0">
                          <a:solidFill>
                            <a:schemeClr val="tx1"/>
                          </a:solidFill>
                          <a:latin typeface="Meiryo UI" panose="020B0604030504040204" pitchFamily="50" charset="-128"/>
                          <a:ea typeface="Meiryo UI" panose="020B0604030504040204" pitchFamily="50" charset="-128"/>
                        </a:rPr>
                        <a:t>技能労務職</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u="none" dirty="0" smtClean="0">
                          <a:solidFill>
                            <a:schemeClr val="tx1"/>
                          </a:solidFill>
                          <a:latin typeface="Meiryo UI" panose="020B0604030504040204" pitchFamily="50" charset="-128"/>
                          <a:ea typeface="Meiryo UI" panose="020B0604030504040204" pitchFamily="50" charset="-128"/>
                        </a:rPr>
                        <a:t>360</a:t>
                      </a:r>
                      <a:r>
                        <a:rPr kumimoji="1" lang="ja-JP" altLang="en-US" sz="10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000" b="0" u="none" dirty="0" smtClean="0">
                          <a:solidFill>
                            <a:schemeClr val="tx1"/>
                          </a:solidFill>
                          <a:latin typeface="Meiryo UI" panose="020B0604030504040204" pitchFamily="50" charset="-128"/>
                          <a:ea typeface="Meiryo UI" panose="020B0604030504040204" pitchFamily="50" charset="-128"/>
                        </a:rPr>
                        <a:t>360</a:t>
                      </a:r>
                      <a:r>
                        <a:rPr kumimoji="1" lang="ja-JP" altLang="en-US" sz="10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00" b="0" u="none" dirty="0" err="1" smtClean="0">
                          <a:solidFill>
                            <a:schemeClr val="tx1"/>
                          </a:solidFill>
                          <a:latin typeface="Meiryo UI" panose="020B0604030504040204" pitchFamily="50" charset="-128"/>
                          <a:ea typeface="Meiryo UI" panose="020B0604030504040204" pitchFamily="50" charset="-128"/>
                        </a:rPr>
                        <a:t>ー</a:t>
                      </a:r>
                      <a:endParaRPr kumimoji="1" lang="ja-JP" altLang="en-US" sz="10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98714">
                <a:tc vMerge="1">
                  <a:txBody>
                    <a:bodyPr/>
                    <a:lstStyle/>
                    <a:p>
                      <a:endParaRPr kumimoji="1" lang="ja-JP" altLang="en-US"/>
                    </a:p>
                  </a:txBody>
                  <a:tcPr/>
                </a:tc>
                <a:tc>
                  <a:txBody>
                    <a:bodyPr/>
                    <a:lstStyle/>
                    <a:p>
                      <a:pPr algn="ctr"/>
                      <a:r>
                        <a:rPr kumimoji="1" lang="ja-JP" altLang="en-US" sz="1100" dirty="0" smtClean="0">
                          <a:solidFill>
                            <a:schemeClr val="tx1"/>
                          </a:solidFill>
                          <a:latin typeface="Meiryo UI" panose="020B0604030504040204" pitchFamily="50" charset="-128"/>
                          <a:ea typeface="Meiryo UI" panose="020B0604030504040204" pitchFamily="50" charset="-128"/>
                        </a:rPr>
                        <a:t>計</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u="none" dirty="0" smtClean="0">
                          <a:solidFill>
                            <a:schemeClr val="tx1"/>
                          </a:solidFill>
                          <a:latin typeface="Meiryo UI" panose="020B0604030504040204" pitchFamily="50" charset="-128"/>
                          <a:ea typeface="Meiryo UI" panose="020B0604030504040204" pitchFamily="50" charset="-128"/>
                        </a:rPr>
                        <a:t>1,730</a:t>
                      </a:r>
                      <a:r>
                        <a:rPr kumimoji="1" lang="ja-JP" altLang="en-US" sz="11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1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u="none" dirty="0" smtClean="0">
                          <a:solidFill>
                            <a:schemeClr val="tx1"/>
                          </a:solidFill>
                          <a:latin typeface="Meiryo UI" panose="020B0604030504040204" pitchFamily="50" charset="-128"/>
                          <a:ea typeface="Meiryo UI" panose="020B0604030504040204" pitchFamily="50" charset="-128"/>
                        </a:rPr>
                        <a:t>1,750</a:t>
                      </a:r>
                      <a:r>
                        <a:rPr kumimoji="1" lang="ja-JP" altLang="en-US" sz="11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1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b="0" u="none" dirty="0" smtClean="0">
                          <a:solidFill>
                            <a:schemeClr val="tx1"/>
                          </a:solidFill>
                          <a:latin typeface="Meiryo UI" panose="020B0604030504040204" pitchFamily="50" charset="-128"/>
                          <a:ea typeface="Meiryo UI" panose="020B0604030504040204" pitchFamily="50" charset="-128"/>
                        </a:rPr>
                        <a:t>＋</a:t>
                      </a:r>
                      <a:r>
                        <a:rPr kumimoji="1" lang="en-US" altLang="ja-JP" sz="1100" b="0" u="none" dirty="0" smtClean="0">
                          <a:solidFill>
                            <a:schemeClr val="tx1"/>
                          </a:solidFill>
                          <a:latin typeface="Meiryo UI" panose="020B0604030504040204" pitchFamily="50" charset="-128"/>
                          <a:ea typeface="Meiryo UI" panose="020B0604030504040204" pitchFamily="50" charset="-128"/>
                        </a:rPr>
                        <a:t>10</a:t>
                      </a:r>
                      <a:r>
                        <a:rPr kumimoji="1" lang="ja-JP" altLang="en-US" sz="1100" b="0" u="none" dirty="0" smtClean="0">
                          <a:solidFill>
                            <a:schemeClr val="tx1"/>
                          </a:solidFill>
                          <a:latin typeface="Meiryo UI" panose="020B0604030504040204" pitchFamily="50" charset="-128"/>
                          <a:ea typeface="Meiryo UI" panose="020B0604030504040204" pitchFamily="50" charset="-128"/>
                        </a:rPr>
                        <a:t>人</a:t>
                      </a:r>
                      <a:endParaRPr kumimoji="1" lang="ja-JP" altLang="en-US" sz="1100" b="0" u="none"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bl>
          </a:graphicData>
        </a:graphic>
      </p:graphicFrame>
      <p:sp>
        <p:nvSpPr>
          <p:cNvPr id="10" name="テキスト ボックス 9"/>
          <p:cNvSpPr txBox="1"/>
          <p:nvPr/>
        </p:nvSpPr>
        <p:spPr>
          <a:xfrm>
            <a:off x="1244935" y="5343019"/>
            <a:ext cx="5760640" cy="400110"/>
          </a:xfrm>
          <a:prstGeom prst="rect">
            <a:avLst/>
          </a:prstGeom>
          <a:noFill/>
        </p:spPr>
        <p:txBody>
          <a:bodyPr wrap="square" rtlCol="0">
            <a:spAutoFit/>
          </a:bodyPr>
          <a:lstStyle/>
          <a:p>
            <a:r>
              <a:rPr kumimoji="1" lang="en-US" altLang="ja-JP" sz="1000" dirty="0" smtClean="0">
                <a:latin typeface="Meiryo UI" panose="020B0604030504040204" pitchFamily="50" charset="-128"/>
                <a:ea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rPr>
              <a:t>数字は端数処理の影響で、合計等において一致しない場合がある</a:t>
            </a:r>
            <a:endParaRPr kumimoji="1" lang="en-US" altLang="ja-JP" sz="1000" dirty="0" smtClean="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また、再算定の結果、端数処理の範囲内での変動に止まり、表記上は変更が生じていないものがある</a:t>
            </a:r>
            <a:endParaRPr lang="ja-JP" altLang="en-US"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520642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27"/>
          <p:cNvSpPr>
            <a:spLocks noChangeArrowheads="1"/>
          </p:cNvSpPr>
          <p:nvPr/>
        </p:nvSpPr>
        <p:spPr bwMode="auto">
          <a:xfrm>
            <a:off x="8889677"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en-US" altLang="ja-JP" sz="1100" b="1" dirty="0">
                <a:solidFill>
                  <a:srgbClr val="000000"/>
                </a:solidFill>
                <a:latin typeface="Meiryo UI" pitchFamily="50" charset="-128"/>
                <a:ea typeface="Meiryo UI" pitchFamily="50" charset="-128"/>
                <a:cs typeface="Meiryo UI" pitchFamily="50" charset="-128"/>
              </a:rPr>
              <a:t>3</a:t>
            </a:r>
            <a:endParaRPr lang="en-US" altLang="ja-JP" sz="1100" b="1" dirty="0" smtClean="0">
              <a:solidFill>
                <a:srgbClr val="000000"/>
              </a:solidFill>
              <a:latin typeface="Meiryo UI" pitchFamily="50" charset="-128"/>
              <a:ea typeface="Meiryo UI" pitchFamily="50" charset="-128"/>
              <a:cs typeface="Meiryo UI"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294054467"/>
              </p:ext>
            </p:extLst>
          </p:nvPr>
        </p:nvGraphicFramePr>
        <p:xfrm>
          <a:off x="349304" y="332656"/>
          <a:ext cx="9360000" cy="6444000"/>
        </p:xfrm>
        <a:graphic>
          <a:graphicData uri="http://schemas.openxmlformats.org/drawingml/2006/table">
            <a:tbl>
              <a:tblPr firstRow="1" bandRow="1">
                <a:tableStyleId>{5940675A-B579-460E-94D1-54222C63F5DA}</a:tableStyleId>
              </a:tblPr>
              <a:tblGrid>
                <a:gridCol w="9360000"/>
              </a:tblGrid>
              <a:tr h="361265">
                <a:tc>
                  <a:txBody>
                    <a:bodyPr/>
                    <a:lstStyle/>
                    <a:p>
                      <a:pPr algn="ctr"/>
                      <a:r>
                        <a:rPr kumimoji="1" lang="ja-JP" altLang="en-US" sz="1500" b="1" dirty="0" smtClean="0">
                          <a:latin typeface="Meiryo UI" panose="020B0604030504040204" pitchFamily="50" charset="-128"/>
                          <a:ea typeface="Meiryo UI" panose="020B0604030504040204" pitchFamily="50" charset="-128"/>
                        </a:rPr>
                        <a:t>修　正　概　要</a:t>
                      </a:r>
                      <a:endParaRPr kumimoji="1" lang="ja-JP" altLang="en-US" sz="1500" b="1"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r>
              <a:tr h="6082735">
                <a:tc>
                  <a:txBody>
                    <a:bodyPr/>
                    <a:lstStyle/>
                    <a:p>
                      <a:endParaRPr kumimoji="1" lang="en-US" altLang="ja-JP" sz="500" b="1" dirty="0" smtClean="0">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HGPｺﾞｼｯｸE" panose="020B0900000000000000" pitchFamily="50" charset="-128"/>
                          <a:ea typeface="HGPｺﾞｼｯｸE" panose="020B0900000000000000" pitchFamily="50" charset="-128"/>
                        </a:rPr>
                        <a:t>◆　修正のポイント</a:t>
                      </a:r>
                      <a:r>
                        <a:rPr kumimoji="1" lang="ja-JP" altLang="en-US" sz="1000" dirty="0" smtClean="0">
                          <a:latin typeface="Meiryo UI" panose="020B0604030504040204" pitchFamily="50" charset="-128"/>
                          <a:ea typeface="Meiryo UI" panose="020B0604030504040204" pitchFamily="50" charset="-128"/>
                        </a:rPr>
                        <a:t>＜「参考</a:t>
                      </a:r>
                      <a:r>
                        <a:rPr kumimoji="1" lang="ja-JP" altLang="en-US" sz="1000" dirty="0" err="1" smtClean="0">
                          <a:latin typeface="Meiryo UI" panose="020B0604030504040204" pitchFamily="50" charset="-128"/>
                          <a:ea typeface="Meiryo UI" panose="020B0604030504040204" pitchFamily="50" charset="-128"/>
                        </a:rPr>
                        <a:t>ー</a:t>
                      </a:r>
                      <a:r>
                        <a:rPr kumimoji="1" lang="ja-JP" altLang="en-US" sz="1000" dirty="0" smtClean="0">
                          <a:latin typeface="Meiryo UI" panose="020B0604030504040204" pitchFamily="50" charset="-128"/>
                          <a:ea typeface="Meiryo UI" panose="020B0604030504040204" pitchFamily="50" charset="-128"/>
                        </a:rPr>
                        <a:t>４」～「参考</a:t>
                      </a:r>
                      <a:r>
                        <a:rPr kumimoji="1" lang="ja-JP" altLang="en-US" sz="1000" dirty="0" err="1" smtClean="0">
                          <a:latin typeface="Meiryo UI" panose="020B0604030504040204" pitchFamily="50" charset="-128"/>
                          <a:ea typeface="Meiryo UI" panose="020B0604030504040204" pitchFamily="50" charset="-128"/>
                        </a:rPr>
                        <a:t>ー</a:t>
                      </a:r>
                      <a:r>
                        <a:rPr kumimoji="1" lang="ja-JP" altLang="en-US" sz="1000" dirty="0" smtClean="0">
                          <a:latin typeface="Meiryo UI" panose="020B0604030504040204" pitchFamily="50" charset="-128"/>
                          <a:ea typeface="Meiryo UI" panose="020B0604030504040204" pitchFamily="50" charset="-128"/>
                        </a:rPr>
                        <a:t>７」を参照＞</a:t>
                      </a:r>
                      <a:endParaRPr kumimoji="1" lang="en-US" altLang="ja-JP" sz="1000" dirty="0" smtClean="0">
                        <a:latin typeface="Meiryo UI" panose="020B0604030504040204" pitchFamily="50" charset="-128"/>
                        <a:ea typeface="Meiryo UI" panose="020B0604030504040204" pitchFamily="50" charset="-128"/>
                      </a:endParaRPr>
                    </a:p>
                    <a:p>
                      <a:endParaRPr lang="en-US" altLang="ja-JP" sz="500" b="1" dirty="0" smtClean="0">
                        <a:latin typeface="ＭＳ ゴシック" panose="020B0609070205080204" pitchFamily="49" charset="-128"/>
                        <a:ea typeface="ＭＳ ゴシック" panose="020B0609070205080204" pitchFamily="49" charset="-128"/>
                      </a:endParaRPr>
                    </a:p>
                    <a:p>
                      <a:r>
                        <a:rPr lang="ja-JP" altLang="en-US" sz="1200" b="1" dirty="0" smtClean="0">
                          <a:latin typeface="ＭＳ ゴシック" panose="020B0609070205080204" pitchFamily="49" charset="-128"/>
                          <a:ea typeface="ＭＳ ゴシック" panose="020B0609070205080204" pitchFamily="49" charset="-128"/>
                        </a:rPr>
                        <a:t>　（１）財産</a:t>
                      </a:r>
                      <a:endParaRPr lang="en-US" altLang="ja-JP" sz="1200" b="1" dirty="0" smtClean="0">
                        <a:latin typeface="ＭＳ ゴシック" panose="020B0609070205080204" pitchFamily="49" charset="-128"/>
                        <a:ea typeface="ＭＳ ゴシック" panose="020B0609070205080204" pitchFamily="49" charset="-128"/>
                      </a:endParaRPr>
                    </a:p>
                    <a:p>
                      <a:pPr>
                        <a:lnSpc>
                          <a:spcPts val="300"/>
                        </a:lnSpc>
                      </a:pPr>
                      <a:r>
                        <a:rPr lang="ja-JP" altLang="en-US" sz="1200" b="1" dirty="0" smtClean="0">
                          <a:latin typeface="ＭＳ ゴシック" panose="020B0609070205080204" pitchFamily="49" charset="-128"/>
                          <a:ea typeface="ＭＳ ゴシック" panose="020B0609070205080204" pitchFamily="49" charset="-128"/>
                        </a:rPr>
                        <a:t>　　　　</a:t>
                      </a:r>
                    </a:p>
                    <a:p>
                      <a:r>
                        <a:rPr lang="ja-JP" altLang="en-US" sz="1200" dirty="0" smtClean="0">
                          <a:latin typeface="ＭＳ ゴシック" panose="020B0609070205080204" pitchFamily="49" charset="-128"/>
                          <a:ea typeface="ＭＳ ゴシック" panose="020B0609070205080204" pitchFamily="49" charset="-128"/>
                        </a:rPr>
                        <a:t> 　　　〇特別区（一部事務組合）に承継するもの</a:t>
                      </a:r>
                      <a:endParaRPr lang="en-US" altLang="ja-JP" sz="1200" dirty="0" smtClean="0">
                        <a:latin typeface="ＭＳ ゴシック" panose="020B0609070205080204" pitchFamily="49" charset="-128"/>
                        <a:ea typeface="ＭＳ ゴシック" panose="020B0609070205080204" pitchFamily="49" charset="-128"/>
                      </a:endParaRPr>
                    </a:p>
                    <a:p>
                      <a:pPr>
                        <a:lnSpc>
                          <a:spcPts val="100"/>
                        </a:lnSpc>
                      </a:pPr>
                      <a:endParaRPr lang="en-US" altLang="ja-JP" sz="1200" dirty="0" smtClean="0">
                        <a:latin typeface="Meiryo UI" panose="020B0604030504040204" pitchFamily="50" charset="-128"/>
                        <a:ea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　 弘済院事業の事務分担</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案</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が特別区（一部事務組合）に決定したことに伴い、財産を特別区等に計上</a:t>
                      </a:r>
                      <a:endParaRPr lang="en-US" altLang="ja-JP" sz="500" dirty="0" smtClean="0">
                        <a:latin typeface="Meiryo UI" panose="020B0604030504040204" pitchFamily="50" charset="-128"/>
                        <a:ea typeface="Meiryo UI" panose="020B0604030504040204" pitchFamily="50" charset="-128"/>
                      </a:endParaRPr>
                    </a:p>
                    <a:p>
                      <a:pPr>
                        <a:lnSpc>
                          <a:spcPts val="300"/>
                        </a:lnSpc>
                      </a:pPr>
                      <a:endParaRPr lang="en-US" altLang="ja-JP" sz="500" dirty="0" smtClean="0">
                        <a:latin typeface="Meiryo UI" panose="020B0604030504040204" pitchFamily="50" charset="-128"/>
                        <a:ea typeface="Meiryo UI" panose="020B0604030504040204" pitchFamily="50" charset="-128"/>
                      </a:endParaRPr>
                    </a:p>
                    <a:p>
                      <a:r>
                        <a:rPr lang="ja-JP" altLang="en-US" sz="1200" dirty="0" smtClean="0">
                          <a:latin typeface="ＭＳ ゴシック" panose="020B0609070205080204" pitchFamily="49" charset="-128"/>
                          <a:ea typeface="ＭＳ ゴシック" panose="020B0609070205080204" pitchFamily="49" charset="-128"/>
                        </a:rPr>
                        <a:t> 　　</a:t>
                      </a:r>
                      <a:r>
                        <a:rPr lang="ja-JP" altLang="en-US" sz="1200" baseline="0" dirty="0" smtClean="0">
                          <a:latin typeface="ＭＳ ゴシック" panose="020B0609070205080204" pitchFamily="49" charset="-128"/>
                          <a:ea typeface="ＭＳ ゴシック" panose="020B0609070205080204" pitchFamily="49" charset="-128"/>
                        </a:rPr>
                        <a:t>  </a:t>
                      </a:r>
                      <a:r>
                        <a:rPr lang="ja-JP" altLang="en-US" sz="1200" dirty="0" smtClean="0">
                          <a:latin typeface="ＭＳ ゴシック" panose="020B0609070205080204" pitchFamily="49" charset="-128"/>
                          <a:ea typeface="ＭＳ ゴシック" panose="020B0609070205080204" pitchFamily="49" charset="-128"/>
                        </a:rPr>
                        <a:t>〇大阪府に承継するもの</a:t>
                      </a:r>
                      <a:endParaRPr lang="en-US" altLang="ja-JP" sz="1200" dirty="0" smtClean="0">
                        <a:latin typeface="ＭＳ ゴシック" panose="020B0609070205080204" pitchFamily="49" charset="-128"/>
                        <a:ea typeface="ＭＳ ゴシック" panose="020B0609070205080204" pitchFamily="49" charset="-128"/>
                      </a:endParaRPr>
                    </a:p>
                    <a:p>
                      <a:pPr>
                        <a:lnSpc>
                          <a:spcPts val="100"/>
                        </a:lnSpc>
                      </a:pPr>
                      <a:r>
                        <a:rPr lang="ja-JP" altLang="en-US" sz="1200" dirty="0" smtClean="0">
                          <a:latin typeface="Meiryo UI" panose="020B0604030504040204" pitchFamily="50" charset="-128"/>
                          <a:ea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rPr>
                        <a:t> 　　　　　　　 河川事業の一部の事務分担</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案</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が特別区から大阪府に変更したことに伴い、財産を特別区等から大阪府に変更</a:t>
                      </a:r>
                      <a:endParaRPr lang="en-US" altLang="ja-JP" sz="1100" dirty="0" smtClean="0">
                        <a:latin typeface="Meiryo UI" panose="020B0604030504040204" pitchFamily="50" charset="-128"/>
                        <a:ea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rPr>
                        <a:t>　　　 　　　　 水道事業及び工業用水道事業の事務分担</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案</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が大阪府に決定したことに伴い、財産を大阪府に計上</a:t>
                      </a:r>
                      <a:endParaRPr lang="en-US" altLang="ja-JP" sz="1100" dirty="0" smtClean="0">
                        <a:latin typeface="Meiryo UI" panose="020B0604030504040204" pitchFamily="50" charset="-128"/>
                        <a:ea typeface="Meiryo UI" panose="020B0604030504040204" pitchFamily="50" charset="-128"/>
                      </a:endParaRPr>
                    </a:p>
                    <a:p>
                      <a:pPr>
                        <a:lnSpc>
                          <a:spcPts val="700"/>
                        </a:lnSpc>
                      </a:pPr>
                      <a:endParaRPr lang="en-US" altLang="ja-JP" sz="800" b="1" dirty="0" smtClean="0">
                        <a:latin typeface="ＭＳ ゴシック" panose="020B0609070205080204" pitchFamily="49" charset="-128"/>
                        <a:ea typeface="ＭＳ ゴシック" panose="020B0609070205080204" pitchFamily="49" charset="-128"/>
                      </a:endParaRPr>
                    </a:p>
                    <a:p>
                      <a:r>
                        <a:rPr lang="ja-JP" altLang="en-US" sz="1200" b="1" dirty="0" smtClean="0">
                          <a:latin typeface="ＭＳ ゴシック" panose="020B0609070205080204" pitchFamily="49" charset="-128"/>
                          <a:ea typeface="ＭＳ ゴシック" panose="020B0609070205080204" pitchFamily="49" charset="-128"/>
                        </a:rPr>
                        <a:t>　（２）債務（債務負担行為）</a:t>
                      </a:r>
                      <a:endParaRPr lang="en-US" altLang="ja-JP" sz="1200" b="1" dirty="0" smtClean="0">
                        <a:latin typeface="ＭＳ ゴシック" panose="020B0609070205080204" pitchFamily="49" charset="-128"/>
                        <a:ea typeface="ＭＳ ゴシック" panose="020B0609070205080204" pitchFamily="49" charset="-128"/>
                      </a:endParaRPr>
                    </a:p>
                    <a:p>
                      <a:pPr>
                        <a:lnSpc>
                          <a:spcPts val="300"/>
                        </a:lnSpc>
                      </a:pPr>
                      <a:endParaRPr lang="en-US" altLang="ja-JP" sz="1200" b="1" dirty="0" smtClean="0">
                        <a:latin typeface="ＭＳ ゴシック" panose="020B0609070205080204" pitchFamily="49" charset="-128"/>
                        <a:ea typeface="ＭＳ ゴシック" panose="020B0609070205080204" pitchFamily="49" charset="-128"/>
                      </a:endParaRPr>
                    </a:p>
                    <a:p>
                      <a:pPr>
                        <a:defRPr/>
                      </a:pPr>
                      <a:r>
                        <a:rPr lang="ja-JP" altLang="en-US" sz="1200" dirty="0" smtClean="0">
                          <a:latin typeface="ＭＳ ゴシック" panose="020B0609070205080204" pitchFamily="49" charset="-128"/>
                          <a:ea typeface="ＭＳ ゴシック" panose="020B0609070205080204" pitchFamily="49" charset="-128"/>
                        </a:rPr>
                        <a:t> 　　　〇大阪府に承継するもの</a:t>
                      </a:r>
                      <a:endParaRPr lang="en-US" altLang="ja-JP" sz="1200" dirty="0" smtClean="0">
                        <a:latin typeface="ＭＳ ゴシック" panose="020B0609070205080204" pitchFamily="49" charset="-128"/>
                        <a:ea typeface="ＭＳ ゴシック" panose="020B0609070205080204" pitchFamily="49" charset="-128"/>
                      </a:endParaRPr>
                    </a:p>
                    <a:p>
                      <a:pPr>
                        <a:lnSpc>
                          <a:spcPts val="100"/>
                        </a:lnSpc>
                        <a:defRPr/>
                      </a:pPr>
                      <a:endParaRPr lang="en-US" altLang="ja-JP" sz="1400" dirty="0" smtClean="0">
                        <a:latin typeface="Meiryo UI" panose="020B0604030504040204" pitchFamily="50" charset="-128"/>
                        <a:ea typeface="Meiryo UI" panose="020B0604030504040204" pitchFamily="50" charset="-128"/>
                      </a:endParaRPr>
                    </a:p>
                    <a:p>
                      <a:pPr>
                        <a:defRPr/>
                      </a:pPr>
                      <a:r>
                        <a:rPr lang="ja-JP" altLang="en-US" sz="1100" dirty="0" smtClean="0">
                          <a:latin typeface="Meiryo UI" panose="020B0604030504040204" pitchFamily="50" charset="-128"/>
                          <a:ea typeface="Meiryo UI" panose="020B0604030504040204" pitchFamily="50" charset="-128"/>
                        </a:rPr>
                        <a:t>　 　　　　　　 水道事業及び工業用水道事業の事務分担</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案</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が大阪府に決定したことに伴い、債務負担行為を大阪府に計上</a:t>
                      </a:r>
                      <a:endParaRPr lang="en-US" altLang="ja-JP" sz="500" dirty="0" smtClean="0">
                        <a:latin typeface="Meiryo UI" panose="020B0604030504040204" pitchFamily="50" charset="-128"/>
                        <a:ea typeface="Meiryo UI" panose="020B0604030504040204" pitchFamily="50" charset="-128"/>
                      </a:endParaRPr>
                    </a:p>
                    <a:p>
                      <a:pPr>
                        <a:lnSpc>
                          <a:spcPts val="300"/>
                        </a:lnSpc>
                        <a:defRPr/>
                      </a:pPr>
                      <a:endParaRPr lang="en-US" altLang="ja-JP" sz="500" dirty="0" smtClean="0">
                        <a:latin typeface="ＭＳ ゴシック" panose="020B0609070205080204" pitchFamily="49" charset="-128"/>
                        <a:ea typeface="ＭＳ ゴシック" panose="020B0609070205080204" pitchFamily="49" charset="-128"/>
                      </a:endParaRPr>
                    </a:p>
                    <a:p>
                      <a:pPr>
                        <a:defRPr/>
                      </a:pPr>
                      <a:r>
                        <a:rPr lang="ja-JP" altLang="en-US" sz="1200" dirty="0" smtClean="0">
                          <a:latin typeface="ＭＳ ゴシック" panose="020B0609070205080204" pitchFamily="49" charset="-128"/>
                          <a:ea typeface="ＭＳ ゴシック" panose="020B0609070205080204" pitchFamily="49" charset="-128"/>
                        </a:rPr>
                        <a:t>　　　</a:t>
                      </a:r>
                      <a:r>
                        <a:rPr lang="ja-JP" altLang="en-US" sz="1200" baseline="0" dirty="0" smtClean="0">
                          <a:latin typeface="ＭＳ ゴシック" panose="020B0609070205080204" pitchFamily="49" charset="-128"/>
                          <a:ea typeface="ＭＳ ゴシック" panose="020B0609070205080204" pitchFamily="49" charset="-128"/>
                        </a:rPr>
                        <a:t> </a:t>
                      </a:r>
                      <a:r>
                        <a:rPr lang="ja-JP" altLang="en-US" sz="1200" dirty="0" smtClean="0">
                          <a:latin typeface="ＭＳ ゴシック" panose="020B0609070205080204" pitchFamily="49" charset="-128"/>
                          <a:ea typeface="ＭＳ ゴシック" panose="020B0609070205080204" pitchFamily="49" charset="-128"/>
                        </a:rPr>
                        <a:t>〇その他（特別区等と大阪府の所管が混在）に承継するもの</a:t>
                      </a:r>
                      <a:endParaRPr lang="en-US" altLang="ja-JP" sz="1200" dirty="0" smtClean="0">
                        <a:latin typeface="ＭＳ ゴシック" panose="020B0609070205080204" pitchFamily="49" charset="-128"/>
                        <a:ea typeface="ＭＳ ゴシック" panose="020B0609070205080204" pitchFamily="49" charset="-128"/>
                      </a:endParaRPr>
                    </a:p>
                    <a:p>
                      <a:pPr>
                        <a:lnSpc>
                          <a:spcPts val="100"/>
                        </a:lnSpc>
                        <a:defRPr/>
                      </a:pPr>
                      <a:endParaRPr lang="en-US" altLang="ja-JP" sz="1200" dirty="0" smtClean="0">
                        <a:latin typeface="Meiryo UI" panose="020B0604030504040204" pitchFamily="50" charset="-128"/>
                        <a:ea typeface="Meiryo UI" panose="020B0604030504040204" pitchFamily="50" charset="-128"/>
                      </a:endParaRPr>
                    </a:p>
                    <a:p>
                      <a:pPr>
                        <a:defRPr/>
                      </a:pPr>
                      <a:r>
                        <a:rPr lang="ja-JP" altLang="en-US" sz="1100" dirty="0" smtClean="0">
                          <a:latin typeface="Meiryo UI" panose="020B0604030504040204" pitchFamily="50" charset="-128"/>
                          <a:ea typeface="Meiryo UI" panose="020B0604030504040204" pitchFamily="50" charset="-128"/>
                        </a:rPr>
                        <a:t>　 　　　　　　 河川事業の一部の事務分担</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案</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が特別区から大阪府に変更したことに伴い、債務負担行為を特別区等からその他に変更</a:t>
                      </a:r>
                      <a:endParaRPr lang="en-US" altLang="ja-JP" sz="1100" dirty="0" smtClean="0">
                        <a:latin typeface="Meiryo UI" panose="020B0604030504040204" pitchFamily="50" charset="-128"/>
                        <a:ea typeface="Meiryo UI" panose="020B0604030504040204" pitchFamily="50" charset="-128"/>
                      </a:endParaRPr>
                    </a:p>
                    <a:p>
                      <a:pPr>
                        <a:lnSpc>
                          <a:spcPts val="500"/>
                        </a:lnSpc>
                        <a:defRPr/>
                      </a:pPr>
                      <a:endPar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defRPr/>
                      </a:pPr>
                      <a:endParaRPr lang="en-US" altLang="ja-JP" sz="1200" dirty="0" smtClean="0">
                        <a:latin typeface="Meiryo UI" panose="020B0604030504040204" pitchFamily="50" charset="-128"/>
                        <a:ea typeface="Meiryo UI" panose="020B0604030504040204" pitchFamily="50" charset="-128"/>
                      </a:endParaRPr>
                    </a:p>
                    <a:p>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txBody>
                  <a:tcPr/>
                </a:tc>
              </a:tr>
            </a:tbl>
          </a:graphicData>
        </a:graphic>
      </p:graphicFrame>
      <p:sp>
        <p:nvSpPr>
          <p:cNvPr id="13" name="テキスト ボックス 12"/>
          <p:cNvSpPr txBox="1"/>
          <p:nvPr/>
        </p:nvSpPr>
        <p:spPr>
          <a:xfrm>
            <a:off x="231820" y="-27384"/>
            <a:ext cx="2160240" cy="369332"/>
          </a:xfrm>
          <a:prstGeom prst="rect">
            <a:avLst/>
          </a:prstGeom>
          <a:noFill/>
        </p:spPr>
        <p:txBody>
          <a:bodyPr wrap="square" rtlCol="0">
            <a:spAutoFit/>
          </a:bodyPr>
          <a:lstStyle/>
          <a:p>
            <a:r>
              <a:rPr kumimoji="1" lang="ja-JP" altLang="en-US" b="1" dirty="0" smtClean="0">
                <a:latin typeface="HG丸ｺﾞｼｯｸM-PRO" panose="020F0600000000000000" pitchFamily="50" charset="-128"/>
                <a:ea typeface="HG丸ｺﾞｼｯｸM-PRO" panose="020F0600000000000000" pitchFamily="50" charset="-128"/>
              </a:rPr>
              <a:t>■ </a:t>
            </a:r>
            <a:r>
              <a:rPr kumimoji="1" lang="ja-JP" altLang="en-US" b="1" dirty="0" smtClean="0">
                <a:latin typeface="Meiryo UI" panose="020B0604030504040204" pitchFamily="50" charset="-128"/>
                <a:ea typeface="Meiryo UI" panose="020B0604030504040204" pitchFamily="50" charset="-128"/>
              </a:rPr>
              <a:t>財産・債務</a:t>
            </a:r>
            <a:endParaRPr kumimoji="1" lang="ja-JP" altLang="en-US" b="1" dirty="0">
              <a:latin typeface="Meiryo UI" panose="020B0604030504040204" pitchFamily="50" charset="-128"/>
              <a:ea typeface="Meiryo UI" panose="020B060403050404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4167866535"/>
              </p:ext>
            </p:extLst>
          </p:nvPr>
        </p:nvGraphicFramePr>
        <p:xfrm>
          <a:off x="704528" y="3429000"/>
          <a:ext cx="8784976" cy="2024728"/>
        </p:xfrm>
        <a:graphic>
          <a:graphicData uri="http://schemas.openxmlformats.org/drawingml/2006/table">
            <a:tbl>
              <a:tblPr firstRow="1" bandRow="1">
                <a:tableStyleId>{5C22544A-7EE6-4342-B048-85BDC9FD1C3A}</a:tableStyleId>
              </a:tblPr>
              <a:tblGrid>
                <a:gridCol w="984484"/>
                <a:gridCol w="1687688"/>
                <a:gridCol w="1687688"/>
                <a:gridCol w="997879"/>
                <a:gridCol w="3427237"/>
              </a:tblGrid>
              <a:tr h="360040">
                <a:tc>
                  <a:txBody>
                    <a:bodyPr/>
                    <a:lstStyle/>
                    <a:p>
                      <a:pPr algn="ctr"/>
                      <a:r>
                        <a:rPr kumimoji="1" lang="ja-JP" altLang="en-US" sz="1050" b="0" dirty="0" smtClean="0">
                          <a:solidFill>
                            <a:schemeClr val="tx1"/>
                          </a:solidFill>
                          <a:latin typeface="ＭＳ ゴシック" panose="020B0609070205080204" pitchFamily="49" charset="-128"/>
                          <a:ea typeface="ＭＳ ゴシック" panose="020B0609070205080204" pitchFamily="49" charset="-128"/>
                        </a:rPr>
                        <a:t>一般会計・</a:t>
                      </a:r>
                      <a:endParaRPr kumimoji="1"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050" b="0" dirty="0" smtClean="0">
                          <a:solidFill>
                            <a:schemeClr val="tx1"/>
                          </a:solidFill>
                          <a:latin typeface="ＭＳ ゴシック" panose="020B0609070205080204" pitchFamily="49" charset="-128"/>
                          <a:ea typeface="ＭＳ ゴシック" panose="020B0609070205080204" pitchFamily="49" charset="-128"/>
                        </a:rPr>
                        <a:t>政令等会計</a:t>
                      </a:r>
                      <a:endParaRPr kumimoji="1" lang="ja-JP" altLang="en-US" sz="105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修正前</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修正後</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差引</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増減内容</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r>
              <a:tr h="515495">
                <a:tc rowSpan="3">
                  <a:txBody>
                    <a:bodyPr/>
                    <a:lstStyle/>
                    <a:p>
                      <a:pPr algn="ctr"/>
                      <a:r>
                        <a:rPr kumimoji="1" lang="ja-JP" altLang="en-US" sz="900" dirty="0" smtClean="0">
                          <a:latin typeface="Meiryo UI" panose="020B0604030504040204" pitchFamily="50" charset="-128"/>
                          <a:ea typeface="Meiryo UI" panose="020B0604030504040204" pitchFamily="50" charset="-128"/>
                        </a:rPr>
                        <a:t>財産合計</a:t>
                      </a:r>
                      <a:endParaRPr kumimoji="1" lang="ja-JP" altLang="en-US" sz="9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b="0" u="none" dirty="0" smtClean="0">
                          <a:latin typeface="Meiryo UI" panose="020B0604030504040204" pitchFamily="50" charset="-128"/>
                          <a:ea typeface="Meiryo UI" panose="020B0604030504040204" pitchFamily="50" charset="-128"/>
                        </a:rPr>
                        <a:t>特別区等　</a:t>
                      </a:r>
                      <a:r>
                        <a:rPr kumimoji="1" lang="en-US" altLang="ja-JP" sz="900" b="0" u="none" dirty="0" smtClean="0">
                          <a:latin typeface="Meiryo UI" panose="020B0604030504040204" pitchFamily="50" charset="-128"/>
                          <a:ea typeface="Meiryo UI" panose="020B0604030504040204" pitchFamily="50" charset="-128"/>
                        </a:rPr>
                        <a:t>7</a:t>
                      </a:r>
                      <a:r>
                        <a:rPr kumimoji="1" lang="ja-JP" altLang="en-US" sz="900" b="0" u="none" dirty="0" smtClean="0">
                          <a:latin typeface="Meiryo UI" panose="020B0604030504040204" pitchFamily="50" charset="-128"/>
                          <a:ea typeface="Meiryo UI" panose="020B0604030504040204" pitchFamily="50" charset="-128"/>
                        </a:rPr>
                        <a:t>兆</a:t>
                      </a:r>
                      <a:r>
                        <a:rPr kumimoji="1" lang="en-US" altLang="ja-JP" sz="900" b="0" u="none" dirty="0" smtClean="0">
                          <a:latin typeface="Meiryo UI" panose="020B0604030504040204" pitchFamily="50" charset="-128"/>
                          <a:ea typeface="Meiryo UI" panose="020B0604030504040204" pitchFamily="50" charset="-128"/>
                        </a:rPr>
                        <a:t>5,031</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b="0" u="none" dirty="0" smtClean="0">
                          <a:latin typeface="Meiryo UI" panose="020B0604030504040204" pitchFamily="50" charset="-128"/>
                          <a:ea typeface="Meiryo UI" panose="020B0604030504040204" pitchFamily="50" charset="-128"/>
                        </a:rPr>
                        <a:t>特別区等　</a:t>
                      </a:r>
                      <a:r>
                        <a:rPr kumimoji="1" lang="en-US" altLang="ja-JP" sz="900" b="0" u="none" dirty="0" smtClean="0">
                          <a:latin typeface="Meiryo UI" panose="020B0604030504040204" pitchFamily="50" charset="-128"/>
                          <a:ea typeface="Meiryo UI" panose="020B0604030504040204" pitchFamily="50" charset="-128"/>
                        </a:rPr>
                        <a:t>7</a:t>
                      </a:r>
                      <a:r>
                        <a:rPr kumimoji="1" lang="ja-JP" altLang="en-US" sz="900" b="0" u="none" dirty="0" smtClean="0">
                          <a:latin typeface="Meiryo UI" panose="020B0604030504040204" pitchFamily="50" charset="-128"/>
                          <a:ea typeface="Meiryo UI" panose="020B0604030504040204" pitchFamily="50" charset="-128"/>
                        </a:rPr>
                        <a:t>兆</a:t>
                      </a:r>
                      <a:r>
                        <a:rPr kumimoji="1" lang="en-US" altLang="ja-JP" sz="900" b="0" u="none" dirty="0" smtClean="0">
                          <a:latin typeface="Meiryo UI" panose="020B0604030504040204" pitchFamily="50" charset="-128"/>
                          <a:ea typeface="Meiryo UI" panose="020B0604030504040204" pitchFamily="50" charset="-128"/>
                        </a:rPr>
                        <a:t>4,809</a:t>
                      </a:r>
                      <a:r>
                        <a:rPr kumimoji="1" lang="ja-JP" altLang="en-US" sz="900" b="0" u="none" dirty="0" smtClean="0">
                          <a:latin typeface="Meiryo UI" panose="020B0604030504040204" pitchFamily="50" charset="-128"/>
                          <a:ea typeface="Meiryo UI" panose="020B0604030504040204" pitchFamily="50" charset="-128"/>
                        </a:rPr>
                        <a:t>億円</a:t>
                      </a:r>
                      <a:endParaRPr kumimoji="1" lang="en-US" altLang="ja-JP" sz="900" b="0" u="none" dirty="0" smtClean="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u="none" dirty="0" smtClean="0">
                          <a:latin typeface="Meiryo UI" panose="020B0604030504040204" pitchFamily="50" charset="-128"/>
                          <a:ea typeface="Meiryo UI" panose="020B0604030504040204" pitchFamily="50" charset="-128"/>
                        </a:rPr>
                        <a:t>▲</a:t>
                      </a:r>
                      <a:r>
                        <a:rPr kumimoji="1" lang="en-US" altLang="ja-JP" sz="900" b="0" u="none" dirty="0" smtClean="0">
                          <a:latin typeface="Meiryo UI" panose="020B0604030504040204" pitchFamily="50" charset="-128"/>
                          <a:ea typeface="Meiryo UI" panose="020B0604030504040204" pitchFamily="50" charset="-128"/>
                        </a:rPr>
                        <a:t>222</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l"/>
                      <a:r>
                        <a:rPr kumimoji="1" lang="ja-JP" altLang="en-US" sz="900" b="0" u="none" dirty="0" smtClean="0">
                          <a:latin typeface="Meiryo UI" panose="020B0604030504040204" pitchFamily="50" charset="-128"/>
                          <a:ea typeface="Meiryo UI" panose="020B0604030504040204" pitchFamily="50" charset="-128"/>
                        </a:rPr>
                        <a:t>〇河川事業の事務分担</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案</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変更に伴う減（▲</a:t>
                      </a:r>
                      <a:r>
                        <a:rPr kumimoji="1" lang="en-US" altLang="ja-JP" sz="900" b="0" u="none" dirty="0" smtClean="0">
                          <a:latin typeface="Meiryo UI" panose="020B0604030504040204" pitchFamily="50" charset="-128"/>
                          <a:ea typeface="Meiryo UI" panose="020B0604030504040204" pitchFamily="50" charset="-128"/>
                        </a:rPr>
                        <a:t>422</a:t>
                      </a:r>
                      <a:r>
                        <a:rPr kumimoji="1" lang="ja-JP" altLang="en-US" sz="900" b="0" u="none" dirty="0" smtClean="0">
                          <a:latin typeface="Meiryo UI" panose="020B0604030504040204" pitchFamily="50" charset="-128"/>
                          <a:ea typeface="Meiryo UI" panose="020B0604030504040204" pitchFamily="50" charset="-128"/>
                        </a:rPr>
                        <a:t>億円）</a:t>
                      </a:r>
                      <a:endParaRPr kumimoji="1" lang="en-US" altLang="ja-JP" sz="900" b="0" u="none" dirty="0" smtClean="0">
                        <a:latin typeface="Meiryo UI" panose="020B0604030504040204" pitchFamily="50" charset="-128"/>
                        <a:ea typeface="Meiryo UI" panose="020B0604030504040204" pitchFamily="50" charset="-128"/>
                      </a:endParaRPr>
                    </a:p>
                    <a:p>
                      <a:pPr algn="l"/>
                      <a:r>
                        <a:rPr kumimoji="1" lang="en-US" altLang="ja-JP" sz="900" b="0" u="none" dirty="0" smtClean="0">
                          <a:latin typeface="Meiryo UI" panose="020B0604030504040204" pitchFamily="50" charset="-128"/>
                          <a:ea typeface="Meiryo UI" panose="020B0604030504040204" pitchFamily="50" charset="-128"/>
                        </a:rPr>
                        <a:t>   </a:t>
                      </a:r>
                      <a:r>
                        <a:rPr kumimoji="1" lang="en-US" altLang="ja-JP" sz="800" b="0" u="none" dirty="0" smtClean="0">
                          <a:latin typeface="Meiryo UI" panose="020B0604030504040204" pitchFamily="50" charset="-128"/>
                          <a:ea typeface="Meiryo UI" panose="020B0604030504040204" pitchFamily="50" charset="-128"/>
                        </a:rPr>
                        <a:t>【</a:t>
                      </a:r>
                      <a:r>
                        <a:rPr kumimoji="1" lang="ja-JP" altLang="en-US" sz="800" b="0" u="none" dirty="0" smtClean="0">
                          <a:latin typeface="Meiryo UI" panose="020B0604030504040204" pitchFamily="50" charset="-128"/>
                          <a:ea typeface="Meiryo UI" panose="020B0604030504040204" pitchFamily="50" charset="-128"/>
                        </a:rPr>
                        <a:t>内訳</a:t>
                      </a:r>
                      <a:r>
                        <a:rPr kumimoji="1" lang="en-US" altLang="ja-JP" sz="800" b="0" u="none" dirty="0" smtClean="0">
                          <a:latin typeface="Meiryo UI" panose="020B0604030504040204" pitchFamily="50" charset="-128"/>
                          <a:ea typeface="Meiryo UI" panose="020B0604030504040204" pitchFamily="50" charset="-128"/>
                        </a:rPr>
                        <a:t>】</a:t>
                      </a:r>
                      <a:r>
                        <a:rPr kumimoji="1" lang="ja-JP" altLang="en-US" sz="800" b="0" u="none" dirty="0" smtClean="0">
                          <a:latin typeface="Meiryo UI" panose="020B0604030504040204" pitchFamily="50" charset="-128"/>
                          <a:ea typeface="Meiryo UI" panose="020B0604030504040204" pitchFamily="50" charset="-128"/>
                        </a:rPr>
                        <a:t>土地</a:t>
                      </a:r>
                      <a:r>
                        <a:rPr kumimoji="1" lang="en-US" altLang="ja-JP" sz="800" b="0" u="none" dirty="0" smtClean="0">
                          <a:latin typeface="Meiryo UI" panose="020B0604030504040204" pitchFamily="50" charset="-128"/>
                          <a:ea typeface="Meiryo UI" panose="020B0604030504040204" pitchFamily="50" charset="-128"/>
                        </a:rPr>
                        <a:t>:85</a:t>
                      </a:r>
                      <a:r>
                        <a:rPr kumimoji="1" lang="ja-JP" altLang="en-US" sz="800" b="0" u="none" dirty="0" smtClean="0">
                          <a:latin typeface="Meiryo UI" panose="020B0604030504040204" pitchFamily="50" charset="-128"/>
                          <a:ea typeface="Meiryo UI" panose="020B0604030504040204" pitchFamily="50" charset="-128"/>
                        </a:rPr>
                        <a:t>億円、工作物</a:t>
                      </a:r>
                      <a:r>
                        <a:rPr kumimoji="1" lang="en-US" altLang="ja-JP" sz="800" b="0" u="none" dirty="0" smtClean="0">
                          <a:latin typeface="Meiryo UI" panose="020B0604030504040204" pitchFamily="50" charset="-128"/>
                          <a:ea typeface="Meiryo UI" panose="020B0604030504040204" pitchFamily="50" charset="-128"/>
                        </a:rPr>
                        <a:t>:337</a:t>
                      </a:r>
                      <a:r>
                        <a:rPr kumimoji="1" lang="ja-JP" altLang="en-US" sz="800" b="0" u="none" dirty="0" smtClean="0">
                          <a:latin typeface="Meiryo UI" panose="020B0604030504040204" pitchFamily="50" charset="-128"/>
                          <a:ea typeface="Meiryo UI" panose="020B0604030504040204" pitchFamily="50" charset="-128"/>
                        </a:rPr>
                        <a:t>億円</a:t>
                      </a:r>
                      <a:endParaRPr kumimoji="1" lang="en-US" altLang="ja-JP" sz="800" b="0" u="none" dirty="0" smtClean="0">
                        <a:latin typeface="Meiryo UI" panose="020B0604030504040204" pitchFamily="50" charset="-128"/>
                        <a:ea typeface="Meiryo UI" panose="020B0604030504040204" pitchFamily="50" charset="-128"/>
                      </a:endParaRPr>
                    </a:p>
                    <a:p>
                      <a:pPr algn="l"/>
                      <a:r>
                        <a:rPr kumimoji="1" lang="ja-JP" altLang="en-US" sz="900" b="0" u="none" dirty="0" smtClean="0">
                          <a:latin typeface="Meiryo UI" panose="020B0604030504040204" pitchFamily="50" charset="-128"/>
                          <a:ea typeface="Meiryo UI" panose="020B0604030504040204" pitchFamily="50" charset="-128"/>
                        </a:rPr>
                        <a:t>〇弘済院事業の事務分担</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案</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決定に伴う増（＋</a:t>
                      </a:r>
                      <a:r>
                        <a:rPr kumimoji="1" lang="en-US" altLang="ja-JP" sz="900" b="0" u="none" dirty="0" smtClean="0">
                          <a:latin typeface="Meiryo UI" panose="020B0604030504040204" pitchFamily="50" charset="-128"/>
                          <a:ea typeface="Meiryo UI" panose="020B0604030504040204" pitchFamily="50" charset="-128"/>
                        </a:rPr>
                        <a:t>200</a:t>
                      </a:r>
                      <a:r>
                        <a:rPr kumimoji="1" lang="ja-JP" altLang="en-US" sz="900" b="0" u="none" dirty="0" smtClean="0">
                          <a:latin typeface="Meiryo UI" panose="020B0604030504040204" pitchFamily="50" charset="-128"/>
                          <a:ea typeface="Meiryo UI" panose="020B0604030504040204" pitchFamily="50" charset="-128"/>
                        </a:rPr>
                        <a:t>億円）</a:t>
                      </a:r>
                      <a:endParaRPr kumimoji="1" lang="en-US" altLang="ja-JP" sz="900" b="0" u="none" dirty="0" smtClean="0">
                        <a:latin typeface="Meiryo UI" panose="020B0604030504040204" pitchFamily="50" charset="-128"/>
                        <a:ea typeface="Meiryo UI" panose="020B0604030504040204" pitchFamily="50" charset="-128"/>
                      </a:endParaRPr>
                    </a:p>
                    <a:p>
                      <a:pPr algn="l"/>
                      <a:r>
                        <a:rPr kumimoji="1" lang="ja-JP" altLang="en-US" sz="1000" b="0" u="none" baseline="0" dirty="0" smtClean="0">
                          <a:latin typeface="Meiryo UI" panose="020B0604030504040204" pitchFamily="50" charset="-128"/>
                          <a:ea typeface="Meiryo UI" panose="020B0604030504040204" pitchFamily="50" charset="-128"/>
                        </a:rPr>
                        <a:t>　</a:t>
                      </a:r>
                      <a:r>
                        <a:rPr kumimoji="1" lang="ja-JP" altLang="en-US" sz="800" b="0" u="none" baseline="0" dirty="0" smtClean="0">
                          <a:latin typeface="Meiryo UI" panose="020B0604030504040204" pitchFamily="50" charset="-128"/>
                          <a:ea typeface="Meiryo UI" panose="020B0604030504040204" pitchFamily="50" charset="-128"/>
                        </a:rPr>
                        <a:t> </a:t>
                      </a:r>
                      <a:r>
                        <a:rPr kumimoji="1" lang="en-US" altLang="ja-JP" sz="800" b="0" u="none" dirty="0" smtClean="0">
                          <a:latin typeface="Meiryo UI" panose="020B0604030504040204" pitchFamily="50" charset="-128"/>
                          <a:ea typeface="Meiryo UI" panose="020B0604030504040204" pitchFamily="50" charset="-128"/>
                        </a:rPr>
                        <a:t>【</a:t>
                      </a:r>
                      <a:r>
                        <a:rPr kumimoji="1" lang="ja-JP" altLang="en-US" sz="800" b="0" u="none" dirty="0" smtClean="0">
                          <a:latin typeface="Meiryo UI" panose="020B0604030504040204" pitchFamily="50" charset="-128"/>
                          <a:ea typeface="Meiryo UI" panose="020B0604030504040204" pitchFamily="50" charset="-128"/>
                        </a:rPr>
                        <a:t>内訳</a:t>
                      </a:r>
                      <a:r>
                        <a:rPr kumimoji="1" lang="en-US" altLang="ja-JP" sz="800" b="0" u="none" dirty="0" smtClean="0">
                          <a:latin typeface="Meiryo UI" panose="020B0604030504040204" pitchFamily="50" charset="-128"/>
                          <a:ea typeface="Meiryo UI" panose="020B0604030504040204" pitchFamily="50" charset="-128"/>
                        </a:rPr>
                        <a:t>】</a:t>
                      </a:r>
                      <a:r>
                        <a:rPr kumimoji="1" lang="ja-JP" altLang="en-US" sz="800" b="0" u="none" dirty="0" smtClean="0">
                          <a:latin typeface="Meiryo UI" panose="020B0604030504040204" pitchFamily="50" charset="-128"/>
                          <a:ea typeface="Meiryo UI" panose="020B0604030504040204" pitchFamily="50" charset="-128"/>
                        </a:rPr>
                        <a:t>土地</a:t>
                      </a:r>
                      <a:r>
                        <a:rPr kumimoji="1" lang="en-US" altLang="ja-JP" sz="800" b="0" u="none" dirty="0" smtClean="0">
                          <a:latin typeface="Meiryo UI" panose="020B0604030504040204" pitchFamily="50" charset="-128"/>
                          <a:ea typeface="Meiryo UI" panose="020B0604030504040204" pitchFamily="50" charset="-128"/>
                        </a:rPr>
                        <a:t>:159</a:t>
                      </a:r>
                      <a:r>
                        <a:rPr kumimoji="1" lang="ja-JP" altLang="en-US" sz="800" b="0" u="none" dirty="0" smtClean="0">
                          <a:latin typeface="Meiryo UI" panose="020B0604030504040204" pitchFamily="50" charset="-128"/>
                          <a:ea typeface="Meiryo UI" panose="020B0604030504040204" pitchFamily="50" charset="-128"/>
                        </a:rPr>
                        <a:t>億円、建物</a:t>
                      </a:r>
                      <a:r>
                        <a:rPr kumimoji="1" lang="en-US" altLang="ja-JP" sz="800" b="0" u="none" dirty="0" smtClean="0">
                          <a:latin typeface="Meiryo UI" panose="020B0604030504040204" pitchFamily="50" charset="-128"/>
                          <a:ea typeface="Meiryo UI" panose="020B0604030504040204" pitchFamily="50" charset="-128"/>
                        </a:rPr>
                        <a:t>:36</a:t>
                      </a:r>
                      <a:r>
                        <a:rPr kumimoji="1" lang="ja-JP" altLang="en-US" sz="800" b="0" u="none" dirty="0" smtClean="0">
                          <a:latin typeface="Meiryo UI" panose="020B0604030504040204" pitchFamily="50" charset="-128"/>
                          <a:ea typeface="Meiryo UI" panose="020B0604030504040204" pitchFamily="50" charset="-128"/>
                        </a:rPr>
                        <a:t>億円、工作物</a:t>
                      </a:r>
                      <a:r>
                        <a:rPr kumimoji="1" lang="en-US" altLang="ja-JP" sz="800" b="0" u="none" dirty="0" smtClean="0">
                          <a:latin typeface="Meiryo UI" panose="020B0604030504040204" pitchFamily="50" charset="-128"/>
                          <a:ea typeface="Meiryo UI" panose="020B0604030504040204" pitchFamily="50" charset="-128"/>
                        </a:rPr>
                        <a:t>:8</a:t>
                      </a:r>
                      <a:r>
                        <a:rPr kumimoji="1" lang="ja-JP" altLang="en-US" sz="800" b="0" u="none" dirty="0" smtClean="0">
                          <a:latin typeface="Meiryo UI" panose="020B0604030504040204" pitchFamily="50" charset="-128"/>
                          <a:ea typeface="Meiryo UI" panose="020B0604030504040204" pitchFamily="50" charset="-128"/>
                        </a:rPr>
                        <a:t>百万円、物品</a:t>
                      </a:r>
                      <a:r>
                        <a:rPr kumimoji="1" lang="en-US" altLang="ja-JP" sz="800" b="0" u="none" dirty="0" smtClean="0">
                          <a:latin typeface="Meiryo UI" panose="020B0604030504040204" pitchFamily="50" charset="-128"/>
                          <a:ea typeface="Meiryo UI" panose="020B0604030504040204" pitchFamily="50" charset="-128"/>
                        </a:rPr>
                        <a:t>:5</a:t>
                      </a:r>
                      <a:r>
                        <a:rPr kumimoji="1" lang="ja-JP" altLang="en-US" sz="800" b="0" u="none" dirty="0" smtClean="0">
                          <a:latin typeface="Meiryo UI" panose="020B0604030504040204" pitchFamily="50" charset="-128"/>
                          <a:ea typeface="Meiryo UI" panose="020B0604030504040204" pitchFamily="50" charset="-128"/>
                        </a:rPr>
                        <a:t>億円</a:t>
                      </a:r>
                      <a:endParaRPr kumimoji="1" lang="ja-JP" altLang="en-US" sz="8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r>
              <a:tr h="256792">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900" b="0" u="none" dirty="0" smtClean="0">
                          <a:latin typeface="Meiryo UI" panose="020B0604030504040204" pitchFamily="50" charset="-128"/>
                          <a:ea typeface="Meiryo UI" panose="020B0604030504040204" pitchFamily="50" charset="-128"/>
                        </a:rPr>
                        <a:t>大阪府　　 </a:t>
                      </a:r>
                      <a:r>
                        <a:rPr kumimoji="1" lang="en-US" altLang="ja-JP" sz="900" b="0" u="none" dirty="0" smtClean="0">
                          <a:latin typeface="Meiryo UI" panose="020B0604030504040204" pitchFamily="50" charset="-128"/>
                          <a:ea typeface="Meiryo UI" panose="020B0604030504040204" pitchFamily="50" charset="-128"/>
                        </a:rPr>
                        <a:t>3</a:t>
                      </a:r>
                      <a:r>
                        <a:rPr kumimoji="1" lang="ja-JP" altLang="en-US" sz="900" b="0" u="none" dirty="0" smtClean="0">
                          <a:latin typeface="Meiryo UI" panose="020B0604030504040204" pitchFamily="50" charset="-128"/>
                          <a:ea typeface="Meiryo UI" panose="020B0604030504040204" pitchFamily="50" charset="-128"/>
                        </a:rPr>
                        <a:t>兆</a:t>
                      </a:r>
                      <a:r>
                        <a:rPr kumimoji="1" lang="en-US" altLang="ja-JP" sz="900" b="0" u="none" dirty="0" smtClean="0">
                          <a:latin typeface="Meiryo UI" panose="020B0604030504040204" pitchFamily="50" charset="-128"/>
                          <a:ea typeface="Meiryo UI" panose="020B0604030504040204" pitchFamily="50" charset="-128"/>
                        </a:rPr>
                        <a:t>2,581</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l">
                        <a:lnSpc>
                          <a:spcPct val="100000"/>
                        </a:lnSpc>
                      </a:pPr>
                      <a:r>
                        <a:rPr kumimoji="1" lang="ja-JP" altLang="en-US" sz="900" b="0" u="none" dirty="0" smtClean="0">
                          <a:latin typeface="Meiryo UI" panose="020B0604030504040204" pitchFamily="50" charset="-128"/>
                          <a:ea typeface="Meiryo UI" panose="020B0604030504040204" pitchFamily="50" charset="-128"/>
                        </a:rPr>
                        <a:t>大阪府　   </a:t>
                      </a:r>
                      <a:r>
                        <a:rPr kumimoji="1" lang="en-US" altLang="ja-JP" sz="900" b="0" u="none" dirty="0" smtClean="0">
                          <a:latin typeface="Meiryo UI" panose="020B0604030504040204" pitchFamily="50" charset="-128"/>
                          <a:ea typeface="Meiryo UI" panose="020B0604030504040204" pitchFamily="50" charset="-128"/>
                        </a:rPr>
                        <a:t>3</a:t>
                      </a:r>
                      <a:r>
                        <a:rPr kumimoji="1" lang="ja-JP" altLang="en-US" sz="900" b="0" u="none" dirty="0" smtClean="0">
                          <a:latin typeface="Meiryo UI" panose="020B0604030504040204" pitchFamily="50" charset="-128"/>
                          <a:ea typeface="Meiryo UI" panose="020B0604030504040204" pitchFamily="50" charset="-128"/>
                        </a:rPr>
                        <a:t>兆</a:t>
                      </a:r>
                      <a:r>
                        <a:rPr kumimoji="1" lang="en-US" altLang="ja-JP" sz="900" b="0" u="none" dirty="0" smtClean="0">
                          <a:latin typeface="Meiryo UI" panose="020B0604030504040204" pitchFamily="50" charset="-128"/>
                          <a:ea typeface="Meiryo UI" panose="020B0604030504040204" pitchFamily="50" charset="-128"/>
                        </a:rPr>
                        <a:t>3,003</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ctr"/>
                      <a:r>
                        <a:rPr kumimoji="1" lang="ja-JP" altLang="en-US" sz="900" b="0" u="none" dirty="0" smtClean="0">
                          <a:latin typeface="Meiryo UI" panose="020B0604030504040204" pitchFamily="50" charset="-128"/>
                          <a:ea typeface="Meiryo UI" panose="020B0604030504040204" pitchFamily="50" charset="-128"/>
                        </a:rPr>
                        <a:t>＋</a:t>
                      </a:r>
                      <a:r>
                        <a:rPr kumimoji="1" lang="en-US" altLang="ja-JP" sz="900" b="0" u="none" dirty="0" smtClean="0">
                          <a:latin typeface="Meiryo UI" panose="020B0604030504040204" pitchFamily="50" charset="-128"/>
                          <a:ea typeface="Meiryo UI" panose="020B0604030504040204" pitchFamily="50" charset="-128"/>
                        </a:rPr>
                        <a:t>422</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l"/>
                      <a:r>
                        <a:rPr kumimoji="1" lang="ja-JP" altLang="en-US" sz="900" b="0" u="none" dirty="0" smtClean="0">
                          <a:latin typeface="Meiryo UI" panose="020B0604030504040204" pitchFamily="50" charset="-128"/>
                          <a:ea typeface="Meiryo UI" panose="020B0604030504040204" pitchFamily="50" charset="-128"/>
                        </a:rPr>
                        <a:t>〇河川事業の事務分担</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案</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変更に伴う増（＋</a:t>
                      </a:r>
                      <a:r>
                        <a:rPr kumimoji="1" lang="en-US" altLang="ja-JP" sz="900" b="0" u="none" dirty="0" smtClean="0">
                          <a:latin typeface="Meiryo UI" panose="020B0604030504040204" pitchFamily="50" charset="-128"/>
                          <a:ea typeface="Meiryo UI" panose="020B0604030504040204" pitchFamily="50" charset="-128"/>
                        </a:rPr>
                        <a:t>422</a:t>
                      </a:r>
                      <a:r>
                        <a:rPr kumimoji="1" lang="ja-JP" altLang="en-US" sz="900" b="0" u="none" dirty="0" smtClean="0">
                          <a:latin typeface="Meiryo UI" panose="020B0604030504040204" pitchFamily="50" charset="-128"/>
                          <a:ea typeface="Meiryo UI" panose="020B0604030504040204" pitchFamily="50" charset="-128"/>
                        </a:rPr>
                        <a:t>億円）</a:t>
                      </a:r>
                      <a:endParaRPr kumimoji="1" lang="en-US" altLang="ja-JP" sz="900" b="0" u="none" dirty="0" smtClean="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noFill/>
                  </a:tcPr>
                </a:tc>
              </a:tr>
              <a:tr h="0">
                <a:tc vMerge="1">
                  <a:txBody>
                    <a:bodyPr/>
                    <a:lstStyle/>
                    <a:p>
                      <a:endParaRPr kumimoji="1" lang="ja-JP" altLang="en-US"/>
                    </a:p>
                  </a:txBody>
                  <a:tcPr/>
                </a:tc>
                <a:tc>
                  <a:txBody>
                    <a:bodyPr/>
                    <a:lstStyle/>
                    <a:p>
                      <a:pPr algn="l"/>
                      <a:r>
                        <a:rPr kumimoji="1" lang="ja-JP" altLang="en-US" sz="900" b="0" u="none" dirty="0" smtClean="0">
                          <a:latin typeface="Meiryo UI" panose="020B0604030504040204" pitchFamily="50" charset="-128"/>
                          <a:ea typeface="Meiryo UI" panose="020B0604030504040204" pitchFamily="50" charset="-128"/>
                        </a:rPr>
                        <a:t>その他　　  　　　　</a:t>
                      </a:r>
                      <a:r>
                        <a:rPr kumimoji="1" lang="en-US" altLang="ja-JP" sz="900" b="0" u="none" dirty="0" smtClean="0">
                          <a:latin typeface="Meiryo UI" panose="020B0604030504040204" pitchFamily="50" charset="-128"/>
                          <a:ea typeface="Meiryo UI" panose="020B0604030504040204" pitchFamily="50" charset="-128"/>
                        </a:rPr>
                        <a:t>200</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lnSpc>
                          <a:spcPct val="100000"/>
                        </a:lnSpc>
                      </a:pPr>
                      <a:r>
                        <a:rPr kumimoji="1" lang="ja-JP" altLang="en-US" sz="900" b="0" u="none" dirty="0" smtClean="0">
                          <a:latin typeface="Meiryo UI" panose="020B0604030504040204" pitchFamily="50" charset="-128"/>
                          <a:ea typeface="Meiryo UI" panose="020B0604030504040204" pitchFamily="50" charset="-128"/>
                        </a:rPr>
                        <a:t>その他　   　　　　　　　</a:t>
                      </a:r>
                      <a:r>
                        <a:rPr kumimoji="1" lang="en-US" altLang="ja-JP" sz="900" b="0" u="none" dirty="0" smtClean="0">
                          <a:latin typeface="Meiryo UI" panose="020B0604030504040204" pitchFamily="50" charset="-128"/>
                          <a:ea typeface="Meiryo UI" panose="020B0604030504040204" pitchFamily="50" charset="-128"/>
                        </a:rPr>
                        <a:t>0</a:t>
                      </a:r>
                      <a:r>
                        <a:rPr kumimoji="1" lang="ja-JP" altLang="en-US" sz="900" b="0" u="none" dirty="0" smtClean="0">
                          <a:latin typeface="Meiryo UI" panose="020B0604030504040204" pitchFamily="50" charset="-128"/>
                          <a:ea typeface="Meiryo UI" panose="020B0604030504040204" pitchFamily="50" charset="-128"/>
                        </a:rPr>
                        <a:t>　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900" b="0" u="none" dirty="0" smtClean="0">
                          <a:latin typeface="Meiryo UI" panose="020B0604030504040204" pitchFamily="50" charset="-128"/>
                          <a:ea typeface="Meiryo UI" panose="020B0604030504040204" pitchFamily="50" charset="-128"/>
                        </a:rPr>
                        <a:t>▲</a:t>
                      </a:r>
                      <a:r>
                        <a:rPr kumimoji="1" lang="en-US" altLang="ja-JP" sz="900" b="0" u="none" dirty="0" smtClean="0">
                          <a:latin typeface="Meiryo UI" panose="020B0604030504040204" pitchFamily="50" charset="-128"/>
                          <a:ea typeface="Meiryo UI" panose="020B0604030504040204" pitchFamily="50" charset="-128"/>
                        </a:rPr>
                        <a:t>200</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900" b="0" u="none" dirty="0" smtClean="0">
                          <a:latin typeface="Meiryo UI" panose="020B0604030504040204" pitchFamily="50" charset="-128"/>
                          <a:ea typeface="Meiryo UI" panose="020B0604030504040204" pitchFamily="50" charset="-128"/>
                        </a:rPr>
                        <a:t>〇弘済院事業の事務分担</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案</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決定に伴う減（▲</a:t>
                      </a:r>
                      <a:r>
                        <a:rPr kumimoji="1" lang="en-US" altLang="ja-JP" sz="900" b="0" u="none" dirty="0" smtClean="0">
                          <a:latin typeface="Meiryo UI" panose="020B0604030504040204" pitchFamily="50" charset="-128"/>
                          <a:ea typeface="Meiryo UI" panose="020B0604030504040204" pitchFamily="50" charset="-128"/>
                        </a:rPr>
                        <a:t>200</a:t>
                      </a:r>
                      <a:r>
                        <a:rPr kumimoji="1" lang="ja-JP" altLang="en-US" sz="900" b="0" u="none" dirty="0" smtClean="0">
                          <a:latin typeface="Meiryo UI" panose="020B0604030504040204" pitchFamily="50" charset="-128"/>
                          <a:ea typeface="Meiryo UI" panose="020B0604030504040204" pitchFamily="50" charset="-128"/>
                        </a:rPr>
                        <a:t>億円）</a:t>
                      </a:r>
                      <a:endParaRPr kumimoji="1" lang="en-US" altLang="ja-JP" sz="900" b="0" u="none" dirty="0" smtClean="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r>
              <a:tr h="236268">
                <a:tc rowSpan="2">
                  <a:txBody>
                    <a:bodyPr/>
                    <a:lstStyle/>
                    <a:p>
                      <a:pPr algn="ctr"/>
                      <a:r>
                        <a:rPr kumimoji="1" lang="ja-JP" altLang="en-US" sz="900" dirty="0" smtClean="0">
                          <a:latin typeface="Meiryo UI" panose="020B0604030504040204" pitchFamily="50" charset="-128"/>
                          <a:ea typeface="Meiryo UI" panose="020B0604030504040204" pitchFamily="50" charset="-128"/>
                        </a:rPr>
                        <a:t>債務負担行為</a:t>
                      </a:r>
                      <a:endParaRPr kumimoji="1" lang="ja-JP" altLang="en-US" sz="9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900" b="0" u="none" dirty="0" smtClean="0">
                          <a:latin typeface="Meiryo UI" panose="020B0604030504040204" pitchFamily="50" charset="-128"/>
                          <a:ea typeface="Meiryo UI" panose="020B0604030504040204" pitchFamily="50" charset="-128"/>
                        </a:rPr>
                        <a:t>特別区等　     </a:t>
                      </a:r>
                      <a:r>
                        <a:rPr kumimoji="1" lang="en-US" altLang="ja-JP" sz="900" b="0" u="none" dirty="0" smtClean="0">
                          <a:latin typeface="Meiryo UI" panose="020B0604030504040204" pitchFamily="50" charset="-128"/>
                          <a:ea typeface="Meiryo UI" panose="020B0604030504040204" pitchFamily="50" charset="-128"/>
                        </a:rPr>
                        <a:t>1,900</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l"/>
                      <a:r>
                        <a:rPr kumimoji="1" lang="ja-JP" altLang="en-US" sz="900" b="0" u="none" dirty="0" smtClean="0">
                          <a:latin typeface="Meiryo UI" panose="020B0604030504040204" pitchFamily="50" charset="-128"/>
                          <a:ea typeface="Meiryo UI" panose="020B0604030504040204" pitchFamily="50" charset="-128"/>
                        </a:rPr>
                        <a:t>特別区等　     </a:t>
                      </a:r>
                      <a:r>
                        <a:rPr kumimoji="1" lang="en-US" altLang="ja-JP" sz="900" b="0" u="none" dirty="0" smtClean="0">
                          <a:latin typeface="Meiryo UI" panose="020B0604030504040204" pitchFamily="50" charset="-128"/>
                          <a:ea typeface="Meiryo UI" panose="020B0604030504040204" pitchFamily="50" charset="-128"/>
                        </a:rPr>
                        <a:t>1,876</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ctr"/>
                      <a:r>
                        <a:rPr kumimoji="1" lang="ja-JP" altLang="en-US" sz="900" b="0" u="none" dirty="0" smtClean="0">
                          <a:latin typeface="Meiryo UI" panose="020B0604030504040204" pitchFamily="50" charset="-128"/>
                          <a:ea typeface="Meiryo UI" panose="020B0604030504040204" pitchFamily="50" charset="-128"/>
                        </a:rPr>
                        <a:t>  ▲</a:t>
                      </a:r>
                      <a:r>
                        <a:rPr kumimoji="1" lang="en-US" altLang="ja-JP" sz="900" b="0" u="none" dirty="0" smtClean="0">
                          <a:latin typeface="Meiryo UI" panose="020B0604030504040204" pitchFamily="50" charset="-128"/>
                          <a:ea typeface="Meiryo UI" panose="020B0604030504040204" pitchFamily="50" charset="-128"/>
                        </a:rPr>
                        <a:t>24</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rowSpan="2">
                  <a:txBody>
                    <a:bodyPr/>
                    <a:lstStyle/>
                    <a:p>
                      <a:pPr algn="l"/>
                      <a:r>
                        <a:rPr kumimoji="1" lang="ja-JP" altLang="en-US" sz="900" b="0" u="none" dirty="0" smtClean="0">
                          <a:latin typeface="Meiryo UI" panose="020B0604030504040204" pitchFamily="50" charset="-128"/>
                          <a:ea typeface="Meiryo UI" panose="020B0604030504040204" pitchFamily="50" charset="-128"/>
                        </a:rPr>
                        <a:t>〇河川事業の事務分担</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案</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変更に伴う増減</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36268">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b="0" u="none" dirty="0" smtClean="0">
                          <a:latin typeface="Meiryo UI" panose="020B0604030504040204" pitchFamily="50" charset="-128"/>
                          <a:ea typeface="Meiryo UI" panose="020B0604030504040204" pitchFamily="50" charset="-128"/>
                        </a:rPr>
                        <a:t>その他　            </a:t>
                      </a:r>
                      <a:r>
                        <a:rPr kumimoji="1" lang="en-US" altLang="ja-JP" sz="900" b="0" u="none" dirty="0" smtClean="0">
                          <a:latin typeface="Meiryo UI" panose="020B0604030504040204" pitchFamily="50" charset="-128"/>
                          <a:ea typeface="Meiryo UI" panose="020B0604030504040204" pitchFamily="50" charset="-128"/>
                        </a:rPr>
                        <a:t>225</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b="0" u="none" dirty="0" smtClean="0">
                          <a:latin typeface="Meiryo UI" panose="020B0604030504040204" pitchFamily="50" charset="-128"/>
                          <a:ea typeface="Meiryo UI" panose="020B0604030504040204" pitchFamily="50" charset="-128"/>
                        </a:rPr>
                        <a:t>その他   　         </a:t>
                      </a:r>
                      <a:r>
                        <a:rPr kumimoji="1" lang="en-US" altLang="ja-JP" sz="900" b="0" u="none" dirty="0" smtClean="0">
                          <a:latin typeface="Meiryo UI" panose="020B0604030504040204" pitchFamily="50" charset="-128"/>
                          <a:ea typeface="Meiryo UI" panose="020B0604030504040204" pitchFamily="50" charset="-128"/>
                        </a:rPr>
                        <a:t>249</a:t>
                      </a:r>
                      <a:r>
                        <a:rPr kumimoji="1" lang="ja-JP" altLang="en-US" sz="900" b="0" u="none" dirty="0" smtClean="0">
                          <a:latin typeface="Meiryo UI" panose="020B0604030504040204" pitchFamily="50" charset="-128"/>
                          <a:ea typeface="Meiryo UI" panose="020B0604030504040204" pitchFamily="50" charset="-128"/>
                        </a:rPr>
                        <a:t>億円</a:t>
                      </a:r>
                      <a:endParaRPr kumimoji="1" lang="en-US" altLang="ja-JP" sz="900" b="0" u="none" dirty="0" smtClean="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u="none" dirty="0" smtClean="0">
                          <a:latin typeface="Meiryo UI" panose="020B0604030504040204" pitchFamily="50" charset="-128"/>
                          <a:ea typeface="Meiryo UI" panose="020B0604030504040204" pitchFamily="50" charset="-128"/>
                        </a:rPr>
                        <a:t>  ＋</a:t>
                      </a:r>
                      <a:r>
                        <a:rPr kumimoji="1" lang="en-US" altLang="ja-JP" sz="900" b="0" u="none" dirty="0" smtClean="0">
                          <a:latin typeface="Meiryo UI" panose="020B0604030504040204" pitchFamily="50" charset="-128"/>
                          <a:ea typeface="Meiryo UI" panose="020B0604030504040204" pitchFamily="50" charset="-128"/>
                        </a:rPr>
                        <a:t>24</a:t>
                      </a:r>
                      <a:r>
                        <a:rPr kumimoji="1" lang="ja-JP" altLang="en-US" sz="900" b="0" u="none" dirty="0" smtClean="0">
                          <a:latin typeface="Meiryo UI" panose="020B0604030504040204" pitchFamily="50" charset="-128"/>
                          <a:ea typeface="Meiryo UI" panose="020B0604030504040204" pitchFamily="50" charset="-128"/>
                        </a:rPr>
                        <a:t>億円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algn="l"/>
                      <a:endParaRPr kumimoji="1" lang="ja-JP" altLang="en-US" sz="10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D8E8"/>
                    </a:solidFill>
                  </a:tcPr>
                </a:tc>
              </a:tr>
            </a:tbl>
          </a:graphicData>
        </a:graphic>
      </p:graphicFrame>
      <p:graphicFrame>
        <p:nvGraphicFramePr>
          <p:cNvPr id="19" name="表 18"/>
          <p:cNvGraphicFramePr>
            <a:graphicFrameLocks noGrp="1"/>
          </p:cNvGraphicFramePr>
          <p:nvPr>
            <p:extLst>
              <p:ext uri="{D42A27DB-BD31-4B8C-83A1-F6EECF244321}">
                <p14:modId xmlns:p14="http://schemas.microsoft.com/office/powerpoint/2010/main" val="4100972978"/>
              </p:ext>
            </p:extLst>
          </p:nvPr>
        </p:nvGraphicFramePr>
        <p:xfrm>
          <a:off x="704527" y="5521900"/>
          <a:ext cx="8784977" cy="1212056"/>
        </p:xfrm>
        <a:graphic>
          <a:graphicData uri="http://schemas.openxmlformats.org/drawingml/2006/table">
            <a:tbl>
              <a:tblPr firstRow="1" bandRow="1">
                <a:tableStyleId>{5C22544A-7EE6-4342-B048-85BDC9FD1C3A}</a:tableStyleId>
              </a:tblPr>
              <a:tblGrid>
                <a:gridCol w="984484"/>
                <a:gridCol w="1687688"/>
                <a:gridCol w="1687688"/>
                <a:gridCol w="997879"/>
                <a:gridCol w="3427238"/>
              </a:tblGrid>
              <a:tr h="224552">
                <a:tc>
                  <a:txBody>
                    <a:bodyPr/>
                    <a:lstStyle/>
                    <a:p>
                      <a:pPr algn="ctr"/>
                      <a:r>
                        <a:rPr kumimoji="1" lang="ja-JP" altLang="en-US" sz="1050" b="0" dirty="0" smtClean="0">
                          <a:solidFill>
                            <a:schemeClr val="tx1"/>
                          </a:solidFill>
                          <a:latin typeface="ＭＳ ゴシック" panose="020B0609070205080204" pitchFamily="49" charset="-128"/>
                          <a:ea typeface="ＭＳ ゴシック" panose="020B0609070205080204" pitchFamily="49" charset="-128"/>
                        </a:rPr>
                        <a:t>公営企業会計</a:t>
                      </a:r>
                      <a:endParaRPr kumimoji="1" lang="ja-JP" altLang="en-US" sz="105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修正前</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修正後</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差引</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増減内容</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r>
              <a:tr h="190500">
                <a:tc rowSpan="2">
                  <a:txBody>
                    <a:bodyPr/>
                    <a:lstStyle/>
                    <a:p>
                      <a:pPr algn="ctr"/>
                      <a:r>
                        <a:rPr kumimoji="1" lang="ja-JP" altLang="en-US" sz="900" dirty="0" smtClean="0">
                          <a:latin typeface="Meiryo UI" panose="020B0604030504040204" pitchFamily="50" charset="-128"/>
                          <a:ea typeface="Meiryo UI" panose="020B0604030504040204" pitchFamily="50" charset="-128"/>
                        </a:rPr>
                        <a:t>財産合計</a:t>
                      </a:r>
                      <a:endParaRPr kumimoji="1" lang="ja-JP" altLang="en-US" sz="9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900" b="0" u="none" dirty="0" smtClean="0">
                          <a:latin typeface="Meiryo UI" panose="020B0604030504040204" pitchFamily="50" charset="-128"/>
                          <a:ea typeface="Meiryo UI" panose="020B0604030504040204" pitchFamily="50" charset="-128"/>
                        </a:rPr>
                        <a:t>大阪府　　 　　　　　　　</a:t>
                      </a:r>
                      <a:r>
                        <a:rPr kumimoji="1" lang="ja-JP" altLang="en-US" sz="900" b="0" u="none" dirty="0" err="1" smtClean="0">
                          <a:latin typeface="Meiryo UI" panose="020B0604030504040204" pitchFamily="50" charset="-128"/>
                          <a:ea typeface="Meiryo UI" panose="020B0604030504040204" pitchFamily="50" charset="-128"/>
                        </a:rPr>
                        <a:t>ー</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l">
                        <a:lnSpc>
                          <a:spcPct val="100000"/>
                        </a:lnSpc>
                      </a:pPr>
                      <a:r>
                        <a:rPr kumimoji="1" lang="ja-JP" altLang="en-US" sz="900" b="0" u="none" dirty="0" smtClean="0">
                          <a:latin typeface="Meiryo UI" panose="020B0604030504040204" pitchFamily="50" charset="-128"/>
                          <a:ea typeface="Meiryo UI" panose="020B0604030504040204" pitchFamily="50" charset="-128"/>
                        </a:rPr>
                        <a:t>大阪府　        </a:t>
                      </a:r>
                      <a:r>
                        <a:rPr kumimoji="1" lang="en-US" altLang="ja-JP" sz="900" b="0" u="none" dirty="0" smtClean="0">
                          <a:latin typeface="Meiryo UI" panose="020B0604030504040204" pitchFamily="50" charset="-128"/>
                          <a:ea typeface="Meiryo UI" panose="020B0604030504040204" pitchFamily="50" charset="-128"/>
                        </a:rPr>
                        <a:t>4,878</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ctr"/>
                      <a:r>
                        <a:rPr kumimoji="1" lang="ja-JP" altLang="en-US" sz="900" b="0" u="none" dirty="0" smtClean="0">
                          <a:latin typeface="Meiryo UI" panose="020B0604030504040204" pitchFamily="50" charset="-128"/>
                          <a:ea typeface="Meiryo UI" panose="020B0604030504040204" pitchFamily="50" charset="-128"/>
                        </a:rPr>
                        <a:t>＋</a:t>
                      </a:r>
                      <a:r>
                        <a:rPr kumimoji="1" lang="en-US" altLang="ja-JP" sz="900" b="0" u="none" dirty="0" smtClean="0">
                          <a:latin typeface="Meiryo UI" panose="020B0604030504040204" pitchFamily="50" charset="-128"/>
                          <a:ea typeface="Meiryo UI" panose="020B0604030504040204" pitchFamily="50" charset="-128"/>
                        </a:rPr>
                        <a:t>4,878</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rowSpan="2">
                  <a:txBody>
                    <a:bodyPr/>
                    <a:lstStyle/>
                    <a:p>
                      <a:pPr algn="l"/>
                      <a:r>
                        <a:rPr kumimoji="1" lang="ja-JP" altLang="en-US" sz="900" b="0" u="none" dirty="0" smtClean="0">
                          <a:latin typeface="Meiryo UI" panose="020B0604030504040204" pitchFamily="50" charset="-128"/>
                          <a:ea typeface="Meiryo UI" panose="020B0604030504040204" pitchFamily="50" charset="-128"/>
                        </a:rPr>
                        <a:t>〇水道事業及び工業用水道事業の事務分担</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案</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決定に伴う増減</a:t>
                      </a:r>
                      <a:endParaRPr kumimoji="1" lang="en-US" altLang="ja-JP" sz="900" b="0" u="none" dirty="0" smtClean="0">
                        <a:latin typeface="Meiryo UI" panose="020B0604030504040204" pitchFamily="50" charset="-128"/>
                        <a:ea typeface="Meiryo UI" panose="020B0604030504040204" pitchFamily="50" charset="-128"/>
                      </a:endParaRPr>
                    </a:p>
                    <a:p>
                      <a:pPr algn="l"/>
                      <a:r>
                        <a:rPr kumimoji="1" lang="ja-JP" altLang="en-US" sz="1000" b="0" u="none" dirty="0" smtClean="0">
                          <a:latin typeface="Meiryo UI" panose="020B0604030504040204" pitchFamily="50" charset="-128"/>
                          <a:ea typeface="Meiryo UI" panose="020B0604030504040204" pitchFamily="50" charset="-128"/>
                        </a:rPr>
                        <a:t>　</a:t>
                      </a:r>
                      <a:r>
                        <a:rPr kumimoji="1" lang="en-US" altLang="ja-JP" sz="1000" b="0" u="none" dirty="0" smtClean="0">
                          <a:latin typeface="Meiryo UI" panose="020B0604030504040204" pitchFamily="50" charset="-128"/>
                          <a:ea typeface="Meiryo UI" panose="020B0604030504040204" pitchFamily="50" charset="-128"/>
                        </a:rPr>
                        <a:t> </a:t>
                      </a:r>
                      <a:r>
                        <a:rPr kumimoji="1" lang="en-US" altLang="ja-JP" sz="800" b="0" u="none" dirty="0" smtClean="0">
                          <a:latin typeface="Meiryo UI" panose="020B0604030504040204" pitchFamily="50" charset="-128"/>
                          <a:ea typeface="Meiryo UI" panose="020B0604030504040204" pitchFamily="50" charset="-128"/>
                        </a:rPr>
                        <a:t>【</a:t>
                      </a:r>
                      <a:r>
                        <a:rPr kumimoji="1" lang="ja-JP" altLang="en-US" sz="800" b="0" u="none" dirty="0" smtClean="0">
                          <a:latin typeface="Meiryo UI" panose="020B0604030504040204" pitchFamily="50" charset="-128"/>
                          <a:ea typeface="Meiryo UI" panose="020B0604030504040204" pitchFamily="50" charset="-128"/>
                        </a:rPr>
                        <a:t>内訳</a:t>
                      </a:r>
                      <a:r>
                        <a:rPr kumimoji="1" lang="en-US" altLang="ja-JP" sz="800" b="0" u="none" dirty="0" smtClean="0">
                          <a:latin typeface="Meiryo UI" panose="020B0604030504040204" pitchFamily="50" charset="-128"/>
                          <a:ea typeface="Meiryo UI" panose="020B0604030504040204" pitchFamily="50" charset="-128"/>
                        </a:rPr>
                        <a:t>】</a:t>
                      </a:r>
                      <a:r>
                        <a:rPr kumimoji="1" lang="ja-JP" altLang="en-US" sz="800" b="0" u="none" dirty="0" smtClean="0">
                          <a:latin typeface="Meiryo UI" panose="020B0604030504040204" pitchFamily="50" charset="-128"/>
                          <a:ea typeface="Meiryo UI" panose="020B0604030504040204" pitchFamily="50" charset="-128"/>
                        </a:rPr>
                        <a:t>水道事業</a:t>
                      </a:r>
                      <a:r>
                        <a:rPr kumimoji="1" lang="en-US" altLang="ja-JP" sz="800" b="0" u="none" dirty="0" smtClean="0">
                          <a:latin typeface="Meiryo UI" panose="020B0604030504040204" pitchFamily="50" charset="-128"/>
                          <a:ea typeface="Meiryo UI" panose="020B0604030504040204" pitchFamily="50" charset="-128"/>
                        </a:rPr>
                        <a:t>:4,669</a:t>
                      </a:r>
                      <a:r>
                        <a:rPr kumimoji="1" lang="ja-JP" altLang="en-US" sz="800" b="0" u="none" dirty="0" smtClean="0">
                          <a:latin typeface="Meiryo UI" panose="020B0604030504040204" pitchFamily="50" charset="-128"/>
                          <a:ea typeface="Meiryo UI" panose="020B0604030504040204" pitchFamily="50" charset="-128"/>
                        </a:rPr>
                        <a:t>億円、工業用水道事業</a:t>
                      </a:r>
                      <a:r>
                        <a:rPr kumimoji="1" lang="en-US" altLang="ja-JP" sz="800" b="0" u="none" dirty="0" smtClean="0">
                          <a:latin typeface="Meiryo UI" panose="020B0604030504040204" pitchFamily="50" charset="-128"/>
                          <a:ea typeface="Meiryo UI" panose="020B0604030504040204" pitchFamily="50" charset="-128"/>
                        </a:rPr>
                        <a:t>:209</a:t>
                      </a:r>
                      <a:r>
                        <a:rPr kumimoji="1" lang="ja-JP" altLang="en-US" sz="800" b="0" u="none" dirty="0" smtClean="0">
                          <a:latin typeface="Meiryo UI" panose="020B0604030504040204" pitchFamily="50" charset="-128"/>
                          <a:ea typeface="Meiryo UI" panose="020B0604030504040204" pitchFamily="50" charset="-128"/>
                        </a:rPr>
                        <a:t>億円</a:t>
                      </a:r>
                      <a:endParaRPr kumimoji="1" lang="en-US" altLang="ja-JP" sz="800" b="0" u="none" dirty="0" smtClean="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90500">
                <a:tc vMerge="1">
                  <a:txBody>
                    <a:bodyPr/>
                    <a:lstStyle/>
                    <a:p>
                      <a:endParaRPr kumimoji="1" lang="ja-JP" altLang="en-US"/>
                    </a:p>
                  </a:txBody>
                  <a:tcPr/>
                </a:tc>
                <a:tc>
                  <a:txBody>
                    <a:bodyPr/>
                    <a:lstStyle/>
                    <a:p>
                      <a:pPr algn="l"/>
                      <a:r>
                        <a:rPr kumimoji="1" lang="ja-JP" altLang="en-US" sz="900" b="0" u="none" dirty="0" smtClean="0">
                          <a:latin typeface="Meiryo UI" panose="020B0604030504040204" pitchFamily="50" charset="-128"/>
                          <a:ea typeface="Meiryo UI" panose="020B0604030504040204" pitchFamily="50" charset="-128"/>
                        </a:rPr>
                        <a:t>その他　   １兆</a:t>
                      </a:r>
                      <a:r>
                        <a:rPr kumimoji="1" lang="en-US" altLang="ja-JP" sz="900" b="0" u="none" dirty="0" smtClean="0">
                          <a:latin typeface="Meiryo UI" panose="020B0604030504040204" pitchFamily="50" charset="-128"/>
                          <a:ea typeface="Meiryo UI" panose="020B0604030504040204" pitchFamily="50" charset="-128"/>
                        </a:rPr>
                        <a:t>8,634</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lnSpc>
                          <a:spcPct val="100000"/>
                        </a:lnSpc>
                      </a:pPr>
                      <a:r>
                        <a:rPr kumimoji="1" lang="ja-JP" altLang="en-US" sz="900" b="0" u="none" dirty="0" smtClean="0">
                          <a:latin typeface="Meiryo UI" panose="020B0604030504040204" pitchFamily="50" charset="-128"/>
                          <a:ea typeface="Meiryo UI" panose="020B0604030504040204" pitchFamily="50" charset="-128"/>
                        </a:rPr>
                        <a:t>その他   　 </a:t>
                      </a:r>
                      <a:r>
                        <a:rPr kumimoji="1" lang="en-US" altLang="ja-JP" sz="900" b="0" u="none" dirty="0" smtClean="0">
                          <a:latin typeface="Meiryo UI" panose="020B0604030504040204" pitchFamily="50" charset="-128"/>
                          <a:ea typeface="Meiryo UI" panose="020B0604030504040204" pitchFamily="50" charset="-128"/>
                        </a:rPr>
                        <a:t>1</a:t>
                      </a:r>
                      <a:r>
                        <a:rPr kumimoji="1" lang="ja-JP" altLang="en-US" sz="900" b="0" u="none" dirty="0" smtClean="0">
                          <a:latin typeface="Meiryo UI" panose="020B0604030504040204" pitchFamily="50" charset="-128"/>
                          <a:ea typeface="Meiryo UI" panose="020B0604030504040204" pitchFamily="50" charset="-128"/>
                        </a:rPr>
                        <a:t>兆</a:t>
                      </a:r>
                      <a:r>
                        <a:rPr kumimoji="1" lang="en-US" altLang="ja-JP" sz="900" b="0" u="none" dirty="0" smtClean="0">
                          <a:latin typeface="Meiryo UI" panose="020B0604030504040204" pitchFamily="50" charset="-128"/>
                          <a:ea typeface="Meiryo UI" panose="020B0604030504040204" pitchFamily="50" charset="-128"/>
                        </a:rPr>
                        <a:t>3,756</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900" b="0" u="none" dirty="0" smtClean="0">
                          <a:latin typeface="Meiryo UI" panose="020B0604030504040204" pitchFamily="50" charset="-128"/>
                          <a:ea typeface="Meiryo UI" panose="020B0604030504040204" pitchFamily="50" charset="-128"/>
                        </a:rPr>
                        <a:t>▲</a:t>
                      </a:r>
                      <a:r>
                        <a:rPr kumimoji="1" lang="en-US" altLang="ja-JP" sz="900" b="0" u="none" dirty="0" smtClean="0">
                          <a:latin typeface="Meiryo UI" panose="020B0604030504040204" pitchFamily="50" charset="-128"/>
                          <a:ea typeface="Meiryo UI" panose="020B0604030504040204" pitchFamily="50" charset="-128"/>
                        </a:rPr>
                        <a:t>4,878</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r>
              <a:tr h="240268">
                <a:tc rowSpan="2">
                  <a:txBody>
                    <a:bodyPr/>
                    <a:lstStyle/>
                    <a:p>
                      <a:pPr algn="ctr"/>
                      <a:r>
                        <a:rPr kumimoji="1" lang="ja-JP" altLang="en-US" sz="900" dirty="0" smtClean="0">
                          <a:latin typeface="Meiryo UI" panose="020B0604030504040204" pitchFamily="50" charset="-128"/>
                          <a:ea typeface="Meiryo UI" panose="020B0604030504040204" pitchFamily="50" charset="-128"/>
                        </a:rPr>
                        <a:t>債務負担行為</a:t>
                      </a:r>
                      <a:endParaRPr kumimoji="1" lang="ja-JP" altLang="en-US" sz="9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900" b="0" u="none" dirty="0" smtClean="0">
                          <a:latin typeface="Meiryo UI" panose="020B0604030504040204" pitchFamily="50" charset="-128"/>
                          <a:ea typeface="Meiryo UI" panose="020B0604030504040204" pitchFamily="50" charset="-128"/>
                        </a:rPr>
                        <a:t>大阪府　　 　　　　　　　</a:t>
                      </a:r>
                      <a:r>
                        <a:rPr kumimoji="1" lang="ja-JP" altLang="en-US" sz="900" b="0" u="none" dirty="0" err="1" smtClean="0">
                          <a:latin typeface="Meiryo UI" panose="020B0604030504040204" pitchFamily="50" charset="-128"/>
                          <a:ea typeface="Meiryo UI" panose="020B0604030504040204" pitchFamily="50" charset="-128"/>
                        </a:rPr>
                        <a:t>ー</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l">
                        <a:lnSpc>
                          <a:spcPct val="100000"/>
                        </a:lnSpc>
                      </a:pPr>
                      <a:r>
                        <a:rPr kumimoji="1" lang="ja-JP" altLang="en-US" sz="900" b="0" u="none" dirty="0" smtClean="0">
                          <a:latin typeface="Meiryo UI" panose="020B0604030504040204" pitchFamily="50" charset="-128"/>
                          <a:ea typeface="Meiryo UI" panose="020B0604030504040204" pitchFamily="50" charset="-128"/>
                        </a:rPr>
                        <a:t>大阪府　           </a:t>
                      </a:r>
                      <a:r>
                        <a:rPr kumimoji="1" lang="en-US" altLang="ja-JP" sz="900" b="0" u="none" dirty="0" smtClean="0">
                          <a:latin typeface="Meiryo UI" panose="020B0604030504040204" pitchFamily="50" charset="-128"/>
                          <a:ea typeface="Meiryo UI" panose="020B0604030504040204" pitchFamily="50" charset="-128"/>
                        </a:rPr>
                        <a:t>710</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a:txBody>
                    <a:bodyPr/>
                    <a:lstStyle/>
                    <a:p>
                      <a:pPr algn="ctr"/>
                      <a:r>
                        <a:rPr kumimoji="1" lang="ja-JP" altLang="en-US" sz="900" b="0" u="none" dirty="0" smtClean="0">
                          <a:latin typeface="Meiryo UI" panose="020B0604030504040204" pitchFamily="50" charset="-128"/>
                          <a:ea typeface="Meiryo UI" panose="020B0604030504040204" pitchFamily="50" charset="-128"/>
                        </a:rPr>
                        <a:t>  ＋</a:t>
                      </a:r>
                      <a:r>
                        <a:rPr kumimoji="1" lang="en-US" altLang="ja-JP" sz="900" b="0" u="none" dirty="0" smtClean="0">
                          <a:latin typeface="Meiryo UI" panose="020B0604030504040204" pitchFamily="50" charset="-128"/>
                          <a:ea typeface="Meiryo UI" panose="020B0604030504040204" pitchFamily="50" charset="-128"/>
                        </a:rPr>
                        <a:t>710</a:t>
                      </a:r>
                      <a:r>
                        <a:rPr kumimoji="1" lang="ja-JP" altLang="en-US" sz="900" b="0" u="none" dirty="0" smtClean="0">
                          <a:latin typeface="Meiryo UI" panose="020B0604030504040204" pitchFamily="50" charset="-128"/>
                          <a:ea typeface="Meiryo UI" panose="020B0604030504040204" pitchFamily="50" charset="-128"/>
                        </a:rPr>
                        <a:t>億円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noFill/>
                  </a:tcPr>
                </a:tc>
                <a:tc rowSpan="2">
                  <a:txBody>
                    <a:bodyPr/>
                    <a:lstStyle/>
                    <a:p>
                      <a:pPr algn="l"/>
                      <a:r>
                        <a:rPr kumimoji="1" lang="ja-JP" altLang="en-US" sz="900" b="0" u="none" dirty="0" smtClean="0">
                          <a:latin typeface="Meiryo UI" panose="020B0604030504040204" pitchFamily="50" charset="-128"/>
                          <a:ea typeface="Meiryo UI" panose="020B0604030504040204" pitchFamily="50" charset="-128"/>
                        </a:rPr>
                        <a:t>〇水道事業及び工業用水道事業の事務分担</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案</a:t>
                      </a:r>
                      <a:r>
                        <a:rPr kumimoji="1" lang="en-US" altLang="ja-JP" sz="900" b="0" u="none" dirty="0" smtClean="0">
                          <a:latin typeface="Meiryo UI" panose="020B0604030504040204" pitchFamily="50" charset="-128"/>
                          <a:ea typeface="Meiryo UI" panose="020B0604030504040204" pitchFamily="50" charset="-128"/>
                        </a:rPr>
                        <a:t>)</a:t>
                      </a:r>
                      <a:r>
                        <a:rPr kumimoji="1" lang="ja-JP" altLang="en-US" sz="900" b="0" u="none" dirty="0" smtClean="0">
                          <a:latin typeface="Meiryo UI" panose="020B0604030504040204" pitchFamily="50" charset="-128"/>
                          <a:ea typeface="Meiryo UI" panose="020B0604030504040204" pitchFamily="50" charset="-128"/>
                        </a:rPr>
                        <a:t>決定に伴う増減</a:t>
                      </a:r>
                      <a:endParaRPr kumimoji="1" lang="en-US" altLang="ja-JP" sz="900" b="0" u="none" dirty="0" smtClean="0">
                        <a:latin typeface="Meiryo UI" panose="020B0604030504040204" pitchFamily="50" charset="-128"/>
                        <a:ea typeface="Meiryo UI" panose="020B0604030504040204" pitchFamily="50" charset="-128"/>
                      </a:endParaRPr>
                    </a:p>
                    <a:p>
                      <a:pPr algn="l"/>
                      <a:r>
                        <a:rPr kumimoji="1" lang="en-US" altLang="ja-JP" sz="900" b="0" u="none" dirty="0" smtClean="0">
                          <a:latin typeface="Meiryo UI" panose="020B0604030504040204" pitchFamily="50" charset="-128"/>
                          <a:ea typeface="Meiryo UI" panose="020B0604030504040204" pitchFamily="50" charset="-128"/>
                        </a:rPr>
                        <a:t> </a:t>
                      </a:r>
                      <a:r>
                        <a:rPr kumimoji="1" lang="ja-JP" altLang="en-US" sz="900" b="0" u="none" dirty="0" smtClean="0">
                          <a:latin typeface="Meiryo UI" panose="020B0604030504040204" pitchFamily="50" charset="-128"/>
                          <a:ea typeface="Meiryo UI" panose="020B0604030504040204" pitchFamily="50" charset="-128"/>
                        </a:rPr>
                        <a:t>　</a:t>
                      </a:r>
                      <a:r>
                        <a:rPr kumimoji="1" lang="en-US" altLang="ja-JP" sz="800" b="0" u="none" dirty="0" smtClean="0">
                          <a:latin typeface="Meiryo UI" panose="020B0604030504040204" pitchFamily="50" charset="-128"/>
                          <a:ea typeface="Meiryo UI" panose="020B0604030504040204" pitchFamily="50" charset="-128"/>
                        </a:rPr>
                        <a:t>【</a:t>
                      </a:r>
                      <a:r>
                        <a:rPr kumimoji="1" lang="ja-JP" altLang="en-US" sz="800" b="0" u="none" dirty="0" smtClean="0">
                          <a:latin typeface="Meiryo UI" panose="020B0604030504040204" pitchFamily="50" charset="-128"/>
                          <a:ea typeface="Meiryo UI" panose="020B0604030504040204" pitchFamily="50" charset="-128"/>
                        </a:rPr>
                        <a:t>内訳</a:t>
                      </a:r>
                      <a:r>
                        <a:rPr kumimoji="1" lang="en-US" altLang="ja-JP" sz="800" b="0" u="none" dirty="0" smtClean="0">
                          <a:latin typeface="Meiryo UI" panose="020B0604030504040204" pitchFamily="50" charset="-128"/>
                          <a:ea typeface="Meiryo UI" panose="020B0604030504040204" pitchFamily="50" charset="-128"/>
                        </a:rPr>
                        <a:t>】</a:t>
                      </a:r>
                      <a:r>
                        <a:rPr kumimoji="1" lang="ja-JP" altLang="en-US" sz="800" b="0" u="none" dirty="0" smtClean="0">
                          <a:latin typeface="Meiryo UI" panose="020B0604030504040204" pitchFamily="50" charset="-128"/>
                          <a:ea typeface="Meiryo UI" panose="020B0604030504040204" pitchFamily="50" charset="-128"/>
                        </a:rPr>
                        <a:t>水道事業</a:t>
                      </a:r>
                      <a:r>
                        <a:rPr kumimoji="1" lang="en-US" altLang="ja-JP" sz="800" b="0" u="none" dirty="0" smtClean="0">
                          <a:latin typeface="Meiryo UI" panose="020B0604030504040204" pitchFamily="50" charset="-128"/>
                          <a:ea typeface="Meiryo UI" panose="020B0604030504040204" pitchFamily="50" charset="-128"/>
                        </a:rPr>
                        <a:t>:688</a:t>
                      </a:r>
                      <a:r>
                        <a:rPr kumimoji="1" lang="ja-JP" altLang="en-US" sz="800" b="0" u="none" dirty="0" smtClean="0">
                          <a:latin typeface="Meiryo UI" panose="020B0604030504040204" pitchFamily="50" charset="-128"/>
                          <a:ea typeface="Meiryo UI" panose="020B0604030504040204" pitchFamily="50" charset="-128"/>
                        </a:rPr>
                        <a:t>億円、工業用水道事業</a:t>
                      </a:r>
                      <a:r>
                        <a:rPr kumimoji="1" lang="en-US" altLang="ja-JP" sz="800" b="0" u="none" dirty="0" smtClean="0">
                          <a:latin typeface="Meiryo UI" panose="020B0604030504040204" pitchFamily="50" charset="-128"/>
                          <a:ea typeface="Meiryo UI" panose="020B0604030504040204" pitchFamily="50" charset="-128"/>
                        </a:rPr>
                        <a:t>:22</a:t>
                      </a:r>
                      <a:r>
                        <a:rPr kumimoji="1" lang="ja-JP" altLang="en-US" sz="800" b="0" u="none" dirty="0" smtClean="0">
                          <a:latin typeface="Meiryo UI" panose="020B0604030504040204" pitchFamily="50" charset="-128"/>
                          <a:ea typeface="Meiryo UI" panose="020B0604030504040204" pitchFamily="50" charset="-128"/>
                        </a:rPr>
                        <a:t>億円</a:t>
                      </a:r>
                      <a:endParaRPr kumimoji="1" lang="en-US" altLang="ja-JP" sz="800" b="0" u="none" dirty="0" smtClean="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40268">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900" b="0" u="none" dirty="0" smtClean="0">
                          <a:latin typeface="Meiryo UI" panose="020B0604030504040204" pitchFamily="50" charset="-128"/>
                          <a:ea typeface="Meiryo UI" panose="020B0604030504040204" pitchFamily="50" charset="-128"/>
                        </a:rPr>
                        <a:t>その他　         </a:t>
                      </a:r>
                      <a:r>
                        <a:rPr kumimoji="1" lang="en-US" altLang="ja-JP" sz="900" b="0" u="none" dirty="0" smtClean="0">
                          <a:latin typeface="Meiryo UI" panose="020B0604030504040204" pitchFamily="50" charset="-128"/>
                          <a:ea typeface="Meiryo UI" panose="020B0604030504040204" pitchFamily="50" charset="-128"/>
                        </a:rPr>
                        <a:t>1,608</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lnSpc>
                          <a:spcPct val="100000"/>
                        </a:lnSpc>
                      </a:pPr>
                      <a:r>
                        <a:rPr kumimoji="1" lang="ja-JP" altLang="en-US" sz="900" b="0" u="none" dirty="0" smtClean="0">
                          <a:latin typeface="Meiryo UI" panose="020B0604030504040204" pitchFamily="50" charset="-128"/>
                          <a:ea typeface="Meiryo UI" panose="020B0604030504040204" pitchFamily="50" charset="-128"/>
                        </a:rPr>
                        <a:t>その他   　         </a:t>
                      </a:r>
                      <a:r>
                        <a:rPr kumimoji="1" lang="en-US" altLang="ja-JP" sz="900" b="0" u="none" dirty="0" smtClean="0">
                          <a:latin typeface="Meiryo UI" panose="020B0604030504040204" pitchFamily="50" charset="-128"/>
                          <a:ea typeface="Meiryo UI" panose="020B0604030504040204" pitchFamily="50" charset="-128"/>
                        </a:rPr>
                        <a:t>898</a:t>
                      </a:r>
                      <a:r>
                        <a:rPr kumimoji="1" lang="ja-JP" altLang="en-US" sz="900" b="0" u="none" dirty="0" smtClean="0">
                          <a:latin typeface="Meiryo UI" panose="020B0604030504040204" pitchFamily="50" charset="-128"/>
                          <a:ea typeface="Meiryo UI" panose="020B0604030504040204" pitchFamily="50" charset="-128"/>
                        </a:rPr>
                        <a:t>億円</a:t>
                      </a:r>
                      <a:endParaRPr kumimoji="1" lang="ja-JP" altLang="en-US" sz="90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u="none" dirty="0" smtClean="0">
                          <a:latin typeface="Meiryo UI" panose="020B0604030504040204" pitchFamily="50" charset="-128"/>
                          <a:ea typeface="Meiryo UI" panose="020B0604030504040204" pitchFamily="50" charset="-128"/>
                        </a:rPr>
                        <a:t>  ▲</a:t>
                      </a:r>
                      <a:r>
                        <a:rPr kumimoji="1" lang="en-US" altLang="ja-JP" sz="900" b="0" u="none" dirty="0" smtClean="0">
                          <a:latin typeface="Meiryo UI" panose="020B0604030504040204" pitchFamily="50" charset="-128"/>
                          <a:ea typeface="Meiryo UI" panose="020B0604030504040204" pitchFamily="50" charset="-128"/>
                        </a:rPr>
                        <a:t>710</a:t>
                      </a:r>
                      <a:r>
                        <a:rPr kumimoji="1" lang="ja-JP" altLang="en-US" sz="900" b="0" u="none" dirty="0" smtClean="0">
                          <a:latin typeface="Meiryo UI" panose="020B0604030504040204" pitchFamily="50" charset="-128"/>
                          <a:ea typeface="Meiryo UI" panose="020B0604030504040204" pitchFamily="50" charset="-128"/>
                        </a:rPr>
                        <a:t>億円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r>
            </a:tbl>
          </a:graphicData>
        </a:graphic>
      </p:graphicFrame>
    </p:spTree>
    <p:extLst>
      <p:ext uri="{BB962C8B-B14F-4D97-AF65-F5344CB8AC3E}">
        <p14:creationId xmlns:p14="http://schemas.microsoft.com/office/powerpoint/2010/main" val="15868302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143178572"/>
              </p:ext>
            </p:extLst>
          </p:nvPr>
        </p:nvGraphicFramePr>
        <p:xfrm>
          <a:off x="323234" y="874217"/>
          <a:ext cx="9284216" cy="5867151"/>
        </p:xfrm>
        <a:graphic>
          <a:graphicData uri="http://schemas.openxmlformats.org/drawingml/2006/table">
            <a:tbl>
              <a:tblPr firstRow="1" bandRow="1">
                <a:tableStyleId>{5940675A-B579-460E-94D1-54222C63F5DA}</a:tableStyleId>
              </a:tblPr>
              <a:tblGrid>
                <a:gridCol w="9284216"/>
              </a:tblGrid>
              <a:tr h="385560">
                <a:tc>
                  <a:txBody>
                    <a:bodyPr/>
                    <a:lstStyle/>
                    <a:p>
                      <a:pPr algn="ctr"/>
                      <a:r>
                        <a:rPr kumimoji="1" lang="ja-JP" altLang="en-US" sz="1500" b="1" dirty="0" smtClean="0">
                          <a:latin typeface="Meiryo UI" panose="020B0604030504040204" pitchFamily="50" charset="-128"/>
                          <a:ea typeface="Meiryo UI" panose="020B0604030504040204" pitchFamily="50" charset="-128"/>
                        </a:rPr>
                        <a:t>修　正　概　要</a:t>
                      </a:r>
                      <a:endParaRPr kumimoji="1" lang="ja-JP" altLang="en-US" sz="1500" b="1"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r>
              <a:tr h="5481591">
                <a:tc>
                  <a:txBody>
                    <a:bodyPr/>
                    <a:lstStyle/>
                    <a:p>
                      <a:endParaRPr kumimoji="1" lang="en-US" altLang="ja-JP" sz="500" dirty="0" smtClean="0">
                        <a:latin typeface="ＭＳ ゴシック" panose="020B0609070205080204" pitchFamily="49" charset="-128"/>
                        <a:ea typeface="ＭＳ ゴシック" panose="020B0609070205080204" pitchFamily="49" charset="-128"/>
                      </a:endParaRPr>
                    </a:p>
                    <a:p>
                      <a:r>
                        <a:rPr kumimoji="1" lang="ja-JP" altLang="en-US" sz="1400" dirty="0" smtClean="0">
                          <a:latin typeface="HGPｺﾞｼｯｸE" panose="020B0900000000000000" pitchFamily="50" charset="-128"/>
                          <a:ea typeface="HGPｺﾞｼｯｸE" panose="020B0900000000000000" pitchFamily="50" charset="-128"/>
                        </a:rPr>
                        <a:t>◆　修正のポイント</a:t>
                      </a:r>
                      <a:endParaRPr kumimoji="1" lang="en-US" altLang="ja-JP" sz="1400" b="1" dirty="0" smtClean="0">
                        <a:latin typeface="HGPｺﾞｼｯｸE" panose="020B0900000000000000" pitchFamily="50" charset="-128"/>
                        <a:ea typeface="HGPｺﾞｼｯｸE" panose="020B0900000000000000" pitchFamily="50" charset="-128"/>
                      </a:endParaRPr>
                    </a:p>
                    <a:p>
                      <a:endParaRPr kumimoji="1" lang="en-US" altLang="ja-JP" sz="500" b="1" dirty="0" smtClean="0">
                        <a:latin typeface="ＭＳ ゴシック" panose="020B0609070205080204" pitchFamily="49" charset="-128"/>
                        <a:ea typeface="ＭＳ ゴシック" panose="020B0609070205080204" pitchFamily="49" charset="-128"/>
                      </a:endParaRPr>
                    </a:p>
                    <a:p>
                      <a:r>
                        <a:rPr lang="ja-JP" altLang="en-US" sz="1200" b="1" dirty="0" smtClean="0">
                          <a:latin typeface="ＭＳ ゴシック" panose="020B0609070205080204" pitchFamily="49" charset="-128"/>
                          <a:ea typeface="ＭＳ ゴシック" panose="020B0609070205080204" pitchFamily="49" charset="-128"/>
                        </a:rPr>
                        <a:t>　（１）財政調整財源の配分割合</a:t>
                      </a:r>
                      <a:r>
                        <a:rPr lang="ja-JP" altLang="en-US" sz="1000" b="0" dirty="0" smtClean="0">
                          <a:latin typeface="Meiryo UI" panose="020B0604030504040204" pitchFamily="50" charset="-128"/>
                          <a:ea typeface="Meiryo UI" panose="020B0604030504040204" pitchFamily="50" charset="-128"/>
                        </a:rPr>
                        <a:t>＜「参考</a:t>
                      </a:r>
                      <a:r>
                        <a:rPr lang="ja-JP" altLang="en-US" sz="1000" b="0" dirty="0" err="1" smtClean="0">
                          <a:latin typeface="Meiryo UI" panose="020B0604030504040204" pitchFamily="50" charset="-128"/>
                          <a:ea typeface="Meiryo UI" panose="020B0604030504040204" pitchFamily="50" charset="-128"/>
                        </a:rPr>
                        <a:t>ー</a:t>
                      </a:r>
                      <a:r>
                        <a:rPr lang="ja-JP" altLang="en-US" sz="1000" b="0" dirty="0" smtClean="0">
                          <a:latin typeface="Meiryo UI" panose="020B0604030504040204" pitchFamily="50" charset="-128"/>
                          <a:ea typeface="Meiryo UI" panose="020B0604030504040204" pitchFamily="50" charset="-128"/>
                        </a:rPr>
                        <a:t>８」、「参考</a:t>
                      </a:r>
                      <a:r>
                        <a:rPr lang="ja-JP" altLang="en-US" sz="1000" b="0" dirty="0" err="1" smtClean="0">
                          <a:latin typeface="Meiryo UI" panose="020B0604030504040204" pitchFamily="50" charset="-128"/>
                          <a:ea typeface="Meiryo UI" panose="020B0604030504040204" pitchFamily="50" charset="-128"/>
                        </a:rPr>
                        <a:t>ー</a:t>
                      </a:r>
                      <a:r>
                        <a:rPr lang="ja-JP" altLang="en-US" sz="1000" b="0" dirty="0" smtClean="0">
                          <a:latin typeface="Meiryo UI" panose="020B0604030504040204" pitchFamily="50" charset="-128"/>
                          <a:ea typeface="Meiryo UI" panose="020B0604030504040204" pitchFamily="50" charset="-128"/>
                        </a:rPr>
                        <a:t>９」を参照＞</a:t>
                      </a:r>
                      <a:r>
                        <a:rPr lang="ja-JP" altLang="en-US" sz="1000" dirty="0" smtClean="0">
                          <a:latin typeface="Meiryo UI" panose="020B0604030504040204" pitchFamily="50" charset="-128"/>
                          <a:ea typeface="Meiryo UI" panose="020B0604030504040204" pitchFamily="50" charset="-128"/>
                        </a:rPr>
                        <a:t>　</a:t>
                      </a:r>
                      <a:r>
                        <a:rPr lang="ja-JP" altLang="en-US" sz="1200" b="1" dirty="0" smtClean="0">
                          <a:latin typeface="ＭＳ ゴシック" panose="020B0609070205080204" pitchFamily="49" charset="-128"/>
                          <a:ea typeface="ＭＳ ゴシック" panose="020B0609070205080204" pitchFamily="49" charset="-128"/>
                        </a:rPr>
                        <a:t>　</a:t>
                      </a:r>
                      <a:r>
                        <a:rPr lang="ja-JP" altLang="en-US" sz="1200" dirty="0" smtClean="0">
                          <a:latin typeface="Meiryo UI" panose="020B0604030504040204" pitchFamily="50" charset="-128"/>
                          <a:ea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endParaRPr>
                    </a:p>
                    <a:p>
                      <a:endParaRPr lang="en-US" altLang="ja-JP" sz="300" dirty="0" smtClean="0">
                        <a:latin typeface="Meiryo UI" panose="020B0604030504040204" pitchFamily="50" charset="-128"/>
                        <a:ea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rPr>
                        <a:t> 　　　 　　　○河川事業の一部の事務分担</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案</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が特別区から大阪府に変更したこと等に伴い、特別区と大阪府の必要財政調整額が変わったことにより、</a:t>
                      </a:r>
                      <a:endParaRPr lang="en-US" altLang="ja-JP" sz="1100" dirty="0" smtClean="0">
                        <a:latin typeface="Meiryo UI" panose="020B0604030504040204" pitchFamily="50" charset="-128"/>
                        <a:ea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rPr>
                        <a:t>　　　　　　 　　特別区と大阪府の配分割合が変更</a:t>
                      </a:r>
                      <a:endParaRPr lang="en-US" altLang="ja-JP" sz="1100" dirty="0" smtClean="0">
                        <a:latin typeface="Meiryo UI" panose="020B0604030504040204" pitchFamily="50" charset="-128"/>
                        <a:ea typeface="Meiryo UI" panose="020B0604030504040204" pitchFamily="50" charset="-128"/>
                      </a:endParaRPr>
                    </a:p>
                    <a:p>
                      <a:pPr>
                        <a:lnSpc>
                          <a:spcPts val="300"/>
                        </a:lnSpc>
                      </a:pPr>
                      <a:r>
                        <a:rPr lang="ja-JP" altLang="en-US" sz="1200" dirty="0" smtClean="0">
                          <a:latin typeface="Meiryo UI" panose="020B0604030504040204" pitchFamily="50" charset="-128"/>
                          <a:ea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endParaRPr>
                    </a:p>
                    <a:p>
                      <a:pPr lvl="0">
                        <a:defRPr/>
                      </a:pPr>
                      <a:r>
                        <a:rPr lang="ja-JP" altLang="en-US" sz="1200" dirty="0" smtClean="0">
                          <a:latin typeface="Meiryo UI" panose="020B0604030504040204" pitchFamily="50" charset="-128"/>
                          <a:ea typeface="Meiryo UI" panose="020B0604030504040204" pitchFamily="50" charset="-128"/>
                        </a:rPr>
                        <a:t>　</a:t>
                      </a:r>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r>
                        <a:rPr lang="ja-JP" altLang="en-US" sz="1200" b="1" dirty="0" smtClean="0">
                          <a:latin typeface="ＭＳ ゴシック" panose="020B0609070205080204" pitchFamily="49" charset="-128"/>
                          <a:ea typeface="ＭＳ ゴシック" panose="020B0609070205080204" pitchFamily="49" charset="-128"/>
                        </a:rPr>
                        <a:t>　（２）目的税交付金の配分割合</a:t>
                      </a:r>
                      <a:r>
                        <a:rPr lang="ja-JP" altLang="en-US" sz="1000" b="0" dirty="0" smtClean="0">
                          <a:latin typeface="Meiryo UI" panose="020B0604030504040204" pitchFamily="50" charset="-128"/>
                          <a:ea typeface="Meiryo UI" panose="020B0604030504040204" pitchFamily="50" charset="-128"/>
                        </a:rPr>
                        <a:t>＜「参考</a:t>
                      </a:r>
                      <a:r>
                        <a:rPr lang="ja-JP" altLang="en-US" sz="1000" b="0" dirty="0" err="1" smtClean="0">
                          <a:latin typeface="Meiryo UI" panose="020B0604030504040204" pitchFamily="50" charset="-128"/>
                          <a:ea typeface="Meiryo UI" panose="020B0604030504040204" pitchFamily="50" charset="-128"/>
                        </a:rPr>
                        <a:t>ー</a:t>
                      </a:r>
                      <a:r>
                        <a:rPr lang="ja-JP" altLang="en-US" sz="1000" b="0" dirty="0" smtClean="0">
                          <a:latin typeface="Meiryo UI" panose="020B0604030504040204" pitchFamily="50" charset="-128"/>
                          <a:ea typeface="Meiryo UI" panose="020B0604030504040204" pitchFamily="50" charset="-128"/>
                        </a:rPr>
                        <a:t>１０」を参照＞</a:t>
                      </a:r>
                      <a:endParaRPr lang="en-US" altLang="ja-JP" sz="1000" b="0" dirty="0" smtClean="0">
                        <a:latin typeface="Meiryo UI" panose="020B0604030504040204" pitchFamily="50" charset="-128"/>
                        <a:ea typeface="Meiryo UI" panose="020B0604030504040204" pitchFamily="50" charset="-128"/>
                      </a:endParaRPr>
                    </a:p>
                    <a:p>
                      <a:pPr>
                        <a:defRPr/>
                      </a:pPr>
                      <a:endParaRPr lang="en-US" altLang="ja-JP" sz="300" dirty="0" smtClean="0">
                        <a:latin typeface="Meiryo UI" panose="020B0604030504040204" pitchFamily="50" charset="-128"/>
                        <a:ea typeface="Meiryo UI" panose="020B0604030504040204" pitchFamily="50" charset="-128"/>
                      </a:endParaRPr>
                    </a:p>
                    <a:p>
                      <a:pPr>
                        <a:defRPr/>
                      </a:pPr>
                      <a:r>
                        <a:rPr lang="ja-JP" altLang="en-US" sz="1100" dirty="0" smtClean="0">
                          <a:latin typeface="Meiryo UI" panose="020B0604030504040204" pitchFamily="50" charset="-128"/>
                          <a:ea typeface="Meiryo UI" panose="020B0604030504040204" pitchFamily="50" charset="-128"/>
                        </a:rPr>
                        <a:t>　　　　　　　○河川事業の一部の事務分担</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案</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が特別区から大阪府に変更したことに伴い、事業所税の充当事業の配分先について特別区から大阪府への</a:t>
                      </a:r>
                      <a:endParaRPr lang="en-US" altLang="ja-JP" sz="1100" dirty="0" smtClean="0">
                        <a:latin typeface="Meiryo UI" panose="020B0604030504040204" pitchFamily="50" charset="-128"/>
                        <a:ea typeface="Meiryo UI" panose="020B0604030504040204" pitchFamily="50" charset="-128"/>
                      </a:endParaRPr>
                    </a:p>
                    <a:p>
                      <a:pPr>
                        <a:defRPr/>
                      </a:pPr>
                      <a:r>
                        <a:rPr lang="ja-JP" altLang="en-US" sz="1100" dirty="0" smtClean="0">
                          <a:latin typeface="Meiryo UI" panose="020B0604030504040204" pitchFamily="50" charset="-128"/>
                          <a:ea typeface="Meiryo UI" panose="020B0604030504040204" pitchFamily="50" charset="-128"/>
                        </a:rPr>
                        <a:t>　　　　　　　　 変更が生じたが、端数処理の結果、配分割合に変更なし（特別区</a:t>
                      </a:r>
                      <a:r>
                        <a:rPr lang="en-US" altLang="ja-JP" sz="1100" dirty="0" smtClean="0">
                          <a:latin typeface="Meiryo UI" panose="020B0604030504040204" pitchFamily="50" charset="-128"/>
                          <a:ea typeface="Meiryo UI" panose="020B0604030504040204" pitchFamily="50" charset="-128"/>
                        </a:rPr>
                        <a:t>54</a:t>
                      </a:r>
                      <a:r>
                        <a:rPr lang="ja-JP" altLang="en-US" sz="1100" dirty="0" smtClean="0">
                          <a:latin typeface="Meiryo UI" panose="020B0604030504040204" pitchFamily="50" charset="-128"/>
                          <a:ea typeface="Meiryo UI" panose="020B0604030504040204" pitchFamily="50" charset="-128"/>
                        </a:rPr>
                        <a:t>％、大阪府</a:t>
                      </a:r>
                      <a:r>
                        <a:rPr lang="en-US" altLang="ja-JP" sz="1100" dirty="0" smtClean="0">
                          <a:latin typeface="Meiryo UI" panose="020B0604030504040204" pitchFamily="50" charset="-128"/>
                          <a:ea typeface="Meiryo UI" panose="020B0604030504040204" pitchFamily="50" charset="-128"/>
                        </a:rPr>
                        <a:t>46</a:t>
                      </a:r>
                      <a:r>
                        <a:rPr lang="ja-JP" altLang="en-US" sz="1100" dirty="0" smtClean="0">
                          <a:latin typeface="Meiryo UI" panose="020B0604030504040204" pitchFamily="50" charset="-128"/>
                          <a:ea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endParaRPr>
                    </a:p>
                    <a:p>
                      <a:pPr>
                        <a:lnSpc>
                          <a:spcPts val="1000"/>
                        </a:lnSpc>
                        <a:defRPr/>
                      </a:pPr>
                      <a:endParaRPr lang="en-US" altLang="ja-JP" sz="1200" dirty="0" smtClean="0">
                        <a:latin typeface="Meiryo UI" panose="020B0604030504040204" pitchFamily="50" charset="-128"/>
                        <a:ea typeface="Meiryo UI" panose="020B0604030504040204" pitchFamily="50" charset="-128"/>
                      </a:endParaRPr>
                    </a:p>
                    <a:p>
                      <a:endParaRPr lang="en-US" altLang="ja-JP" sz="1200" b="1" dirty="0" smtClean="0">
                        <a:latin typeface="ＭＳ ゴシック" panose="020B0609070205080204" pitchFamily="49" charset="-128"/>
                        <a:ea typeface="ＭＳ ゴシック" panose="020B0609070205080204" pitchFamily="49" charset="-128"/>
                      </a:endParaRPr>
                    </a:p>
                    <a:p>
                      <a:r>
                        <a:rPr lang="ja-JP" altLang="en-US" sz="1200" b="1" dirty="0" smtClean="0">
                          <a:latin typeface="ＭＳ ゴシック" panose="020B0609070205080204" pitchFamily="49" charset="-128"/>
                          <a:ea typeface="ＭＳ ゴシック" panose="020B0609070205080204" pitchFamily="49" charset="-128"/>
                        </a:rPr>
                        <a:t>　（３）公債費（既発債）の負担割合</a:t>
                      </a:r>
                      <a:r>
                        <a:rPr lang="ja-JP" altLang="en-US" sz="1000" b="0" dirty="0" smtClean="0">
                          <a:latin typeface="Meiryo UI" panose="020B0604030504040204" pitchFamily="50" charset="-128"/>
                          <a:ea typeface="Meiryo UI" panose="020B0604030504040204" pitchFamily="50" charset="-128"/>
                        </a:rPr>
                        <a:t>＜「参考</a:t>
                      </a:r>
                      <a:r>
                        <a:rPr lang="ja-JP" altLang="en-US" sz="1000" b="0" dirty="0" err="1" smtClean="0">
                          <a:latin typeface="Meiryo UI" panose="020B0604030504040204" pitchFamily="50" charset="-128"/>
                          <a:ea typeface="Meiryo UI" panose="020B0604030504040204" pitchFamily="50" charset="-128"/>
                        </a:rPr>
                        <a:t>ー</a:t>
                      </a:r>
                      <a:r>
                        <a:rPr lang="ja-JP" altLang="en-US" sz="1000" b="0" dirty="0" smtClean="0">
                          <a:latin typeface="Meiryo UI" panose="020B0604030504040204" pitchFamily="50" charset="-128"/>
                          <a:ea typeface="Meiryo UI" panose="020B0604030504040204" pitchFamily="50" charset="-128"/>
                        </a:rPr>
                        <a:t>１１」を参照＞</a:t>
                      </a:r>
                      <a:endParaRPr lang="en-US" altLang="ja-JP" sz="1000" b="0" dirty="0" smtClean="0">
                        <a:latin typeface="Meiryo UI" panose="020B0604030504040204" pitchFamily="50" charset="-128"/>
                        <a:ea typeface="Meiryo UI" panose="020B0604030504040204" pitchFamily="50" charset="-128"/>
                      </a:endParaRPr>
                    </a:p>
                    <a:p>
                      <a:pPr>
                        <a:defRPr/>
                      </a:pPr>
                      <a:endParaRPr lang="en-US" altLang="ja-JP" sz="300" dirty="0" smtClean="0">
                        <a:latin typeface="Meiryo UI" panose="020B0604030504040204" pitchFamily="50" charset="-128"/>
                        <a:ea typeface="Meiryo UI" panose="020B0604030504040204" pitchFamily="50" charset="-128"/>
                      </a:endParaRPr>
                    </a:p>
                    <a:p>
                      <a:pPr>
                        <a:defRPr/>
                      </a:pPr>
                      <a:r>
                        <a:rPr lang="ja-JP" altLang="en-US" sz="1100" dirty="0" smtClean="0">
                          <a:latin typeface="Meiryo UI" panose="020B0604030504040204" pitchFamily="50" charset="-128"/>
                          <a:ea typeface="Meiryo UI" panose="020B0604030504040204" pitchFamily="50" charset="-128"/>
                        </a:rPr>
                        <a:t>　　　　　　　○事務分担</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案</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の変更・決定に伴い、</a:t>
                      </a:r>
                      <a:endParaRPr lang="en-US" altLang="ja-JP" sz="1100" dirty="0" smtClean="0">
                        <a:latin typeface="Meiryo UI" panose="020B0604030504040204" pitchFamily="50" charset="-128"/>
                        <a:ea typeface="Meiryo UI" panose="020B0604030504040204" pitchFamily="50" charset="-128"/>
                      </a:endParaRPr>
                    </a:p>
                    <a:p>
                      <a:pPr>
                        <a:defRPr/>
                      </a:pPr>
                      <a:r>
                        <a:rPr lang="ja-JP" altLang="en-US" sz="1100" dirty="0" smtClean="0">
                          <a:latin typeface="Meiryo UI" panose="020B0604030504040204" pitchFamily="50" charset="-128"/>
                          <a:ea typeface="Meiryo UI" panose="020B0604030504040204" pitchFamily="50" charset="-128"/>
                        </a:rPr>
                        <a:t>　　　　 　　　　 ・ 河川事業</a:t>
                      </a:r>
                      <a:r>
                        <a:rPr lang="ja-JP" altLang="en-US" sz="1100" smtClean="0">
                          <a:latin typeface="Meiryo UI" panose="020B0604030504040204" pitchFamily="50" charset="-128"/>
                          <a:ea typeface="Meiryo UI" panose="020B0604030504040204" pitchFamily="50" charset="-128"/>
                        </a:rPr>
                        <a:t>にかかる市債残高</a:t>
                      </a:r>
                      <a:r>
                        <a:rPr lang="ja-JP" altLang="en-US" sz="1100" dirty="0" smtClean="0">
                          <a:latin typeface="Meiryo UI" panose="020B0604030504040204" pitchFamily="50" charset="-128"/>
                          <a:ea typeface="Meiryo UI" panose="020B0604030504040204" pitchFamily="50" charset="-128"/>
                        </a:rPr>
                        <a:t>を特別区から大阪府に変更</a:t>
                      </a:r>
                      <a:endParaRPr lang="en-US" altLang="ja-JP" sz="1100" dirty="0" smtClean="0">
                        <a:latin typeface="Meiryo UI" panose="020B0604030504040204" pitchFamily="50" charset="-128"/>
                        <a:ea typeface="Meiryo UI" panose="020B0604030504040204" pitchFamily="50" charset="-128"/>
                      </a:endParaRPr>
                    </a:p>
                    <a:p>
                      <a:pPr>
                        <a:defRPr/>
                      </a:pPr>
                      <a:r>
                        <a:rPr lang="ja-JP" altLang="en-US" sz="1100" dirty="0" smtClean="0">
                          <a:latin typeface="Meiryo UI" panose="020B0604030504040204" pitchFamily="50" charset="-128"/>
                          <a:ea typeface="Meiryo UI" panose="020B0604030504040204" pitchFamily="50" charset="-128"/>
                        </a:rPr>
                        <a:t>　　　　　 　　　 ・ 水道事業にかかる市債残高を大阪府に計上</a:t>
                      </a:r>
                      <a:endParaRPr lang="en-US" altLang="ja-JP" sz="1100" dirty="0" smtClean="0">
                        <a:latin typeface="Meiryo UI" panose="020B0604030504040204" pitchFamily="50" charset="-128"/>
                        <a:ea typeface="Meiryo UI" panose="020B0604030504040204" pitchFamily="50" charset="-128"/>
                      </a:endParaRPr>
                    </a:p>
                    <a:p>
                      <a:pPr>
                        <a:defRPr/>
                      </a:pPr>
                      <a:r>
                        <a:rPr lang="ja-JP" altLang="en-US" sz="1100" dirty="0" smtClean="0">
                          <a:latin typeface="Meiryo UI" panose="020B0604030504040204" pitchFamily="50" charset="-128"/>
                          <a:ea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弘済院事業にかかる市債残高を特別区に計上</a:t>
                      </a:r>
                      <a:endParaRPr lang="en-US" altLang="ja-JP" sz="1100" dirty="0" smtClean="0">
                        <a:latin typeface="Meiryo UI" panose="020B0604030504040204" pitchFamily="50" charset="-128"/>
                        <a:ea typeface="Meiryo UI" panose="020B0604030504040204" pitchFamily="50" charset="-128"/>
                      </a:endParaRPr>
                    </a:p>
                    <a:p>
                      <a:pPr>
                        <a:lnSpc>
                          <a:spcPts val="300"/>
                        </a:lnSpc>
                        <a:defRPr/>
                      </a:pPr>
                      <a:endParaRPr lang="en-US" altLang="ja-JP" sz="1100" dirty="0" smtClean="0">
                        <a:latin typeface="Meiryo UI" panose="020B0604030504040204" pitchFamily="50" charset="-128"/>
                        <a:ea typeface="Meiryo UI" panose="020B0604030504040204" pitchFamily="50" charset="-128"/>
                      </a:endParaRPr>
                    </a:p>
                    <a:p>
                      <a:pPr>
                        <a:defRPr/>
                      </a:pPr>
                      <a:r>
                        <a:rPr lang="ja-JP" altLang="en-US" sz="1100" dirty="0" smtClean="0">
                          <a:latin typeface="Meiryo UI" panose="020B0604030504040204" pitchFamily="50" charset="-128"/>
                          <a:ea typeface="Meiryo UI" panose="020B0604030504040204" pitchFamily="50" charset="-128"/>
                        </a:rPr>
                        <a:t>　　　　　　　○ただし、 端数処理の結果、負担割合に変更なし（特別区</a:t>
                      </a:r>
                      <a:r>
                        <a:rPr lang="en-US" altLang="ja-JP" sz="1100" dirty="0" smtClean="0">
                          <a:latin typeface="Meiryo UI" panose="020B0604030504040204" pitchFamily="50" charset="-128"/>
                          <a:ea typeface="Meiryo UI" panose="020B0604030504040204" pitchFamily="50" charset="-128"/>
                        </a:rPr>
                        <a:t>72</a:t>
                      </a:r>
                      <a:r>
                        <a:rPr lang="ja-JP" altLang="en-US" sz="1100" dirty="0" smtClean="0">
                          <a:latin typeface="Meiryo UI" panose="020B0604030504040204" pitchFamily="50" charset="-128"/>
                          <a:ea typeface="Meiryo UI" panose="020B0604030504040204" pitchFamily="50" charset="-128"/>
                        </a:rPr>
                        <a:t>％、大阪府</a:t>
                      </a:r>
                      <a:r>
                        <a:rPr lang="en-US" altLang="ja-JP" sz="1100" dirty="0" smtClean="0">
                          <a:latin typeface="Meiryo UI" panose="020B0604030504040204" pitchFamily="50" charset="-128"/>
                          <a:ea typeface="Meiryo UI" panose="020B0604030504040204" pitchFamily="50" charset="-128"/>
                        </a:rPr>
                        <a:t>28</a:t>
                      </a:r>
                      <a:r>
                        <a:rPr lang="ja-JP" altLang="en-US" sz="1100" dirty="0" smtClean="0">
                          <a:latin typeface="Meiryo UI" panose="020B0604030504040204" pitchFamily="50" charset="-128"/>
                          <a:ea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endParaRPr>
                    </a:p>
                    <a:p>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200" dirty="0" smtClean="0">
                        <a:latin typeface="Meiryo UI" panose="020B0604030504040204" pitchFamily="50" charset="-128"/>
                        <a:ea typeface="Meiryo UI" panose="020B0604030504040204" pitchFamily="50" charset="-128"/>
                      </a:endParaRPr>
                    </a:p>
                  </a:txBody>
                  <a:tcPr/>
                </a:tc>
              </a:tr>
            </a:tbl>
          </a:graphicData>
        </a:graphic>
      </p:graphicFrame>
      <p:sp>
        <p:nvSpPr>
          <p:cNvPr id="6" name="テキスト ボックス 5"/>
          <p:cNvSpPr txBox="1"/>
          <p:nvPr/>
        </p:nvSpPr>
        <p:spPr>
          <a:xfrm>
            <a:off x="206064" y="491950"/>
            <a:ext cx="2160240" cy="369332"/>
          </a:xfrm>
          <a:prstGeom prst="rect">
            <a:avLst/>
          </a:prstGeom>
          <a:noFill/>
        </p:spPr>
        <p:txBody>
          <a:bodyPr wrap="square" rtlCol="0">
            <a:spAutoFit/>
          </a:bodyPr>
          <a:lstStyle/>
          <a:p>
            <a:r>
              <a:rPr lang="ja-JP" altLang="en-US" b="1" dirty="0" smtClean="0">
                <a:latin typeface="HG丸ｺﾞｼｯｸM-PRO" panose="020F0600000000000000" pitchFamily="50" charset="-128"/>
                <a:ea typeface="HG丸ｺﾞｼｯｸM-PRO" panose="020F0600000000000000" pitchFamily="50" charset="-128"/>
              </a:rPr>
              <a:t>■ </a:t>
            </a:r>
            <a:r>
              <a:rPr kumimoji="1" lang="ja-JP" altLang="en-US" b="1" dirty="0" smtClean="0">
                <a:latin typeface="Meiryo UI" panose="020B0604030504040204" pitchFamily="50" charset="-128"/>
                <a:ea typeface="Meiryo UI" panose="020B0604030504040204" pitchFamily="50" charset="-128"/>
              </a:rPr>
              <a:t>財政調整</a:t>
            </a:r>
            <a:endParaRPr kumimoji="1" lang="ja-JP" altLang="en-US" b="1" dirty="0">
              <a:latin typeface="Meiryo UI" panose="020B0604030504040204" pitchFamily="50" charset="-128"/>
              <a:ea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96303991"/>
              </p:ext>
            </p:extLst>
          </p:nvPr>
        </p:nvGraphicFramePr>
        <p:xfrm>
          <a:off x="1586769" y="2378576"/>
          <a:ext cx="6624736" cy="1562100"/>
        </p:xfrm>
        <a:graphic>
          <a:graphicData uri="http://schemas.openxmlformats.org/drawingml/2006/table">
            <a:tbl>
              <a:tblPr firstRow="1" bandRow="1">
                <a:tableStyleId>{5940675A-B579-460E-94D1-54222C63F5DA}</a:tableStyleId>
              </a:tblPr>
              <a:tblGrid>
                <a:gridCol w="1096110"/>
                <a:gridCol w="1386334"/>
                <a:gridCol w="1386334"/>
                <a:gridCol w="1386334"/>
                <a:gridCol w="1369624"/>
              </a:tblGrid>
              <a:tr h="0">
                <a:tc rowSpan="2">
                  <a:txBody>
                    <a:bodyPr/>
                    <a:lstStyle/>
                    <a:p>
                      <a:pPr algn="ctr"/>
                      <a:r>
                        <a:rPr kumimoji="1" lang="ja-JP" altLang="en-US" sz="1200" dirty="0" smtClean="0">
                          <a:latin typeface="ＭＳ ゴシック" panose="020B0609070205080204" pitchFamily="49" charset="-128"/>
                          <a:ea typeface="ＭＳ ゴシック" panose="020B0609070205080204" pitchFamily="49" charset="-128"/>
                        </a:rPr>
                        <a:t>年度</a:t>
                      </a:r>
                      <a:endParaRPr kumimoji="1" lang="ja-JP" altLang="en-US" sz="1200" dirty="0">
                        <a:latin typeface="ＭＳ ゴシック" panose="020B0609070205080204" pitchFamily="49" charset="-128"/>
                        <a:ea typeface="ＭＳ ゴシック" panose="020B0609070205080204" pitchFamily="49" charset="-128"/>
                      </a:endParaRPr>
                    </a:p>
                  </a:txBody>
                  <a:tcPr anchor="ctr">
                    <a:solidFill>
                      <a:schemeClr val="accent5">
                        <a:lumMod val="40000"/>
                        <a:lumOff val="60000"/>
                      </a:schemeClr>
                    </a:solidFill>
                  </a:tcPr>
                </a:tc>
                <a:tc gridSpan="2">
                  <a:txBody>
                    <a:bodyPr/>
                    <a:lstStyle/>
                    <a:p>
                      <a:pPr algn="ctr"/>
                      <a:r>
                        <a:rPr kumimoji="1" lang="ja-JP" altLang="en-US" sz="1200" dirty="0" smtClean="0">
                          <a:latin typeface="ＭＳ ゴシック" panose="020B0609070205080204" pitchFamily="49" charset="-128"/>
                          <a:ea typeface="ＭＳ ゴシック" panose="020B0609070205080204" pitchFamily="49" charset="-128"/>
                        </a:rPr>
                        <a:t>修正前</a:t>
                      </a:r>
                      <a:endParaRPr kumimoji="1" lang="ja-JP" altLang="en-US" sz="1200" dirty="0">
                        <a:latin typeface="ＭＳ ゴシック" panose="020B0609070205080204" pitchFamily="49" charset="-128"/>
                        <a:ea typeface="ＭＳ ゴシック" panose="020B0609070205080204" pitchFamily="49" charset="-128"/>
                      </a:endParaRPr>
                    </a:p>
                  </a:txBody>
                  <a:tcPr anchor="ctr">
                    <a:solidFill>
                      <a:schemeClr val="accent5">
                        <a:lumMod val="40000"/>
                        <a:lumOff val="60000"/>
                      </a:schemeClr>
                    </a:solidFill>
                  </a:tcPr>
                </a:tc>
                <a:tc hMerge="1">
                  <a:txBody>
                    <a:bodyPr/>
                    <a:lstStyle/>
                    <a:p>
                      <a:pPr algn="ctr"/>
                      <a:endParaRPr kumimoji="1" lang="ja-JP" altLang="en-US" sz="1400" dirty="0">
                        <a:latin typeface="+mn-ea"/>
                        <a:ea typeface="+mn-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ctr"/>
                      <a:r>
                        <a:rPr kumimoji="1" lang="ja-JP" altLang="en-US" sz="1200" dirty="0" smtClean="0">
                          <a:latin typeface="ＭＳ ゴシック" panose="020B0609070205080204" pitchFamily="49" charset="-128"/>
                          <a:ea typeface="ＭＳ ゴシック" panose="020B0609070205080204" pitchFamily="49" charset="-128"/>
                        </a:rPr>
                        <a:t>修正後</a:t>
                      </a:r>
                      <a:endParaRPr kumimoji="1" lang="ja-JP" altLang="en-US" sz="1200" dirty="0">
                        <a:latin typeface="ＭＳ ゴシック" panose="020B0609070205080204" pitchFamily="49" charset="-128"/>
                        <a:ea typeface="ＭＳ ゴシック" panose="020B0609070205080204" pitchFamily="49" charset="-128"/>
                      </a:endParaRPr>
                    </a:p>
                  </a:txBody>
                  <a:tcPr anchor="ctr">
                    <a:solidFill>
                      <a:schemeClr val="accent5">
                        <a:lumMod val="40000"/>
                        <a:lumOff val="60000"/>
                      </a:schemeClr>
                    </a:solidFill>
                  </a:tcPr>
                </a:tc>
                <a:tc hMerge="1">
                  <a:txBody>
                    <a:bodyPr/>
                    <a:lstStyle/>
                    <a:p>
                      <a:pPr algn="ctr"/>
                      <a:endParaRPr kumimoji="1" lang="ja-JP" altLang="en-US" sz="1400" dirty="0">
                        <a:latin typeface="+mn-ea"/>
                        <a:ea typeface="+mn-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0">
                <a:tc vMerge="1">
                  <a:txBody>
                    <a:bodyPr/>
                    <a:lstStyle/>
                    <a:p>
                      <a:pPr algn="ctr"/>
                      <a:endParaRPr kumimoji="1" lang="ja-JP" altLang="en-US" sz="130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200" dirty="0" smtClean="0">
                          <a:latin typeface="ＭＳ ゴシック" panose="020B0609070205080204" pitchFamily="49" charset="-128"/>
                          <a:ea typeface="ＭＳ ゴシック" panose="020B0609070205080204" pitchFamily="49" charset="-128"/>
                        </a:rPr>
                        <a:t>特別区</a:t>
                      </a:r>
                      <a:endParaRPr kumimoji="1" lang="ja-JP" altLang="en-US" sz="1200" b="0" dirty="0">
                        <a:latin typeface="ＭＳ ゴシック" panose="020B0609070205080204" pitchFamily="49" charset="-128"/>
                        <a:ea typeface="ＭＳ ゴシック" panose="020B0609070205080204" pitchFamily="49" charset="-128"/>
                      </a:endParaRPr>
                    </a:p>
                  </a:txBody>
                  <a:tcPr anchor="ctr">
                    <a:solidFill>
                      <a:schemeClr val="accent5">
                        <a:lumMod val="40000"/>
                        <a:lumOff val="60000"/>
                      </a:schemeClr>
                    </a:solidFill>
                  </a:tcPr>
                </a:tc>
                <a:tc>
                  <a:txBody>
                    <a:bodyPr/>
                    <a:lstStyle/>
                    <a:p>
                      <a:pPr algn="ctr"/>
                      <a:r>
                        <a:rPr kumimoji="1" lang="ja-JP" altLang="en-US" sz="1200" dirty="0" smtClean="0">
                          <a:latin typeface="ＭＳ ゴシック" panose="020B0609070205080204" pitchFamily="49" charset="-128"/>
                          <a:ea typeface="ＭＳ ゴシック" panose="020B0609070205080204" pitchFamily="49" charset="-128"/>
                        </a:rPr>
                        <a:t>大阪府</a:t>
                      </a:r>
                      <a:endParaRPr kumimoji="1" lang="ja-JP" altLang="en-US" sz="1200" b="0" dirty="0">
                        <a:latin typeface="ＭＳ ゴシック" panose="020B0609070205080204" pitchFamily="49" charset="-128"/>
                        <a:ea typeface="ＭＳ ゴシック" panose="020B0609070205080204" pitchFamily="49" charset="-128"/>
                      </a:endParaRPr>
                    </a:p>
                  </a:txBody>
                  <a:tcPr anchor="ctr">
                    <a:solidFill>
                      <a:schemeClr val="accent5">
                        <a:lumMod val="40000"/>
                        <a:lumOff val="60000"/>
                      </a:schemeClr>
                    </a:solidFill>
                  </a:tcPr>
                </a:tc>
                <a:tc>
                  <a:txBody>
                    <a:bodyPr/>
                    <a:lstStyle/>
                    <a:p>
                      <a:pPr algn="ctr"/>
                      <a:r>
                        <a:rPr kumimoji="1" lang="ja-JP" altLang="en-US" sz="1200" dirty="0" smtClean="0">
                          <a:latin typeface="ＭＳ ゴシック" panose="020B0609070205080204" pitchFamily="49" charset="-128"/>
                          <a:ea typeface="ＭＳ ゴシック" panose="020B0609070205080204" pitchFamily="49" charset="-128"/>
                        </a:rPr>
                        <a:t>特別区</a:t>
                      </a:r>
                      <a:endParaRPr kumimoji="1" lang="ja-JP" altLang="en-US" sz="1200" b="0" dirty="0">
                        <a:latin typeface="ＭＳ ゴシック" panose="020B0609070205080204" pitchFamily="49" charset="-128"/>
                        <a:ea typeface="ＭＳ ゴシック" panose="020B0609070205080204" pitchFamily="49" charset="-128"/>
                      </a:endParaRPr>
                    </a:p>
                  </a:txBody>
                  <a:tcPr anchor="ctr">
                    <a:solidFill>
                      <a:schemeClr val="accent5">
                        <a:lumMod val="40000"/>
                        <a:lumOff val="60000"/>
                      </a:schemeClr>
                    </a:solidFill>
                  </a:tcPr>
                </a:tc>
                <a:tc>
                  <a:txBody>
                    <a:bodyPr/>
                    <a:lstStyle/>
                    <a:p>
                      <a:pPr algn="ctr"/>
                      <a:r>
                        <a:rPr kumimoji="1" lang="ja-JP" altLang="en-US" sz="1200" dirty="0" smtClean="0">
                          <a:latin typeface="ＭＳ ゴシック" panose="020B0609070205080204" pitchFamily="49" charset="-128"/>
                          <a:ea typeface="ＭＳ ゴシック" panose="020B0609070205080204" pitchFamily="49" charset="-128"/>
                        </a:rPr>
                        <a:t>大阪府</a:t>
                      </a:r>
                      <a:endParaRPr kumimoji="1" lang="ja-JP" altLang="en-US" sz="1200" b="0" dirty="0">
                        <a:latin typeface="ＭＳ ゴシック" panose="020B0609070205080204" pitchFamily="49" charset="-128"/>
                        <a:ea typeface="ＭＳ ゴシック" panose="020B0609070205080204" pitchFamily="49" charset="-128"/>
                      </a:endParaRPr>
                    </a:p>
                  </a:txBody>
                  <a:tcPr anchor="ctr">
                    <a:solidFill>
                      <a:schemeClr val="accent5">
                        <a:lumMod val="40000"/>
                        <a:lumOff val="60000"/>
                      </a:schemeClr>
                    </a:solidFill>
                  </a:tcPr>
                </a:tc>
              </a:tr>
              <a:tr h="0">
                <a:tc>
                  <a:txBody>
                    <a:bodyPr/>
                    <a:lstStyle/>
                    <a:p>
                      <a:pPr algn="ctr"/>
                      <a:r>
                        <a:rPr kumimoji="1" lang="ja-JP" altLang="en-US" sz="1050" dirty="0" smtClean="0">
                          <a:latin typeface="Meiryo UI" panose="020B0604030504040204" pitchFamily="50" charset="-128"/>
                          <a:ea typeface="Meiryo UI" panose="020B0604030504040204" pitchFamily="50" charset="-128"/>
                        </a:rPr>
                        <a:t>平成</a:t>
                      </a:r>
                      <a:r>
                        <a:rPr kumimoji="1" lang="en-US" altLang="ja-JP" sz="1050" dirty="0" smtClean="0">
                          <a:latin typeface="Meiryo UI" panose="020B0604030504040204" pitchFamily="50" charset="-128"/>
                          <a:ea typeface="Meiryo UI" panose="020B0604030504040204" pitchFamily="50" charset="-128"/>
                        </a:rPr>
                        <a:t>27</a:t>
                      </a:r>
                      <a:r>
                        <a:rPr kumimoji="1" lang="ja-JP" altLang="en-US" sz="1050" dirty="0" smtClean="0">
                          <a:latin typeface="Meiryo UI" panose="020B0604030504040204" pitchFamily="50" charset="-128"/>
                          <a:ea typeface="Meiryo UI" panose="020B0604030504040204" pitchFamily="50" charset="-128"/>
                        </a:rPr>
                        <a:t>年度</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78.4</a:t>
                      </a:r>
                      <a:r>
                        <a:rPr kumimoji="1" lang="ja-JP" altLang="en-US" sz="1050" dirty="0" smtClean="0">
                          <a:latin typeface="Meiryo UI" panose="020B0604030504040204" pitchFamily="50" charset="-128"/>
                          <a:ea typeface="Meiryo UI" panose="020B0604030504040204" pitchFamily="50" charset="-128"/>
                        </a:rPr>
                        <a:t>％</a:t>
                      </a:r>
                      <a:endParaRPr kumimoji="1" lang="ja-JP" altLang="en-US" sz="105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21.6</a:t>
                      </a:r>
                      <a:r>
                        <a:rPr kumimoji="1" lang="ja-JP" altLang="en-US" sz="1050" dirty="0" smtClean="0">
                          <a:latin typeface="Meiryo UI" panose="020B0604030504040204" pitchFamily="50" charset="-128"/>
                          <a:ea typeface="Meiryo UI" panose="020B0604030504040204" pitchFamily="50" charset="-128"/>
                        </a:rPr>
                        <a:t>％</a:t>
                      </a:r>
                      <a:endParaRPr kumimoji="1" lang="ja-JP" altLang="en-US" sz="105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u="none" dirty="0" smtClean="0">
                          <a:latin typeface="Meiryo UI" panose="020B0604030504040204" pitchFamily="50" charset="-128"/>
                          <a:ea typeface="Meiryo UI" panose="020B0604030504040204" pitchFamily="50" charset="-128"/>
                        </a:rPr>
                        <a:t>78.2</a:t>
                      </a:r>
                      <a:r>
                        <a:rPr kumimoji="1" lang="ja-JP" altLang="en-US" sz="1050" u="none" dirty="0" smtClean="0">
                          <a:latin typeface="Meiryo UI" panose="020B0604030504040204" pitchFamily="50" charset="-128"/>
                          <a:ea typeface="Meiryo UI" panose="020B0604030504040204" pitchFamily="50" charset="-128"/>
                        </a:rPr>
                        <a:t>％</a:t>
                      </a:r>
                      <a:endParaRPr kumimoji="1" lang="ja-JP" altLang="en-US" sz="1050" b="0" u="none"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u="none" dirty="0" smtClean="0">
                          <a:latin typeface="Meiryo UI" panose="020B0604030504040204" pitchFamily="50" charset="-128"/>
                          <a:ea typeface="Meiryo UI" panose="020B0604030504040204" pitchFamily="50" charset="-128"/>
                        </a:rPr>
                        <a:t>21.8</a:t>
                      </a:r>
                      <a:r>
                        <a:rPr kumimoji="1" lang="ja-JP" altLang="en-US" sz="1050" u="none" dirty="0" smtClean="0">
                          <a:latin typeface="Meiryo UI" panose="020B0604030504040204" pitchFamily="50" charset="-128"/>
                          <a:ea typeface="Meiryo UI" panose="020B0604030504040204" pitchFamily="50" charset="-128"/>
                        </a:rPr>
                        <a:t>％</a:t>
                      </a:r>
                      <a:endParaRPr kumimoji="1" lang="ja-JP" altLang="en-US" sz="1050" b="0" u="none" dirty="0">
                        <a:latin typeface="Meiryo UI" panose="020B0604030504040204" pitchFamily="50" charset="-128"/>
                        <a:ea typeface="Meiryo UI" panose="020B0604030504040204" pitchFamily="50" charset="-128"/>
                      </a:endParaRPr>
                    </a:p>
                  </a:txBody>
                  <a:tcPr anchor="ctr"/>
                </a:tc>
              </a:tr>
              <a:tr h="0">
                <a:tc>
                  <a:txBody>
                    <a:bodyPr/>
                    <a:lstStyle/>
                    <a:p>
                      <a:pPr algn="ctr"/>
                      <a:r>
                        <a:rPr kumimoji="1" lang="ja-JP" altLang="en-US" sz="1050" dirty="0" smtClean="0">
                          <a:latin typeface="Meiryo UI" panose="020B0604030504040204" pitchFamily="50" charset="-128"/>
                          <a:ea typeface="Meiryo UI" panose="020B0604030504040204" pitchFamily="50" charset="-128"/>
                        </a:rPr>
                        <a:t>平成</a:t>
                      </a:r>
                      <a:r>
                        <a:rPr kumimoji="1" lang="en-US" altLang="ja-JP" sz="1050" dirty="0" smtClean="0">
                          <a:latin typeface="Meiryo UI" panose="020B0604030504040204" pitchFamily="50" charset="-128"/>
                          <a:ea typeface="Meiryo UI" panose="020B0604030504040204" pitchFamily="50" charset="-128"/>
                        </a:rPr>
                        <a:t>26</a:t>
                      </a:r>
                      <a:r>
                        <a:rPr kumimoji="1" lang="ja-JP" altLang="en-US" sz="1050" dirty="0" smtClean="0">
                          <a:latin typeface="Meiryo UI" panose="020B0604030504040204" pitchFamily="50" charset="-128"/>
                          <a:ea typeface="Meiryo UI" panose="020B0604030504040204" pitchFamily="50" charset="-128"/>
                        </a:rPr>
                        <a:t>年度</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79.5</a:t>
                      </a:r>
                      <a:r>
                        <a:rPr kumimoji="1" lang="ja-JP" altLang="en-US" sz="1050" dirty="0" smtClean="0">
                          <a:latin typeface="Meiryo UI" panose="020B0604030504040204" pitchFamily="50" charset="-128"/>
                          <a:ea typeface="Meiryo UI" panose="020B0604030504040204" pitchFamily="50" charset="-128"/>
                        </a:rPr>
                        <a:t>％</a:t>
                      </a:r>
                      <a:endParaRPr kumimoji="1" lang="ja-JP" altLang="en-US" sz="105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20.5</a:t>
                      </a:r>
                      <a:r>
                        <a:rPr kumimoji="1" lang="ja-JP" altLang="en-US" sz="1050" dirty="0" smtClean="0">
                          <a:latin typeface="Meiryo UI" panose="020B0604030504040204" pitchFamily="50" charset="-128"/>
                          <a:ea typeface="Meiryo UI" panose="020B0604030504040204" pitchFamily="50" charset="-128"/>
                        </a:rPr>
                        <a:t>％</a:t>
                      </a:r>
                      <a:endParaRPr kumimoji="1" lang="ja-JP" altLang="en-US" sz="105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u="none" dirty="0" smtClean="0">
                          <a:latin typeface="Meiryo UI" panose="020B0604030504040204" pitchFamily="50" charset="-128"/>
                          <a:ea typeface="Meiryo UI" panose="020B0604030504040204" pitchFamily="50" charset="-128"/>
                        </a:rPr>
                        <a:t>79.2</a:t>
                      </a:r>
                      <a:r>
                        <a:rPr kumimoji="1" lang="ja-JP" altLang="en-US" sz="1050" u="none" dirty="0" smtClean="0">
                          <a:latin typeface="Meiryo UI" panose="020B0604030504040204" pitchFamily="50" charset="-128"/>
                          <a:ea typeface="Meiryo UI" panose="020B0604030504040204" pitchFamily="50" charset="-128"/>
                        </a:rPr>
                        <a:t>％</a:t>
                      </a:r>
                      <a:endParaRPr kumimoji="1" lang="ja-JP" altLang="en-US" sz="1050" b="0" u="none"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u="none" dirty="0" smtClean="0">
                          <a:latin typeface="Meiryo UI" panose="020B0604030504040204" pitchFamily="50" charset="-128"/>
                          <a:ea typeface="Meiryo UI" panose="020B0604030504040204" pitchFamily="50" charset="-128"/>
                        </a:rPr>
                        <a:t>20.8</a:t>
                      </a:r>
                      <a:r>
                        <a:rPr kumimoji="1" lang="ja-JP" altLang="en-US" sz="1050" u="none" dirty="0" smtClean="0">
                          <a:latin typeface="Meiryo UI" panose="020B0604030504040204" pitchFamily="50" charset="-128"/>
                          <a:ea typeface="Meiryo UI" panose="020B0604030504040204" pitchFamily="50" charset="-128"/>
                        </a:rPr>
                        <a:t>％</a:t>
                      </a:r>
                      <a:endParaRPr kumimoji="1" lang="ja-JP" altLang="en-US" sz="1050" b="0" u="none" dirty="0">
                        <a:latin typeface="Meiryo UI" panose="020B0604030504040204" pitchFamily="50" charset="-128"/>
                        <a:ea typeface="Meiryo UI" panose="020B0604030504040204" pitchFamily="50" charset="-128"/>
                      </a:endParaRPr>
                    </a:p>
                  </a:txBody>
                  <a:tcPr anchor="ctr"/>
                </a:tc>
              </a:tr>
              <a:tr h="0">
                <a:tc>
                  <a:txBody>
                    <a:bodyPr/>
                    <a:lstStyle/>
                    <a:p>
                      <a:pPr algn="ctr"/>
                      <a:r>
                        <a:rPr kumimoji="1" lang="ja-JP" altLang="en-US" sz="1050" dirty="0" smtClean="0">
                          <a:latin typeface="Meiryo UI" panose="020B0604030504040204" pitchFamily="50" charset="-128"/>
                          <a:ea typeface="Meiryo UI" panose="020B0604030504040204" pitchFamily="50" charset="-128"/>
                        </a:rPr>
                        <a:t>平成</a:t>
                      </a:r>
                      <a:r>
                        <a:rPr kumimoji="1" lang="en-US" altLang="ja-JP" sz="1050" dirty="0" smtClean="0">
                          <a:latin typeface="Meiryo UI" panose="020B0604030504040204" pitchFamily="50" charset="-128"/>
                          <a:ea typeface="Meiryo UI" panose="020B0604030504040204" pitchFamily="50" charset="-128"/>
                        </a:rPr>
                        <a:t>25</a:t>
                      </a:r>
                      <a:r>
                        <a:rPr kumimoji="1" lang="ja-JP" altLang="en-US" sz="1050" dirty="0" smtClean="0">
                          <a:latin typeface="Meiryo UI" panose="020B0604030504040204" pitchFamily="50" charset="-128"/>
                          <a:ea typeface="Meiryo UI" panose="020B0604030504040204" pitchFamily="50" charset="-128"/>
                        </a:rPr>
                        <a:t>年度</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79.8</a:t>
                      </a:r>
                      <a:r>
                        <a:rPr kumimoji="1" lang="ja-JP" altLang="en-US" sz="1050" dirty="0" smtClean="0">
                          <a:latin typeface="Meiryo UI" panose="020B0604030504040204" pitchFamily="50" charset="-128"/>
                          <a:ea typeface="Meiryo UI" panose="020B0604030504040204" pitchFamily="50" charset="-128"/>
                        </a:rPr>
                        <a:t>％</a:t>
                      </a:r>
                      <a:endParaRPr kumimoji="1" lang="ja-JP" altLang="en-US" sz="105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20.2</a:t>
                      </a:r>
                      <a:r>
                        <a:rPr kumimoji="1" lang="ja-JP" altLang="en-US" sz="1050" dirty="0" smtClean="0">
                          <a:latin typeface="Meiryo UI" panose="020B0604030504040204" pitchFamily="50" charset="-128"/>
                          <a:ea typeface="Meiryo UI" panose="020B0604030504040204" pitchFamily="50" charset="-128"/>
                        </a:rPr>
                        <a:t>％</a:t>
                      </a:r>
                      <a:endParaRPr kumimoji="1" lang="ja-JP" altLang="en-US" sz="105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u="none" dirty="0" smtClean="0">
                          <a:latin typeface="Meiryo UI" panose="020B0604030504040204" pitchFamily="50" charset="-128"/>
                          <a:ea typeface="Meiryo UI" panose="020B0604030504040204" pitchFamily="50" charset="-128"/>
                        </a:rPr>
                        <a:t>79.6</a:t>
                      </a:r>
                      <a:r>
                        <a:rPr kumimoji="1" lang="ja-JP" altLang="en-US" sz="1050" u="none" dirty="0" smtClean="0">
                          <a:latin typeface="Meiryo UI" panose="020B0604030504040204" pitchFamily="50" charset="-128"/>
                          <a:ea typeface="Meiryo UI" panose="020B0604030504040204" pitchFamily="50" charset="-128"/>
                        </a:rPr>
                        <a:t>％</a:t>
                      </a:r>
                      <a:endParaRPr kumimoji="1" lang="en-US" altLang="ja-JP" sz="1050" b="0" u="none" dirty="0" smtClean="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u="none" dirty="0" smtClean="0">
                          <a:latin typeface="Meiryo UI" panose="020B0604030504040204" pitchFamily="50" charset="-128"/>
                          <a:ea typeface="Meiryo UI" panose="020B0604030504040204" pitchFamily="50" charset="-128"/>
                        </a:rPr>
                        <a:t>20.4</a:t>
                      </a:r>
                      <a:r>
                        <a:rPr kumimoji="1" lang="ja-JP" altLang="en-US" sz="1050" u="none" dirty="0" smtClean="0">
                          <a:latin typeface="Meiryo UI" panose="020B0604030504040204" pitchFamily="50" charset="-128"/>
                          <a:ea typeface="Meiryo UI" panose="020B0604030504040204" pitchFamily="50" charset="-128"/>
                        </a:rPr>
                        <a:t>％</a:t>
                      </a:r>
                      <a:endParaRPr kumimoji="1" lang="ja-JP" altLang="en-US" sz="1050" b="0" u="none" dirty="0">
                        <a:latin typeface="Meiryo UI" panose="020B0604030504040204" pitchFamily="50" charset="-128"/>
                        <a:ea typeface="Meiryo UI" panose="020B0604030504040204" pitchFamily="50" charset="-128"/>
                      </a:endParaRPr>
                    </a:p>
                  </a:txBody>
                  <a:tcPr anchor="ctr"/>
                </a:tc>
              </a:tr>
              <a:tr h="0">
                <a:tc>
                  <a:txBody>
                    <a:bodyPr/>
                    <a:lstStyle/>
                    <a:p>
                      <a:pPr algn="ctr"/>
                      <a:r>
                        <a:rPr kumimoji="1" lang="ja-JP" altLang="en-US" sz="1100" b="1" dirty="0" smtClean="0">
                          <a:latin typeface="Meiryo UI" panose="020B0604030504040204" pitchFamily="50" charset="-128"/>
                          <a:ea typeface="Meiryo UI" panose="020B0604030504040204" pitchFamily="50" charset="-128"/>
                        </a:rPr>
                        <a:t>３年平均</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100" b="1" dirty="0" smtClean="0">
                          <a:latin typeface="Meiryo UI" panose="020B0604030504040204" pitchFamily="50" charset="-128"/>
                          <a:ea typeface="Meiryo UI" panose="020B0604030504040204" pitchFamily="50" charset="-128"/>
                        </a:rPr>
                        <a:t>79.2</a:t>
                      </a:r>
                      <a:r>
                        <a:rPr kumimoji="1" lang="ja-JP" altLang="en-US" sz="1100" b="1" dirty="0" smtClean="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100" b="1" dirty="0" smtClean="0">
                          <a:latin typeface="Meiryo UI" panose="020B0604030504040204" pitchFamily="50" charset="-128"/>
                          <a:ea typeface="Meiryo UI" panose="020B0604030504040204" pitchFamily="50" charset="-128"/>
                        </a:rPr>
                        <a:t>20.8</a:t>
                      </a:r>
                      <a:r>
                        <a:rPr kumimoji="1" lang="ja-JP" altLang="en-US" sz="1100" b="1" dirty="0" smtClean="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100" b="1" u="none" dirty="0" smtClean="0">
                          <a:latin typeface="Meiryo UI" panose="020B0604030504040204" pitchFamily="50" charset="-128"/>
                          <a:ea typeface="Meiryo UI" panose="020B0604030504040204" pitchFamily="50" charset="-128"/>
                        </a:rPr>
                        <a:t>79.0</a:t>
                      </a:r>
                      <a:r>
                        <a:rPr kumimoji="1" lang="ja-JP" altLang="en-US" sz="1100" b="1" u="none" dirty="0" smtClean="0">
                          <a:latin typeface="Meiryo UI" panose="020B0604030504040204" pitchFamily="50" charset="-128"/>
                          <a:ea typeface="Meiryo UI" panose="020B0604030504040204" pitchFamily="50" charset="-128"/>
                        </a:rPr>
                        <a:t>％</a:t>
                      </a:r>
                      <a:endParaRPr kumimoji="1" lang="ja-JP" altLang="en-US" sz="1100" b="1" u="none"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100" b="1" u="none" dirty="0" smtClean="0">
                          <a:latin typeface="Meiryo UI" panose="020B0604030504040204" pitchFamily="50" charset="-128"/>
                          <a:ea typeface="Meiryo UI" panose="020B0604030504040204" pitchFamily="50" charset="-128"/>
                        </a:rPr>
                        <a:t>21.0</a:t>
                      </a:r>
                      <a:r>
                        <a:rPr kumimoji="1" lang="ja-JP" altLang="en-US" sz="1100" b="1" u="none" dirty="0" smtClean="0">
                          <a:latin typeface="Meiryo UI" panose="020B0604030504040204" pitchFamily="50" charset="-128"/>
                          <a:ea typeface="Meiryo UI" panose="020B0604030504040204" pitchFamily="50" charset="-128"/>
                        </a:rPr>
                        <a:t>％</a:t>
                      </a:r>
                      <a:endParaRPr kumimoji="1" lang="ja-JP" altLang="en-US" sz="1100" b="1" u="none" dirty="0">
                        <a:latin typeface="Meiryo UI" panose="020B0604030504040204" pitchFamily="50" charset="-128"/>
                        <a:ea typeface="Meiryo UI" panose="020B0604030504040204" pitchFamily="50" charset="-128"/>
                      </a:endParaRPr>
                    </a:p>
                  </a:txBody>
                  <a:tcPr anchor="ctr"/>
                </a:tc>
              </a:tr>
            </a:tbl>
          </a:graphicData>
        </a:graphic>
      </p:graphicFrame>
      <p:sp>
        <p:nvSpPr>
          <p:cNvPr id="8" name="正方形/長方形 7"/>
          <p:cNvSpPr/>
          <p:nvPr/>
        </p:nvSpPr>
        <p:spPr>
          <a:xfrm>
            <a:off x="0" y="-4500"/>
            <a:ext cx="9915633"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a:t>
            </a:r>
            <a:r>
              <a:rPr lang="ja-JP" altLang="en-US" sz="2000" b="1" dirty="0">
                <a:solidFill>
                  <a:prstClr val="black"/>
                </a:solidFill>
                <a:latin typeface="Meiryo UI" pitchFamily="50" charset="-128"/>
                <a:ea typeface="Meiryo UI" pitchFamily="50" charset="-128"/>
                <a:cs typeface="Meiryo UI" pitchFamily="50" charset="-128"/>
              </a:rPr>
              <a:t>特別区（素案</a:t>
            </a:r>
            <a:r>
              <a:rPr lang="ja-JP" altLang="en-US" sz="2000" b="1" dirty="0" smtClean="0">
                <a:solidFill>
                  <a:prstClr val="black"/>
                </a:solidFill>
                <a:latin typeface="Meiryo UI" pitchFamily="50" charset="-128"/>
                <a:ea typeface="Meiryo UI" pitchFamily="50" charset="-128"/>
                <a:cs typeface="Meiryo UI" pitchFamily="50" charset="-128"/>
              </a:rPr>
              <a:t>）</a:t>
            </a:r>
            <a:r>
              <a:rPr lang="ja-JP" altLang="en-US" sz="1500" b="1" dirty="0" smtClean="0">
                <a:solidFill>
                  <a:prstClr val="black"/>
                </a:solidFill>
                <a:latin typeface="Meiryo UI" pitchFamily="50" charset="-128"/>
                <a:ea typeface="Meiryo UI" pitchFamily="50" charset="-128"/>
                <a:cs typeface="Meiryo UI" pitchFamily="50" charset="-128"/>
              </a:rPr>
              <a:t>＜組織体制、財産・債務、財政調整、特別区設置に伴うコスト＞</a:t>
            </a:r>
            <a:r>
              <a:rPr lang="ja-JP" altLang="en-US" sz="2000" b="1" dirty="0" smtClean="0">
                <a:solidFill>
                  <a:prstClr val="black"/>
                </a:solidFill>
                <a:latin typeface="Meiryo UI" pitchFamily="50" charset="-128"/>
                <a:ea typeface="Meiryo UI" pitchFamily="50" charset="-128"/>
                <a:cs typeface="Meiryo UI" pitchFamily="50" charset="-128"/>
              </a:rPr>
              <a:t>の修正</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5" name="正方形/長方形 27"/>
          <p:cNvSpPr>
            <a:spLocks noChangeArrowheads="1"/>
          </p:cNvSpPr>
          <p:nvPr/>
        </p:nvSpPr>
        <p:spPr bwMode="auto">
          <a:xfrm>
            <a:off x="8874125" y="1125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４</a:t>
            </a:r>
            <a:endParaRPr lang="en-US" altLang="ja-JP" sz="1100" b="1" dirty="0" smtClean="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584624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741289621"/>
              </p:ext>
            </p:extLst>
          </p:nvPr>
        </p:nvGraphicFramePr>
        <p:xfrm>
          <a:off x="349304" y="404664"/>
          <a:ext cx="9284216" cy="6336000"/>
        </p:xfrm>
        <a:graphic>
          <a:graphicData uri="http://schemas.openxmlformats.org/drawingml/2006/table">
            <a:tbl>
              <a:tblPr firstRow="1" bandRow="1">
                <a:tableStyleId>{5940675A-B579-460E-94D1-54222C63F5DA}</a:tableStyleId>
              </a:tblPr>
              <a:tblGrid>
                <a:gridCol w="9284216"/>
              </a:tblGrid>
              <a:tr h="414085">
                <a:tc>
                  <a:txBody>
                    <a:bodyPr/>
                    <a:lstStyle/>
                    <a:p>
                      <a:pPr algn="ctr"/>
                      <a:r>
                        <a:rPr kumimoji="1" lang="ja-JP" altLang="en-US" sz="1500" b="1" dirty="0" smtClean="0">
                          <a:latin typeface="Meiryo UI" panose="020B0604030504040204" pitchFamily="50" charset="-128"/>
                          <a:ea typeface="Meiryo UI" panose="020B0604030504040204" pitchFamily="50" charset="-128"/>
                        </a:rPr>
                        <a:t>修　正　概　要</a:t>
                      </a:r>
                      <a:endParaRPr kumimoji="1" lang="ja-JP" altLang="en-US" sz="1500" b="1" dirty="0">
                        <a:latin typeface="Meiryo UI" panose="020B0604030504040204" pitchFamily="50" charset="-128"/>
                        <a:ea typeface="Meiryo UI" panose="020B0604030504040204" pitchFamily="50" charset="-128"/>
                      </a:endParaRPr>
                    </a:p>
                  </a:txBody>
                  <a:tcPr anchor="ctr">
                    <a:solidFill>
                      <a:schemeClr val="accent6">
                        <a:lumMod val="40000"/>
                        <a:lumOff val="60000"/>
                      </a:schemeClr>
                    </a:solidFill>
                  </a:tcPr>
                </a:tc>
              </a:tr>
              <a:tr h="59219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500" dirty="0" smtClean="0">
                        <a:latin typeface="HGPｺﾞｼｯｸE" panose="020B0900000000000000" pitchFamily="50" charset="-128"/>
                        <a:ea typeface="HGPｺﾞｼｯｸE" panose="020B09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HGPｺﾞｼｯｸE" panose="020B0900000000000000" pitchFamily="50" charset="-128"/>
                          <a:ea typeface="HGPｺﾞｼｯｸE" panose="020B0900000000000000" pitchFamily="50" charset="-128"/>
                        </a:rPr>
                        <a:t>◆　修正のポイント</a:t>
                      </a:r>
                      <a:r>
                        <a:rPr kumimoji="1" lang="ja-JP" altLang="en-US" sz="1000" dirty="0" smtClean="0">
                          <a:latin typeface="Meiryo UI" panose="020B0604030504040204" pitchFamily="50" charset="-128"/>
                          <a:ea typeface="Meiryo UI" panose="020B0604030504040204" pitchFamily="50" charset="-128"/>
                        </a:rPr>
                        <a:t>＜「参考</a:t>
                      </a:r>
                      <a:r>
                        <a:rPr kumimoji="1" lang="ja-JP" altLang="en-US" sz="1000" dirty="0" err="1" smtClean="0">
                          <a:latin typeface="Meiryo UI" panose="020B0604030504040204" pitchFamily="50" charset="-128"/>
                          <a:ea typeface="Meiryo UI" panose="020B0604030504040204" pitchFamily="50" charset="-128"/>
                        </a:rPr>
                        <a:t>ー</a:t>
                      </a:r>
                      <a:r>
                        <a:rPr kumimoji="1" lang="en-US" altLang="ja-JP" sz="1000" dirty="0" smtClean="0">
                          <a:latin typeface="Meiryo UI" panose="020B0604030504040204" pitchFamily="50" charset="-128"/>
                          <a:ea typeface="Meiryo UI" panose="020B0604030504040204" pitchFamily="50" charset="-128"/>
                        </a:rPr>
                        <a:t>1</a:t>
                      </a:r>
                      <a:r>
                        <a:rPr kumimoji="1" lang="ja-JP" altLang="en-US" sz="1000" dirty="0" smtClean="0">
                          <a:latin typeface="Meiryo UI" panose="020B0604030504040204" pitchFamily="50" charset="-128"/>
                          <a:ea typeface="Meiryo UI" panose="020B0604030504040204" pitchFamily="50" charset="-128"/>
                        </a:rPr>
                        <a:t>２」、「参考</a:t>
                      </a:r>
                      <a:r>
                        <a:rPr kumimoji="1" lang="ja-JP" altLang="en-US" sz="1000" dirty="0" err="1" smtClean="0">
                          <a:latin typeface="Meiryo UI" panose="020B0604030504040204" pitchFamily="50" charset="-128"/>
                          <a:ea typeface="Meiryo UI" panose="020B0604030504040204" pitchFamily="50" charset="-128"/>
                        </a:rPr>
                        <a:t>ー</a:t>
                      </a:r>
                      <a:r>
                        <a:rPr kumimoji="1" lang="en-US" altLang="ja-JP" sz="1000" dirty="0" smtClean="0">
                          <a:latin typeface="Meiryo UI" panose="020B0604030504040204" pitchFamily="50" charset="-128"/>
                          <a:ea typeface="Meiryo UI" panose="020B0604030504040204" pitchFamily="50" charset="-128"/>
                        </a:rPr>
                        <a:t>1</a:t>
                      </a:r>
                      <a:r>
                        <a:rPr kumimoji="1" lang="ja-JP" altLang="en-US" sz="1000" dirty="0" smtClean="0">
                          <a:latin typeface="Meiryo UI" panose="020B0604030504040204" pitchFamily="50" charset="-128"/>
                          <a:ea typeface="Meiryo UI" panose="020B0604030504040204" pitchFamily="50" charset="-128"/>
                        </a:rPr>
                        <a:t>３」を参照＞</a:t>
                      </a:r>
                      <a:endParaRPr kumimoji="1" lang="en-US" altLang="ja-JP" sz="1000" b="1" dirty="0" smtClean="0">
                        <a:latin typeface="HGPｺﾞｼｯｸE" panose="020B0900000000000000" pitchFamily="50" charset="-128"/>
                        <a:ea typeface="HGPｺﾞｼｯｸE" panose="020B0900000000000000" pitchFamily="50" charset="-128"/>
                      </a:endParaRPr>
                    </a:p>
                    <a:p>
                      <a:endParaRPr kumimoji="1" lang="en-US" altLang="ja-JP" sz="500" b="1" dirty="0" smtClean="0">
                        <a:latin typeface="ＭＳ ゴシック" panose="020B0609070205080204" pitchFamily="49" charset="-128"/>
                        <a:ea typeface="ＭＳ ゴシック" panose="020B0609070205080204" pitchFamily="49" charset="-128"/>
                      </a:endParaRPr>
                    </a:p>
                    <a:p>
                      <a:r>
                        <a:rPr kumimoji="1" lang="ja-JP" altLang="en-US" sz="1200" b="1" dirty="0" smtClean="0">
                          <a:latin typeface="ＭＳ ゴシック" panose="020B0609070205080204" pitchFamily="49" charset="-128"/>
                          <a:ea typeface="ＭＳ ゴシック" panose="020B0609070205080204" pitchFamily="49" charset="-128"/>
                        </a:rPr>
                        <a:t>　（１）イニシャルコスト</a:t>
                      </a:r>
                      <a:endParaRPr kumimoji="1" lang="en-US" altLang="ja-JP" sz="1200" b="1" dirty="0" smtClean="0">
                        <a:latin typeface="ＭＳ ゴシック" panose="020B0609070205080204" pitchFamily="49" charset="-128"/>
                        <a:ea typeface="ＭＳ ゴシック" panose="020B0609070205080204" pitchFamily="49" charset="-128"/>
                      </a:endParaRPr>
                    </a:p>
                    <a:p>
                      <a:r>
                        <a:rPr lang="ja-JP" altLang="en-US" sz="1100" dirty="0" smtClean="0">
                          <a:latin typeface="Meiryo UI" panose="020B0604030504040204" pitchFamily="50" charset="-128"/>
                          <a:ea typeface="Meiryo UI" panose="020B0604030504040204" pitchFamily="50" charset="-128"/>
                        </a:rPr>
                        <a:t>　　　　　 　 ・特別区の職員数及び大阪市から大阪府への移管職員数に変更が生じたことに伴い、職員数の変更により影響を受ける項目について再試算</a:t>
                      </a:r>
                      <a:endParaRPr lang="en-US" altLang="ja-JP" sz="1100" dirty="0" smtClean="0">
                        <a:latin typeface="Meiryo UI" panose="020B0604030504040204" pitchFamily="50" charset="-128"/>
                        <a:ea typeface="Meiryo UI" panose="020B0604030504040204" pitchFamily="50" charset="-128"/>
                      </a:endParaRPr>
                    </a:p>
                    <a:p>
                      <a:pPr>
                        <a:lnSpc>
                          <a:spcPts val="300"/>
                        </a:lnSpc>
                      </a:pPr>
                      <a:endParaRPr lang="en-US" altLang="ja-JP" sz="500" b="1" dirty="0" smtClean="0">
                        <a:latin typeface="ＭＳ ゴシック" panose="020B0609070205080204" pitchFamily="49" charset="-128"/>
                        <a:ea typeface="ＭＳ ゴシック" panose="020B0609070205080204" pitchFamily="49" charset="-128"/>
                      </a:endParaRPr>
                    </a:p>
                    <a:p>
                      <a:r>
                        <a:rPr lang="ja-JP" altLang="en-US" sz="1200" b="1" dirty="0" smtClean="0">
                          <a:latin typeface="ＭＳ ゴシック" panose="020B0609070205080204" pitchFamily="49" charset="-128"/>
                          <a:ea typeface="ＭＳ ゴシック" panose="020B0609070205080204" pitchFamily="49" charset="-128"/>
                        </a:rPr>
                        <a:t>　　　　　〇特別区</a:t>
                      </a:r>
                    </a:p>
                    <a:p>
                      <a:r>
                        <a:rPr lang="ja-JP" altLang="en-US" sz="1100" dirty="0" smtClean="0">
                          <a:latin typeface="Meiryo UI" panose="020B0604030504040204" pitchFamily="50" charset="-128"/>
                          <a:ea typeface="Meiryo UI" panose="020B0604030504040204" pitchFamily="50" charset="-128"/>
                        </a:rPr>
                        <a:t>　　　 　　　　  　・特別区職員</a:t>
                      </a:r>
                      <a:r>
                        <a:rPr lang="ja-JP" altLang="en-US" sz="1100" dirty="0" smtClean="0">
                          <a:solidFill>
                            <a:schemeClr val="tx1"/>
                          </a:solidFill>
                          <a:latin typeface="Meiryo UI" panose="020B0604030504040204" pitchFamily="50" charset="-128"/>
                          <a:ea typeface="Meiryo UI" panose="020B0604030504040204" pitchFamily="50" charset="-128"/>
                        </a:rPr>
                        <a:t>が</a:t>
                      </a:r>
                      <a:r>
                        <a:rPr lang="en-US" altLang="ja-JP" sz="1100" dirty="0" smtClean="0">
                          <a:solidFill>
                            <a:schemeClr val="tx1"/>
                          </a:solidFill>
                          <a:latin typeface="Meiryo UI" panose="020B0604030504040204" pitchFamily="50" charset="-128"/>
                          <a:ea typeface="Meiryo UI" panose="020B0604030504040204" pitchFamily="50" charset="-128"/>
                        </a:rPr>
                        <a:t>50</a:t>
                      </a:r>
                      <a:r>
                        <a:rPr lang="ja-JP" altLang="en-US" sz="1100" dirty="0" smtClean="0">
                          <a:solidFill>
                            <a:schemeClr val="tx1"/>
                          </a:solidFill>
                          <a:latin typeface="Meiryo UI" panose="020B0604030504040204" pitchFamily="50" charset="-128"/>
                          <a:ea typeface="Meiryo UI" panose="020B0604030504040204" pitchFamily="50" charset="-128"/>
                        </a:rPr>
                        <a:t>人減少することに伴い、不足執務室面積が</a:t>
                      </a:r>
                      <a:r>
                        <a:rPr lang="en-US" altLang="ja-JP" sz="1100" dirty="0" smtClean="0">
                          <a:solidFill>
                            <a:schemeClr val="tx1"/>
                          </a:solidFill>
                          <a:latin typeface="Meiryo UI" panose="020B0604030504040204" pitchFamily="50" charset="-128"/>
                          <a:ea typeface="Meiryo UI" panose="020B0604030504040204" pitchFamily="50" charset="-128"/>
                        </a:rPr>
                        <a:t>400</a:t>
                      </a:r>
                      <a:r>
                        <a:rPr lang="ja-JP" altLang="en-US" sz="1100" dirty="0" smtClean="0">
                          <a:solidFill>
                            <a:schemeClr val="tx1"/>
                          </a:solidFill>
                          <a:latin typeface="Meiryo UI" panose="020B0604030504040204" pitchFamily="50" charset="-128"/>
                          <a:ea typeface="Meiryo UI" panose="020B0604030504040204" pitchFamily="50" charset="-128"/>
                        </a:rPr>
                        <a:t>㎡の減少</a:t>
                      </a:r>
                      <a:endParaRPr lang="en-US" altLang="ja-JP" sz="1100" dirty="0" smtClean="0">
                        <a:solidFill>
                          <a:schemeClr val="tx1"/>
                        </a:solidFill>
                        <a:latin typeface="Meiryo UI" panose="020B0604030504040204" pitchFamily="50" charset="-128"/>
                        <a:ea typeface="Meiryo UI" panose="020B0604030504040204" pitchFamily="50" charset="-128"/>
                      </a:endParaRPr>
                    </a:p>
                    <a:p>
                      <a:r>
                        <a:rPr lang="ja-JP" altLang="en-US" sz="1100" dirty="0" smtClean="0">
                          <a:solidFill>
                            <a:schemeClr val="tx1"/>
                          </a:solidFill>
                          <a:latin typeface="Meiryo UI" panose="020B0604030504040204" pitchFamily="50" charset="-128"/>
                          <a:ea typeface="Meiryo UI" panose="020B0604030504040204" pitchFamily="50" charset="-128"/>
                        </a:rPr>
                        <a:t>　　　　　　　　　　（職員数の減少に伴い、実際の必要執務室面積は</a:t>
                      </a:r>
                      <a:r>
                        <a:rPr lang="en-US" altLang="ja-JP" sz="1100" dirty="0" smtClean="0">
                          <a:solidFill>
                            <a:schemeClr val="tx1"/>
                          </a:solidFill>
                          <a:latin typeface="Meiryo UI" panose="020B0604030504040204" pitchFamily="50" charset="-128"/>
                          <a:ea typeface="Meiryo UI" panose="020B0604030504040204" pitchFamily="50" charset="-128"/>
                        </a:rPr>
                        <a:t>1,000㎡</a:t>
                      </a:r>
                      <a:r>
                        <a:rPr lang="ja-JP" altLang="en-US" sz="1100" dirty="0" smtClean="0">
                          <a:solidFill>
                            <a:schemeClr val="tx1"/>
                          </a:solidFill>
                          <a:latin typeface="Meiryo UI" panose="020B0604030504040204" pitchFamily="50" charset="-128"/>
                          <a:ea typeface="Meiryo UI" panose="020B0604030504040204" pitchFamily="50" charset="-128"/>
                        </a:rPr>
                        <a:t>減少と</a:t>
                      </a:r>
                      <a:r>
                        <a:rPr lang="ja-JP" altLang="en-US" sz="1100" dirty="0" smtClean="0">
                          <a:latin typeface="Meiryo UI" panose="020B0604030504040204" pitchFamily="50" charset="-128"/>
                          <a:ea typeface="Meiryo UI" panose="020B0604030504040204" pitchFamily="50" charset="-128"/>
                        </a:rPr>
                        <a:t>なるが、第二区及び第三区では執務室面積が充足しているため、</a:t>
                      </a:r>
                      <a:endParaRPr lang="en-US" altLang="ja-JP" sz="1100" dirty="0" smtClean="0">
                        <a:latin typeface="Meiryo UI" panose="020B0604030504040204" pitchFamily="50" charset="-128"/>
                        <a:ea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rPr>
                        <a:t>　　　　　　　　　　　 コスト試算上では第一区及び第四区に係る不足分を算定）</a:t>
                      </a:r>
                      <a:endParaRPr lang="en-US" altLang="ja-JP" sz="1100" dirty="0" smtClean="0">
                        <a:latin typeface="Meiryo UI" panose="020B0604030504040204" pitchFamily="50" charset="-128"/>
                        <a:ea typeface="Meiryo UI" panose="020B0604030504040204" pitchFamily="50" charset="-128"/>
                      </a:endParaRPr>
                    </a:p>
                    <a:p>
                      <a:pPr>
                        <a:lnSpc>
                          <a:spcPts val="300"/>
                        </a:lnSpc>
                      </a:pPr>
                      <a:endParaRPr lang="en-US" altLang="ja-JP" sz="1400" b="1" dirty="0" smtClean="0">
                        <a:latin typeface="ＭＳ ゴシック" panose="020B0609070205080204" pitchFamily="49" charset="-128"/>
                        <a:ea typeface="ＭＳ ゴシック" panose="020B0609070205080204" pitchFamily="49" charset="-128"/>
                      </a:endParaRPr>
                    </a:p>
                    <a:p>
                      <a:r>
                        <a:rPr lang="ja-JP" altLang="en-US" sz="1200" b="1" dirty="0" smtClean="0">
                          <a:latin typeface="ＭＳ ゴシック" panose="020B0609070205080204" pitchFamily="49" charset="-128"/>
                          <a:ea typeface="ＭＳ ゴシック" panose="020B0609070205080204" pitchFamily="49" charset="-128"/>
                        </a:rPr>
                        <a:t>　　　　　〇大阪府</a:t>
                      </a:r>
                      <a:endParaRPr lang="en-US" altLang="ja-JP" sz="1200" b="1" dirty="0" smtClean="0">
                        <a:latin typeface="ＭＳ ゴシック" panose="020B0609070205080204" pitchFamily="49" charset="-128"/>
                        <a:ea typeface="ＭＳ ゴシック" panose="020B0609070205080204" pitchFamily="49" charset="-128"/>
                      </a:endParaRPr>
                    </a:p>
                    <a:p>
                      <a:r>
                        <a:rPr lang="ja-JP" altLang="en-US" sz="1100" dirty="0" smtClean="0">
                          <a:latin typeface="Meiryo UI" panose="020B0604030504040204" pitchFamily="50" charset="-128"/>
                          <a:ea typeface="Meiryo UI" panose="020B0604030504040204" pitchFamily="50" charset="-128"/>
                        </a:rPr>
                        <a:t>　　　 　　　  　　・大阪市から大阪府へ移管する職員のうち、民間ビルへ配置される職員が</a:t>
                      </a:r>
                      <a:r>
                        <a:rPr lang="en-US" altLang="ja-JP" sz="1100" dirty="0" smtClean="0">
                          <a:latin typeface="Meiryo UI" panose="020B0604030504040204" pitchFamily="50" charset="-128"/>
                          <a:ea typeface="Meiryo UI" panose="020B0604030504040204" pitchFamily="50" charset="-128"/>
                        </a:rPr>
                        <a:t>10</a:t>
                      </a:r>
                      <a:r>
                        <a:rPr lang="ja-JP" altLang="en-US" sz="1100" dirty="0" smtClean="0">
                          <a:latin typeface="Meiryo UI" panose="020B0604030504040204" pitchFamily="50" charset="-128"/>
                          <a:ea typeface="Meiryo UI" panose="020B0604030504040204" pitchFamily="50" charset="-128"/>
                        </a:rPr>
                        <a:t>人増加することに伴い、不足執務室面積が</a:t>
                      </a:r>
                      <a:r>
                        <a:rPr lang="en-US" altLang="ja-JP" sz="1100" dirty="0" smtClean="0">
                          <a:latin typeface="Meiryo UI" panose="020B0604030504040204" pitchFamily="50" charset="-128"/>
                          <a:ea typeface="Meiryo UI" panose="020B0604030504040204" pitchFamily="50" charset="-128"/>
                        </a:rPr>
                        <a:t>200</a:t>
                      </a:r>
                      <a:r>
                        <a:rPr lang="ja-JP" altLang="en-US" sz="1100" dirty="0" smtClean="0">
                          <a:latin typeface="Meiryo UI" panose="020B0604030504040204" pitchFamily="50" charset="-128"/>
                          <a:ea typeface="Meiryo UI" panose="020B0604030504040204" pitchFamily="50" charset="-128"/>
                        </a:rPr>
                        <a:t>㎡増加</a:t>
                      </a:r>
                      <a:endParaRPr lang="en-US" altLang="ja-JP" sz="1100" dirty="0" smtClean="0">
                        <a:latin typeface="Meiryo UI" panose="020B0604030504040204" pitchFamily="50" charset="-128"/>
                        <a:ea typeface="Meiryo UI" panose="020B0604030504040204" pitchFamily="50" charset="-128"/>
                      </a:endParaRPr>
                    </a:p>
                    <a:p>
                      <a:pPr>
                        <a:lnSpc>
                          <a:spcPts val="800"/>
                        </a:lnSpc>
                      </a:pPr>
                      <a:endParaRPr kumimoji="1" lang="en-US" altLang="ja-JP" sz="1200" b="1" dirty="0" smtClean="0">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latin typeface="ＭＳ ゴシック" panose="020B0609070205080204" pitchFamily="49" charset="-128"/>
                          <a:ea typeface="ＭＳ ゴシック" panose="020B0609070205080204" pitchFamily="49" charset="-128"/>
                        </a:rPr>
                        <a:t>　（２）ランニングコスト</a:t>
                      </a:r>
                      <a:endParaRPr kumimoji="1" lang="en-US" altLang="ja-JP" sz="1200" b="1" dirty="0" smtClean="0">
                        <a:latin typeface="ＭＳ ゴシック" panose="020B0609070205080204" pitchFamily="49" charset="-128"/>
                        <a:ea typeface="ＭＳ ゴシック" panose="020B0609070205080204" pitchFamily="49" charset="-128"/>
                      </a:endParaRPr>
                    </a:p>
                    <a:p>
                      <a:r>
                        <a:rPr kumimoji="1" lang="ja-JP" altLang="en-US" sz="1100" b="0" dirty="0" smtClean="0">
                          <a:latin typeface="Meiryo UI" panose="020B0604030504040204" pitchFamily="50" charset="-128"/>
                          <a:ea typeface="Meiryo UI" panose="020B0604030504040204" pitchFamily="50" charset="-128"/>
                        </a:rPr>
                        <a:t>　　　　　　　・特別区の職員数及び大阪市から大阪府への移管職員数に変更が生じたことに伴い、民間ビル賃借料等に変更が生じたが、端数処理の結果、</a:t>
                      </a:r>
                      <a:endParaRPr kumimoji="1" lang="en-US" altLang="ja-JP" sz="1100" b="0" dirty="0" smtClean="0">
                        <a:latin typeface="Meiryo UI" panose="020B0604030504040204" pitchFamily="50" charset="-128"/>
                        <a:ea typeface="Meiryo UI" panose="020B0604030504040204" pitchFamily="50" charset="-128"/>
                      </a:endParaRPr>
                    </a:p>
                    <a:p>
                      <a:r>
                        <a:rPr kumimoji="1" lang="ja-JP" altLang="en-US" sz="1100" b="0" dirty="0" smtClean="0">
                          <a:latin typeface="Meiryo UI" panose="020B0604030504040204" pitchFamily="50" charset="-128"/>
                          <a:ea typeface="Meiryo UI" panose="020B0604030504040204" pitchFamily="50" charset="-128"/>
                        </a:rPr>
                        <a:t>　　　　　　　　表記上の金額に変更なし</a:t>
                      </a:r>
                      <a:endParaRPr kumimoji="1" lang="en-US" altLang="ja-JP" sz="1100" b="0" dirty="0" smtClean="0">
                        <a:latin typeface="Meiryo UI" panose="020B0604030504040204" pitchFamily="50" charset="-128"/>
                        <a:ea typeface="Meiryo UI" panose="020B0604030504040204" pitchFamily="50"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b="1" dirty="0" smtClean="0">
                        <a:latin typeface="ＭＳ ゴシック" panose="020B0609070205080204" pitchFamily="49" charset="-128"/>
                        <a:ea typeface="ＭＳ ゴシック" panose="020B0609070205080204" pitchFamily="49" charset="-128"/>
                      </a:endParaRPr>
                    </a:p>
                    <a:p>
                      <a:endParaRPr kumimoji="1" lang="en-US" altLang="ja-JP" sz="1200" dirty="0" smtClean="0">
                        <a:latin typeface="Meiryo UI" panose="020B0604030504040204" pitchFamily="50" charset="-128"/>
                        <a:ea typeface="Meiryo UI" panose="020B0604030504040204" pitchFamily="50" charset="-128"/>
                      </a:endParaRPr>
                    </a:p>
                    <a:p>
                      <a:endParaRPr kumimoji="1" lang="en-US" altLang="ja-JP" sz="1200" dirty="0" smtClean="0">
                        <a:latin typeface="Meiryo UI" panose="020B0604030504040204" pitchFamily="50" charset="-128"/>
                        <a:ea typeface="Meiryo UI" panose="020B0604030504040204" pitchFamily="50" charset="-128"/>
                      </a:endParaRPr>
                    </a:p>
                    <a:p>
                      <a:endParaRPr kumimoji="1" lang="en-US" altLang="ja-JP" sz="1200" dirty="0" smtClean="0">
                        <a:latin typeface="Meiryo UI" panose="020B0604030504040204" pitchFamily="50" charset="-128"/>
                        <a:ea typeface="Meiryo UI" panose="020B0604030504040204" pitchFamily="50" charset="-128"/>
                      </a:endParaRPr>
                    </a:p>
                    <a:p>
                      <a:endParaRPr kumimoji="1" lang="en-US" altLang="ja-JP" sz="1200" dirty="0" smtClean="0">
                        <a:latin typeface="Meiryo UI" panose="020B0604030504040204" pitchFamily="50" charset="-128"/>
                        <a:ea typeface="Meiryo UI" panose="020B0604030504040204" pitchFamily="50" charset="-128"/>
                      </a:endParaRPr>
                    </a:p>
                    <a:p>
                      <a:endParaRPr kumimoji="1" lang="en-US" altLang="ja-JP" sz="1200" dirty="0" smtClean="0">
                        <a:latin typeface="Meiryo UI" panose="020B0604030504040204" pitchFamily="50" charset="-128"/>
                        <a:ea typeface="Meiryo UI" panose="020B0604030504040204" pitchFamily="50" charset="-128"/>
                      </a:endParaRPr>
                    </a:p>
                    <a:p>
                      <a:endParaRPr kumimoji="1" lang="en-US" altLang="ja-JP" sz="1200" dirty="0" smtClean="0">
                        <a:latin typeface="Meiryo UI" panose="020B0604030504040204" pitchFamily="50" charset="-128"/>
                        <a:ea typeface="Meiryo UI" panose="020B0604030504040204" pitchFamily="50" charset="-128"/>
                      </a:endParaRPr>
                    </a:p>
                    <a:p>
                      <a:endParaRPr kumimoji="1" lang="en-US" altLang="ja-JP" sz="1000" dirty="0" smtClean="0">
                        <a:latin typeface="Meiryo UI" panose="020B0604030504040204" pitchFamily="50" charset="-128"/>
                        <a:ea typeface="Meiryo UI" panose="020B0604030504040204" pitchFamily="50" charset="-128"/>
                      </a:endParaRPr>
                    </a:p>
                    <a:p>
                      <a:endParaRPr kumimoji="1" lang="en-US" altLang="ja-JP" sz="1000" dirty="0" smtClean="0">
                        <a:latin typeface="Meiryo UI" panose="020B0604030504040204" pitchFamily="50" charset="-128"/>
                        <a:ea typeface="Meiryo UI" panose="020B0604030504040204" pitchFamily="50" charset="-128"/>
                      </a:endParaRPr>
                    </a:p>
                    <a:p>
                      <a:endParaRPr kumimoji="1" lang="en-US" altLang="ja-JP" sz="1000" dirty="0" smtClean="0">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a:t>
                      </a:r>
                    </a:p>
                  </a:txBody>
                  <a:tcPr/>
                </a:tc>
              </a:tr>
            </a:tbl>
          </a:graphicData>
        </a:graphic>
      </p:graphicFrame>
      <p:sp>
        <p:nvSpPr>
          <p:cNvPr id="5" name="正方形/長方形 2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en-US" altLang="ja-JP" sz="1100" b="1" dirty="0" smtClean="0">
                <a:solidFill>
                  <a:srgbClr val="000000"/>
                </a:solidFill>
                <a:latin typeface="Meiryo UI" pitchFamily="50" charset="-128"/>
                <a:ea typeface="Meiryo UI" pitchFamily="50" charset="-128"/>
                <a:cs typeface="Meiryo UI" pitchFamily="50" charset="-128"/>
              </a:rPr>
              <a:t>5</a:t>
            </a:r>
          </a:p>
        </p:txBody>
      </p:sp>
      <p:sp>
        <p:nvSpPr>
          <p:cNvPr id="6" name="テキスト ボックス 5"/>
          <p:cNvSpPr txBox="1"/>
          <p:nvPr/>
        </p:nvSpPr>
        <p:spPr>
          <a:xfrm>
            <a:off x="206064" y="44624"/>
            <a:ext cx="3656856" cy="369332"/>
          </a:xfrm>
          <a:prstGeom prst="rect">
            <a:avLst/>
          </a:prstGeom>
          <a:noFill/>
        </p:spPr>
        <p:txBody>
          <a:bodyPr wrap="square" rtlCol="0">
            <a:spAutoFit/>
          </a:bodyPr>
          <a:lstStyle/>
          <a:p>
            <a:r>
              <a:rPr lang="ja-JP" altLang="en-US" b="1" dirty="0" smtClean="0">
                <a:latin typeface="HG丸ｺﾞｼｯｸM-PRO" panose="020F0600000000000000" pitchFamily="50" charset="-128"/>
                <a:ea typeface="HG丸ｺﾞｼｯｸM-PRO" panose="020F0600000000000000" pitchFamily="50" charset="-128"/>
              </a:rPr>
              <a:t>■ </a:t>
            </a:r>
            <a:r>
              <a:rPr kumimoji="1" lang="ja-JP" altLang="en-US" b="1" dirty="0" smtClean="0">
                <a:latin typeface="Meiryo UI" panose="020B0604030504040204" pitchFamily="50" charset="-128"/>
                <a:ea typeface="Meiryo UI" panose="020B0604030504040204" pitchFamily="50" charset="-128"/>
              </a:rPr>
              <a:t>特別区設置に伴うコスト</a:t>
            </a:r>
            <a:endParaRPr kumimoji="1" lang="ja-JP" altLang="en-US" b="1" dirty="0">
              <a:latin typeface="Meiryo UI" panose="020B0604030504040204" pitchFamily="50" charset="-128"/>
              <a:ea typeface="Meiryo UI" panose="020B0604030504040204" pitchFamily="50" charset="-128"/>
            </a:endParaRPr>
          </a:p>
        </p:txBody>
      </p:sp>
      <p:graphicFrame>
        <p:nvGraphicFramePr>
          <p:cNvPr id="9" name="表 8"/>
          <p:cNvGraphicFramePr>
            <a:graphicFrameLocks noGrp="1"/>
          </p:cNvGraphicFramePr>
          <p:nvPr>
            <p:extLst/>
          </p:nvPr>
        </p:nvGraphicFramePr>
        <p:xfrm>
          <a:off x="1523381" y="3440926"/>
          <a:ext cx="6840760" cy="2983229"/>
        </p:xfrm>
        <a:graphic>
          <a:graphicData uri="http://schemas.openxmlformats.org/drawingml/2006/table">
            <a:tbl>
              <a:tblPr firstRow="1" bandRow="1">
                <a:tableStyleId>{5C22544A-7EE6-4342-B048-85BDC9FD1C3A}</a:tableStyleId>
              </a:tblPr>
              <a:tblGrid>
                <a:gridCol w="360040"/>
                <a:gridCol w="2342576"/>
                <a:gridCol w="2079682"/>
                <a:gridCol w="2058462"/>
              </a:tblGrid>
              <a:tr h="262478">
                <a:tc gridSpan="2">
                  <a:txBody>
                    <a:bodyPr/>
                    <a:lstStyle/>
                    <a:p>
                      <a:pPr algn="ctr">
                        <a:lnSpc>
                          <a:spcPts val="1300"/>
                        </a:lnSpc>
                      </a:pP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項目</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300"/>
                        </a:lnSpc>
                      </a:pP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修正前</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lnSpc>
                          <a:spcPts val="1300"/>
                        </a:lnSpc>
                      </a:pP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修正後</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r>
              <a:tr h="247341">
                <a:tc rowSpan="6">
                  <a:txBody>
                    <a:bodyPr/>
                    <a:lstStyle/>
                    <a:p>
                      <a:pPr algn="ctr"/>
                      <a:r>
                        <a:rPr kumimoji="1" lang="ja-JP" altLang="en-US" sz="1050" b="1" dirty="0" smtClean="0">
                          <a:latin typeface="Meiryo UI" panose="020B0604030504040204" pitchFamily="50" charset="-128"/>
                          <a:ea typeface="Meiryo UI" panose="020B0604030504040204" pitchFamily="50" charset="-128"/>
                        </a:rPr>
                        <a:t>イニシャルコスト</a:t>
                      </a:r>
                      <a:endParaRPr kumimoji="1" lang="ja-JP" altLang="en-US" sz="1050" b="1" dirty="0">
                        <a:latin typeface="Meiryo UI" panose="020B0604030504040204" pitchFamily="50" charset="-128"/>
                        <a:ea typeface="Meiryo UI" panose="020B0604030504040204" pitchFamily="50" charset="-128"/>
                      </a:endParaRP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lnSpc>
                          <a:spcPts val="1300"/>
                        </a:lnSpc>
                      </a:pPr>
                      <a:r>
                        <a:rPr kumimoji="1" lang="ja-JP" altLang="en-US" sz="1050" b="1" dirty="0" smtClean="0">
                          <a:latin typeface="Meiryo UI" panose="020B0604030504040204" pitchFamily="50" charset="-128"/>
                          <a:ea typeface="Meiryo UI" panose="020B0604030504040204" pitchFamily="50" charset="-128"/>
                        </a:rPr>
                        <a:t>イニシャルコスト合計</a:t>
                      </a:r>
                      <a:endParaRPr kumimoji="1" lang="ja-JP" altLang="en-US" sz="1050" b="1"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ja-JP" altLang="en-US" sz="1050" b="0" dirty="0" smtClean="0">
                          <a:latin typeface="Meiryo UI" panose="020B0604030504040204" pitchFamily="50" charset="-128"/>
                          <a:ea typeface="Meiryo UI" panose="020B0604030504040204" pitchFamily="50" charset="-128"/>
                        </a:rPr>
                        <a:t>　</a:t>
                      </a:r>
                      <a:r>
                        <a:rPr kumimoji="1" lang="en-US" altLang="ja-JP" sz="1050" b="1" dirty="0" smtClean="0">
                          <a:latin typeface="Meiryo UI" panose="020B0604030504040204" pitchFamily="50" charset="-128"/>
                          <a:ea typeface="Meiryo UI" panose="020B0604030504040204" pitchFamily="50" charset="-128"/>
                        </a:rPr>
                        <a:t>311</a:t>
                      </a:r>
                      <a:r>
                        <a:rPr kumimoji="1" lang="ja-JP" altLang="en-US" sz="1050" b="1" dirty="0" smtClean="0">
                          <a:latin typeface="Meiryo UI" panose="020B0604030504040204" pitchFamily="50" charset="-128"/>
                          <a:ea typeface="Meiryo UI" panose="020B0604030504040204" pitchFamily="50" charset="-128"/>
                        </a:rPr>
                        <a:t>億円～</a:t>
                      </a:r>
                      <a:r>
                        <a:rPr kumimoji="1" lang="en-US" altLang="ja-JP" sz="1050" b="1" u="none" dirty="0" smtClean="0">
                          <a:latin typeface="Meiryo UI" panose="020B0604030504040204" pitchFamily="50" charset="-128"/>
                          <a:ea typeface="Meiryo UI" panose="020B0604030504040204" pitchFamily="50" charset="-128"/>
                        </a:rPr>
                        <a:t>561</a:t>
                      </a:r>
                      <a:r>
                        <a:rPr kumimoji="1" lang="ja-JP" altLang="en-US" sz="1050" b="1" u="none" dirty="0" smtClean="0">
                          <a:latin typeface="Meiryo UI" panose="020B0604030504040204" pitchFamily="50" charset="-128"/>
                          <a:ea typeface="Meiryo UI" panose="020B0604030504040204" pitchFamily="50" charset="-128"/>
                        </a:rPr>
                        <a:t>億円</a:t>
                      </a:r>
                      <a:endParaRPr kumimoji="1" lang="ja-JP" altLang="en-US" sz="1050" b="1"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ja-JP" altLang="en-US" sz="1050" b="1" dirty="0" smtClean="0">
                          <a:latin typeface="Meiryo UI" panose="020B0604030504040204" pitchFamily="50" charset="-128"/>
                          <a:ea typeface="Meiryo UI" panose="020B0604030504040204" pitchFamily="50" charset="-128"/>
                        </a:rPr>
                        <a:t>　</a:t>
                      </a:r>
                      <a:r>
                        <a:rPr kumimoji="1" lang="en-US" altLang="ja-JP" sz="1050" b="1" dirty="0" smtClean="0">
                          <a:latin typeface="Meiryo UI" panose="020B0604030504040204" pitchFamily="50" charset="-128"/>
                          <a:ea typeface="Meiryo UI" panose="020B0604030504040204" pitchFamily="50" charset="-128"/>
                        </a:rPr>
                        <a:t>311</a:t>
                      </a:r>
                      <a:r>
                        <a:rPr kumimoji="1" lang="ja-JP" altLang="en-US" sz="1050" b="1" dirty="0" smtClean="0">
                          <a:latin typeface="Meiryo UI" panose="020B0604030504040204" pitchFamily="50" charset="-128"/>
                          <a:ea typeface="Meiryo UI" panose="020B0604030504040204" pitchFamily="50" charset="-128"/>
                        </a:rPr>
                        <a:t>億円～</a:t>
                      </a:r>
                      <a:r>
                        <a:rPr kumimoji="1" lang="en-US" altLang="ja-JP" sz="1050" b="1" u="sng" dirty="0" smtClean="0">
                          <a:latin typeface="Meiryo UI" panose="020B0604030504040204" pitchFamily="50" charset="-128"/>
                          <a:ea typeface="Meiryo UI" panose="020B0604030504040204" pitchFamily="50" charset="-128"/>
                        </a:rPr>
                        <a:t>558</a:t>
                      </a:r>
                      <a:r>
                        <a:rPr kumimoji="1" lang="ja-JP" altLang="en-US" sz="1050" b="1" u="sng" dirty="0" smtClean="0">
                          <a:latin typeface="Meiryo UI" panose="020B0604030504040204" pitchFamily="50" charset="-128"/>
                          <a:ea typeface="Meiryo UI" panose="020B0604030504040204" pitchFamily="50" charset="-128"/>
                        </a:rPr>
                        <a:t>億円</a:t>
                      </a:r>
                      <a:endParaRPr kumimoji="1" lang="ja-JP" altLang="en-US" sz="1050" b="1" u="sng"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7341">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D8E8"/>
                    </a:solidFill>
                  </a:tcPr>
                </a:tc>
                <a:tc>
                  <a:txBody>
                    <a:bodyPr/>
                    <a:lstStyle/>
                    <a:p>
                      <a:pPr algn="l">
                        <a:lnSpc>
                          <a:spcPts val="1300"/>
                        </a:lnSpc>
                      </a:pPr>
                      <a:r>
                        <a:rPr kumimoji="1" lang="ja-JP" altLang="en-US" sz="1050" dirty="0" smtClean="0">
                          <a:latin typeface="Meiryo UI" panose="020B0604030504040204" pitchFamily="50" charset="-128"/>
                          <a:ea typeface="Meiryo UI" panose="020B0604030504040204" pitchFamily="50" charset="-128"/>
                        </a:rPr>
                        <a:t>　　システム改修経費</a:t>
                      </a:r>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u="none" dirty="0" smtClean="0">
                          <a:latin typeface="Meiryo UI" panose="020B0604030504040204" pitchFamily="50" charset="-128"/>
                          <a:ea typeface="Meiryo UI" panose="020B0604030504040204" pitchFamily="50" charset="-128"/>
                        </a:rPr>
                        <a:t>182</a:t>
                      </a:r>
                      <a:r>
                        <a:rPr kumimoji="1" lang="ja-JP" altLang="en-US" sz="1050" b="0" u="none" dirty="0">
                          <a:latin typeface="Meiryo UI" panose="020B0604030504040204" pitchFamily="50" charset="-128"/>
                          <a:ea typeface="Meiryo UI" panose="020B0604030504040204" pitchFamily="50" charset="-128"/>
                        </a:rPr>
                        <a:t>億円</a:t>
                      </a:r>
                      <a:endParaRPr kumimoji="1" lang="en-US" altLang="ja-JP" sz="1050" b="0" u="none" dirty="0" smtClean="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u="none" dirty="0" smtClean="0">
                          <a:latin typeface="Meiryo UI" panose="020B0604030504040204" pitchFamily="50" charset="-128"/>
                          <a:ea typeface="Meiryo UI" panose="020B0604030504040204" pitchFamily="50" charset="-128"/>
                        </a:rPr>
                        <a:t>182</a:t>
                      </a:r>
                      <a:r>
                        <a:rPr kumimoji="1" lang="ja-JP" altLang="en-US" sz="1050" b="0" u="none" dirty="0">
                          <a:latin typeface="Meiryo UI" panose="020B0604030504040204" pitchFamily="50" charset="-128"/>
                          <a:ea typeface="Meiryo UI" panose="020B0604030504040204" pitchFamily="50" charset="-128"/>
                        </a:rPr>
                        <a:t>億円</a:t>
                      </a:r>
                      <a:endParaRPr kumimoji="1" lang="en-US" altLang="ja-JP" sz="1050" b="0" u="none" dirty="0" smtClean="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7341">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D8E8"/>
                    </a:solidFill>
                  </a:tcPr>
                </a:tc>
                <a:tc>
                  <a:txBody>
                    <a:bodyPr/>
                    <a:lstStyle/>
                    <a:p>
                      <a:pPr algn="l">
                        <a:lnSpc>
                          <a:spcPts val="1300"/>
                        </a:lnSpc>
                      </a:pPr>
                      <a:r>
                        <a:rPr kumimoji="1" lang="ja-JP" altLang="en-US" sz="1050" dirty="0" smtClean="0">
                          <a:latin typeface="Meiryo UI" panose="020B0604030504040204" pitchFamily="50" charset="-128"/>
                          <a:ea typeface="Meiryo UI" panose="020B0604030504040204" pitchFamily="50" charset="-128"/>
                        </a:rPr>
                        <a:t>　　庁舎整備経費</a:t>
                      </a:r>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u="none" dirty="0" smtClean="0">
                          <a:latin typeface="Meiryo UI" panose="020B0604030504040204" pitchFamily="50" charset="-128"/>
                          <a:ea typeface="Meiryo UI" panose="020B0604030504040204" pitchFamily="50" charset="-128"/>
                        </a:rPr>
                        <a:t>109</a:t>
                      </a:r>
                      <a:r>
                        <a:rPr kumimoji="1" lang="ja-JP" altLang="en-US" sz="1050" b="0" u="none" dirty="0" smtClean="0">
                          <a:latin typeface="Meiryo UI" panose="020B0604030504040204" pitchFamily="50" charset="-128"/>
                          <a:ea typeface="Meiryo UI" panose="020B0604030504040204" pitchFamily="50" charset="-128"/>
                        </a:rPr>
                        <a:t>億円～</a:t>
                      </a:r>
                      <a:r>
                        <a:rPr kumimoji="1" lang="en-US" altLang="ja-JP" sz="1050" b="0" u="none" dirty="0" smtClean="0">
                          <a:latin typeface="Meiryo UI" panose="020B0604030504040204" pitchFamily="50" charset="-128"/>
                          <a:ea typeface="Meiryo UI" panose="020B0604030504040204" pitchFamily="50" charset="-128"/>
                        </a:rPr>
                        <a:t>359</a:t>
                      </a:r>
                      <a:r>
                        <a:rPr kumimoji="1" lang="ja-JP" altLang="en-US" sz="1050" b="0" u="none" dirty="0" smtClean="0">
                          <a:latin typeface="Meiryo UI" panose="020B0604030504040204" pitchFamily="50" charset="-128"/>
                          <a:ea typeface="Meiryo UI" panose="020B0604030504040204" pitchFamily="50" charset="-128"/>
                        </a:rPr>
                        <a:t>億円</a:t>
                      </a:r>
                      <a:endParaRPr kumimoji="1" lang="ja-JP" altLang="en-US" sz="105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u="none" dirty="0" smtClean="0">
                          <a:latin typeface="Meiryo UI" panose="020B0604030504040204" pitchFamily="50" charset="-128"/>
                          <a:ea typeface="Meiryo UI" panose="020B0604030504040204" pitchFamily="50" charset="-128"/>
                        </a:rPr>
                        <a:t>109</a:t>
                      </a:r>
                      <a:r>
                        <a:rPr kumimoji="1" lang="ja-JP" altLang="en-US" sz="1050" b="0" u="none" dirty="0" smtClean="0">
                          <a:latin typeface="Meiryo UI" panose="020B0604030504040204" pitchFamily="50" charset="-128"/>
                          <a:ea typeface="Meiryo UI" panose="020B0604030504040204" pitchFamily="50" charset="-128"/>
                        </a:rPr>
                        <a:t>億円～</a:t>
                      </a:r>
                      <a:r>
                        <a:rPr kumimoji="1" lang="en-US" altLang="ja-JP" sz="1050" b="0" u="sng" dirty="0" smtClean="0">
                          <a:latin typeface="Meiryo UI" panose="020B0604030504040204" pitchFamily="50" charset="-128"/>
                          <a:ea typeface="Meiryo UI" panose="020B0604030504040204" pitchFamily="50" charset="-128"/>
                        </a:rPr>
                        <a:t>356</a:t>
                      </a:r>
                      <a:r>
                        <a:rPr kumimoji="1" lang="ja-JP" altLang="en-US" sz="1050" b="0" u="sng" dirty="0" smtClean="0">
                          <a:latin typeface="Meiryo UI" panose="020B0604030504040204" pitchFamily="50" charset="-128"/>
                          <a:ea typeface="Meiryo UI" panose="020B0604030504040204" pitchFamily="50" charset="-128"/>
                        </a:rPr>
                        <a:t>億円</a:t>
                      </a:r>
                      <a:endParaRPr kumimoji="1" lang="ja-JP" altLang="en-US" sz="1050" b="0" u="sng"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7341">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D8E8"/>
                    </a:solidFill>
                  </a:tcPr>
                </a:tc>
                <a:tc>
                  <a:txBody>
                    <a:bodyPr/>
                    <a:lstStyle/>
                    <a:p>
                      <a:pPr algn="l">
                        <a:lnSpc>
                          <a:spcPts val="1300"/>
                        </a:lnSpc>
                      </a:pPr>
                      <a:r>
                        <a:rPr kumimoji="1" lang="ja-JP" altLang="en-US" sz="1050" dirty="0" smtClean="0">
                          <a:latin typeface="Meiryo UI" panose="020B0604030504040204" pitchFamily="50" charset="-128"/>
                          <a:ea typeface="Meiryo UI" panose="020B0604030504040204" pitchFamily="50" charset="-128"/>
                        </a:rPr>
                        <a:t>　　移転経費</a:t>
                      </a:r>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u="none" dirty="0" smtClean="0">
                          <a:latin typeface="Meiryo UI" panose="020B0604030504040204" pitchFamily="50" charset="-128"/>
                          <a:ea typeface="Meiryo UI" panose="020B0604030504040204" pitchFamily="50" charset="-128"/>
                        </a:rPr>
                        <a:t>5</a:t>
                      </a:r>
                      <a:r>
                        <a:rPr kumimoji="1" lang="ja-JP" altLang="en-US" sz="1050" b="0" u="none" dirty="0" smtClean="0">
                          <a:latin typeface="Meiryo UI" panose="020B0604030504040204" pitchFamily="50" charset="-128"/>
                          <a:ea typeface="Meiryo UI" panose="020B0604030504040204" pitchFamily="50" charset="-128"/>
                        </a:rPr>
                        <a:t>億円</a:t>
                      </a:r>
                      <a:endParaRPr kumimoji="1" lang="ja-JP" altLang="en-US" sz="105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u="none" dirty="0" smtClean="0">
                          <a:latin typeface="Meiryo UI" panose="020B0604030504040204" pitchFamily="50" charset="-128"/>
                          <a:ea typeface="Meiryo UI" panose="020B0604030504040204" pitchFamily="50" charset="-128"/>
                        </a:rPr>
                        <a:t>5</a:t>
                      </a:r>
                      <a:r>
                        <a:rPr kumimoji="1" lang="ja-JP" altLang="en-US" sz="1050" b="0" u="none" dirty="0" smtClean="0">
                          <a:latin typeface="Meiryo UI" panose="020B0604030504040204" pitchFamily="50" charset="-128"/>
                          <a:ea typeface="Meiryo UI" panose="020B0604030504040204" pitchFamily="50" charset="-128"/>
                        </a:rPr>
                        <a:t>億円</a:t>
                      </a:r>
                      <a:endParaRPr kumimoji="1" lang="ja-JP" altLang="en-US" sz="105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7341">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D8E8"/>
                    </a:solidFill>
                  </a:tcPr>
                </a:tc>
                <a:tc>
                  <a:txBody>
                    <a:bodyPr/>
                    <a:lstStyle/>
                    <a:p>
                      <a:pPr algn="l">
                        <a:lnSpc>
                          <a:spcPts val="1300"/>
                        </a:lnSpc>
                      </a:pPr>
                      <a:r>
                        <a:rPr kumimoji="1" lang="ja-JP" altLang="en-US" sz="1050" dirty="0" smtClean="0">
                          <a:latin typeface="Meiryo UI" panose="020B0604030504040204" pitchFamily="50" charset="-128"/>
                          <a:ea typeface="Meiryo UI" panose="020B0604030504040204" pitchFamily="50" charset="-128"/>
                        </a:rPr>
                        <a:t>　　一時保護所建設経費</a:t>
                      </a:r>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u="none" dirty="0" smtClean="0">
                          <a:latin typeface="Meiryo UI" panose="020B0604030504040204" pitchFamily="50" charset="-128"/>
                          <a:ea typeface="Meiryo UI" panose="020B0604030504040204" pitchFamily="50" charset="-128"/>
                        </a:rPr>
                        <a:t>6</a:t>
                      </a:r>
                      <a:r>
                        <a:rPr kumimoji="1" lang="ja-JP" altLang="en-US" sz="1050" b="0" u="none" dirty="0" smtClean="0">
                          <a:latin typeface="Meiryo UI" panose="020B0604030504040204" pitchFamily="50" charset="-128"/>
                          <a:ea typeface="Meiryo UI" panose="020B0604030504040204" pitchFamily="50" charset="-128"/>
                        </a:rPr>
                        <a:t>億円</a:t>
                      </a:r>
                      <a:endParaRPr kumimoji="1" lang="ja-JP" altLang="en-US" sz="105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u="none" dirty="0" smtClean="0">
                          <a:latin typeface="Meiryo UI" panose="020B0604030504040204" pitchFamily="50" charset="-128"/>
                          <a:ea typeface="Meiryo UI" panose="020B0604030504040204" pitchFamily="50" charset="-128"/>
                        </a:rPr>
                        <a:t>6</a:t>
                      </a:r>
                      <a:r>
                        <a:rPr kumimoji="1" lang="ja-JP" altLang="en-US" sz="1050" b="0" u="none" dirty="0" smtClean="0">
                          <a:latin typeface="Meiryo UI" panose="020B0604030504040204" pitchFamily="50" charset="-128"/>
                          <a:ea typeface="Meiryo UI" panose="020B0604030504040204" pitchFamily="50" charset="-128"/>
                        </a:rPr>
                        <a:t>億円</a:t>
                      </a:r>
                      <a:endParaRPr kumimoji="1" lang="ja-JP" altLang="en-US" sz="105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7341">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D8E8"/>
                    </a:solidFill>
                  </a:tcPr>
                </a:tc>
                <a:tc>
                  <a:txBody>
                    <a:bodyPr/>
                    <a:lstStyle/>
                    <a:p>
                      <a:pPr algn="l">
                        <a:lnSpc>
                          <a:spcPts val="1300"/>
                        </a:lnSpc>
                      </a:pPr>
                      <a:r>
                        <a:rPr kumimoji="1" lang="ja-JP" altLang="en-US" sz="1050" dirty="0" smtClean="0">
                          <a:latin typeface="Meiryo UI" panose="020B0604030504040204" pitchFamily="50" charset="-128"/>
                          <a:ea typeface="Meiryo UI" panose="020B0604030504040204" pitchFamily="50" charset="-128"/>
                        </a:rPr>
                        <a:t>　　その他経費</a:t>
                      </a:r>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u="none" dirty="0" smtClean="0">
                          <a:latin typeface="Meiryo UI" panose="020B0604030504040204" pitchFamily="50" charset="-128"/>
                          <a:ea typeface="Meiryo UI" panose="020B0604030504040204" pitchFamily="50" charset="-128"/>
                        </a:rPr>
                        <a:t>9</a:t>
                      </a:r>
                      <a:r>
                        <a:rPr kumimoji="1" lang="ja-JP" altLang="en-US" sz="1050" b="0" u="none" dirty="0" smtClean="0">
                          <a:latin typeface="Meiryo UI" panose="020B0604030504040204" pitchFamily="50" charset="-128"/>
                          <a:ea typeface="Meiryo UI" panose="020B0604030504040204" pitchFamily="50" charset="-128"/>
                        </a:rPr>
                        <a:t>億円</a:t>
                      </a:r>
                      <a:endParaRPr kumimoji="1" lang="ja-JP" altLang="en-US" sz="105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u="none" dirty="0" smtClean="0">
                          <a:latin typeface="Meiryo UI" panose="020B0604030504040204" pitchFamily="50" charset="-128"/>
                          <a:ea typeface="Meiryo UI" panose="020B0604030504040204" pitchFamily="50" charset="-128"/>
                        </a:rPr>
                        <a:t>9</a:t>
                      </a:r>
                      <a:r>
                        <a:rPr kumimoji="1" lang="ja-JP" altLang="en-US" sz="1050" b="0" u="none" dirty="0" smtClean="0">
                          <a:latin typeface="Meiryo UI" panose="020B0604030504040204" pitchFamily="50" charset="-128"/>
                          <a:ea typeface="Meiryo UI" panose="020B0604030504040204" pitchFamily="50" charset="-128"/>
                        </a:rPr>
                        <a:t>億円</a:t>
                      </a:r>
                      <a:endParaRPr kumimoji="1" lang="ja-JP" altLang="en-US" sz="1050" b="0" u="none"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7341">
                <a:tc rowSpan="5">
                  <a:txBody>
                    <a:bodyPr/>
                    <a:lstStyle/>
                    <a:p>
                      <a:pPr algn="ctr"/>
                      <a:r>
                        <a:rPr kumimoji="1" lang="ja-JP" altLang="en-US" sz="1050" b="1" dirty="0" smtClean="0">
                          <a:latin typeface="Meiryo UI" panose="020B0604030504040204" pitchFamily="50" charset="-128"/>
                          <a:ea typeface="Meiryo UI" panose="020B0604030504040204" pitchFamily="50" charset="-128"/>
                        </a:rPr>
                        <a:t>ランニングコスト</a:t>
                      </a:r>
                      <a:endParaRPr kumimoji="1" lang="ja-JP" altLang="en-US" sz="1050" b="1" dirty="0">
                        <a:latin typeface="Meiryo UI" panose="020B0604030504040204" pitchFamily="50" charset="-128"/>
                        <a:ea typeface="Meiryo UI" panose="020B0604030504040204" pitchFamily="50" charset="-128"/>
                      </a:endParaRP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lnSpc>
                          <a:spcPts val="1300"/>
                        </a:lnSpc>
                      </a:pPr>
                      <a:r>
                        <a:rPr kumimoji="1" lang="ja-JP" altLang="en-US" sz="1050" b="1" dirty="0" smtClean="0">
                          <a:latin typeface="Meiryo UI" panose="020B0604030504040204" pitchFamily="50" charset="-128"/>
                          <a:ea typeface="Meiryo UI" panose="020B0604030504040204" pitchFamily="50" charset="-128"/>
                        </a:rPr>
                        <a:t>ランニングコスト合計</a:t>
                      </a:r>
                      <a:endParaRPr kumimoji="1" lang="ja-JP" altLang="en-US" sz="1050" b="1"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ja-JP" altLang="en-US" sz="1050" b="0" dirty="0" smtClean="0">
                          <a:latin typeface="Meiryo UI" panose="020B0604030504040204" pitchFamily="50" charset="-128"/>
                          <a:ea typeface="Meiryo UI" panose="020B0604030504040204" pitchFamily="50" charset="-128"/>
                        </a:rPr>
                        <a:t>　　</a:t>
                      </a:r>
                      <a:r>
                        <a:rPr kumimoji="1" lang="en-US" altLang="ja-JP" sz="1050" b="1" dirty="0" smtClean="0">
                          <a:latin typeface="Meiryo UI" panose="020B0604030504040204" pitchFamily="50" charset="-128"/>
                          <a:ea typeface="Meiryo UI" panose="020B0604030504040204" pitchFamily="50" charset="-128"/>
                        </a:rPr>
                        <a:t>41</a:t>
                      </a:r>
                      <a:r>
                        <a:rPr kumimoji="1" lang="ja-JP" altLang="en-US" sz="1050" b="1" dirty="0" smtClean="0">
                          <a:latin typeface="Meiryo UI" panose="020B0604030504040204" pitchFamily="50" charset="-128"/>
                          <a:ea typeface="Meiryo UI" panose="020B0604030504040204" pitchFamily="50" charset="-128"/>
                        </a:rPr>
                        <a:t>億円～</a:t>
                      </a:r>
                      <a:r>
                        <a:rPr kumimoji="1" lang="en-US" altLang="ja-JP" sz="1050" b="1" dirty="0" smtClean="0">
                          <a:latin typeface="Meiryo UI" panose="020B0604030504040204" pitchFamily="50" charset="-128"/>
                          <a:ea typeface="Meiryo UI" panose="020B0604030504040204" pitchFamily="50" charset="-128"/>
                        </a:rPr>
                        <a:t>48</a:t>
                      </a:r>
                      <a:r>
                        <a:rPr kumimoji="1" lang="ja-JP" altLang="en-US" sz="1050" b="1" dirty="0" smtClean="0">
                          <a:latin typeface="Meiryo UI" panose="020B0604030504040204" pitchFamily="50" charset="-128"/>
                          <a:ea typeface="Meiryo UI" panose="020B0604030504040204" pitchFamily="50" charset="-128"/>
                        </a:rPr>
                        <a:t>億円</a:t>
                      </a:r>
                      <a:endParaRPr kumimoji="1" lang="ja-JP" altLang="en-US" sz="1050" b="1"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ja-JP" altLang="en-US" sz="1050" b="0" dirty="0" smtClean="0">
                          <a:latin typeface="Meiryo UI" panose="020B0604030504040204" pitchFamily="50" charset="-128"/>
                          <a:ea typeface="Meiryo UI" panose="020B0604030504040204" pitchFamily="50" charset="-128"/>
                        </a:rPr>
                        <a:t>　</a:t>
                      </a:r>
                      <a:r>
                        <a:rPr kumimoji="1" lang="ja-JP" altLang="en-US" sz="1050" b="1" dirty="0" smtClean="0">
                          <a:latin typeface="Meiryo UI" panose="020B0604030504040204" pitchFamily="50" charset="-128"/>
                          <a:ea typeface="Meiryo UI" panose="020B0604030504040204" pitchFamily="50" charset="-128"/>
                        </a:rPr>
                        <a:t>　</a:t>
                      </a:r>
                      <a:r>
                        <a:rPr kumimoji="1" lang="en-US" altLang="ja-JP" sz="1050" b="1" dirty="0" smtClean="0">
                          <a:latin typeface="Meiryo UI" panose="020B0604030504040204" pitchFamily="50" charset="-128"/>
                          <a:ea typeface="Meiryo UI" panose="020B0604030504040204" pitchFamily="50" charset="-128"/>
                        </a:rPr>
                        <a:t>41</a:t>
                      </a:r>
                      <a:r>
                        <a:rPr kumimoji="1" lang="ja-JP" altLang="en-US" sz="1050" b="1" dirty="0" smtClean="0">
                          <a:latin typeface="Meiryo UI" panose="020B0604030504040204" pitchFamily="50" charset="-128"/>
                          <a:ea typeface="Meiryo UI" panose="020B0604030504040204" pitchFamily="50" charset="-128"/>
                        </a:rPr>
                        <a:t>億円～</a:t>
                      </a:r>
                      <a:r>
                        <a:rPr kumimoji="1" lang="en-US" altLang="ja-JP" sz="1050" b="1" dirty="0" smtClean="0">
                          <a:latin typeface="Meiryo UI" panose="020B0604030504040204" pitchFamily="50" charset="-128"/>
                          <a:ea typeface="Meiryo UI" panose="020B0604030504040204" pitchFamily="50" charset="-128"/>
                        </a:rPr>
                        <a:t>48</a:t>
                      </a:r>
                      <a:r>
                        <a:rPr kumimoji="1" lang="ja-JP" altLang="en-US" sz="1050" b="1" dirty="0" smtClean="0">
                          <a:latin typeface="Meiryo UI" panose="020B0604030504040204" pitchFamily="50" charset="-128"/>
                          <a:ea typeface="Meiryo UI" panose="020B0604030504040204" pitchFamily="50" charset="-128"/>
                        </a:rPr>
                        <a:t>億円</a:t>
                      </a:r>
                      <a:endParaRPr kumimoji="1" lang="ja-JP" altLang="en-US" sz="1050" b="1"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7341">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D8E8"/>
                    </a:solidFill>
                  </a:tcPr>
                </a:tc>
                <a:tc>
                  <a:txBody>
                    <a:bodyPr/>
                    <a:lstStyle/>
                    <a:p>
                      <a:pPr algn="l">
                        <a:lnSpc>
                          <a:spcPts val="1300"/>
                        </a:lnSpc>
                      </a:pPr>
                      <a:r>
                        <a:rPr kumimoji="1" lang="ja-JP" altLang="en-US" sz="1050" dirty="0" smtClean="0">
                          <a:latin typeface="Meiryo UI" panose="020B0604030504040204" pitchFamily="50" charset="-128"/>
                          <a:ea typeface="Meiryo UI" panose="020B0604030504040204" pitchFamily="50" charset="-128"/>
                        </a:rPr>
                        <a:t>　　システム運用経費</a:t>
                      </a:r>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ja-JP" altLang="en-US" sz="1050" b="0" dirty="0" smtClean="0">
                          <a:latin typeface="Meiryo UI" panose="020B0604030504040204" pitchFamily="50" charset="-128"/>
                          <a:ea typeface="Meiryo UI" panose="020B0604030504040204" pitchFamily="50" charset="-128"/>
                        </a:rPr>
                        <a:t>　　　　　　　　　</a:t>
                      </a:r>
                      <a:r>
                        <a:rPr kumimoji="1" lang="en-US" altLang="ja-JP" sz="1050" b="0" dirty="0" smtClean="0">
                          <a:latin typeface="Meiryo UI" panose="020B0604030504040204" pitchFamily="50" charset="-128"/>
                          <a:ea typeface="Meiryo UI" panose="020B0604030504040204" pitchFamily="50" charset="-128"/>
                        </a:rPr>
                        <a:t>32</a:t>
                      </a:r>
                      <a:r>
                        <a:rPr kumimoji="1" lang="ja-JP" altLang="en-US" sz="1050" b="0" dirty="0" smtClean="0">
                          <a:latin typeface="Meiryo UI" panose="020B0604030504040204" pitchFamily="50" charset="-128"/>
                          <a:ea typeface="Meiryo UI" panose="020B0604030504040204" pitchFamily="50" charset="-128"/>
                        </a:rPr>
                        <a:t>億円</a:t>
                      </a:r>
                      <a:endParaRPr kumimoji="1" lang="ja-JP" altLang="en-US" sz="105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dirty="0" smtClean="0">
                          <a:latin typeface="Meiryo UI" panose="020B0604030504040204" pitchFamily="50" charset="-128"/>
                          <a:ea typeface="Meiryo UI" panose="020B0604030504040204" pitchFamily="50" charset="-128"/>
                        </a:rPr>
                        <a:t>32</a:t>
                      </a:r>
                      <a:r>
                        <a:rPr kumimoji="1" lang="ja-JP" altLang="en-US" sz="1050" b="0" dirty="0" smtClean="0">
                          <a:latin typeface="Meiryo UI" panose="020B0604030504040204" pitchFamily="50" charset="-128"/>
                          <a:ea typeface="Meiryo UI" panose="020B0604030504040204" pitchFamily="50" charset="-128"/>
                        </a:rPr>
                        <a:t>億円</a:t>
                      </a:r>
                      <a:endParaRPr kumimoji="1" lang="ja-JP" altLang="en-US" sz="105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7341">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D8E8"/>
                    </a:solidFill>
                  </a:tcPr>
                </a:tc>
                <a:tc>
                  <a:txBody>
                    <a:bodyPr/>
                    <a:lstStyle/>
                    <a:p>
                      <a:pPr algn="l">
                        <a:lnSpc>
                          <a:spcPts val="1300"/>
                        </a:lnSpc>
                      </a:pPr>
                      <a:r>
                        <a:rPr kumimoji="1" lang="ja-JP" altLang="en-US" sz="1050" dirty="0" smtClean="0">
                          <a:latin typeface="Meiryo UI" panose="020B0604030504040204" pitchFamily="50" charset="-128"/>
                          <a:ea typeface="Meiryo UI" panose="020B0604030504040204" pitchFamily="50" charset="-128"/>
                        </a:rPr>
                        <a:t>　　民間ビル賃借料</a:t>
                      </a:r>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ja-JP" altLang="en-US" sz="1050" b="0" dirty="0" smtClean="0">
                          <a:latin typeface="Meiryo UI" panose="020B0604030504040204" pitchFamily="50" charset="-128"/>
                          <a:ea typeface="Meiryo UI" panose="020B0604030504040204" pitchFamily="50" charset="-128"/>
                        </a:rPr>
                        <a:t>　　　　</a:t>
                      </a:r>
                      <a:r>
                        <a:rPr kumimoji="1" lang="en-US" altLang="ja-JP" sz="1050" b="0" dirty="0" smtClean="0">
                          <a:latin typeface="Meiryo UI" panose="020B0604030504040204" pitchFamily="50" charset="-128"/>
                          <a:ea typeface="Meiryo UI" panose="020B0604030504040204" pitchFamily="50" charset="-128"/>
                        </a:rPr>
                        <a:t>2</a:t>
                      </a:r>
                      <a:r>
                        <a:rPr kumimoji="1" lang="ja-JP" altLang="en-US" sz="1050" b="0" dirty="0" smtClean="0">
                          <a:latin typeface="Meiryo UI" panose="020B0604030504040204" pitchFamily="50" charset="-128"/>
                          <a:ea typeface="Meiryo UI" panose="020B0604030504040204" pitchFamily="50" charset="-128"/>
                        </a:rPr>
                        <a:t>億円～</a:t>
                      </a:r>
                      <a:r>
                        <a:rPr kumimoji="1" lang="en-US" altLang="ja-JP" sz="1050" b="0" dirty="0" smtClean="0">
                          <a:latin typeface="Meiryo UI" panose="020B0604030504040204" pitchFamily="50" charset="-128"/>
                          <a:ea typeface="Meiryo UI" panose="020B0604030504040204" pitchFamily="50" charset="-128"/>
                        </a:rPr>
                        <a:t>15</a:t>
                      </a:r>
                      <a:r>
                        <a:rPr kumimoji="1" lang="ja-JP" altLang="en-US" sz="1050" b="0" dirty="0" smtClean="0">
                          <a:latin typeface="Meiryo UI" panose="020B0604030504040204" pitchFamily="50" charset="-128"/>
                          <a:ea typeface="Meiryo UI" panose="020B0604030504040204" pitchFamily="50" charset="-128"/>
                        </a:rPr>
                        <a:t>億円</a:t>
                      </a:r>
                      <a:endParaRPr kumimoji="1" lang="ja-JP" altLang="en-US" sz="105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dirty="0" smtClean="0">
                          <a:latin typeface="Meiryo UI" panose="020B0604030504040204" pitchFamily="50" charset="-128"/>
                          <a:ea typeface="Meiryo UI" panose="020B0604030504040204" pitchFamily="50" charset="-128"/>
                        </a:rPr>
                        <a:t>2</a:t>
                      </a:r>
                      <a:r>
                        <a:rPr kumimoji="1" lang="ja-JP" altLang="en-US" sz="1050" b="0" dirty="0" smtClean="0">
                          <a:latin typeface="Meiryo UI" panose="020B0604030504040204" pitchFamily="50" charset="-128"/>
                          <a:ea typeface="Meiryo UI" panose="020B0604030504040204" pitchFamily="50" charset="-128"/>
                        </a:rPr>
                        <a:t>億円～</a:t>
                      </a:r>
                      <a:r>
                        <a:rPr kumimoji="1" lang="en-US" altLang="ja-JP" sz="1050" b="0" dirty="0" smtClean="0">
                          <a:latin typeface="Meiryo UI" panose="020B0604030504040204" pitchFamily="50" charset="-128"/>
                          <a:ea typeface="Meiryo UI" panose="020B0604030504040204" pitchFamily="50" charset="-128"/>
                        </a:rPr>
                        <a:t>15</a:t>
                      </a:r>
                      <a:r>
                        <a:rPr kumimoji="1" lang="ja-JP" altLang="en-US" sz="1050" b="0" dirty="0" smtClean="0">
                          <a:latin typeface="Meiryo UI" panose="020B0604030504040204" pitchFamily="50" charset="-128"/>
                          <a:ea typeface="Meiryo UI" panose="020B0604030504040204" pitchFamily="50" charset="-128"/>
                        </a:rPr>
                        <a:t>億円</a:t>
                      </a:r>
                      <a:endParaRPr kumimoji="1" lang="ja-JP" altLang="en-US" sz="105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7341">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D8E8"/>
                    </a:solidFill>
                  </a:tcPr>
                </a:tc>
                <a:tc>
                  <a:txBody>
                    <a:bodyPr/>
                    <a:lstStyle/>
                    <a:p>
                      <a:pPr algn="l">
                        <a:lnSpc>
                          <a:spcPts val="1300"/>
                        </a:lnSpc>
                      </a:pPr>
                      <a:r>
                        <a:rPr kumimoji="1" lang="ja-JP" altLang="en-US" sz="1050" dirty="0" smtClean="0">
                          <a:latin typeface="Meiryo UI" panose="020B0604030504040204" pitchFamily="50" charset="-128"/>
                          <a:ea typeface="Meiryo UI" panose="020B0604030504040204" pitchFamily="50" charset="-128"/>
                        </a:rPr>
                        <a:t>　　新庁舎維持管理等経費</a:t>
                      </a:r>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dirty="0" smtClean="0">
                          <a:latin typeface="Meiryo UI" panose="020B0604030504040204" pitchFamily="50" charset="-128"/>
                          <a:ea typeface="Meiryo UI" panose="020B0604030504040204" pitchFamily="50" charset="-128"/>
                        </a:rPr>
                        <a:t>                     0</a:t>
                      </a:r>
                      <a:r>
                        <a:rPr kumimoji="1" lang="ja-JP" altLang="en-US" sz="1050" b="0" dirty="0" smtClean="0">
                          <a:latin typeface="Meiryo UI" panose="020B0604030504040204" pitchFamily="50" charset="-128"/>
                          <a:ea typeface="Meiryo UI" panose="020B0604030504040204" pitchFamily="50" charset="-128"/>
                        </a:rPr>
                        <a:t>～</a:t>
                      </a:r>
                      <a:r>
                        <a:rPr kumimoji="1" lang="en-US" altLang="ja-JP" sz="1050" b="0" dirty="0" smtClean="0">
                          <a:latin typeface="Meiryo UI" panose="020B0604030504040204" pitchFamily="50" charset="-128"/>
                          <a:ea typeface="Meiryo UI" panose="020B0604030504040204" pitchFamily="50" charset="-128"/>
                        </a:rPr>
                        <a:t>6</a:t>
                      </a:r>
                      <a:r>
                        <a:rPr kumimoji="1" lang="ja-JP" altLang="en-US" sz="1050" b="0" dirty="0" smtClean="0">
                          <a:latin typeface="Meiryo UI" panose="020B0604030504040204" pitchFamily="50" charset="-128"/>
                          <a:ea typeface="Meiryo UI" panose="020B0604030504040204" pitchFamily="50" charset="-128"/>
                        </a:rPr>
                        <a:t>億円</a:t>
                      </a:r>
                      <a:endParaRPr kumimoji="1" lang="ja-JP" altLang="en-US" sz="105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dirty="0" smtClean="0">
                          <a:latin typeface="Meiryo UI" panose="020B0604030504040204" pitchFamily="50" charset="-128"/>
                          <a:ea typeface="Meiryo UI" panose="020B0604030504040204" pitchFamily="50" charset="-128"/>
                        </a:rPr>
                        <a:t>0</a:t>
                      </a:r>
                      <a:r>
                        <a:rPr kumimoji="1" lang="ja-JP" altLang="en-US" sz="1050" b="0" dirty="0" smtClean="0">
                          <a:latin typeface="Meiryo UI" panose="020B0604030504040204" pitchFamily="50" charset="-128"/>
                          <a:ea typeface="Meiryo UI" panose="020B0604030504040204" pitchFamily="50" charset="-128"/>
                        </a:rPr>
                        <a:t>～</a:t>
                      </a:r>
                      <a:r>
                        <a:rPr kumimoji="1" lang="en-US" altLang="ja-JP" sz="1050" b="0" dirty="0" smtClean="0">
                          <a:latin typeface="Meiryo UI" panose="020B0604030504040204" pitchFamily="50" charset="-128"/>
                          <a:ea typeface="Meiryo UI" panose="020B0604030504040204" pitchFamily="50" charset="-128"/>
                        </a:rPr>
                        <a:t>6</a:t>
                      </a:r>
                      <a:r>
                        <a:rPr kumimoji="1" lang="ja-JP" altLang="en-US" sz="1050" b="0" dirty="0" smtClean="0">
                          <a:latin typeface="Meiryo UI" panose="020B0604030504040204" pitchFamily="50" charset="-128"/>
                          <a:ea typeface="Meiryo UI" panose="020B0604030504040204" pitchFamily="50" charset="-128"/>
                        </a:rPr>
                        <a:t>億円</a:t>
                      </a:r>
                      <a:endParaRPr kumimoji="1" lang="ja-JP" altLang="en-US" sz="105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47341">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0D8E8"/>
                    </a:solidFill>
                  </a:tcPr>
                </a:tc>
                <a:tc>
                  <a:txBody>
                    <a:bodyPr/>
                    <a:lstStyle/>
                    <a:p>
                      <a:pPr algn="l">
                        <a:lnSpc>
                          <a:spcPts val="1300"/>
                        </a:lnSpc>
                      </a:pPr>
                      <a:r>
                        <a:rPr kumimoji="1" lang="ja-JP" altLang="en-US" sz="1050" dirty="0" smtClean="0">
                          <a:latin typeface="Meiryo UI" panose="020B0604030504040204" pitchFamily="50" charset="-128"/>
                          <a:ea typeface="Meiryo UI" panose="020B0604030504040204" pitchFamily="50" charset="-128"/>
                        </a:rPr>
                        <a:t>　　各特別区に新たに必要となる経費</a:t>
                      </a:r>
                      <a:endParaRPr kumimoji="1" lang="ja-JP" altLang="en-US" sz="105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dirty="0" smtClean="0">
                          <a:latin typeface="Meiryo UI" panose="020B0604030504040204" pitchFamily="50" charset="-128"/>
                          <a:ea typeface="Meiryo UI" panose="020B0604030504040204" pitchFamily="50" charset="-128"/>
                        </a:rPr>
                        <a:t>1</a:t>
                      </a:r>
                      <a:r>
                        <a:rPr kumimoji="1" lang="ja-JP" altLang="en-US" sz="1050" b="0" dirty="0" smtClean="0">
                          <a:latin typeface="Meiryo UI" panose="020B0604030504040204" pitchFamily="50" charset="-128"/>
                          <a:ea typeface="Meiryo UI" panose="020B0604030504040204" pitchFamily="50" charset="-128"/>
                        </a:rPr>
                        <a:t>億円</a:t>
                      </a:r>
                      <a:endParaRPr kumimoji="1" lang="ja-JP" altLang="en-US" sz="105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lnSpc>
                          <a:spcPts val="1300"/>
                        </a:lnSpc>
                      </a:pPr>
                      <a:r>
                        <a:rPr kumimoji="1" lang="en-US" altLang="ja-JP" sz="1050" b="0" dirty="0" smtClean="0">
                          <a:latin typeface="Meiryo UI" panose="020B0604030504040204" pitchFamily="50" charset="-128"/>
                          <a:ea typeface="Meiryo UI" panose="020B0604030504040204" pitchFamily="50" charset="-128"/>
                        </a:rPr>
                        <a:t>1</a:t>
                      </a:r>
                      <a:r>
                        <a:rPr kumimoji="1" lang="ja-JP" altLang="en-US" sz="1050" b="0" dirty="0" smtClean="0">
                          <a:latin typeface="Meiryo UI" panose="020B0604030504040204" pitchFamily="50" charset="-128"/>
                          <a:ea typeface="Meiryo UI" panose="020B0604030504040204" pitchFamily="50" charset="-128"/>
                        </a:rPr>
                        <a:t>億円</a:t>
                      </a:r>
                      <a:endParaRPr kumimoji="1" lang="ja-JP" altLang="en-US" sz="1050" b="0" dirty="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bl>
          </a:graphicData>
        </a:graphic>
      </p:graphicFrame>
      <p:sp>
        <p:nvSpPr>
          <p:cNvPr id="2" name="テキスト ボックス 1"/>
          <p:cNvSpPr txBox="1"/>
          <p:nvPr/>
        </p:nvSpPr>
        <p:spPr>
          <a:xfrm>
            <a:off x="1515741" y="6495147"/>
            <a:ext cx="5760640" cy="246221"/>
          </a:xfrm>
          <a:prstGeom prst="rect">
            <a:avLst/>
          </a:prstGeom>
          <a:noFill/>
        </p:spPr>
        <p:txBody>
          <a:bodyPr wrap="square" rtlCol="0">
            <a:spAutoFit/>
          </a:bodyPr>
          <a:lstStyle/>
          <a:p>
            <a:r>
              <a:rPr kumimoji="1" lang="en-US" altLang="ja-JP" sz="1000" dirty="0" smtClean="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億円単位</a:t>
            </a:r>
            <a:r>
              <a:rPr lang="ja-JP" altLang="en-US" sz="1000" dirty="0" smtClean="0">
                <a:latin typeface="Meiryo UI" panose="020B0604030504040204" pitchFamily="50" charset="-128"/>
                <a:ea typeface="Meiryo UI" panose="020B0604030504040204" pitchFamily="50" charset="-128"/>
              </a:rPr>
              <a:t>で端数</a:t>
            </a:r>
            <a:r>
              <a:rPr lang="ja-JP" altLang="en-US" sz="1000" dirty="0">
                <a:latin typeface="Meiryo UI" panose="020B0604030504040204" pitchFamily="50" charset="-128"/>
                <a:ea typeface="Meiryo UI" panose="020B0604030504040204" pitchFamily="50" charset="-128"/>
              </a:rPr>
              <a:t>処理</a:t>
            </a:r>
            <a:r>
              <a:rPr lang="ja-JP" altLang="en-US" sz="1000" dirty="0" smtClean="0">
                <a:latin typeface="Meiryo UI" panose="020B0604030504040204" pitchFamily="50" charset="-128"/>
                <a:ea typeface="Meiryo UI" panose="020B0604030504040204" pitchFamily="50" charset="-128"/>
              </a:rPr>
              <a:t>を</a:t>
            </a:r>
            <a:r>
              <a:rPr lang="ja-JP" altLang="en-US" sz="1000" dirty="0">
                <a:latin typeface="Meiryo UI" panose="020B0604030504040204" pitchFamily="50" charset="-128"/>
                <a:ea typeface="Meiryo UI" panose="020B0604030504040204" pitchFamily="50" charset="-128"/>
              </a:rPr>
              <a:t>しているため、表記上は変更が生じていない項目が</a:t>
            </a:r>
            <a:r>
              <a:rPr lang="ja-JP" altLang="en-US" sz="1000" dirty="0" smtClean="0">
                <a:latin typeface="Meiryo UI" panose="020B0604030504040204" pitchFamily="50" charset="-128"/>
                <a:ea typeface="Meiryo UI" panose="020B0604030504040204" pitchFamily="50" charset="-128"/>
              </a:rPr>
              <a:t>ある</a:t>
            </a:r>
            <a:endParaRPr lang="ja-JP" altLang="en-US"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42457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82396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69966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500" dirty="0" smtClean="0">
                <a:solidFill>
                  <a:schemeClr val="tx1"/>
                </a:solidFill>
                <a:latin typeface="Meiryo UI" panose="020B0604030504040204" pitchFamily="50" charset="-128"/>
                <a:ea typeface="Meiryo UI" panose="020B0604030504040204" pitchFamily="50" charset="-128"/>
              </a:rPr>
              <a:t>【</a:t>
            </a:r>
            <a:r>
              <a:rPr kumimoji="1" lang="ja-JP" altLang="en-US" sz="4500" dirty="0" smtClean="0">
                <a:solidFill>
                  <a:schemeClr val="tx1"/>
                </a:solidFill>
                <a:latin typeface="Meiryo UI" panose="020B0604030504040204" pitchFamily="50" charset="-128"/>
                <a:ea typeface="Meiryo UI" panose="020B0604030504040204" pitchFamily="50" charset="-128"/>
              </a:rPr>
              <a:t>参　考</a:t>
            </a:r>
            <a:r>
              <a:rPr kumimoji="1" lang="en-US" altLang="ja-JP" sz="4500" dirty="0" smtClean="0">
                <a:solidFill>
                  <a:schemeClr val="tx1"/>
                </a:solidFill>
                <a:latin typeface="Meiryo UI" panose="020B0604030504040204" pitchFamily="50" charset="-128"/>
                <a:ea typeface="Meiryo UI" panose="020B0604030504040204" pitchFamily="50" charset="-128"/>
              </a:rPr>
              <a:t>】</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
        <p:nvSpPr>
          <p:cNvPr id="2" name="正方形/長方形 1"/>
          <p:cNvSpPr/>
          <p:nvPr/>
        </p:nvSpPr>
        <p:spPr>
          <a:xfrm>
            <a:off x="1020665" y="4581128"/>
            <a:ext cx="7992888" cy="1944216"/>
          </a:xfrm>
          <a:prstGeom prst="rect">
            <a:avLst/>
          </a:prstGeom>
          <a:noFill/>
          <a:ln w="190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500" dirty="0" smtClean="0">
                <a:solidFill>
                  <a:schemeClr val="tx1"/>
                </a:solidFill>
                <a:latin typeface="ＭＳ ゴシック" panose="020B0609070205080204" pitchFamily="49" charset="-128"/>
                <a:ea typeface="ＭＳ ゴシック" panose="020B0609070205080204" pitchFamily="49" charset="-128"/>
              </a:rPr>
              <a:t>○特別区素案の各項目（組織体制、財産・債務、財政調整、特別区設置に伴うコスト）</a:t>
            </a:r>
            <a:endParaRPr lang="en-US" altLang="ja-JP" sz="15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500" dirty="0">
                <a:solidFill>
                  <a:schemeClr val="tx1"/>
                </a:solidFill>
                <a:latin typeface="ＭＳ ゴシック" panose="020B0609070205080204" pitchFamily="49" charset="-128"/>
                <a:ea typeface="ＭＳ ゴシック" panose="020B0609070205080204" pitchFamily="49" charset="-128"/>
              </a:rPr>
              <a:t>　</a:t>
            </a:r>
            <a:r>
              <a:rPr lang="ja-JP" altLang="en-US" sz="1500" dirty="0" smtClean="0">
                <a:solidFill>
                  <a:schemeClr val="tx1"/>
                </a:solidFill>
                <a:latin typeface="ＭＳ ゴシック" panose="020B0609070205080204" pitchFamily="49" charset="-128"/>
                <a:ea typeface="ＭＳ ゴシック" panose="020B0609070205080204" pitchFamily="49" charset="-128"/>
              </a:rPr>
              <a:t>について、総括的な資料を添付</a:t>
            </a:r>
            <a:endParaRPr lang="en-US" altLang="ja-JP" sz="1500" dirty="0" smtClean="0">
              <a:solidFill>
                <a:schemeClr val="tx1"/>
              </a:solidFill>
              <a:latin typeface="ＭＳ ゴシック" panose="020B0609070205080204" pitchFamily="49" charset="-128"/>
              <a:ea typeface="ＭＳ ゴシック" panose="020B0609070205080204" pitchFamily="49" charset="-128"/>
            </a:endParaRPr>
          </a:p>
          <a:p>
            <a:endParaRPr lang="en-US" altLang="ja-JP" sz="15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500" dirty="0">
                <a:solidFill>
                  <a:schemeClr val="tx1"/>
                </a:solidFill>
                <a:latin typeface="ＭＳ ゴシック" panose="020B0609070205080204" pitchFamily="49" charset="-128"/>
                <a:ea typeface="ＭＳ ゴシック" panose="020B0609070205080204" pitchFamily="49" charset="-128"/>
              </a:rPr>
              <a:t>○下線部分</a:t>
            </a:r>
            <a:r>
              <a:rPr lang="ja-JP" altLang="en-US" sz="1500" dirty="0" smtClean="0">
                <a:solidFill>
                  <a:schemeClr val="tx1"/>
                </a:solidFill>
                <a:latin typeface="ＭＳ ゴシック" panose="020B0609070205080204" pitchFamily="49" charset="-128"/>
                <a:ea typeface="ＭＳ ゴシック" panose="020B0609070205080204" pitchFamily="49" charset="-128"/>
              </a:rPr>
              <a:t>が今回</a:t>
            </a:r>
            <a:r>
              <a:rPr lang="ja-JP" altLang="en-US" sz="1500" dirty="0">
                <a:solidFill>
                  <a:schemeClr val="tx1"/>
                </a:solidFill>
                <a:latin typeface="ＭＳ ゴシック" panose="020B0609070205080204" pitchFamily="49" charset="-128"/>
                <a:ea typeface="ＭＳ ゴシック" panose="020B0609070205080204" pitchFamily="49" charset="-128"/>
              </a:rPr>
              <a:t>の修正</a:t>
            </a:r>
            <a:r>
              <a:rPr lang="ja-JP" altLang="en-US" sz="1500" dirty="0" smtClean="0">
                <a:solidFill>
                  <a:schemeClr val="tx1"/>
                </a:solidFill>
                <a:latin typeface="ＭＳ ゴシック" panose="020B0609070205080204" pitchFamily="49" charset="-128"/>
                <a:ea typeface="ＭＳ ゴシック" panose="020B0609070205080204" pitchFamily="49" charset="-128"/>
              </a:rPr>
              <a:t>箇所（＜　＞内は修正前の</a:t>
            </a:r>
            <a:r>
              <a:rPr lang="ja-JP" altLang="en-US" sz="1500" smtClean="0">
                <a:solidFill>
                  <a:schemeClr val="tx1"/>
                </a:solidFill>
                <a:latin typeface="ＭＳ ゴシック" panose="020B0609070205080204" pitchFamily="49" charset="-128"/>
                <a:ea typeface="ＭＳ ゴシック" panose="020B0609070205080204" pitchFamily="49" charset="-128"/>
              </a:rPr>
              <a:t>数字等）</a:t>
            </a:r>
            <a:endParaRPr lang="en-US" altLang="ja-JP" sz="1500" dirty="0" smtClean="0">
              <a:solidFill>
                <a:schemeClr val="tx1"/>
              </a:solidFill>
              <a:latin typeface="ＭＳ ゴシック" panose="020B0609070205080204" pitchFamily="49" charset="-128"/>
              <a:ea typeface="ＭＳ ゴシック" panose="020B0609070205080204" pitchFamily="49" charset="-128"/>
            </a:endParaRPr>
          </a:p>
          <a:p>
            <a:endParaRPr lang="ja-JP" altLang="en-US" sz="1500" dirty="0">
              <a:solidFill>
                <a:schemeClr val="tx1"/>
              </a:solidFill>
              <a:latin typeface="ＭＳ ゴシック" panose="020B0609070205080204" pitchFamily="49" charset="-128"/>
              <a:ea typeface="ＭＳ ゴシック" panose="020B0609070205080204" pitchFamily="49" charset="-128"/>
            </a:endParaRPr>
          </a:p>
          <a:p>
            <a:r>
              <a:rPr lang="ja-JP" altLang="en-US" sz="1500" dirty="0">
                <a:solidFill>
                  <a:schemeClr val="tx1"/>
                </a:solidFill>
                <a:latin typeface="ＭＳ ゴシック" panose="020B0609070205080204" pitchFamily="49" charset="-128"/>
                <a:ea typeface="ＭＳ ゴシック" panose="020B0609070205080204" pitchFamily="49" charset="-128"/>
              </a:rPr>
              <a:t>○数字は端数処理の影響で、合計数等において一致しない場合が</a:t>
            </a:r>
            <a:r>
              <a:rPr lang="ja-JP" altLang="en-US" sz="1500" dirty="0" smtClean="0">
                <a:solidFill>
                  <a:schemeClr val="tx1"/>
                </a:solidFill>
                <a:latin typeface="ＭＳ ゴシック" panose="020B0609070205080204" pitchFamily="49" charset="-128"/>
                <a:ea typeface="ＭＳ ゴシック" panose="020B0609070205080204" pitchFamily="49" charset="-128"/>
              </a:rPr>
              <a:t>ある</a:t>
            </a:r>
            <a:endParaRPr lang="en-US" altLang="ja-JP" sz="15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78424580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33042</TotalTime>
  <Words>4395</Words>
  <PresentationFormat>A4 210 x 297 mm</PresentationFormat>
  <Paragraphs>1598</Paragraphs>
  <Slides>29</Slides>
  <Notes>7</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29</vt:i4>
      </vt:variant>
    </vt:vector>
  </HeadingPairs>
  <TitlesOfParts>
    <vt:vector size="43" baseType="lpstr">
      <vt:lpstr>HGPｺﾞｼｯｸE</vt:lpstr>
      <vt:lpstr>HGP創英角ｺﾞｼｯｸUB</vt:lpstr>
      <vt:lpstr>HGSｺﾞｼｯｸE</vt:lpstr>
      <vt:lpstr>HGS創英角ｺﾞｼｯｸUB</vt:lpstr>
      <vt:lpstr>HG丸ｺﾞｼｯｸM-PRO</vt:lpstr>
      <vt:lpstr>Meiryo UI</vt:lpstr>
      <vt:lpstr>ＭＳ Ｐゴシック</vt:lpstr>
      <vt:lpstr>ＭＳ ゴシック</vt:lpstr>
      <vt:lpstr>ＭＳ 明朝</vt:lpstr>
      <vt:lpstr>メイリオ</vt:lpstr>
      <vt:lpstr>Arial</vt:lpstr>
      <vt:lpstr>Calibri</vt:lpstr>
      <vt:lpstr>Wingdings</vt:lpstr>
      <vt:lpstr>Office テーマ</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2018-04-03T05:14:52Z</cp:lastPrinted>
  <dcterms:created xsi:type="dcterms:W3CDTF">2013-07-16T06:48:23Z</dcterms:created>
  <dcterms:modified xsi:type="dcterms:W3CDTF">2018-04-03T05:19:59Z</dcterms:modified>
</cp:coreProperties>
</file>