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981" r:id="rId2"/>
    <p:sldId id="983" r:id="rId3"/>
    <p:sldId id="984" r:id="rId4"/>
    <p:sldId id="985" r:id="rId5"/>
    <p:sldId id="986" r:id="rId6"/>
    <p:sldId id="987" r:id="rId7"/>
    <p:sldId id="1019" r:id="rId8"/>
    <p:sldId id="989" r:id="rId9"/>
    <p:sldId id="990" r:id="rId10"/>
    <p:sldId id="1020" r:id="rId11"/>
    <p:sldId id="992" r:id="rId12"/>
    <p:sldId id="993" r:id="rId13"/>
    <p:sldId id="994" r:id="rId14"/>
    <p:sldId id="995" r:id="rId15"/>
    <p:sldId id="996" r:id="rId16"/>
    <p:sldId id="997" r:id="rId17"/>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大阪市" initials="大阪市"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03" autoAdjust="0"/>
    <p:restoredTop sz="99274" autoAdjust="0"/>
  </p:normalViewPr>
  <p:slideViewPr>
    <p:cSldViewPr>
      <p:cViewPr varScale="1">
        <p:scale>
          <a:sx n="74" d="100"/>
          <a:sy n="74" d="100"/>
        </p:scale>
        <p:origin x="1068" y="72"/>
      </p:cViewPr>
      <p:guideLst>
        <p:guide orient="horz" pos="2160"/>
        <p:guide pos="312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0"/>
            <a:ext cx="4307047" cy="340360"/>
          </a:xfrm>
          <a:prstGeom prst="rect">
            <a:avLst/>
          </a:prstGeom>
        </p:spPr>
        <p:txBody>
          <a:bodyPr vert="horz" lIns="91406" tIns="45700" rIns="91406" bIns="45700"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7" y="0"/>
            <a:ext cx="4307047" cy="340360"/>
          </a:xfrm>
          <a:prstGeom prst="rect">
            <a:avLst/>
          </a:prstGeom>
        </p:spPr>
        <p:txBody>
          <a:bodyPr vert="horz" lIns="91406" tIns="45700" rIns="91406" bIns="45700" rtlCol="0"/>
          <a:lstStyle>
            <a:lvl1pPr algn="r">
              <a:defRPr sz="1200"/>
            </a:lvl1pPr>
          </a:lstStyle>
          <a:p>
            <a:fld id="{4179279C-853F-4F34-A5D2-B95F4823AB07}" type="datetimeFigureOut">
              <a:rPr kumimoji="1" lang="ja-JP" altLang="en-US" smtClean="0"/>
              <a:pPr/>
              <a:t>2018/3/27</a:t>
            </a:fld>
            <a:endParaRPr kumimoji="1" lang="ja-JP" altLang="en-US"/>
          </a:p>
        </p:txBody>
      </p:sp>
      <p:sp>
        <p:nvSpPr>
          <p:cNvPr id="4" name="スライド イメージ プレースホルダ 3"/>
          <p:cNvSpPr>
            <a:spLocks noGrp="1" noRot="1" noChangeAspect="1"/>
          </p:cNvSpPr>
          <p:nvPr>
            <p:ph type="sldImg" idx="2"/>
          </p:nvPr>
        </p:nvSpPr>
        <p:spPr>
          <a:xfrm>
            <a:off x="3128963" y="511175"/>
            <a:ext cx="3683000" cy="2551113"/>
          </a:xfrm>
          <a:prstGeom prst="rect">
            <a:avLst/>
          </a:prstGeom>
          <a:noFill/>
          <a:ln w="12700">
            <a:solidFill>
              <a:prstClr val="black"/>
            </a:solidFill>
          </a:ln>
        </p:spPr>
        <p:txBody>
          <a:bodyPr vert="horz" lIns="91406" tIns="45700" rIns="91406" bIns="45700" rtlCol="0" anchor="ctr"/>
          <a:lstStyle/>
          <a:p>
            <a:endParaRPr lang="ja-JP" altLang="en-US"/>
          </a:p>
        </p:txBody>
      </p:sp>
      <p:sp>
        <p:nvSpPr>
          <p:cNvPr id="5" name="ノート プレースホルダ 4"/>
          <p:cNvSpPr>
            <a:spLocks noGrp="1"/>
          </p:cNvSpPr>
          <p:nvPr>
            <p:ph type="body" sz="quarter" idx="3"/>
          </p:nvPr>
        </p:nvSpPr>
        <p:spPr>
          <a:xfrm>
            <a:off x="993935" y="3233425"/>
            <a:ext cx="7951470" cy="3063240"/>
          </a:xfrm>
          <a:prstGeom prst="rect">
            <a:avLst/>
          </a:prstGeom>
        </p:spPr>
        <p:txBody>
          <a:bodyPr vert="horz" lIns="91406" tIns="45700" rIns="91406" bIns="4570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6" y="6465659"/>
            <a:ext cx="4307047" cy="340360"/>
          </a:xfrm>
          <a:prstGeom prst="rect">
            <a:avLst/>
          </a:prstGeom>
        </p:spPr>
        <p:txBody>
          <a:bodyPr vert="horz" lIns="91406" tIns="45700" rIns="91406" bIns="4570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7" y="6465659"/>
            <a:ext cx="4307047" cy="340360"/>
          </a:xfrm>
          <a:prstGeom prst="rect">
            <a:avLst/>
          </a:prstGeom>
        </p:spPr>
        <p:txBody>
          <a:bodyPr vert="horz" lIns="91406" tIns="45700" rIns="91406" bIns="45700"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4969333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40597039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3436508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2" y="213043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1" y="3886200"/>
            <a:ext cx="69342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2018/3/27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2018/3/27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2"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2018/3/27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2018/3/27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8" y="440690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2018/3/27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2"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1"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2018/3/27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2"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2018/3/27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2018/3/27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2018/3/27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3"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2018/3/27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2018/3/27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2" y="274638"/>
            <a:ext cx="8915399"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600205"/>
            <a:ext cx="8915399"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1"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2018/3/27</a:t>
            </a:fld>
            <a:endParaRPr kumimoji="1" lang="ja-JP" altLang="en-US"/>
          </a:p>
        </p:txBody>
      </p:sp>
      <p:sp>
        <p:nvSpPr>
          <p:cNvPr id="5" name="フッター プレースホルダ 4"/>
          <p:cNvSpPr>
            <a:spLocks noGrp="1"/>
          </p:cNvSpPr>
          <p:nvPr>
            <p:ph type="ftr" sz="quarter" idx="3"/>
          </p:nvPr>
        </p:nvSpPr>
        <p:spPr>
          <a:xfrm>
            <a:off x="3384552"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1"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420888"/>
            <a:ext cx="9906000" cy="2232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500" dirty="0" smtClean="0">
                <a:solidFill>
                  <a:schemeClr val="tx1"/>
                </a:solidFill>
                <a:latin typeface="Meiryo UI" panose="020B0604030504040204" pitchFamily="50" charset="-128"/>
                <a:ea typeface="Meiryo UI" panose="020B0604030504040204" pitchFamily="50" charset="-128"/>
              </a:rPr>
              <a:t>１１　特別区設置に伴うコスト</a:t>
            </a:r>
            <a:endParaRPr kumimoji="1" lang="ja-JP" altLang="en-US" sz="32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983011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角丸四角形 75"/>
          <p:cNvSpPr/>
          <p:nvPr/>
        </p:nvSpPr>
        <p:spPr>
          <a:xfrm>
            <a:off x="3767138" y="6161088"/>
            <a:ext cx="6016625" cy="330200"/>
          </a:xfrm>
          <a:prstGeom prst="roundRect">
            <a:avLst/>
          </a:prstGeom>
          <a:solidFill>
            <a:schemeClr val="bg1"/>
          </a:solid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lnSpc>
                <a:spcPts val="2200"/>
              </a:lnSpc>
              <a:defRPr/>
            </a:pPr>
            <a:r>
              <a:rPr lang="en-US" altLang="ja-JP"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第一区及び第四区は不足執務室面積について、庁舎を建設または民間ビルを賃借</a:t>
            </a:r>
          </a:p>
        </p:txBody>
      </p:sp>
      <p:grpSp>
        <p:nvGrpSpPr>
          <p:cNvPr id="28675" name="Group 9"/>
          <p:cNvGrpSpPr>
            <a:grpSpLocks/>
          </p:cNvGrpSpPr>
          <p:nvPr/>
        </p:nvGrpSpPr>
        <p:grpSpPr bwMode="auto">
          <a:xfrm>
            <a:off x="2379663" y="871538"/>
            <a:ext cx="4602162" cy="5319712"/>
            <a:chOff x="1" y="110"/>
            <a:chExt cx="6840" cy="6368"/>
          </a:xfrm>
        </p:grpSpPr>
        <p:grpSp>
          <p:nvGrpSpPr>
            <p:cNvPr id="28701" name="Group 34"/>
            <p:cNvGrpSpPr>
              <a:grpSpLocks/>
            </p:cNvGrpSpPr>
            <p:nvPr/>
          </p:nvGrpSpPr>
          <p:grpSpPr bwMode="auto">
            <a:xfrm>
              <a:off x="1" y="110"/>
              <a:ext cx="6840" cy="6368"/>
              <a:chOff x="0" y="140"/>
              <a:chExt cx="7786" cy="7931"/>
            </a:xfrm>
          </p:grpSpPr>
          <p:sp>
            <p:nvSpPr>
              <p:cNvPr id="28726" name="Freeform 58"/>
              <p:cNvSpPr>
                <a:spLocks/>
              </p:cNvSpPr>
              <p:nvPr/>
            </p:nvSpPr>
            <p:spPr bwMode="auto">
              <a:xfrm>
                <a:off x="3984" y="5319"/>
                <a:ext cx="1234" cy="1419"/>
              </a:xfrm>
              <a:custGeom>
                <a:avLst/>
                <a:gdLst>
                  <a:gd name="T0" fmla="*/ 1191 w 1234"/>
                  <a:gd name="T1" fmla="*/ 270 h 1419"/>
                  <a:gd name="T2" fmla="*/ 1135 w 1234"/>
                  <a:gd name="T3" fmla="*/ 397 h 1419"/>
                  <a:gd name="T4" fmla="*/ 1035 w 1234"/>
                  <a:gd name="T5" fmla="*/ 525 h 1419"/>
                  <a:gd name="T6" fmla="*/ 1021 w 1234"/>
                  <a:gd name="T7" fmla="*/ 695 h 1419"/>
                  <a:gd name="T8" fmla="*/ 1007 w 1234"/>
                  <a:gd name="T9" fmla="*/ 766 h 1419"/>
                  <a:gd name="T10" fmla="*/ 993 w 1234"/>
                  <a:gd name="T11" fmla="*/ 809 h 1419"/>
                  <a:gd name="T12" fmla="*/ 950 w 1234"/>
                  <a:gd name="T13" fmla="*/ 936 h 1419"/>
                  <a:gd name="T14" fmla="*/ 879 w 1234"/>
                  <a:gd name="T15" fmla="*/ 1107 h 1419"/>
                  <a:gd name="T16" fmla="*/ 837 w 1234"/>
                  <a:gd name="T17" fmla="*/ 1220 h 1419"/>
                  <a:gd name="T18" fmla="*/ 794 w 1234"/>
                  <a:gd name="T19" fmla="*/ 1334 h 1419"/>
                  <a:gd name="T20" fmla="*/ 752 w 1234"/>
                  <a:gd name="T21" fmla="*/ 1390 h 1419"/>
                  <a:gd name="T22" fmla="*/ 738 w 1234"/>
                  <a:gd name="T23" fmla="*/ 1419 h 1419"/>
                  <a:gd name="T24" fmla="*/ 539 w 1234"/>
                  <a:gd name="T25" fmla="*/ 1404 h 1419"/>
                  <a:gd name="T26" fmla="*/ 468 w 1234"/>
                  <a:gd name="T27" fmla="*/ 1390 h 1419"/>
                  <a:gd name="T28" fmla="*/ 454 w 1234"/>
                  <a:gd name="T29" fmla="*/ 1334 h 1419"/>
                  <a:gd name="T30" fmla="*/ 468 w 1234"/>
                  <a:gd name="T31" fmla="*/ 1305 h 1419"/>
                  <a:gd name="T32" fmla="*/ 468 w 1234"/>
                  <a:gd name="T33" fmla="*/ 1277 h 1419"/>
                  <a:gd name="T34" fmla="*/ 468 w 1234"/>
                  <a:gd name="T35" fmla="*/ 1206 h 1419"/>
                  <a:gd name="T36" fmla="*/ 426 w 1234"/>
                  <a:gd name="T37" fmla="*/ 1149 h 1419"/>
                  <a:gd name="T38" fmla="*/ 355 w 1234"/>
                  <a:gd name="T39" fmla="*/ 1121 h 1419"/>
                  <a:gd name="T40" fmla="*/ 170 w 1234"/>
                  <a:gd name="T41" fmla="*/ 1050 h 1419"/>
                  <a:gd name="T42" fmla="*/ 114 w 1234"/>
                  <a:gd name="T43" fmla="*/ 1050 h 1419"/>
                  <a:gd name="T44" fmla="*/ 29 w 1234"/>
                  <a:gd name="T45" fmla="*/ 1092 h 1419"/>
                  <a:gd name="T46" fmla="*/ 0 w 1234"/>
                  <a:gd name="T47" fmla="*/ 1092 h 1419"/>
                  <a:gd name="T48" fmla="*/ 14 w 1234"/>
                  <a:gd name="T49" fmla="*/ 1064 h 1419"/>
                  <a:gd name="T50" fmla="*/ 14 w 1234"/>
                  <a:gd name="T51" fmla="*/ 1050 h 1419"/>
                  <a:gd name="T52" fmla="*/ 29 w 1234"/>
                  <a:gd name="T53" fmla="*/ 1021 h 1419"/>
                  <a:gd name="T54" fmla="*/ 43 w 1234"/>
                  <a:gd name="T55" fmla="*/ 965 h 1419"/>
                  <a:gd name="T56" fmla="*/ 57 w 1234"/>
                  <a:gd name="T57" fmla="*/ 951 h 1419"/>
                  <a:gd name="T58" fmla="*/ 71 w 1234"/>
                  <a:gd name="T59" fmla="*/ 922 h 1419"/>
                  <a:gd name="T60" fmla="*/ 114 w 1234"/>
                  <a:gd name="T61" fmla="*/ 865 h 1419"/>
                  <a:gd name="T62" fmla="*/ 128 w 1234"/>
                  <a:gd name="T63" fmla="*/ 823 h 1419"/>
                  <a:gd name="T64" fmla="*/ 142 w 1234"/>
                  <a:gd name="T65" fmla="*/ 809 h 1419"/>
                  <a:gd name="T66" fmla="*/ 170 w 1234"/>
                  <a:gd name="T67" fmla="*/ 780 h 1419"/>
                  <a:gd name="T68" fmla="*/ 185 w 1234"/>
                  <a:gd name="T69" fmla="*/ 738 h 1419"/>
                  <a:gd name="T70" fmla="*/ 185 w 1234"/>
                  <a:gd name="T71" fmla="*/ 724 h 1419"/>
                  <a:gd name="T72" fmla="*/ 199 w 1234"/>
                  <a:gd name="T73" fmla="*/ 695 h 1419"/>
                  <a:gd name="T74" fmla="*/ 213 w 1234"/>
                  <a:gd name="T75" fmla="*/ 681 h 1419"/>
                  <a:gd name="T76" fmla="*/ 227 w 1234"/>
                  <a:gd name="T77" fmla="*/ 639 h 1419"/>
                  <a:gd name="T78" fmla="*/ 241 w 1234"/>
                  <a:gd name="T79" fmla="*/ 610 h 1419"/>
                  <a:gd name="T80" fmla="*/ 255 w 1234"/>
                  <a:gd name="T81" fmla="*/ 553 h 1419"/>
                  <a:gd name="T82" fmla="*/ 270 w 1234"/>
                  <a:gd name="T83" fmla="*/ 525 h 1419"/>
                  <a:gd name="T84" fmla="*/ 298 w 1234"/>
                  <a:gd name="T85" fmla="*/ 482 h 1419"/>
                  <a:gd name="T86" fmla="*/ 312 w 1234"/>
                  <a:gd name="T87" fmla="*/ 454 h 1419"/>
                  <a:gd name="T88" fmla="*/ 355 w 1234"/>
                  <a:gd name="T89" fmla="*/ 383 h 1419"/>
                  <a:gd name="T90" fmla="*/ 397 w 1234"/>
                  <a:gd name="T91" fmla="*/ 270 h 1419"/>
                  <a:gd name="T92" fmla="*/ 411 w 1234"/>
                  <a:gd name="T93" fmla="*/ 227 h 1419"/>
                  <a:gd name="T94" fmla="*/ 426 w 1234"/>
                  <a:gd name="T95" fmla="*/ 185 h 1419"/>
                  <a:gd name="T96" fmla="*/ 440 w 1234"/>
                  <a:gd name="T97" fmla="*/ 142 h 1419"/>
                  <a:gd name="T98" fmla="*/ 454 w 1234"/>
                  <a:gd name="T99" fmla="*/ 114 h 1419"/>
                  <a:gd name="T100" fmla="*/ 468 w 1234"/>
                  <a:gd name="T101" fmla="*/ 71 h 1419"/>
                  <a:gd name="T102" fmla="*/ 482 w 1234"/>
                  <a:gd name="T103" fmla="*/ 14 h 1419"/>
                  <a:gd name="T104" fmla="*/ 497 w 1234"/>
                  <a:gd name="T105" fmla="*/ 14 h 1419"/>
                  <a:gd name="T106" fmla="*/ 525 w 1234"/>
                  <a:gd name="T107" fmla="*/ 29 h 1419"/>
                  <a:gd name="T108" fmla="*/ 610 w 1234"/>
                  <a:gd name="T109" fmla="*/ 57 h 1419"/>
                  <a:gd name="T110" fmla="*/ 794 w 1234"/>
                  <a:gd name="T111" fmla="*/ 114 h 1419"/>
                  <a:gd name="T112" fmla="*/ 837 w 1234"/>
                  <a:gd name="T113" fmla="*/ 114 h 1419"/>
                  <a:gd name="T114" fmla="*/ 879 w 1234"/>
                  <a:gd name="T115" fmla="*/ 114 h 1419"/>
                  <a:gd name="T116" fmla="*/ 922 w 1234"/>
                  <a:gd name="T117" fmla="*/ 99 h 1419"/>
                  <a:gd name="T118" fmla="*/ 965 w 1234"/>
                  <a:gd name="T119" fmla="*/ 85 h 1419"/>
                  <a:gd name="T120" fmla="*/ 993 w 1234"/>
                  <a:gd name="T121" fmla="*/ 71 h 1419"/>
                  <a:gd name="T122" fmla="*/ 1021 w 1234"/>
                  <a:gd name="T123" fmla="*/ 29 h 1419"/>
                  <a:gd name="T124" fmla="*/ 1078 w 1234"/>
                  <a:gd name="T125" fmla="*/ 43 h 141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34"/>
                  <a:gd name="T190" fmla="*/ 0 h 1419"/>
                  <a:gd name="T191" fmla="*/ 1234 w 1234"/>
                  <a:gd name="T192" fmla="*/ 1419 h 141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34" h="1419">
                    <a:moveTo>
                      <a:pt x="1149" y="99"/>
                    </a:moveTo>
                    <a:lnTo>
                      <a:pt x="1163" y="114"/>
                    </a:lnTo>
                    <a:lnTo>
                      <a:pt x="1163" y="128"/>
                    </a:lnTo>
                    <a:lnTo>
                      <a:pt x="1191" y="142"/>
                    </a:lnTo>
                    <a:lnTo>
                      <a:pt x="1206" y="156"/>
                    </a:lnTo>
                    <a:lnTo>
                      <a:pt x="1234" y="170"/>
                    </a:lnTo>
                    <a:lnTo>
                      <a:pt x="1220" y="199"/>
                    </a:lnTo>
                    <a:lnTo>
                      <a:pt x="1206" y="227"/>
                    </a:lnTo>
                    <a:lnTo>
                      <a:pt x="1191" y="270"/>
                    </a:lnTo>
                    <a:lnTo>
                      <a:pt x="1191" y="284"/>
                    </a:lnTo>
                    <a:lnTo>
                      <a:pt x="1177" y="284"/>
                    </a:lnTo>
                    <a:lnTo>
                      <a:pt x="1177" y="298"/>
                    </a:lnTo>
                    <a:lnTo>
                      <a:pt x="1163" y="312"/>
                    </a:lnTo>
                    <a:lnTo>
                      <a:pt x="1163" y="326"/>
                    </a:lnTo>
                    <a:lnTo>
                      <a:pt x="1135" y="397"/>
                    </a:lnTo>
                    <a:lnTo>
                      <a:pt x="1135" y="412"/>
                    </a:lnTo>
                    <a:lnTo>
                      <a:pt x="1135" y="426"/>
                    </a:lnTo>
                    <a:lnTo>
                      <a:pt x="1121" y="440"/>
                    </a:lnTo>
                    <a:lnTo>
                      <a:pt x="1106" y="482"/>
                    </a:lnTo>
                    <a:lnTo>
                      <a:pt x="1035" y="468"/>
                    </a:lnTo>
                    <a:lnTo>
                      <a:pt x="1035" y="511"/>
                    </a:lnTo>
                    <a:lnTo>
                      <a:pt x="1035" y="525"/>
                    </a:lnTo>
                    <a:lnTo>
                      <a:pt x="1035" y="553"/>
                    </a:lnTo>
                    <a:lnTo>
                      <a:pt x="1021" y="596"/>
                    </a:lnTo>
                    <a:lnTo>
                      <a:pt x="1021" y="624"/>
                    </a:lnTo>
                    <a:lnTo>
                      <a:pt x="1021" y="667"/>
                    </a:lnTo>
                    <a:lnTo>
                      <a:pt x="1021" y="681"/>
                    </a:lnTo>
                    <a:lnTo>
                      <a:pt x="1021" y="695"/>
                    </a:lnTo>
                    <a:lnTo>
                      <a:pt x="1021" y="709"/>
                    </a:lnTo>
                    <a:lnTo>
                      <a:pt x="1021" y="724"/>
                    </a:lnTo>
                    <a:lnTo>
                      <a:pt x="1021" y="738"/>
                    </a:lnTo>
                    <a:lnTo>
                      <a:pt x="1007" y="766"/>
                    </a:lnTo>
                    <a:lnTo>
                      <a:pt x="1007" y="780"/>
                    </a:lnTo>
                    <a:lnTo>
                      <a:pt x="993" y="809"/>
                    </a:lnTo>
                    <a:lnTo>
                      <a:pt x="993" y="823"/>
                    </a:lnTo>
                    <a:lnTo>
                      <a:pt x="979" y="837"/>
                    </a:lnTo>
                    <a:lnTo>
                      <a:pt x="979" y="865"/>
                    </a:lnTo>
                    <a:lnTo>
                      <a:pt x="965" y="880"/>
                    </a:lnTo>
                    <a:lnTo>
                      <a:pt x="965" y="908"/>
                    </a:lnTo>
                    <a:lnTo>
                      <a:pt x="950" y="936"/>
                    </a:lnTo>
                    <a:lnTo>
                      <a:pt x="950" y="951"/>
                    </a:lnTo>
                    <a:lnTo>
                      <a:pt x="936" y="979"/>
                    </a:lnTo>
                    <a:lnTo>
                      <a:pt x="908" y="1021"/>
                    </a:lnTo>
                    <a:lnTo>
                      <a:pt x="908" y="1050"/>
                    </a:lnTo>
                    <a:lnTo>
                      <a:pt x="894" y="1064"/>
                    </a:lnTo>
                    <a:lnTo>
                      <a:pt x="894" y="1092"/>
                    </a:lnTo>
                    <a:lnTo>
                      <a:pt x="879" y="1107"/>
                    </a:lnTo>
                    <a:lnTo>
                      <a:pt x="879" y="1121"/>
                    </a:lnTo>
                    <a:lnTo>
                      <a:pt x="865" y="1135"/>
                    </a:lnTo>
                    <a:lnTo>
                      <a:pt x="865" y="1149"/>
                    </a:lnTo>
                    <a:lnTo>
                      <a:pt x="851" y="1178"/>
                    </a:lnTo>
                    <a:lnTo>
                      <a:pt x="851" y="1192"/>
                    </a:lnTo>
                    <a:lnTo>
                      <a:pt x="837" y="1206"/>
                    </a:lnTo>
                    <a:lnTo>
                      <a:pt x="837" y="1220"/>
                    </a:lnTo>
                    <a:lnTo>
                      <a:pt x="823" y="1234"/>
                    </a:lnTo>
                    <a:lnTo>
                      <a:pt x="823" y="1263"/>
                    </a:lnTo>
                    <a:lnTo>
                      <a:pt x="809" y="1291"/>
                    </a:lnTo>
                    <a:lnTo>
                      <a:pt x="794" y="1291"/>
                    </a:lnTo>
                    <a:lnTo>
                      <a:pt x="794" y="1305"/>
                    </a:lnTo>
                    <a:lnTo>
                      <a:pt x="794" y="1334"/>
                    </a:lnTo>
                    <a:lnTo>
                      <a:pt x="780" y="1334"/>
                    </a:lnTo>
                    <a:lnTo>
                      <a:pt x="780" y="1348"/>
                    </a:lnTo>
                    <a:lnTo>
                      <a:pt x="766" y="1362"/>
                    </a:lnTo>
                    <a:lnTo>
                      <a:pt x="766" y="1376"/>
                    </a:lnTo>
                    <a:lnTo>
                      <a:pt x="752" y="1390"/>
                    </a:lnTo>
                    <a:lnTo>
                      <a:pt x="752" y="1404"/>
                    </a:lnTo>
                    <a:lnTo>
                      <a:pt x="752" y="1419"/>
                    </a:lnTo>
                    <a:lnTo>
                      <a:pt x="738" y="1419"/>
                    </a:lnTo>
                    <a:lnTo>
                      <a:pt x="695" y="1419"/>
                    </a:lnTo>
                    <a:lnTo>
                      <a:pt x="681" y="1419"/>
                    </a:lnTo>
                    <a:lnTo>
                      <a:pt x="638" y="1404"/>
                    </a:lnTo>
                    <a:lnTo>
                      <a:pt x="610" y="1404"/>
                    </a:lnTo>
                    <a:lnTo>
                      <a:pt x="596" y="1404"/>
                    </a:lnTo>
                    <a:lnTo>
                      <a:pt x="567" y="1404"/>
                    </a:lnTo>
                    <a:lnTo>
                      <a:pt x="539" y="1404"/>
                    </a:lnTo>
                    <a:lnTo>
                      <a:pt x="525" y="1390"/>
                    </a:lnTo>
                    <a:lnTo>
                      <a:pt x="511" y="1390"/>
                    </a:lnTo>
                    <a:lnTo>
                      <a:pt x="497" y="1390"/>
                    </a:lnTo>
                    <a:lnTo>
                      <a:pt x="468" y="1390"/>
                    </a:lnTo>
                    <a:lnTo>
                      <a:pt x="468" y="1376"/>
                    </a:lnTo>
                    <a:lnTo>
                      <a:pt x="468" y="1362"/>
                    </a:lnTo>
                    <a:lnTo>
                      <a:pt x="468" y="1348"/>
                    </a:lnTo>
                    <a:lnTo>
                      <a:pt x="454" y="1334"/>
                    </a:lnTo>
                    <a:lnTo>
                      <a:pt x="468" y="1319"/>
                    </a:lnTo>
                    <a:lnTo>
                      <a:pt x="468" y="1305"/>
                    </a:lnTo>
                    <a:lnTo>
                      <a:pt x="468" y="1291"/>
                    </a:lnTo>
                    <a:lnTo>
                      <a:pt x="468" y="1277"/>
                    </a:lnTo>
                    <a:lnTo>
                      <a:pt x="468" y="1263"/>
                    </a:lnTo>
                    <a:lnTo>
                      <a:pt x="468" y="1248"/>
                    </a:lnTo>
                    <a:lnTo>
                      <a:pt x="468" y="1234"/>
                    </a:lnTo>
                    <a:lnTo>
                      <a:pt x="468" y="1206"/>
                    </a:lnTo>
                    <a:lnTo>
                      <a:pt x="482" y="1192"/>
                    </a:lnTo>
                    <a:lnTo>
                      <a:pt x="482" y="1178"/>
                    </a:lnTo>
                    <a:lnTo>
                      <a:pt x="482" y="1149"/>
                    </a:lnTo>
                    <a:lnTo>
                      <a:pt x="454" y="1149"/>
                    </a:lnTo>
                    <a:lnTo>
                      <a:pt x="440" y="1149"/>
                    </a:lnTo>
                    <a:lnTo>
                      <a:pt x="426" y="1149"/>
                    </a:lnTo>
                    <a:lnTo>
                      <a:pt x="411" y="1149"/>
                    </a:lnTo>
                    <a:lnTo>
                      <a:pt x="383" y="1135"/>
                    </a:lnTo>
                    <a:lnTo>
                      <a:pt x="355" y="1121"/>
                    </a:lnTo>
                    <a:lnTo>
                      <a:pt x="326" y="1107"/>
                    </a:lnTo>
                    <a:lnTo>
                      <a:pt x="298" y="1107"/>
                    </a:lnTo>
                    <a:lnTo>
                      <a:pt x="284" y="1092"/>
                    </a:lnTo>
                    <a:lnTo>
                      <a:pt x="270" y="1092"/>
                    </a:lnTo>
                    <a:lnTo>
                      <a:pt x="241" y="1078"/>
                    </a:lnTo>
                    <a:lnTo>
                      <a:pt x="213" y="1064"/>
                    </a:lnTo>
                    <a:lnTo>
                      <a:pt x="170" y="1050"/>
                    </a:lnTo>
                    <a:lnTo>
                      <a:pt x="156" y="1050"/>
                    </a:lnTo>
                    <a:lnTo>
                      <a:pt x="142" y="1050"/>
                    </a:lnTo>
                    <a:lnTo>
                      <a:pt x="128" y="1050"/>
                    </a:lnTo>
                    <a:lnTo>
                      <a:pt x="114" y="1050"/>
                    </a:lnTo>
                    <a:lnTo>
                      <a:pt x="99" y="1050"/>
                    </a:lnTo>
                    <a:lnTo>
                      <a:pt x="99" y="1036"/>
                    </a:lnTo>
                    <a:lnTo>
                      <a:pt x="71" y="1064"/>
                    </a:lnTo>
                    <a:lnTo>
                      <a:pt x="29" y="1092"/>
                    </a:lnTo>
                    <a:lnTo>
                      <a:pt x="29" y="1107"/>
                    </a:lnTo>
                    <a:lnTo>
                      <a:pt x="14" y="1107"/>
                    </a:lnTo>
                    <a:lnTo>
                      <a:pt x="0" y="1092"/>
                    </a:lnTo>
                    <a:lnTo>
                      <a:pt x="14" y="1092"/>
                    </a:lnTo>
                    <a:lnTo>
                      <a:pt x="14" y="1078"/>
                    </a:lnTo>
                    <a:lnTo>
                      <a:pt x="14" y="1064"/>
                    </a:lnTo>
                    <a:lnTo>
                      <a:pt x="14" y="1050"/>
                    </a:lnTo>
                    <a:lnTo>
                      <a:pt x="14" y="1036"/>
                    </a:lnTo>
                    <a:lnTo>
                      <a:pt x="29" y="1036"/>
                    </a:lnTo>
                    <a:lnTo>
                      <a:pt x="29" y="1021"/>
                    </a:lnTo>
                    <a:lnTo>
                      <a:pt x="29" y="1007"/>
                    </a:lnTo>
                    <a:lnTo>
                      <a:pt x="29" y="993"/>
                    </a:lnTo>
                    <a:lnTo>
                      <a:pt x="29" y="979"/>
                    </a:lnTo>
                    <a:lnTo>
                      <a:pt x="43" y="965"/>
                    </a:lnTo>
                    <a:lnTo>
                      <a:pt x="57" y="965"/>
                    </a:lnTo>
                    <a:lnTo>
                      <a:pt x="57" y="951"/>
                    </a:lnTo>
                    <a:lnTo>
                      <a:pt x="57" y="936"/>
                    </a:lnTo>
                    <a:lnTo>
                      <a:pt x="71" y="936"/>
                    </a:lnTo>
                    <a:lnTo>
                      <a:pt x="71" y="922"/>
                    </a:lnTo>
                    <a:lnTo>
                      <a:pt x="85" y="908"/>
                    </a:lnTo>
                    <a:lnTo>
                      <a:pt x="99" y="880"/>
                    </a:lnTo>
                    <a:lnTo>
                      <a:pt x="99" y="865"/>
                    </a:lnTo>
                    <a:lnTo>
                      <a:pt x="114" y="865"/>
                    </a:lnTo>
                    <a:lnTo>
                      <a:pt x="114" y="851"/>
                    </a:lnTo>
                    <a:lnTo>
                      <a:pt x="128" y="837"/>
                    </a:lnTo>
                    <a:lnTo>
                      <a:pt x="128" y="823"/>
                    </a:lnTo>
                    <a:lnTo>
                      <a:pt x="142" y="823"/>
                    </a:lnTo>
                    <a:lnTo>
                      <a:pt x="142" y="809"/>
                    </a:lnTo>
                    <a:lnTo>
                      <a:pt x="142" y="795"/>
                    </a:lnTo>
                    <a:lnTo>
                      <a:pt x="156" y="795"/>
                    </a:lnTo>
                    <a:lnTo>
                      <a:pt x="170" y="795"/>
                    </a:lnTo>
                    <a:lnTo>
                      <a:pt x="170" y="780"/>
                    </a:lnTo>
                    <a:lnTo>
                      <a:pt x="170" y="766"/>
                    </a:lnTo>
                    <a:lnTo>
                      <a:pt x="185" y="766"/>
                    </a:lnTo>
                    <a:lnTo>
                      <a:pt x="185" y="752"/>
                    </a:lnTo>
                    <a:lnTo>
                      <a:pt x="170" y="752"/>
                    </a:lnTo>
                    <a:lnTo>
                      <a:pt x="185" y="752"/>
                    </a:lnTo>
                    <a:lnTo>
                      <a:pt x="185" y="738"/>
                    </a:lnTo>
                    <a:lnTo>
                      <a:pt x="185" y="724"/>
                    </a:lnTo>
                    <a:lnTo>
                      <a:pt x="199" y="709"/>
                    </a:lnTo>
                    <a:lnTo>
                      <a:pt x="199" y="695"/>
                    </a:lnTo>
                    <a:lnTo>
                      <a:pt x="213" y="695"/>
                    </a:lnTo>
                    <a:lnTo>
                      <a:pt x="213" y="681"/>
                    </a:lnTo>
                    <a:lnTo>
                      <a:pt x="213" y="667"/>
                    </a:lnTo>
                    <a:lnTo>
                      <a:pt x="213" y="653"/>
                    </a:lnTo>
                    <a:lnTo>
                      <a:pt x="227" y="653"/>
                    </a:lnTo>
                    <a:lnTo>
                      <a:pt x="227" y="639"/>
                    </a:lnTo>
                    <a:lnTo>
                      <a:pt x="227" y="624"/>
                    </a:lnTo>
                    <a:lnTo>
                      <a:pt x="227" y="610"/>
                    </a:lnTo>
                    <a:lnTo>
                      <a:pt x="241" y="610"/>
                    </a:lnTo>
                    <a:lnTo>
                      <a:pt x="241" y="596"/>
                    </a:lnTo>
                    <a:lnTo>
                      <a:pt x="255" y="596"/>
                    </a:lnTo>
                    <a:lnTo>
                      <a:pt x="255" y="582"/>
                    </a:lnTo>
                    <a:lnTo>
                      <a:pt x="255" y="568"/>
                    </a:lnTo>
                    <a:lnTo>
                      <a:pt x="255" y="553"/>
                    </a:lnTo>
                    <a:lnTo>
                      <a:pt x="270" y="539"/>
                    </a:lnTo>
                    <a:lnTo>
                      <a:pt x="270" y="525"/>
                    </a:lnTo>
                    <a:lnTo>
                      <a:pt x="284" y="525"/>
                    </a:lnTo>
                    <a:lnTo>
                      <a:pt x="270" y="525"/>
                    </a:lnTo>
                    <a:lnTo>
                      <a:pt x="284" y="525"/>
                    </a:lnTo>
                    <a:lnTo>
                      <a:pt x="284" y="511"/>
                    </a:lnTo>
                    <a:lnTo>
                      <a:pt x="284" y="497"/>
                    </a:lnTo>
                    <a:lnTo>
                      <a:pt x="298" y="482"/>
                    </a:lnTo>
                    <a:lnTo>
                      <a:pt x="298" y="468"/>
                    </a:lnTo>
                    <a:lnTo>
                      <a:pt x="298" y="454"/>
                    </a:lnTo>
                    <a:lnTo>
                      <a:pt x="312" y="454"/>
                    </a:lnTo>
                    <a:lnTo>
                      <a:pt x="326" y="440"/>
                    </a:lnTo>
                    <a:lnTo>
                      <a:pt x="326" y="426"/>
                    </a:lnTo>
                    <a:lnTo>
                      <a:pt x="355" y="383"/>
                    </a:lnTo>
                    <a:lnTo>
                      <a:pt x="355" y="369"/>
                    </a:lnTo>
                    <a:lnTo>
                      <a:pt x="369" y="341"/>
                    </a:lnTo>
                    <a:lnTo>
                      <a:pt x="383" y="312"/>
                    </a:lnTo>
                    <a:lnTo>
                      <a:pt x="397" y="284"/>
                    </a:lnTo>
                    <a:lnTo>
                      <a:pt x="397" y="270"/>
                    </a:lnTo>
                    <a:lnTo>
                      <a:pt x="397" y="256"/>
                    </a:lnTo>
                    <a:lnTo>
                      <a:pt x="397" y="241"/>
                    </a:lnTo>
                    <a:lnTo>
                      <a:pt x="411" y="241"/>
                    </a:lnTo>
                    <a:lnTo>
                      <a:pt x="411" y="227"/>
                    </a:lnTo>
                    <a:lnTo>
                      <a:pt x="426" y="213"/>
                    </a:lnTo>
                    <a:lnTo>
                      <a:pt x="426" y="199"/>
                    </a:lnTo>
                    <a:lnTo>
                      <a:pt x="426" y="185"/>
                    </a:lnTo>
                    <a:lnTo>
                      <a:pt x="440" y="170"/>
                    </a:lnTo>
                    <a:lnTo>
                      <a:pt x="426" y="170"/>
                    </a:lnTo>
                    <a:lnTo>
                      <a:pt x="440" y="170"/>
                    </a:lnTo>
                    <a:lnTo>
                      <a:pt x="440" y="156"/>
                    </a:lnTo>
                    <a:lnTo>
                      <a:pt x="440" y="142"/>
                    </a:lnTo>
                    <a:lnTo>
                      <a:pt x="440" y="128"/>
                    </a:lnTo>
                    <a:lnTo>
                      <a:pt x="454" y="114"/>
                    </a:lnTo>
                    <a:lnTo>
                      <a:pt x="454" y="99"/>
                    </a:lnTo>
                    <a:lnTo>
                      <a:pt x="468" y="99"/>
                    </a:lnTo>
                    <a:lnTo>
                      <a:pt x="468" y="85"/>
                    </a:lnTo>
                    <a:lnTo>
                      <a:pt x="468" y="71"/>
                    </a:lnTo>
                    <a:lnTo>
                      <a:pt x="468" y="57"/>
                    </a:lnTo>
                    <a:lnTo>
                      <a:pt x="482" y="57"/>
                    </a:lnTo>
                    <a:lnTo>
                      <a:pt x="482" y="43"/>
                    </a:lnTo>
                    <a:lnTo>
                      <a:pt x="482" y="29"/>
                    </a:lnTo>
                    <a:lnTo>
                      <a:pt x="468" y="29"/>
                    </a:lnTo>
                    <a:lnTo>
                      <a:pt x="482" y="14"/>
                    </a:lnTo>
                    <a:lnTo>
                      <a:pt x="497" y="14"/>
                    </a:lnTo>
                    <a:lnTo>
                      <a:pt x="511" y="14"/>
                    </a:lnTo>
                    <a:lnTo>
                      <a:pt x="525" y="14"/>
                    </a:lnTo>
                    <a:lnTo>
                      <a:pt x="525" y="29"/>
                    </a:lnTo>
                    <a:lnTo>
                      <a:pt x="539" y="29"/>
                    </a:lnTo>
                    <a:lnTo>
                      <a:pt x="553" y="29"/>
                    </a:lnTo>
                    <a:lnTo>
                      <a:pt x="567" y="29"/>
                    </a:lnTo>
                    <a:lnTo>
                      <a:pt x="582" y="43"/>
                    </a:lnTo>
                    <a:lnTo>
                      <a:pt x="596" y="43"/>
                    </a:lnTo>
                    <a:lnTo>
                      <a:pt x="610" y="57"/>
                    </a:lnTo>
                    <a:lnTo>
                      <a:pt x="624" y="57"/>
                    </a:lnTo>
                    <a:lnTo>
                      <a:pt x="638" y="57"/>
                    </a:lnTo>
                    <a:lnTo>
                      <a:pt x="653" y="71"/>
                    </a:lnTo>
                    <a:lnTo>
                      <a:pt x="667" y="71"/>
                    </a:lnTo>
                    <a:lnTo>
                      <a:pt x="738" y="99"/>
                    </a:lnTo>
                    <a:lnTo>
                      <a:pt x="794" y="114"/>
                    </a:lnTo>
                    <a:lnTo>
                      <a:pt x="809" y="114"/>
                    </a:lnTo>
                    <a:lnTo>
                      <a:pt x="823" y="114"/>
                    </a:lnTo>
                    <a:lnTo>
                      <a:pt x="837" y="114"/>
                    </a:lnTo>
                    <a:lnTo>
                      <a:pt x="851" y="114"/>
                    </a:lnTo>
                    <a:lnTo>
                      <a:pt x="865" y="114"/>
                    </a:lnTo>
                    <a:lnTo>
                      <a:pt x="879" y="114"/>
                    </a:lnTo>
                    <a:lnTo>
                      <a:pt x="894" y="114"/>
                    </a:lnTo>
                    <a:lnTo>
                      <a:pt x="908" y="114"/>
                    </a:lnTo>
                    <a:lnTo>
                      <a:pt x="922" y="114"/>
                    </a:lnTo>
                    <a:lnTo>
                      <a:pt x="922" y="99"/>
                    </a:lnTo>
                    <a:lnTo>
                      <a:pt x="936" y="99"/>
                    </a:lnTo>
                    <a:lnTo>
                      <a:pt x="950" y="99"/>
                    </a:lnTo>
                    <a:lnTo>
                      <a:pt x="950" y="85"/>
                    </a:lnTo>
                    <a:lnTo>
                      <a:pt x="965" y="85"/>
                    </a:lnTo>
                    <a:lnTo>
                      <a:pt x="979" y="71"/>
                    </a:lnTo>
                    <a:lnTo>
                      <a:pt x="993" y="71"/>
                    </a:lnTo>
                    <a:lnTo>
                      <a:pt x="993" y="57"/>
                    </a:lnTo>
                    <a:lnTo>
                      <a:pt x="1007" y="57"/>
                    </a:lnTo>
                    <a:lnTo>
                      <a:pt x="1007" y="43"/>
                    </a:lnTo>
                    <a:lnTo>
                      <a:pt x="1021" y="29"/>
                    </a:lnTo>
                    <a:lnTo>
                      <a:pt x="1021" y="14"/>
                    </a:lnTo>
                    <a:lnTo>
                      <a:pt x="1035" y="14"/>
                    </a:lnTo>
                    <a:lnTo>
                      <a:pt x="1035" y="0"/>
                    </a:lnTo>
                    <a:lnTo>
                      <a:pt x="1050" y="0"/>
                    </a:lnTo>
                    <a:lnTo>
                      <a:pt x="1064" y="14"/>
                    </a:lnTo>
                    <a:lnTo>
                      <a:pt x="1078" y="43"/>
                    </a:lnTo>
                    <a:lnTo>
                      <a:pt x="1092" y="43"/>
                    </a:lnTo>
                    <a:lnTo>
                      <a:pt x="1092" y="57"/>
                    </a:lnTo>
                    <a:lnTo>
                      <a:pt x="1121" y="71"/>
                    </a:lnTo>
                    <a:lnTo>
                      <a:pt x="1135" y="85"/>
                    </a:lnTo>
                    <a:lnTo>
                      <a:pt x="1149" y="99"/>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28727" name="Freeform 57"/>
              <p:cNvSpPr>
                <a:spLocks/>
              </p:cNvSpPr>
              <p:nvPr/>
            </p:nvSpPr>
            <p:spPr bwMode="auto">
              <a:xfrm>
                <a:off x="5106" y="1133"/>
                <a:ext cx="1531" cy="1546"/>
              </a:xfrm>
              <a:custGeom>
                <a:avLst/>
                <a:gdLst>
                  <a:gd name="T0" fmla="*/ 1276 w 1531"/>
                  <a:gd name="T1" fmla="*/ 241 h 1546"/>
                  <a:gd name="T2" fmla="*/ 1290 w 1531"/>
                  <a:gd name="T3" fmla="*/ 284 h 1546"/>
                  <a:gd name="T4" fmla="*/ 1290 w 1531"/>
                  <a:gd name="T5" fmla="*/ 326 h 1546"/>
                  <a:gd name="T6" fmla="*/ 1290 w 1531"/>
                  <a:gd name="T7" fmla="*/ 355 h 1546"/>
                  <a:gd name="T8" fmla="*/ 1262 w 1531"/>
                  <a:gd name="T9" fmla="*/ 411 h 1546"/>
                  <a:gd name="T10" fmla="*/ 1191 w 1531"/>
                  <a:gd name="T11" fmla="*/ 468 h 1546"/>
                  <a:gd name="T12" fmla="*/ 1134 w 1531"/>
                  <a:gd name="T13" fmla="*/ 511 h 1546"/>
                  <a:gd name="T14" fmla="*/ 1106 w 1531"/>
                  <a:gd name="T15" fmla="*/ 525 h 1546"/>
                  <a:gd name="T16" fmla="*/ 1063 w 1531"/>
                  <a:gd name="T17" fmla="*/ 553 h 1546"/>
                  <a:gd name="T18" fmla="*/ 1007 w 1531"/>
                  <a:gd name="T19" fmla="*/ 596 h 1546"/>
                  <a:gd name="T20" fmla="*/ 1035 w 1531"/>
                  <a:gd name="T21" fmla="*/ 652 h 1546"/>
                  <a:gd name="T22" fmla="*/ 1049 w 1531"/>
                  <a:gd name="T23" fmla="*/ 709 h 1546"/>
                  <a:gd name="T24" fmla="*/ 1063 w 1531"/>
                  <a:gd name="T25" fmla="*/ 837 h 1546"/>
                  <a:gd name="T26" fmla="*/ 1077 w 1531"/>
                  <a:gd name="T27" fmla="*/ 950 h 1546"/>
                  <a:gd name="T28" fmla="*/ 1163 w 1531"/>
                  <a:gd name="T29" fmla="*/ 936 h 1546"/>
                  <a:gd name="T30" fmla="*/ 1233 w 1531"/>
                  <a:gd name="T31" fmla="*/ 908 h 1546"/>
                  <a:gd name="T32" fmla="*/ 1276 w 1531"/>
                  <a:gd name="T33" fmla="*/ 936 h 1546"/>
                  <a:gd name="T34" fmla="*/ 1319 w 1531"/>
                  <a:gd name="T35" fmla="*/ 950 h 1546"/>
                  <a:gd name="T36" fmla="*/ 1361 w 1531"/>
                  <a:gd name="T37" fmla="*/ 950 h 1546"/>
                  <a:gd name="T38" fmla="*/ 1418 w 1531"/>
                  <a:gd name="T39" fmla="*/ 1007 h 1546"/>
                  <a:gd name="T40" fmla="*/ 1432 w 1531"/>
                  <a:gd name="T41" fmla="*/ 1035 h 1546"/>
                  <a:gd name="T42" fmla="*/ 1446 w 1531"/>
                  <a:gd name="T43" fmla="*/ 1064 h 1546"/>
                  <a:gd name="T44" fmla="*/ 1446 w 1531"/>
                  <a:gd name="T45" fmla="*/ 1092 h 1546"/>
                  <a:gd name="T46" fmla="*/ 1460 w 1531"/>
                  <a:gd name="T47" fmla="*/ 1177 h 1546"/>
                  <a:gd name="T48" fmla="*/ 1517 w 1531"/>
                  <a:gd name="T49" fmla="*/ 1234 h 1546"/>
                  <a:gd name="T50" fmla="*/ 1489 w 1531"/>
                  <a:gd name="T51" fmla="*/ 1291 h 1546"/>
                  <a:gd name="T52" fmla="*/ 1347 w 1531"/>
                  <a:gd name="T53" fmla="*/ 1277 h 1546"/>
                  <a:gd name="T54" fmla="*/ 1361 w 1531"/>
                  <a:gd name="T55" fmla="*/ 1390 h 1546"/>
                  <a:gd name="T56" fmla="*/ 1106 w 1531"/>
                  <a:gd name="T57" fmla="*/ 1376 h 1546"/>
                  <a:gd name="T58" fmla="*/ 978 w 1531"/>
                  <a:gd name="T59" fmla="*/ 1376 h 1546"/>
                  <a:gd name="T60" fmla="*/ 794 w 1531"/>
                  <a:gd name="T61" fmla="*/ 1376 h 1546"/>
                  <a:gd name="T62" fmla="*/ 680 w 1531"/>
                  <a:gd name="T63" fmla="*/ 1404 h 1546"/>
                  <a:gd name="T64" fmla="*/ 538 w 1531"/>
                  <a:gd name="T65" fmla="*/ 1546 h 1546"/>
                  <a:gd name="T66" fmla="*/ 482 w 1531"/>
                  <a:gd name="T67" fmla="*/ 1447 h 1546"/>
                  <a:gd name="T68" fmla="*/ 425 w 1531"/>
                  <a:gd name="T69" fmla="*/ 1376 h 1546"/>
                  <a:gd name="T70" fmla="*/ 354 w 1531"/>
                  <a:gd name="T71" fmla="*/ 1262 h 1546"/>
                  <a:gd name="T72" fmla="*/ 312 w 1531"/>
                  <a:gd name="T73" fmla="*/ 1206 h 1546"/>
                  <a:gd name="T74" fmla="*/ 241 w 1531"/>
                  <a:gd name="T75" fmla="*/ 1106 h 1546"/>
                  <a:gd name="T76" fmla="*/ 212 w 1531"/>
                  <a:gd name="T77" fmla="*/ 1064 h 1546"/>
                  <a:gd name="T78" fmla="*/ 198 w 1531"/>
                  <a:gd name="T79" fmla="*/ 1021 h 1546"/>
                  <a:gd name="T80" fmla="*/ 156 w 1531"/>
                  <a:gd name="T81" fmla="*/ 950 h 1546"/>
                  <a:gd name="T82" fmla="*/ 127 w 1531"/>
                  <a:gd name="T83" fmla="*/ 879 h 1546"/>
                  <a:gd name="T84" fmla="*/ 70 w 1531"/>
                  <a:gd name="T85" fmla="*/ 752 h 1546"/>
                  <a:gd name="T86" fmla="*/ 28 w 1531"/>
                  <a:gd name="T87" fmla="*/ 638 h 1546"/>
                  <a:gd name="T88" fmla="*/ 42 w 1531"/>
                  <a:gd name="T89" fmla="*/ 553 h 1546"/>
                  <a:gd name="T90" fmla="*/ 170 w 1531"/>
                  <a:gd name="T91" fmla="*/ 567 h 1546"/>
                  <a:gd name="T92" fmla="*/ 354 w 1531"/>
                  <a:gd name="T93" fmla="*/ 581 h 1546"/>
                  <a:gd name="T94" fmla="*/ 425 w 1531"/>
                  <a:gd name="T95" fmla="*/ 581 h 1546"/>
                  <a:gd name="T96" fmla="*/ 538 w 1531"/>
                  <a:gd name="T97" fmla="*/ 567 h 1546"/>
                  <a:gd name="T98" fmla="*/ 694 w 1531"/>
                  <a:gd name="T99" fmla="*/ 539 h 1546"/>
                  <a:gd name="T100" fmla="*/ 836 w 1531"/>
                  <a:gd name="T101" fmla="*/ 482 h 1546"/>
                  <a:gd name="T102" fmla="*/ 936 w 1531"/>
                  <a:gd name="T103" fmla="*/ 425 h 1546"/>
                  <a:gd name="T104" fmla="*/ 1063 w 1531"/>
                  <a:gd name="T105" fmla="*/ 312 h 1546"/>
                  <a:gd name="T106" fmla="*/ 1106 w 1531"/>
                  <a:gd name="T107" fmla="*/ 170 h 1546"/>
                  <a:gd name="T108" fmla="*/ 1106 w 1531"/>
                  <a:gd name="T109" fmla="*/ 14 h 1546"/>
                  <a:gd name="T110" fmla="*/ 1163 w 1531"/>
                  <a:gd name="T111" fmla="*/ 71 h 1546"/>
                  <a:gd name="T112" fmla="*/ 1205 w 1531"/>
                  <a:gd name="T113" fmla="*/ 113 h 1546"/>
                  <a:gd name="T114" fmla="*/ 1233 w 1531"/>
                  <a:gd name="T115" fmla="*/ 142 h 1546"/>
                  <a:gd name="T116" fmla="*/ 1248 w 1531"/>
                  <a:gd name="T117" fmla="*/ 170 h 1546"/>
                  <a:gd name="T118" fmla="*/ 1262 w 1531"/>
                  <a:gd name="T119" fmla="*/ 199 h 154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31"/>
                  <a:gd name="T181" fmla="*/ 0 h 1546"/>
                  <a:gd name="T182" fmla="*/ 1531 w 1531"/>
                  <a:gd name="T183" fmla="*/ 1546 h 154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31" h="1546">
                    <a:moveTo>
                      <a:pt x="1276" y="213"/>
                    </a:moveTo>
                    <a:lnTo>
                      <a:pt x="1276" y="213"/>
                    </a:lnTo>
                    <a:lnTo>
                      <a:pt x="1276" y="227"/>
                    </a:lnTo>
                    <a:lnTo>
                      <a:pt x="1276" y="241"/>
                    </a:lnTo>
                    <a:lnTo>
                      <a:pt x="1276" y="255"/>
                    </a:lnTo>
                    <a:lnTo>
                      <a:pt x="1290" y="255"/>
                    </a:lnTo>
                    <a:lnTo>
                      <a:pt x="1290" y="269"/>
                    </a:lnTo>
                    <a:lnTo>
                      <a:pt x="1290" y="284"/>
                    </a:lnTo>
                    <a:lnTo>
                      <a:pt x="1290" y="298"/>
                    </a:lnTo>
                    <a:lnTo>
                      <a:pt x="1290" y="312"/>
                    </a:lnTo>
                    <a:lnTo>
                      <a:pt x="1290" y="326"/>
                    </a:lnTo>
                    <a:lnTo>
                      <a:pt x="1290" y="340"/>
                    </a:lnTo>
                    <a:lnTo>
                      <a:pt x="1290" y="355"/>
                    </a:lnTo>
                    <a:lnTo>
                      <a:pt x="1290" y="369"/>
                    </a:lnTo>
                    <a:lnTo>
                      <a:pt x="1276" y="369"/>
                    </a:lnTo>
                    <a:lnTo>
                      <a:pt x="1276" y="383"/>
                    </a:lnTo>
                    <a:lnTo>
                      <a:pt x="1276" y="397"/>
                    </a:lnTo>
                    <a:lnTo>
                      <a:pt x="1276" y="411"/>
                    </a:lnTo>
                    <a:lnTo>
                      <a:pt x="1262" y="411"/>
                    </a:lnTo>
                    <a:lnTo>
                      <a:pt x="1262" y="425"/>
                    </a:lnTo>
                    <a:lnTo>
                      <a:pt x="1248" y="425"/>
                    </a:lnTo>
                    <a:lnTo>
                      <a:pt x="1233" y="440"/>
                    </a:lnTo>
                    <a:lnTo>
                      <a:pt x="1219" y="454"/>
                    </a:lnTo>
                    <a:lnTo>
                      <a:pt x="1191" y="468"/>
                    </a:lnTo>
                    <a:lnTo>
                      <a:pt x="1177" y="482"/>
                    </a:lnTo>
                    <a:lnTo>
                      <a:pt x="1163" y="496"/>
                    </a:lnTo>
                    <a:lnTo>
                      <a:pt x="1148" y="496"/>
                    </a:lnTo>
                    <a:lnTo>
                      <a:pt x="1134" y="511"/>
                    </a:lnTo>
                    <a:lnTo>
                      <a:pt x="1120" y="511"/>
                    </a:lnTo>
                    <a:lnTo>
                      <a:pt x="1120" y="525"/>
                    </a:lnTo>
                    <a:lnTo>
                      <a:pt x="1106" y="525"/>
                    </a:lnTo>
                    <a:lnTo>
                      <a:pt x="1092" y="525"/>
                    </a:lnTo>
                    <a:lnTo>
                      <a:pt x="1077" y="539"/>
                    </a:lnTo>
                    <a:lnTo>
                      <a:pt x="1063" y="553"/>
                    </a:lnTo>
                    <a:lnTo>
                      <a:pt x="1049" y="553"/>
                    </a:lnTo>
                    <a:lnTo>
                      <a:pt x="1035" y="567"/>
                    </a:lnTo>
                    <a:lnTo>
                      <a:pt x="1021" y="581"/>
                    </a:lnTo>
                    <a:lnTo>
                      <a:pt x="1007" y="581"/>
                    </a:lnTo>
                    <a:lnTo>
                      <a:pt x="1007" y="596"/>
                    </a:lnTo>
                    <a:lnTo>
                      <a:pt x="1021" y="596"/>
                    </a:lnTo>
                    <a:lnTo>
                      <a:pt x="1021" y="610"/>
                    </a:lnTo>
                    <a:lnTo>
                      <a:pt x="1035" y="624"/>
                    </a:lnTo>
                    <a:lnTo>
                      <a:pt x="1035" y="638"/>
                    </a:lnTo>
                    <a:lnTo>
                      <a:pt x="1035" y="652"/>
                    </a:lnTo>
                    <a:lnTo>
                      <a:pt x="1035" y="667"/>
                    </a:lnTo>
                    <a:lnTo>
                      <a:pt x="1049" y="667"/>
                    </a:lnTo>
                    <a:lnTo>
                      <a:pt x="1049" y="681"/>
                    </a:lnTo>
                    <a:lnTo>
                      <a:pt x="1049" y="695"/>
                    </a:lnTo>
                    <a:lnTo>
                      <a:pt x="1049" y="709"/>
                    </a:lnTo>
                    <a:lnTo>
                      <a:pt x="1063" y="738"/>
                    </a:lnTo>
                    <a:lnTo>
                      <a:pt x="1063" y="766"/>
                    </a:lnTo>
                    <a:lnTo>
                      <a:pt x="1063" y="780"/>
                    </a:lnTo>
                    <a:lnTo>
                      <a:pt x="1063" y="794"/>
                    </a:lnTo>
                    <a:lnTo>
                      <a:pt x="1063" y="808"/>
                    </a:lnTo>
                    <a:lnTo>
                      <a:pt x="1063" y="823"/>
                    </a:lnTo>
                    <a:lnTo>
                      <a:pt x="1063" y="837"/>
                    </a:lnTo>
                    <a:lnTo>
                      <a:pt x="1063" y="851"/>
                    </a:lnTo>
                    <a:lnTo>
                      <a:pt x="1063" y="865"/>
                    </a:lnTo>
                    <a:lnTo>
                      <a:pt x="1063" y="879"/>
                    </a:lnTo>
                    <a:lnTo>
                      <a:pt x="1063" y="894"/>
                    </a:lnTo>
                    <a:lnTo>
                      <a:pt x="1063" y="922"/>
                    </a:lnTo>
                    <a:lnTo>
                      <a:pt x="1063" y="936"/>
                    </a:lnTo>
                    <a:lnTo>
                      <a:pt x="1063" y="964"/>
                    </a:lnTo>
                    <a:lnTo>
                      <a:pt x="1077" y="964"/>
                    </a:lnTo>
                    <a:lnTo>
                      <a:pt x="1077" y="950"/>
                    </a:lnTo>
                    <a:lnTo>
                      <a:pt x="1092" y="950"/>
                    </a:lnTo>
                    <a:lnTo>
                      <a:pt x="1106" y="950"/>
                    </a:lnTo>
                    <a:lnTo>
                      <a:pt x="1120" y="950"/>
                    </a:lnTo>
                    <a:lnTo>
                      <a:pt x="1120" y="936"/>
                    </a:lnTo>
                    <a:lnTo>
                      <a:pt x="1134" y="936"/>
                    </a:lnTo>
                    <a:lnTo>
                      <a:pt x="1148" y="936"/>
                    </a:lnTo>
                    <a:lnTo>
                      <a:pt x="1163" y="936"/>
                    </a:lnTo>
                    <a:lnTo>
                      <a:pt x="1177" y="922"/>
                    </a:lnTo>
                    <a:lnTo>
                      <a:pt x="1191" y="922"/>
                    </a:lnTo>
                    <a:lnTo>
                      <a:pt x="1205" y="922"/>
                    </a:lnTo>
                    <a:lnTo>
                      <a:pt x="1219" y="922"/>
                    </a:lnTo>
                    <a:lnTo>
                      <a:pt x="1233" y="908"/>
                    </a:lnTo>
                    <a:lnTo>
                      <a:pt x="1248" y="908"/>
                    </a:lnTo>
                    <a:lnTo>
                      <a:pt x="1262" y="922"/>
                    </a:lnTo>
                    <a:lnTo>
                      <a:pt x="1276" y="922"/>
                    </a:lnTo>
                    <a:lnTo>
                      <a:pt x="1276" y="936"/>
                    </a:lnTo>
                    <a:lnTo>
                      <a:pt x="1304" y="950"/>
                    </a:lnTo>
                    <a:lnTo>
                      <a:pt x="1304" y="936"/>
                    </a:lnTo>
                    <a:lnTo>
                      <a:pt x="1319" y="936"/>
                    </a:lnTo>
                    <a:lnTo>
                      <a:pt x="1319" y="950"/>
                    </a:lnTo>
                    <a:lnTo>
                      <a:pt x="1333" y="936"/>
                    </a:lnTo>
                    <a:lnTo>
                      <a:pt x="1347" y="950"/>
                    </a:lnTo>
                    <a:lnTo>
                      <a:pt x="1361" y="950"/>
                    </a:lnTo>
                    <a:lnTo>
                      <a:pt x="1375" y="964"/>
                    </a:lnTo>
                    <a:lnTo>
                      <a:pt x="1389" y="964"/>
                    </a:lnTo>
                    <a:lnTo>
                      <a:pt x="1389" y="979"/>
                    </a:lnTo>
                    <a:lnTo>
                      <a:pt x="1404" y="979"/>
                    </a:lnTo>
                    <a:lnTo>
                      <a:pt x="1418" y="1007"/>
                    </a:lnTo>
                    <a:lnTo>
                      <a:pt x="1418" y="1021"/>
                    </a:lnTo>
                    <a:lnTo>
                      <a:pt x="1432" y="1035"/>
                    </a:lnTo>
                    <a:lnTo>
                      <a:pt x="1432" y="1050"/>
                    </a:lnTo>
                    <a:lnTo>
                      <a:pt x="1446" y="1050"/>
                    </a:lnTo>
                    <a:lnTo>
                      <a:pt x="1446" y="1064"/>
                    </a:lnTo>
                    <a:lnTo>
                      <a:pt x="1446" y="1078"/>
                    </a:lnTo>
                    <a:lnTo>
                      <a:pt x="1446" y="1092"/>
                    </a:lnTo>
                    <a:lnTo>
                      <a:pt x="1446" y="1106"/>
                    </a:lnTo>
                    <a:lnTo>
                      <a:pt x="1446" y="1120"/>
                    </a:lnTo>
                    <a:lnTo>
                      <a:pt x="1460" y="1120"/>
                    </a:lnTo>
                    <a:lnTo>
                      <a:pt x="1460" y="1135"/>
                    </a:lnTo>
                    <a:lnTo>
                      <a:pt x="1460" y="1149"/>
                    </a:lnTo>
                    <a:lnTo>
                      <a:pt x="1460" y="1163"/>
                    </a:lnTo>
                    <a:lnTo>
                      <a:pt x="1460" y="1177"/>
                    </a:lnTo>
                    <a:lnTo>
                      <a:pt x="1475" y="1191"/>
                    </a:lnTo>
                    <a:lnTo>
                      <a:pt x="1489" y="1206"/>
                    </a:lnTo>
                    <a:lnTo>
                      <a:pt x="1503" y="1220"/>
                    </a:lnTo>
                    <a:lnTo>
                      <a:pt x="1503" y="1234"/>
                    </a:lnTo>
                    <a:lnTo>
                      <a:pt x="1517" y="1234"/>
                    </a:lnTo>
                    <a:lnTo>
                      <a:pt x="1517" y="1248"/>
                    </a:lnTo>
                    <a:lnTo>
                      <a:pt x="1517" y="1262"/>
                    </a:lnTo>
                    <a:lnTo>
                      <a:pt x="1531" y="1291"/>
                    </a:lnTo>
                    <a:lnTo>
                      <a:pt x="1517" y="1291"/>
                    </a:lnTo>
                    <a:lnTo>
                      <a:pt x="1489" y="1291"/>
                    </a:lnTo>
                    <a:lnTo>
                      <a:pt x="1460" y="1291"/>
                    </a:lnTo>
                    <a:lnTo>
                      <a:pt x="1446" y="1291"/>
                    </a:lnTo>
                    <a:lnTo>
                      <a:pt x="1418" y="1291"/>
                    </a:lnTo>
                    <a:lnTo>
                      <a:pt x="1404" y="1291"/>
                    </a:lnTo>
                    <a:lnTo>
                      <a:pt x="1389" y="1277"/>
                    </a:lnTo>
                    <a:lnTo>
                      <a:pt x="1375" y="1277"/>
                    </a:lnTo>
                    <a:lnTo>
                      <a:pt x="1347" y="1277"/>
                    </a:lnTo>
                    <a:lnTo>
                      <a:pt x="1347" y="1291"/>
                    </a:lnTo>
                    <a:lnTo>
                      <a:pt x="1347" y="1305"/>
                    </a:lnTo>
                    <a:lnTo>
                      <a:pt x="1361" y="1319"/>
                    </a:lnTo>
                    <a:lnTo>
                      <a:pt x="1361" y="1333"/>
                    </a:lnTo>
                    <a:lnTo>
                      <a:pt x="1375" y="1333"/>
                    </a:lnTo>
                    <a:lnTo>
                      <a:pt x="1375" y="1347"/>
                    </a:lnTo>
                    <a:lnTo>
                      <a:pt x="1361" y="1362"/>
                    </a:lnTo>
                    <a:lnTo>
                      <a:pt x="1361" y="1376"/>
                    </a:lnTo>
                    <a:lnTo>
                      <a:pt x="1361" y="1390"/>
                    </a:lnTo>
                    <a:lnTo>
                      <a:pt x="1347" y="1390"/>
                    </a:lnTo>
                    <a:lnTo>
                      <a:pt x="1319" y="1390"/>
                    </a:lnTo>
                    <a:lnTo>
                      <a:pt x="1304" y="1390"/>
                    </a:lnTo>
                    <a:lnTo>
                      <a:pt x="1262" y="1390"/>
                    </a:lnTo>
                    <a:lnTo>
                      <a:pt x="1248" y="1390"/>
                    </a:lnTo>
                    <a:lnTo>
                      <a:pt x="1219" y="1390"/>
                    </a:lnTo>
                    <a:lnTo>
                      <a:pt x="1191" y="1376"/>
                    </a:lnTo>
                    <a:lnTo>
                      <a:pt x="1163" y="1376"/>
                    </a:lnTo>
                    <a:lnTo>
                      <a:pt x="1134" y="1376"/>
                    </a:lnTo>
                    <a:lnTo>
                      <a:pt x="1106" y="1376"/>
                    </a:lnTo>
                    <a:lnTo>
                      <a:pt x="1092" y="1376"/>
                    </a:lnTo>
                    <a:lnTo>
                      <a:pt x="1077" y="1376"/>
                    </a:lnTo>
                    <a:lnTo>
                      <a:pt x="1063" y="1376"/>
                    </a:lnTo>
                    <a:lnTo>
                      <a:pt x="1049" y="1376"/>
                    </a:lnTo>
                    <a:lnTo>
                      <a:pt x="1035" y="1376"/>
                    </a:lnTo>
                    <a:lnTo>
                      <a:pt x="1007" y="1376"/>
                    </a:lnTo>
                    <a:lnTo>
                      <a:pt x="978" y="1376"/>
                    </a:lnTo>
                    <a:lnTo>
                      <a:pt x="950" y="1376"/>
                    </a:lnTo>
                    <a:lnTo>
                      <a:pt x="921" y="1376"/>
                    </a:lnTo>
                    <a:lnTo>
                      <a:pt x="893" y="1376"/>
                    </a:lnTo>
                    <a:lnTo>
                      <a:pt x="865" y="1376"/>
                    </a:lnTo>
                    <a:lnTo>
                      <a:pt x="851" y="1376"/>
                    </a:lnTo>
                    <a:lnTo>
                      <a:pt x="836" y="1376"/>
                    </a:lnTo>
                    <a:lnTo>
                      <a:pt x="822" y="1376"/>
                    </a:lnTo>
                    <a:lnTo>
                      <a:pt x="794" y="1376"/>
                    </a:lnTo>
                    <a:lnTo>
                      <a:pt x="765" y="1376"/>
                    </a:lnTo>
                    <a:lnTo>
                      <a:pt x="751" y="1376"/>
                    </a:lnTo>
                    <a:lnTo>
                      <a:pt x="737" y="1376"/>
                    </a:lnTo>
                    <a:lnTo>
                      <a:pt x="723" y="1390"/>
                    </a:lnTo>
                    <a:lnTo>
                      <a:pt x="709" y="1390"/>
                    </a:lnTo>
                    <a:lnTo>
                      <a:pt x="694" y="1404"/>
                    </a:lnTo>
                    <a:lnTo>
                      <a:pt x="680" y="1404"/>
                    </a:lnTo>
                    <a:lnTo>
                      <a:pt x="666" y="1418"/>
                    </a:lnTo>
                    <a:lnTo>
                      <a:pt x="652" y="1418"/>
                    </a:lnTo>
                    <a:lnTo>
                      <a:pt x="652" y="1433"/>
                    </a:lnTo>
                    <a:lnTo>
                      <a:pt x="624" y="1447"/>
                    </a:lnTo>
                    <a:lnTo>
                      <a:pt x="609" y="1461"/>
                    </a:lnTo>
                    <a:lnTo>
                      <a:pt x="595" y="1475"/>
                    </a:lnTo>
                    <a:lnTo>
                      <a:pt x="581" y="1489"/>
                    </a:lnTo>
                    <a:lnTo>
                      <a:pt x="567" y="1532"/>
                    </a:lnTo>
                    <a:lnTo>
                      <a:pt x="553" y="1532"/>
                    </a:lnTo>
                    <a:lnTo>
                      <a:pt x="538" y="1546"/>
                    </a:lnTo>
                    <a:lnTo>
                      <a:pt x="538" y="1532"/>
                    </a:lnTo>
                    <a:lnTo>
                      <a:pt x="524" y="1518"/>
                    </a:lnTo>
                    <a:lnTo>
                      <a:pt x="524" y="1503"/>
                    </a:lnTo>
                    <a:lnTo>
                      <a:pt x="510" y="1489"/>
                    </a:lnTo>
                    <a:lnTo>
                      <a:pt x="496" y="1475"/>
                    </a:lnTo>
                    <a:lnTo>
                      <a:pt x="496" y="1461"/>
                    </a:lnTo>
                    <a:lnTo>
                      <a:pt x="482" y="1461"/>
                    </a:lnTo>
                    <a:lnTo>
                      <a:pt x="482" y="1447"/>
                    </a:lnTo>
                    <a:lnTo>
                      <a:pt x="468" y="1433"/>
                    </a:lnTo>
                    <a:lnTo>
                      <a:pt x="453" y="1418"/>
                    </a:lnTo>
                    <a:lnTo>
                      <a:pt x="439" y="1404"/>
                    </a:lnTo>
                    <a:lnTo>
                      <a:pt x="439" y="1390"/>
                    </a:lnTo>
                    <a:lnTo>
                      <a:pt x="425" y="1376"/>
                    </a:lnTo>
                    <a:lnTo>
                      <a:pt x="397" y="1347"/>
                    </a:lnTo>
                    <a:lnTo>
                      <a:pt x="397" y="1319"/>
                    </a:lnTo>
                    <a:lnTo>
                      <a:pt x="382" y="1319"/>
                    </a:lnTo>
                    <a:lnTo>
                      <a:pt x="368" y="1291"/>
                    </a:lnTo>
                    <a:lnTo>
                      <a:pt x="354" y="1277"/>
                    </a:lnTo>
                    <a:lnTo>
                      <a:pt x="354" y="1262"/>
                    </a:lnTo>
                    <a:lnTo>
                      <a:pt x="340" y="1262"/>
                    </a:lnTo>
                    <a:lnTo>
                      <a:pt x="340" y="1248"/>
                    </a:lnTo>
                    <a:lnTo>
                      <a:pt x="326" y="1234"/>
                    </a:lnTo>
                    <a:lnTo>
                      <a:pt x="326" y="1220"/>
                    </a:lnTo>
                    <a:lnTo>
                      <a:pt x="312" y="1220"/>
                    </a:lnTo>
                    <a:lnTo>
                      <a:pt x="312" y="1206"/>
                    </a:lnTo>
                    <a:lnTo>
                      <a:pt x="297" y="1191"/>
                    </a:lnTo>
                    <a:lnTo>
                      <a:pt x="297" y="1177"/>
                    </a:lnTo>
                    <a:lnTo>
                      <a:pt x="283" y="1163"/>
                    </a:lnTo>
                    <a:lnTo>
                      <a:pt x="269" y="1149"/>
                    </a:lnTo>
                    <a:lnTo>
                      <a:pt x="255" y="1135"/>
                    </a:lnTo>
                    <a:lnTo>
                      <a:pt x="255" y="1120"/>
                    </a:lnTo>
                    <a:lnTo>
                      <a:pt x="241" y="1106"/>
                    </a:lnTo>
                    <a:lnTo>
                      <a:pt x="241" y="1092"/>
                    </a:lnTo>
                    <a:lnTo>
                      <a:pt x="226" y="1092"/>
                    </a:lnTo>
                    <a:lnTo>
                      <a:pt x="226" y="1078"/>
                    </a:lnTo>
                    <a:lnTo>
                      <a:pt x="212" y="1064"/>
                    </a:lnTo>
                    <a:lnTo>
                      <a:pt x="212" y="1050"/>
                    </a:lnTo>
                    <a:lnTo>
                      <a:pt x="198" y="1035"/>
                    </a:lnTo>
                    <a:lnTo>
                      <a:pt x="198" y="1021"/>
                    </a:lnTo>
                    <a:lnTo>
                      <a:pt x="184" y="1007"/>
                    </a:lnTo>
                    <a:lnTo>
                      <a:pt x="184" y="993"/>
                    </a:lnTo>
                    <a:lnTo>
                      <a:pt x="170" y="993"/>
                    </a:lnTo>
                    <a:lnTo>
                      <a:pt x="170" y="964"/>
                    </a:lnTo>
                    <a:lnTo>
                      <a:pt x="156" y="950"/>
                    </a:lnTo>
                    <a:lnTo>
                      <a:pt x="156" y="936"/>
                    </a:lnTo>
                    <a:lnTo>
                      <a:pt x="141" y="922"/>
                    </a:lnTo>
                    <a:lnTo>
                      <a:pt x="141" y="908"/>
                    </a:lnTo>
                    <a:lnTo>
                      <a:pt x="141" y="894"/>
                    </a:lnTo>
                    <a:lnTo>
                      <a:pt x="127" y="894"/>
                    </a:lnTo>
                    <a:lnTo>
                      <a:pt x="127" y="879"/>
                    </a:lnTo>
                    <a:lnTo>
                      <a:pt x="127" y="865"/>
                    </a:lnTo>
                    <a:lnTo>
                      <a:pt x="113" y="851"/>
                    </a:lnTo>
                    <a:lnTo>
                      <a:pt x="113" y="837"/>
                    </a:lnTo>
                    <a:lnTo>
                      <a:pt x="99" y="808"/>
                    </a:lnTo>
                    <a:lnTo>
                      <a:pt x="99" y="794"/>
                    </a:lnTo>
                    <a:lnTo>
                      <a:pt x="85" y="780"/>
                    </a:lnTo>
                    <a:lnTo>
                      <a:pt x="85" y="766"/>
                    </a:lnTo>
                    <a:lnTo>
                      <a:pt x="70" y="752"/>
                    </a:lnTo>
                    <a:lnTo>
                      <a:pt x="70" y="738"/>
                    </a:lnTo>
                    <a:lnTo>
                      <a:pt x="56" y="723"/>
                    </a:lnTo>
                    <a:lnTo>
                      <a:pt x="42" y="695"/>
                    </a:lnTo>
                    <a:lnTo>
                      <a:pt x="42" y="667"/>
                    </a:lnTo>
                    <a:lnTo>
                      <a:pt x="28" y="652"/>
                    </a:lnTo>
                    <a:lnTo>
                      <a:pt x="28" y="638"/>
                    </a:lnTo>
                    <a:lnTo>
                      <a:pt x="14" y="624"/>
                    </a:lnTo>
                    <a:lnTo>
                      <a:pt x="14" y="610"/>
                    </a:lnTo>
                    <a:lnTo>
                      <a:pt x="0" y="567"/>
                    </a:lnTo>
                    <a:lnTo>
                      <a:pt x="14" y="567"/>
                    </a:lnTo>
                    <a:lnTo>
                      <a:pt x="28" y="567"/>
                    </a:lnTo>
                    <a:lnTo>
                      <a:pt x="28" y="553"/>
                    </a:lnTo>
                    <a:lnTo>
                      <a:pt x="42" y="553"/>
                    </a:lnTo>
                    <a:lnTo>
                      <a:pt x="56" y="553"/>
                    </a:lnTo>
                    <a:lnTo>
                      <a:pt x="70" y="553"/>
                    </a:lnTo>
                    <a:lnTo>
                      <a:pt x="85" y="553"/>
                    </a:lnTo>
                    <a:lnTo>
                      <a:pt x="99" y="553"/>
                    </a:lnTo>
                    <a:lnTo>
                      <a:pt x="113" y="553"/>
                    </a:lnTo>
                    <a:lnTo>
                      <a:pt x="141" y="553"/>
                    </a:lnTo>
                    <a:lnTo>
                      <a:pt x="156" y="567"/>
                    </a:lnTo>
                    <a:lnTo>
                      <a:pt x="170" y="567"/>
                    </a:lnTo>
                    <a:lnTo>
                      <a:pt x="198" y="567"/>
                    </a:lnTo>
                    <a:lnTo>
                      <a:pt x="212" y="567"/>
                    </a:lnTo>
                    <a:lnTo>
                      <a:pt x="226" y="567"/>
                    </a:lnTo>
                    <a:lnTo>
                      <a:pt x="241" y="567"/>
                    </a:lnTo>
                    <a:lnTo>
                      <a:pt x="255" y="567"/>
                    </a:lnTo>
                    <a:lnTo>
                      <a:pt x="269" y="581"/>
                    </a:lnTo>
                    <a:lnTo>
                      <a:pt x="283" y="581"/>
                    </a:lnTo>
                    <a:lnTo>
                      <a:pt x="297" y="581"/>
                    </a:lnTo>
                    <a:lnTo>
                      <a:pt x="326" y="581"/>
                    </a:lnTo>
                    <a:lnTo>
                      <a:pt x="354" y="581"/>
                    </a:lnTo>
                    <a:lnTo>
                      <a:pt x="368" y="581"/>
                    </a:lnTo>
                    <a:lnTo>
                      <a:pt x="382" y="581"/>
                    </a:lnTo>
                    <a:lnTo>
                      <a:pt x="397" y="581"/>
                    </a:lnTo>
                    <a:lnTo>
                      <a:pt x="411" y="581"/>
                    </a:lnTo>
                    <a:lnTo>
                      <a:pt x="425" y="581"/>
                    </a:lnTo>
                    <a:lnTo>
                      <a:pt x="439" y="581"/>
                    </a:lnTo>
                    <a:lnTo>
                      <a:pt x="453" y="581"/>
                    </a:lnTo>
                    <a:lnTo>
                      <a:pt x="468" y="581"/>
                    </a:lnTo>
                    <a:lnTo>
                      <a:pt x="482" y="581"/>
                    </a:lnTo>
                    <a:lnTo>
                      <a:pt x="496" y="581"/>
                    </a:lnTo>
                    <a:lnTo>
                      <a:pt x="510" y="567"/>
                    </a:lnTo>
                    <a:lnTo>
                      <a:pt x="524" y="567"/>
                    </a:lnTo>
                    <a:lnTo>
                      <a:pt x="538" y="567"/>
                    </a:lnTo>
                    <a:lnTo>
                      <a:pt x="553" y="567"/>
                    </a:lnTo>
                    <a:lnTo>
                      <a:pt x="581" y="567"/>
                    </a:lnTo>
                    <a:lnTo>
                      <a:pt x="595" y="553"/>
                    </a:lnTo>
                    <a:lnTo>
                      <a:pt x="624" y="553"/>
                    </a:lnTo>
                    <a:lnTo>
                      <a:pt x="638" y="553"/>
                    </a:lnTo>
                    <a:lnTo>
                      <a:pt x="652" y="553"/>
                    </a:lnTo>
                    <a:lnTo>
                      <a:pt x="666" y="553"/>
                    </a:lnTo>
                    <a:lnTo>
                      <a:pt x="666" y="539"/>
                    </a:lnTo>
                    <a:lnTo>
                      <a:pt x="694" y="539"/>
                    </a:lnTo>
                    <a:lnTo>
                      <a:pt x="709" y="539"/>
                    </a:lnTo>
                    <a:lnTo>
                      <a:pt x="723" y="525"/>
                    </a:lnTo>
                    <a:lnTo>
                      <a:pt x="737" y="525"/>
                    </a:lnTo>
                    <a:lnTo>
                      <a:pt x="751" y="525"/>
                    </a:lnTo>
                    <a:lnTo>
                      <a:pt x="765" y="511"/>
                    </a:lnTo>
                    <a:lnTo>
                      <a:pt x="780" y="511"/>
                    </a:lnTo>
                    <a:lnTo>
                      <a:pt x="794" y="496"/>
                    </a:lnTo>
                    <a:lnTo>
                      <a:pt x="808" y="496"/>
                    </a:lnTo>
                    <a:lnTo>
                      <a:pt x="822" y="496"/>
                    </a:lnTo>
                    <a:lnTo>
                      <a:pt x="836" y="482"/>
                    </a:lnTo>
                    <a:lnTo>
                      <a:pt x="851" y="482"/>
                    </a:lnTo>
                    <a:lnTo>
                      <a:pt x="851" y="468"/>
                    </a:lnTo>
                    <a:lnTo>
                      <a:pt x="865" y="468"/>
                    </a:lnTo>
                    <a:lnTo>
                      <a:pt x="879" y="468"/>
                    </a:lnTo>
                    <a:lnTo>
                      <a:pt x="893" y="454"/>
                    </a:lnTo>
                    <a:lnTo>
                      <a:pt x="907" y="440"/>
                    </a:lnTo>
                    <a:lnTo>
                      <a:pt x="936" y="425"/>
                    </a:lnTo>
                    <a:lnTo>
                      <a:pt x="950" y="411"/>
                    </a:lnTo>
                    <a:lnTo>
                      <a:pt x="978" y="397"/>
                    </a:lnTo>
                    <a:lnTo>
                      <a:pt x="992" y="383"/>
                    </a:lnTo>
                    <a:lnTo>
                      <a:pt x="1021" y="369"/>
                    </a:lnTo>
                    <a:lnTo>
                      <a:pt x="1021" y="355"/>
                    </a:lnTo>
                    <a:lnTo>
                      <a:pt x="1035" y="340"/>
                    </a:lnTo>
                    <a:lnTo>
                      <a:pt x="1049" y="340"/>
                    </a:lnTo>
                    <a:lnTo>
                      <a:pt x="1049" y="326"/>
                    </a:lnTo>
                    <a:lnTo>
                      <a:pt x="1049" y="312"/>
                    </a:lnTo>
                    <a:lnTo>
                      <a:pt x="1063" y="312"/>
                    </a:lnTo>
                    <a:lnTo>
                      <a:pt x="1063" y="298"/>
                    </a:lnTo>
                    <a:lnTo>
                      <a:pt x="1077" y="284"/>
                    </a:lnTo>
                    <a:lnTo>
                      <a:pt x="1077" y="269"/>
                    </a:lnTo>
                    <a:lnTo>
                      <a:pt x="1077" y="255"/>
                    </a:lnTo>
                    <a:lnTo>
                      <a:pt x="1092" y="227"/>
                    </a:lnTo>
                    <a:lnTo>
                      <a:pt x="1092" y="184"/>
                    </a:lnTo>
                    <a:lnTo>
                      <a:pt x="1092" y="170"/>
                    </a:lnTo>
                    <a:lnTo>
                      <a:pt x="1106" y="170"/>
                    </a:lnTo>
                    <a:lnTo>
                      <a:pt x="1092" y="156"/>
                    </a:lnTo>
                    <a:lnTo>
                      <a:pt x="1092" y="142"/>
                    </a:lnTo>
                    <a:lnTo>
                      <a:pt x="1092" y="113"/>
                    </a:lnTo>
                    <a:lnTo>
                      <a:pt x="1092" y="99"/>
                    </a:lnTo>
                    <a:lnTo>
                      <a:pt x="1092" y="85"/>
                    </a:lnTo>
                    <a:lnTo>
                      <a:pt x="1092" y="71"/>
                    </a:lnTo>
                    <a:lnTo>
                      <a:pt x="1092" y="42"/>
                    </a:lnTo>
                    <a:lnTo>
                      <a:pt x="1106" y="28"/>
                    </a:lnTo>
                    <a:lnTo>
                      <a:pt x="1106" y="14"/>
                    </a:lnTo>
                    <a:lnTo>
                      <a:pt x="1120" y="0"/>
                    </a:lnTo>
                    <a:lnTo>
                      <a:pt x="1134" y="28"/>
                    </a:lnTo>
                    <a:lnTo>
                      <a:pt x="1134" y="42"/>
                    </a:lnTo>
                    <a:lnTo>
                      <a:pt x="1148" y="57"/>
                    </a:lnTo>
                    <a:lnTo>
                      <a:pt x="1163" y="71"/>
                    </a:lnTo>
                    <a:lnTo>
                      <a:pt x="1163" y="85"/>
                    </a:lnTo>
                    <a:lnTo>
                      <a:pt x="1177" y="85"/>
                    </a:lnTo>
                    <a:lnTo>
                      <a:pt x="1177" y="99"/>
                    </a:lnTo>
                    <a:lnTo>
                      <a:pt x="1191" y="99"/>
                    </a:lnTo>
                    <a:lnTo>
                      <a:pt x="1191" y="113"/>
                    </a:lnTo>
                    <a:lnTo>
                      <a:pt x="1205" y="113"/>
                    </a:lnTo>
                    <a:lnTo>
                      <a:pt x="1205" y="128"/>
                    </a:lnTo>
                    <a:lnTo>
                      <a:pt x="1219" y="128"/>
                    </a:lnTo>
                    <a:lnTo>
                      <a:pt x="1219" y="142"/>
                    </a:lnTo>
                    <a:lnTo>
                      <a:pt x="1233" y="142"/>
                    </a:lnTo>
                    <a:lnTo>
                      <a:pt x="1233" y="156"/>
                    </a:lnTo>
                    <a:lnTo>
                      <a:pt x="1248" y="156"/>
                    </a:lnTo>
                    <a:lnTo>
                      <a:pt x="1248" y="170"/>
                    </a:lnTo>
                    <a:lnTo>
                      <a:pt x="1248" y="184"/>
                    </a:lnTo>
                    <a:lnTo>
                      <a:pt x="1262" y="184"/>
                    </a:lnTo>
                    <a:lnTo>
                      <a:pt x="1262" y="199"/>
                    </a:lnTo>
                    <a:lnTo>
                      <a:pt x="1262" y="213"/>
                    </a:lnTo>
                    <a:lnTo>
                      <a:pt x="1276" y="213"/>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28728" name="Freeform 56"/>
              <p:cNvSpPr>
                <a:spLocks/>
              </p:cNvSpPr>
              <p:nvPr/>
            </p:nvSpPr>
            <p:spPr bwMode="auto">
              <a:xfrm>
                <a:off x="1263" y="4016"/>
                <a:ext cx="1970" cy="1547"/>
              </a:xfrm>
              <a:custGeom>
                <a:avLst/>
                <a:gdLst>
                  <a:gd name="T0" fmla="*/ 1799 w 1972"/>
                  <a:gd name="T1" fmla="*/ 482 h 1546"/>
                  <a:gd name="T2" fmla="*/ 1799 w 1972"/>
                  <a:gd name="T3" fmla="*/ 482 h 1546"/>
                  <a:gd name="T4" fmla="*/ 1742 w 1972"/>
                  <a:gd name="T5" fmla="*/ 511 h 1546"/>
                  <a:gd name="T6" fmla="*/ 1686 w 1972"/>
                  <a:gd name="T7" fmla="*/ 553 h 1546"/>
                  <a:gd name="T8" fmla="*/ 1643 w 1972"/>
                  <a:gd name="T9" fmla="*/ 610 h 1546"/>
                  <a:gd name="T10" fmla="*/ 1615 w 1972"/>
                  <a:gd name="T11" fmla="*/ 639 h 1546"/>
                  <a:gd name="T12" fmla="*/ 1544 w 1972"/>
                  <a:gd name="T13" fmla="*/ 709 h 1546"/>
                  <a:gd name="T14" fmla="*/ 1530 w 1972"/>
                  <a:gd name="T15" fmla="*/ 724 h 1546"/>
                  <a:gd name="T16" fmla="*/ 1501 w 1972"/>
                  <a:gd name="T17" fmla="*/ 766 h 1546"/>
                  <a:gd name="T18" fmla="*/ 1461 w 1972"/>
                  <a:gd name="T19" fmla="*/ 916 h 1546"/>
                  <a:gd name="T20" fmla="*/ 1447 w 1972"/>
                  <a:gd name="T21" fmla="*/ 973 h 1546"/>
                  <a:gd name="T22" fmla="*/ 1410 w 1972"/>
                  <a:gd name="T23" fmla="*/ 1058 h 1546"/>
                  <a:gd name="T24" fmla="*/ 1368 w 1972"/>
                  <a:gd name="T25" fmla="*/ 1129 h 1546"/>
                  <a:gd name="T26" fmla="*/ 1339 w 1972"/>
                  <a:gd name="T27" fmla="*/ 1186 h 1546"/>
                  <a:gd name="T28" fmla="*/ 1283 w 1972"/>
                  <a:gd name="T29" fmla="*/ 1285 h 1546"/>
                  <a:gd name="T30" fmla="*/ 1070 w 1972"/>
                  <a:gd name="T31" fmla="*/ 1441 h 1546"/>
                  <a:gd name="T32" fmla="*/ 659 w 1972"/>
                  <a:gd name="T33" fmla="*/ 1611 h 1546"/>
                  <a:gd name="T34" fmla="*/ 531 w 1972"/>
                  <a:gd name="T35" fmla="*/ 1555 h 1546"/>
                  <a:gd name="T36" fmla="*/ 298 w 1972"/>
                  <a:gd name="T37" fmla="*/ 1441 h 1546"/>
                  <a:gd name="T38" fmla="*/ 99 w 1972"/>
                  <a:gd name="T39" fmla="*/ 1342 h 1546"/>
                  <a:gd name="T40" fmla="*/ 185 w 1972"/>
                  <a:gd name="T41" fmla="*/ 1030 h 1546"/>
                  <a:gd name="T42" fmla="*/ 326 w 1972"/>
                  <a:gd name="T43" fmla="*/ 930 h 1546"/>
                  <a:gd name="T44" fmla="*/ 369 w 1972"/>
                  <a:gd name="T45" fmla="*/ 902 h 1546"/>
                  <a:gd name="T46" fmla="*/ 411 w 1972"/>
                  <a:gd name="T47" fmla="*/ 874 h 1546"/>
                  <a:gd name="T48" fmla="*/ 440 w 1972"/>
                  <a:gd name="T49" fmla="*/ 860 h 1546"/>
                  <a:gd name="T50" fmla="*/ 440 w 1972"/>
                  <a:gd name="T51" fmla="*/ 860 h 1546"/>
                  <a:gd name="T52" fmla="*/ 482 w 1972"/>
                  <a:gd name="T53" fmla="*/ 766 h 1546"/>
                  <a:gd name="T54" fmla="*/ 493 w 1972"/>
                  <a:gd name="T55" fmla="*/ 738 h 1546"/>
                  <a:gd name="T56" fmla="*/ 502 w 1972"/>
                  <a:gd name="T57" fmla="*/ 724 h 1546"/>
                  <a:gd name="T58" fmla="*/ 559 w 1972"/>
                  <a:gd name="T59" fmla="*/ 695 h 1546"/>
                  <a:gd name="T60" fmla="*/ 573 w 1972"/>
                  <a:gd name="T61" fmla="*/ 695 h 1546"/>
                  <a:gd name="T62" fmla="*/ 616 w 1972"/>
                  <a:gd name="T63" fmla="*/ 681 h 1546"/>
                  <a:gd name="T64" fmla="*/ 630 w 1972"/>
                  <a:gd name="T65" fmla="*/ 681 h 1546"/>
                  <a:gd name="T66" fmla="*/ 644 w 1972"/>
                  <a:gd name="T67" fmla="*/ 667 h 1546"/>
                  <a:gd name="T68" fmla="*/ 659 w 1972"/>
                  <a:gd name="T69" fmla="*/ 639 h 1546"/>
                  <a:gd name="T70" fmla="*/ 701 w 1972"/>
                  <a:gd name="T71" fmla="*/ 582 h 1546"/>
                  <a:gd name="T72" fmla="*/ 815 w 1972"/>
                  <a:gd name="T73" fmla="*/ 369 h 1546"/>
                  <a:gd name="T74" fmla="*/ 857 w 1972"/>
                  <a:gd name="T75" fmla="*/ 298 h 1546"/>
                  <a:gd name="T76" fmla="*/ 885 w 1972"/>
                  <a:gd name="T77" fmla="*/ 284 h 1546"/>
                  <a:gd name="T78" fmla="*/ 914 w 1972"/>
                  <a:gd name="T79" fmla="*/ 256 h 1546"/>
                  <a:gd name="T80" fmla="*/ 1041 w 1972"/>
                  <a:gd name="T81" fmla="*/ 170 h 1546"/>
                  <a:gd name="T82" fmla="*/ 1112 w 1972"/>
                  <a:gd name="T83" fmla="*/ 114 h 1546"/>
                  <a:gd name="T84" fmla="*/ 1240 w 1972"/>
                  <a:gd name="T85" fmla="*/ 85 h 1546"/>
                  <a:gd name="T86" fmla="*/ 1283 w 1972"/>
                  <a:gd name="T87" fmla="*/ 71 h 1546"/>
                  <a:gd name="T88" fmla="*/ 1426 w 1972"/>
                  <a:gd name="T89" fmla="*/ 14 h 1546"/>
                  <a:gd name="T90" fmla="*/ 1433 w 1972"/>
                  <a:gd name="T91" fmla="*/ 14 h 1546"/>
                  <a:gd name="T92" fmla="*/ 1440 w 1972"/>
                  <a:gd name="T93" fmla="*/ 57 h 1546"/>
                  <a:gd name="T94" fmla="*/ 1476 w 1972"/>
                  <a:gd name="T95" fmla="*/ 128 h 1546"/>
                  <a:gd name="T96" fmla="*/ 1615 w 1972"/>
                  <a:gd name="T97" fmla="*/ 256 h 1546"/>
                  <a:gd name="T98" fmla="*/ 1671 w 1972"/>
                  <a:gd name="T99" fmla="*/ 326 h 1546"/>
                  <a:gd name="T100" fmla="*/ 1742 w 1972"/>
                  <a:gd name="T101" fmla="*/ 383 h 1546"/>
                  <a:gd name="T102" fmla="*/ 1756 w 1972"/>
                  <a:gd name="T103" fmla="*/ 397 h 1546"/>
                  <a:gd name="T104" fmla="*/ 1799 w 1972"/>
                  <a:gd name="T105" fmla="*/ 426 h 1546"/>
                  <a:gd name="T106" fmla="*/ 1799 w 1972"/>
                  <a:gd name="T107" fmla="*/ 440 h 1546"/>
                  <a:gd name="T108" fmla="*/ 1813 w 1972"/>
                  <a:gd name="T109" fmla="*/ 454 h 154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972"/>
                  <a:gd name="T166" fmla="*/ 0 h 1546"/>
                  <a:gd name="T167" fmla="*/ 1972 w 1972"/>
                  <a:gd name="T168" fmla="*/ 1546 h 154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972" h="1546">
                    <a:moveTo>
                      <a:pt x="1943" y="454"/>
                    </a:moveTo>
                    <a:lnTo>
                      <a:pt x="1972" y="482"/>
                    </a:lnTo>
                    <a:lnTo>
                      <a:pt x="1943" y="482"/>
                    </a:lnTo>
                    <a:lnTo>
                      <a:pt x="1929" y="482"/>
                    </a:lnTo>
                    <a:lnTo>
                      <a:pt x="1915" y="482"/>
                    </a:lnTo>
                    <a:lnTo>
                      <a:pt x="1901" y="497"/>
                    </a:lnTo>
                    <a:lnTo>
                      <a:pt x="1872" y="511"/>
                    </a:lnTo>
                    <a:lnTo>
                      <a:pt x="1858" y="525"/>
                    </a:lnTo>
                    <a:lnTo>
                      <a:pt x="1844" y="539"/>
                    </a:lnTo>
                    <a:lnTo>
                      <a:pt x="1830" y="539"/>
                    </a:lnTo>
                    <a:lnTo>
                      <a:pt x="1816" y="553"/>
                    </a:lnTo>
                    <a:lnTo>
                      <a:pt x="1801" y="568"/>
                    </a:lnTo>
                    <a:lnTo>
                      <a:pt x="1787" y="596"/>
                    </a:lnTo>
                    <a:lnTo>
                      <a:pt x="1773" y="610"/>
                    </a:lnTo>
                    <a:lnTo>
                      <a:pt x="1759" y="610"/>
                    </a:lnTo>
                    <a:lnTo>
                      <a:pt x="1745" y="624"/>
                    </a:lnTo>
                    <a:lnTo>
                      <a:pt x="1745" y="639"/>
                    </a:lnTo>
                    <a:lnTo>
                      <a:pt x="1702" y="667"/>
                    </a:lnTo>
                    <a:lnTo>
                      <a:pt x="1688" y="695"/>
                    </a:lnTo>
                    <a:lnTo>
                      <a:pt x="1674" y="709"/>
                    </a:lnTo>
                    <a:lnTo>
                      <a:pt x="1660" y="724"/>
                    </a:lnTo>
                    <a:lnTo>
                      <a:pt x="1645" y="738"/>
                    </a:lnTo>
                    <a:lnTo>
                      <a:pt x="1631" y="766"/>
                    </a:lnTo>
                    <a:lnTo>
                      <a:pt x="1617" y="795"/>
                    </a:lnTo>
                    <a:lnTo>
                      <a:pt x="1603" y="809"/>
                    </a:lnTo>
                    <a:lnTo>
                      <a:pt x="1589" y="823"/>
                    </a:lnTo>
                    <a:lnTo>
                      <a:pt x="1574" y="851"/>
                    </a:lnTo>
                    <a:lnTo>
                      <a:pt x="1560" y="865"/>
                    </a:lnTo>
                    <a:lnTo>
                      <a:pt x="1546" y="894"/>
                    </a:lnTo>
                    <a:lnTo>
                      <a:pt x="1546" y="908"/>
                    </a:lnTo>
                    <a:lnTo>
                      <a:pt x="1532" y="922"/>
                    </a:lnTo>
                    <a:lnTo>
                      <a:pt x="1518" y="951"/>
                    </a:lnTo>
                    <a:lnTo>
                      <a:pt x="1504" y="979"/>
                    </a:lnTo>
                    <a:lnTo>
                      <a:pt x="1475" y="993"/>
                    </a:lnTo>
                    <a:lnTo>
                      <a:pt x="1475" y="1007"/>
                    </a:lnTo>
                    <a:lnTo>
                      <a:pt x="1461" y="1022"/>
                    </a:lnTo>
                    <a:lnTo>
                      <a:pt x="1447" y="1050"/>
                    </a:lnTo>
                    <a:lnTo>
                      <a:pt x="1433" y="1064"/>
                    </a:lnTo>
                    <a:lnTo>
                      <a:pt x="1418" y="1078"/>
                    </a:lnTo>
                    <a:lnTo>
                      <a:pt x="1418" y="1092"/>
                    </a:lnTo>
                    <a:lnTo>
                      <a:pt x="1418" y="1107"/>
                    </a:lnTo>
                    <a:lnTo>
                      <a:pt x="1404" y="1121"/>
                    </a:lnTo>
                    <a:lnTo>
                      <a:pt x="1390" y="1149"/>
                    </a:lnTo>
                    <a:lnTo>
                      <a:pt x="1376" y="1178"/>
                    </a:lnTo>
                    <a:lnTo>
                      <a:pt x="1362" y="1192"/>
                    </a:lnTo>
                    <a:lnTo>
                      <a:pt x="1348" y="1220"/>
                    </a:lnTo>
                    <a:lnTo>
                      <a:pt x="1333" y="1234"/>
                    </a:lnTo>
                    <a:lnTo>
                      <a:pt x="1291" y="1305"/>
                    </a:lnTo>
                    <a:lnTo>
                      <a:pt x="1177" y="1348"/>
                    </a:lnTo>
                    <a:lnTo>
                      <a:pt x="1135" y="1376"/>
                    </a:lnTo>
                    <a:lnTo>
                      <a:pt x="1092" y="1390"/>
                    </a:lnTo>
                    <a:lnTo>
                      <a:pt x="1064" y="1404"/>
                    </a:lnTo>
                    <a:lnTo>
                      <a:pt x="724" y="1546"/>
                    </a:lnTo>
                    <a:lnTo>
                      <a:pt x="610" y="1490"/>
                    </a:lnTo>
                    <a:lnTo>
                      <a:pt x="596" y="1490"/>
                    </a:lnTo>
                    <a:lnTo>
                      <a:pt x="582" y="1490"/>
                    </a:lnTo>
                    <a:lnTo>
                      <a:pt x="426" y="1419"/>
                    </a:lnTo>
                    <a:lnTo>
                      <a:pt x="298" y="1376"/>
                    </a:lnTo>
                    <a:lnTo>
                      <a:pt x="227" y="1334"/>
                    </a:lnTo>
                    <a:lnTo>
                      <a:pt x="185" y="1319"/>
                    </a:lnTo>
                    <a:lnTo>
                      <a:pt x="128" y="1291"/>
                    </a:lnTo>
                    <a:lnTo>
                      <a:pt x="99" y="1277"/>
                    </a:lnTo>
                    <a:lnTo>
                      <a:pt x="57" y="1263"/>
                    </a:lnTo>
                    <a:lnTo>
                      <a:pt x="0" y="1248"/>
                    </a:lnTo>
                    <a:lnTo>
                      <a:pt x="142" y="1022"/>
                    </a:lnTo>
                    <a:lnTo>
                      <a:pt x="185" y="965"/>
                    </a:lnTo>
                    <a:lnTo>
                      <a:pt x="213" y="922"/>
                    </a:lnTo>
                    <a:lnTo>
                      <a:pt x="326" y="865"/>
                    </a:lnTo>
                    <a:lnTo>
                      <a:pt x="341" y="851"/>
                    </a:lnTo>
                    <a:lnTo>
                      <a:pt x="355" y="851"/>
                    </a:lnTo>
                    <a:lnTo>
                      <a:pt x="355" y="837"/>
                    </a:lnTo>
                    <a:lnTo>
                      <a:pt x="369" y="837"/>
                    </a:lnTo>
                    <a:lnTo>
                      <a:pt x="383" y="823"/>
                    </a:lnTo>
                    <a:lnTo>
                      <a:pt x="397" y="823"/>
                    </a:lnTo>
                    <a:lnTo>
                      <a:pt x="411" y="823"/>
                    </a:lnTo>
                    <a:lnTo>
                      <a:pt x="411" y="809"/>
                    </a:lnTo>
                    <a:lnTo>
                      <a:pt x="426" y="809"/>
                    </a:lnTo>
                    <a:lnTo>
                      <a:pt x="440" y="795"/>
                    </a:lnTo>
                    <a:lnTo>
                      <a:pt x="454" y="795"/>
                    </a:lnTo>
                    <a:lnTo>
                      <a:pt x="468" y="780"/>
                    </a:lnTo>
                    <a:lnTo>
                      <a:pt x="482" y="780"/>
                    </a:lnTo>
                    <a:lnTo>
                      <a:pt x="482" y="766"/>
                    </a:lnTo>
                    <a:lnTo>
                      <a:pt x="497" y="766"/>
                    </a:lnTo>
                    <a:lnTo>
                      <a:pt x="525" y="752"/>
                    </a:lnTo>
                    <a:lnTo>
                      <a:pt x="539" y="752"/>
                    </a:lnTo>
                    <a:lnTo>
                      <a:pt x="553" y="738"/>
                    </a:lnTo>
                    <a:lnTo>
                      <a:pt x="567" y="738"/>
                    </a:lnTo>
                    <a:lnTo>
                      <a:pt x="567" y="724"/>
                    </a:lnTo>
                    <a:lnTo>
                      <a:pt x="596" y="709"/>
                    </a:lnTo>
                    <a:lnTo>
                      <a:pt x="610" y="709"/>
                    </a:lnTo>
                    <a:lnTo>
                      <a:pt x="610" y="695"/>
                    </a:lnTo>
                    <a:lnTo>
                      <a:pt x="624" y="695"/>
                    </a:lnTo>
                    <a:lnTo>
                      <a:pt x="638" y="695"/>
                    </a:lnTo>
                    <a:lnTo>
                      <a:pt x="653" y="681"/>
                    </a:lnTo>
                    <a:lnTo>
                      <a:pt x="667" y="681"/>
                    </a:lnTo>
                    <a:lnTo>
                      <a:pt x="681" y="681"/>
                    </a:lnTo>
                    <a:lnTo>
                      <a:pt x="695" y="681"/>
                    </a:lnTo>
                    <a:lnTo>
                      <a:pt x="695" y="667"/>
                    </a:lnTo>
                    <a:lnTo>
                      <a:pt x="709" y="667"/>
                    </a:lnTo>
                    <a:lnTo>
                      <a:pt x="724" y="653"/>
                    </a:lnTo>
                    <a:lnTo>
                      <a:pt x="724" y="639"/>
                    </a:lnTo>
                    <a:lnTo>
                      <a:pt x="738" y="639"/>
                    </a:lnTo>
                    <a:lnTo>
                      <a:pt x="752" y="596"/>
                    </a:lnTo>
                    <a:lnTo>
                      <a:pt x="766" y="582"/>
                    </a:lnTo>
                    <a:lnTo>
                      <a:pt x="780" y="553"/>
                    </a:lnTo>
                    <a:lnTo>
                      <a:pt x="865" y="397"/>
                    </a:lnTo>
                    <a:lnTo>
                      <a:pt x="880" y="369"/>
                    </a:lnTo>
                    <a:lnTo>
                      <a:pt x="894" y="341"/>
                    </a:lnTo>
                    <a:lnTo>
                      <a:pt x="908" y="326"/>
                    </a:lnTo>
                    <a:lnTo>
                      <a:pt x="922" y="312"/>
                    </a:lnTo>
                    <a:lnTo>
                      <a:pt x="922" y="298"/>
                    </a:lnTo>
                    <a:lnTo>
                      <a:pt x="936" y="298"/>
                    </a:lnTo>
                    <a:lnTo>
                      <a:pt x="936" y="284"/>
                    </a:lnTo>
                    <a:lnTo>
                      <a:pt x="950" y="284"/>
                    </a:lnTo>
                    <a:lnTo>
                      <a:pt x="950" y="270"/>
                    </a:lnTo>
                    <a:lnTo>
                      <a:pt x="965" y="270"/>
                    </a:lnTo>
                    <a:lnTo>
                      <a:pt x="979" y="256"/>
                    </a:lnTo>
                    <a:lnTo>
                      <a:pt x="1064" y="199"/>
                    </a:lnTo>
                    <a:lnTo>
                      <a:pt x="1078" y="185"/>
                    </a:lnTo>
                    <a:lnTo>
                      <a:pt x="1092" y="185"/>
                    </a:lnTo>
                    <a:lnTo>
                      <a:pt x="1106" y="170"/>
                    </a:lnTo>
                    <a:lnTo>
                      <a:pt x="1135" y="156"/>
                    </a:lnTo>
                    <a:lnTo>
                      <a:pt x="1149" y="142"/>
                    </a:lnTo>
                    <a:lnTo>
                      <a:pt x="1177" y="114"/>
                    </a:lnTo>
                    <a:lnTo>
                      <a:pt x="1206" y="114"/>
                    </a:lnTo>
                    <a:lnTo>
                      <a:pt x="1234" y="100"/>
                    </a:lnTo>
                    <a:lnTo>
                      <a:pt x="1291" y="85"/>
                    </a:lnTo>
                    <a:lnTo>
                      <a:pt x="1305" y="85"/>
                    </a:lnTo>
                    <a:lnTo>
                      <a:pt x="1333" y="71"/>
                    </a:lnTo>
                    <a:lnTo>
                      <a:pt x="1348" y="71"/>
                    </a:lnTo>
                    <a:lnTo>
                      <a:pt x="1362" y="57"/>
                    </a:lnTo>
                    <a:lnTo>
                      <a:pt x="1376" y="57"/>
                    </a:lnTo>
                    <a:lnTo>
                      <a:pt x="1433" y="43"/>
                    </a:lnTo>
                    <a:lnTo>
                      <a:pt x="1504" y="14"/>
                    </a:lnTo>
                    <a:lnTo>
                      <a:pt x="1504" y="0"/>
                    </a:lnTo>
                    <a:lnTo>
                      <a:pt x="1518" y="0"/>
                    </a:lnTo>
                    <a:lnTo>
                      <a:pt x="1518" y="14"/>
                    </a:lnTo>
                    <a:lnTo>
                      <a:pt x="1518" y="29"/>
                    </a:lnTo>
                    <a:lnTo>
                      <a:pt x="1518" y="43"/>
                    </a:lnTo>
                    <a:lnTo>
                      <a:pt x="1532" y="43"/>
                    </a:lnTo>
                    <a:lnTo>
                      <a:pt x="1532" y="57"/>
                    </a:lnTo>
                    <a:lnTo>
                      <a:pt x="1560" y="85"/>
                    </a:lnTo>
                    <a:lnTo>
                      <a:pt x="1574" y="100"/>
                    </a:lnTo>
                    <a:lnTo>
                      <a:pt x="1603" y="128"/>
                    </a:lnTo>
                    <a:lnTo>
                      <a:pt x="1645" y="170"/>
                    </a:lnTo>
                    <a:lnTo>
                      <a:pt x="1688" y="199"/>
                    </a:lnTo>
                    <a:lnTo>
                      <a:pt x="1745" y="256"/>
                    </a:lnTo>
                    <a:lnTo>
                      <a:pt x="1745" y="270"/>
                    </a:lnTo>
                    <a:lnTo>
                      <a:pt x="1801" y="326"/>
                    </a:lnTo>
                    <a:lnTo>
                      <a:pt x="1844" y="355"/>
                    </a:lnTo>
                    <a:lnTo>
                      <a:pt x="1872" y="383"/>
                    </a:lnTo>
                    <a:lnTo>
                      <a:pt x="1886" y="397"/>
                    </a:lnTo>
                    <a:lnTo>
                      <a:pt x="1901" y="412"/>
                    </a:lnTo>
                    <a:lnTo>
                      <a:pt x="1915" y="426"/>
                    </a:lnTo>
                    <a:lnTo>
                      <a:pt x="1929" y="426"/>
                    </a:lnTo>
                    <a:lnTo>
                      <a:pt x="1929" y="440"/>
                    </a:lnTo>
                    <a:lnTo>
                      <a:pt x="1943" y="454"/>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28729" name="Freeform 55"/>
              <p:cNvSpPr>
                <a:spLocks/>
              </p:cNvSpPr>
              <p:nvPr/>
            </p:nvSpPr>
            <p:spPr bwMode="auto">
              <a:xfrm>
                <a:off x="0" y="3036"/>
                <a:ext cx="3147" cy="2595"/>
              </a:xfrm>
              <a:custGeom>
                <a:avLst/>
                <a:gdLst>
                  <a:gd name="T0" fmla="*/ 2942 w 3148"/>
                  <a:gd name="T1" fmla="*/ 639 h 2596"/>
                  <a:gd name="T2" fmla="*/ 2956 w 3148"/>
                  <a:gd name="T3" fmla="*/ 653 h 2596"/>
                  <a:gd name="T4" fmla="*/ 2956 w 3148"/>
                  <a:gd name="T5" fmla="*/ 653 h 2596"/>
                  <a:gd name="T6" fmla="*/ 2970 w 3148"/>
                  <a:gd name="T7" fmla="*/ 667 h 2596"/>
                  <a:gd name="T8" fmla="*/ 2998 w 3148"/>
                  <a:gd name="T9" fmla="*/ 710 h 2596"/>
                  <a:gd name="T10" fmla="*/ 3055 w 3148"/>
                  <a:gd name="T11" fmla="*/ 809 h 2596"/>
                  <a:gd name="T12" fmla="*/ 3083 w 3148"/>
                  <a:gd name="T13" fmla="*/ 852 h 2596"/>
                  <a:gd name="T14" fmla="*/ 2927 w 3148"/>
                  <a:gd name="T15" fmla="*/ 894 h 2596"/>
                  <a:gd name="T16" fmla="*/ 2771 w 3148"/>
                  <a:gd name="T17" fmla="*/ 965 h 2596"/>
                  <a:gd name="T18" fmla="*/ 2559 w 3148"/>
                  <a:gd name="T19" fmla="*/ 1036 h 2596"/>
                  <a:gd name="T20" fmla="*/ 2431 w 3148"/>
                  <a:gd name="T21" fmla="*/ 1079 h 2596"/>
                  <a:gd name="T22" fmla="*/ 2289 w 3148"/>
                  <a:gd name="T23" fmla="*/ 1164 h 2596"/>
                  <a:gd name="T24" fmla="*/ 2147 w 3148"/>
                  <a:gd name="T25" fmla="*/ 1263 h 2596"/>
                  <a:gd name="T26" fmla="*/ 2091 w 3148"/>
                  <a:gd name="T27" fmla="*/ 1298 h 2596"/>
                  <a:gd name="T28" fmla="*/ 1935 w 3148"/>
                  <a:gd name="T29" fmla="*/ 1553 h 2596"/>
                  <a:gd name="T30" fmla="*/ 1906 w 3148"/>
                  <a:gd name="T31" fmla="*/ 1581 h 2596"/>
                  <a:gd name="T32" fmla="*/ 1878 w 3148"/>
                  <a:gd name="T33" fmla="*/ 1595 h 2596"/>
                  <a:gd name="T34" fmla="*/ 1821 w 3148"/>
                  <a:gd name="T35" fmla="*/ 1609 h 2596"/>
                  <a:gd name="T36" fmla="*/ 1750 w 3148"/>
                  <a:gd name="T37" fmla="*/ 1652 h 2596"/>
                  <a:gd name="T38" fmla="*/ 1679 w 3148"/>
                  <a:gd name="T39" fmla="*/ 1694 h 2596"/>
                  <a:gd name="T40" fmla="*/ 1637 w 3148"/>
                  <a:gd name="T41" fmla="*/ 1709 h 2596"/>
                  <a:gd name="T42" fmla="*/ 1580 w 3148"/>
                  <a:gd name="T43" fmla="*/ 1737 h 2596"/>
                  <a:gd name="T44" fmla="*/ 1475 w 3148"/>
                  <a:gd name="T45" fmla="*/ 1836 h 2596"/>
                  <a:gd name="T46" fmla="*/ 1120 w 3148"/>
                  <a:gd name="T47" fmla="*/ 2205 h 2596"/>
                  <a:gd name="T48" fmla="*/ 369 w 3148"/>
                  <a:gd name="T49" fmla="*/ 2489 h 2596"/>
                  <a:gd name="T50" fmla="*/ 397 w 3148"/>
                  <a:gd name="T51" fmla="*/ 2318 h 2596"/>
                  <a:gd name="T52" fmla="*/ 681 w 3148"/>
                  <a:gd name="T53" fmla="*/ 1921 h 2596"/>
                  <a:gd name="T54" fmla="*/ 411 w 3148"/>
                  <a:gd name="T55" fmla="*/ 1680 h 2596"/>
                  <a:gd name="T56" fmla="*/ 596 w 3148"/>
                  <a:gd name="T57" fmla="*/ 1107 h 2596"/>
                  <a:gd name="T58" fmla="*/ 993 w 3148"/>
                  <a:gd name="T59" fmla="*/ 823 h 2596"/>
                  <a:gd name="T60" fmla="*/ 1574 w 3148"/>
                  <a:gd name="T61" fmla="*/ 625 h 2596"/>
                  <a:gd name="T62" fmla="*/ 1623 w 3148"/>
                  <a:gd name="T63" fmla="*/ 582 h 2596"/>
                  <a:gd name="T64" fmla="*/ 1722 w 3148"/>
                  <a:gd name="T65" fmla="*/ 540 h 2596"/>
                  <a:gd name="T66" fmla="*/ 1850 w 3148"/>
                  <a:gd name="T67" fmla="*/ 483 h 2596"/>
                  <a:gd name="T68" fmla="*/ 1963 w 3148"/>
                  <a:gd name="T69" fmla="*/ 426 h 2596"/>
                  <a:gd name="T70" fmla="*/ 2204 w 3148"/>
                  <a:gd name="T71" fmla="*/ 298 h 2596"/>
                  <a:gd name="T72" fmla="*/ 2374 w 3148"/>
                  <a:gd name="T73" fmla="*/ 199 h 2596"/>
                  <a:gd name="T74" fmla="*/ 2502 w 3148"/>
                  <a:gd name="T75" fmla="*/ 142 h 2596"/>
                  <a:gd name="T76" fmla="*/ 2658 w 3148"/>
                  <a:gd name="T77" fmla="*/ 43 h 2596"/>
                  <a:gd name="T78" fmla="*/ 2715 w 3148"/>
                  <a:gd name="T79" fmla="*/ 15 h 2596"/>
                  <a:gd name="T80" fmla="*/ 2800 w 3148"/>
                  <a:gd name="T81" fmla="*/ 128 h 2596"/>
                  <a:gd name="T82" fmla="*/ 2800 w 3148"/>
                  <a:gd name="T83" fmla="*/ 142 h 2596"/>
                  <a:gd name="T84" fmla="*/ 2757 w 3148"/>
                  <a:gd name="T85" fmla="*/ 171 h 2596"/>
                  <a:gd name="T86" fmla="*/ 2743 w 3148"/>
                  <a:gd name="T87" fmla="*/ 185 h 2596"/>
                  <a:gd name="T88" fmla="*/ 2757 w 3148"/>
                  <a:gd name="T89" fmla="*/ 242 h 2596"/>
                  <a:gd name="T90" fmla="*/ 2786 w 3148"/>
                  <a:gd name="T91" fmla="*/ 298 h 2596"/>
                  <a:gd name="T92" fmla="*/ 2786 w 3148"/>
                  <a:gd name="T93" fmla="*/ 341 h 2596"/>
                  <a:gd name="T94" fmla="*/ 2771 w 3148"/>
                  <a:gd name="T95" fmla="*/ 412 h 2596"/>
                  <a:gd name="T96" fmla="*/ 2729 w 3148"/>
                  <a:gd name="T97" fmla="*/ 525 h 2596"/>
                  <a:gd name="T98" fmla="*/ 2729 w 3148"/>
                  <a:gd name="T99" fmla="*/ 540 h 2596"/>
                  <a:gd name="T100" fmla="*/ 2729 w 3148"/>
                  <a:gd name="T101" fmla="*/ 554 h 2596"/>
                  <a:gd name="T102" fmla="*/ 2800 w 3148"/>
                  <a:gd name="T103" fmla="*/ 568 h 2596"/>
                  <a:gd name="T104" fmla="*/ 2842 w 3148"/>
                  <a:gd name="T105" fmla="*/ 582 h 2596"/>
                  <a:gd name="T106" fmla="*/ 2885 w 3148"/>
                  <a:gd name="T107" fmla="*/ 582 h 2596"/>
                  <a:gd name="T108" fmla="*/ 2927 w 3148"/>
                  <a:gd name="T109" fmla="*/ 610 h 2596"/>
                  <a:gd name="T110" fmla="*/ 2942 w 3148"/>
                  <a:gd name="T111" fmla="*/ 625 h 2596"/>
                  <a:gd name="T112" fmla="*/ 2942 w 3148"/>
                  <a:gd name="T113" fmla="*/ 625 h 259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148"/>
                  <a:gd name="T172" fmla="*/ 0 h 2596"/>
                  <a:gd name="T173" fmla="*/ 3148 w 3148"/>
                  <a:gd name="T174" fmla="*/ 2596 h 259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148" h="2596">
                    <a:moveTo>
                      <a:pt x="3007" y="625"/>
                    </a:moveTo>
                    <a:lnTo>
                      <a:pt x="3007" y="625"/>
                    </a:lnTo>
                    <a:lnTo>
                      <a:pt x="3007" y="639"/>
                    </a:lnTo>
                    <a:lnTo>
                      <a:pt x="3021" y="639"/>
                    </a:lnTo>
                    <a:lnTo>
                      <a:pt x="3021" y="653"/>
                    </a:lnTo>
                    <a:lnTo>
                      <a:pt x="3021" y="667"/>
                    </a:lnTo>
                    <a:lnTo>
                      <a:pt x="3035" y="667"/>
                    </a:lnTo>
                    <a:lnTo>
                      <a:pt x="3035" y="681"/>
                    </a:lnTo>
                    <a:lnTo>
                      <a:pt x="3063" y="710"/>
                    </a:lnTo>
                    <a:lnTo>
                      <a:pt x="3078" y="738"/>
                    </a:lnTo>
                    <a:lnTo>
                      <a:pt x="3092" y="752"/>
                    </a:lnTo>
                    <a:lnTo>
                      <a:pt x="3092" y="766"/>
                    </a:lnTo>
                    <a:lnTo>
                      <a:pt x="3106" y="781"/>
                    </a:lnTo>
                    <a:lnTo>
                      <a:pt x="3106" y="795"/>
                    </a:lnTo>
                    <a:lnTo>
                      <a:pt x="3120" y="795"/>
                    </a:lnTo>
                    <a:lnTo>
                      <a:pt x="3120" y="809"/>
                    </a:lnTo>
                    <a:lnTo>
                      <a:pt x="3120" y="823"/>
                    </a:lnTo>
                    <a:lnTo>
                      <a:pt x="3134" y="823"/>
                    </a:lnTo>
                    <a:lnTo>
                      <a:pt x="3134" y="837"/>
                    </a:lnTo>
                    <a:lnTo>
                      <a:pt x="3148" y="852"/>
                    </a:lnTo>
                    <a:lnTo>
                      <a:pt x="3134" y="852"/>
                    </a:lnTo>
                    <a:lnTo>
                      <a:pt x="3120" y="852"/>
                    </a:lnTo>
                    <a:lnTo>
                      <a:pt x="3106" y="852"/>
                    </a:lnTo>
                    <a:lnTo>
                      <a:pt x="3078" y="866"/>
                    </a:lnTo>
                    <a:lnTo>
                      <a:pt x="3049" y="880"/>
                    </a:lnTo>
                    <a:lnTo>
                      <a:pt x="3035" y="880"/>
                    </a:lnTo>
                    <a:lnTo>
                      <a:pt x="2992" y="894"/>
                    </a:lnTo>
                    <a:lnTo>
                      <a:pt x="2964" y="908"/>
                    </a:lnTo>
                    <a:lnTo>
                      <a:pt x="2950" y="908"/>
                    </a:lnTo>
                    <a:lnTo>
                      <a:pt x="2922" y="922"/>
                    </a:lnTo>
                    <a:lnTo>
                      <a:pt x="2893" y="937"/>
                    </a:lnTo>
                    <a:lnTo>
                      <a:pt x="2879" y="937"/>
                    </a:lnTo>
                    <a:lnTo>
                      <a:pt x="2836" y="965"/>
                    </a:lnTo>
                    <a:lnTo>
                      <a:pt x="2794" y="979"/>
                    </a:lnTo>
                    <a:lnTo>
                      <a:pt x="2780" y="979"/>
                    </a:lnTo>
                    <a:lnTo>
                      <a:pt x="2766" y="979"/>
                    </a:lnTo>
                    <a:lnTo>
                      <a:pt x="2766" y="993"/>
                    </a:lnTo>
                    <a:lnTo>
                      <a:pt x="2695" y="1022"/>
                    </a:lnTo>
                    <a:lnTo>
                      <a:pt x="2638" y="1036"/>
                    </a:lnTo>
                    <a:lnTo>
                      <a:pt x="2624" y="1036"/>
                    </a:lnTo>
                    <a:lnTo>
                      <a:pt x="2610" y="1050"/>
                    </a:lnTo>
                    <a:lnTo>
                      <a:pt x="2595" y="1050"/>
                    </a:lnTo>
                    <a:lnTo>
                      <a:pt x="2567" y="1064"/>
                    </a:lnTo>
                    <a:lnTo>
                      <a:pt x="2553" y="1064"/>
                    </a:lnTo>
                    <a:lnTo>
                      <a:pt x="2496" y="1079"/>
                    </a:lnTo>
                    <a:lnTo>
                      <a:pt x="2468" y="1093"/>
                    </a:lnTo>
                    <a:lnTo>
                      <a:pt x="2439" y="1093"/>
                    </a:lnTo>
                    <a:lnTo>
                      <a:pt x="2411" y="1121"/>
                    </a:lnTo>
                    <a:lnTo>
                      <a:pt x="2397" y="1135"/>
                    </a:lnTo>
                    <a:lnTo>
                      <a:pt x="2368" y="1149"/>
                    </a:lnTo>
                    <a:lnTo>
                      <a:pt x="2354" y="1164"/>
                    </a:lnTo>
                    <a:lnTo>
                      <a:pt x="2340" y="1164"/>
                    </a:lnTo>
                    <a:lnTo>
                      <a:pt x="2326" y="1178"/>
                    </a:lnTo>
                    <a:lnTo>
                      <a:pt x="2241" y="1235"/>
                    </a:lnTo>
                    <a:lnTo>
                      <a:pt x="2227" y="1249"/>
                    </a:lnTo>
                    <a:lnTo>
                      <a:pt x="2212" y="1249"/>
                    </a:lnTo>
                    <a:lnTo>
                      <a:pt x="2212" y="1263"/>
                    </a:lnTo>
                    <a:lnTo>
                      <a:pt x="2198" y="1263"/>
                    </a:lnTo>
                    <a:lnTo>
                      <a:pt x="2198" y="1277"/>
                    </a:lnTo>
                    <a:lnTo>
                      <a:pt x="2184" y="1277"/>
                    </a:lnTo>
                    <a:lnTo>
                      <a:pt x="2184" y="1291"/>
                    </a:lnTo>
                    <a:lnTo>
                      <a:pt x="2170" y="1305"/>
                    </a:lnTo>
                    <a:lnTo>
                      <a:pt x="2156" y="1320"/>
                    </a:lnTo>
                    <a:lnTo>
                      <a:pt x="2142" y="1348"/>
                    </a:lnTo>
                    <a:lnTo>
                      <a:pt x="2127" y="1376"/>
                    </a:lnTo>
                    <a:lnTo>
                      <a:pt x="2042" y="1532"/>
                    </a:lnTo>
                    <a:lnTo>
                      <a:pt x="2028" y="1561"/>
                    </a:lnTo>
                    <a:lnTo>
                      <a:pt x="2014" y="1575"/>
                    </a:lnTo>
                    <a:lnTo>
                      <a:pt x="2000" y="1618"/>
                    </a:lnTo>
                    <a:lnTo>
                      <a:pt x="1986" y="1618"/>
                    </a:lnTo>
                    <a:lnTo>
                      <a:pt x="1986" y="1632"/>
                    </a:lnTo>
                    <a:lnTo>
                      <a:pt x="1971" y="1646"/>
                    </a:lnTo>
                    <a:lnTo>
                      <a:pt x="1957" y="1646"/>
                    </a:lnTo>
                    <a:lnTo>
                      <a:pt x="1957" y="1660"/>
                    </a:lnTo>
                    <a:lnTo>
                      <a:pt x="1943" y="1660"/>
                    </a:lnTo>
                    <a:lnTo>
                      <a:pt x="1929" y="1660"/>
                    </a:lnTo>
                    <a:lnTo>
                      <a:pt x="1915" y="1660"/>
                    </a:lnTo>
                    <a:lnTo>
                      <a:pt x="1900" y="1674"/>
                    </a:lnTo>
                    <a:lnTo>
                      <a:pt x="1886" y="1674"/>
                    </a:lnTo>
                    <a:lnTo>
                      <a:pt x="1872" y="1674"/>
                    </a:lnTo>
                    <a:lnTo>
                      <a:pt x="1872" y="1688"/>
                    </a:lnTo>
                    <a:lnTo>
                      <a:pt x="1858" y="1688"/>
                    </a:lnTo>
                    <a:lnTo>
                      <a:pt x="1829" y="1703"/>
                    </a:lnTo>
                    <a:lnTo>
                      <a:pt x="1829" y="1717"/>
                    </a:lnTo>
                    <a:lnTo>
                      <a:pt x="1815" y="1717"/>
                    </a:lnTo>
                    <a:lnTo>
                      <a:pt x="1801" y="1731"/>
                    </a:lnTo>
                    <a:lnTo>
                      <a:pt x="1787" y="1731"/>
                    </a:lnTo>
                    <a:lnTo>
                      <a:pt x="1759" y="1745"/>
                    </a:lnTo>
                    <a:lnTo>
                      <a:pt x="1744" y="1745"/>
                    </a:lnTo>
                    <a:lnTo>
                      <a:pt x="1744" y="1759"/>
                    </a:lnTo>
                    <a:lnTo>
                      <a:pt x="1730" y="1759"/>
                    </a:lnTo>
                    <a:lnTo>
                      <a:pt x="1716" y="1774"/>
                    </a:lnTo>
                    <a:lnTo>
                      <a:pt x="1702" y="1774"/>
                    </a:lnTo>
                    <a:lnTo>
                      <a:pt x="1688" y="1788"/>
                    </a:lnTo>
                    <a:lnTo>
                      <a:pt x="1673" y="1788"/>
                    </a:lnTo>
                    <a:lnTo>
                      <a:pt x="1673" y="1802"/>
                    </a:lnTo>
                    <a:lnTo>
                      <a:pt x="1659" y="1802"/>
                    </a:lnTo>
                    <a:lnTo>
                      <a:pt x="1645" y="1802"/>
                    </a:lnTo>
                    <a:lnTo>
                      <a:pt x="1631" y="1816"/>
                    </a:lnTo>
                    <a:lnTo>
                      <a:pt x="1617" y="1816"/>
                    </a:lnTo>
                    <a:lnTo>
                      <a:pt x="1617" y="1830"/>
                    </a:lnTo>
                    <a:lnTo>
                      <a:pt x="1603" y="1830"/>
                    </a:lnTo>
                    <a:lnTo>
                      <a:pt x="1588" y="1844"/>
                    </a:lnTo>
                    <a:lnTo>
                      <a:pt x="1475" y="1901"/>
                    </a:lnTo>
                    <a:lnTo>
                      <a:pt x="1447" y="1944"/>
                    </a:lnTo>
                    <a:lnTo>
                      <a:pt x="1404" y="2001"/>
                    </a:lnTo>
                    <a:lnTo>
                      <a:pt x="1262" y="2227"/>
                    </a:lnTo>
                    <a:lnTo>
                      <a:pt x="1248" y="2213"/>
                    </a:lnTo>
                    <a:lnTo>
                      <a:pt x="1120" y="2270"/>
                    </a:lnTo>
                    <a:lnTo>
                      <a:pt x="794" y="2412"/>
                    </a:lnTo>
                    <a:lnTo>
                      <a:pt x="610" y="2497"/>
                    </a:lnTo>
                    <a:lnTo>
                      <a:pt x="496" y="2554"/>
                    </a:lnTo>
                    <a:lnTo>
                      <a:pt x="369" y="2596"/>
                    </a:lnTo>
                    <a:lnTo>
                      <a:pt x="369" y="2554"/>
                    </a:lnTo>
                    <a:lnTo>
                      <a:pt x="355" y="2554"/>
                    </a:lnTo>
                    <a:lnTo>
                      <a:pt x="355" y="2511"/>
                    </a:lnTo>
                    <a:lnTo>
                      <a:pt x="355" y="2497"/>
                    </a:lnTo>
                    <a:lnTo>
                      <a:pt x="355" y="2454"/>
                    </a:lnTo>
                    <a:lnTo>
                      <a:pt x="369" y="2426"/>
                    </a:lnTo>
                    <a:lnTo>
                      <a:pt x="383" y="2398"/>
                    </a:lnTo>
                    <a:lnTo>
                      <a:pt x="397" y="2383"/>
                    </a:lnTo>
                    <a:lnTo>
                      <a:pt x="411" y="2369"/>
                    </a:lnTo>
                    <a:lnTo>
                      <a:pt x="425" y="2355"/>
                    </a:lnTo>
                    <a:lnTo>
                      <a:pt x="454" y="2341"/>
                    </a:lnTo>
                    <a:lnTo>
                      <a:pt x="737" y="2227"/>
                    </a:lnTo>
                    <a:lnTo>
                      <a:pt x="723" y="2213"/>
                    </a:lnTo>
                    <a:lnTo>
                      <a:pt x="709" y="2015"/>
                    </a:lnTo>
                    <a:lnTo>
                      <a:pt x="681" y="1986"/>
                    </a:lnTo>
                    <a:lnTo>
                      <a:pt x="652" y="1788"/>
                    </a:lnTo>
                    <a:lnTo>
                      <a:pt x="553" y="1774"/>
                    </a:lnTo>
                    <a:lnTo>
                      <a:pt x="525" y="1759"/>
                    </a:lnTo>
                    <a:lnTo>
                      <a:pt x="511" y="1759"/>
                    </a:lnTo>
                    <a:lnTo>
                      <a:pt x="496" y="1759"/>
                    </a:lnTo>
                    <a:lnTo>
                      <a:pt x="411" y="1745"/>
                    </a:lnTo>
                    <a:lnTo>
                      <a:pt x="0" y="1660"/>
                    </a:lnTo>
                    <a:lnTo>
                      <a:pt x="0" y="1618"/>
                    </a:lnTo>
                    <a:lnTo>
                      <a:pt x="0" y="1433"/>
                    </a:lnTo>
                    <a:lnTo>
                      <a:pt x="0" y="1362"/>
                    </a:lnTo>
                    <a:lnTo>
                      <a:pt x="553" y="1121"/>
                    </a:lnTo>
                    <a:lnTo>
                      <a:pt x="596" y="1107"/>
                    </a:lnTo>
                    <a:lnTo>
                      <a:pt x="596" y="1022"/>
                    </a:lnTo>
                    <a:lnTo>
                      <a:pt x="596" y="908"/>
                    </a:lnTo>
                    <a:lnTo>
                      <a:pt x="794" y="880"/>
                    </a:lnTo>
                    <a:lnTo>
                      <a:pt x="837" y="866"/>
                    </a:lnTo>
                    <a:lnTo>
                      <a:pt x="979" y="823"/>
                    </a:lnTo>
                    <a:lnTo>
                      <a:pt x="993" y="823"/>
                    </a:lnTo>
                    <a:lnTo>
                      <a:pt x="1035" y="795"/>
                    </a:lnTo>
                    <a:lnTo>
                      <a:pt x="1064" y="795"/>
                    </a:lnTo>
                    <a:lnTo>
                      <a:pt x="1078" y="781"/>
                    </a:lnTo>
                    <a:lnTo>
                      <a:pt x="1205" y="752"/>
                    </a:lnTo>
                    <a:lnTo>
                      <a:pt x="1220" y="738"/>
                    </a:lnTo>
                    <a:lnTo>
                      <a:pt x="1517" y="639"/>
                    </a:lnTo>
                    <a:lnTo>
                      <a:pt x="1588" y="625"/>
                    </a:lnTo>
                    <a:lnTo>
                      <a:pt x="1603" y="610"/>
                    </a:lnTo>
                    <a:lnTo>
                      <a:pt x="1617" y="610"/>
                    </a:lnTo>
                    <a:lnTo>
                      <a:pt x="1631" y="596"/>
                    </a:lnTo>
                    <a:lnTo>
                      <a:pt x="1645" y="596"/>
                    </a:lnTo>
                    <a:lnTo>
                      <a:pt x="1659" y="596"/>
                    </a:lnTo>
                    <a:lnTo>
                      <a:pt x="1673" y="582"/>
                    </a:lnTo>
                    <a:lnTo>
                      <a:pt x="1688" y="582"/>
                    </a:lnTo>
                    <a:lnTo>
                      <a:pt x="1702" y="568"/>
                    </a:lnTo>
                    <a:lnTo>
                      <a:pt x="1716" y="568"/>
                    </a:lnTo>
                    <a:lnTo>
                      <a:pt x="1730" y="554"/>
                    </a:lnTo>
                    <a:lnTo>
                      <a:pt x="1744" y="554"/>
                    </a:lnTo>
                    <a:lnTo>
                      <a:pt x="1759" y="540"/>
                    </a:lnTo>
                    <a:lnTo>
                      <a:pt x="1773" y="540"/>
                    </a:lnTo>
                    <a:lnTo>
                      <a:pt x="1787" y="540"/>
                    </a:lnTo>
                    <a:lnTo>
                      <a:pt x="1815" y="525"/>
                    </a:lnTo>
                    <a:lnTo>
                      <a:pt x="1829" y="511"/>
                    </a:lnTo>
                    <a:lnTo>
                      <a:pt x="1844" y="511"/>
                    </a:lnTo>
                    <a:lnTo>
                      <a:pt x="1872" y="497"/>
                    </a:lnTo>
                    <a:lnTo>
                      <a:pt x="1886" y="483"/>
                    </a:lnTo>
                    <a:lnTo>
                      <a:pt x="1915" y="483"/>
                    </a:lnTo>
                    <a:lnTo>
                      <a:pt x="1943" y="469"/>
                    </a:lnTo>
                    <a:lnTo>
                      <a:pt x="1957" y="454"/>
                    </a:lnTo>
                    <a:lnTo>
                      <a:pt x="1971" y="454"/>
                    </a:lnTo>
                    <a:lnTo>
                      <a:pt x="1986" y="440"/>
                    </a:lnTo>
                    <a:lnTo>
                      <a:pt x="2000" y="440"/>
                    </a:lnTo>
                    <a:lnTo>
                      <a:pt x="2028" y="426"/>
                    </a:lnTo>
                    <a:lnTo>
                      <a:pt x="2042" y="412"/>
                    </a:lnTo>
                    <a:lnTo>
                      <a:pt x="2227" y="313"/>
                    </a:lnTo>
                    <a:lnTo>
                      <a:pt x="2241" y="313"/>
                    </a:lnTo>
                    <a:lnTo>
                      <a:pt x="2269" y="298"/>
                    </a:lnTo>
                    <a:lnTo>
                      <a:pt x="2283" y="284"/>
                    </a:lnTo>
                    <a:lnTo>
                      <a:pt x="2383" y="227"/>
                    </a:lnTo>
                    <a:lnTo>
                      <a:pt x="2397" y="227"/>
                    </a:lnTo>
                    <a:lnTo>
                      <a:pt x="2439" y="199"/>
                    </a:lnTo>
                    <a:lnTo>
                      <a:pt x="2454" y="199"/>
                    </a:lnTo>
                    <a:lnTo>
                      <a:pt x="2482" y="185"/>
                    </a:lnTo>
                    <a:lnTo>
                      <a:pt x="2510" y="171"/>
                    </a:lnTo>
                    <a:lnTo>
                      <a:pt x="2539" y="157"/>
                    </a:lnTo>
                    <a:lnTo>
                      <a:pt x="2553" y="142"/>
                    </a:lnTo>
                    <a:lnTo>
                      <a:pt x="2567" y="142"/>
                    </a:lnTo>
                    <a:lnTo>
                      <a:pt x="2581" y="128"/>
                    </a:lnTo>
                    <a:lnTo>
                      <a:pt x="2595" y="128"/>
                    </a:lnTo>
                    <a:lnTo>
                      <a:pt x="2595" y="114"/>
                    </a:lnTo>
                    <a:lnTo>
                      <a:pt x="2624" y="100"/>
                    </a:lnTo>
                    <a:lnTo>
                      <a:pt x="2652" y="86"/>
                    </a:lnTo>
                    <a:lnTo>
                      <a:pt x="2680" y="71"/>
                    </a:lnTo>
                    <a:lnTo>
                      <a:pt x="2723" y="43"/>
                    </a:lnTo>
                    <a:lnTo>
                      <a:pt x="2751" y="29"/>
                    </a:lnTo>
                    <a:lnTo>
                      <a:pt x="2766" y="15"/>
                    </a:lnTo>
                    <a:lnTo>
                      <a:pt x="2780" y="0"/>
                    </a:lnTo>
                    <a:lnTo>
                      <a:pt x="2780" y="15"/>
                    </a:lnTo>
                    <a:lnTo>
                      <a:pt x="2822" y="57"/>
                    </a:lnTo>
                    <a:lnTo>
                      <a:pt x="2836" y="100"/>
                    </a:lnTo>
                    <a:lnTo>
                      <a:pt x="2851" y="114"/>
                    </a:lnTo>
                    <a:lnTo>
                      <a:pt x="2865" y="128"/>
                    </a:lnTo>
                    <a:lnTo>
                      <a:pt x="2865" y="142"/>
                    </a:lnTo>
                    <a:lnTo>
                      <a:pt x="2851" y="142"/>
                    </a:lnTo>
                    <a:lnTo>
                      <a:pt x="2836" y="157"/>
                    </a:lnTo>
                    <a:lnTo>
                      <a:pt x="2822" y="157"/>
                    </a:lnTo>
                    <a:lnTo>
                      <a:pt x="2822" y="171"/>
                    </a:lnTo>
                    <a:lnTo>
                      <a:pt x="2808" y="185"/>
                    </a:lnTo>
                    <a:lnTo>
                      <a:pt x="2808" y="199"/>
                    </a:lnTo>
                    <a:lnTo>
                      <a:pt x="2822" y="213"/>
                    </a:lnTo>
                    <a:lnTo>
                      <a:pt x="2822" y="242"/>
                    </a:lnTo>
                    <a:lnTo>
                      <a:pt x="2836" y="242"/>
                    </a:lnTo>
                    <a:lnTo>
                      <a:pt x="2836" y="256"/>
                    </a:lnTo>
                    <a:lnTo>
                      <a:pt x="2836" y="270"/>
                    </a:lnTo>
                    <a:lnTo>
                      <a:pt x="2836" y="284"/>
                    </a:lnTo>
                    <a:lnTo>
                      <a:pt x="2851" y="298"/>
                    </a:lnTo>
                    <a:lnTo>
                      <a:pt x="2851" y="313"/>
                    </a:lnTo>
                    <a:lnTo>
                      <a:pt x="2851" y="327"/>
                    </a:lnTo>
                    <a:lnTo>
                      <a:pt x="2851" y="341"/>
                    </a:lnTo>
                    <a:lnTo>
                      <a:pt x="2851" y="355"/>
                    </a:lnTo>
                    <a:lnTo>
                      <a:pt x="2851" y="383"/>
                    </a:lnTo>
                    <a:lnTo>
                      <a:pt x="2851" y="398"/>
                    </a:lnTo>
                    <a:lnTo>
                      <a:pt x="2851" y="412"/>
                    </a:lnTo>
                    <a:lnTo>
                      <a:pt x="2836" y="412"/>
                    </a:lnTo>
                    <a:lnTo>
                      <a:pt x="2808" y="469"/>
                    </a:lnTo>
                    <a:lnTo>
                      <a:pt x="2794" y="483"/>
                    </a:lnTo>
                    <a:lnTo>
                      <a:pt x="2794" y="511"/>
                    </a:lnTo>
                    <a:lnTo>
                      <a:pt x="2794" y="525"/>
                    </a:lnTo>
                    <a:lnTo>
                      <a:pt x="2794" y="540"/>
                    </a:lnTo>
                    <a:lnTo>
                      <a:pt x="2794" y="554"/>
                    </a:lnTo>
                    <a:lnTo>
                      <a:pt x="2822" y="568"/>
                    </a:lnTo>
                    <a:lnTo>
                      <a:pt x="2851" y="568"/>
                    </a:lnTo>
                    <a:lnTo>
                      <a:pt x="2865" y="568"/>
                    </a:lnTo>
                    <a:lnTo>
                      <a:pt x="2879" y="568"/>
                    </a:lnTo>
                    <a:lnTo>
                      <a:pt x="2893" y="582"/>
                    </a:lnTo>
                    <a:lnTo>
                      <a:pt x="2907" y="582"/>
                    </a:lnTo>
                    <a:lnTo>
                      <a:pt x="2922" y="582"/>
                    </a:lnTo>
                    <a:lnTo>
                      <a:pt x="2936" y="582"/>
                    </a:lnTo>
                    <a:lnTo>
                      <a:pt x="2950" y="582"/>
                    </a:lnTo>
                    <a:lnTo>
                      <a:pt x="2978" y="596"/>
                    </a:lnTo>
                    <a:lnTo>
                      <a:pt x="2978" y="610"/>
                    </a:lnTo>
                    <a:lnTo>
                      <a:pt x="2992" y="610"/>
                    </a:lnTo>
                    <a:lnTo>
                      <a:pt x="2992" y="625"/>
                    </a:lnTo>
                    <a:lnTo>
                      <a:pt x="3007" y="625"/>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28730" name="Freeform 54"/>
              <p:cNvSpPr>
                <a:spLocks/>
              </p:cNvSpPr>
              <p:nvPr/>
            </p:nvSpPr>
            <p:spPr bwMode="auto">
              <a:xfrm>
                <a:off x="3673" y="6355"/>
                <a:ext cx="1333" cy="1716"/>
              </a:xfrm>
              <a:custGeom>
                <a:avLst/>
                <a:gdLst>
                  <a:gd name="T0" fmla="*/ 454 w 1333"/>
                  <a:gd name="T1" fmla="*/ 14 h 1716"/>
                  <a:gd name="T2" fmla="*/ 638 w 1333"/>
                  <a:gd name="T3" fmla="*/ 71 h 1716"/>
                  <a:gd name="T4" fmla="*/ 752 w 1333"/>
                  <a:gd name="T5" fmla="*/ 113 h 1716"/>
                  <a:gd name="T6" fmla="*/ 780 w 1333"/>
                  <a:gd name="T7" fmla="*/ 212 h 1716"/>
                  <a:gd name="T8" fmla="*/ 780 w 1333"/>
                  <a:gd name="T9" fmla="*/ 255 h 1716"/>
                  <a:gd name="T10" fmla="*/ 780 w 1333"/>
                  <a:gd name="T11" fmla="*/ 283 h 1716"/>
                  <a:gd name="T12" fmla="*/ 780 w 1333"/>
                  <a:gd name="T13" fmla="*/ 354 h 1716"/>
                  <a:gd name="T14" fmla="*/ 908 w 1333"/>
                  <a:gd name="T15" fmla="*/ 368 h 1716"/>
                  <a:gd name="T16" fmla="*/ 993 w 1333"/>
                  <a:gd name="T17" fmla="*/ 496 h 1716"/>
                  <a:gd name="T18" fmla="*/ 965 w 1333"/>
                  <a:gd name="T19" fmla="*/ 681 h 1716"/>
                  <a:gd name="T20" fmla="*/ 1206 w 1333"/>
                  <a:gd name="T21" fmla="*/ 695 h 1716"/>
                  <a:gd name="T22" fmla="*/ 1319 w 1333"/>
                  <a:gd name="T23" fmla="*/ 723 h 1716"/>
                  <a:gd name="T24" fmla="*/ 1305 w 1333"/>
                  <a:gd name="T25" fmla="*/ 737 h 1716"/>
                  <a:gd name="T26" fmla="*/ 1305 w 1333"/>
                  <a:gd name="T27" fmla="*/ 780 h 1716"/>
                  <a:gd name="T28" fmla="*/ 1305 w 1333"/>
                  <a:gd name="T29" fmla="*/ 837 h 1716"/>
                  <a:gd name="T30" fmla="*/ 1305 w 1333"/>
                  <a:gd name="T31" fmla="*/ 879 h 1716"/>
                  <a:gd name="T32" fmla="*/ 1291 w 1333"/>
                  <a:gd name="T33" fmla="*/ 922 h 1716"/>
                  <a:gd name="T34" fmla="*/ 1291 w 1333"/>
                  <a:gd name="T35" fmla="*/ 1049 h 1716"/>
                  <a:gd name="T36" fmla="*/ 1305 w 1333"/>
                  <a:gd name="T37" fmla="*/ 1092 h 1716"/>
                  <a:gd name="T38" fmla="*/ 1305 w 1333"/>
                  <a:gd name="T39" fmla="*/ 1177 h 1716"/>
                  <a:gd name="T40" fmla="*/ 1291 w 1333"/>
                  <a:gd name="T41" fmla="*/ 1205 h 1716"/>
                  <a:gd name="T42" fmla="*/ 1305 w 1333"/>
                  <a:gd name="T43" fmla="*/ 1234 h 1716"/>
                  <a:gd name="T44" fmla="*/ 1291 w 1333"/>
                  <a:gd name="T45" fmla="*/ 1276 h 1716"/>
                  <a:gd name="T46" fmla="*/ 1291 w 1333"/>
                  <a:gd name="T47" fmla="*/ 1305 h 1716"/>
                  <a:gd name="T48" fmla="*/ 1277 w 1333"/>
                  <a:gd name="T49" fmla="*/ 1361 h 1716"/>
                  <a:gd name="T50" fmla="*/ 1177 w 1333"/>
                  <a:gd name="T51" fmla="*/ 1404 h 1716"/>
                  <a:gd name="T52" fmla="*/ 1078 w 1333"/>
                  <a:gd name="T53" fmla="*/ 1475 h 1716"/>
                  <a:gd name="T54" fmla="*/ 965 w 1333"/>
                  <a:gd name="T55" fmla="*/ 1532 h 1716"/>
                  <a:gd name="T56" fmla="*/ 809 w 1333"/>
                  <a:gd name="T57" fmla="*/ 1617 h 1716"/>
                  <a:gd name="T58" fmla="*/ 667 w 1333"/>
                  <a:gd name="T59" fmla="*/ 1688 h 1716"/>
                  <a:gd name="T60" fmla="*/ 567 w 1333"/>
                  <a:gd name="T61" fmla="*/ 1716 h 1716"/>
                  <a:gd name="T62" fmla="*/ 525 w 1333"/>
                  <a:gd name="T63" fmla="*/ 1702 h 1716"/>
                  <a:gd name="T64" fmla="*/ 454 w 1333"/>
                  <a:gd name="T65" fmla="*/ 1659 h 1716"/>
                  <a:gd name="T66" fmla="*/ 440 w 1333"/>
                  <a:gd name="T67" fmla="*/ 1588 h 1716"/>
                  <a:gd name="T68" fmla="*/ 411 w 1333"/>
                  <a:gd name="T69" fmla="*/ 1532 h 1716"/>
                  <a:gd name="T70" fmla="*/ 383 w 1333"/>
                  <a:gd name="T71" fmla="*/ 1461 h 1716"/>
                  <a:gd name="T72" fmla="*/ 355 w 1333"/>
                  <a:gd name="T73" fmla="*/ 1404 h 1716"/>
                  <a:gd name="T74" fmla="*/ 298 w 1333"/>
                  <a:gd name="T75" fmla="*/ 1347 h 1716"/>
                  <a:gd name="T76" fmla="*/ 241 w 1333"/>
                  <a:gd name="T77" fmla="*/ 1333 h 1716"/>
                  <a:gd name="T78" fmla="*/ 43 w 1333"/>
                  <a:gd name="T79" fmla="*/ 1276 h 1716"/>
                  <a:gd name="T80" fmla="*/ 43 w 1333"/>
                  <a:gd name="T81" fmla="*/ 1163 h 1716"/>
                  <a:gd name="T82" fmla="*/ 85 w 1333"/>
                  <a:gd name="T83" fmla="*/ 936 h 1716"/>
                  <a:gd name="T84" fmla="*/ 128 w 1333"/>
                  <a:gd name="T85" fmla="*/ 766 h 1716"/>
                  <a:gd name="T86" fmla="*/ 142 w 1333"/>
                  <a:gd name="T87" fmla="*/ 666 h 1716"/>
                  <a:gd name="T88" fmla="*/ 128 w 1333"/>
                  <a:gd name="T89" fmla="*/ 652 h 1716"/>
                  <a:gd name="T90" fmla="*/ 99 w 1333"/>
                  <a:gd name="T91" fmla="*/ 624 h 1716"/>
                  <a:gd name="T92" fmla="*/ 99 w 1333"/>
                  <a:gd name="T93" fmla="*/ 581 h 1716"/>
                  <a:gd name="T94" fmla="*/ 114 w 1333"/>
                  <a:gd name="T95" fmla="*/ 510 h 1716"/>
                  <a:gd name="T96" fmla="*/ 128 w 1333"/>
                  <a:gd name="T97" fmla="*/ 468 h 1716"/>
                  <a:gd name="T98" fmla="*/ 142 w 1333"/>
                  <a:gd name="T99" fmla="*/ 439 h 1716"/>
                  <a:gd name="T100" fmla="*/ 142 w 1333"/>
                  <a:gd name="T101" fmla="*/ 411 h 1716"/>
                  <a:gd name="T102" fmla="*/ 156 w 1333"/>
                  <a:gd name="T103" fmla="*/ 340 h 1716"/>
                  <a:gd name="T104" fmla="*/ 170 w 1333"/>
                  <a:gd name="T105" fmla="*/ 312 h 1716"/>
                  <a:gd name="T106" fmla="*/ 170 w 1333"/>
                  <a:gd name="T107" fmla="*/ 255 h 1716"/>
                  <a:gd name="T108" fmla="*/ 199 w 1333"/>
                  <a:gd name="T109" fmla="*/ 127 h 1716"/>
                  <a:gd name="T110" fmla="*/ 213 w 1333"/>
                  <a:gd name="T111" fmla="*/ 99 h 1716"/>
                  <a:gd name="T112" fmla="*/ 298 w 1333"/>
                  <a:gd name="T113" fmla="*/ 71 h 1716"/>
                  <a:gd name="T114" fmla="*/ 341 w 1333"/>
                  <a:gd name="T115" fmla="*/ 71 h 171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333"/>
                  <a:gd name="T175" fmla="*/ 0 h 1716"/>
                  <a:gd name="T176" fmla="*/ 1333 w 1333"/>
                  <a:gd name="T177" fmla="*/ 1716 h 171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333" h="1716">
                    <a:moveTo>
                      <a:pt x="411" y="14"/>
                    </a:moveTo>
                    <a:lnTo>
                      <a:pt x="411" y="14"/>
                    </a:lnTo>
                    <a:lnTo>
                      <a:pt x="426" y="14"/>
                    </a:lnTo>
                    <a:lnTo>
                      <a:pt x="440" y="14"/>
                    </a:lnTo>
                    <a:lnTo>
                      <a:pt x="454" y="14"/>
                    </a:lnTo>
                    <a:lnTo>
                      <a:pt x="468" y="14"/>
                    </a:lnTo>
                    <a:lnTo>
                      <a:pt x="482" y="14"/>
                    </a:lnTo>
                    <a:lnTo>
                      <a:pt x="525" y="28"/>
                    </a:lnTo>
                    <a:lnTo>
                      <a:pt x="553" y="42"/>
                    </a:lnTo>
                    <a:lnTo>
                      <a:pt x="582" y="56"/>
                    </a:lnTo>
                    <a:lnTo>
                      <a:pt x="596" y="56"/>
                    </a:lnTo>
                    <a:lnTo>
                      <a:pt x="610" y="71"/>
                    </a:lnTo>
                    <a:lnTo>
                      <a:pt x="638" y="71"/>
                    </a:lnTo>
                    <a:lnTo>
                      <a:pt x="667" y="85"/>
                    </a:lnTo>
                    <a:lnTo>
                      <a:pt x="695" y="99"/>
                    </a:lnTo>
                    <a:lnTo>
                      <a:pt x="723" y="113"/>
                    </a:lnTo>
                    <a:lnTo>
                      <a:pt x="738" y="113"/>
                    </a:lnTo>
                    <a:lnTo>
                      <a:pt x="752" y="113"/>
                    </a:lnTo>
                    <a:lnTo>
                      <a:pt x="766" y="113"/>
                    </a:lnTo>
                    <a:lnTo>
                      <a:pt x="794" y="113"/>
                    </a:lnTo>
                    <a:lnTo>
                      <a:pt x="794" y="142"/>
                    </a:lnTo>
                    <a:lnTo>
                      <a:pt x="794" y="156"/>
                    </a:lnTo>
                    <a:lnTo>
                      <a:pt x="780" y="170"/>
                    </a:lnTo>
                    <a:lnTo>
                      <a:pt x="780" y="198"/>
                    </a:lnTo>
                    <a:lnTo>
                      <a:pt x="780" y="212"/>
                    </a:lnTo>
                    <a:lnTo>
                      <a:pt x="780" y="227"/>
                    </a:lnTo>
                    <a:lnTo>
                      <a:pt x="780" y="241"/>
                    </a:lnTo>
                    <a:lnTo>
                      <a:pt x="780" y="255"/>
                    </a:lnTo>
                    <a:lnTo>
                      <a:pt x="780" y="269"/>
                    </a:lnTo>
                    <a:lnTo>
                      <a:pt x="780" y="283"/>
                    </a:lnTo>
                    <a:lnTo>
                      <a:pt x="766" y="298"/>
                    </a:lnTo>
                    <a:lnTo>
                      <a:pt x="780" y="312"/>
                    </a:lnTo>
                    <a:lnTo>
                      <a:pt x="780" y="326"/>
                    </a:lnTo>
                    <a:lnTo>
                      <a:pt x="780" y="340"/>
                    </a:lnTo>
                    <a:lnTo>
                      <a:pt x="780" y="354"/>
                    </a:lnTo>
                    <a:lnTo>
                      <a:pt x="809" y="354"/>
                    </a:lnTo>
                    <a:lnTo>
                      <a:pt x="823" y="354"/>
                    </a:lnTo>
                    <a:lnTo>
                      <a:pt x="837" y="354"/>
                    </a:lnTo>
                    <a:lnTo>
                      <a:pt x="851" y="368"/>
                    </a:lnTo>
                    <a:lnTo>
                      <a:pt x="879" y="368"/>
                    </a:lnTo>
                    <a:lnTo>
                      <a:pt x="908" y="368"/>
                    </a:lnTo>
                    <a:lnTo>
                      <a:pt x="922" y="368"/>
                    </a:lnTo>
                    <a:lnTo>
                      <a:pt x="950" y="368"/>
                    </a:lnTo>
                    <a:lnTo>
                      <a:pt x="993" y="383"/>
                    </a:lnTo>
                    <a:lnTo>
                      <a:pt x="1007" y="383"/>
                    </a:lnTo>
                    <a:lnTo>
                      <a:pt x="1050" y="383"/>
                    </a:lnTo>
                    <a:lnTo>
                      <a:pt x="1035" y="411"/>
                    </a:lnTo>
                    <a:lnTo>
                      <a:pt x="1021" y="439"/>
                    </a:lnTo>
                    <a:lnTo>
                      <a:pt x="1007" y="468"/>
                    </a:lnTo>
                    <a:lnTo>
                      <a:pt x="993" y="496"/>
                    </a:lnTo>
                    <a:lnTo>
                      <a:pt x="993" y="510"/>
                    </a:lnTo>
                    <a:lnTo>
                      <a:pt x="979" y="510"/>
                    </a:lnTo>
                    <a:lnTo>
                      <a:pt x="993" y="510"/>
                    </a:lnTo>
                    <a:lnTo>
                      <a:pt x="993" y="524"/>
                    </a:lnTo>
                    <a:lnTo>
                      <a:pt x="979" y="539"/>
                    </a:lnTo>
                    <a:lnTo>
                      <a:pt x="979" y="581"/>
                    </a:lnTo>
                    <a:lnTo>
                      <a:pt x="979" y="624"/>
                    </a:lnTo>
                    <a:lnTo>
                      <a:pt x="979" y="652"/>
                    </a:lnTo>
                    <a:lnTo>
                      <a:pt x="965" y="681"/>
                    </a:lnTo>
                    <a:lnTo>
                      <a:pt x="965" y="695"/>
                    </a:lnTo>
                    <a:lnTo>
                      <a:pt x="1007" y="695"/>
                    </a:lnTo>
                    <a:lnTo>
                      <a:pt x="1050" y="695"/>
                    </a:lnTo>
                    <a:lnTo>
                      <a:pt x="1078" y="695"/>
                    </a:lnTo>
                    <a:lnTo>
                      <a:pt x="1106" y="695"/>
                    </a:lnTo>
                    <a:lnTo>
                      <a:pt x="1135" y="695"/>
                    </a:lnTo>
                    <a:lnTo>
                      <a:pt x="1149" y="695"/>
                    </a:lnTo>
                    <a:lnTo>
                      <a:pt x="1163" y="695"/>
                    </a:lnTo>
                    <a:lnTo>
                      <a:pt x="1206" y="695"/>
                    </a:lnTo>
                    <a:lnTo>
                      <a:pt x="1220" y="695"/>
                    </a:lnTo>
                    <a:lnTo>
                      <a:pt x="1248" y="695"/>
                    </a:lnTo>
                    <a:lnTo>
                      <a:pt x="1277" y="695"/>
                    </a:lnTo>
                    <a:lnTo>
                      <a:pt x="1319" y="695"/>
                    </a:lnTo>
                    <a:lnTo>
                      <a:pt x="1333" y="695"/>
                    </a:lnTo>
                    <a:lnTo>
                      <a:pt x="1333" y="723"/>
                    </a:lnTo>
                    <a:lnTo>
                      <a:pt x="1319" y="723"/>
                    </a:lnTo>
                    <a:lnTo>
                      <a:pt x="1305" y="723"/>
                    </a:lnTo>
                    <a:lnTo>
                      <a:pt x="1305" y="737"/>
                    </a:lnTo>
                    <a:lnTo>
                      <a:pt x="1305" y="751"/>
                    </a:lnTo>
                    <a:lnTo>
                      <a:pt x="1305" y="766"/>
                    </a:lnTo>
                    <a:lnTo>
                      <a:pt x="1305" y="780"/>
                    </a:lnTo>
                    <a:lnTo>
                      <a:pt x="1305" y="794"/>
                    </a:lnTo>
                    <a:lnTo>
                      <a:pt x="1305" y="808"/>
                    </a:lnTo>
                    <a:lnTo>
                      <a:pt x="1305" y="822"/>
                    </a:lnTo>
                    <a:lnTo>
                      <a:pt x="1305" y="837"/>
                    </a:lnTo>
                    <a:lnTo>
                      <a:pt x="1305" y="851"/>
                    </a:lnTo>
                    <a:lnTo>
                      <a:pt x="1305" y="865"/>
                    </a:lnTo>
                    <a:lnTo>
                      <a:pt x="1305" y="879"/>
                    </a:lnTo>
                    <a:lnTo>
                      <a:pt x="1305" y="893"/>
                    </a:lnTo>
                    <a:lnTo>
                      <a:pt x="1305" y="907"/>
                    </a:lnTo>
                    <a:lnTo>
                      <a:pt x="1305" y="922"/>
                    </a:lnTo>
                    <a:lnTo>
                      <a:pt x="1291" y="922"/>
                    </a:lnTo>
                    <a:lnTo>
                      <a:pt x="1291" y="950"/>
                    </a:lnTo>
                    <a:lnTo>
                      <a:pt x="1291" y="964"/>
                    </a:lnTo>
                    <a:lnTo>
                      <a:pt x="1291" y="978"/>
                    </a:lnTo>
                    <a:lnTo>
                      <a:pt x="1291" y="993"/>
                    </a:lnTo>
                    <a:lnTo>
                      <a:pt x="1291" y="1007"/>
                    </a:lnTo>
                    <a:lnTo>
                      <a:pt x="1291" y="1021"/>
                    </a:lnTo>
                    <a:lnTo>
                      <a:pt x="1291" y="1035"/>
                    </a:lnTo>
                    <a:lnTo>
                      <a:pt x="1291" y="1049"/>
                    </a:lnTo>
                    <a:lnTo>
                      <a:pt x="1305" y="1049"/>
                    </a:lnTo>
                    <a:lnTo>
                      <a:pt x="1305" y="1064"/>
                    </a:lnTo>
                    <a:lnTo>
                      <a:pt x="1305" y="1078"/>
                    </a:lnTo>
                    <a:lnTo>
                      <a:pt x="1305" y="1092"/>
                    </a:lnTo>
                    <a:lnTo>
                      <a:pt x="1291" y="1092"/>
                    </a:lnTo>
                    <a:lnTo>
                      <a:pt x="1291" y="1106"/>
                    </a:lnTo>
                    <a:lnTo>
                      <a:pt x="1291" y="1120"/>
                    </a:lnTo>
                    <a:lnTo>
                      <a:pt x="1305" y="1120"/>
                    </a:lnTo>
                    <a:lnTo>
                      <a:pt x="1305" y="1149"/>
                    </a:lnTo>
                    <a:lnTo>
                      <a:pt x="1305" y="1163"/>
                    </a:lnTo>
                    <a:lnTo>
                      <a:pt x="1305" y="1177"/>
                    </a:lnTo>
                    <a:lnTo>
                      <a:pt x="1291" y="1177"/>
                    </a:lnTo>
                    <a:lnTo>
                      <a:pt x="1291" y="1191"/>
                    </a:lnTo>
                    <a:lnTo>
                      <a:pt x="1291" y="1205"/>
                    </a:lnTo>
                    <a:lnTo>
                      <a:pt x="1291" y="1220"/>
                    </a:lnTo>
                    <a:lnTo>
                      <a:pt x="1291" y="1234"/>
                    </a:lnTo>
                    <a:lnTo>
                      <a:pt x="1305" y="1234"/>
                    </a:lnTo>
                    <a:lnTo>
                      <a:pt x="1291" y="1234"/>
                    </a:lnTo>
                    <a:lnTo>
                      <a:pt x="1305" y="1234"/>
                    </a:lnTo>
                    <a:lnTo>
                      <a:pt x="1291" y="1248"/>
                    </a:lnTo>
                    <a:lnTo>
                      <a:pt x="1291" y="1262"/>
                    </a:lnTo>
                    <a:lnTo>
                      <a:pt x="1291" y="1276"/>
                    </a:lnTo>
                    <a:lnTo>
                      <a:pt x="1291" y="1290"/>
                    </a:lnTo>
                    <a:lnTo>
                      <a:pt x="1291" y="1305"/>
                    </a:lnTo>
                    <a:lnTo>
                      <a:pt x="1291" y="1319"/>
                    </a:lnTo>
                    <a:lnTo>
                      <a:pt x="1305" y="1333"/>
                    </a:lnTo>
                    <a:lnTo>
                      <a:pt x="1291" y="1347"/>
                    </a:lnTo>
                    <a:lnTo>
                      <a:pt x="1277" y="1347"/>
                    </a:lnTo>
                    <a:lnTo>
                      <a:pt x="1277" y="1361"/>
                    </a:lnTo>
                    <a:lnTo>
                      <a:pt x="1262" y="1361"/>
                    </a:lnTo>
                    <a:lnTo>
                      <a:pt x="1248" y="1361"/>
                    </a:lnTo>
                    <a:lnTo>
                      <a:pt x="1234" y="1376"/>
                    </a:lnTo>
                    <a:lnTo>
                      <a:pt x="1220" y="1376"/>
                    </a:lnTo>
                    <a:lnTo>
                      <a:pt x="1206" y="1390"/>
                    </a:lnTo>
                    <a:lnTo>
                      <a:pt x="1191" y="1390"/>
                    </a:lnTo>
                    <a:lnTo>
                      <a:pt x="1177" y="1404"/>
                    </a:lnTo>
                    <a:lnTo>
                      <a:pt x="1149" y="1404"/>
                    </a:lnTo>
                    <a:lnTo>
                      <a:pt x="1149" y="1418"/>
                    </a:lnTo>
                    <a:lnTo>
                      <a:pt x="1135" y="1418"/>
                    </a:lnTo>
                    <a:lnTo>
                      <a:pt x="1121" y="1418"/>
                    </a:lnTo>
                    <a:lnTo>
                      <a:pt x="1121" y="1432"/>
                    </a:lnTo>
                    <a:lnTo>
                      <a:pt x="1106" y="1432"/>
                    </a:lnTo>
                    <a:lnTo>
                      <a:pt x="1078" y="1461"/>
                    </a:lnTo>
                    <a:lnTo>
                      <a:pt x="1078" y="1475"/>
                    </a:lnTo>
                    <a:lnTo>
                      <a:pt x="1064" y="1475"/>
                    </a:lnTo>
                    <a:lnTo>
                      <a:pt x="1050" y="1489"/>
                    </a:lnTo>
                    <a:lnTo>
                      <a:pt x="1021" y="1503"/>
                    </a:lnTo>
                    <a:lnTo>
                      <a:pt x="1007" y="1503"/>
                    </a:lnTo>
                    <a:lnTo>
                      <a:pt x="993" y="1517"/>
                    </a:lnTo>
                    <a:lnTo>
                      <a:pt x="979" y="1517"/>
                    </a:lnTo>
                    <a:lnTo>
                      <a:pt x="965" y="1532"/>
                    </a:lnTo>
                    <a:lnTo>
                      <a:pt x="950" y="1532"/>
                    </a:lnTo>
                    <a:lnTo>
                      <a:pt x="936" y="1546"/>
                    </a:lnTo>
                    <a:lnTo>
                      <a:pt x="922" y="1560"/>
                    </a:lnTo>
                    <a:lnTo>
                      <a:pt x="908" y="1560"/>
                    </a:lnTo>
                    <a:lnTo>
                      <a:pt x="894" y="1574"/>
                    </a:lnTo>
                    <a:lnTo>
                      <a:pt x="865" y="1574"/>
                    </a:lnTo>
                    <a:lnTo>
                      <a:pt x="851" y="1588"/>
                    </a:lnTo>
                    <a:lnTo>
                      <a:pt x="823" y="1603"/>
                    </a:lnTo>
                    <a:lnTo>
                      <a:pt x="809" y="1617"/>
                    </a:lnTo>
                    <a:lnTo>
                      <a:pt x="780" y="1631"/>
                    </a:lnTo>
                    <a:lnTo>
                      <a:pt x="766" y="1631"/>
                    </a:lnTo>
                    <a:lnTo>
                      <a:pt x="752" y="1645"/>
                    </a:lnTo>
                    <a:lnTo>
                      <a:pt x="738" y="1659"/>
                    </a:lnTo>
                    <a:lnTo>
                      <a:pt x="723" y="1659"/>
                    </a:lnTo>
                    <a:lnTo>
                      <a:pt x="709" y="1673"/>
                    </a:lnTo>
                    <a:lnTo>
                      <a:pt x="681" y="1688"/>
                    </a:lnTo>
                    <a:lnTo>
                      <a:pt x="667" y="1688"/>
                    </a:lnTo>
                    <a:lnTo>
                      <a:pt x="653" y="1688"/>
                    </a:lnTo>
                    <a:lnTo>
                      <a:pt x="638" y="1702"/>
                    </a:lnTo>
                    <a:lnTo>
                      <a:pt x="624" y="1702"/>
                    </a:lnTo>
                    <a:lnTo>
                      <a:pt x="610" y="1702"/>
                    </a:lnTo>
                    <a:lnTo>
                      <a:pt x="596" y="1702"/>
                    </a:lnTo>
                    <a:lnTo>
                      <a:pt x="582" y="1702"/>
                    </a:lnTo>
                    <a:lnTo>
                      <a:pt x="567" y="1716"/>
                    </a:lnTo>
                    <a:lnTo>
                      <a:pt x="553" y="1716"/>
                    </a:lnTo>
                    <a:lnTo>
                      <a:pt x="553" y="1702"/>
                    </a:lnTo>
                    <a:lnTo>
                      <a:pt x="539" y="1702"/>
                    </a:lnTo>
                    <a:lnTo>
                      <a:pt x="525" y="1702"/>
                    </a:lnTo>
                    <a:lnTo>
                      <a:pt x="525" y="1688"/>
                    </a:lnTo>
                    <a:lnTo>
                      <a:pt x="511" y="1688"/>
                    </a:lnTo>
                    <a:lnTo>
                      <a:pt x="497" y="1688"/>
                    </a:lnTo>
                    <a:lnTo>
                      <a:pt x="482" y="1673"/>
                    </a:lnTo>
                    <a:lnTo>
                      <a:pt x="468" y="1659"/>
                    </a:lnTo>
                    <a:lnTo>
                      <a:pt x="454" y="1659"/>
                    </a:lnTo>
                    <a:lnTo>
                      <a:pt x="454" y="1645"/>
                    </a:lnTo>
                    <a:lnTo>
                      <a:pt x="440" y="1631"/>
                    </a:lnTo>
                    <a:lnTo>
                      <a:pt x="440" y="1617"/>
                    </a:lnTo>
                    <a:lnTo>
                      <a:pt x="440" y="1603"/>
                    </a:lnTo>
                    <a:lnTo>
                      <a:pt x="440" y="1588"/>
                    </a:lnTo>
                    <a:lnTo>
                      <a:pt x="426" y="1588"/>
                    </a:lnTo>
                    <a:lnTo>
                      <a:pt x="426" y="1574"/>
                    </a:lnTo>
                    <a:lnTo>
                      <a:pt x="426" y="1560"/>
                    </a:lnTo>
                    <a:lnTo>
                      <a:pt x="426" y="1546"/>
                    </a:lnTo>
                    <a:lnTo>
                      <a:pt x="411" y="1532"/>
                    </a:lnTo>
                    <a:lnTo>
                      <a:pt x="411" y="1517"/>
                    </a:lnTo>
                    <a:lnTo>
                      <a:pt x="411" y="1503"/>
                    </a:lnTo>
                    <a:lnTo>
                      <a:pt x="397" y="1489"/>
                    </a:lnTo>
                    <a:lnTo>
                      <a:pt x="397" y="1475"/>
                    </a:lnTo>
                    <a:lnTo>
                      <a:pt x="383" y="1461"/>
                    </a:lnTo>
                    <a:lnTo>
                      <a:pt x="383" y="1446"/>
                    </a:lnTo>
                    <a:lnTo>
                      <a:pt x="369" y="1446"/>
                    </a:lnTo>
                    <a:lnTo>
                      <a:pt x="369" y="1432"/>
                    </a:lnTo>
                    <a:lnTo>
                      <a:pt x="369" y="1418"/>
                    </a:lnTo>
                    <a:lnTo>
                      <a:pt x="355" y="1418"/>
                    </a:lnTo>
                    <a:lnTo>
                      <a:pt x="355" y="1404"/>
                    </a:lnTo>
                    <a:lnTo>
                      <a:pt x="341" y="1390"/>
                    </a:lnTo>
                    <a:lnTo>
                      <a:pt x="341" y="1376"/>
                    </a:lnTo>
                    <a:lnTo>
                      <a:pt x="326" y="1376"/>
                    </a:lnTo>
                    <a:lnTo>
                      <a:pt x="326" y="1361"/>
                    </a:lnTo>
                    <a:lnTo>
                      <a:pt x="312" y="1361"/>
                    </a:lnTo>
                    <a:lnTo>
                      <a:pt x="298" y="1347"/>
                    </a:lnTo>
                    <a:lnTo>
                      <a:pt x="284" y="1347"/>
                    </a:lnTo>
                    <a:lnTo>
                      <a:pt x="284" y="1333"/>
                    </a:lnTo>
                    <a:lnTo>
                      <a:pt x="270" y="1333"/>
                    </a:lnTo>
                    <a:lnTo>
                      <a:pt x="255" y="1333"/>
                    </a:lnTo>
                    <a:lnTo>
                      <a:pt x="241" y="1333"/>
                    </a:lnTo>
                    <a:lnTo>
                      <a:pt x="241" y="1319"/>
                    </a:lnTo>
                    <a:lnTo>
                      <a:pt x="227" y="1319"/>
                    </a:lnTo>
                    <a:lnTo>
                      <a:pt x="199" y="1319"/>
                    </a:lnTo>
                    <a:lnTo>
                      <a:pt x="128" y="1305"/>
                    </a:lnTo>
                    <a:lnTo>
                      <a:pt x="114" y="1305"/>
                    </a:lnTo>
                    <a:lnTo>
                      <a:pt x="99" y="1290"/>
                    </a:lnTo>
                    <a:lnTo>
                      <a:pt x="71" y="1290"/>
                    </a:lnTo>
                    <a:lnTo>
                      <a:pt x="43" y="1276"/>
                    </a:lnTo>
                    <a:lnTo>
                      <a:pt x="29" y="1276"/>
                    </a:lnTo>
                    <a:lnTo>
                      <a:pt x="14" y="1276"/>
                    </a:lnTo>
                    <a:lnTo>
                      <a:pt x="0" y="1276"/>
                    </a:lnTo>
                    <a:lnTo>
                      <a:pt x="14" y="1248"/>
                    </a:lnTo>
                    <a:lnTo>
                      <a:pt x="14" y="1234"/>
                    </a:lnTo>
                    <a:lnTo>
                      <a:pt x="29" y="1205"/>
                    </a:lnTo>
                    <a:lnTo>
                      <a:pt x="29" y="1191"/>
                    </a:lnTo>
                    <a:lnTo>
                      <a:pt x="43" y="1163"/>
                    </a:lnTo>
                    <a:lnTo>
                      <a:pt x="57" y="1106"/>
                    </a:lnTo>
                    <a:lnTo>
                      <a:pt x="57" y="1092"/>
                    </a:lnTo>
                    <a:lnTo>
                      <a:pt x="57" y="1078"/>
                    </a:lnTo>
                    <a:lnTo>
                      <a:pt x="57" y="1064"/>
                    </a:lnTo>
                    <a:lnTo>
                      <a:pt x="71" y="1035"/>
                    </a:lnTo>
                    <a:lnTo>
                      <a:pt x="85" y="950"/>
                    </a:lnTo>
                    <a:lnTo>
                      <a:pt x="85" y="936"/>
                    </a:lnTo>
                    <a:lnTo>
                      <a:pt x="99" y="893"/>
                    </a:lnTo>
                    <a:lnTo>
                      <a:pt x="99" y="879"/>
                    </a:lnTo>
                    <a:lnTo>
                      <a:pt x="114" y="851"/>
                    </a:lnTo>
                    <a:lnTo>
                      <a:pt x="114" y="822"/>
                    </a:lnTo>
                    <a:lnTo>
                      <a:pt x="114" y="808"/>
                    </a:lnTo>
                    <a:lnTo>
                      <a:pt x="128" y="766"/>
                    </a:lnTo>
                    <a:lnTo>
                      <a:pt x="128" y="751"/>
                    </a:lnTo>
                    <a:lnTo>
                      <a:pt x="142" y="709"/>
                    </a:lnTo>
                    <a:lnTo>
                      <a:pt x="142" y="695"/>
                    </a:lnTo>
                    <a:lnTo>
                      <a:pt x="142" y="681"/>
                    </a:lnTo>
                    <a:lnTo>
                      <a:pt x="142" y="666"/>
                    </a:lnTo>
                    <a:lnTo>
                      <a:pt x="156" y="666"/>
                    </a:lnTo>
                    <a:lnTo>
                      <a:pt x="156" y="652"/>
                    </a:lnTo>
                    <a:lnTo>
                      <a:pt x="142" y="652"/>
                    </a:lnTo>
                    <a:lnTo>
                      <a:pt x="128" y="652"/>
                    </a:lnTo>
                    <a:lnTo>
                      <a:pt x="128" y="638"/>
                    </a:lnTo>
                    <a:lnTo>
                      <a:pt x="114" y="638"/>
                    </a:lnTo>
                    <a:lnTo>
                      <a:pt x="99" y="638"/>
                    </a:lnTo>
                    <a:lnTo>
                      <a:pt x="99" y="624"/>
                    </a:lnTo>
                    <a:lnTo>
                      <a:pt x="85" y="624"/>
                    </a:lnTo>
                    <a:lnTo>
                      <a:pt x="99" y="610"/>
                    </a:lnTo>
                    <a:lnTo>
                      <a:pt x="99" y="595"/>
                    </a:lnTo>
                    <a:lnTo>
                      <a:pt x="99" y="581"/>
                    </a:lnTo>
                    <a:lnTo>
                      <a:pt x="99" y="567"/>
                    </a:lnTo>
                    <a:lnTo>
                      <a:pt x="99" y="553"/>
                    </a:lnTo>
                    <a:lnTo>
                      <a:pt x="114" y="539"/>
                    </a:lnTo>
                    <a:lnTo>
                      <a:pt x="114" y="524"/>
                    </a:lnTo>
                    <a:lnTo>
                      <a:pt x="114" y="510"/>
                    </a:lnTo>
                    <a:lnTo>
                      <a:pt x="114" y="496"/>
                    </a:lnTo>
                    <a:lnTo>
                      <a:pt x="128" y="482"/>
                    </a:lnTo>
                    <a:lnTo>
                      <a:pt x="128" y="468"/>
                    </a:lnTo>
                    <a:lnTo>
                      <a:pt x="128" y="454"/>
                    </a:lnTo>
                    <a:lnTo>
                      <a:pt x="128" y="439"/>
                    </a:lnTo>
                    <a:lnTo>
                      <a:pt x="142" y="439"/>
                    </a:lnTo>
                    <a:lnTo>
                      <a:pt x="142" y="425"/>
                    </a:lnTo>
                    <a:lnTo>
                      <a:pt x="142" y="411"/>
                    </a:lnTo>
                    <a:lnTo>
                      <a:pt x="142" y="397"/>
                    </a:lnTo>
                    <a:lnTo>
                      <a:pt x="142" y="383"/>
                    </a:lnTo>
                    <a:lnTo>
                      <a:pt x="156" y="368"/>
                    </a:lnTo>
                    <a:lnTo>
                      <a:pt x="156" y="354"/>
                    </a:lnTo>
                    <a:lnTo>
                      <a:pt x="156" y="340"/>
                    </a:lnTo>
                    <a:lnTo>
                      <a:pt x="156" y="326"/>
                    </a:lnTo>
                    <a:lnTo>
                      <a:pt x="156" y="312"/>
                    </a:lnTo>
                    <a:lnTo>
                      <a:pt x="170" y="312"/>
                    </a:lnTo>
                    <a:lnTo>
                      <a:pt x="170" y="298"/>
                    </a:lnTo>
                    <a:lnTo>
                      <a:pt x="170" y="283"/>
                    </a:lnTo>
                    <a:lnTo>
                      <a:pt x="170" y="269"/>
                    </a:lnTo>
                    <a:lnTo>
                      <a:pt x="170" y="255"/>
                    </a:lnTo>
                    <a:lnTo>
                      <a:pt x="185" y="241"/>
                    </a:lnTo>
                    <a:lnTo>
                      <a:pt x="185" y="227"/>
                    </a:lnTo>
                    <a:lnTo>
                      <a:pt x="185" y="198"/>
                    </a:lnTo>
                    <a:lnTo>
                      <a:pt x="199" y="170"/>
                    </a:lnTo>
                    <a:lnTo>
                      <a:pt x="199" y="156"/>
                    </a:lnTo>
                    <a:lnTo>
                      <a:pt x="199" y="142"/>
                    </a:lnTo>
                    <a:lnTo>
                      <a:pt x="199" y="127"/>
                    </a:lnTo>
                    <a:lnTo>
                      <a:pt x="199" y="113"/>
                    </a:lnTo>
                    <a:lnTo>
                      <a:pt x="213" y="113"/>
                    </a:lnTo>
                    <a:lnTo>
                      <a:pt x="213" y="99"/>
                    </a:lnTo>
                    <a:lnTo>
                      <a:pt x="213" y="85"/>
                    </a:lnTo>
                    <a:lnTo>
                      <a:pt x="213" y="71"/>
                    </a:lnTo>
                    <a:lnTo>
                      <a:pt x="227" y="71"/>
                    </a:lnTo>
                    <a:lnTo>
                      <a:pt x="270" y="71"/>
                    </a:lnTo>
                    <a:lnTo>
                      <a:pt x="298" y="71"/>
                    </a:lnTo>
                    <a:lnTo>
                      <a:pt x="312" y="71"/>
                    </a:lnTo>
                    <a:lnTo>
                      <a:pt x="312" y="56"/>
                    </a:lnTo>
                    <a:lnTo>
                      <a:pt x="326" y="71"/>
                    </a:lnTo>
                    <a:lnTo>
                      <a:pt x="341" y="71"/>
                    </a:lnTo>
                    <a:lnTo>
                      <a:pt x="341" y="56"/>
                    </a:lnTo>
                    <a:lnTo>
                      <a:pt x="383" y="28"/>
                    </a:lnTo>
                    <a:lnTo>
                      <a:pt x="411" y="0"/>
                    </a:lnTo>
                    <a:lnTo>
                      <a:pt x="411" y="14"/>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8731" name="Freeform 53"/>
              <p:cNvSpPr>
                <a:spLocks/>
              </p:cNvSpPr>
              <p:nvPr/>
            </p:nvSpPr>
            <p:spPr bwMode="auto">
              <a:xfrm>
                <a:off x="99" y="5248"/>
                <a:ext cx="3787" cy="2383"/>
              </a:xfrm>
              <a:custGeom>
                <a:avLst/>
                <a:gdLst>
                  <a:gd name="T0" fmla="*/ 2170 w 3787"/>
                  <a:gd name="T1" fmla="*/ 1022 h 2383"/>
                  <a:gd name="T2" fmla="*/ 2326 w 3787"/>
                  <a:gd name="T3" fmla="*/ 1092 h 2383"/>
                  <a:gd name="T4" fmla="*/ 2411 w 3787"/>
                  <a:gd name="T5" fmla="*/ 1107 h 2383"/>
                  <a:gd name="T6" fmla="*/ 2525 w 3787"/>
                  <a:gd name="T7" fmla="*/ 1092 h 2383"/>
                  <a:gd name="T8" fmla="*/ 2709 w 3787"/>
                  <a:gd name="T9" fmla="*/ 1064 h 2383"/>
                  <a:gd name="T10" fmla="*/ 2922 w 3787"/>
                  <a:gd name="T11" fmla="*/ 1007 h 2383"/>
                  <a:gd name="T12" fmla="*/ 3021 w 3787"/>
                  <a:gd name="T13" fmla="*/ 951 h 2383"/>
                  <a:gd name="T14" fmla="*/ 3120 w 3787"/>
                  <a:gd name="T15" fmla="*/ 936 h 2383"/>
                  <a:gd name="T16" fmla="*/ 3191 w 3787"/>
                  <a:gd name="T17" fmla="*/ 993 h 2383"/>
                  <a:gd name="T18" fmla="*/ 3390 w 3787"/>
                  <a:gd name="T19" fmla="*/ 1163 h 2383"/>
                  <a:gd name="T20" fmla="*/ 3574 w 3787"/>
                  <a:gd name="T21" fmla="*/ 1206 h 2383"/>
                  <a:gd name="T22" fmla="*/ 3688 w 3787"/>
                  <a:gd name="T23" fmla="*/ 1178 h 2383"/>
                  <a:gd name="T24" fmla="*/ 3759 w 3787"/>
                  <a:gd name="T25" fmla="*/ 1178 h 2383"/>
                  <a:gd name="T26" fmla="*/ 3787 w 3787"/>
                  <a:gd name="T27" fmla="*/ 1206 h 2383"/>
                  <a:gd name="T28" fmla="*/ 3773 w 3787"/>
                  <a:gd name="T29" fmla="*/ 1234 h 2383"/>
                  <a:gd name="T30" fmla="*/ 3773 w 3787"/>
                  <a:gd name="T31" fmla="*/ 1277 h 2383"/>
                  <a:gd name="T32" fmla="*/ 3744 w 3787"/>
                  <a:gd name="T33" fmla="*/ 1390 h 2383"/>
                  <a:gd name="T34" fmla="*/ 3730 w 3787"/>
                  <a:gd name="T35" fmla="*/ 1419 h 2383"/>
                  <a:gd name="T36" fmla="*/ 3730 w 3787"/>
                  <a:gd name="T37" fmla="*/ 1447 h 2383"/>
                  <a:gd name="T38" fmla="*/ 3716 w 3787"/>
                  <a:gd name="T39" fmla="*/ 1504 h 2383"/>
                  <a:gd name="T40" fmla="*/ 3716 w 3787"/>
                  <a:gd name="T41" fmla="*/ 1518 h 2383"/>
                  <a:gd name="T42" fmla="*/ 3716 w 3787"/>
                  <a:gd name="T43" fmla="*/ 1546 h 2383"/>
                  <a:gd name="T44" fmla="*/ 3702 w 3787"/>
                  <a:gd name="T45" fmla="*/ 1561 h 2383"/>
                  <a:gd name="T46" fmla="*/ 3702 w 3787"/>
                  <a:gd name="T47" fmla="*/ 1589 h 2383"/>
                  <a:gd name="T48" fmla="*/ 3688 w 3787"/>
                  <a:gd name="T49" fmla="*/ 1631 h 2383"/>
                  <a:gd name="T50" fmla="*/ 3673 w 3787"/>
                  <a:gd name="T51" fmla="*/ 1688 h 2383"/>
                  <a:gd name="T52" fmla="*/ 3673 w 3787"/>
                  <a:gd name="T53" fmla="*/ 1717 h 2383"/>
                  <a:gd name="T54" fmla="*/ 3688 w 3787"/>
                  <a:gd name="T55" fmla="*/ 1745 h 2383"/>
                  <a:gd name="T56" fmla="*/ 3716 w 3787"/>
                  <a:gd name="T57" fmla="*/ 1759 h 2383"/>
                  <a:gd name="T58" fmla="*/ 3730 w 3787"/>
                  <a:gd name="T59" fmla="*/ 1773 h 2383"/>
                  <a:gd name="T60" fmla="*/ 3716 w 3787"/>
                  <a:gd name="T61" fmla="*/ 1802 h 2383"/>
                  <a:gd name="T62" fmla="*/ 3688 w 3787"/>
                  <a:gd name="T63" fmla="*/ 1915 h 2383"/>
                  <a:gd name="T64" fmla="*/ 3659 w 3787"/>
                  <a:gd name="T65" fmla="*/ 2043 h 2383"/>
                  <a:gd name="T66" fmla="*/ 3631 w 3787"/>
                  <a:gd name="T67" fmla="*/ 2199 h 2383"/>
                  <a:gd name="T68" fmla="*/ 3588 w 3787"/>
                  <a:gd name="T69" fmla="*/ 2355 h 2383"/>
                  <a:gd name="T70" fmla="*/ 3517 w 3787"/>
                  <a:gd name="T71" fmla="*/ 2369 h 2383"/>
                  <a:gd name="T72" fmla="*/ 3447 w 3787"/>
                  <a:gd name="T73" fmla="*/ 2355 h 2383"/>
                  <a:gd name="T74" fmla="*/ 3333 w 3787"/>
                  <a:gd name="T75" fmla="*/ 2312 h 2383"/>
                  <a:gd name="T76" fmla="*/ 3248 w 3787"/>
                  <a:gd name="T77" fmla="*/ 2270 h 2383"/>
                  <a:gd name="T78" fmla="*/ 3120 w 3787"/>
                  <a:gd name="T79" fmla="*/ 2213 h 2383"/>
                  <a:gd name="T80" fmla="*/ 3049 w 3787"/>
                  <a:gd name="T81" fmla="*/ 2171 h 2383"/>
                  <a:gd name="T82" fmla="*/ 2964 w 3787"/>
                  <a:gd name="T83" fmla="*/ 2128 h 2383"/>
                  <a:gd name="T84" fmla="*/ 2865 w 3787"/>
                  <a:gd name="T85" fmla="*/ 2085 h 2383"/>
                  <a:gd name="T86" fmla="*/ 2709 w 3787"/>
                  <a:gd name="T87" fmla="*/ 2043 h 2383"/>
                  <a:gd name="T88" fmla="*/ 2610 w 3787"/>
                  <a:gd name="T89" fmla="*/ 2000 h 2383"/>
                  <a:gd name="T90" fmla="*/ 2511 w 3787"/>
                  <a:gd name="T91" fmla="*/ 1958 h 2383"/>
                  <a:gd name="T92" fmla="*/ 2057 w 3787"/>
                  <a:gd name="T93" fmla="*/ 1816 h 2383"/>
                  <a:gd name="T94" fmla="*/ 1844 w 3787"/>
                  <a:gd name="T95" fmla="*/ 1816 h 2383"/>
                  <a:gd name="T96" fmla="*/ 1532 w 3787"/>
                  <a:gd name="T97" fmla="*/ 1816 h 2383"/>
                  <a:gd name="T98" fmla="*/ 426 w 3787"/>
                  <a:gd name="T99" fmla="*/ 1788 h 2383"/>
                  <a:gd name="T100" fmla="*/ 270 w 3787"/>
                  <a:gd name="T101" fmla="*/ 1192 h 2383"/>
                  <a:gd name="T102" fmla="*/ 724 w 3787"/>
                  <a:gd name="T103" fmla="*/ 681 h 2383"/>
                  <a:gd name="T104" fmla="*/ 270 w 3787"/>
                  <a:gd name="T105" fmla="*/ 397 h 2383"/>
                  <a:gd name="T106" fmla="*/ 1163 w 3787"/>
                  <a:gd name="T107" fmla="*/ 14 h 2383"/>
                  <a:gd name="T108" fmla="*/ 1745 w 3787"/>
                  <a:gd name="T109" fmla="*/ 256 h 2383"/>
                  <a:gd name="T110" fmla="*/ 1957 w 3787"/>
                  <a:gd name="T111" fmla="*/ 511 h 238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787"/>
                  <a:gd name="T169" fmla="*/ 0 h 2383"/>
                  <a:gd name="T170" fmla="*/ 3787 w 3787"/>
                  <a:gd name="T171" fmla="*/ 2383 h 238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787" h="2383">
                    <a:moveTo>
                      <a:pt x="2000" y="639"/>
                    </a:moveTo>
                    <a:lnTo>
                      <a:pt x="2043" y="809"/>
                    </a:lnTo>
                    <a:lnTo>
                      <a:pt x="2071" y="936"/>
                    </a:lnTo>
                    <a:lnTo>
                      <a:pt x="2071" y="979"/>
                    </a:lnTo>
                    <a:lnTo>
                      <a:pt x="2085" y="979"/>
                    </a:lnTo>
                    <a:lnTo>
                      <a:pt x="2142" y="1007"/>
                    </a:lnTo>
                    <a:lnTo>
                      <a:pt x="2156" y="1007"/>
                    </a:lnTo>
                    <a:lnTo>
                      <a:pt x="2170" y="1022"/>
                    </a:lnTo>
                    <a:lnTo>
                      <a:pt x="2255" y="1064"/>
                    </a:lnTo>
                    <a:lnTo>
                      <a:pt x="2269" y="1064"/>
                    </a:lnTo>
                    <a:lnTo>
                      <a:pt x="2284" y="1078"/>
                    </a:lnTo>
                    <a:lnTo>
                      <a:pt x="2298" y="1078"/>
                    </a:lnTo>
                    <a:lnTo>
                      <a:pt x="2312" y="1078"/>
                    </a:lnTo>
                    <a:lnTo>
                      <a:pt x="2326" y="1092"/>
                    </a:lnTo>
                    <a:lnTo>
                      <a:pt x="2340" y="1092"/>
                    </a:lnTo>
                    <a:lnTo>
                      <a:pt x="2355" y="1092"/>
                    </a:lnTo>
                    <a:lnTo>
                      <a:pt x="2369" y="1107"/>
                    </a:lnTo>
                    <a:lnTo>
                      <a:pt x="2383" y="1107"/>
                    </a:lnTo>
                    <a:lnTo>
                      <a:pt x="2397" y="1107"/>
                    </a:lnTo>
                    <a:lnTo>
                      <a:pt x="2411" y="1107"/>
                    </a:lnTo>
                    <a:lnTo>
                      <a:pt x="2425" y="1107"/>
                    </a:lnTo>
                    <a:lnTo>
                      <a:pt x="2440" y="1107"/>
                    </a:lnTo>
                    <a:lnTo>
                      <a:pt x="2468" y="1107"/>
                    </a:lnTo>
                    <a:lnTo>
                      <a:pt x="2482" y="1107"/>
                    </a:lnTo>
                    <a:lnTo>
                      <a:pt x="2496" y="1107"/>
                    </a:lnTo>
                    <a:lnTo>
                      <a:pt x="2511" y="1107"/>
                    </a:lnTo>
                    <a:lnTo>
                      <a:pt x="2525" y="1092"/>
                    </a:lnTo>
                    <a:lnTo>
                      <a:pt x="2553" y="1092"/>
                    </a:lnTo>
                    <a:lnTo>
                      <a:pt x="2567" y="1092"/>
                    </a:lnTo>
                    <a:lnTo>
                      <a:pt x="2667" y="1064"/>
                    </a:lnTo>
                    <a:lnTo>
                      <a:pt x="2695" y="1064"/>
                    </a:lnTo>
                    <a:lnTo>
                      <a:pt x="2709" y="1064"/>
                    </a:lnTo>
                    <a:lnTo>
                      <a:pt x="2752" y="1050"/>
                    </a:lnTo>
                    <a:lnTo>
                      <a:pt x="2794" y="1036"/>
                    </a:lnTo>
                    <a:lnTo>
                      <a:pt x="2823" y="1036"/>
                    </a:lnTo>
                    <a:lnTo>
                      <a:pt x="2851" y="1022"/>
                    </a:lnTo>
                    <a:lnTo>
                      <a:pt x="2865" y="1022"/>
                    </a:lnTo>
                    <a:lnTo>
                      <a:pt x="2879" y="1022"/>
                    </a:lnTo>
                    <a:lnTo>
                      <a:pt x="2908" y="1007"/>
                    </a:lnTo>
                    <a:lnTo>
                      <a:pt x="2922" y="1007"/>
                    </a:lnTo>
                    <a:lnTo>
                      <a:pt x="2936" y="1007"/>
                    </a:lnTo>
                    <a:lnTo>
                      <a:pt x="2950" y="993"/>
                    </a:lnTo>
                    <a:lnTo>
                      <a:pt x="2964" y="993"/>
                    </a:lnTo>
                    <a:lnTo>
                      <a:pt x="2979" y="993"/>
                    </a:lnTo>
                    <a:lnTo>
                      <a:pt x="2993" y="979"/>
                    </a:lnTo>
                    <a:lnTo>
                      <a:pt x="3007" y="965"/>
                    </a:lnTo>
                    <a:lnTo>
                      <a:pt x="3021" y="951"/>
                    </a:lnTo>
                    <a:lnTo>
                      <a:pt x="3049" y="951"/>
                    </a:lnTo>
                    <a:lnTo>
                      <a:pt x="3049" y="936"/>
                    </a:lnTo>
                    <a:lnTo>
                      <a:pt x="3064" y="936"/>
                    </a:lnTo>
                    <a:lnTo>
                      <a:pt x="3078" y="922"/>
                    </a:lnTo>
                    <a:lnTo>
                      <a:pt x="3092" y="908"/>
                    </a:lnTo>
                    <a:lnTo>
                      <a:pt x="3120" y="936"/>
                    </a:lnTo>
                    <a:lnTo>
                      <a:pt x="3120" y="951"/>
                    </a:lnTo>
                    <a:lnTo>
                      <a:pt x="3149" y="965"/>
                    </a:lnTo>
                    <a:lnTo>
                      <a:pt x="3177" y="979"/>
                    </a:lnTo>
                    <a:lnTo>
                      <a:pt x="3191" y="993"/>
                    </a:lnTo>
                    <a:lnTo>
                      <a:pt x="3191" y="1007"/>
                    </a:lnTo>
                    <a:lnTo>
                      <a:pt x="3291" y="1064"/>
                    </a:lnTo>
                    <a:lnTo>
                      <a:pt x="3333" y="1078"/>
                    </a:lnTo>
                    <a:lnTo>
                      <a:pt x="3333" y="1092"/>
                    </a:lnTo>
                    <a:lnTo>
                      <a:pt x="3376" y="1107"/>
                    </a:lnTo>
                    <a:lnTo>
                      <a:pt x="3376" y="1121"/>
                    </a:lnTo>
                    <a:lnTo>
                      <a:pt x="3390" y="1135"/>
                    </a:lnTo>
                    <a:lnTo>
                      <a:pt x="3390" y="1163"/>
                    </a:lnTo>
                    <a:lnTo>
                      <a:pt x="3404" y="1192"/>
                    </a:lnTo>
                    <a:lnTo>
                      <a:pt x="3404" y="1206"/>
                    </a:lnTo>
                    <a:lnTo>
                      <a:pt x="3404" y="1234"/>
                    </a:lnTo>
                    <a:lnTo>
                      <a:pt x="3461" y="1220"/>
                    </a:lnTo>
                    <a:lnTo>
                      <a:pt x="3517" y="1206"/>
                    </a:lnTo>
                    <a:lnTo>
                      <a:pt x="3560" y="1206"/>
                    </a:lnTo>
                    <a:lnTo>
                      <a:pt x="3574" y="1206"/>
                    </a:lnTo>
                    <a:lnTo>
                      <a:pt x="3603" y="1192"/>
                    </a:lnTo>
                    <a:lnTo>
                      <a:pt x="3617" y="1192"/>
                    </a:lnTo>
                    <a:lnTo>
                      <a:pt x="3673" y="1178"/>
                    </a:lnTo>
                    <a:lnTo>
                      <a:pt x="3688" y="1178"/>
                    </a:lnTo>
                    <a:lnTo>
                      <a:pt x="3702" y="1178"/>
                    </a:lnTo>
                    <a:lnTo>
                      <a:pt x="3716" y="1178"/>
                    </a:lnTo>
                    <a:lnTo>
                      <a:pt x="3730" y="1178"/>
                    </a:lnTo>
                    <a:lnTo>
                      <a:pt x="3759" y="1178"/>
                    </a:lnTo>
                    <a:lnTo>
                      <a:pt x="3787" y="1178"/>
                    </a:lnTo>
                    <a:lnTo>
                      <a:pt x="3787" y="1192"/>
                    </a:lnTo>
                    <a:lnTo>
                      <a:pt x="3787" y="1206"/>
                    </a:lnTo>
                    <a:lnTo>
                      <a:pt x="3787" y="1220"/>
                    </a:lnTo>
                    <a:lnTo>
                      <a:pt x="3773" y="1220"/>
                    </a:lnTo>
                    <a:lnTo>
                      <a:pt x="3773" y="1234"/>
                    </a:lnTo>
                    <a:lnTo>
                      <a:pt x="3773" y="1249"/>
                    </a:lnTo>
                    <a:lnTo>
                      <a:pt x="3773" y="1263"/>
                    </a:lnTo>
                    <a:lnTo>
                      <a:pt x="3773" y="1277"/>
                    </a:lnTo>
                    <a:lnTo>
                      <a:pt x="3759" y="1305"/>
                    </a:lnTo>
                    <a:lnTo>
                      <a:pt x="3759" y="1334"/>
                    </a:lnTo>
                    <a:lnTo>
                      <a:pt x="3759" y="1348"/>
                    </a:lnTo>
                    <a:lnTo>
                      <a:pt x="3744" y="1362"/>
                    </a:lnTo>
                    <a:lnTo>
                      <a:pt x="3744" y="1376"/>
                    </a:lnTo>
                    <a:lnTo>
                      <a:pt x="3744" y="1390"/>
                    </a:lnTo>
                    <a:lnTo>
                      <a:pt x="3744" y="1405"/>
                    </a:lnTo>
                    <a:lnTo>
                      <a:pt x="3744" y="1419"/>
                    </a:lnTo>
                    <a:lnTo>
                      <a:pt x="3730" y="1419"/>
                    </a:lnTo>
                    <a:lnTo>
                      <a:pt x="3730" y="1433"/>
                    </a:lnTo>
                    <a:lnTo>
                      <a:pt x="3730" y="1447"/>
                    </a:lnTo>
                    <a:lnTo>
                      <a:pt x="3730" y="1461"/>
                    </a:lnTo>
                    <a:lnTo>
                      <a:pt x="3730" y="1475"/>
                    </a:lnTo>
                    <a:lnTo>
                      <a:pt x="3716" y="1490"/>
                    </a:lnTo>
                    <a:lnTo>
                      <a:pt x="3716" y="1504"/>
                    </a:lnTo>
                    <a:lnTo>
                      <a:pt x="3716" y="1518"/>
                    </a:lnTo>
                    <a:lnTo>
                      <a:pt x="3716" y="1532"/>
                    </a:lnTo>
                    <a:lnTo>
                      <a:pt x="3716" y="1546"/>
                    </a:lnTo>
                    <a:lnTo>
                      <a:pt x="3702" y="1546"/>
                    </a:lnTo>
                    <a:lnTo>
                      <a:pt x="3702" y="1561"/>
                    </a:lnTo>
                    <a:lnTo>
                      <a:pt x="3702" y="1575"/>
                    </a:lnTo>
                    <a:lnTo>
                      <a:pt x="3702" y="1589"/>
                    </a:lnTo>
                    <a:lnTo>
                      <a:pt x="3688" y="1603"/>
                    </a:lnTo>
                    <a:lnTo>
                      <a:pt x="3688" y="1617"/>
                    </a:lnTo>
                    <a:lnTo>
                      <a:pt x="3688" y="1631"/>
                    </a:lnTo>
                    <a:lnTo>
                      <a:pt x="3688" y="1646"/>
                    </a:lnTo>
                    <a:lnTo>
                      <a:pt x="3673" y="1660"/>
                    </a:lnTo>
                    <a:lnTo>
                      <a:pt x="3673" y="1674"/>
                    </a:lnTo>
                    <a:lnTo>
                      <a:pt x="3673" y="1688"/>
                    </a:lnTo>
                    <a:lnTo>
                      <a:pt x="3673" y="1702"/>
                    </a:lnTo>
                    <a:lnTo>
                      <a:pt x="3673" y="1717"/>
                    </a:lnTo>
                    <a:lnTo>
                      <a:pt x="3659" y="1731"/>
                    </a:lnTo>
                    <a:lnTo>
                      <a:pt x="3673" y="1731"/>
                    </a:lnTo>
                    <a:lnTo>
                      <a:pt x="3673" y="1745"/>
                    </a:lnTo>
                    <a:lnTo>
                      <a:pt x="3688" y="1745"/>
                    </a:lnTo>
                    <a:lnTo>
                      <a:pt x="3702" y="1745"/>
                    </a:lnTo>
                    <a:lnTo>
                      <a:pt x="3702" y="1759"/>
                    </a:lnTo>
                    <a:lnTo>
                      <a:pt x="3716" y="1759"/>
                    </a:lnTo>
                    <a:lnTo>
                      <a:pt x="3730" y="1759"/>
                    </a:lnTo>
                    <a:lnTo>
                      <a:pt x="3730" y="1773"/>
                    </a:lnTo>
                    <a:lnTo>
                      <a:pt x="3716" y="1773"/>
                    </a:lnTo>
                    <a:lnTo>
                      <a:pt x="3716" y="1788"/>
                    </a:lnTo>
                    <a:lnTo>
                      <a:pt x="3716" y="1802"/>
                    </a:lnTo>
                    <a:lnTo>
                      <a:pt x="3716" y="1816"/>
                    </a:lnTo>
                    <a:lnTo>
                      <a:pt x="3702" y="1858"/>
                    </a:lnTo>
                    <a:lnTo>
                      <a:pt x="3702" y="1873"/>
                    </a:lnTo>
                    <a:lnTo>
                      <a:pt x="3688" y="1915"/>
                    </a:lnTo>
                    <a:lnTo>
                      <a:pt x="3688" y="1929"/>
                    </a:lnTo>
                    <a:lnTo>
                      <a:pt x="3688" y="1958"/>
                    </a:lnTo>
                    <a:lnTo>
                      <a:pt x="3673" y="1986"/>
                    </a:lnTo>
                    <a:lnTo>
                      <a:pt x="3673" y="2000"/>
                    </a:lnTo>
                    <a:lnTo>
                      <a:pt x="3659" y="2043"/>
                    </a:lnTo>
                    <a:lnTo>
                      <a:pt x="3659" y="2057"/>
                    </a:lnTo>
                    <a:lnTo>
                      <a:pt x="3645" y="2142"/>
                    </a:lnTo>
                    <a:lnTo>
                      <a:pt x="3631" y="2171"/>
                    </a:lnTo>
                    <a:lnTo>
                      <a:pt x="3631" y="2185"/>
                    </a:lnTo>
                    <a:lnTo>
                      <a:pt x="3631" y="2199"/>
                    </a:lnTo>
                    <a:lnTo>
                      <a:pt x="3631" y="2213"/>
                    </a:lnTo>
                    <a:lnTo>
                      <a:pt x="3617" y="2270"/>
                    </a:lnTo>
                    <a:lnTo>
                      <a:pt x="3603" y="2298"/>
                    </a:lnTo>
                    <a:lnTo>
                      <a:pt x="3603" y="2312"/>
                    </a:lnTo>
                    <a:lnTo>
                      <a:pt x="3588" y="2341"/>
                    </a:lnTo>
                    <a:lnTo>
                      <a:pt x="3588" y="2355"/>
                    </a:lnTo>
                    <a:lnTo>
                      <a:pt x="3574" y="2383"/>
                    </a:lnTo>
                    <a:lnTo>
                      <a:pt x="3560" y="2369"/>
                    </a:lnTo>
                    <a:lnTo>
                      <a:pt x="3546" y="2369"/>
                    </a:lnTo>
                    <a:lnTo>
                      <a:pt x="3532" y="2369"/>
                    </a:lnTo>
                    <a:lnTo>
                      <a:pt x="3517" y="2369"/>
                    </a:lnTo>
                    <a:lnTo>
                      <a:pt x="3503" y="2369"/>
                    </a:lnTo>
                    <a:lnTo>
                      <a:pt x="3475" y="2355"/>
                    </a:lnTo>
                    <a:lnTo>
                      <a:pt x="3461" y="2355"/>
                    </a:lnTo>
                    <a:lnTo>
                      <a:pt x="3447" y="2355"/>
                    </a:lnTo>
                    <a:lnTo>
                      <a:pt x="3432" y="2355"/>
                    </a:lnTo>
                    <a:lnTo>
                      <a:pt x="3432" y="2341"/>
                    </a:lnTo>
                    <a:lnTo>
                      <a:pt x="3418" y="2341"/>
                    </a:lnTo>
                    <a:lnTo>
                      <a:pt x="3404" y="2341"/>
                    </a:lnTo>
                    <a:lnTo>
                      <a:pt x="3376" y="2327"/>
                    </a:lnTo>
                    <a:lnTo>
                      <a:pt x="3361" y="2312"/>
                    </a:lnTo>
                    <a:lnTo>
                      <a:pt x="3333" y="2312"/>
                    </a:lnTo>
                    <a:lnTo>
                      <a:pt x="3333" y="2298"/>
                    </a:lnTo>
                    <a:lnTo>
                      <a:pt x="3319" y="2298"/>
                    </a:lnTo>
                    <a:lnTo>
                      <a:pt x="3305" y="2298"/>
                    </a:lnTo>
                    <a:lnTo>
                      <a:pt x="3291" y="2284"/>
                    </a:lnTo>
                    <a:lnTo>
                      <a:pt x="3262" y="2270"/>
                    </a:lnTo>
                    <a:lnTo>
                      <a:pt x="3248" y="2270"/>
                    </a:lnTo>
                    <a:lnTo>
                      <a:pt x="3234" y="2256"/>
                    </a:lnTo>
                    <a:lnTo>
                      <a:pt x="3220" y="2256"/>
                    </a:lnTo>
                    <a:lnTo>
                      <a:pt x="3205" y="2241"/>
                    </a:lnTo>
                    <a:lnTo>
                      <a:pt x="3191" y="2241"/>
                    </a:lnTo>
                    <a:lnTo>
                      <a:pt x="3177" y="2227"/>
                    </a:lnTo>
                    <a:lnTo>
                      <a:pt x="3163" y="2227"/>
                    </a:lnTo>
                    <a:lnTo>
                      <a:pt x="3149" y="2213"/>
                    </a:lnTo>
                    <a:lnTo>
                      <a:pt x="3120" y="2213"/>
                    </a:lnTo>
                    <a:lnTo>
                      <a:pt x="3120" y="2199"/>
                    </a:lnTo>
                    <a:lnTo>
                      <a:pt x="3106" y="2199"/>
                    </a:lnTo>
                    <a:lnTo>
                      <a:pt x="3092" y="2185"/>
                    </a:lnTo>
                    <a:lnTo>
                      <a:pt x="3078" y="2185"/>
                    </a:lnTo>
                    <a:lnTo>
                      <a:pt x="3064" y="2171"/>
                    </a:lnTo>
                    <a:lnTo>
                      <a:pt x="3049" y="2171"/>
                    </a:lnTo>
                    <a:lnTo>
                      <a:pt x="3035" y="2156"/>
                    </a:lnTo>
                    <a:lnTo>
                      <a:pt x="3021" y="2156"/>
                    </a:lnTo>
                    <a:lnTo>
                      <a:pt x="3007" y="2156"/>
                    </a:lnTo>
                    <a:lnTo>
                      <a:pt x="2993" y="2142"/>
                    </a:lnTo>
                    <a:lnTo>
                      <a:pt x="2964" y="2128"/>
                    </a:lnTo>
                    <a:lnTo>
                      <a:pt x="2950" y="2128"/>
                    </a:lnTo>
                    <a:lnTo>
                      <a:pt x="2936" y="2114"/>
                    </a:lnTo>
                    <a:lnTo>
                      <a:pt x="2908" y="2100"/>
                    </a:lnTo>
                    <a:lnTo>
                      <a:pt x="2893" y="2100"/>
                    </a:lnTo>
                    <a:lnTo>
                      <a:pt x="2879" y="2100"/>
                    </a:lnTo>
                    <a:lnTo>
                      <a:pt x="2865" y="2100"/>
                    </a:lnTo>
                    <a:lnTo>
                      <a:pt x="2865" y="2085"/>
                    </a:lnTo>
                    <a:lnTo>
                      <a:pt x="2851" y="2085"/>
                    </a:lnTo>
                    <a:lnTo>
                      <a:pt x="2837" y="2085"/>
                    </a:lnTo>
                    <a:lnTo>
                      <a:pt x="2823" y="2071"/>
                    </a:lnTo>
                    <a:lnTo>
                      <a:pt x="2808" y="2071"/>
                    </a:lnTo>
                    <a:lnTo>
                      <a:pt x="2780" y="2071"/>
                    </a:lnTo>
                    <a:lnTo>
                      <a:pt x="2709" y="2043"/>
                    </a:lnTo>
                    <a:lnTo>
                      <a:pt x="2695" y="2029"/>
                    </a:lnTo>
                    <a:lnTo>
                      <a:pt x="2681" y="2029"/>
                    </a:lnTo>
                    <a:lnTo>
                      <a:pt x="2667" y="2029"/>
                    </a:lnTo>
                    <a:lnTo>
                      <a:pt x="2652" y="2014"/>
                    </a:lnTo>
                    <a:lnTo>
                      <a:pt x="2624" y="2000"/>
                    </a:lnTo>
                    <a:lnTo>
                      <a:pt x="2610" y="2000"/>
                    </a:lnTo>
                    <a:lnTo>
                      <a:pt x="2581" y="2000"/>
                    </a:lnTo>
                    <a:lnTo>
                      <a:pt x="2581" y="1986"/>
                    </a:lnTo>
                    <a:lnTo>
                      <a:pt x="2567" y="1986"/>
                    </a:lnTo>
                    <a:lnTo>
                      <a:pt x="2553" y="1986"/>
                    </a:lnTo>
                    <a:lnTo>
                      <a:pt x="2539" y="1972"/>
                    </a:lnTo>
                    <a:lnTo>
                      <a:pt x="2525" y="1972"/>
                    </a:lnTo>
                    <a:lnTo>
                      <a:pt x="2511" y="1958"/>
                    </a:lnTo>
                    <a:lnTo>
                      <a:pt x="2496" y="1958"/>
                    </a:lnTo>
                    <a:lnTo>
                      <a:pt x="2482" y="1958"/>
                    </a:lnTo>
                    <a:lnTo>
                      <a:pt x="2425" y="1929"/>
                    </a:lnTo>
                    <a:lnTo>
                      <a:pt x="2298" y="1887"/>
                    </a:lnTo>
                    <a:lnTo>
                      <a:pt x="2085" y="1816"/>
                    </a:lnTo>
                    <a:lnTo>
                      <a:pt x="2071" y="1816"/>
                    </a:lnTo>
                    <a:lnTo>
                      <a:pt x="2057" y="1816"/>
                    </a:lnTo>
                    <a:lnTo>
                      <a:pt x="2043" y="1816"/>
                    </a:lnTo>
                    <a:lnTo>
                      <a:pt x="2014" y="1816"/>
                    </a:lnTo>
                    <a:lnTo>
                      <a:pt x="1986" y="1816"/>
                    </a:lnTo>
                    <a:lnTo>
                      <a:pt x="1957" y="1816"/>
                    </a:lnTo>
                    <a:lnTo>
                      <a:pt x="1943" y="1816"/>
                    </a:lnTo>
                    <a:lnTo>
                      <a:pt x="1915" y="1816"/>
                    </a:lnTo>
                    <a:lnTo>
                      <a:pt x="1887" y="1816"/>
                    </a:lnTo>
                    <a:lnTo>
                      <a:pt x="1844" y="1816"/>
                    </a:lnTo>
                    <a:lnTo>
                      <a:pt x="1801" y="1816"/>
                    </a:lnTo>
                    <a:lnTo>
                      <a:pt x="1773" y="1816"/>
                    </a:lnTo>
                    <a:lnTo>
                      <a:pt x="1759" y="1816"/>
                    </a:lnTo>
                    <a:lnTo>
                      <a:pt x="1716" y="1816"/>
                    </a:lnTo>
                    <a:lnTo>
                      <a:pt x="1688" y="1816"/>
                    </a:lnTo>
                    <a:lnTo>
                      <a:pt x="1645" y="1816"/>
                    </a:lnTo>
                    <a:lnTo>
                      <a:pt x="1589" y="1816"/>
                    </a:lnTo>
                    <a:lnTo>
                      <a:pt x="1532" y="1816"/>
                    </a:lnTo>
                    <a:lnTo>
                      <a:pt x="1489" y="1816"/>
                    </a:lnTo>
                    <a:lnTo>
                      <a:pt x="1177" y="1816"/>
                    </a:lnTo>
                    <a:lnTo>
                      <a:pt x="809" y="1816"/>
                    </a:lnTo>
                    <a:lnTo>
                      <a:pt x="695" y="1816"/>
                    </a:lnTo>
                    <a:lnTo>
                      <a:pt x="695" y="1788"/>
                    </a:lnTo>
                    <a:lnTo>
                      <a:pt x="454" y="1788"/>
                    </a:lnTo>
                    <a:lnTo>
                      <a:pt x="426" y="1788"/>
                    </a:lnTo>
                    <a:lnTo>
                      <a:pt x="426" y="1702"/>
                    </a:lnTo>
                    <a:lnTo>
                      <a:pt x="482" y="1646"/>
                    </a:lnTo>
                    <a:lnTo>
                      <a:pt x="454" y="1532"/>
                    </a:lnTo>
                    <a:lnTo>
                      <a:pt x="440" y="1532"/>
                    </a:lnTo>
                    <a:lnTo>
                      <a:pt x="397" y="1362"/>
                    </a:lnTo>
                    <a:lnTo>
                      <a:pt x="369" y="1277"/>
                    </a:lnTo>
                    <a:lnTo>
                      <a:pt x="270" y="1192"/>
                    </a:lnTo>
                    <a:lnTo>
                      <a:pt x="0" y="922"/>
                    </a:lnTo>
                    <a:lnTo>
                      <a:pt x="14" y="908"/>
                    </a:lnTo>
                    <a:lnTo>
                      <a:pt x="298" y="1163"/>
                    </a:lnTo>
                    <a:lnTo>
                      <a:pt x="653" y="880"/>
                    </a:lnTo>
                    <a:lnTo>
                      <a:pt x="653" y="866"/>
                    </a:lnTo>
                    <a:lnTo>
                      <a:pt x="695" y="837"/>
                    </a:lnTo>
                    <a:lnTo>
                      <a:pt x="780" y="766"/>
                    </a:lnTo>
                    <a:lnTo>
                      <a:pt x="724" y="681"/>
                    </a:lnTo>
                    <a:lnTo>
                      <a:pt x="695" y="710"/>
                    </a:lnTo>
                    <a:lnTo>
                      <a:pt x="582" y="823"/>
                    </a:lnTo>
                    <a:lnTo>
                      <a:pt x="355" y="823"/>
                    </a:lnTo>
                    <a:lnTo>
                      <a:pt x="284" y="936"/>
                    </a:lnTo>
                    <a:lnTo>
                      <a:pt x="256" y="922"/>
                    </a:lnTo>
                    <a:lnTo>
                      <a:pt x="270" y="880"/>
                    </a:lnTo>
                    <a:lnTo>
                      <a:pt x="270" y="596"/>
                    </a:lnTo>
                    <a:lnTo>
                      <a:pt x="270" y="397"/>
                    </a:lnTo>
                    <a:lnTo>
                      <a:pt x="270" y="383"/>
                    </a:lnTo>
                    <a:lnTo>
                      <a:pt x="397" y="341"/>
                    </a:lnTo>
                    <a:lnTo>
                      <a:pt x="511" y="284"/>
                    </a:lnTo>
                    <a:lnTo>
                      <a:pt x="695" y="199"/>
                    </a:lnTo>
                    <a:lnTo>
                      <a:pt x="1021" y="57"/>
                    </a:lnTo>
                    <a:lnTo>
                      <a:pt x="1149" y="0"/>
                    </a:lnTo>
                    <a:lnTo>
                      <a:pt x="1163" y="14"/>
                    </a:lnTo>
                    <a:lnTo>
                      <a:pt x="1220" y="29"/>
                    </a:lnTo>
                    <a:lnTo>
                      <a:pt x="1262" y="43"/>
                    </a:lnTo>
                    <a:lnTo>
                      <a:pt x="1291" y="57"/>
                    </a:lnTo>
                    <a:lnTo>
                      <a:pt x="1348" y="85"/>
                    </a:lnTo>
                    <a:lnTo>
                      <a:pt x="1390" y="100"/>
                    </a:lnTo>
                    <a:lnTo>
                      <a:pt x="1461" y="142"/>
                    </a:lnTo>
                    <a:lnTo>
                      <a:pt x="1589" y="185"/>
                    </a:lnTo>
                    <a:lnTo>
                      <a:pt x="1745" y="256"/>
                    </a:lnTo>
                    <a:lnTo>
                      <a:pt x="1759" y="256"/>
                    </a:lnTo>
                    <a:lnTo>
                      <a:pt x="1773" y="256"/>
                    </a:lnTo>
                    <a:lnTo>
                      <a:pt x="1887" y="312"/>
                    </a:lnTo>
                    <a:lnTo>
                      <a:pt x="1901" y="312"/>
                    </a:lnTo>
                    <a:lnTo>
                      <a:pt x="1915" y="341"/>
                    </a:lnTo>
                    <a:lnTo>
                      <a:pt x="1929" y="383"/>
                    </a:lnTo>
                    <a:lnTo>
                      <a:pt x="1957" y="511"/>
                    </a:lnTo>
                    <a:lnTo>
                      <a:pt x="2000" y="639"/>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8732" name="Freeform 52"/>
              <p:cNvSpPr>
                <a:spLocks/>
              </p:cNvSpPr>
              <p:nvPr/>
            </p:nvSpPr>
            <p:spPr bwMode="auto">
              <a:xfrm>
                <a:off x="5403" y="2511"/>
                <a:ext cx="1206" cy="1539"/>
              </a:xfrm>
              <a:custGeom>
                <a:avLst/>
                <a:gdLst>
                  <a:gd name="T0" fmla="*/ 653 w 1206"/>
                  <a:gd name="T1" fmla="*/ 0 h 1631"/>
                  <a:gd name="T2" fmla="*/ 766 w 1206"/>
                  <a:gd name="T3" fmla="*/ 0 h 1631"/>
                  <a:gd name="T4" fmla="*/ 965 w 1206"/>
                  <a:gd name="T5" fmla="*/ 8 h 1631"/>
                  <a:gd name="T6" fmla="*/ 965 w 1206"/>
                  <a:gd name="T7" fmla="*/ 8 h 1631"/>
                  <a:gd name="T8" fmla="*/ 951 w 1206"/>
                  <a:gd name="T9" fmla="*/ 8 h 1631"/>
                  <a:gd name="T10" fmla="*/ 951 w 1206"/>
                  <a:gd name="T11" fmla="*/ 12 h 1631"/>
                  <a:gd name="T12" fmla="*/ 936 w 1206"/>
                  <a:gd name="T13" fmla="*/ 18 h 1631"/>
                  <a:gd name="T14" fmla="*/ 908 w 1206"/>
                  <a:gd name="T15" fmla="*/ 23 h 1631"/>
                  <a:gd name="T16" fmla="*/ 993 w 1206"/>
                  <a:gd name="T17" fmla="*/ 24 h 1631"/>
                  <a:gd name="T18" fmla="*/ 1107 w 1206"/>
                  <a:gd name="T19" fmla="*/ 24 h 1631"/>
                  <a:gd name="T20" fmla="*/ 1135 w 1206"/>
                  <a:gd name="T21" fmla="*/ 24 h 1631"/>
                  <a:gd name="T22" fmla="*/ 1178 w 1206"/>
                  <a:gd name="T23" fmla="*/ 24 h 1631"/>
                  <a:gd name="T24" fmla="*/ 1149 w 1206"/>
                  <a:gd name="T25" fmla="*/ 24 h 1631"/>
                  <a:gd name="T26" fmla="*/ 1149 w 1206"/>
                  <a:gd name="T27" fmla="*/ 24 h 1631"/>
                  <a:gd name="T28" fmla="*/ 1206 w 1206"/>
                  <a:gd name="T29" fmla="*/ 24 h 1631"/>
                  <a:gd name="T30" fmla="*/ 1178 w 1206"/>
                  <a:gd name="T31" fmla="*/ 24 h 1631"/>
                  <a:gd name="T32" fmla="*/ 1149 w 1206"/>
                  <a:gd name="T33" fmla="*/ 24 h 1631"/>
                  <a:gd name="T34" fmla="*/ 1121 w 1206"/>
                  <a:gd name="T35" fmla="*/ 25 h 1631"/>
                  <a:gd name="T36" fmla="*/ 1121 w 1206"/>
                  <a:gd name="T37" fmla="*/ 25 h 1631"/>
                  <a:gd name="T38" fmla="*/ 1107 w 1206"/>
                  <a:gd name="T39" fmla="*/ 25 h 1631"/>
                  <a:gd name="T40" fmla="*/ 1092 w 1206"/>
                  <a:gd name="T41" fmla="*/ 26 h 1631"/>
                  <a:gd name="T42" fmla="*/ 1107 w 1206"/>
                  <a:gd name="T43" fmla="*/ 27 h 1631"/>
                  <a:gd name="T44" fmla="*/ 1107 w 1206"/>
                  <a:gd name="T45" fmla="*/ 28 h 1631"/>
                  <a:gd name="T46" fmla="*/ 1078 w 1206"/>
                  <a:gd name="T47" fmla="*/ 28 h 1631"/>
                  <a:gd name="T48" fmla="*/ 1078 w 1206"/>
                  <a:gd name="T49" fmla="*/ 30 h 1631"/>
                  <a:gd name="T50" fmla="*/ 1036 w 1206"/>
                  <a:gd name="T51" fmla="*/ 32 h 1631"/>
                  <a:gd name="T52" fmla="*/ 837 w 1206"/>
                  <a:gd name="T53" fmla="*/ 31 h 1631"/>
                  <a:gd name="T54" fmla="*/ 738 w 1206"/>
                  <a:gd name="T55" fmla="*/ 30 h 1631"/>
                  <a:gd name="T56" fmla="*/ 681 w 1206"/>
                  <a:gd name="T57" fmla="*/ 30 h 1631"/>
                  <a:gd name="T58" fmla="*/ 624 w 1206"/>
                  <a:gd name="T59" fmla="*/ 30 h 1631"/>
                  <a:gd name="T60" fmla="*/ 582 w 1206"/>
                  <a:gd name="T61" fmla="*/ 29 h 1631"/>
                  <a:gd name="T62" fmla="*/ 454 w 1206"/>
                  <a:gd name="T63" fmla="*/ 29 h 1631"/>
                  <a:gd name="T64" fmla="*/ 241 w 1206"/>
                  <a:gd name="T65" fmla="*/ 27 h 1631"/>
                  <a:gd name="T66" fmla="*/ 227 w 1206"/>
                  <a:gd name="T67" fmla="*/ 28 h 1631"/>
                  <a:gd name="T68" fmla="*/ 213 w 1206"/>
                  <a:gd name="T69" fmla="*/ 29 h 1631"/>
                  <a:gd name="T70" fmla="*/ 114 w 1206"/>
                  <a:gd name="T71" fmla="*/ 29 h 1631"/>
                  <a:gd name="T72" fmla="*/ 0 w 1206"/>
                  <a:gd name="T73" fmla="*/ 28 h 1631"/>
                  <a:gd name="T74" fmla="*/ 15 w 1206"/>
                  <a:gd name="T75" fmla="*/ 23 h 1631"/>
                  <a:gd name="T76" fmla="*/ 29 w 1206"/>
                  <a:gd name="T77" fmla="*/ 22 h 1631"/>
                  <a:gd name="T78" fmla="*/ 43 w 1206"/>
                  <a:gd name="T79" fmla="*/ 21 h 1631"/>
                  <a:gd name="T80" fmla="*/ 57 w 1206"/>
                  <a:gd name="T81" fmla="*/ 21 h 1631"/>
                  <a:gd name="T82" fmla="*/ 57 w 1206"/>
                  <a:gd name="T83" fmla="*/ 20 h 1631"/>
                  <a:gd name="T84" fmla="*/ 29 w 1206"/>
                  <a:gd name="T85" fmla="*/ 18 h 1631"/>
                  <a:gd name="T86" fmla="*/ 15 w 1206"/>
                  <a:gd name="T87" fmla="*/ 17 h 1631"/>
                  <a:gd name="T88" fmla="*/ 57 w 1206"/>
                  <a:gd name="T89" fmla="*/ 17 h 1631"/>
                  <a:gd name="T90" fmla="*/ 85 w 1206"/>
                  <a:gd name="T91" fmla="*/ 14 h 1631"/>
                  <a:gd name="T92" fmla="*/ 100 w 1206"/>
                  <a:gd name="T93" fmla="*/ 13 h 1631"/>
                  <a:gd name="T94" fmla="*/ 114 w 1206"/>
                  <a:gd name="T95" fmla="*/ 10 h 1631"/>
                  <a:gd name="T96" fmla="*/ 100 w 1206"/>
                  <a:gd name="T97" fmla="*/ 9 h 1631"/>
                  <a:gd name="T98" fmla="*/ 85 w 1206"/>
                  <a:gd name="T99" fmla="*/ 8 h 1631"/>
                  <a:gd name="T100" fmla="*/ 100 w 1206"/>
                  <a:gd name="T101" fmla="*/ 8 h 1631"/>
                  <a:gd name="T102" fmla="*/ 85 w 1206"/>
                  <a:gd name="T103" fmla="*/ 8 h 1631"/>
                  <a:gd name="T104" fmla="*/ 85 w 1206"/>
                  <a:gd name="T105" fmla="*/ 8 h 1631"/>
                  <a:gd name="T106" fmla="*/ 85 w 1206"/>
                  <a:gd name="T107" fmla="*/ 8 h 1631"/>
                  <a:gd name="T108" fmla="*/ 100 w 1206"/>
                  <a:gd name="T109" fmla="*/ 8 h 1631"/>
                  <a:gd name="T110" fmla="*/ 213 w 1206"/>
                  <a:gd name="T111" fmla="*/ 8 h 1631"/>
                  <a:gd name="T112" fmla="*/ 284 w 1206"/>
                  <a:gd name="T113" fmla="*/ 8 h 1631"/>
                  <a:gd name="T114" fmla="*/ 397 w 1206"/>
                  <a:gd name="T115" fmla="*/ 8 h 1631"/>
                  <a:gd name="T116" fmla="*/ 468 w 1206"/>
                  <a:gd name="T117" fmla="*/ 0 h 163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06"/>
                  <a:gd name="T178" fmla="*/ 0 h 1631"/>
                  <a:gd name="T179" fmla="*/ 1206 w 1206"/>
                  <a:gd name="T180" fmla="*/ 1631 h 163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06" h="1631">
                    <a:moveTo>
                      <a:pt x="539" y="0"/>
                    </a:moveTo>
                    <a:lnTo>
                      <a:pt x="539" y="0"/>
                    </a:lnTo>
                    <a:lnTo>
                      <a:pt x="554" y="0"/>
                    </a:lnTo>
                    <a:lnTo>
                      <a:pt x="568" y="0"/>
                    </a:lnTo>
                    <a:lnTo>
                      <a:pt x="596" y="0"/>
                    </a:lnTo>
                    <a:lnTo>
                      <a:pt x="624" y="0"/>
                    </a:lnTo>
                    <a:lnTo>
                      <a:pt x="653" y="0"/>
                    </a:lnTo>
                    <a:lnTo>
                      <a:pt x="681" y="0"/>
                    </a:lnTo>
                    <a:lnTo>
                      <a:pt x="710" y="0"/>
                    </a:lnTo>
                    <a:lnTo>
                      <a:pt x="738" y="0"/>
                    </a:lnTo>
                    <a:lnTo>
                      <a:pt x="752" y="0"/>
                    </a:lnTo>
                    <a:lnTo>
                      <a:pt x="766" y="0"/>
                    </a:lnTo>
                    <a:lnTo>
                      <a:pt x="780" y="0"/>
                    </a:lnTo>
                    <a:lnTo>
                      <a:pt x="795" y="0"/>
                    </a:lnTo>
                    <a:lnTo>
                      <a:pt x="809" y="0"/>
                    </a:lnTo>
                    <a:lnTo>
                      <a:pt x="837" y="0"/>
                    </a:lnTo>
                    <a:lnTo>
                      <a:pt x="866" y="0"/>
                    </a:lnTo>
                    <a:lnTo>
                      <a:pt x="894" y="0"/>
                    </a:lnTo>
                    <a:lnTo>
                      <a:pt x="922" y="14"/>
                    </a:lnTo>
                    <a:lnTo>
                      <a:pt x="951" y="14"/>
                    </a:lnTo>
                    <a:lnTo>
                      <a:pt x="965" y="14"/>
                    </a:lnTo>
                    <a:lnTo>
                      <a:pt x="965" y="28"/>
                    </a:lnTo>
                    <a:lnTo>
                      <a:pt x="965" y="85"/>
                    </a:lnTo>
                    <a:lnTo>
                      <a:pt x="965" y="113"/>
                    </a:lnTo>
                    <a:lnTo>
                      <a:pt x="965" y="156"/>
                    </a:lnTo>
                    <a:lnTo>
                      <a:pt x="965" y="184"/>
                    </a:lnTo>
                    <a:lnTo>
                      <a:pt x="965" y="198"/>
                    </a:lnTo>
                    <a:lnTo>
                      <a:pt x="965" y="227"/>
                    </a:lnTo>
                    <a:lnTo>
                      <a:pt x="965" y="255"/>
                    </a:lnTo>
                    <a:lnTo>
                      <a:pt x="965" y="284"/>
                    </a:lnTo>
                    <a:lnTo>
                      <a:pt x="965" y="312"/>
                    </a:lnTo>
                    <a:lnTo>
                      <a:pt x="965" y="326"/>
                    </a:lnTo>
                    <a:lnTo>
                      <a:pt x="965" y="354"/>
                    </a:lnTo>
                    <a:lnTo>
                      <a:pt x="965" y="369"/>
                    </a:lnTo>
                    <a:lnTo>
                      <a:pt x="965" y="383"/>
                    </a:lnTo>
                    <a:lnTo>
                      <a:pt x="951" y="397"/>
                    </a:lnTo>
                    <a:lnTo>
                      <a:pt x="951" y="411"/>
                    </a:lnTo>
                    <a:lnTo>
                      <a:pt x="951" y="440"/>
                    </a:lnTo>
                    <a:lnTo>
                      <a:pt x="951" y="454"/>
                    </a:lnTo>
                    <a:lnTo>
                      <a:pt x="951" y="468"/>
                    </a:lnTo>
                    <a:lnTo>
                      <a:pt x="951" y="482"/>
                    </a:lnTo>
                    <a:lnTo>
                      <a:pt x="951" y="496"/>
                    </a:lnTo>
                    <a:lnTo>
                      <a:pt x="951" y="510"/>
                    </a:lnTo>
                    <a:lnTo>
                      <a:pt x="951" y="525"/>
                    </a:lnTo>
                    <a:lnTo>
                      <a:pt x="951" y="567"/>
                    </a:lnTo>
                    <a:lnTo>
                      <a:pt x="951" y="596"/>
                    </a:lnTo>
                    <a:lnTo>
                      <a:pt x="951" y="638"/>
                    </a:lnTo>
                    <a:lnTo>
                      <a:pt x="951" y="666"/>
                    </a:lnTo>
                    <a:lnTo>
                      <a:pt x="951" y="681"/>
                    </a:lnTo>
                    <a:lnTo>
                      <a:pt x="951" y="695"/>
                    </a:lnTo>
                    <a:lnTo>
                      <a:pt x="951" y="723"/>
                    </a:lnTo>
                    <a:lnTo>
                      <a:pt x="951" y="737"/>
                    </a:lnTo>
                    <a:lnTo>
                      <a:pt x="936" y="794"/>
                    </a:lnTo>
                    <a:lnTo>
                      <a:pt x="936" y="851"/>
                    </a:lnTo>
                    <a:lnTo>
                      <a:pt x="936" y="979"/>
                    </a:lnTo>
                    <a:lnTo>
                      <a:pt x="922" y="1035"/>
                    </a:lnTo>
                    <a:lnTo>
                      <a:pt x="922" y="1064"/>
                    </a:lnTo>
                    <a:lnTo>
                      <a:pt x="922" y="1078"/>
                    </a:lnTo>
                    <a:lnTo>
                      <a:pt x="922" y="1092"/>
                    </a:lnTo>
                    <a:lnTo>
                      <a:pt x="908" y="1177"/>
                    </a:lnTo>
                    <a:lnTo>
                      <a:pt x="922" y="1177"/>
                    </a:lnTo>
                    <a:lnTo>
                      <a:pt x="908" y="1191"/>
                    </a:lnTo>
                    <a:lnTo>
                      <a:pt x="908" y="1220"/>
                    </a:lnTo>
                    <a:lnTo>
                      <a:pt x="922" y="1220"/>
                    </a:lnTo>
                    <a:lnTo>
                      <a:pt x="936" y="1234"/>
                    </a:lnTo>
                    <a:lnTo>
                      <a:pt x="965" y="1234"/>
                    </a:lnTo>
                    <a:lnTo>
                      <a:pt x="993" y="1234"/>
                    </a:lnTo>
                    <a:lnTo>
                      <a:pt x="1036" y="1248"/>
                    </a:lnTo>
                    <a:lnTo>
                      <a:pt x="1078" y="1248"/>
                    </a:lnTo>
                    <a:lnTo>
                      <a:pt x="1092" y="1248"/>
                    </a:lnTo>
                    <a:lnTo>
                      <a:pt x="1107" y="1248"/>
                    </a:lnTo>
                    <a:lnTo>
                      <a:pt x="1107" y="1234"/>
                    </a:lnTo>
                    <a:lnTo>
                      <a:pt x="1121" y="1234"/>
                    </a:lnTo>
                    <a:lnTo>
                      <a:pt x="1121" y="1220"/>
                    </a:lnTo>
                    <a:lnTo>
                      <a:pt x="1135" y="1220"/>
                    </a:lnTo>
                    <a:lnTo>
                      <a:pt x="1149" y="1220"/>
                    </a:lnTo>
                    <a:lnTo>
                      <a:pt x="1163" y="1220"/>
                    </a:lnTo>
                    <a:lnTo>
                      <a:pt x="1192" y="1220"/>
                    </a:lnTo>
                    <a:lnTo>
                      <a:pt x="1178" y="1220"/>
                    </a:lnTo>
                    <a:lnTo>
                      <a:pt x="1163" y="1220"/>
                    </a:lnTo>
                    <a:lnTo>
                      <a:pt x="1163" y="1234"/>
                    </a:lnTo>
                    <a:lnTo>
                      <a:pt x="1149" y="1234"/>
                    </a:lnTo>
                    <a:lnTo>
                      <a:pt x="1135" y="1234"/>
                    </a:lnTo>
                    <a:lnTo>
                      <a:pt x="1149" y="1234"/>
                    </a:lnTo>
                    <a:lnTo>
                      <a:pt x="1149" y="1248"/>
                    </a:lnTo>
                    <a:lnTo>
                      <a:pt x="1163" y="1248"/>
                    </a:lnTo>
                    <a:lnTo>
                      <a:pt x="1178" y="1234"/>
                    </a:lnTo>
                    <a:lnTo>
                      <a:pt x="1192" y="1234"/>
                    </a:lnTo>
                    <a:lnTo>
                      <a:pt x="1206" y="1234"/>
                    </a:lnTo>
                    <a:lnTo>
                      <a:pt x="1206" y="1248"/>
                    </a:lnTo>
                    <a:lnTo>
                      <a:pt x="1192" y="1248"/>
                    </a:lnTo>
                    <a:lnTo>
                      <a:pt x="1178" y="1248"/>
                    </a:lnTo>
                    <a:lnTo>
                      <a:pt x="1163" y="1248"/>
                    </a:lnTo>
                    <a:lnTo>
                      <a:pt x="1149" y="1248"/>
                    </a:lnTo>
                    <a:lnTo>
                      <a:pt x="1135" y="1248"/>
                    </a:lnTo>
                    <a:lnTo>
                      <a:pt x="1135" y="1234"/>
                    </a:lnTo>
                    <a:lnTo>
                      <a:pt x="1121" y="1248"/>
                    </a:lnTo>
                    <a:lnTo>
                      <a:pt x="1121" y="1262"/>
                    </a:lnTo>
                    <a:lnTo>
                      <a:pt x="1107" y="1276"/>
                    </a:lnTo>
                    <a:lnTo>
                      <a:pt x="1121" y="1276"/>
                    </a:lnTo>
                    <a:lnTo>
                      <a:pt x="1121" y="1291"/>
                    </a:lnTo>
                    <a:lnTo>
                      <a:pt x="1121" y="1305"/>
                    </a:lnTo>
                    <a:lnTo>
                      <a:pt x="1107" y="1305"/>
                    </a:lnTo>
                    <a:lnTo>
                      <a:pt x="1107" y="1319"/>
                    </a:lnTo>
                    <a:lnTo>
                      <a:pt x="1107" y="1333"/>
                    </a:lnTo>
                    <a:lnTo>
                      <a:pt x="1107" y="1347"/>
                    </a:lnTo>
                    <a:lnTo>
                      <a:pt x="1092" y="1362"/>
                    </a:lnTo>
                    <a:lnTo>
                      <a:pt x="1092" y="1376"/>
                    </a:lnTo>
                    <a:lnTo>
                      <a:pt x="1107" y="1376"/>
                    </a:lnTo>
                    <a:lnTo>
                      <a:pt x="1107" y="1390"/>
                    </a:lnTo>
                    <a:lnTo>
                      <a:pt x="1107" y="1404"/>
                    </a:lnTo>
                    <a:lnTo>
                      <a:pt x="1107" y="1418"/>
                    </a:lnTo>
                    <a:lnTo>
                      <a:pt x="1107" y="1432"/>
                    </a:lnTo>
                    <a:lnTo>
                      <a:pt x="1092" y="1432"/>
                    </a:lnTo>
                    <a:lnTo>
                      <a:pt x="1092" y="1447"/>
                    </a:lnTo>
                    <a:lnTo>
                      <a:pt x="1078" y="1461"/>
                    </a:lnTo>
                    <a:lnTo>
                      <a:pt x="1078" y="1475"/>
                    </a:lnTo>
                    <a:lnTo>
                      <a:pt x="1078" y="1489"/>
                    </a:lnTo>
                    <a:lnTo>
                      <a:pt x="1078" y="1518"/>
                    </a:lnTo>
                    <a:lnTo>
                      <a:pt x="1078" y="1546"/>
                    </a:lnTo>
                    <a:lnTo>
                      <a:pt x="1078" y="1560"/>
                    </a:lnTo>
                    <a:lnTo>
                      <a:pt x="1064" y="1560"/>
                    </a:lnTo>
                    <a:lnTo>
                      <a:pt x="1064" y="1574"/>
                    </a:lnTo>
                    <a:lnTo>
                      <a:pt x="1064" y="1588"/>
                    </a:lnTo>
                    <a:lnTo>
                      <a:pt x="1064" y="1631"/>
                    </a:lnTo>
                    <a:lnTo>
                      <a:pt x="1036" y="1631"/>
                    </a:lnTo>
                    <a:lnTo>
                      <a:pt x="993" y="1617"/>
                    </a:lnTo>
                    <a:lnTo>
                      <a:pt x="965" y="1617"/>
                    </a:lnTo>
                    <a:lnTo>
                      <a:pt x="951" y="1617"/>
                    </a:lnTo>
                    <a:lnTo>
                      <a:pt x="951" y="1603"/>
                    </a:lnTo>
                    <a:lnTo>
                      <a:pt x="880" y="1588"/>
                    </a:lnTo>
                    <a:lnTo>
                      <a:pt x="866" y="1588"/>
                    </a:lnTo>
                    <a:lnTo>
                      <a:pt x="851" y="1588"/>
                    </a:lnTo>
                    <a:lnTo>
                      <a:pt x="837" y="1574"/>
                    </a:lnTo>
                    <a:lnTo>
                      <a:pt x="823" y="1574"/>
                    </a:lnTo>
                    <a:lnTo>
                      <a:pt x="809" y="1560"/>
                    </a:lnTo>
                    <a:lnTo>
                      <a:pt x="795" y="1560"/>
                    </a:lnTo>
                    <a:lnTo>
                      <a:pt x="766" y="1546"/>
                    </a:lnTo>
                    <a:lnTo>
                      <a:pt x="738" y="1532"/>
                    </a:lnTo>
                    <a:lnTo>
                      <a:pt x="724" y="1532"/>
                    </a:lnTo>
                    <a:lnTo>
                      <a:pt x="710" y="1532"/>
                    </a:lnTo>
                    <a:lnTo>
                      <a:pt x="710" y="1518"/>
                    </a:lnTo>
                    <a:lnTo>
                      <a:pt x="695" y="1518"/>
                    </a:lnTo>
                    <a:lnTo>
                      <a:pt x="681" y="1518"/>
                    </a:lnTo>
                    <a:lnTo>
                      <a:pt x="667" y="1518"/>
                    </a:lnTo>
                    <a:lnTo>
                      <a:pt x="653" y="1518"/>
                    </a:lnTo>
                    <a:lnTo>
                      <a:pt x="624" y="1518"/>
                    </a:lnTo>
                    <a:lnTo>
                      <a:pt x="610" y="1518"/>
                    </a:lnTo>
                    <a:lnTo>
                      <a:pt x="596" y="1503"/>
                    </a:lnTo>
                    <a:lnTo>
                      <a:pt x="582" y="1503"/>
                    </a:lnTo>
                    <a:lnTo>
                      <a:pt x="568" y="1503"/>
                    </a:lnTo>
                    <a:lnTo>
                      <a:pt x="554" y="1503"/>
                    </a:lnTo>
                    <a:lnTo>
                      <a:pt x="539" y="1503"/>
                    </a:lnTo>
                    <a:lnTo>
                      <a:pt x="525" y="1503"/>
                    </a:lnTo>
                    <a:lnTo>
                      <a:pt x="511" y="1489"/>
                    </a:lnTo>
                    <a:lnTo>
                      <a:pt x="483" y="1489"/>
                    </a:lnTo>
                    <a:lnTo>
                      <a:pt x="454" y="1489"/>
                    </a:lnTo>
                    <a:lnTo>
                      <a:pt x="440" y="1489"/>
                    </a:lnTo>
                    <a:lnTo>
                      <a:pt x="426" y="1489"/>
                    </a:lnTo>
                    <a:lnTo>
                      <a:pt x="383" y="1475"/>
                    </a:lnTo>
                    <a:lnTo>
                      <a:pt x="270" y="1461"/>
                    </a:lnTo>
                    <a:lnTo>
                      <a:pt x="270" y="1447"/>
                    </a:lnTo>
                    <a:lnTo>
                      <a:pt x="241" y="1418"/>
                    </a:lnTo>
                    <a:lnTo>
                      <a:pt x="227" y="1404"/>
                    </a:lnTo>
                    <a:lnTo>
                      <a:pt x="227" y="1390"/>
                    </a:lnTo>
                    <a:lnTo>
                      <a:pt x="227" y="1447"/>
                    </a:lnTo>
                    <a:lnTo>
                      <a:pt x="213" y="1461"/>
                    </a:lnTo>
                    <a:lnTo>
                      <a:pt x="227" y="1461"/>
                    </a:lnTo>
                    <a:lnTo>
                      <a:pt x="227" y="1475"/>
                    </a:lnTo>
                    <a:lnTo>
                      <a:pt x="227" y="1489"/>
                    </a:lnTo>
                    <a:lnTo>
                      <a:pt x="227" y="1503"/>
                    </a:lnTo>
                    <a:lnTo>
                      <a:pt x="213" y="1489"/>
                    </a:lnTo>
                    <a:lnTo>
                      <a:pt x="199" y="1489"/>
                    </a:lnTo>
                    <a:lnTo>
                      <a:pt x="185" y="1489"/>
                    </a:lnTo>
                    <a:lnTo>
                      <a:pt x="171" y="1489"/>
                    </a:lnTo>
                    <a:lnTo>
                      <a:pt x="128" y="1489"/>
                    </a:lnTo>
                    <a:lnTo>
                      <a:pt x="114" y="1489"/>
                    </a:lnTo>
                    <a:lnTo>
                      <a:pt x="100" y="1489"/>
                    </a:lnTo>
                    <a:lnTo>
                      <a:pt x="0" y="1489"/>
                    </a:lnTo>
                    <a:lnTo>
                      <a:pt x="0" y="1475"/>
                    </a:lnTo>
                    <a:lnTo>
                      <a:pt x="0" y="1461"/>
                    </a:lnTo>
                    <a:lnTo>
                      <a:pt x="15" y="1276"/>
                    </a:lnTo>
                    <a:lnTo>
                      <a:pt x="15" y="1248"/>
                    </a:lnTo>
                    <a:lnTo>
                      <a:pt x="15" y="1191"/>
                    </a:lnTo>
                    <a:lnTo>
                      <a:pt x="15" y="1177"/>
                    </a:lnTo>
                    <a:lnTo>
                      <a:pt x="15" y="1163"/>
                    </a:lnTo>
                    <a:lnTo>
                      <a:pt x="29" y="1149"/>
                    </a:lnTo>
                    <a:lnTo>
                      <a:pt x="29" y="1135"/>
                    </a:lnTo>
                    <a:lnTo>
                      <a:pt x="29" y="1120"/>
                    </a:lnTo>
                    <a:lnTo>
                      <a:pt x="29" y="1106"/>
                    </a:lnTo>
                    <a:lnTo>
                      <a:pt x="29" y="1092"/>
                    </a:lnTo>
                    <a:lnTo>
                      <a:pt x="43" y="1078"/>
                    </a:lnTo>
                    <a:lnTo>
                      <a:pt x="43" y="1064"/>
                    </a:lnTo>
                    <a:lnTo>
                      <a:pt x="43" y="1049"/>
                    </a:lnTo>
                    <a:lnTo>
                      <a:pt x="43" y="1035"/>
                    </a:lnTo>
                    <a:lnTo>
                      <a:pt x="57" y="1021"/>
                    </a:lnTo>
                    <a:lnTo>
                      <a:pt x="57" y="1007"/>
                    </a:lnTo>
                    <a:lnTo>
                      <a:pt x="57" y="993"/>
                    </a:lnTo>
                    <a:lnTo>
                      <a:pt x="57" y="979"/>
                    </a:lnTo>
                    <a:lnTo>
                      <a:pt x="57" y="964"/>
                    </a:lnTo>
                    <a:lnTo>
                      <a:pt x="43" y="950"/>
                    </a:lnTo>
                    <a:lnTo>
                      <a:pt x="43" y="936"/>
                    </a:lnTo>
                    <a:lnTo>
                      <a:pt x="43" y="922"/>
                    </a:lnTo>
                    <a:lnTo>
                      <a:pt x="29" y="908"/>
                    </a:lnTo>
                    <a:lnTo>
                      <a:pt x="29" y="893"/>
                    </a:lnTo>
                    <a:lnTo>
                      <a:pt x="29" y="879"/>
                    </a:lnTo>
                    <a:lnTo>
                      <a:pt x="29" y="865"/>
                    </a:lnTo>
                    <a:lnTo>
                      <a:pt x="15" y="851"/>
                    </a:lnTo>
                    <a:lnTo>
                      <a:pt x="15" y="837"/>
                    </a:lnTo>
                    <a:lnTo>
                      <a:pt x="15" y="823"/>
                    </a:lnTo>
                    <a:lnTo>
                      <a:pt x="0" y="808"/>
                    </a:lnTo>
                    <a:lnTo>
                      <a:pt x="15" y="808"/>
                    </a:lnTo>
                    <a:lnTo>
                      <a:pt x="29" y="808"/>
                    </a:lnTo>
                    <a:lnTo>
                      <a:pt x="43" y="808"/>
                    </a:lnTo>
                    <a:lnTo>
                      <a:pt x="57" y="808"/>
                    </a:lnTo>
                    <a:lnTo>
                      <a:pt x="71" y="766"/>
                    </a:lnTo>
                    <a:lnTo>
                      <a:pt x="71" y="752"/>
                    </a:lnTo>
                    <a:lnTo>
                      <a:pt x="85" y="752"/>
                    </a:lnTo>
                    <a:lnTo>
                      <a:pt x="85" y="737"/>
                    </a:lnTo>
                    <a:lnTo>
                      <a:pt x="85" y="723"/>
                    </a:lnTo>
                    <a:lnTo>
                      <a:pt x="85" y="709"/>
                    </a:lnTo>
                    <a:lnTo>
                      <a:pt x="85" y="695"/>
                    </a:lnTo>
                    <a:lnTo>
                      <a:pt x="100" y="681"/>
                    </a:lnTo>
                    <a:lnTo>
                      <a:pt x="100" y="666"/>
                    </a:lnTo>
                    <a:lnTo>
                      <a:pt x="100" y="652"/>
                    </a:lnTo>
                    <a:lnTo>
                      <a:pt x="100" y="638"/>
                    </a:lnTo>
                    <a:lnTo>
                      <a:pt x="100" y="624"/>
                    </a:lnTo>
                    <a:lnTo>
                      <a:pt x="100" y="596"/>
                    </a:lnTo>
                    <a:lnTo>
                      <a:pt x="114" y="581"/>
                    </a:lnTo>
                    <a:lnTo>
                      <a:pt x="114" y="567"/>
                    </a:lnTo>
                    <a:lnTo>
                      <a:pt x="114" y="553"/>
                    </a:lnTo>
                    <a:lnTo>
                      <a:pt x="114" y="539"/>
                    </a:lnTo>
                    <a:lnTo>
                      <a:pt x="100" y="539"/>
                    </a:lnTo>
                    <a:lnTo>
                      <a:pt x="100" y="525"/>
                    </a:lnTo>
                    <a:lnTo>
                      <a:pt x="100" y="510"/>
                    </a:lnTo>
                    <a:lnTo>
                      <a:pt x="85" y="496"/>
                    </a:lnTo>
                    <a:lnTo>
                      <a:pt x="85" y="482"/>
                    </a:lnTo>
                    <a:lnTo>
                      <a:pt x="100" y="468"/>
                    </a:lnTo>
                    <a:lnTo>
                      <a:pt x="100" y="454"/>
                    </a:lnTo>
                    <a:lnTo>
                      <a:pt x="100" y="440"/>
                    </a:lnTo>
                    <a:lnTo>
                      <a:pt x="100" y="425"/>
                    </a:lnTo>
                    <a:lnTo>
                      <a:pt x="100" y="411"/>
                    </a:lnTo>
                    <a:lnTo>
                      <a:pt x="85" y="411"/>
                    </a:lnTo>
                    <a:lnTo>
                      <a:pt x="85" y="397"/>
                    </a:lnTo>
                    <a:lnTo>
                      <a:pt x="85" y="383"/>
                    </a:lnTo>
                    <a:lnTo>
                      <a:pt x="85" y="369"/>
                    </a:lnTo>
                    <a:lnTo>
                      <a:pt x="85" y="354"/>
                    </a:lnTo>
                    <a:lnTo>
                      <a:pt x="85" y="340"/>
                    </a:lnTo>
                    <a:lnTo>
                      <a:pt x="85" y="326"/>
                    </a:lnTo>
                    <a:lnTo>
                      <a:pt x="85" y="312"/>
                    </a:lnTo>
                    <a:lnTo>
                      <a:pt x="71" y="312"/>
                    </a:lnTo>
                    <a:lnTo>
                      <a:pt x="71" y="298"/>
                    </a:lnTo>
                    <a:lnTo>
                      <a:pt x="85" y="298"/>
                    </a:lnTo>
                    <a:lnTo>
                      <a:pt x="100" y="298"/>
                    </a:lnTo>
                    <a:lnTo>
                      <a:pt x="128" y="298"/>
                    </a:lnTo>
                    <a:lnTo>
                      <a:pt x="142" y="298"/>
                    </a:lnTo>
                    <a:lnTo>
                      <a:pt x="142" y="284"/>
                    </a:lnTo>
                    <a:lnTo>
                      <a:pt x="156" y="269"/>
                    </a:lnTo>
                    <a:lnTo>
                      <a:pt x="171" y="255"/>
                    </a:lnTo>
                    <a:lnTo>
                      <a:pt x="199" y="227"/>
                    </a:lnTo>
                    <a:lnTo>
                      <a:pt x="213" y="213"/>
                    </a:lnTo>
                    <a:lnTo>
                      <a:pt x="227" y="198"/>
                    </a:lnTo>
                    <a:lnTo>
                      <a:pt x="241" y="184"/>
                    </a:lnTo>
                    <a:lnTo>
                      <a:pt x="241" y="170"/>
                    </a:lnTo>
                    <a:lnTo>
                      <a:pt x="256" y="156"/>
                    </a:lnTo>
                    <a:lnTo>
                      <a:pt x="270" y="156"/>
                    </a:lnTo>
                    <a:lnTo>
                      <a:pt x="284" y="113"/>
                    </a:lnTo>
                    <a:lnTo>
                      <a:pt x="298" y="99"/>
                    </a:lnTo>
                    <a:lnTo>
                      <a:pt x="312" y="85"/>
                    </a:lnTo>
                    <a:lnTo>
                      <a:pt x="327" y="71"/>
                    </a:lnTo>
                    <a:lnTo>
                      <a:pt x="355" y="57"/>
                    </a:lnTo>
                    <a:lnTo>
                      <a:pt x="355" y="42"/>
                    </a:lnTo>
                    <a:lnTo>
                      <a:pt x="369" y="42"/>
                    </a:lnTo>
                    <a:lnTo>
                      <a:pt x="383" y="28"/>
                    </a:lnTo>
                    <a:lnTo>
                      <a:pt x="397" y="28"/>
                    </a:lnTo>
                    <a:lnTo>
                      <a:pt x="412" y="14"/>
                    </a:lnTo>
                    <a:lnTo>
                      <a:pt x="426" y="14"/>
                    </a:lnTo>
                    <a:lnTo>
                      <a:pt x="440" y="0"/>
                    </a:lnTo>
                    <a:lnTo>
                      <a:pt x="454" y="0"/>
                    </a:lnTo>
                    <a:lnTo>
                      <a:pt x="468" y="0"/>
                    </a:lnTo>
                    <a:lnTo>
                      <a:pt x="497" y="0"/>
                    </a:lnTo>
                    <a:lnTo>
                      <a:pt x="525" y="0"/>
                    </a:lnTo>
                    <a:lnTo>
                      <a:pt x="539" y="0"/>
                    </a:lnTo>
                    <a:close/>
                  </a:path>
                </a:pathLst>
              </a:custGeom>
              <a:blipFill dpi="0" rotWithShape="1">
                <a:blip r:embed="rId3"/>
                <a:srcRect/>
                <a:tile tx="0" ty="0" sx="100000" sy="100000" flip="none" algn="tl"/>
              </a:blipFill>
              <a:ln w="9525">
                <a:solidFill>
                  <a:srgbClr val="333333"/>
                </a:solidFill>
                <a:round/>
                <a:headEnd/>
                <a:tailEnd/>
              </a:ln>
            </p:spPr>
            <p:txBody>
              <a:bodyPr anchor="ctr" anchorCtr="1"/>
              <a:lstStyle/>
              <a:p>
                <a:endParaRPr lang="ja-JP" altLang="en-US"/>
              </a:p>
            </p:txBody>
          </p:sp>
          <p:sp>
            <p:nvSpPr>
              <p:cNvPr id="28733" name="Freeform 51"/>
              <p:cNvSpPr>
                <a:spLocks/>
              </p:cNvSpPr>
              <p:nvPr/>
            </p:nvSpPr>
            <p:spPr bwMode="auto">
              <a:xfrm>
                <a:off x="5036" y="4543"/>
                <a:ext cx="1459" cy="1445"/>
              </a:xfrm>
              <a:custGeom>
                <a:avLst/>
                <a:gdLst>
                  <a:gd name="T0" fmla="*/ 666 w 1460"/>
                  <a:gd name="T1" fmla="*/ 14 h 1447"/>
                  <a:gd name="T2" fmla="*/ 723 w 1460"/>
                  <a:gd name="T3" fmla="*/ 14 h 1447"/>
                  <a:gd name="T4" fmla="*/ 743 w 1460"/>
                  <a:gd name="T5" fmla="*/ 29 h 1447"/>
                  <a:gd name="T6" fmla="*/ 828 w 1460"/>
                  <a:gd name="T7" fmla="*/ 43 h 1447"/>
                  <a:gd name="T8" fmla="*/ 885 w 1460"/>
                  <a:gd name="T9" fmla="*/ 43 h 1447"/>
                  <a:gd name="T10" fmla="*/ 913 w 1460"/>
                  <a:gd name="T11" fmla="*/ 43 h 1447"/>
                  <a:gd name="T12" fmla="*/ 984 w 1460"/>
                  <a:gd name="T13" fmla="*/ 57 h 1447"/>
                  <a:gd name="T14" fmla="*/ 1041 w 1460"/>
                  <a:gd name="T15" fmla="*/ 57 h 1447"/>
                  <a:gd name="T16" fmla="*/ 1083 w 1460"/>
                  <a:gd name="T17" fmla="*/ 57 h 1447"/>
                  <a:gd name="T18" fmla="*/ 1140 w 1460"/>
                  <a:gd name="T19" fmla="*/ 100 h 1447"/>
                  <a:gd name="T20" fmla="*/ 1211 w 1460"/>
                  <a:gd name="T21" fmla="*/ 128 h 1447"/>
                  <a:gd name="T22" fmla="*/ 1268 w 1460"/>
                  <a:gd name="T23" fmla="*/ 128 h 1447"/>
                  <a:gd name="T24" fmla="*/ 1296 w 1460"/>
                  <a:gd name="T25" fmla="*/ 170 h 1447"/>
                  <a:gd name="T26" fmla="*/ 1282 w 1460"/>
                  <a:gd name="T27" fmla="*/ 199 h 1447"/>
                  <a:gd name="T28" fmla="*/ 1296 w 1460"/>
                  <a:gd name="T29" fmla="*/ 256 h 1447"/>
                  <a:gd name="T30" fmla="*/ 1310 w 1460"/>
                  <a:gd name="T31" fmla="*/ 284 h 1447"/>
                  <a:gd name="T32" fmla="*/ 1310 w 1460"/>
                  <a:gd name="T33" fmla="*/ 312 h 1447"/>
                  <a:gd name="T34" fmla="*/ 1325 w 1460"/>
                  <a:gd name="T35" fmla="*/ 326 h 1447"/>
                  <a:gd name="T36" fmla="*/ 1367 w 1460"/>
                  <a:gd name="T37" fmla="*/ 326 h 1447"/>
                  <a:gd name="T38" fmla="*/ 1395 w 1460"/>
                  <a:gd name="T39" fmla="*/ 355 h 1447"/>
                  <a:gd name="T40" fmla="*/ 1395 w 1460"/>
                  <a:gd name="T41" fmla="*/ 361 h 1447"/>
                  <a:gd name="T42" fmla="*/ 1353 w 1460"/>
                  <a:gd name="T43" fmla="*/ 389 h 1447"/>
                  <a:gd name="T44" fmla="*/ 1183 w 1460"/>
                  <a:gd name="T45" fmla="*/ 375 h 1447"/>
                  <a:gd name="T46" fmla="*/ 1211 w 1460"/>
                  <a:gd name="T47" fmla="*/ 432 h 1447"/>
                  <a:gd name="T48" fmla="*/ 1211 w 1460"/>
                  <a:gd name="T49" fmla="*/ 488 h 1447"/>
                  <a:gd name="T50" fmla="*/ 1310 w 1460"/>
                  <a:gd name="T51" fmla="*/ 630 h 1447"/>
                  <a:gd name="T52" fmla="*/ 1268 w 1460"/>
                  <a:gd name="T53" fmla="*/ 786 h 1447"/>
                  <a:gd name="T54" fmla="*/ 1225 w 1460"/>
                  <a:gd name="T55" fmla="*/ 928 h 1447"/>
                  <a:gd name="T56" fmla="*/ 1027 w 1460"/>
                  <a:gd name="T57" fmla="*/ 942 h 1447"/>
                  <a:gd name="T58" fmla="*/ 1027 w 1460"/>
                  <a:gd name="T59" fmla="*/ 999 h 1447"/>
                  <a:gd name="T60" fmla="*/ 984 w 1460"/>
                  <a:gd name="T61" fmla="*/ 1090 h 1447"/>
                  <a:gd name="T62" fmla="*/ 984 w 1460"/>
                  <a:gd name="T63" fmla="*/ 1147 h 1447"/>
                  <a:gd name="T64" fmla="*/ 984 w 1460"/>
                  <a:gd name="T65" fmla="*/ 1189 h 1447"/>
                  <a:gd name="T66" fmla="*/ 1027 w 1460"/>
                  <a:gd name="T67" fmla="*/ 1275 h 1447"/>
                  <a:gd name="T68" fmla="*/ 1027 w 1460"/>
                  <a:gd name="T69" fmla="*/ 1317 h 1447"/>
                  <a:gd name="T70" fmla="*/ 984 w 1460"/>
                  <a:gd name="T71" fmla="*/ 1317 h 1447"/>
                  <a:gd name="T72" fmla="*/ 885 w 1460"/>
                  <a:gd name="T73" fmla="*/ 1260 h 1447"/>
                  <a:gd name="T74" fmla="*/ 828 w 1460"/>
                  <a:gd name="T75" fmla="*/ 1189 h 1447"/>
                  <a:gd name="T76" fmla="*/ 730 w 1460"/>
                  <a:gd name="T77" fmla="*/ 1090 h 1447"/>
                  <a:gd name="T78" fmla="*/ 730 w 1460"/>
                  <a:gd name="T79" fmla="*/ 1059 h 1447"/>
                  <a:gd name="T80" fmla="*/ 730 w 1460"/>
                  <a:gd name="T81" fmla="*/ 1038 h 1447"/>
                  <a:gd name="T82" fmla="*/ 638 w 1460"/>
                  <a:gd name="T83" fmla="*/ 1023 h 1447"/>
                  <a:gd name="T84" fmla="*/ 468 w 1460"/>
                  <a:gd name="T85" fmla="*/ 999 h 1447"/>
                  <a:gd name="T86" fmla="*/ 411 w 1460"/>
                  <a:gd name="T87" fmla="*/ 1038 h 1447"/>
                  <a:gd name="T88" fmla="*/ 326 w 1460"/>
                  <a:gd name="T89" fmla="*/ 1013 h 1447"/>
                  <a:gd name="T90" fmla="*/ 212 w 1460"/>
                  <a:gd name="T91" fmla="*/ 900 h 1447"/>
                  <a:gd name="T92" fmla="*/ 42 w 1460"/>
                  <a:gd name="T93" fmla="*/ 758 h 1447"/>
                  <a:gd name="T94" fmla="*/ 28 w 1460"/>
                  <a:gd name="T95" fmla="*/ 659 h 1447"/>
                  <a:gd name="T96" fmla="*/ 42 w 1460"/>
                  <a:gd name="T97" fmla="*/ 616 h 1447"/>
                  <a:gd name="T98" fmla="*/ 71 w 1460"/>
                  <a:gd name="T99" fmla="*/ 531 h 1447"/>
                  <a:gd name="T100" fmla="*/ 85 w 1460"/>
                  <a:gd name="T101" fmla="*/ 488 h 1447"/>
                  <a:gd name="T102" fmla="*/ 85 w 1460"/>
                  <a:gd name="T103" fmla="*/ 460 h 1447"/>
                  <a:gd name="T104" fmla="*/ 99 w 1460"/>
                  <a:gd name="T105" fmla="*/ 403 h 1447"/>
                  <a:gd name="T106" fmla="*/ 113 w 1460"/>
                  <a:gd name="T107" fmla="*/ 375 h 1447"/>
                  <a:gd name="T108" fmla="*/ 127 w 1460"/>
                  <a:gd name="T109" fmla="*/ 361 h 1447"/>
                  <a:gd name="T110" fmla="*/ 170 w 1460"/>
                  <a:gd name="T111" fmla="*/ 213 h 1447"/>
                  <a:gd name="T112" fmla="*/ 184 w 1460"/>
                  <a:gd name="T113" fmla="*/ 156 h 1447"/>
                  <a:gd name="T114" fmla="*/ 212 w 1460"/>
                  <a:gd name="T115" fmla="*/ 71 h 1447"/>
                  <a:gd name="T116" fmla="*/ 255 w 1460"/>
                  <a:gd name="T117" fmla="*/ 14 h 1447"/>
                  <a:gd name="T118" fmla="*/ 297 w 1460"/>
                  <a:gd name="T119" fmla="*/ 14 h 1447"/>
                  <a:gd name="T120" fmla="*/ 326 w 1460"/>
                  <a:gd name="T121" fmla="*/ 14 h 1447"/>
                  <a:gd name="T122" fmla="*/ 411 w 1460"/>
                  <a:gd name="T123" fmla="*/ 14 h 1447"/>
                  <a:gd name="T124" fmla="*/ 524 w 1460"/>
                  <a:gd name="T125" fmla="*/ 0 h 144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460"/>
                  <a:gd name="T190" fmla="*/ 0 h 1447"/>
                  <a:gd name="T191" fmla="*/ 1460 w 1460"/>
                  <a:gd name="T192" fmla="*/ 1447 h 144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460" h="1447">
                    <a:moveTo>
                      <a:pt x="609" y="14"/>
                    </a:moveTo>
                    <a:lnTo>
                      <a:pt x="624" y="14"/>
                    </a:lnTo>
                    <a:lnTo>
                      <a:pt x="638" y="14"/>
                    </a:lnTo>
                    <a:lnTo>
                      <a:pt x="652" y="14"/>
                    </a:lnTo>
                    <a:lnTo>
                      <a:pt x="666" y="14"/>
                    </a:lnTo>
                    <a:lnTo>
                      <a:pt x="680" y="14"/>
                    </a:lnTo>
                    <a:lnTo>
                      <a:pt x="695" y="14"/>
                    </a:lnTo>
                    <a:lnTo>
                      <a:pt x="709" y="14"/>
                    </a:lnTo>
                    <a:lnTo>
                      <a:pt x="723" y="14"/>
                    </a:lnTo>
                    <a:lnTo>
                      <a:pt x="723" y="29"/>
                    </a:lnTo>
                    <a:lnTo>
                      <a:pt x="723" y="14"/>
                    </a:lnTo>
                    <a:lnTo>
                      <a:pt x="737" y="14"/>
                    </a:lnTo>
                    <a:lnTo>
                      <a:pt x="737" y="29"/>
                    </a:lnTo>
                    <a:lnTo>
                      <a:pt x="780" y="29"/>
                    </a:lnTo>
                    <a:lnTo>
                      <a:pt x="794" y="29"/>
                    </a:lnTo>
                    <a:lnTo>
                      <a:pt x="808" y="29"/>
                    </a:lnTo>
                    <a:lnTo>
                      <a:pt x="822" y="29"/>
                    </a:lnTo>
                    <a:lnTo>
                      <a:pt x="851" y="29"/>
                    </a:lnTo>
                    <a:lnTo>
                      <a:pt x="865" y="29"/>
                    </a:lnTo>
                    <a:lnTo>
                      <a:pt x="879" y="29"/>
                    </a:lnTo>
                    <a:lnTo>
                      <a:pt x="893" y="43"/>
                    </a:lnTo>
                    <a:lnTo>
                      <a:pt x="907" y="43"/>
                    </a:lnTo>
                    <a:lnTo>
                      <a:pt x="922" y="43"/>
                    </a:lnTo>
                    <a:lnTo>
                      <a:pt x="950" y="43"/>
                    </a:lnTo>
                    <a:lnTo>
                      <a:pt x="964" y="43"/>
                    </a:lnTo>
                    <a:lnTo>
                      <a:pt x="978" y="43"/>
                    </a:lnTo>
                    <a:lnTo>
                      <a:pt x="992" y="43"/>
                    </a:lnTo>
                    <a:lnTo>
                      <a:pt x="1021" y="57"/>
                    </a:lnTo>
                    <a:lnTo>
                      <a:pt x="1035" y="57"/>
                    </a:lnTo>
                    <a:lnTo>
                      <a:pt x="1049" y="57"/>
                    </a:lnTo>
                    <a:lnTo>
                      <a:pt x="1063" y="57"/>
                    </a:lnTo>
                    <a:lnTo>
                      <a:pt x="1078" y="57"/>
                    </a:lnTo>
                    <a:lnTo>
                      <a:pt x="1092" y="57"/>
                    </a:lnTo>
                    <a:lnTo>
                      <a:pt x="1106" y="57"/>
                    </a:lnTo>
                    <a:lnTo>
                      <a:pt x="1120" y="57"/>
                    </a:lnTo>
                    <a:lnTo>
                      <a:pt x="1134" y="57"/>
                    </a:lnTo>
                    <a:lnTo>
                      <a:pt x="1148" y="57"/>
                    </a:lnTo>
                    <a:lnTo>
                      <a:pt x="1163" y="71"/>
                    </a:lnTo>
                    <a:lnTo>
                      <a:pt x="1177" y="71"/>
                    </a:lnTo>
                    <a:lnTo>
                      <a:pt x="1191" y="71"/>
                    </a:lnTo>
                    <a:lnTo>
                      <a:pt x="1205" y="71"/>
                    </a:lnTo>
                    <a:lnTo>
                      <a:pt x="1205" y="100"/>
                    </a:lnTo>
                    <a:lnTo>
                      <a:pt x="1219" y="100"/>
                    </a:lnTo>
                    <a:lnTo>
                      <a:pt x="1234" y="100"/>
                    </a:lnTo>
                    <a:lnTo>
                      <a:pt x="1248" y="114"/>
                    </a:lnTo>
                    <a:lnTo>
                      <a:pt x="1262" y="114"/>
                    </a:lnTo>
                    <a:lnTo>
                      <a:pt x="1276" y="114"/>
                    </a:lnTo>
                    <a:lnTo>
                      <a:pt x="1276" y="128"/>
                    </a:lnTo>
                    <a:lnTo>
                      <a:pt x="1290" y="128"/>
                    </a:lnTo>
                    <a:lnTo>
                      <a:pt x="1304" y="128"/>
                    </a:lnTo>
                    <a:lnTo>
                      <a:pt x="1319" y="128"/>
                    </a:lnTo>
                    <a:lnTo>
                      <a:pt x="1333" y="128"/>
                    </a:lnTo>
                    <a:lnTo>
                      <a:pt x="1347" y="128"/>
                    </a:lnTo>
                    <a:lnTo>
                      <a:pt x="1347" y="142"/>
                    </a:lnTo>
                    <a:lnTo>
                      <a:pt x="1361" y="142"/>
                    </a:lnTo>
                    <a:lnTo>
                      <a:pt x="1361" y="156"/>
                    </a:lnTo>
                    <a:lnTo>
                      <a:pt x="1361" y="170"/>
                    </a:lnTo>
                    <a:lnTo>
                      <a:pt x="1361" y="156"/>
                    </a:lnTo>
                    <a:lnTo>
                      <a:pt x="1361" y="170"/>
                    </a:lnTo>
                    <a:lnTo>
                      <a:pt x="1361" y="185"/>
                    </a:lnTo>
                    <a:lnTo>
                      <a:pt x="1361" y="199"/>
                    </a:lnTo>
                    <a:lnTo>
                      <a:pt x="1347" y="199"/>
                    </a:lnTo>
                    <a:lnTo>
                      <a:pt x="1347" y="213"/>
                    </a:lnTo>
                    <a:lnTo>
                      <a:pt x="1347" y="227"/>
                    </a:lnTo>
                    <a:lnTo>
                      <a:pt x="1361" y="227"/>
                    </a:lnTo>
                    <a:lnTo>
                      <a:pt x="1361" y="241"/>
                    </a:lnTo>
                    <a:lnTo>
                      <a:pt x="1361" y="256"/>
                    </a:lnTo>
                    <a:lnTo>
                      <a:pt x="1361" y="270"/>
                    </a:lnTo>
                    <a:lnTo>
                      <a:pt x="1361" y="284"/>
                    </a:lnTo>
                    <a:lnTo>
                      <a:pt x="1375" y="284"/>
                    </a:lnTo>
                    <a:lnTo>
                      <a:pt x="1375" y="298"/>
                    </a:lnTo>
                    <a:lnTo>
                      <a:pt x="1375" y="312"/>
                    </a:lnTo>
                    <a:lnTo>
                      <a:pt x="1375" y="326"/>
                    </a:lnTo>
                    <a:lnTo>
                      <a:pt x="1390" y="326"/>
                    </a:lnTo>
                    <a:lnTo>
                      <a:pt x="1404" y="326"/>
                    </a:lnTo>
                    <a:lnTo>
                      <a:pt x="1418" y="326"/>
                    </a:lnTo>
                    <a:lnTo>
                      <a:pt x="1432" y="326"/>
                    </a:lnTo>
                    <a:lnTo>
                      <a:pt x="1446" y="326"/>
                    </a:lnTo>
                    <a:lnTo>
                      <a:pt x="1460" y="326"/>
                    </a:lnTo>
                    <a:lnTo>
                      <a:pt x="1460" y="341"/>
                    </a:lnTo>
                    <a:lnTo>
                      <a:pt x="1460" y="355"/>
                    </a:lnTo>
                    <a:lnTo>
                      <a:pt x="1460" y="369"/>
                    </a:lnTo>
                    <a:lnTo>
                      <a:pt x="1460" y="383"/>
                    </a:lnTo>
                    <a:lnTo>
                      <a:pt x="1460" y="397"/>
                    </a:lnTo>
                    <a:lnTo>
                      <a:pt x="1460" y="412"/>
                    </a:lnTo>
                    <a:lnTo>
                      <a:pt x="1432" y="412"/>
                    </a:lnTo>
                    <a:lnTo>
                      <a:pt x="1418" y="412"/>
                    </a:lnTo>
                    <a:lnTo>
                      <a:pt x="1418" y="426"/>
                    </a:lnTo>
                    <a:lnTo>
                      <a:pt x="1418" y="440"/>
                    </a:lnTo>
                    <a:lnTo>
                      <a:pt x="1418" y="454"/>
                    </a:lnTo>
                    <a:lnTo>
                      <a:pt x="1375" y="454"/>
                    </a:lnTo>
                    <a:lnTo>
                      <a:pt x="1347" y="440"/>
                    </a:lnTo>
                    <a:lnTo>
                      <a:pt x="1347" y="454"/>
                    </a:lnTo>
                    <a:lnTo>
                      <a:pt x="1333" y="454"/>
                    </a:lnTo>
                    <a:lnTo>
                      <a:pt x="1304" y="454"/>
                    </a:lnTo>
                    <a:lnTo>
                      <a:pt x="1304" y="440"/>
                    </a:lnTo>
                    <a:lnTo>
                      <a:pt x="1262" y="440"/>
                    </a:lnTo>
                    <a:lnTo>
                      <a:pt x="1248" y="440"/>
                    </a:lnTo>
                    <a:lnTo>
                      <a:pt x="1248" y="454"/>
                    </a:lnTo>
                    <a:lnTo>
                      <a:pt x="1248" y="468"/>
                    </a:lnTo>
                    <a:lnTo>
                      <a:pt x="1248" y="483"/>
                    </a:lnTo>
                    <a:lnTo>
                      <a:pt x="1276" y="483"/>
                    </a:lnTo>
                    <a:lnTo>
                      <a:pt x="1276" y="497"/>
                    </a:lnTo>
                    <a:lnTo>
                      <a:pt x="1276" y="511"/>
                    </a:lnTo>
                    <a:lnTo>
                      <a:pt x="1276" y="525"/>
                    </a:lnTo>
                    <a:lnTo>
                      <a:pt x="1276" y="539"/>
                    </a:lnTo>
                    <a:lnTo>
                      <a:pt x="1276" y="553"/>
                    </a:lnTo>
                    <a:lnTo>
                      <a:pt x="1276" y="568"/>
                    </a:lnTo>
                    <a:lnTo>
                      <a:pt x="1333" y="568"/>
                    </a:lnTo>
                    <a:lnTo>
                      <a:pt x="1375" y="568"/>
                    </a:lnTo>
                    <a:lnTo>
                      <a:pt x="1375" y="624"/>
                    </a:lnTo>
                    <a:lnTo>
                      <a:pt x="1375" y="639"/>
                    </a:lnTo>
                    <a:lnTo>
                      <a:pt x="1375" y="653"/>
                    </a:lnTo>
                    <a:lnTo>
                      <a:pt x="1375" y="695"/>
                    </a:lnTo>
                    <a:lnTo>
                      <a:pt x="1333" y="695"/>
                    </a:lnTo>
                    <a:lnTo>
                      <a:pt x="1333" y="738"/>
                    </a:lnTo>
                    <a:lnTo>
                      <a:pt x="1333" y="780"/>
                    </a:lnTo>
                    <a:lnTo>
                      <a:pt x="1333" y="809"/>
                    </a:lnTo>
                    <a:lnTo>
                      <a:pt x="1333" y="823"/>
                    </a:lnTo>
                    <a:lnTo>
                      <a:pt x="1333" y="837"/>
                    </a:lnTo>
                    <a:lnTo>
                      <a:pt x="1333" y="851"/>
                    </a:lnTo>
                    <a:lnTo>
                      <a:pt x="1333" y="865"/>
                    </a:lnTo>
                    <a:lnTo>
                      <a:pt x="1333" y="880"/>
                    </a:lnTo>
                    <a:lnTo>
                      <a:pt x="1333" y="894"/>
                    </a:lnTo>
                    <a:lnTo>
                      <a:pt x="1333" y="936"/>
                    </a:lnTo>
                    <a:lnTo>
                      <a:pt x="1333" y="951"/>
                    </a:lnTo>
                    <a:lnTo>
                      <a:pt x="1347" y="993"/>
                    </a:lnTo>
                    <a:lnTo>
                      <a:pt x="1333" y="993"/>
                    </a:lnTo>
                    <a:lnTo>
                      <a:pt x="1290" y="993"/>
                    </a:lnTo>
                    <a:lnTo>
                      <a:pt x="1248" y="993"/>
                    </a:lnTo>
                    <a:lnTo>
                      <a:pt x="1205" y="993"/>
                    </a:lnTo>
                    <a:lnTo>
                      <a:pt x="1205" y="951"/>
                    </a:lnTo>
                    <a:lnTo>
                      <a:pt x="1120" y="951"/>
                    </a:lnTo>
                    <a:lnTo>
                      <a:pt x="1092" y="951"/>
                    </a:lnTo>
                    <a:lnTo>
                      <a:pt x="1092" y="965"/>
                    </a:lnTo>
                    <a:lnTo>
                      <a:pt x="1092" y="979"/>
                    </a:lnTo>
                    <a:lnTo>
                      <a:pt x="1092" y="993"/>
                    </a:lnTo>
                    <a:lnTo>
                      <a:pt x="1092" y="1007"/>
                    </a:lnTo>
                    <a:lnTo>
                      <a:pt x="1092" y="1022"/>
                    </a:lnTo>
                    <a:lnTo>
                      <a:pt x="1092" y="1036"/>
                    </a:lnTo>
                    <a:lnTo>
                      <a:pt x="1092" y="1050"/>
                    </a:lnTo>
                    <a:lnTo>
                      <a:pt x="1092" y="1064"/>
                    </a:lnTo>
                    <a:lnTo>
                      <a:pt x="1092" y="1078"/>
                    </a:lnTo>
                    <a:lnTo>
                      <a:pt x="1078" y="1078"/>
                    </a:lnTo>
                    <a:lnTo>
                      <a:pt x="1078" y="1121"/>
                    </a:lnTo>
                    <a:lnTo>
                      <a:pt x="1078" y="1135"/>
                    </a:lnTo>
                    <a:lnTo>
                      <a:pt x="1078" y="1206"/>
                    </a:lnTo>
                    <a:lnTo>
                      <a:pt x="1049" y="1206"/>
                    </a:lnTo>
                    <a:lnTo>
                      <a:pt x="1049" y="1220"/>
                    </a:lnTo>
                    <a:lnTo>
                      <a:pt x="1049" y="1234"/>
                    </a:lnTo>
                    <a:lnTo>
                      <a:pt x="1049" y="1248"/>
                    </a:lnTo>
                    <a:lnTo>
                      <a:pt x="1049" y="1263"/>
                    </a:lnTo>
                    <a:lnTo>
                      <a:pt x="1049" y="1277"/>
                    </a:lnTo>
                    <a:lnTo>
                      <a:pt x="1021" y="1277"/>
                    </a:lnTo>
                    <a:lnTo>
                      <a:pt x="1021" y="1291"/>
                    </a:lnTo>
                    <a:lnTo>
                      <a:pt x="1021" y="1305"/>
                    </a:lnTo>
                    <a:lnTo>
                      <a:pt x="1021" y="1319"/>
                    </a:lnTo>
                    <a:lnTo>
                      <a:pt x="1021" y="1334"/>
                    </a:lnTo>
                    <a:lnTo>
                      <a:pt x="1035" y="1319"/>
                    </a:lnTo>
                    <a:lnTo>
                      <a:pt x="1049" y="1319"/>
                    </a:lnTo>
                    <a:lnTo>
                      <a:pt x="1049" y="1334"/>
                    </a:lnTo>
                    <a:lnTo>
                      <a:pt x="1049" y="1348"/>
                    </a:lnTo>
                    <a:lnTo>
                      <a:pt x="1049" y="1362"/>
                    </a:lnTo>
                    <a:lnTo>
                      <a:pt x="1049" y="1376"/>
                    </a:lnTo>
                    <a:lnTo>
                      <a:pt x="1092" y="1376"/>
                    </a:lnTo>
                    <a:lnTo>
                      <a:pt x="1092" y="1390"/>
                    </a:lnTo>
                    <a:lnTo>
                      <a:pt x="1092" y="1405"/>
                    </a:lnTo>
                    <a:lnTo>
                      <a:pt x="1092" y="1419"/>
                    </a:lnTo>
                    <a:lnTo>
                      <a:pt x="1092" y="1433"/>
                    </a:lnTo>
                    <a:lnTo>
                      <a:pt x="1092" y="1447"/>
                    </a:lnTo>
                    <a:lnTo>
                      <a:pt x="1078" y="1447"/>
                    </a:lnTo>
                    <a:lnTo>
                      <a:pt x="1078" y="1433"/>
                    </a:lnTo>
                    <a:lnTo>
                      <a:pt x="1063" y="1433"/>
                    </a:lnTo>
                    <a:lnTo>
                      <a:pt x="1049" y="1447"/>
                    </a:lnTo>
                    <a:lnTo>
                      <a:pt x="1035" y="1447"/>
                    </a:lnTo>
                    <a:lnTo>
                      <a:pt x="1035" y="1433"/>
                    </a:lnTo>
                    <a:lnTo>
                      <a:pt x="1021" y="1433"/>
                    </a:lnTo>
                    <a:lnTo>
                      <a:pt x="1007" y="1433"/>
                    </a:lnTo>
                    <a:lnTo>
                      <a:pt x="992" y="1419"/>
                    </a:lnTo>
                    <a:lnTo>
                      <a:pt x="978" y="1419"/>
                    </a:lnTo>
                    <a:lnTo>
                      <a:pt x="978" y="1405"/>
                    </a:lnTo>
                    <a:lnTo>
                      <a:pt x="950" y="1390"/>
                    </a:lnTo>
                    <a:lnTo>
                      <a:pt x="922" y="1362"/>
                    </a:lnTo>
                    <a:lnTo>
                      <a:pt x="922" y="1348"/>
                    </a:lnTo>
                    <a:lnTo>
                      <a:pt x="907" y="1334"/>
                    </a:lnTo>
                    <a:lnTo>
                      <a:pt x="907" y="1319"/>
                    </a:lnTo>
                    <a:lnTo>
                      <a:pt x="893" y="1319"/>
                    </a:lnTo>
                    <a:lnTo>
                      <a:pt x="851" y="1291"/>
                    </a:lnTo>
                    <a:lnTo>
                      <a:pt x="836" y="1291"/>
                    </a:lnTo>
                    <a:lnTo>
                      <a:pt x="836" y="1277"/>
                    </a:lnTo>
                    <a:lnTo>
                      <a:pt x="822" y="1263"/>
                    </a:lnTo>
                    <a:lnTo>
                      <a:pt x="794" y="1248"/>
                    </a:lnTo>
                    <a:lnTo>
                      <a:pt x="780" y="1234"/>
                    </a:lnTo>
                    <a:lnTo>
                      <a:pt x="780" y="1220"/>
                    </a:lnTo>
                    <a:lnTo>
                      <a:pt x="765" y="1220"/>
                    </a:lnTo>
                    <a:lnTo>
                      <a:pt x="765" y="1206"/>
                    </a:lnTo>
                    <a:lnTo>
                      <a:pt x="751" y="1192"/>
                    </a:lnTo>
                    <a:lnTo>
                      <a:pt x="751" y="1178"/>
                    </a:lnTo>
                    <a:lnTo>
                      <a:pt x="751" y="1163"/>
                    </a:lnTo>
                    <a:lnTo>
                      <a:pt x="751" y="1149"/>
                    </a:lnTo>
                    <a:lnTo>
                      <a:pt x="751" y="1135"/>
                    </a:lnTo>
                    <a:lnTo>
                      <a:pt x="751" y="1121"/>
                    </a:lnTo>
                    <a:lnTo>
                      <a:pt x="765" y="1121"/>
                    </a:lnTo>
                    <a:lnTo>
                      <a:pt x="751" y="1121"/>
                    </a:lnTo>
                    <a:lnTo>
                      <a:pt x="751" y="1107"/>
                    </a:lnTo>
                    <a:lnTo>
                      <a:pt x="723" y="1107"/>
                    </a:lnTo>
                    <a:lnTo>
                      <a:pt x="695" y="1092"/>
                    </a:lnTo>
                    <a:lnTo>
                      <a:pt x="638" y="1092"/>
                    </a:lnTo>
                    <a:lnTo>
                      <a:pt x="624" y="1092"/>
                    </a:lnTo>
                    <a:lnTo>
                      <a:pt x="581" y="1078"/>
                    </a:lnTo>
                    <a:lnTo>
                      <a:pt x="553" y="1078"/>
                    </a:lnTo>
                    <a:lnTo>
                      <a:pt x="539" y="1078"/>
                    </a:lnTo>
                    <a:lnTo>
                      <a:pt x="524" y="1078"/>
                    </a:lnTo>
                    <a:lnTo>
                      <a:pt x="510" y="1078"/>
                    </a:lnTo>
                    <a:lnTo>
                      <a:pt x="482" y="1064"/>
                    </a:lnTo>
                    <a:lnTo>
                      <a:pt x="468" y="1064"/>
                    </a:lnTo>
                    <a:lnTo>
                      <a:pt x="453" y="1078"/>
                    </a:lnTo>
                    <a:lnTo>
                      <a:pt x="439" y="1092"/>
                    </a:lnTo>
                    <a:lnTo>
                      <a:pt x="425" y="1107"/>
                    </a:lnTo>
                    <a:lnTo>
                      <a:pt x="411" y="1107"/>
                    </a:lnTo>
                    <a:lnTo>
                      <a:pt x="411" y="1121"/>
                    </a:lnTo>
                    <a:lnTo>
                      <a:pt x="411" y="1135"/>
                    </a:lnTo>
                    <a:lnTo>
                      <a:pt x="397" y="1163"/>
                    </a:lnTo>
                    <a:lnTo>
                      <a:pt x="368" y="1149"/>
                    </a:lnTo>
                    <a:lnTo>
                      <a:pt x="368" y="1135"/>
                    </a:lnTo>
                    <a:lnTo>
                      <a:pt x="354" y="1135"/>
                    </a:lnTo>
                    <a:lnTo>
                      <a:pt x="354" y="1121"/>
                    </a:lnTo>
                    <a:lnTo>
                      <a:pt x="340" y="1107"/>
                    </a:lnTo>
                    <a:lnTo>
                      <a:pt x="326" y="1092"/>
                    </a:lnTo>
                    <a:lnTo>
                      <a:pt x="326" y="1078"/>
                    </a:lnTo>
                    <a:lnTo>
                      <a:pt x="326" y="1064"/>
                    </a:lnTo>
                    <a:lnTo>
                      <a:pt x="312" y="1064"/>
                    </a:lnTo>
                    <a:lnTo>
                      <a:pt x="297" y="1050"/>
                    </a:lnTo>
                    <a:lnTo>
                      <a:pt x="283" y="1036"/>
                    </a:lnTo>
                    <a:lnTo>
                      <a:pt x="269" y="1022"/>
                    </a:lnTo>
                    <a:lnTo>
                      <a:pt x="241" y="1007"/>
                    </a:lnTo>
                    <a:lnTo>
                      <a:pt x="227" y="993"/>
                    </a:lnTo>
                    <a:lnTo>
                      <a:pt x="212" y="965"/>
                    </a:lnTo>
                    <a:lnTo>
                      <a:pt x="198" y="965"/>
                    </a:lnTo>
                    <a:lnTo>
                      <a:pt x="184" y="951"/>
                    </a:lnTo>
                    <a:lnTo>
                      <a:pt x="184" y="936"/>
                    </a:lnTo>
                    <a:lnTo>
                      <a:pt x="156" y="922"/>
                    </a:lnTo>
                    <a:lnTo>
                      <a:pt x="141" y="908"/>
                    </a:lnTo>
                    <a:lnTo>
                      <a:pt x="113" y="894"/>
                    </a:lnTo>
                    <a:lnTo>
                      <a:pt x="113" y="880"/>
                    </a:lnTo>
                    <a:lnTo>
                      <a:pt x="99" y="865"/>
                    </a:lnTo>
                    <a:lnTo>
                      <a:pt x="85" y="851"/>
                    </a:lnTo>
                    <a:lnTo>
                      <a:pt x="71" y="837"/>
                    </a:lnTo>
                    <a:lnTo>
                      <a:pt x="42" y="823"/>
                    </a:lnTo>
                    <a:lnTo>
                      <a:pt x="42" y="809"/>
                    </a:lnTo>
                    <a:lnTo>
                      <a:pt x="28" y="809"/>
                    </a:lnTo>
                    <a:lnTo>
                      <a:pt x="14" y="780"/>
                    </a:lnTo>
                    <a:lnTo>
                      <a:pt x="0" y="766"/>
                    </a:lnTo>
                    <a:lnTo>
                      <a:pt x="0" y="752"/>
                    </a:lnTo>
                    <a:lnTo>
                      <a:pt x="14" y="752"/>
                    </a:lnTo>
                    <a:lnTo>
                      <a:pt x="14" y="738"/>
                    </a:lnTo>
                    <a:lnTo>
                      <a:pt x="28" y="724"/>
                    </a:lnTo>
                    <a:lnTo>
                      <a:pt x="28" y="709"/>
                    </a:lnTo>
                    <a:lnTo>
                      <a:pt x="42" y="709"/>
                    </a:lnTo>
                    <a:lnTo>
                      <a:pt x="42" y="695"/>
                    </a:lnTo>
                    <a:lnTo>
                      <a:pt x="42" y="681"/>
                    </a:lnTo>
                    <a:lnTo>
                      <a:pt x="42" y="667"/>
                    </a:lnTo>
                    <a:lnTo>
                      <a:pt x="56" y="653"/>
                    </a:lnTo>
                    <a:lnTo>
                      <a:pt x="56" y="639"/>
                    </a:lnTo>
                    <a:lnTo>
                      <a:pt x="56" y="624"/>
                    </a:lnTo>
                    <a:lnTo>
                      <a:pt x="71" y="624"/>
                    </a:lnTo>
                    <a:lnTo>
                      <a:pt x="71" y="610"/>
                    </a:lnTo>
                    <a:lnTo>
                      <a:pt x="71" y="596"/>
                    </a:lnTo>
                    <a:lnTo>
                      <a:pt x="71" y="582"/>
                    </a:lnTo>
                    <a:lnTo>
                      <a:pt x="71" y="568"/>
                    </a:lnTo>
                    <a:lnTo>
                      <a:pt x="85" y="568"/>
                    </a:lnTo>
                    <a:lnTo>
                      <a:pt x="85" y="553"/>
                    </a:lnTo>
                    <a:lnTo>
                      <a:pt x="85" y="539"/>
                    </a:lnTo>
                    <a:lnTo>
                      <a:pt x="85" y="525"/>
                    </a:lnTo>
                    <a:lnTo>
                      <a:pt x="85" y="511"/>
                    </a:lnTo>
                    <a:lnTo>
                      <a:pt x="99" y="511"/>
                    </a:lnTo>
                    <a:lnTo>
                      <a:pt x="99" y="497"/>
                    </a:lnTo>
                    <a:lnTo>
                      <a:pt x="99" y="483"/>
                    </a:lnTo>
                    <a:lnTo>
                      <a:pt x="99" y="468"/>
                    </a:lnTo>
                    <a:lnTo>
                      <a:pt x="113" y="454"/>
                    </a:lnTo>
                    <a:lnTo>
                      <a:pt x="113" y="440"/>
                    </a:lnTo>
                    <a:lnTo>
                      <a:pt x="113" y="426"/>
                    </a:lnTo>
                    <a:lnTo>
                      <a:pt x="113" y="412"/>
                    </a:lnTo>
                    <a:lnTo>
                      <a:pt x="127" y="397"/>
                    </a:lnTo>
                    <a:lnTo>
                      <a:pt x="127" y="383"/>
                    </a:lnTo>
                    <a:lnTo>
                      <a:pt x="127" y="369"/>
                    </a:lnTo>
                    <a:lnTo>
                      <a:pt x="127" y="355"/>
                    </a:lnTo>
                    <a:lnTo>
                      <a:pt x="141" y="355"/>
                    </a:lnTo>
                    <a:lnTo>
                      <a:pt x="141" y="312"/>
                    </a:lnTo>
                    <a:lnTo>
                      <a:pt x="156" y="284"/>
                    </a:lnTo>
                    <a:lnTo>
                      <a:pt x="156" y="270"/>
                    </a:lnTo>
                    <a:lnTo>
                      <a:pt x="170" y="256"/>
                    </a:lnTo>
                    <a:lnTo>
                      <a:pt x="170" y="213"/>
                    </a:lnTo>
                    <a:lnTo>
                      <a:pt x="170" y="199"/>
                    </a:lnTo>
                    <a:lnTo>
                      <a:pt x="184" y="199"/>
                    </a:lnTo>
                    <a:lnTo>
                      <a:pt x="184" y="185"/>
                    </a:lnTo>
                    <a:lnTo>
                      <a:pt x="184" y="170"/>
                    </a:lnTo>
                    <a:lnTo>
                      <a:pt x="184" y="156"/>
                    </a:lnTo>
                    <a:lnTo>
                      <a:pt x="198" y="142"/>
                    </a:lnTo>
                    <a:lnTo>
                      <a:pt x="198" y="128"/>
                    </a:lnTo>
                    <a:lnTo>
                      <a:pt x="198" y="114"/>
                    </a:lnTo>
                    <a:lnTo>
                      <a:pt x="198" y="100"/>
                    </a:lnTo>
                    <a:lnTo>
                      <a:pt x="212" y="85"/>
                    </a:lnTo>
                    <a:lnTo>
                      <a:pt x="212" y="71"/>
                    </a:lnTo>
                    <a:lnTo>
                      <a:pt x="212" y="57"/>
                    </a:lnTo>
                    <a:lnTo>
                      <a:pt x="227" y="29"/>
                    </a:lnTo>
                    <a:lnTo>
                      <a:pt x="227" y="14"/>
                    </a:lnTo>
                    <a:lnTo>
                      <a:pt x="241" y="14"/>
                    </a:lnTo>
                    <a:lnTo>
                      <a:pt x="255" y="14"/>
                    </a:lnTo>
                    <a:lnTo>
                      <a:pt x="269" y="14"/>
                    </a:lnTo>
                    <a:lnTo>
                      <a:pt x="283" y="14"/>
                    </a:lnTo>
                    <a:lnTo>
                      <a:pt x="297" y="14"/>
                    </a:lnTo>
                    <a:lnTo>
                      <a:pt x="312" y="14"/>
                    </a:lnTo>
                    <a:lnTo>
                      <a:pt x="326" y="14"/>
                    </a:lnTo>
                    <a:lnTo>
                      <a:pt x="340" y="14"/>
                    </a:lnTo>
                    <a:lnTo>
                      <a:pt x="354" y="14"/>
                    </a:lnTo>
                    <a:lnTo>
                      <a:pt x="368" y="14"/>
                    </a:lnTo>
                    <a:lnTo>
                      <a:pt x="411" y="14"/>
                    </a:lnTo>
                    <a:lnTo>
                      <a:pt x="425" y="14"/>
                    </a:lnTo>
                    <a:lnTo>
                      <a:pt x="453" y="14"/>
                    </a:lnTo>
                    <a:lnTo>
                      <a:pt x="468" y="14"/>
                    </a:lnTo>
                    <a:lnTo>
                      <a:pt x="496" y="0"/>
                    </a:lnTo>
                    <a:lnTo>
                      <a:pt x="510" y="0"/>
                    </a:lnTo>
                    <a:lnTo>
                      <a:pt x="524" y="0"/>
                    </a:lnTo>
                    <a:lnTo>
                      <a:pt x="539" y="0"/>
                    </a:lnTo>
                    <a:lnTo>
                      <a:pt x="553" y="0"/>
                    </a:lnTo>
                    <a:lnTo>
                      <a:pt x="553" y="14"/>
                    </a:lnTo>
                    <a:lnTo>
                      <a:pt x="567" y="14"/>
                    </a:lnTo>
                    <a:lnTo>
                      <a:pt x="609" y="14"/>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28734" name="Freeform 49"/>
              <p:cNvSpPr>
                <a:spLocks/>
              </p:cNvSpPr>
              <p:nvPr/>
            </p:nvSpPr>
            <p:spPr bwMode="auto">
              <a:xfrm>
                <a:off x="3191" y="4908"/>
                <a:ext cx="1276" cy="1574"/>
              </a:xfrm>
              <a:custGeom>
                <a:avLst/>
                <a:gdLst>
                  <a:gd name="T0" fmla="*/ 425 w 1276"/>
                  <a:gd name="T1" fmla="*/ 85 h 1574"/>
                  <a:gd name="T2" fmla="*/ 440 w 1276"/>
                  <a:gd name="T3" fmla="*/ 255 h 1574"/>
                  <a:gd name="T4" fmla="*/ 539 w 1276"/>
                  <a:gd name="T5" fmla="*/ 156 h 1574"/>
                  <a:gd name="T6" fmla="*/ 610 w 1276"/>
                  <a:gd name="T7" fmla="*/ 170 h 1574"/>
                  <a:gd name="T8" fmla="*/ 667 w 1276"/>
                  <a:gd name="T9" fmla="*/ 170 h 1574"/>
                  <a:gd name="T10" fmla="*/ 709 w 1276"/>
                  <a:gd name="T11" fmla="*/ 213 h 1574"/>
                  <a:gd name="T12" fmla="*/ 766 w 1276"/>
                  <a:gd name="T13" fmla="*/ 241 h 1574"/>
                  <a:gd name="T14" fmla="*/ 808 w 1276"/>
                  <a:gd name="T15" fmla="*/ 284 h 1574"/>
                  <a:gd name="T16" fmla="*/ 851 w 1276"/>
                  <a:gd name="T17" fmla="*/ 298 h 1574"/>
                  <a:gd name="T18" fmla="*/ 922 w 1276"/>
                  <a:gd name="T19" fmla="*/ 312 h 1574"/>
                  <a:gd name="T20" fmla="*/ 964 w 1276"/>
                  <a:gd name="T21" fmla="*/ 326 h 1574"/>
                  <a:gd name="T22" fmla="*/ 1021 w 1276"/>
                  <a:gd name="T23" fmla="*/ 340 h 1574"/>
                  <a:gd name="T24" fmla="*/ 1078 w 1276"/>
                  <a:gd name="T25" fmla="*/ 354 h 1574"/>
                  <a:gd name="T26" fmla="*/ 1135 w 1276"/>
                  <a:gd name="T27" fmla="*/ 369 h 1574"/>
                  <a:gd name="T28" fmla="*/ 1191 w 1276"/>
                  <a:gd name="T29" fmla="*/ 397 h 1574"/>
                  <a:gd name="T30" fmla="*/ 1220 w 1276"/>
                  <a:gd name="T31" fmla="*/ 397 h 1574"/>
                  <a:gd name="T32" fmla="*/ 1262 w 1276"/>
                  <a:gd name="T33" fmla="*/ 440 h 1574"/>
                  <a:gd name="T34" fmla="*/ 1262 w 1276"/>
                  <a:gd name="T35" fmla="*/ 496 h 1574"/>
                  <a:gd name="T36" fmla="*/ 1234 w 1276"/>
                  <a:gd name="T37" fmla="*/ 539 h 1574"/>
                  <a:gd name="T38" fmla="*/ 1234 w 1276"/>
                  <a:gd name="T39" fmla="*/ 567 h 1574"/>
                  <a:gd name="T40" fmla="*/ 1220 w 1276"/>
                  <a:gd name="T41" fmla="*/ 610 h 1574"/>
                  <a:gd name="T42" fmla="*/ 1191 w 1276"/>
                  <a:gd name="T43" fmla="*/ 667 h 1574"/>
                  <a:gd name="T44" fmla="*/ 1149 w 1276"/>
                  <a:gd name="T45" fmla="*/ 780 h 1574"/>
                  <a:gd name="T46" fmla="*/ 1106 w 1276"/>
                  <a:gd name="T47" fmla="*/ 865 h 1574"/>
                  <a:gd name="T48" fmla="*/ 1092 w 1276"/>
                  <a:gd name="T49" fmla="*/ 893 h 1574"/>
                  <a:gd name="T50" fmla="*/ 1064 w 1276"/>
                  <a:gd name="T51" fmla="*/ 936 h 1574"/>
                  <a:gd name="T52" fmla="*/ 1049 w 1276"/>
                  <a:gd name="T53" fmla="*/ 979 h 1574"/>
                  <a:gd name="T54" fmla="*/ 1021 w 1276"/>
                  <a:gd name="T55" fmla="*/ 1035 h 1574"/>
                  <a:gd name="T56" fmla="*/ 1007 w 1276"/>
                  <a:gd name="T57" fmla="*/ 1078 h 1574"/>
                  <a:gd name="T58" fmla="*/ 1007 w 1276"/>
                  <a:gd name="T59" fmla="*/ 1106 h 1574"/>
                  <a:gd name="T60" fmla="*/ 993 w 1276"/>
                  <a:gd name="T61" fmla="*/ 1120 h 1574"/>
                  <a:gd name="T62" fmla="*/ 979 w 1276"/>
                  <a:gd name="T63" fmla="*/ 1149 h 1574"/>
                  <a:gd name="T64" fmla="*/ 964 w 1276"/>
                  <a:gd name="T65" fmla="*/ 1177 h 1574"/>
                  <a:gd name="T66" fmla="*/ 936 w 1276"/>
                  <a:gd name="T67" fmla="*/ 1220 h 1574"/>
                  <a:gd name="T68" fmla="*/ 922 w 1276"/>
                  <a:gd name="T69" fmla="*/ 1248 h 1574"/>
                  <a:gd name="T70" fmla="*/ 893 w 1276"/>
                  <a:gd name="T71" fmla="*/ 1276 h 1574"/>
                  <a:gd name="T72" fmla="*/ 865 w 1276"/>
                  <a:gd name="T73" fmla="*/ 1347 h 1574"/>
                  <a:gd name="T74" fmla="*/ 851 w 1276"/>
                  <a:gd name="T75" fmla="*/ 1362 h 1574"/>
                  <a:gd name="T76" fmla="*/ 823 w 1276"/>
                  <a:gd name="T77" fmla="*/ 1404 h 1574"/>
                  <a:gd name="T78" fmla="*/ 808 w 1276"/>
                  <a:gd name="T79" fmla="*/ 1447 h 1574"/>
                  <a:gd name="T80" fmla="*/ 808 w 1276"/>
                  <a:gd name="T81" fmla="*/ 1475 h 1574"/>
                  <a:gd name="T82" fmla="*/ 794 w 1276"/>
                  <a:gd name="T83" fmla="*/ 1503 h 1574"/>
                  <a:gd name="T84" fmla="*/ 752 w 1276"/>
                  <a:gd name="T85" fmla="*/ 1518 h 1574"/>
                  <a:gd name="T86" fmla="*/ 610 w 1276"/>
                  <a:gd name="T87" fmla="*/ 1518 h 1574"/>
                  <a:gd name="T88" fmla="*/ 511 w 1276"/>
                  <a:gd name="T89" fmla="*/ 1532 h 1574"/>
                  <a:gd name="T90" fmla="*/ 298 w 1276"/>
                  <a:gd name="T91" fmla="*/ 1503 h 1574"/>
                  <a:gd name="T92" fmla="*/ 85 w 1276"/>
                  <a:gd name="T93" fmla="*/ 1319 h 1574"/>
                  <a:gd name="T94" fmla="*/ 0 w 1276"/>
                  <a:gd name="T95" fmla="*/ 1248 h 1574"/>
                  <a:gd name="T96" fmla="*/ 142 w 1276"/>
                  <a:gd name="T97" fmla="*/ 964 h 1574"/>
                  <a:gd name="T98" fmla="*/ 184 w 1276"/>
                  <a:gd name="T99" fmla="*/ 794 h 1574"/>
                  <a:gd name="T100" fmla="*/ 199 w 1276"/>
                  <a:gd name="T101" fmla="*/ 567 h 1574"/>
                  <a:gd name="T102" fmla="*/ 184 w 1276"/>
                  <a:gd name="T103" fmla="*/ 340 h 1574"/>
                  <a:gd name="T104" fmla="*/ 199 w 1276"/>
                  <a:gd name="T105" fmla="*/ 284 h 1574"/>
                  <a:gd name="T106" fmla="*/ 241 w 1276"/>
                  <a:gd name="T107" fmla="*/ 184 h 1574"/>
                  <a:gd name="T108" fmla="*/ 269 w 1276"/>
                  <a:gd name="T109" fmla="*/ 128 h 1574"/>
                  <a:gd name="T110" fmla="*/ 312 w 1276"/>
                  <a:gd name="T111" fmla="*/ 85 h 1574"/>
                  <a:gd name="T112" fmla="*/ 355 w 1276"/>
                  <a:gd name="T113" fmla="*/ 57 h 1574"/>
                  <a:gd name="T114" fmla="*/ 411 w 1276"/>
                  <a:gd name="T115" fmla="*/ 28 h 1574"/>
                  <a:gd name="T116" fmla="*/ 440 w 1276"/>
                  <a:gd name="T117" fmla="*/ 14 h 157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76"/>
                  <a:gd name="T178" fmla="*/ 0 h 1574"/>
                  <a:gd name="T179" fmla="*/ 1276 w 1276"/>
                  <a:gd name="T180" fmla="*/ 1574 h 157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76" h="1574">
                    <a:moveTo>
                      <a:pt x="440" y="14"/>
                    </a:moveTo>
                    <a:lnTo>
                      <a:pt x="425" y="28"/>
                    </a:lnTo>
                    <a:lnTo>
                      <a:pt x="425" y="42"/>
                    </a:lnTo>
                    <a:lnTo>
                      <a:pt x="425" y="57"/>
                    </a:lnTo>
                    <a:lnTo>
                      <a:pt x="425" y="71"/>
                    </a:lnTo>
                    <a:lnTo>
                      <a:pt x="425" y="85"/>
                    </a:lnTo>
                    <a:lnTo>
                      <a:pt x="425" y="99"/>
                    </a:lnTo>
                    <a:lnTo>
                      <a:pt x="425" y="128"/>
                    </a:lnTo>
                    <a:lnTo>
                      <a:pt x="425" y="156"/>
                    </a:lnTo>
                    <a:lnTo>
                      <a:pt x="425" y="170"/>
                    </a:lnTo>
                    <a:lnTo>
                      <a:pt x="440" y="184"/>
                    </a:lnTo>
                    <a:lnTo>
                      <a:pt x="440" y="198"/>
                    </a:lnTo>
                    <a:lnTo>
                      <a:pt x="440" y="213"/>
                    </a:lnTo>
                    <a:lnTo>
                      <a:pt x="440" y="255"/>
                    </a:lnTo>
                    <a:lnTo>
                      <a:pt x="454" y="241"/>
                    </a:lnTo>
                    <a:lnTo>
                      <a:pt x="482" y="241"/>
                    </a:lnTo>
                    <a:lnTo>
                      <a:pt x="482" y="227"/>
                    </a:lnTo>
                    <a:lnTo>
                      <a:pt x="511" y="213"/>
                    </a:lnTo>
                    <a:lnTo>
                      <a:pt x="525" y="184"/>
                    </a:lnTo>
                    <a:lnTo>
                      <a:pt x="525" y="170"/>
                    </a:lnTo>
                    <a:lnTo>
                      <a:pt x="539" y="156"/>
                    </a:lnTo>
                    <a:lnTo>
                      <a:pt x="553" y="156"/>
                    </a:lnTo>
                    <a:lnTo>
                      <a:pt x="567" y="156"/>
                    </a:lnTo>
                    <a:lnTo>
                      <a:pt x="581" y="156"/>
                    </a:lnTo>
                    <a:lnTo>
                      <a:pt x="596" y="156"/>
                    </a:lnTo>
                    <a:lnTo>
                      <a:pt x="610" y="156"/>
                    </a:lnTo>
                    <a:lnTo>
                      <a:pt x="610" y="170"/>
                    </a:lnTo>
                    <a:lnTo>
                      <a:pt x="624" y="170"/>
                    </a:lnTo>
                    <a:lnTo>
                      <a:pt x="638" y="170"/>
                    </a:lnTo>
                    <a:lnTo>
                      <a:pt x="652" y="170"/>
                    </a:lnTo>
                    <a:lnTo>
                      <a:pt x="667" y="170"/>
                    </a:lnTo>
                    <a:lnTo>
                      <a:pt x="667" y="184"/>
                    </a:lnTo>
                    <a:lnTo>
                      <a:pt x="681" y="184"/>
                    </a:lnTo>
                    <a:lnTo>
                      <a:pt x="695" y="198"/>
                    </a:lnTo>
                    <a:lnTo>
                      <a:pt x="709" y="198"/>
                    </a:lnTo>
                    <a:lnTo>
                      <a:pt x="709" y="213"/>
                    </a:lnTo>
                    <a:lnTo>
                      <a:pt x="723" y="213"/>
                    </a:lnTo>
                    <a:lnTo>
                      <a:pt x="723" y="227"/>
                    </a:lnTo>
                    <a:lnTo>
                      <a:pt x="737" y="227"/>
                    </a:lnTo>
                    <a:lnTo>
                      <a:pt x="737" y="241"/>
                    </a:lnTo>
                    <a:lnTo>
                      <a:pt x="752" y="241"/>
                    </a:lnTo>
                    <a:lnTo>
                      <a:pt x="766" y="241"/>
                    </a:lnTo>
                    <a:lnTo>
                      <a:pt x="766" y="255"/>
                    </a:lnTo>
                    <a:lnTo>
                      <a:pt x="780" y="255"/>
                    </a:lnTo>
                    <a:lnTo>
                      <a:pt x="780" y="269"/>
                    </a:lnTo>
                    <a:lnTo>
                      <a:pt x="794" y="269"/>
                    </a:lnTo>
                    <a:lnTo>
                      <a:pt x="808" y="269"/>
                    </a:lnTo>
                    <a:lnTo>
                      <a:pt x="808" y="284"/>
                    </a:lnTo>
                    <a:lnTo>
                      <a:pt x="823" y="284"/>
                    </a:lnTo>
                    <a:lnTo>
                      <a:pt x="837" y="284"/>
                    </a:lnTo>
                    <a:lnTo>
                      <a:pt x="851" y="284"/>
                    </a:lnTo>
                    <a:lnTo>
                      <a:pt x="851" y="298"/>
                    </a:lnTo>
                    <a:lnTo>
                      <a:pt x="865" y="298"/>
                    </a:lnTo>
                    <a:lnTo>
                      <a:pt x="879" y="298"/>
                    </a:lnTo>
                    <a:lnTo>
                      <a:pt x="893" y="312"/>
                    </a:lnTo>
                    <a:lnTo>
                      <a:pt x="908" y="312"/>
                    </a:lnTo>
                    <a:lnTo>
                      <a:pt x="922" y="312"/>
                    </a:lnTo>
                    <a:lnTo>
                      <a:pt x="936" y="312"/>
                    </a:lnTo>
                    <a:lnTo>
                      <a:pt x="950" y="326"/>
                    </a:lnTo>
                    <a:lnTo>
                      <a:pt x="964" y="326"/>
                    </a:lnTo>
                    <a:lnTo>
                      <a:pt x="979" y="326"/>
                    </a:lnTo>
                    <a:lnTo>
                      <a:pt x="993" y="326"/>
                    </a:lnTo>
                    <a:lnTo>
                      <a:pt x="993" y="340"/>
                    </a:lnTo>
                    <a:lnTo>
                      <a:pt x="1007" y="340"/>
                    </a:lnTo>
                    <a:lnTo>
                      <a:pt x="1021" y="340"/>
                    </a:lnTo>
                    <a:lnTo>
                      <a:pt x="1035" y="340"/>
                    </a:lnTo>
                    <a:lnTo>
                      <a:pt x="1049" y="354"/>
                    </a:lnTo>
                    <a:lnTo>
                      <a:pt x="1064" y="354"/>
                    </a:lnTo>
                    <a:lnTo>
                      <a:pt x="1078" y="354"/>
                    </a:lnTo>
                    <a:lnTo>
                      <a:pt x="1092" y="369"/>
                    </a:lnTo>
                    <a:lnTo>
                      <a:pt x="1106" y="369"/>
                    </a:lnTo>
                    <a:lnTo>
                      <a:pt x="1120" y="369"/>
                    </a:lnTo>
                    <a:lnTo>
                      <a:pt x="1135" y="369"/>
                    </a:lnTo>
                    <a:lnTo>
                      <a:pt x="1135" y="383"/>
                    </a:lnTo>
                    <a:lnTo>
                      <a:pt x="1149" y="383"/>
                    </a:lnTo>
                    <a:lnTo>
                      <a:pt x="1177" y="383"/>
                    </a:lnTo>
                    <a:lnTo>
                      <a:pt x="1191" y="383"/>
                    </a:lnTo>
                    <a:lnTo>
                      <a:pt x="1191" y="397"/>
                    </a:lnTo>
                    <a:lnTo>
                      <a:pt x="1205" y="397"/>
                    </a:lnTo>
                    <a:lnTo>
                      <a:pt x="1220" y="397"/>
                    </a:lnTo>
                    <a:lnTo>
                      <a:pt x="1234" y="411"/>
                    </a:lnTo>
                    <a:lnTo>
                      <a:pt x="1248" y="411"/>
                    </a:lnTo>
                    <a:lnTo>
                      <a:pt x="1262" y="411"/>
                    </a:lnTo>
                    <a:lnTo>
                      <a:pt x="1276" y="411"/>
                    </a:lnTo>
                    <a:lnTo>
                      <a:pt x="1276" y="425"/>
                    </a:lnTo>
                    <a:lnTo>
                      <a:pt x="1262" y="440"/>
                    </a:lnTo>
                    <a:lnTo>
                      <a:pt x="1276" y="440"/>
                    </a:lnTo>
                    <a:lnTo>
                      <a:pt x="1276" y="454"/>
                    </a:lnTo>
                    <a:lnTo>
                      <a:pt x="1276" y="468"/>
                    </a:lnTo>
                    <a:lnTo>
                      <a:pt x="1262" y="468"/>
                    </a:lnTo>
                    <a:lnTo>
                      <a:pt x="1262" y="482"/>
                    </a:lnTo>
                    <a:lnTo>
                      <a:pt x="1262" y="496"/>
                    </a:lnTo>
                    <a:lnTo>
                      <a:pt x="1262" y="510"/>
                    </a:lnTo>
                    <a:lnTo>
                      <a:pt x="1248" y="510"/>
                    </a:lnTo>
                    <a:lnTo>
                      <a:pt x="1248" y="525"/>
                    </a:lnTo>
                    <a:lnTo>
                      <a:pt x="1234" y="539"/>
                    </a:lnTo>
                    <a:lnTo>
                      <a:pt x="1234" y="553"/>
                    </a:lnTo>
                    <a:lnTo>
                      <a:pt x="1234" y="567"/>
                    </a:lnTo>
                    <a:lnTo>
                      <a:pt x="1234" y="581"/>
                    </a:lnTo>
                    <a:lnTo>
                      <a:pt x="1220" y="581"/>
                    </a:lnTo>
                    <a:lnTo>
                      <a:pt x="1234" y="581"/>
                    </a:lnTo>
                    <a:lnTo>
                      <a:pt x="1220" y="596"/>
                    </a:lnTo>
                    <a:lnTo>
                      <a:pt x="1220" y="610"/>
                    </a:lnTo>
                    <a:lnTo>
                      <a:pt x="1220" y="624"/>
                    </a:lnTo>
                    <a:lnTo>
                      <a:pt x="1205" y="638"/>
                    </a:lnTo>
                    <a:lnTo>
                      <a:pt x="1205" y="652"/>
                    </a:lnTo>
                    <a:lnTo>
                      <a:pt x="1191" y="652"/>
                    </a:lnTo>
                    <a:lnTo>
                      <a:pt x="1191" y="667"/>
                    </a:lnTo>
                    <a:lnTo>
                      <a:pt x="1191" y="681"/>
                    </a:lnTo>
                    <a:lnTo>
                      <a:pt x="1191" y="695"/>
                    </a:lnTo>
                    <a:lnTo>
                      <a:pt x="1177" y="723"/>
                    </a:lnTo>
                    <a:lnTo>
                      <a:pt x="1163" y="752"/>
                    </a:lnTo>
                    <a:lnTo>
                      <a:pt x="1149" y="780"/>
                    </a:lnTo>
                    <a:lnTo>
                      <a:pt x="1149" y="794"/>
                    </a:lnTo>
                    <a:lnTo>
                      <a:pt x="1120" y="837"/>
                    </a:lnTo>
                    <a:lnTo>
                      <a:pt x="1120" y="851"/>
                    </a:lnTo>
                    <a:lnTo>
                      <a:pt x="1106" y="865"/>
                    </a:lnTo>
                    <a:lnTo>
                      <a:pt x="1092" y="865"/>
                    </a:lnTo>
                    <a:lnTo>
                      <a:pt x="1092" y="879"/>
                    </a:lnTo>
                    <a:lnTo>
                      <a:pt x="1092" y="893"/>
                    </a:lnTo>
                    <a:lnTo>
                      <a:pt x="1078" y="908"/>
                    </a:lnTo>
                    <a:lnTo>
                      <a:pt x="1078" y="922"/>
                    </a:lnTo>
                    <a:lnTo>
                      <a:pt x="1078" y="936"/>
                    </a:lnTo>
                    <a:lnTo>
                      <a:pt x="1064" y="936"/>
                    </a:lnTo>
                    <a:lnTo>
                      <a:pt x="1078" y="936"/>
                    </a:lnTo>
                    <a:lnTo>
                      <a:pt x="1064" y="936"/>
                    </a:lnTo>
                    <a:lnTo>
                      <a:pt x="1064" y="950"/>
                    </a:lnTo>
                    <a:lnTo>
                      <a:pt x="1049" y="964"/>
                    </a:lnTo>
                    <a:lnTo>
                      <a:pt x="1049" y="979"/>
                    </a:lnTo>
                    <a:lnTo>
                      <a:pt x="1049" y="993"/>
                    </a:lnTo>
                    <a:lnTo>
                      <a:pt x="1049" y="1007"/>
                    </a:lnTo>
                    <a:lnTo>
                      <a:pt x="1035" y="1007"/>
                    </a:lnTo>
                    <a:lnTo>
                      <a:pt x="1035" y="1021"/>
                    </a:lnTo>
                    <a:lnTo>
                      <a:pt x="1021" y="1021"/>
                    </a:lnTo>
                    <a:lnTo>
                      <a:pt x="1021" y="1035"/>
                    </a:lnTo>
                    <a:lnTo>
                      <a:pt x="1021" y="1050"/>
                    </a:lnTo>
                    <a:lnTo>
                      <a:pt x="1021" y="1064"/>
                    </a:lnTo>
                    <a:lnTo>
                      <a:pt x="1007" y="1064"/>
                    </a:lnTo>
                    <a:lnTo>
                      <a:pt x="1007" y="1078"/>
                    </a:lnTo>
                    <a:lnTo>
                      <a:pt x="1007" y="1092"/>
                    </a:lnTo>
                    <a:lnTo>
                      <a:pt x="1007" y="1106"/>
                    </a:lnTo>
                    <a:lnTo>
                      <a:pt x="993" y="1106"/>
                    </a:lnTo>
                    <a:lnTo>
                      <a:pt x="993" y="1120"/>
                    </a:lnTo>
                    <a:lnTo>
                      <a:pt x="979" y="1135"/>
                    </a:lnTo>
                    <a:lnTo>
                      <a:pt x="979" y="1149"/>
                    </a:lnTo>
                    <a:lnTo>
                      <a:pt x="979" y="1163"/>
                    </a:lnTo>
                    <a:lnTo>
                      <a:pt x="964" y="1163"/>
                    </a:lnTo>
                    <a:lnTo>
                      <a:pt x="979" y="1163"/>
                    </a:lnTo>
                    <a:lnTo>
                      <a:pt x="979" y="1177"/>
                    </a:lnTo>
                    <a:lnTo>
                      <a:pt x="964" y="1177"/>
                    </a:lnTo>
                    <a:lnTo>
                      <a:pt x="964" y="1191"/>
                    </a:lnTo>
                    <a:lnTo>
                      <a:pt x="964" y="1206"/>
                    </a:lnTo>
                    <a:lnTo>
                      <a:pt x="950" y="1206"/>
                    </a:lnTo>
                    <a:lnTo>
                      <a:pt x="936" y="1206"/>
                    </a:lnTo>
                    <a:lnTo>
                      <a:pt x="936" y="1220"/>
                    </a:lnTo>
                    <a:lnTo>
                      <a:pt x="936" y="1234"/>
                    </a:lnTo>
                    <a:lnTo>
                      <a:pt x="922" y="1234"/>
                    </a:lnTo>
                    <a:lnTo>
                      <a:pt x="922" y="1248"/>
                    </a:lnTo>
                    <a:lnTo>
                      <a:pt x="908" y="1262"/>
                    </a:lnTo>
                    <a:lnTo>
                      <a:pt x="908" y="1276"/>
                    </a:lnTo>
                    <a:lnTo>
                      <a:pt x="893" y="1276"/>
                    </a:lnTo>
                    <a:lnTo>
                      <a:pt x="893" y="1291"/>
                    </a:lnTo>
                    <a:lnTo>
                      <a:pt x="879" y="1319"/>
                    </a:lnTo>
                    <a:lnTo>
                      <a:pt x="865" y="1333"/>
                    </a:lnTo>
                    <a:lnTo>
                      <a:pt x="865" y="1347"/>
                    </a:lnTo>
                    <a:lnTo>
                      <a:pt x="851" y="1347"/>
                    </a:lnTo>
                    <a:lnTo>
                      <a:pt x="851" y="1362"/>
                    </a:lnTo>
                    <a:lnTo>
                      <a:pt x="851" y="1376"/>
                    </a:lnTo>
                    <a:lnTo>
                      <a:pt x="837" y="1376"/>
                    </a:lnTo>
                    <a:lnTo>
                      <a:pt x="823" y="1390"/>
                    </a:lnTo>
                    <a:lnTo>
                      <a:pt x="823" y="1404"/>
                    </a:lnTo>
                    <a:lnTo>
                      <a:pt x="823" y="1418"/>
                    </a:lnTo>
                    <a:lnTo>
                      <a:pt x="823" y="1432"/>
                    </a:lnTo>
                    <a:lnTo>
                      <a:pt x="823" y="1447"/>
                    </a:lnTo>
                    <a:lnTo>
                      <a:pt x="808" y="1447"/>
                    </a:lnTo>
                    <a:lnTo>
                      <a:pt x="808" y="1461"/>
                    </a:lnTo>
                    <a:lnTo>
                      <a:pt x="808" y="1475"/>
                    </a:lnTo>
                    <a:lnTo>
                      <a:pt x="808" y="1489"/>
                    </a:lnTo>
                    <a:lnTo>
                      <a:pt x="808" y="1503"/>
                    </a:lnTo>
                    <a:lnTo>
                      <a:pt x="794" y="1503"/>
                    </a:lnTo>
                    <a:lnTo>
                      <a:pt x="794" y="1518"/>
                    </a:lnTo>
                    <a:lnTo>
                      <a:pt x="780" y="1518"/>
                    </a:lnTo>
                    <a:lnTo>
                      <a:pt x="752" y="1518"/>
                    </a:lnTo>
                    <a:lnTo>
                      <a:pt x="709" y="1518"/>
                    </a:lnTo>
                    <a:lnTo>
                      <a:pt x="695" y="1518"/>
                    </a:lnTo>
                    <a:lnTo>
                      <a:pt x="667" y="1518"/>
                    </a:lnTo>
                    <a:lnTo>
                      <a:pt x="638" y="1518"/>
                    </a:lnTo>
                    <a:lnTo>
                      <a:pt x="624" y="1518"/>
                    </a:lnTo>
                    <a:lnTo>
                      <a:pt x="610" y="1518"/>
                    </a:lnTo>
                    <a:lnTo>
                      <a:pt x="596" y="1518"/>
                    </a:lnTo>
                    <a:lnTo>
                      <a:pt x="581" y="1518"/>
                    </a:lnTo>
                    <a:lnTo>
                      <a:pt x="525" y="1532"/>
                    </a:lnTo>
                    <a:lnTo>
                      <a:pt x="511" y="1532"/>
                    </a:lnTo>
                    <a:lnTo>
                      <a:pt x="482" y="1546"/>
                    </a:lnTo>
                    <a:lnTo>
                      <a:pt x="468" y="1546"/>
                    </a:lnTo>
                    <a:lnTo>
                      <a:pt x="425" y="1546"/>
                    </a:lnTo>
                    <a:lnTo>
                      <a:pt x="369" y="1560"/>
                    </a:lnTo>
                    <a:lnTo>
                      <a:pt x="312" y="1574"/>
                    </a:lnTo>
                    <a:lnTo>
                      <a:pt x="312" y="1546"/>
                    </a:lnTo>
                    <a:lnTo>
                      <a:pt x="312" y="1532"/>
                    </a:lnTo>
                    <a:lnTo>
                      <a:pt x="298" y="1503"/>
                    </a:lnTo>
                    <a:lnTo>
                      <a:pt x="298" y="1475"/>
                    </a:lnTo>
                    <a:lnTo>
                      <a:pt x="284" y="1461"/>
                    </a:lnTo>
                    <a:lnTo>
                      <a:pt x="284" y="1447"/>
                    </a:lnTo>
                    <a:lnTo>
                      <a:pt x="241" y="1432"/>
                    </a:lnTo>
                    <a:lnTo>
                      <a:pt x="241" y="1418"/>
                    </a:lnTo>
                    <a:lnTo>
                      <a:pt x="199" y="1404"/>
                    </a:lnTo>
                    <a:lnTo>
                      <a:pt x="99" y="1347"/>
                    </a:lnTo>
                    <a:lnTo>
                      <a:pt x="99" y="1333"/>
                    </a:lnTo>
                    <a:lnTo>
                      <a:pt x="85" y="1319"/>
                    </a:lnTo>
                    <a:lnTo>
                      <a:pt x="57" y="1305"/>
                    </a:lnTo>
                    <a:lnTo>
                      <a:pt x="28" y="1291"/>
                    </a:lnTo>
                    <a:lnTo>
                      <a:pt x="28" y="1276"/>
                    </a:lnTo>
                    <a:lnTo>
                      <a:pt x="0" y="1248"/>
                    </a:lnTo>
                    <a:lnTo>
                      <a:pt x="28" y="1206"/>
                    </a:lnTo>
                    <a:lnTo>
                      <a:pt x="71" y="1149"/>
                    </a:lnTo>
                    <a:lnTo>
                      <a:pt x="85" y="1106"/>
                    </a:lnTo>
                    <a:lnTo>
                      <a:pt x="99" y="1106"/>
                    </a:lnTo>
                    <a:lnTo>
                      <a:pt x="128" y="1035"/>
                    </a:lnTo>
                    <a:lnTo>
                      <a:pt x="142" y="979"/>
                    </a:lnTo>
                    <a:lnTo>
                      <a:pt x="142" y="964"/>
                    </a:lnTo>
                    <a:lnTo>
                      <a:pt x="156" y="936"/>
                    </a:lnTo>
                    <a:lnTo>
                      <a:pt x="156" y="922"/>
                    </a:lnTo>
                    <a:lnTo>
                      <a:pt x="156" y="908"/>
                    </a:lnTo>
                    <a:lnTo>
                      <a:pt x="156" y="893"/>
                    </a:lnTo>
                    <a:lnTo>
                      <a:pt x="170" y="879"/>
                    </a:lnTo>
                    <a:lnTo>
                      <a:pt x="170" y="865"/>
                    </a:lnTo>
                    <a:lnTo>
                      <a:pt x="170" y="851"/>
                    </a:lnTo>
                    <a:lnTo>
                      <a:pt x="184" y="823"/>
                    </a:lnTo>
                    <a:lnTo>
                      <a:pt x="184" y="794"/>
                    </a:lnTo>
                    <a:lnTo>
                      <a:pt x="184" y="766"/>
                    </a:lnTo>
                    <a:lnTo>
                      <a:pt x="199" y="737"/>
                    </a:lnTo>
                    <a:lnTo>
                      <a:pt x="199" y="723"/>
                    </a:lnTo>
                    <a:lnTo>
                      <a:pt x="199" y="709"/>
                    </a:lnTo>
                    <a:lnTo>
                      <a:pt x="199" y="667"/>
                    </a:lnTo>
                    <a:lnTo>
                      <a:pt x="199" y="652"/>
                    </a:lnTo>
                    <a:lnTo>
                      <a:pt x="199" y="610"/>
                    </a:lnTo>
                    <a:lnTo>
                      <a:pt x="199" y="596"/>
                    </a:lnTo>
                    <a:lnTo>
                      <a:pt x="199" y="581"/>
                    </a:lnTo>
                    <a:lnTo>
                      <a:pt x="199" y="567"/>
                    </a:lnTo>
                    <a:lnTo>
                      <a:pt x="199" y="539"/>
                    </a:lnTo>
                    <a:lnTo>
                      <a:pt x="199" y="510"/>
                    </a:lnTo>
                    <a:lnTo>
                      <a:pt x="199" y="482"/>
                    </a:lnTo>
                    <a:lnTo>
                      <a:pt x="199" y="468"/>
                    </a:lnTo>
                    <a:lnTo>
                      <a:pt x="184" y="425"/>
                    </a:lnTo>
                    <a:lnTo>
                      <a:pt x="184" y="411"/>
                    </a:lnTo>
                    <a:lnTo>
                      <a:pt x="184" y="383"/>
                    </a:lnTo>
                    <a:lnTo>
                      <a:pt x="184" y="340"/>
                    </a:lnTo>
                    <a:lnTo>
                      <a:pt x="184" y="326"/>
                    </a:lnTo>
                    <a:lnTo>
                      <a:pt x="199" y="326"/>
                    </a:lnTo>
                    <a:lnTo>
                      <a:pt x="199" y="312"/>
                    </a:lnTo>
                    <a:lnTo>
                      <a:pt x="199" y="298"/>
                    </a:lnTo>
                    <a:lnTo>
                      <a:pt x="199" y="284"/>
                    </a:lnTo>
                    <a:lnTo>
                      <a:pt x="213" y="269"/>
                    </a:lnTo>
                    <a:lnTo>
                      <a:pt x="213" y="255"/>
                    </a:lnTo>
                    <a:lnTo>
                      <a:pt x="213" y="241"/>
                    </a:lnTo>
                    <a:lnTo>
                      <a:pt x="227" y="227"/>
                    </a:lnTo>
                    <a:lnTo>
                      <a:pt x="227" y="213"/>
                    </a:lnTo>
                    <a:lnTo>
                      <a:pt x="241" y="198"/>
                    </a:lnTo>
                    <a:lnTo>
                      <a:pt x="241" y="184"/>
                    </a:lnTo>
                    <a:lnTo>
                      <a:pt x="241" y="170"/>
                    </a:lnTo>
                    <a:lnTo>
                      <a:pt x="255" y="170"/>
                    </a:lnTo>
                    <a:lnTo>
                      <a:pt x="255" y="156"/>
                    </a:lnTo>
                    <a:lnTo>
                      <a:pt x="255" y="142"/>
                    </a:lnTo>
                    <a:lnTo>
                      <a:pt x="269" y="142"/>
                    </a:lnTo>
                    <a:lnTo>
                      <a:pt x="269" y="128"/>
                    </a:lnTo>
                    <a:lnTo>
                      <a:pt x="269" y="113"/>
                    </a:lnTo>
                    <a:lnTo>
                      <a:pt x="284" y="99"/>
                    </a:lnTo>
                    <a:lnTo>
                      <a:pt x="298" y="99"/>
                    </a:lnTo>
                    <a:lnTo>
                      <a:pt x="298" y="85"/>
                    </a:lnTo>
                    <a:lnTo>
                      <a:pt x="312" y="85"/>
                    </a:lnTo>
                    <a:lnTo>
                      <a:pt x="326" y="85"/>
                    </a:lnTo>
                    <a:lnTo>
                      <a:pt x="326" y="71"/>
                    </a:lnTo>
                    <a:lnTo>
                      <a:pt x="340" y="71"/>
                    </a:lnTo>
                    <a:lnTo>
                      <a:pt x="340" y="57"/>
                    </a:lnTo>
                    <a:lnTo>
                      <a:pt x="355" y="57"/>
                    </a:lnTo>
                    <a:lnTo>
                      <a:pt x="355" y="42"/>
                    </a:lnTo>
                    <a:lnTo>
                      <a:pt x="369" y="42"/>
                    </a:lnTo>
                    <a:lnTo>
                      <a:pt x="383" y="42"/>
                    </a:lnTo>
                    <a:lnTo>
                      <a:pt x="397" y="28"/>
                    </a:lnTo>
                    <a:lnTo>
                      <a:pt x="411" y="28"/>
                    </a:lnTo>
                    <a:lnTo>
                      <a:pt x="411" y="14"/>
                    </a:lnTo>
                    <a:lnTo>
                      <a:pt x="425" y="0"/>
                    </a:lnTo>
                    <a:lnTo>
                      <a:pt x="440" y="0"/>
                    </a:lnTo>
                    <a:lnTo>
                      <a:pt x="440" y="14"/>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8735" name="Freeform 48"/>
              <p:cNvSpPr>
                <a:spLocks/>
              </p:cNvSpPr>
              <p:nvPr/>
            </p:nvSpPr>
            <p:spPr bwMode="auto">
              <a:xfrm>
                <a:off x="556" y="1829"/>
                <a:ext cx="2664" cy="2171"/>
              </a:xfrm>
              <a:custGeom>
                <a:avLst/>
                <a:gdLst>
                  <a:gd name="T0" fmla="*/ 0 w 2666"/>
                  <a:gd name="T1" fmla="*/ 1894 h 2170"/>
                  <a:gd name="T2" fmla="*/ 57 w 2666"/>
                  <a:gd name="T3" fmla="*/ 1781 h 2170"/>
                  <a:gd name="T4" fmla="*/ 184 w 2666"/>
                  <a:gd name="T5" fmla="*/ 1582 h 2170"/>
                  <a:gd name="T6" fmla="*/ 284 w 2666"/>
                  <a:gd name="T7" fmla="*/ 1426 h 2170"/>
                  <a:gd name="T8" fmla="*/ 383 w 2666"/>
                  <a:gd name="T9" fmla="*/ 1299 h 2170"/>
                  <a:gd name="T10" fmla="*/ 468 w 2666"/>
                  <a:gd name="T11" fmla="*/ 1242 h 2170"/>
                  <a:gd name="T12" fmla="*/ 567 w 2666"/>
                  <a:gd name="T13" fmla="*/ 1199 h 2170"/>
                  <a:gd name="T14" fmla="*/ 772 w 2666"/>
                  <a:gd name="T15" fmla="*/ 1049 h 2170"/>
                  <a:gd name="T16" fmla="*/ 843 w 2666"/>
                  <a:gd name="T17" fmla="*/ 1021 h 2170"/>
                  <a:gd name="T18" fmla="*/ 871 w 2666"/>
                  <a:gd name="T19" fmla="*/ 964 h 2170"/>
                  <a:gd name="T20" fmla="*/ 942 w 2666"/>
                  <a:gd name="T21" fmla="*/ 851 h 2170"/>
                  <a:gd name="T22" fmla="*/ 984 w 2666"/>
                  <a:gd name="T23" fmla="*/ 794 h 2170"/>
                  <a:gd name="T24" fmla="*/ 1013 w 2666"/>
                  <a:gd name="T25" fmla="*/ 780 h 2170"/>
                  <a:gd name="T26" fmla="*/ 1069 w 2666"/>
                  <a:gd name="T27" fmla="*/ 737 h 2170"/>
                  <a:gd name="T28" fmla="*/ 1140 w 2666"/>
                  <a:gd name="T29" fmla="*/ 695 h 2170"/>
                  <a:gd name="T30" fmla="*/ 1240 w 2666"/>
                  <a:gd name="T31" fmla="*/ 638 h 2170"/>
                  <a:gd name="T32" fmla="*/ 1353 w 2666"/>
                  <a:gd name="T33" fmla="*/ 595 h 2170"/>
                  <a:gd name="T34" fmla="*/ 1467 w 2666"/>
                  <a:gd name="T35" fmla="*/ 553 h 2170"/>
                  <a:gd name="T36" fmla="*/ 1552 w 2666"/>
                  <a:gd name="T37" fmla="*/ 510 h 2170"/>
                  <a:gd name="T38" fmla="*/ 1637 w 2666"/>
                  <a:gd name="T39" fmla="*/ 439 h 2170"/>
                  <a:gd name="T40" fmla="*/ 1679 w 2666"/>
                  <a:gd name="T41" fmla="*/ 340 h 2170"/>
                  <a:gd name="T42" fmla="*/ 1665 w 2666"/>
                  <a:gd name="T43" fmla="*/ 269 h 2170"/>
                  <a:gd name="T44" fmla="*/ 1623 w 2666"/>
                  <a:gd name="T45" fmla="*/ 156 h 2170"/>
                  <a:gd name="T46" fmla="*/ 1594 w 2666"/>
                  <a:gd name="T47" fmla="*/ 56 h 2170"/>
                  <a:gd name="T48" fmla="*/ 1623 w 2666"/>
                  <a:gd name="T49" fmla="*/ 14 h 2170"/>
                  <a:gd name="T50" fmla="*/ 1807 w 2666"/>
                  <a:gd name="T51" fmla="*/ 56 h 2170"/>
                  <a:gd name="T52" fmla="*/ 1850 w 2666"/>
                  <a:gd name="T53" fmla="*/ 70 h 2170"/>
                  <a:gd name="T54" fmla="*/ 1878 w 2666"/>
                  <a:gd name="T55" fmla="*/ 85 h 2170"/>
                  <a:gd name="T56" fmla="*/ 1906 w 2666"/>
                  <a:gd name="T57" fmla="*/ 99 h 2170"/>
                  <a:gd name="T58" fmla="*/ 1941 w 2666"/>
                  <a:gd name="T59" fmla="*/ 127 h 2170"/>
                  <a:gd name="T60" fmla="*/ 1955 w 2666"/>
                  <a:gd name="T61" fmla="*/ 156 h 2170"/>
                  <a:gd name="T62" fmla="*/ 1962 w 2666"/>
                  <a:gd name="T63" fmla="*/ 170 h 2170"/>
                  <a:gd name="T64" fmla="*/ 1984 w 2666"/>
                  <a:gd name="T65" fmla="*/ 226 h 2170"/>
                  <a:gd name="T66" fmla="*/ 1998 w 2666"/>
                  <a:gd name="T67" fmla="*/ 269 h 2170"/>
                  <a:gd name="T68" fmla="*/ 2040 w 2666"/>
                  <a:gd name="T69" fmla="*/ 297 h 2170"/>
                  <a:gd name="T70" fmla="*/ 2082 w 2666"/>
                  <a:gd name="T71" fmla="*/ 340 h 2170"/>
                  <a:gd name="T72" fmla="*/ 2125 w 2666"/>
                  <a:gd name="T73" fmla="*/ 411 h 2170"/>
                  <a:gd name="T74" fmla="*/ 2153 w 2666"/>
                  <a:gd name="T75" fmla="*/ 453 h 2170"/>
                  <a:gd name="T76" fmla="*/ 2196 w 2666"/>
                  <a:gd name="T77" fmla="*/ 510 h 2170"/>
                  <a:gd name="T78" fmla="*/ 2224 w 2666"/>
                  <a:gd name="T79" fmla="*/ 553 h 2170"/>
                  <a:gd name="T80" fmla="*/ 2281 w 2666"/>
                  <a:gd name="T81" fmla="*/ 624 h 2170"/>
                  <a:gd name="T82" fmla="*/ 2309 w 2666"/>
                  <a:gd name="T83" fmla="*/ 680 h 2170"/>
                  <a:gd name="T84" fmla="*/ 2338 w 2666"/>
                  <a:gd name="T85" fmla="*/ 709 h 2170"/>
                  <a:gd name="T86" fmla="*/ 2366 w 2666"/>
                  <a:gd name="T87" fmla="*/ 765 h 2170"/>
                  <a:gd name="T88" fmla="*/ 2423 w 2666"/>
                  <a:gd name="T89" fmla="*/ 836 h 2170"/>
                  <a:gd name="T90" fmla="*/ 2451 w 2666"/>
                  <a:gd name="T91" fmla="*/ 879 h 2170"/>
                  <a:gd name="T92" fmla="*/ 2536 w 2666"/>
                  <a:gd name="T93" fmla="*/ 1007 h 2170"/>
                  <a:gd name="T94" fmla="*/ 2380 w 2666"/>
                  <a:gd name="T95" fmla="*/ 1185 h 2170"/>
                  <a:gd name="T96" fmla="*/ 2267 w 2666"/>
                  <a:gd name="T97" fmla="*/ 1270 h 2170"/>
                  <a:gd name="T98" fmla="*/ 2111 w 2666"/>
                  <a:gd name="T99" fmla="*/ 1369 h 2170"/>
                  <a:gd name="T100" fmla="*/ 2011 w 2666"/>
                  <a:gd name="T101" fmla="*/ 1440 h 2170"/>
                  <a:gd name="T102" fmla="*/ 1941 w 2666"/>
                  <a:gd name="T103" fmla="*/ 1511 h 2170"/>
                  <a:gd name="T104" fmla="*/ 1679 w 2666"/>
                  <a:gd name="T105" fmla="*/ 1653 h 2170"/>
                  <a:gd name="T106" fmla="*/ 1424 w 2666"/>
                  <a:gd name="T107" fmla="*/ 1795 h 2170"/>
                  <a:gd name="T108" fmla="*/ 1282 w 2666"/>
                  <a:gd name="T109" fmla="*/ 1852 h 2170"/>
                  <a:gd name="T110" fmla="*/ 1155 w 2666"/>
                  <a:gd name="T111" fmla="*/ 1909 h 2170"/>
                  <a:gd name="T112" fmla="*/ 1041 w 2666"/>
                  <a:gd name="T113" fmla="*/ 1965 h 2170"/>
                  <a:gd name="T114" fmla="*/ 539 w 2666"/>
                  <a:gd name="T115" fmla="*/ 2150 h 21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666"/>
                  <a:gd name="T175" fmla="*/ 0 h 2170"/>
                  <a:gd name="T176" fmla="*/ 2666 w 2666"/>
                  <a:gd name="T177" fmla="*/ 2170 h 217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666" h="2170">
                    <a:moveTo>
                      <a:pt x="440" y="2127"/>
                    </a:moveTo>
                    <a:lnTo>
                      <a:pt x="298" y="2170"/>
                    </a:lnTo>
                    <a:lnTo>
                      <a:pt x="284" y="2156"/>
                    </a:lnTo>
                    <a:lnTo>
                      <a:pt x="255" y="2127"/>
                    </a:lnTo>
                    <a:lnTo>
                      <a:pt x="170" y="2028"/>
                    </a:lnTo>
                    <a:lnTo>
                      <a:pt x="156" y="2014"/>
                    </a:lnTo>
                    <a:lnTo>
                      <a:pt x="0" y="1829"/>
                    </a:lnTo>
                    <a:lnTo>
                      <a:pt x="14" y="1815"/>
                    </a:lnTo>
                    <a:lnTo>
                      <a:pt x="14" y="1801"/>
                    </a:lnTo>
                    <a:lnTo>
                      <a:pt x="28" y="1787"/>
                    </a:lnTo>
                    <a:lnTo>
                      <a:pt x="42" y="1773"/>
                    </a:lnTo>
                    <a:lnTo>
                      <a:pt x="42" y="1744"/>
                    </a:lnTo>
                    <a:lnTo>
                      <a:pt x="57" y="1730"/>
                    </a:lnTo>
                    <a:lnTo>
                      <a:pt x="57" y="1716"/>
                    </a:lnTo>
                    <a:lnTo>
                      <a:pt x="71" y="1716"/>
                    </a:lnTo>
                    <a:lnTo>
                      <a:pt x="85" y="1687"/>
                    </a:lnTo>
                    <a:lnTo>
                      <a:pt x="85" y="1673"/>
                    </a:lnTo>
                    <a:lnTo>
                      <a:pt x="113" y="1631"/>
                    </a:lnTo>
                    <a:lnTo>
                      <a:pt x="142" y="1602"/>
                    </a:lnTo>
                    <a:lnTo>
                      <a:pt x="142" y="1588"/>
                    </a:lnTo>
                    <a:lnTo>
                      <a:pt x="170" y="1546"/>
                    </a:lnTo>
                    <a:lnTo>
                      <a:pt x="184" y="1517"/>
                    </a:lnTo>
                    <a:lnTo>
                      <a:pt x="184" y="1503"/>
                    </a:lnTo>
                    <a:lnTo>
                      <a:pt x="198" y="1489"/>
                    </a:lnTo>
                    <a:lnTo>
                      <a:pt x="227" y="1446"/>
                    </a:lnTo>
                    <a:lnTo>
                      <a:pt x="241" y="1418"/>
                    </a:lnTo>
                    <a:lnTo>
                      <a:pt x="255" y="1404"/>
                    </a:lnTo>
                    <a:lnTo>
                      <a:pt x="269" y="1375"/>
                    </a:lnTo>
                    <a:lnTo>
                      <a:pt x="284" y="1361"/>
                    </a:lnTo>
                    <a:lnTo>
                      <a:pt x="298" y="1347"/>
                    </a:lnTo>
                    <a:lnTo>
                      <a:pt x="312" y="1333"/>
                    </a:lnTo>
                    <a:lnTo>
                      <a:pt x="326" y="1304"/>
                    </a:lnTo>
                    <a:lnTo>
                      <a:pt x="340" y="1290"/>
                    </a:lnTo>
                    <a:lnTo>
                      <a:pt x="354" y="1276"/>
                    </a:lnTo>
                    <a:lnTo>
                      <a:pt x="369" y="1262"/>
                    </a:lnTo>
                    <a:lnTo>
                      <a:pt x="383" y="1234"/>
                    </a:lnTo>
                    <a:lnTo>
                      <a:pt x="411" y="1219"/>
                    </a:lnTo>
                    <a:lnTo>
                      <a:pt x="425" y="1205"/>
                    </a:lnTo>
                    <a:lnTo>
                      <a:pt x="440" y="1191"/>
                    </a:lnTo>
                    <a:lnTo>
                      <a:pt x="454" y="1177"/>
                    </a:lnTo>
                    <a:lnTo>
                      <a:pt x="468" y="1177"/>
                    </a:lnTo>
                    <a:lnTo>
                      <a:pt x="482" y="1163"/>
                    </a:lnTo>
                    <a:lnTo>
                      <a:pt x="510" y="1163"/>
                    </a:lnTo>
                    <a:lnTo>
                      <a:pt x="525" y="1148"/>
                    </a:lnTo>
                    <a:lnTo>
                      <a:pt x="539" y="1148"/>
                    </a:lnTo>
                    <a:lnTo>
                      <a:pt x="553" y="1134"/>
                    </a:lnTo>
                    <a:lnTo>
                      <a:pt x="567" y="1134"/>
                    </a:lnTo>
                    <a:lnTo>
                      <a:pt x="581" y="1134"/>
                    </a:lnTo>
                    <a:lnTo>
                      <a:pt x="596" y="1120"/>
                    </a:lnTo>
                    <a:lnTo>
                      <a:pt x="638" y="1106"/>
                    </a:lnTo>
                    <a:lnTo>
                      <a:pt x="652" y="1106"/>
                    </a:lnTo>
                    <a:lnTo>
                      <a:pt x="709" y="1092"/>
                    </a:lnTo>
                    <a:lnTo>
                      <a:pt x="752" y="1078"/>
                    </a:lnTo>
                    <a:lnTo>
                      <a:pt x="794" y="1063"/>
                    </a:lnTo>
                    <a:lnTo>
                      <a:pt x="837" y="1049"/>
                    </a:lnTo>
                    <a:lnTo>
                      <a:pt x="879" y="1035"/>
                    </a:lnTo>
                    <a:lnTo>
                      <a:pt x="893" y="1021"/>
                    </a:lnTo>
                    <a:lnTo>
                      <a:pt x="908" y="1021"/>
                    </a:lnTo>
                    <a:lnTo>
                      <a:pt x="908" y="1007"/>
                    </a:lnTo>
                    <a:lnTo>
                      <a:pt x="922" y="1007"/>
                    </a:lnTo>
                    <a:lnTo>
                      <a:pt x="922" y="992"/>
                    </a:lnTo>
                    <a:lnTo>
                      <a:pt x="936" y="978"/>
                    </a:lnTo>
                    <a:lnTo>
                      <a:pt x="936" y="964"/>
                    </a:lnTo>
                    <a:lnTo>
                      <a:pt x="950" y="950"/>
                    </a:lnTo>
                    <a:lnTo>
                      <a:pt x="964" y="936"/>
                    </a:lnTo>
                    <a:lnTo>
                      <a:pt x="964" y="922"/>
                    </a:lnTo>
                    <a:lnTo>
                      <a:pt x="978" y="893"/>
                    </a:lnTo>
                    <a:lnTo>
                      <a:pt x="978" y="879"/>
                    </a:lnTo>
                    <a:lnTo>
                      <a:pt x="993" y="865"/>
                    </a:lnTo>
                    <a:lnTo>
                      <a:pt x="993" y="851"/>
                    </a:lnTo>
                    <a:lnTo>
                      <a:pt x="1007" y="851"/>
                    </a:lnTo>
                    <a:lnTo>
                      <a:pt x="1007" y="836"/>
                    </a:lnTo>
                    <a:lnTo>
                      <a:pt x="1021" y="836"/>
                    </a:lnTo>
                    <a:lnTo>
                      <a:pt x="1021" y="822"/>
                    </a:lnTo>
                    <a:lnTo>
                      <a:pt x="1035" y="822"/>
                    </a:lnTo>
                    <a:lnTo>
                      <a:pt x="1035" y="808"/>
                    </a:lnTo>
                    <a:lnTo>
                      <a:pt x="1049" y="794"/>
                    </a:lnTo>
                    <a:lnTo>
                      <a:pt x="1064" y="794"/>
                    </a:lnTo>
                    <a:lnTo>
                      <a:pt x="1064" y="780"/>
                    </a:lnTo>
                    <a:lnTo>
                      <a:pt x="1078" y="780"/>
                    </a:lnTo>
                    <a:lnTo>
                      <a:pt x="1078" y="765"/>
                    </a:lnTo>
                    <a:lnTo>
                      <a:pt x="1092" y="765"/>
                    </a:lnTo>
                    <a:lnTo>
                      <a:pt x="1106" y="751"/>
                    </a:lnTo>
                    <a:lnTo>
                      <a:pt x="1120" y="737"/>
                    </a:lnTo>
                    <a:lnTo>
                      <a:pt x="1134" y="737"/>
                    </a:lnTo>
                    <a:lnTo>
                      <a:pt x="1149" y="723"/>
                    </a:lnTo>
                    <a:lnTo>
                      <a:pt x="1163" y="723"/>
                    </a:lnTo>
                    <a:lnTo>
                      <a:pt x="1163" y="709"/>
                    </a:lnTo>
                    <a:lnTo>
                      <a:pt x="1177" y="709"/>
                    </a:lnTo>
                    <a:lnTo>
                      <a:pt x="1191" y="695"/>
                    </a:lnTo>
                    <a:lnTo>
                      <a:pt x="1205" y="695"/>
                    </a:lnTo>
                    <a:lnTo>
                      <a:pt x="1220" y="695"/>
                    </a:lnTo>
                    <a:lnTo>
                      <a:pt x="1234" y="680"/>
                    </a:lnTo>
                    <a:lnTo>
                      <a:pt x="1248" y="666"/>
                    </a:lnTo>
                    <a:lnTo>
                      <a:pt x="1262" y="666"/>
                    </a:lnTo>
                    <a:lnTo>
                      <a:pt x="1276" y="652"/>
                    </a:lnTo>
                    <a:lnTo>
                      <a:pt x="1290" y="652"/>
                    </a:lnTo>
                    <a:lnTo>
                      <a:pt x="1305" y="652"/>
                    </a:lnTo>
                    <a:lnTo>
                      <a:pt x="1305" y="638"/>
                    </a:lnTo>
                    <a:lnTo>
                      <a:pt x="1319" y="638"/>
                    </a:lnTo>
                    <a:lnTo>
                      <a:pt x="1333" y="624"/>
                    </a:lnTo>
                    <a:lnTo>
                      <a:pt x="1347" y="624"/>
                    </a:lnTo>
                    <a:lnTo>
                      <a:pt x="1361" y="624"/>
                    </a:lnTo>
                    <a:lnTo>
                      <a:pt x="1376" y="609"/>
                    </a:lnTo>
                    <a:lnTo>
                      <a:pt x="1390" y="609"/>
                    </a:lnTo>
                    <a:lnTo>
                      <a:pt x="1404" y="595"/>
                    </a:lnTo>
                    <a:lnTo>
                      <a:pt x="1418" y="595"/>
                    </a:lnTo>
                    <a:lnTo>
                      <a:pt x="1432" y="595"/>
                    </a:lnTo>
                    <a:lnTo>
                      <a:pt x="1447" y="581"/>
                    </a:lnTo>
                    <a:lnTo>
                      <a:pt x="1461" y="581"/>
                    </a:lnTo>
                    <a:lnTo>
                      <a:pt x="1489" y="567"/>
                    </a:lnTo>
                    <a:lnTo>
                      <a:pt x="1503" y="567"/>
                    </a:lnTo>
                    <a:lnTo>
                      <a:pt x="1532" y="553"/>
                    </a:lnTo>
                    <a:lnTo>
                      <a:pt x="1546" y="553"/>
                    </a:lnTo>
                    <a:lnTo>
                      <a:pt x="1560" y="539"/>
                    </a:lnTo>
                    <a:lnTo>
                      <a:pt x="1574" y="539"/>
                    </a:lnTo>
                    <a:lnTo>
                      <a:pt x="1588" y="524"/>
                    </a:lnTo>
                    <a:lnTo>
                      <a:pt x="1603" y="524"/>
                    </a:lnTo>
                    <a:lnTo>
                      <a:pt x="1617" y="510"/>
                    </a:lnTo>
                    <a:lnTo>
                      <a:pt x="1631" y="510"/>
                    </a:lnTo>
                    <a:lnTo>
                      <a:pt x="1631" y="496"/>
                    </a:lnTo>
                    <a:lnTo>
                      <a:pt x="1645" y="496"/>
                    </a:lnTo>
                    <a:lnTo>
                      <a:pt x="1659" y="482"/>
                    </a:lnTo>
                    <a:lnTo>
                      <a:pt x="1673" y="468"/>
                    </a:lnTo>
                    <a:lnTo>
                      <a:pt x="1688" y="453"/>
                    </a:lnTo>
                    <a:lnTo>
                      <a:pt x="1702" y="439"/>
                    </a:lnTo>
                    <a:lnTo>
                      <a:pt x="1716" y="425"/>
                    </a:lnTo>
                    <a:lnTo>
                      <a:pt x="1716" y="411"/>
                    </a:lnTo>
                    <a:lnTo>
                      <a:pt x="1716" y="397"/>
                    </a:lnTo>
                    <a:lnTo>
                      <a:pt x="1730" y="382"/>
                    </a:lnTo>
                    <a:lnTo>
                      <a:pt x="1730" y="368"/>
                    </a:lnTo>
                    <a:lnTo>
                      <a:pt x="1744" y="354"/>
                    </a:lnTo>
                    <a:lnTo>
                      <a:pt x="1744" y="340"/>
                    </a:lnTo>
                    <a:lnTo>
                      <a:pt x="1744" y="326"/>
                    </a:lnTo>
                    <a:lnTo>
                      <a:pt x="1744" y="312"/>
                    </a:lnTo>
                    <a:lnTo>
                      <a:pt x="1744" y="297"/>
                    </a:lnTo>
                    <a:lnTo>
                      <a:pt x="1744" y="283"/>
                    </a:lnTo>
                    <a:lnTo>
                      <a:pt x="1730" y="269"/>
                    </a:lnTo>
                    <a:lnTo>
                      <a:pt x="1730" y="255"/>
                    </a:lnTo>
                    <a:lnTo>
                      <a:pt x="1730" y="241"/>
                    </a:lnTo>
                    <a:lnTo>
                      <a:pt x="1716" y="226"/>
                    </a:lnTo>
                    <a:lnTo>
                      <a:pt x="1716" y="212"/>
                    </a:lnTo>
                    <a:lnTo>
                      <a:pt x="1702" y="198"/>
                    </a:lnTo>
                    <a:lnTo>
                      <a:pt x="1702" y="170"/>
                    </a:lnTo>
                    <a:lnTo>
                      <a:pt x="1688" y="156"/>
                    </a:lnTo>
                    <a:lnTo>
                      <a:pt x="1673" y="127"/>
                    </a:lnTo>
                    <a:lnTo>
                      <a:pt x="1673" y="113"/>
                    </a:lnTo>
                    <a:lnTo>
                      <a:pt x="1659" y="99"/>
                    </a:lnTo>
                    <a:lnTo>
                      <a:pt x="1659" y="85"/>
                    </a:lnTo>
                    <a:lnTo>
                      <a:pt x="1659" y="70"/>
                    </a:lnTo>
                    <a:lnTo>
                      <a:pt x="1659" y="56"/>
                    </a:lnTo>
                    <a:lnTo>
                      <a:pt x="1645" y="42"/>
                    </a:lnTo>
                    <a:lnTo>
                      <a:pt x="1645" y="28"/>
                    </a:lnTo>
                    <a:lnTo>
                      <a:pt x="1645" y="14"/>
                    </a:lnTo>
                    <a:lnTo>
                      <a:pt x="1645" y="0"/>
                    </a:lnTo>
                    <a:lnTo>
                      <a:pt x="1688" y="14"/>
                    </a:lnTo>
                    <a:lnTo>
                      <a:pt x="1716" y="14"/>
                    </a:lnTo>
                    <a:lnTo>
                      <a:pt x="1744" y="28"/>
                    </a:lnTo>
                    <a:lnTo>
                      <a:pt x="1844" y="56"/>
                    </a:lnTo>
                    <a:lnTo>
                      <a:pt x="1858" y="56"/>
                    </a:lnTo>
                    <a:lnTo>
                      <a:pt x="1872" y="56"/>
                    </a:lnTo>
                    <a:lnTo>
                      <a:pt x="1886" y="56"/>
                    </a:lnTo>
                    <a:lnTo>
                      <a:pt x="1886" y="70"/>
                    </a:lnTo>
                    <a:lnTo>
                      <a:pt x="1900" y="70"/>
                    </a:lnTo>
                    <a:lnTo>
                      <a:pt x="1915" y="70"/>
                    </a:lnTo>
                    <a:lnTo>
                      <a:pt x="1929" y="85"/>
                    </a:lnTo>
                    <a:lnTo>
                      <a:pt x="1943" y="85"/>
                    </a:lnTo>
                    <a:lnTo>
                      <a:pt x="1957" y="99"/>
                    </a:lnTo>
                    <a:lnTo>
                      <a:pt x="1971" y="99"/>
                    </a:lnTo>
                    <a:lnTo>
                      <a:pt x="1985" y="99"/>
                    </a:lnTo>
                    <a:lnTo>
                      <a:pt x="1985" y="113"/>
                    </a:lnTo>
                    <a:lnTo>
                      <a:pt x="2000" y="113"/>
                    </a:lnTo>
                    <a:lnTo>
                      <a:pt x="2014" y="127"/>
                    </a:lnTo>
                    <a:lnTo>
                      <a:pt x="2028" y="141"/>
                    </a:lnTo>
                    <a:lnTo>
                      <a:pt x="2042" y="156"/>
                    </a:lnTo>
                    <a:lnTo>
                      <a:pt x="2056" y="156"/>
                    </a:lnTo>
                    <a:lnTo>
                      <a:pt x="2056" y="170"/>
                    </a:lnTo>
                    <a:lnTo>
                      <a:pt x="2071" y="184"/>
                    </a:lnTo>
                    <a:lnTo>
                      <a:pt x="2071" y="198"/>
                    </a:lnTo>
                    <a:lnTo>
                      <a:pt x="2085" y="198"/>
                    </a:lnTo>
                    <a:lnTo>
                      <a:pt x="2085" y="212"/>
                    </a:lnTo>
                    <a:lnTo>
                      <a:pt x="2099" y="212"/>
                    </a:lnTo>
                    <a:lnTo>
                      <a:pt x="2099" y="226"/>
                    </a:lnTo>
                    <a:lnTo>
                      <a:pt x="2113" y="241"/>
                    </a:lnTo>
                    <a:lnTo>
                      <a:pt x="2113" y="255"/>
                    </a:lnTo>
                    <a:lnTo>
                      <a:pt x="2127" y="255"/>
                    </a:lnTo>
                    <a:lnTo>
                      <a:pt x="2127" y="269"/>
                    </a:lnTo>
                    <a:lnTo>
                      <a:pt x="2141" y="269"/>
                    </a:lnTo>
                    <a:lnTo>
                      <a:pt x="2141" y="283"/>
                    </a:lnTo>
                    <a:lnTo>
                      <a:pt x="2156" y="283"/>
                    </a:lnTo>
                    <a:lnTo>
                      <a:pt x="2170" y="297"/>
                    </a:lnTo>
                    <a:lnTo>
                      <a:pt x="2170" y="312"/>
                    </a:lnTo>
                    <a:lnTo>
                      <a:pt x="2184" y="312"/>
                    </a:lnTo>
                    <a:lnTo>
                      <a:pt x="2184" y="326"/>
                    </a:lnTo>
                    <a:lnTo>
                      <a:pt x="2198" y="326"/>
                    </a:lnTo>
                    <a:lnTo>
                      <a:pt x="2212" y="340"/>
                    </a:lnTo>
                    <a:lnTo>
                      <a:pt x="2227" y="368"/>
                    </a:lnTo>
                    <a:lnTo>
                      <a:pt x="2241" y="382"/>
                    </a:lnTo>
                    <a:lnTo>
                      <a:pt x="2241" y="397"/>
                    </a:lnTo>
                    <a:lnTo>
                      <a:pt x="2255" y="411"/>
                    </a:lnTo>
                    <a:lnTo>
                      <a:pt x="2269" y="425"/>
                    </a:lnTo>
                    <a:lnTo>
                      <a:pt x="2269" y="439"/>
                    </a:lnTo>
                    <a:lnTo>
                      <a:pt x="2283" y="453"/>
                    </a:lnTo>
                    <a:lnTo>
                      <a:pt x="2283" y="468"/>
                    </a:lnTo>
                    <a:lnTo>
                      <a:pt x="2297" y="468"/>
                    </a:lnTo>
                    <a:lnTo>
                      <a:pt x="2297" y="482"/>
                    </a:lnTo>
                    <a:lnTo>
                      <a:pt x="2312" y="496"/>
                    </a:lnTo>
                    <a:lnTo>
                      <a:pt x="2326" y="510"/>
                    </a:lnTo>
                    <a:lnTo>
                      <a:pt x="2326" y="524"/>
                    </a:lnTo>
                    <a:lnTo>
                      <a:pt x="2340" y="524"/>
                    </a:lnTo>
                    <a:lnTo>
                      <a:pt x="2340" y="539"/>
                    </a:lnTo>
                    <a:lnTo>
                      <a:pt x="2354" y="553"/>
                    </a:lnTo>
                    <a:lnTo>
                      <a:pt x="2368" y="567"/>
                    </a:lnTo>
                    <a:lnTo>
                      <a:pt x="2383" y="581"/>
                    </a:lnTo>
                    <a:lnTo>
                      <a:pt x="2397" y="609"/>
                    </a:lnTo>
                    <a:lnTo>
                      <a:pt x="2397" y="624"/>
                    </a:lnTo>
                    <a:lnTo>
                      <a:pt x="2411" y="624"/>
                    </a:lnTo>
                    <a:lnTo>
                      <a:pt x="2411" y="638"/>
                    </a:lnTo>
                    <a:lnTo>
                      <a:pt x="2425" y="652"/>
                    </a:lnTo>
                    <a:lnTo>
                      <a:pt x="2439" y="666"/>
                    </a:lnTo>
                    <a:lnTo>
                      <a:pt x="2439" y="680"/>
                    </a:lnTo>
                    <a:lnTo>
                      <a:pt x="2453" y="680"/>
                    </a:lnTo>
                    <a:lnTo>
                      <a:pt x="2453" y="695"/>
                    </a:lnTo>
                    <a:lnTo>
                      <a:pt x="2468" y="709"/>
                    </a:lnTo>
                    <a:lnTo>
                      <a:pt x="2468" y="723"/>
                    </a:lnTo>
                    <a:lnTo>
                      <a:pt x="2482" y="737"/>
                    </a:lnTo>
                    <a:lnTo>
                      <a:pt x="2496" y="751"/>
                    </a:lnTo>
                    <a:lnTo>
                      <a:pt x="2496" y="765"/>
                    </a:lnTo>
                    <a:lnTo>
                      <a:pt x="2510" y="780"/>
                    </a:lnTo>
                    <a:lnTo>
                      <a:pt x="2524" y="794"/>
                    </a:lnTo>
                    <a:lnTo>
                      <a:pt x="2539" y="808"/>
                    </a:lnTo>
                    <a:lnTo>
                      <a:pt x="2539" y="822"/>
                    </a:lnTo>
                    <a:lnTo>
                      <a:pt x="2553" y="836"/>
                    </a:lnTo>
                    <a:lnTo>
                      <a:pt x="2567" y="851"/>
                    </a:lnTo>
                    <a:lnTo>
                      <a:pt x="2567" y="865"/>
                    </a:lnTo>
                    <a:lnTo>
                      <a:pt x="2581" y="879"/>
                    </a:lnTo>
                    <a:lnTo>
                      <a:pt x="2581" y="893"/>
                    </a:lnTo>
                    <a:lnTo>
                      <a:pt x="2595" y="893"/>
                    </a:lnTo>
                    <a:lnTo>
                      <a:pt x="2609" y="907"/>
                    </a:lnTo>
                    <a:lnTo>
                      <a:pt x="2609" y="922"/>
                    </a:lnTo>
                    <a:lnTo>
                      <a:pt x="2638" y="950"/>
                    </a:lnTo>
                    <a:lnTo>
                      <a:pt x="2652" y="964"/>
                    </a:lnTo>
                    <a:lnTo>
                      <a:pt x="2666" y="1007"/>
                    </a:lnTo>
                    <a:lnTo>
                      <a:pt x="2652" y="1021"/>
                    </a:lnTo>
                    <a:lnTo>
                      <a:pt x="2609" y="1049"/>
                    </a:lnTo>
                    <a:lnTo>
                      <a:pt x="2581" y="1078"/>
                    </a:lnTo>
                    <a:lnTo>
                      <a:pt x="2553" y="1092"/>
                    </a:lnTo>
                    <a:lnTo>
                      <a:pt x="2524" y="1106"/>
                    </a:lnTo>
                    <a:lnTo>
                      <a:pt x="2510" y="1120"/>
                    </a:lnTo>
                    <a:lnTo>
                      <a:pt x="2482" y="1134"/>
                    </a:lnTo>
                    <a:lnTo>
                      <a:pt x="2468" y="1148"/>
                    </a:lnTo>
                    <a:lnTo>
                      <a:pt x="2439" y="1177"/>
                    </a:lnTo>
                    <a:lnTo>
                      <a:pt x="2411" y="1191"/>
                    </a:lnTo>
                    <a:lnTo>
                      <a:pt x="2411" y="1205"/>
                    </a:lnTo>
                    <a:lnTo>
                      <a:pt x="2397" y="1205"/>
                    </a:lnTo>
                    <a:lnTo>
                      <a:pt x="2383" y="1219"/>
                    </a:lnTo>
                    <a:lnTo>
                      <a:pt x="2354" y="1234"/>
                    </a:lnTo>
                    <a:lnTo>
                      <a:pt x="2340" y="1248"/>
                    </a:lnTo>
                    <a:lnTo>
                      <a:pt x="2326" y="1248"/>
                    </a:lnTo>
                    <a:lnTo>
                      <a:pt x="2312" y="1262"/>
                    </a:lnTo>
                    <a:lnTo>
                      <a:pt x="2269" y="1290"/>
                    </a:lnTo>
                    <a:lnTo>
                      <a:pt x="2241" y="1304"/>
                    </a:lnTo>
                    <a:lnTo>
                      <a:pt x="2227" y="1319"/>
                    </a:lnTo>
                    <a:lnTo>
                      <a:pt x="2212" y="1333"/>
                    </a:lnTo>
                    <a:lnTo>
                      <a:pt x="2184" y="1347"/>
                    </a:lnTo>
                    <a:lnTo>
                      <a:pt x="2141" y="1375"/>
                    </a:lnTo>
                    <a:lnTo>
                      <a:pt x="2113" y="1390"/>
                    </a:lnTo>
                    <a:lnTo>
                      <a:pt x="2085" y="1404"/>
                    </a:lnTo>
                    <a:lnTo>
                      <a:pt x="2056" y="1418"/>
                    </a:lnTo>
                    <a:lnTo>
                      <a:pt x="2056" y="1432"/>
                    </a:lnTo>
                    <a:lnTo>
                      <a:pt x="2042" y="1432"/>
                    </a:lnTo>
                    <a:lnTo>
                      <a:pt x="2028" y="1446"/>
                    </a:lnTo>
                    <a:lnTo>
                      <a:pt x="2014" y="1446"/>
                    </a:lnTo>
                    <a:lnTo>
                      <a:pt x="2000" y="1461"/>
                    </a:lnTo>
                    <a:lnTo>
                      <a:pt x="1971" y="1475"/>
                    </a:lnTo>
                    <a:lnTo>
                      <a:pt x="1943" y="1489"/>
                    </a:lnTo>
                    <a:lnTo>
                      <a:pt x="1915" y="1503"/>
                    </a:lnTo>
                    <a:lnTo>
                      <a:pt x="1900" y="1503"/>
                    </a:lnTo>
                    <a:lnTo>
                      <a:pt x="1858" y="1531"/>
                    </a:lnTo>
                    <a:lnTo>
                      <a:pt x="1844" y="1531"/>
                    </a:lnTo>
                    <a:lnTo>
                      <a:pt x="1744" y="1588"/>
                    </a:lnTo>
                    <a:lnTo>
                      <a:pt x="1730" y="1602"/>
                    </a:lnTo>
                    <a:lnTo>
                      <a:pt x="1702" y="1617"/>
                    </a:lnTo>
                    <a:lnTo>
                      <a:pt x="1688" y="1617"/>
                    </a:lnTo>
                    <a:lnTo>
                      <a:pt x="1503" y="1716"/>
                    </a:lnTo>
                    <a:lnTo>
                      <a:pt x="1489" y="1730"/>
                    </a:lnTo>
                    <a:lnTo>
                      <a:pt x="1461" y="1744"/>
                    </a:lnTo>
                    <a:lnTo>
                      <a:pt x="1447" y="1744"/>
                    </a:lnTo>
                    <a:lnTo>
                      <a:pt x="1432" y="1758"/>
                    </a:lnTo>
                    <a:lnTo>
                      <a:pt x="1418" y="1758"/>
                    </a:lnTo>
                    <a:lnTo>
                      <a:pt x="1404" y="1773"/>
                    </a:lnTo>
                    <a:lnTo>
                      <a:pt x="1376" y="1787"/>
                    </a:lnTo>
                    <a:lnTo>
                      <a:pt x="1347" y="1787"/>
                    </a:lnTo>
                    <a:lnTo>
                      <a:pt x="1333" y="1801"/>
                    </a:lnTo>
                    <a:lnTo>
                      <a:pt x="1305" y="1815"/>
                    </a:lnTo>
                    <a:lnTo>
                      <a:pt x="1290" y="1815"/>
                    </a:lnTo>
                    <a:lnTo>
                      <a:pt x="1276" y="1829"/>
                    </a:lnTo>
                    <a:lnTo>
                      <a:pt x="1248" y="1844"/>
                    </a:lnTo>
                    <a:lnTo>
                      <a:pt x="1234" y="1844"/>
                    </a:lnTo>
                    <a:lnTo>
                      <a:pt x="1220" y="1844"/>
                    </a:lnTo>
                    <a:lnTo>
                      <a:pt x="1205" y="1858"/>
                    </a:lnTo>
                    <a:lnTo>
                      <a:pt x="1191" y="1858"/>
                    </a:lnTo>
                    <a:lnTo>
                      <a:pt x="1177" y="1872"/>
                    </a:lnTo>
                    <a:lnTo>
                      <a:pt x="1163" y="1872"/>
                    </a:lnTo>
                    <a:lnTo>
                      <a:pt x="1149" y="1886"/>
                    </a:lnTo>
                    <a:lnTo>
                      <a:pt x="1134" y="1886"/>
                    </a:lnTo>
                    <a:lnTo>
                      <a:pt x="1120" y="1900"/>
                    </a:lnTo>
                    <a:lnTo>
                      <a:pt x="1106" y="1900"/>
                    </a:lnTo>
                    <a:lnTo>
                      <a:pt x="1092" y="1900"/>
                    </a:lnTo>
                    <a:lnTo>
                      <a:pt x="1078" y="1914"/>
                    </a:lnTo>
                    <a:lnTo>
                      <a:pt x="1064" y="1914"/>
                    </a:lnTo>
                    <a:lnTo>
                      <a:pt x="1049" y="1929"/>
                    </a:lnTo>
                    <a:lnTo>
                      <a:pt x="978" y="1943"/>
                    </a:lnTo>
                    <a:lnTo>
                      <a:pt x="681" y="2042"/>
                    </a:lnTo>
                    <a:lnTo>
                      <a:pt x="666" y="2056"/>
                    </a:lnTo>
                    <a:lnTo>
                      <a:pt x="539" y="2085"/>
                    </a:lnTo>
                    <a:lnTo>
                      <a:pt x="525" y="2099"/>
                    </a:lnTo>
                    <a:lnTo>
                      <a:pt x="496" y="2099"/>
                    </a:lnTo>
                    <a:lnTo>
                      <a:pt x="454" y="2127"/>
                    </a:lnTo>
                    <a:lnTo>
                      <a:pt x="440" y="2127"/>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28736" name="Freeform 47"/>
              <p:cNvSpPr>
                <a:spLocks/>
              </p:cNvSpPr>
              <p:nvPr/>
            </p:nvSpPr>
            <p:spPr bwMode="auto">
              <a:xfrm>
                <a:off x="1986" y="4440"/>
                <a:ext cx="1517" cy="1915"/>
              </a:xfrm>
              <a:custGeom>
                <a:avLst/>
                <a:gdLst>
                  <a:gd name="T0" fmla="*/ 1503 w 1517"/>
                  <a:gd name="T1" fmla="*/ 142 h 1915"/>
                  <a:gd name="T2" fmla="*/ 1503 w 1517"/>
                  <a:gd name="T3" fmla="*/ 142 h 1915"/>
                  <a:gd name="T4" fmla="*/ 1517 w 1517"/>
                  <a:gd name="T5" fmla="*/ 198 h 1915"/>
                  <a:gd name="T6" fmla="*/ 1503 w 1517"/>
                  <a:gd name="T7" fmla="*/ 213 h 1915"/>
                  <a:gd name="T8" fmla="*/ 1517 w 1517"/>
                  <a:gd name="T9" fmla="*/ 312 h 1915"/>
                  <a:gd name="T10" fmla="*/ 1517 w 1517"/>
                  <a:gd name="T11" fmla="*/ 340 h 1915"/>
                  <a:gd name="T12" fmla="*/ 1517 w 1517"/>
                  <a:gd name="T13" fmla="*/ 397 h 1915"/>
                  <a:gd name="T14" fmla="*/ 1503 w 1517"/>
                  <a:gd name="T15" fmla="*/ 439 h 1915"/>
                  <a:gd name="T16" fmla="*/ 1503 w 1517"/>
                  <a:gd name="T17" fmla="*/ 482 h 1915"/>
                  <a:gd name="T18" fmla="*/ 1489 w 1517"/>
                  <a:gd name="T19" fmla="*/ 567 h 1915"/>
                  <a:gd name="T20" fmla="*/ 1474 w 1517"/>
                  <a:gd name="T21" fmla="*/ 581 h 1915"/>
                  <a:gd name="T22" fmla="*/ 1474 w 1517"/>
                  <a:gd name="T23" fmla="*/ 596 h 1915"/>
                  <a:gd name="T24" fmla="*/ 1460 w 1517"/>
                  <a:gd name="T25" fmla="*/ 624 h 1915"/>
                  <a:gd name="T26" fmla="*/ 1446 w 1517"/>
                  <a:gd name="T27" fmla="*/ 666 h 1915"/>
                  <a:gd name="T28" fmla="*/ 1418 w 1517"/>
                  <a:gd name="T29" fmla="*/ 723 h 1915"/>
                  <a:gd name="T30" fmla="*/ 1404 w 1517"/>
                  <a:gd name="T31" fmla="*/ 752 h 1915"/>
                  <a:gd name="T32" fmla="*/ 1404 w 1517"/>
                  <a:gd name="T33" fmla="*/ 794 h 1915"/>
                  <a:gd name="T34" fmla="*/ 1389 w 1517"/>
                  <a:gd name="T35" fmla="*/ 808 h 1915"/>
                  <a:gd name="T36" fmla="*/ 1389 w 1517"/>
                  <a:gd name="T37" fmla="*/ 893 h 1915"/>
                  <a:gd name="T38" fmla="*/ 1404 w 1517"/>
                  <a:gd name="T39" fmla="*/ 1007 h 1915"/>
                  <a:gd name="T40" fmla="*/ 1404 w 1517"/>
                  <a:gd name="T41" fmla="*/ 1120 h 1915"/>
                  <a:gd name="T42" fmla="*/ 1389 w 1517"/>
                  <a:gd name="T43" fmla="*/ 1234 h 1915"/>
                  <a:gd name="T44" fmla="*/ 1375 w 1517"/>
                  <a:gd name="T45" fmla="*/ 1347 h 1915"/>
                  <a:gd name="T46" fmla="*/ 1361 w 1517"/>
                  <a:gd name="T47" fmla="*/ 1404 h 1915"/>
                  <a:gd name="T48" fmla="*/ 1333 w 1517"/>
                  <a:gd name="T49" fmla="*/ 1503 h 1915"/>
                  <a:gd name="T50" fmla="*/ 1304 w 1517"/>
                  <a:gd name="T51" fmla="*/ 1574 h 1915"/>
                  <a:gd name="T52" fmla="*/ 1304 w 1517"/>
                  <a:gd name="T53" fmla="*/ 1574 h 1915"/>
                  <a:gd name="T54" fmla="*/ 1276 w 1517"/>
                  <a:gd name="T55" fmla="*/ 1617 h 1915"/>
                  <a:gd name="T56" fmla="*/ 1191 w 1517"/>
                  <a:gd name="T57" fmla="*/ 1730 h 1915"/>
                  <a:gd name="T58" fmla="*/ 1134 w 1517"/>
                  <a:gd name="T59" fmla="*/ 1759 h 1915"/>
                  <a:gd name="T60" fmla="*/ 1077 w 1517"/>
                  <a:gd name="T61" fmla="*/ 1801 h 1915"/>
                  <a:gd name="T62" fmla="*/ 992 w 1517"/>
                  <a:gd name="T63" fmla="*/ 1830 h 1915"/>
                  <a:gd name="T64" fmla="*/ 865 w 1517"/>
                  <a:gd name="T65" fmla="*/ 1858 h 1915"/>
                  <a:gd name="T66" fmla="*/ 808 w 1517"/>
                  <a:gd name="T67" fmla="*/ 1872 h 1915"/>
                  <a:gd name="T68" fmla="*/ 638 w 1517"/>
                  <a:gd name="T69" fmla="*/ 1900 h 1915"/>
                  <a:gd name="T70" fmla="*/ 553 w 1517"/>
                  <a:gd name="T71" fmla="*/ 1915 h 1915"/>
                  <a:gd name="T72" fmla="*/ 496 w 1517"/>
                  <a:gd name="T73" fmla="*/ 1915 h 1915"/>
                  <a:gd name="T74" fmla="*/ 439 w 1517"/>
                  <a:gd name="T75" fmla="*/ 1900 h 1915"/>
                  <a:gd name="T76" fmla="*/ 397 w 1517"/>
                  <a:gd name="T77" fmla="*/ 1886 h 1915"/>
                  <a:gd name="T78" fmla="*/ 283 w 1517"/>
                  <a:gd name="T79" fmla="*/ 1830 h 1915"/>
                  <a:gd name="T80" fmla="*/ 184 w 1517"/>
                  <a:gd name="T81" fmla="*/ 1744 h 1915"/>
                  <a:gd name="T82" fmla="*/ 113 w 1517"/>
                  <a:gd name="T83" fmla="*/ 1447 h 1915"/>
                  <a:gd name="T84" fmla="*/ 14 w 1517"/>
                  <a:gd name="T85" fmla="*/ 1120 h 1915"/>
                  <a:gd name="T86" fmla="*/ 411 w 1517"/>
                  <a:gd name="T87" fmla="*/ 950 h 1915"/>
                  <a:gd name="T88" fmla="*/ 638 w 1517"/>
                  <a:gd name="T89" fmla="*/ 766 h 1915"/>
                  <a:gd name="T90" fmla="*/ 694 w 1517"/>
                  <a:gd name="T91" fmla="*/ 666 h 1915"/>
                  <a:gd name="T92" fmla="*/ 751 w 1517"/>
                  <a:gd name="T93" fmla="*/ 581 h 1915"/>
                  <a:gd name="T94" fmla="*/ 822 w 1517"/>
                  <a:gd name="T95" fmla="*/ 482 h 1915"/>
                  <a:gd name="T96" fmla="*/ 865 w 1517"/>
                  <a:gd name="T97" fmla="*/ 397 h 1915"/>
                  <a:gd name="T98" fmla="*/ 936 w 1517"/>
                  <a:gd name="T99" fmla="*/ 298 h 1915"/>
                  <a:gd name="T100" fmla="*/ 950 w 1517"/>
                  <a:gd name="T101" fmla="*/ 283 h 1915"/>
                  <a:gd name="T102" fmla="*/ 1021 w 1517"/>
                  <a:gd name="T103" fmla="*/ 213 h 1915"/>
                  <a:gd name="T104" fmla="*/ 1063 w 1517"/>
                  <a:gd name="T105" fmla="*/ 170 h 1915"/>
                  <a:gd name="T106" fmla="*/ 1120 w 1517"/>
                  <a:gd name="T107" fmla="*/ 113 h 1915"/>
                  <a:gd name="T108" fmla="*/ 1205 w 1517"/>
                  <a:gd name="T109" fmla="*/ 56 h 1915"/>
                  <a:gd name="T110" fmla="*/ 1205 w 1517"/>
                  <a:gd name="T111" fmla="*/ 56 h 1915"/>
                  <a:gd name="T112" fmla="*/ 1290 w 1517"/>
                  <a:gd name="T113" fmla="*/ 42 h 1915"/>
                  <a:gd name="T114" fmla="*/ 1318 w 1517"/>
                  <a:gd name="T115" fmla="*/ 42 h 1915"/>
                  <a:gd name="T116" fmla="*/ 1418 w 1517"/>
                  <a:gd name="T117" fmla="*/ 14 h 1915"/>
                  <a:gd name="T118" fmla="*/ 1460 w 1517"/>
                  <a:gd name="T119" fmla="*/ 0 h 191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17"/>
                  <a:gd name="T181" fmla="*/ 0 h 1915"/>
                  <a:gd name="T182" fmla="*/ 1517 w 1517"/>
                  <a:gd name="T183" fmla="*/ 1915 h 191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17" h="1915">
                    <a:moveTo>
                      <a:pt x="1474" y="28"/>
                    </a:moveTo>
                    <a:lnTo>
                      <a:pt x="1489" y="71"/>
                    </a:lnTo>
                    <a:lnTo>
                      <a:pt x="1489" y="85"/>
                    </a:lnTo>
                    <a:lnTo>
                      <a:pt x="1503" y="127"/>
                    </a:lnTo>
                    <a:lnTo>
                      <a:pt x="1503" y="142"/>
                    </a:lnTo>
                    <a:lnTo>
                      <a:pt x="1503" y="156"/>
                    </a:lnTo>
                    <a:lnTo>
                      <a:pt x="1503" y="170"/>
                    </a:lnTo>
                    <a:lnTo>
                      <a:pt x="1503" y="184"/>
                    </a:lnTo>
                    <a:lnTo>
                      <a:pt x="1517" y="198"/>
                    </a:lnTo>
                    <a:lnTo>
                      <a:pt x="1517" y="213"/>
                    </a:lnTo>
                    <a:lnTo>
                      <a:pt x="1503" y="213"/>
                    </a:lnTo>
                    <a:lnTo>
                      <a:pt x="1517" y="227"/>
                    </a:lnTo>
                    <a:lnTo>
                      <a:pt x="1517" y="241"/>
                    </a:lnTo>
                    <a:lnTo>
                      <a:pt x="1517" y="269"/>
                    </a:lnTo>
                    <a:lnTo>
                      <a:pt x="1517" y="283"/>
                    </a:lnTo>
                    <a:lnTo>
                      <a:pt x="1517" y="312"/>
                    </a:lnTo>
                    <a:lnTo>
                      <a:pt x="1517" y="326"/>
                    </a:lnTo>
                    <a:lnTo>
                      <a:pt x="1517" y="340"/>
                    </a:lnTo>
                    <a:lnTo>
                      <a:pt x="1517" y="369"/>
                    </a:lnTo>
                    <a:lnTo>
                      <a:pt x="1517" y="383"/>
                    </a:lnTo>
                    <a:lnTo>
                      <a:pt x="1517" y="397"/>
                    </a:lnTo>
                    <a:lnTo>
                      <a:pt x="1517" y="411"/>
                    </a:lnTo>
                    <a:lnTo>
                      <a:pt x="1503" y="439"/>
                    </a:lnTo>
                    <a:lnTo>
                      <a:pt x="1503" y="454"/>
                    </a:lnTo>
                    <a:lnTo>
                      <a:pt x="1503" y="468"/>
                    </a:lnTo>
                    <a:lnTo>
                      <a:pt x="1503" y="482"/>
                    </a:lnTo>
                    <a:lnTo>
                      <a:pt x="1503" y="510"/>
                    </a:lnTo>
                    <a:lnTo>
                      <a:pt x="1489" y="539"/>
                    </a:lnTo>
                    <a:lnTo>
                      <a:pt x="1489" y="553"/>
                    </a:lnTo>
                    <a:lnTo>
                      <a:pt x="1489" y="567"/>
                    </a:lnTo>
                    <a:lnTo>
                      <a:pt x="1474" y="581"/>
                    </a:lnTo>
                    <a:lnTo>
                      <a:pt x="1474" y="596"/>
                    </a:lnTo>
                    <a:lnTo>
                      <a:pt x="1474" y="610"/>
                    </a:lnTo>
                    <a:lnTo>
                      <a:pt x="1460" y="610"/>
                    </a:lnTo>
                    <a:lnTo>
                      <a:pt x="1460" y="624"/>
                    </a:lnTo>
                    <a:lnTo>
                      <a:pt x="1460" y="638"/>
                    </a:lnTo>
                    <a:lnTo>
                      <a:pt x="1446" y="638"/>
                    </a:lnTo>
                    <a:lnTo>
                      <a:pt x="1446" y="652"/>
                    </a:lnTo>
                    <a:lnTo>
                      <a:pt x="1446" y="666"/>
                    </a:lnTo>
                    <a:lnTo>
                      <a:pt x="1432" y="681"/>
                    </a:lnTo>
                    <a:lnTo>
                      <a:pt x="1432" y="695"/>
                    </a:lnTo>
                    <a:lnTo>
                      <a:pt x="1418" y="709"/>
                    </a:lnTo>
                    <a:lnTo>
                      <a:pt x="1418" y="723"/>
                    </a:lnTo>
                    <a:lnTo>
                      <a:pt x="1418" y="737"/>
                    </a:lnTo>
                    <a:lnTo>
                      <a:pt x="1404" y="752"/>
                    </a:lnTo>
                    <a:lnTo>
                      <a:pt x="1404" y="766"/>
                    </a:lnTo>
                    <a:lnTo>
                      <a:pt x="1404" y="780"/>
                    </a:lnTo>
                    <a:lnTo>
                      <a:pt x="1404" y="794"/>
                    </a:lnTo>
                    <a:lnTo>
                      <a:pt x="1389" y="794"/>
                    </a:lnTo>
                    <a:lnTo>
                      <a:pt x="1389" y="808"/>
                    </a:lnTo>
                    <a:lnTo>
                      <a:pt x="1389" y="851"/>
                    </a:lnTo>
                    <a:lnTo>
                      <a:pt x="1389" y="879"/>
                    </a:lnTo>
                    <a:lnTo>
                      <a:pt x="1389" y="893"/>
                    </a:lnTo>
                    <a:lnTo>
                      <a:pt x="1404" y="936"/>
                    </a:lnTo>
                    <a:lnTo>
                      <a:pt x="1404" y="950"/>
                    </a:lnTo>
                    <a:lnTo>
                      <a:pt x="1404" y="978"/>
                    </a:lnTo>
                    <a:lnTo>
                      <a:pt x="1404" y="1007"/>
                    </a:lnTo>
                    <a:lnTo>
                      <a:pt x="1404" y="1035"/>
                    </a:lnTo>
                    <a:lnTo>
                      <a:pt x="1404" y="1049"/>
                    </a:lnTo>
                    <a:lnTo>
                      <a:pt x="1404" y="1064"/>
                    </a:lnTo>
                    <a:lnTo>
                      <a:pt x="1404" y="1078"/>
                    </a:lnTo>
                    <a:lnTo>
                      <a:pt x="1404" y="1120"/>
                    </a:lnTo>
                    <a:lnTo>
                      <a:pt x="1404" y="1135"/>
                    </a:lnTo>
                    <a:lnTo>
                      <a:pt x="1404" y="1177"/>
                    </a:lnTo>
                    <a:lnTo>
                      <a:pt x="1404" y="1191"/>
                    </a:lnTo>
                    <a:lnTo>
                      <a:pt x="1404" y="1205"/>
                    </a:lnTo>
                    <a:lnTo>
                      <a:pt x="1389" y="1234"/>
                    </a:lnTo>
                    <a:lnTo>
                      <a:pt x="1389" y="1262"/>
                    </a:lnTo>
                    <a:lnTo>
                      <a:pt x="1389" y="1291"/>
                    </a:lnTo>
                    <a:lnTo>
                      <a:pt x="1375" y="1319"/>
                    </a:lnTo>
                    <a:lnTo>
                      <a:pt x="1375" y="1333"/>
                    </a:lnTo>
                    <a:lnTo>
                      <a:pt x="1375" y="1347"/>
                    </a:lnTo>
                    <a:lnTo>
                      <a:pt x="1361" y="1361"/>
                    </a:lnTo>
                    <a:lnTo>
                      <a:pt x="1361" y="1376"/>
                    </a:lnTo>
                    <a:lnTo>
                      <a:pt x="1361" y="1390"/>
                    </a:lnTo>
                    <a:lnTo>
                      <a:pt x="1361" y="1404"/>
                    </a:lnTo>
                    <a:lnTo>
                      <a:pt x="1347" y="1432"/>
                    </a:lnTo>
                    <a:lnTo>
                      <a:pt x="1347" y="1447"/>
                    </a:lnTo>
                    <a:lnTo>
                      <a:pt x="1333" y="1503"/>
                    </a:lnTo>
                    <a:lnTo>
                      <a:pt x="1304" y="1574"/>
                    </a:lnTo>
                    <a:lnTo>
                      <a:pt x="1290" y="1574"/>
                    </a:lnTo>
                    <a:lnTo>
                      <a:pt x="1276" y="1617"/>
                    </a:lnTo>
                    <a:lnTo>
                      <a:pt x="1233" y="1674"/>
                    </a:lnTo>
                    <a:lnTo>
                      <a:pt x="1205" y="1716"/>
                    </a:lnTo>
                    <a:lnTo>
                      <a:pt x="1191" y="1730"/>
                    </a:lnTo>
                    <a:lnTo>
                      <a:pt x="1177" y="1744"/>
                    </a:lnTo>
                    <a:lnTo>
                      <a:pt x="1162" y="1744"/>
                    </a:lnTo>
                    <a:lnTo>
                      <a:pt x="1162" y="1759"/>
                    </a:lnTo>
                    <a:lnTo>
                      <a:pt x="1134" y="1759"/>
                    </a:lnTo>
                    <a:lnTo>
                      <a:pt x="1120" y="1773"/>
                    </a:lnTo>
                    <a:lnTo>
                      <a:pt x="1106" y="1787"/>
                    </a:lnTo>
                    <a:lnTo>
                      <a:pt x="1092" y="1801"/>
                    </a:lnTo>
                    <a:lnTo>
                      <a:pt x="1077" y="1801"/>
                    </a:lnTo>
                    <a:lnTo>
                      <a:pt x="1063" y="1801"/>
                    </a:lnTo>
                    <a:lnTo>
                      <a:pt x="1049" y="1815"/>
                    </a:lnTo>
                    <a:lnTo>
                      <a:pt x="1035" y="1815"/>
                    </a:lnTo>
                    <a:lnTo>
                      <a:pt x="1021" y="1815"/>
                    </a:lnTo>
                    <a:lnTo>
                      <a:pt x="992" y="1830"/>
                    </a:lnTo>
                    <a:lnTo>
                      <a:pt x="978" y="1830"/>
                    </a:lnTo>
                    <a:lnTo>
                      <a:pt x="964" y="1830"/>
                    </a:lnTo>
                    <a:lnTo>
                      <a:pt x="936" y="1844"/>
                    </a:lnTo>
                    <a:lnTo>
                      <a:pt x="907" y="1844"/>
                    </a:lnTo>
                    <a:lnTo>
                      <a:pt x="865" y="1858"/>
                    </a:lnTo>
                    <a:lnTo>
                      <a:pt x="822" y="1872"/>
                    </a:lnTo>
                    <a:lnTo>
                      <a:pt x="808" y="1872"/>
                    </a:lnTo>
                    <a:lnTo>
                      <a:pt x="780" y="1872"/>
                    </a:lnTo>
                    <a:lnTo>
                      <a:pt x="680" y="1900"/>
                    </a:lnTo>
                    <a:lnTo>
                      <a:pt x="666" y="1900"/>
                    </a:lnTo>
                    <a:lnTo>
                      <a:pt x="638" y="1900"/>
                    </a:lnTo>
                    <a:lnTo>
                      <a:pt x="624" y="1915"/>
                    </a:lnTo>
                    <a:lnTo>
                      <a:pt x="609" y="1915"/>
                    </a:lnTo>
                    <a:lnTo>
                      <a:pt x="595" y="1915"/>
                    </a:lnTo>
                    <a:lnTo>
                      <a:pt x="581" y="1915"/>
                    </a:lnTo>
                    <a:lnTo>
                      <a:pt x="553" y="1915"/>
                    </a:lnTo>
                    <a:lnTo>
                      <a:pt x="538" y="1915"/>
                    </a:lnTo>
                    <a:lnTo>
                      <a:pt x="524" y="1915"/>
                    </a:lnTo>
                    <a:lnTo>
                      <a:pt x="510" y="1915"/>
                    </a:lnTo>
                    <a:lnTo>
                      <a:pt x="496" y="1915"/>
                    </a:lnTo>
                    <a:lnTo>
                      <a:pt x="482" y="1915"/>
                    </a:lnTo>
                    <a:lnTo>
                      <a:pt x="468" y="1900"/>
                    </a:lnTo>
                    <a:lnTo>
                      <a:pt x="453" y="1900"/>
                    </a:lnTo>
                    <a:lnTo>
                      <a:pt x="439" y="1900"/>
                    </a:lnTo>
                    <a:lnTo>
                      <a:pt x="425" y="1886"/>
                    </a:lnTo>
                    <a:lnTo>
                      <a:pt x="411" y="1886"/>
                    </a:lnTo>
                    <a:lnTo>
                      <a:pt x="397" y="1886"/>
                    </a:lnTo>
                    <a:lnTo>
                      <a:pt x="382" y="1872"/>
                    </a:lnTo>
                    <a:lnTo>
                      <a:pt x="368" y="1872"/>
                    </a:lnTo>
                    <a:lnTo>
                      <a:pt x="283" y="1830"/>
                    </a:lnTo>
                    <a:lnTo>
                      <a:pt x="269" y="1815"/>
                    </a:lnTo>
                    <a:lnTo>
                      <a:pt x="255" y="1815"/>
                    </a:lnTo>
                    <a:lnTo>
                      <a:pt x="198" y="1787"/>
                    </a:lnTo>
                    <a:lnTo>
                      <a:pt x="184" y="1787"/>
                    </a:lnTo>
                    <a:lnTo>
                      <a:pt x="184" y="1744"/>
                    </a:lnTo>
                    <a:lnTo>
                      <a:pt x="156" y="1617"/>
                    </a:lnTo>
                    <a:lnTo>
                      <a:pt x="113" y="1447"/>
                    </a:lnTo>
                    <a:lnTo>
                      <a:pt x="70" y="1319"/>
                    </a:lnTo>
                    <a:lnTo>
                      <a:pt x="42" y="1191"/>
                    </a:lnTo>
                    <a:lnTo>
                      <a:pt x="28" y="1149"/>
                    </a:lnTo>
                    <a:lnTo>
                      <a:pt x="14" y="1120"/>
                    </a:lnTo>
                    <a:lnTo>
                      <a:pt x="0" y="1120"/>
                    </a:lnTo>
                    <a:lnTo>
                      <a:pt x="340" y="978"/>
                    </a:lnTo>
                    <a:lnTo>
                      <a:pt x="368" y="964"/>
                    </a:lnTo>
                    <a:lnTo>
                      <a:pt x="411" y="950"/>
                    </a:lnTo>
                    <a:lnTo>
                      <a:pt x="453" y="922"/>
                    </a:lnTo>
                    <a:lnTo>
                      <a:pt x="567" y="879"/>
                    </a:lnTo>
                    <a:lnTo>
                      <a:pt x="609" y="808"/>
                    </a:lnTo>
                    <a:lnTo>
                      <a:pt x="624" y="794"/>
                    </a:lnTo>
                    <a:lnTo>
                      <a:pt x="638" y="766"/>
                    </a:lnTo>
                    <a:lnTo>
                      <a:pt x="652" y="752"/>
                    </a:lnTo>
                    <a:lnTo>
                      <a:pt x="666" y="723"/>
                    </a:lnTo>
                    <a:lnTo>
                      <a:pt x="680" y="695"/>
                    </a:lnTo>
                    <a:lnTo>
                      <a:pt x="694" y="681"/>
                    </a:lnTo>
                    <a:lnTo>
                      <a:pt x="694" y="666"/>
                    </a:lnTo>
                    <a:lnTo>
                      <a:pt x="694" y="652"/>
                    </a:lnTo>
                    <a:lnTo>
                      <a:pt x="709" y="638"/>
                    </a:lnTo>
                    <a:lnTo>
                      <a:pt x="723" y="624"/>
                    </a:lnTo>
                    <a:lnTo>
                      <a:pt x="737" y="596"/>
                    </a:lnTo>
                    <a:lnTo>
                      <a:pt x="751" y="581"/>
                    </a:lnTo>
                    <a:lnTo>
                      <a:pt x="751" y="567"/>
                    </a:lnTo>
                    <a:lnTo>
                      <a:pt x="780" y="553"/>
                    </a:lnTo>
                    <a:lnTo>
                      <a:pt x="794" y="525"/>
                    </a:lnTo>
                    <a:lnTo>
                      <a:pt x="808" y="496"/>
                    </a:lnTo>
                    <a:lnTo>
                      <a:pt x="822" y="482"/>
                    </a:lnTo>
                    <a:lnTo>
                      <a:pt x="822" y="468"/>
                    </a:lnTo>
                    <a:lnTo>
                      <a:pt x="836" y="439"/>
                    </a:lnTo>
                    <a:lnTo>
                      <a:pt x="850" y="425"/>
                    </a:lnTo>
                    <a:lnTo>
                      <a:pt x="865" y="397"/>
                    </a:lnTo>
                    <a:lnTo>
                      <a:pt x="879" y="383"/>
                    </a:lnTo>
                    <a:lnTo>
                      <a:pt x="893" y="369"/>
                    </a:lnTo>
                    <a:lnTo>
                      <a:pt x="907" y="340"/>
                    </a:lnTo>
                    <a:lnTo>
                      <a:pt x="921" y="312"/>
                    </a:lnTo>
                    <a:lnTo>
                      <a:pt x="936" y="298"/>
                    </a:lnTo>
                    <a:lnTo>
                      <a:pt x="950" y="283"/>
                    </a:lnTo>
                    <a:lnTo>
                      <a:pt x="964" y="269"/>
                    </a:lnTo>
                    <a:lnTo>
                      <a:pt x="978" y="241"/>
                    </a:lnTo>
                    <a:lnTo>
                      <a:pt x="1021" y="213"/>
                    </a:lnTo>
                    <a:lnTo>
                      <a:pt x="1021" y="198"/>
                    </a:lnTo>
                    <a:lnTo>
                      <a:pt x="1035" y="184"/>
                    </a:lnTo>
                    <a:lnTo>
                      <a:pt x="1049" y="184"/>
                    </a:lnTo>
                    <a:lnTo>
                      <a:pt x="1063" y="170"/>
                    </a:lnTo>
                    <a:lnTo>
                      <a:pt x="1077" y="142"/>
                    </a:lnTo>
                    <a:lnTo>
                      <a:pt x="1092" y="127"/>
                    </a:lnTo>
                    <a:lnTo>
                      <a:pt x="1106" y="113"/>
                    </a:lnTo>
                    <a:lnTo>
                      <a:pt x="1120" y="113"/>
                    </a:lnTo>
                    <a:lnTo>
                      <a:pt x="1134" y="99"/>
                    </a:lnTo>
                    <a:lnTo>
                      <a:pt x="1148" y="85"/>
                    </a:lnTo>
                    <a:lnTo>
                      <a:pt x="1177" y="71"/>
                    </a:lnTo>
                    <a:lnTo>
                      <a:pt x="1191" y="56"/>
                    </a:lnTo>
                    <a:lnTo>
                      <a:pt x="1205" y="56"/>
                    </a:lnTo>
                    <a:lnTo>
                      <a:pt x="1219" y="56"/>
                    </a:lnTo>
                    <a:lnTo>
                      <a:pt x="1248" y="56"/>
                    </a:lnTo>
                    <a:lnTo>
                      <a:pt x="1276" y="42"/>
                    </a:lnTo>
                    <a:lnTo>
                      <a:pt x="1290" y="42"/>
                    </a:lnTo>
                    <a:lnTo>
                      <a:pt x="1304" y="42"/>
                    </a:lnTo>
                    <a:lnTo>
                      <a:pt x="1318" y="42"/>
                    </a:lnTo>
                    <a:lnTo>
                      <a:pt x="1361" y="28"/>
                    </a:lnTo>
                    <a:lnTo>
                      <a:pt x="1404" y="14"/>
                    </a:lnTo>
                    <a:lnTo>
                      <a:pt x="1418" y="14"/>
                    </a:lnTo>
                    <a:lnTo>
                      <a:pt x="1432" y="14"/>
                    </a:lnTo>
                    <a:lnTo>
                      <a:pt x="1446" y="0"/>
                    </a:lnTo>
                    <a:lnTo>
                      <a:pt x="1460" y="0"/>
                    </a:lnTo>
                    <a:lnTo>
                      <a:pt x="1460" y="14"/>
                    </a:lnTo>
                    <a:lnTo>
                      <a:pt x="1474" y="28"/>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8737" name="Freeform 46"/>
              <p:cNvSpPr>
                <a:spLocks/>
              </p:cNvSpPr>
              <p:nvPr/>
            </p:nvSpPr>
            <p:spPr bwMode="auto">
              <a:xfrm>
                <a:off x="4042" y="3248"/>
                <a:ext cx="1418" cy="1447"/>
              </a:xfrm>
              <a:custGeom>
                <a:avLst/>
                <a:gdLst>
                  <a:gd name="T0" fmla="*/ 1418 w 1418"/>
                  <a:gd name="T1" fmla="*/ 114 h 1447"/>
                  <a:gd name="T2" fmla="*/ 1418 w 1418"/>
                  <a:gd name="T3" fmla="*/ 142 h 1447"/>
                  <a:gd name="T4" fmla="*/ 1404 w 1418"/>
                  <a:gd name="T5" fmla="*/ 199 h 1447"/>
                  <a:gd name="T6" fmla="*/ 1390 w 1418"/>
                  <a:gd name="T7" fmla="*/ 256 h 1447"/>
                  <a:gd name="T8" fmla="*/ 1376 w 1418"/>
                  <a:gd name="T9" fmla="*/ 298 h 1447"/>
                  <a:gd name="T10" fmla="*/ 1361 w 1418"/>
                  <a:gd name="T11" fmla="*/ 596 h 1447"/>
                  <a:gd name="T12" fmla="*/ 1361 w 1418"/>
                  <a:gd name="T13" fmla="*/ 639 h 1447"/>
                  <a:gd name="T14" fmla="*/ 1361 w 1418"/>
                  <a:gd name="T15" fmla="*/ 695 h 1447"/>
                  <a:gd name="T16" fmla="*/ 1361 w 1418"/>
                  <a:gd name="T17" fmla="*/ 724 h 1447"/>
                  <a:gd name="T18" fmla="*/ 1361 w 1418"/>
                  <a:gd name="T19" fmla="*/ 766 h 1447"/>
                  <a:gd name="T20" fmla="*/ 1361 w 1418"/>
                  <a:gd name="T21" fmla="*/ 795 h 1447"/>
                  <a:gd name="T22" fmla="*/ 1205 w 1418"/>
                  <a:gd name="T23" fmla="*/ 922 h 1447"/>
                  <a:gd name="T24" fmla="*/ 1120 w 1418"/>
                  <a:gd name="T25" fmla="*/ 908 h 1447"/>
                  <a:gd name="T26" fmla="*/ 879 w 1418"/>
                  <a:gd name="T27" fmla="*/ 866 h 1447"/>
                  <a:gd name="T28" fmla="*/ 822 w 1418"/>
                  <a:gd name="T29" fmla="*/ 1248 h 1447"/>
                  <a:gd name="T30" fmla="*/ 737 w 1418"/>
                  <a:gd name="T31" fmla="*/ 1277 h 1447"/>
                  <a:gd name="T32" fmla="*/ 624 w 1418"/>
                  <a:gd name="T33" fmla="*/ 1263 h 1447"/>
                  <a:gd name="T34" fmla="*/ 510 w 1418"/>
                  <a:gd name="T35" fmla="*/ 1405 h 1447"/>
                  <a:gd name="T36" fmla="*/ 411 w 1418"/>
                  <a:gd name="T37" fmla="*/ 1433 h 1447"/>
                  <a:gd name="T38" fmla="*/ 269 w 1418"/>
                  <a:gd name="T39" fmla="*/ 1419 h 1447"/>
                  <a:gd name="T40" fmla="*/ 213 w 1418"/>
                  <a:gd name="T41" fmla="*/ 1390 h 1447"/>
                  <a:gd name="T42" fmla="*/ 142 w 1418"/>
                  <a:gd name="T43" fmla="*/ 1405 h 1447"/>
                  <a:gd name="T44" fmla="*/ 99 w 1418"/>
                  <a:gd name="T45" fmla="*/ 1334 h 1447"/>
                  <a:gd name="T46" fmla="*/ 85 w 1418"/>
                  <a:gd name="T47" fmla="*/ 1305 h 1447"/>
                  <a:gd name="T48" fmla="*/ 57 w 1418"/>
                  <a:gd name="T49" fmla="*/ 1248 h 1447"/>
                  <a:gd name="T50" fmla="*/ 42 w 1418"/>
                  <a:gd name="T51" fmla="*/ 1220 h 1447"/>
                  <a:gd name="T52" fmla="*/ 14 w 1418"/>
                  <a:gd name="T53" fmla="*/ 1149 h 1447"/>
                  <a:gd name="T54" fmla="*/ 14 w 1418"/>
                  <a:gd name="T55" fmla="*/ 1064 h 1447"/>
                  <a:gd name="T56" fmla="*/ 28 w 1418"/>
                  <a:gd name="T57" fmla="*/ 951 h 1447"/>
                  <a:gd name="T58" fmla="*/ 42 w 1418"/>
                  <a:gd name="T59" fmla="*/ 795 h 1447"/>
                  <a:gd name="T60" fmla="*/ 42 w 1418"/>
                  <a:gd name="T61" fmla="*/ 709 h 1447"/>
                  <a:gd name="T62" fmla="*/ 42 w 1418"/>
                  <a:gd name="T63" fmla="*/ 596 h 1447"/>
                  <a:gd name="T64" fmla="*/ 42 w 1418"/>
                  <a:gd name="T65" fmla="*/ 539 h 1447"/>
                  <a:gd name="T66" fmla="*/ 42 w 1418"/>
                  <a:gd name="T67" fmla="*/ 426 h 1447"/>
                  <a:gd name="T68" fmla="*/ 42 w 1418"/>
                  <a:gd name="T69" fmla="*/ 327 h 1447"/>
                  <a:gd name="T70" fmla="*/ 28 w 1418"/>
                  <a:gd name="T71" fmla="*/ 241 h 1447"/>
                  <a:gd name="T72" fmla="*/ 28 w 1418"/>
                  <a:gd name="T73" fmla="*/ 156 h 1447"/>
                  <a:gd name="T74" fmla="*/ 42 w 1418"/>
                  <a:gd name="T75" fmla="*/ 100 h 1447"/>
                  <a:gd name="T76" fmla="*/ 128 w 1418"/>
                  <a:gd name="T77" fmla="*/ 100 h 1447"/>
                  <a:gd name="T78" fmla="*/ 184 w 1418"/>
                  <a:gd name="T79" fmla="*/ 100 h 1447"/>
                  <a:gd name="T80" fmla="*/ 269 w 1418"/>
                  <a:gd name="T81" fmla="*/ 114 h 1447"/>
                  <a:gd name="T82" fmla="*/ 354 w 1418"/>
                  <a:gd name="T83" fmla="*/ 128 h 1447"/>
                  <a:gd name="T84" fmla="*/ 425 w 1418"/>
                  <a:gd name="T85" fmla="*/ 156 h 1447"/>
                  <a:gd name="T86" fmla="*/ 468 w 1418"/>
                  <a:gd name="T87" fmla="*/ 185 h 1447"/>
                  <a:gd name="T88" fmla="*/ 510 w 1418"/>
                  <a:gd name="T89" fmla="*/ 199 h 1447"/>
                  <a:gd name="T90" fmla="*/ 610 w 1418"/>
                  <a:gd name="T91" fmla="*/ 185 h 1447"/>
                  <a:gd name="T92" fmla="*/ 752 w 1418"/>
                  <a:gd name="T93" fmla="*/ 185 h 1447"/>
                  <a:gd name="T94" fmla="*/ 851 w 1418"/>
                  <a:gd name="T95" fmla="*/ 156 h 1447"/>
                  <a:gd name="T96" fmla="*/ 879 w 1418"/>
                  <a:gd name="T97" fmla="*/ 170 h 1447"/>
                  <a:gd name="T98" fmla="*/ 908 w 1418"/>
                  <a:gd name="T99" fmla="*/ 170 h 1447"/>
                  <a:gd name="T100" fmla="*/ 936 w 1418"/>
                  <a:gd name="T101" fmla="*/ 185 h 1447"/>
                  <a:gd name="T102" fmla="*/ 964 w 1418"/>
                  <a:gd name="T103" fmla="*/ 185 h 1447"/>
                  <a:gd name="T104" fmla="*/ 1007 w 1418"/>
                  <a:gd name="T105" fmla="*/ 170 h 1447"/>
                  <a:gd name="T106" fmla="*/ 1049 w 1418"/>
                  <a:gd name="T107" fmla="*/ 156 h 1447"/>
                  <a:gd name="T108" fmla="*/ 1134 w 1418"/>
                  <a:gd name="T109" fmla="*/ 114 h 1447"/>
                  <a:gd name="T110" fmla="*/ 1177 w 1418"/>
                  <a:gd name="T111" fmla="*/ 85 h 1447"/>
                  <a:gd name="T112" fmla="*/ 1220 w 1418"/>
                  <a:gd name="T113" fmla="*/ 57 h 1447"/>
                  <a:gd name="T114" fmla="*/ 1262 w 1418"/>
                  <a:gd name="T115" fmla="*/ 43 h 1447"/>
                  <a:gd name="T116" fmla="*/ 1290 w 1418"/>
                  <a:gd name="T117" fmla="*/ 29 h 1447"/>
                  <a:gd name="T118" fmla="*/ 1347 w 1418"/>
                  <a:gd name="T119" fmla="*/ 14 h 1447"/>
                  <a:gd name="T120" fmla="*/ 1376 w 1418"/>
                  <a:gd name="T121" fmla="*/ 0 h 1447"/>
                  <a:gd name="T122" fmla="*/ 1404 w 1418"/>
                  <a:gd name="T123" fmla="*/ 57 h 144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18"/>
                  <a:gd name="T187" fmla="*/ 0 h 1447"/>
                  <a:gd name="T188" fmla="*/ 1418 w 1418"/>
                  <a:gd name="T189" fmla="*/ 1447 h 144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18" h="1447">
                    <a:moveTo>
                      <a:pt x="1418" y="85"/>
                    </a:moveTo>
                    <a:lnTo>
                      <a:pt x="1418" y="85"/>
                    </a:lnTo>
                    <a:lnTo>
                      <a:pt x="1418" y="100"/>
                    </a:lnTo>
                    <a:lnTo>
                      <a:pt x="1418" y="114"/>
                    </a:lnTo>
                    <a:lnTo>
                      <a:pt x="1418" y="128"/>
                    </a:lnTo>
                    <a:lnTo>
                      <a:pt x="1418" y="142"/>
                    </a:lnTo>
                    <a:lnTo>
                      <a:pt x="1404" y="156"/>
                    </a:lnTo>
                    <a:lnTo>
                      <a:pt x="1404" y="170"/>
                    </a:lnTo>
                    <a:lnTo>
                      <a:pt x="1404" y="185"/>
                    </a:lnTo>
                    <a:lnTo>
                      <a:pt x="1404" y="199"/>
                    </a:lnTo>
                    <a:lnTo>
                      <a:pt x="1390" y="213"/>
                    </a:lnTo>
                    <a:lnTo>
                      <a:pt x="1390" y="227"/>
                    </a:lnTo>
                    <a:lnTo>
                      <a:pt x="1390" y="241"/>
                    </a:lnTo>
                    <a:lnTo>
                      <a:pt x="1390" y="256"/>
                    </a:lnTo>
                    <a:lnTo>
                      <a:pt x="1390" y="270"/>
                    </a:lnTo>
                    <a:lnTo>
                      <a:pt x="1376" y="284"/>
                    </a:lnTo>
                    <a:lnTo>
                      <a:pt x="1376" y="298"/>
                    </a:lnTo>
                    <a:lnTo>
                      <a:pt x="1376" y="312"/>
                    </a:lnTo>
                    <a:lnTo>
                      <a:pt x="1376" y="369"/>
                    </a:lnTo>
                    <a:lnTo>
                      <a:pt x="1376" y="397"/>
                    </a:lnTo>
                    <a:lnTo>
                      <a:pt x="1361" y="582"/>
                    </a:lnTo>
                    <a:lnTo>
                      <a:pt x="1361" y="596"/>
                    </a:lnTo>
                    <a:lnTo>
                      <a:pt x="1361" y="610"/>
                    </a:lnTo>
                    <a:lnTo>
                      <a:pt x="1361" y="624"/>
                    </a:lnTo>
                    <a:lnTo>
                      <a:pt x="1361" y="639"/>
                    </a:lnTo>
                    <a:lnTo>
                      <a:pt x="1361" y="653"/>
                    </a:lnTo>
                    <a:lnTo>
                      <a:pt x="1361" y="667"/>
                    </a:lnTo>
                    <a:lnTo>
                      <a:pt x="1361" y="681"/>
                    </a:lnTo>
                    <a:lnTo>
                      <a:pt x="1361" y="695"/>
                    </a:lnTo>
                    <a:lnTo>
                      <a:pt x="1361" y="709"/>
                    </a:lnTo>
                    <a:lnTo>
                      <a:pt x="1361" y="724"/>
                    </a:lnTo>
                    <a:lnTo>
                      <a:pt x="1361" y="738"/>
                    </a:lnTo>
                    <a:lnTo>
                      <a:pt x="1361" y="752"/>
                    </a:lnTo>
                    <a:lnTo>
                      <a:pt x="1361" y="766"/>
                    </a:lnTo>
                    <a:lnTo>
                      <a:pt x="1361" y="780"/>
                    </a:lnTo>
                    <a:lnTo>
                      <a:pt x="1361" y="795"/>
                    </a:lnTo>
                    <a:lnTo>
                      <a:pt x="1361" y="809"/>
                    </a:lnTo>
                    <a:lnTo>
                      <a:pt x="1333" y="922"/>
                    </a:lnTo>
                    <a:lnTo>
                      <a:pt x="1319" y="922"/>
                    </a:lnTo>
                    <a:lnTo>
                      <a:pt x="1262" y="922"/>
                    </a:lnTo>
                    <a:lnTo>
                      <a:pt x="1220" y="922"/>
                    </a:lnTo>
                    <a:lnTo>
                      <a:pt x="1205" y="922"/>
                    </a:lnTo>
                    <a:lnTo>
                      <a:pt x="1205" y="908"/>
                    </a:lnTo>
                    <a:lnTo>
                      <a:pt x="1191" y="908"/>
                    </a:lnTo>
                    <a:lnTo>
                      <a:pt x="1149" y="908"/>
                    </a:lnTo>
                    <a:lnTo>
                      <a:pt x="1134" y="908"/>
                    </a:lnTo>
                    <a:lnTo>
                      <a:pt x="1120" y="908"/>
                    </a:lnTo>
                    <a:lnTo>
                      <a:pt x="1078" y="894"/>
                    </a:lnTo>
                    <a:lnTo>
                      <a:pt x="1021" y="880"/>
                    </a:lnTo>
                    <a:lnTo>
                      <a:pt x="936" y="866"/>
                    </a:lnTo>
                    <a:lnTo>
                      <a:pt x="908" y="866"/>
                    </a:lnTo>
                    <a:lnTo>
                      <a:pt x="879" y="866"/>
                    </a:lnTo>
                    <a:lnTo>
                      <a:pt x="865" y="922"/>
                    </a:lnTo>
                    <a:lnTo>
                      <a:pt x="865" y="979"/>
                    </a:lnTo>
                    <a:lnTo>
                      <a:pt x="851" y="1050"/>
                    </a:lnTo>
                    <a:lnTo>
                      <a:pt x="851" y="1064"/>
                    </a:lnTo>
                    <a:lnTo>
                      <a:pt x="837" y="1149"/>
                    </a:lnTo>
                    <a:lnTo>
                      <a:pt x="822" y="1248"/>
                    </a:lnTo>
                    <a:lnTo>
                      <a:pt x="808" y="1291"/>
                    </a:lnTo>
                    <a:lnTo>
                      <a:pt x="794" y="1291"/>
                    </a:lnTo>
                    <a:lnTo>
                      <a:pt x="780" y="1291"/>
                    </a:lnTo>
                    <a:lnTo>
                      <a:pt x="780" y="1277"/>
                    </a:lnTo>
                    <a:lnTo>
                      <a:pt x="766" y="1277"/>
                    </a:lnTo>
                    <a:lnTo>
                      <a:pt x="752" y="1277"/>
                    </a:lnTo>
                    <a:lnTo>
                      <a:pt x="737" y="1277"/>
                    </a:lnTo>
                    <a:lnTo>
                      <a:pt x="723" y="1277"/>
                    </a:lnTo>
                    <a:lnTo>
                      <a:pt x="681" y="1263"/>
                    </a:lnTo>
                    <a:lnTo>
                      <a:pt x="666" y="1263"/>
                    </a:lnTo>
                    <a:lnTo>
                      <a:pt x="638" y="1263"/>
                    </a:lnTo>
                    <a:lnTo>
                      <a:pt x="624" y="1263"/>
                    </a:lnTo>
                    <a:lnTo>
                      <a:pt x="581" y="1263"/>
                    </a:lnTo>
                    <a:lnTo>
                      <a:pt x="525" y="1263"/>
                    </a:lnTo>
                    <a:lnTo>
                      <a:pt x="525" y="1277"/>
                    </a:lnTo>
                    <a:lnTo>
                      <a:pt x="525" y="1291"/>
                    </a:lnTo>
                    <a:lnTo>
                      <a:pt x="525" y="1334"/>
                    </a:lnTo>
                    <a:lnTo>
                      <a:pt x="525" y="1362"/>
                    </a:lnTo>
                    <a:lnTo>
                      <a:pt x="510" y="1405"/>
                    </a:lnTo>
                    <a:lnTo>
                      <a:pt x="510" y="1447"/>
                    </a:lnTo>
                    <a:lnTo>
                      <a:pt x="496" y="1447"/>
                    </a:lnTo>
                    <a:lnTo>
                      <a:pt x="482" y="1447"/>
                    </a:lnTo>
                    <a:lnTo>
                      <a:pt x="468" y="1447"/>
                    </a:lnTo>
                    <a:lnTo>
                      <a:pt x="440" y="1433"/>
                    </a:lnTo>
                    <a:lnTo>
                      <a:pt x="411" y="1433"/>
                    </a:lnTo>
                    <a:lnTo>
                      <a:pt x="369" y="1433"/>
                    </a:lnTo>
                    <a:lnTo>
                      <a:pt x="354" y="1419"/>
                    </a:lnTo>
                    <a:lnTo>
                      <a:pt x="340" y="1419"/>
                    </a:lnTo>
                    <a:lnTo>
                      <a:pt x="326" y="1419"/>
                    </a:lnTo>
                    <a:lnTo>
                      <a:pt x="298" y="1419"/>
                    </a:lnTo>
                    <a:lnTo>
                      <a:pt x="284" y="1419"/>
                    </a:lnTo>
                    <a:lnTo>
                      <a:pt x="269" y="1419"/>
                    </a:lnTo>
                    <a:lnTo>
                      <a:pt x="241" y="1419"/>
                    </a:lnTo>
                    <a:lnTo>
                      <a:pt x="227" y="1419"/>
                    </a:lnTo>
                    <a:lnTo>
                      <a:pt x="227" y="1405"/>
                    </a:lnTo>
                    <a:lnTo>
                      <a:pt x="213" y="1405"/>
                    </a:lnTo>
                    <a:lnTo>
                      <a:pt x="213" y="1390"/>
                    </a:lnTo>
                    <a:lnTo>
                      <a:pt x="198" y="1390"/>
                    </a:lnTo>
                    <a:lnTo>
                      <a:pt x="198" y="1405"/>
                    </a:lnTo>
                    <a:lnTo>
                      <a:pt x="170" y="1405"/>
                    </a:lnTo>
                    <a:lnTo>
                      <a:pt x="156" y="1390"/>
                    </a:lnTo>
                    <a:lnTo>
                      <a:pt x="142" y="1405"/>
                    </a:lnTo>
                    <a:lnTo>
                      <a:pt x="128" y="1390"/>
                    </a:lnTo>
                    <a:lnTo>
                      <a:pt x="128" y="1376"/>
                    </a:lnTo>
                    <a:lnTo>
                      <a:pt x="113" y="1362"/>
                    </a:lnTo>
                    <a:lnTo>
                      <a:pt x="113" y="1348"/>
                    </a:lnTo>
                    <a:lnTo>
                      <a:pt x="99" y="1334"/>
                    </a:lnTo>
                    <a:lnTo>
                      <a:pt x="99" y="1319"/>
                    </a:lnTo>
                    <a:lnTo>
                      <a:pt x="85" y="1305"/>
                    </a:lnTo>
                    <a:lnTo>
                      <a:pt x="71" y="1277"/>
                    </a:lnTo>
                    <a:lnTo>
                      <a:pt x="71" y="1263"/>
                    </a:lnTo>
                    <a:lnTo>
                      <a:pt x="57" y="1263"/>
                    </a:lnTo>
                    <a:lnTo>
                      <a:pt x="57" y="1248"/>
                    </a:lnTo>
                    <a:lnTo>
                      <a:pt x="57" y="1234"/>
                    </a:lnTo>
                    <a:lnTo>
                      <a:pt x="42" y="1234"/>
                    </a:lnTo>
                    <a:lnTo>
                      <a:pt x="42" y="1220"/>
                    </a:lnTo>
                    <a:lnTo>
                      <a:pt x="28" y="1192"/>
                    </a:lnTo>
                    <a:lnTo>
                      <a:pt x="14" y="1178"/>
                    </a:lnTo>
                    <a:lnTo>
                      <a:pt x="14" y="1163"/>
                    </a:lnTo>
                    <a:lnTo>
                      <a:pt x="14" y="1149"/>
                    </a:lnTo>
                    <a:lnTo>
                      <a:pt x="0" y="1149"/>
                    </a:lnTo>
                    <a:lnTo>
                      <a:pt x="0" y="1135"/>
                    </a:lnTo>
                    <a:lnTo>
                      <a:pt x="14" y="1135"/>
                    </a:lnTo>
                    <a:lnTo>
                      <a:pt x="14" y="1092"/>
                    </a:lnTo>
                    <a:lnTo>
                      <a:pt x="14" y="1064"/>
                    </a:lnTo>
                    <a:lnTo>
                      <a:pt x="14" y="1050"/>
                    </a:lnTo>
                    <a:lnTo>
                      <a:pt x="14" y="1036"/>
                    </a:lnTo>
                    <a:lnTo>
                      <a:pt x="14" y="1007"/>
                    </a:lnTo>
                    <a:lnTo>
                      <a:pt x="28" y="951"/>
                    </a:lnTo>
                    <a:lnTo>
                      <a:pt x="28" y="908"/>
                    </a:lnTo>
                    <a:lnTo>
                      <a:pt x="28" y="894"/>
                    </a:lnTo>
                    <a:lnTo>
                      <a:pt x="28" y="866"/>
                    </a:lnTo>
                    <a:lnTo>
                      <a:pt x="28" y="851"/>
                    </a:lnTo>
                    <a:lnTo>
                      <a:pt x="28" y="809"/>
                    </a:lnTo>
                    <a:lnTo>
                      <a:pt x="42" y="795"/>
                    </a:lnTo>
                    <a:lnTo>
                      <a:pt x="42" y="780"/>
                    </a:lnTo>
                    <a:lnTo>
                      <a:pt x="42" y="766"/>
                    </a:lnTo>
                    <a:lnTo>
                      <a:pt x="42" y="752"/>
                    </a:lnTo>
                    <a:lnTo>
                      <a:pt x="42" y="738"/>
                    </a:lnTo>
                    <a:lnTo>
                      <a:pt x="42" y="724"/>
                    </a:lnTo>
                    <a:lnTo>
                      <a:pt x="42" y="709"/>
                    </a:lnTo>
                    <a:lnTo>
                      <a:pt x="42" y="695"/>
                    </a:lnTo>
                    <a:lnTo>
                      <a:pt x="42" y="681"/>
                    </a:lnTo>
                    <a:lnTo>
                      <a:pt x="42" y="639"/>
                    </a:lnTo>
                    <a:lnTo>
                      <a:pt x="42" y="624"/>
                    </a:lnTo>
                    <a:lnTo>
                      <a:pt x="42" y="610"/>
                    </a:lnTo>
                    <a:lnTo>
                      <a:pt x="42" y="596"/>
                    </a:lnTo>
                    <a:lnTo>
                      <a:pt x="42" y="582"/>
                    </a:lnTo>
                    <a:lnTo>
                      <a:pt x="42" y="568"/>
                    </a:lnTo>
                    <a:lnTo>
                      <a:pt x="42" y="553"/>
                    </a:lnTo>
                    <a:lnTo>
                      <a:pt x="42" y="539"/>
                    </a:lnTo>
                    <a:lnTo>
                      <a:pt x="42" y="511"/>
                    </a:lnTo>
                    <a:lnTo>
                      <a:pt x="42" y="497"/>
                    </a:lnTo>
                    <a:lnTo>
                      <a:pt x="42" y="483"/>
                    </a:lnTo>
                    <a:lnTo>
                      <a:pt x="42" y="440"/>
                    </a:lnTo>
                    <a:lnTo>
                      <a:pt x="42" y="426"/>
                    </a:lnTo>
                    <a:lnTo>
                      <a:pt x="42" y="397"/>
                    </a:lnTo>
                    <a:lnTo>
                      <a:pt x="42" y="383"/>
                    </a:lnTo>
                    <a:lnTo>
                      <a:pt x="42" y="369"/>
                    </a:lnTo>
                    <a:lnTo>
                      <a:pt x="42" y="355"/>
                    </a:lnTo>
                    <a:lnTo>
                      <a:pt x="42" y="327"/>
                    </a:lnTo>
                    <a:lnTo>
                      <a:pt x="42" y="312"/>
                    </a:lnTo>
                    <a:lnTo>
                      <a:pt x="42" y="298"/>
                    </a:lnTo>
                    <a:lnTo>
                      <a:pt x="42" y="270"/>
                    </a:lnTo>
                    <a:lnTo>
                      <a:pt x="42" y="256"/>
                    </a:lnTo>
                    <a:lnTo>
                      <a:pt x="28" y="241"/>
                    </a:lnTo>
                    <a:lnTo>
                      <a:pt x="28" y="213"/>
                    </a:lnTo>
                    <a:lnTo>
                      <a:pt x="28" y="199"/>
                    </a:lnTo>
                    <a:lnTo>
                      <a:pt x="28" y="156"/>
                    </a:lnTo>
                    <a:lnTo>
                      <a:pt x="28" y="142"/>
                    </a:lnTo>
                    <a:lnTo>
                      <a:pt x="28" y="128"/>
                    </a:lnTo>
                    <a:lnTo>
                      <a:pt x="28" y="114"/>
                    </a:lnTo>
                    <a:lnTo>
                      <a:pt x="28" y="100"/>
                    </a:lnTo>
                    <a:lnTo>
                      <a:pt x="42" y="100"/>
                    </a:lnTo>
                    <a:lnTo>
                      <a:pt x="57" y="100"/>
                    </a:lnTo>
                    <a:lnTo>
                      <a:pt x="71" y="100"/>
                    </a:lnTo>
                    <a:lnTo>
                      <a:pt x="85" y="100"/>
                    </a:lnTo>
                    <a:lnTo>
                      <a:pt x="99" y="100"/>
                    </a:lnTo>
                    <a:lnTo>
                      <a:pt x="113" y="100"/>
                    </a:lnTo>
                    <a:lnTo>
                      <a:pt x="128" y="100"/>
                    </a:lnTo>
                    <a:lnTo>
                      <a:pt x="156" y="100"/>
                    </a:lnTo>
                    <a:lnTo>
                      <a:pt x="170" y="100"/>
                    </a:lnTo>
                    <a:lnTo>
                      <a:pt x="184" y="100"/>
                    </a:lnTo>
                    <a:lnTo>
                      <a:pt x="198" y="100"/>
                    </a:lnTo>
                    <a:lnTo>
                      <a:pt x="213" y="100"/>
                    </a:lnTo>
                    <a:lnTo>
                      <a:pt x="227" y="114"/>
                    </a:lnTo>
                    <a:lnTo>
                      <a:pt x="255" y="114"/>
                    </a:lnTo>
                    <a:lnTo>
                      <a:pt x="269" y="114"/>
                    </a:lnTo>
                    <a:lnTo>
                      <a:pt x="284" y="114"/>
                    </a:lnTo>
                    <a:lnTo>
                      <a:pt x="298" y="114"/>
                    </a:lnTo>
                    <a:lnTo>
                      <a:pt x="326" y="114"/>
                    </a:lnTo>
                    <a:lnTo>
                      <a:pt x="326" y="128"/>
                    </a:lnTo>
                    <a:lnTo>
                      <a:pt x="354" y="128"/>
                    </a:lnTo>
                    <a:lnTo>
                      <a:pt x="369" y="128"/>
                    </a:lnTo>
                    <a:lnTo>
                      <a:pt x="383" y="142"/>
                    </a:lnTo>
                    <a:lnTo>
                      <a:pt x="397" y="142"/>
                    </a:lnTo>
                    <a:lnTo>
                      <a:pt x="425" y="156"/>
                    </a:lnTo>
                    <a:lnTo>
                      <a:pt x="440" y="156"/>
                    </a:lnTo>
                    <a:lnTo>
                      <a:pt x="454" y="170"/>
                    </a:lnTo>
                    <a:lnTo>
                      <a:pt x="468" y="170"/>
                    </a:lnTo>
                    <a:lnTo>
                      <a:pt x="468" y="185"/>
                    </a:lnTo>
                    <a:lnTo>
                      <a:pt x="482" y="185"/>
                    </a:lnTo>
                    <a:lnTo>
                      <a:pt x="496" y="185"/>
                    </a:lnTo>
                    <a:lnTo>
                      <a:pt x="510" y="185"/>
                    </a:lnTo>
                    <a:lnTo>
                      <a:pt x="510" y="199"/>
                    </a:lnTo>
                    <a:lnTo>
                      <a:pt x="539" y="185"/>
                    </a:lnTo>
                    <a:lnTo>
                      <a:pt x="553" y="185"/>
                    </a:lnTo>
                    <a:lnTo>
                      <a:pt x="581" y="185"/>
                    </a:lnTo>
                    <a:lnTo>
                      <a:pt x="596" y="185"/>
                    </a:lnTo>
                    <a:lnTo>
                      <a:pt x="610" y="185"/>
                    </a:lnTo>
                    <a:lnTo>
                      <a:pt x="624" y="170"/>
                    </a:lnTo>
                    <a:lnTo>
                      <a:pt x="638" y="170"/>
                    </a:lnTo>
                    <a:lnTo>
                      <a:pt x="652" y="170"/>
                    </a:lnTo>
                    <a:lnTo>
                      <a:pt x="666" y="170"/>
                    </a:lnTo>
                    <a:lnTo>
                      <a:pt x="695" y="170"/>
                    </a:lnTo>
                    <a:lnTo>
                      <a:pt x="737" y="185"/>
                    </a:lnTo>
                    <a:lnTo>
                      <a:pt x="752" y="185"/>
                    </a:lnTo>
                    <a:lnTo>
                      <a:pt x="766" y="185"/>
                    </a:lnTo>
                    <a:lnTo>
                      <a:pt x="780" y="170"/>
                    </a:lnTo>
                    <a:lnTo>
                      <a:pt x="822" y="170"/>
                    </a:lnTo>
                    <a:lnTo>
                      <a:pt x="837" y="170"/>
                    </a:lnTo>
                    <a:lnTo>
                      <a:pt x="851" y="156"/>
                    </a:lnTo>
                    <a:lnTo>
                      <a:pt x="865" y="156"/>
                    </a:lnTo>
                    <a:lnTo>
                      <a:pt x="879" y="156"/>
                    </a:lnTo>
                    <a:lnTo>
                      <a:pt x="879" y="170"/>
                    </a:lnTo>
                    <a:lnTo>
                      <a:pt x="893" y="170"/>
                    </a:lnTo>
                    <a:lnTo>
                      <a:pt x="908" y="170"/>
                    </a:lnTo>
                    <a:lnTo>
                      <a:pt x="908" y="185"/>
                    </a:lnTo>
                    <a:lnTo>
                      <a:pt x="922" y="185"/>
                    </a:lnTo>
                    <a:lnTo>
                      <a:pt x="936" y="185"/>
                    </a:lnTo>
                    <a:lnTo>
                      <a:pt x="950" y="185"/>
                    </a:lnTo>
                    <a:lnTo>
                      <a:pt x="964" y="185"/>
                    </a:lnTo>
                    <a:lnTo>
                      <a:pt x="978" y="185"/>
                    </a:lnTo>
                    <a:lnTo>
                      <a:pt x="993" y="170"/>
                    </a:lnTo>
                    <a:lnTo>
                      <a:pt x="1007" y="170"/>
                    </a:lnTo>
                    <a:lnTo>
                      <a:pt x="1021" y="170"/>
                    </a:lnTo>
                    <a:lnTo>
                      <a:pt x="1021" y="156"/>
                    </a:lnTo>
                    <a:lnTo>
                      <a:pt x="1035" y="156"/>
                    </a:lnTo>
                    <a:lnTo>
                      <a:pt x="1049" y="156"/>
                    </a:lnTo>
                    <a:lnTo>
                      <a:pt x="1064" y="142"/>
                    </a:lnTo>
                    <a:lnTo>
                      <a:pt x="1078" y="142"/>
                    </a:lnTo>
                    <a:lnTo>
                      <a:pt x="1092" y="142"/>
                    </a:lnTo>
                    <a:lnTo>
                      <a:pt x="1092" y="128"/>
                    </a:lnTo>
                    <a:lnTo>
                      <a:pt x="1106" y="128"/>
                    </a:lnTo>
                    <a:lnTo>
                      <a:pt x="1120" y="128"/>
                    </a:lnTo>
                    <a:lnTo>
                      <a:pt x="1120" y="114"/>
                    </a:lnTo>
                    <a:lnTo>
                      <a:pt x="1134" y="114"/>
                    </a:lnTo>
                    <a:lnTo>
                      <a:pt x="1149" y="100"/>
                    </a:lnTo>
                    <a:lnTo>
                      <a:pt x="1163" y="100"/>
                    </a:lnTo>
                    <a:lnTo>
                      <a:pt x="1163" y="85"/>
                    </a:lnTo>
                    <a:lnTo>
                      <a:pt x="1177" y="85"/>
                    </a:lnTo>
                    <a:lnTo>
                      <a:pt x="1191" y="85"/>
                    </a:lnTo>
                    <a:lnTo>
                      <a:pt x="1191" y="71"/>
                    </a:lnTo>
                    <a:lnTo>
                      <a:pt x="1205" y="71"/>
                    </a:lnTo>
                    <a:lnTo>
                      <a:pt x="1220" y="71"/>
                    </a:lnTo>
                    <a:lnTo>
                      <a:pt x="1220" y="57"/>
                    </a:lnTo>
                    <a:lnTo>
                      <a:pt x="1234" y="57"/>
                    </a:lnTo>
                    <a:lnTo>
                      <a:pt x="1248" y="57"/>
                    </a:lnTo>
                    <a:lnTo>
                      <a:pt x="1248" y="43"/>
                    </a:lnTo>
                    <a:lnTo>
                      <a:pt x="1262" y="43"/>
                    </a:lnTo>
                    <a:lnTo>
                      <a:pt x="1276" y="43"/>
                    </a:lnTo>
                    <a:lnTo>
                      <a:pt x="1276" y="29"/>
                    </a:lnTo>
                    <a:lnTo>
                      <a:pt x="1290" y="29"/>
                    </a:lnTo>
                    <a:lnTo>
                      <a:pt x="1305" y="29"/>
                    </a:lnTo>
                    <a:lnTo>
                      <a:pt x="1319" y="29"/>
                    </a:lnTo>
                    <a:lnTo>
                      <a:pt x="1319" y="14"/>
                    </a:lnTo>
                    <a:lnTo>
                      <a:pt x="1333" y="14"/>
                    </a:lnTo>
                    <a:lnTo>
                      <a:pt x="1347" y="14"/>
                    </a:lnTo>
                    <a:lnTo>
                      <a:pt x="1361" y="0"/>
                    </a:lnTo>
                    <a:lnTo>
                      <a:pt x="1376" y="0"/>
                    </a:lnTo>
                    <a:lnTo>
                      <a:pt x="1390" y="0"/>
                    </a:lnTo>
                    <a:lnTo>
                      <a:pt x="1390" y="14"/>
                    </a:lnTo>
                    <a:lnTo>
                      <a:pt x="1390" y="29"/>
                    </a:lnTo>
                    <a:lnTo>
                      <a:pt x="1404" y="43"/>
                    </a:lnTo>
                    <a:lnTo>
                      <a:pt x="1404" y="57"/>
                    </a:lnTo>
                    <a:lnTo>
                      <a:pt x="1404" y="71"/>
                    </a:lnTo>
                    <a:lnTo>
                      <a:pt x="1418" y="85"/>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8738" name="Freeform 45"/>
              <p:cNvSpPr>
                <a:spLocks/>
              </p:cNvSpPr>
              <p:nvPr/>
            </p:nvSpPr>
            <p:spPr bwMode="auto">
              <a:xfrm>
                <a:off x="6311" y="2169"/>
                <a:ext cx="1475" cy="1512"/>
              </a:xfrm>
              <a:custGeom>
                <a:avLst/>
                <a:gdLst>
                  <a:gd name="T0" fmla="*/ 894 w 1475"/>
                  <a:gd name="T1" fmla="*/ 8 h 1603"/>
                  <a:gd name="T2" fmla="*/ 964 w 1475"/>
                  <a:gd name="T3" fmla="*/ 8 h 1603"/>
                  <a:gd name="T4" fmla="*/ 1021 w 1475"/>
                  <a:gd name="T5" fmla="*/ 8 h 1603"/>
                  <a:gd name="T6" fmla="*/ 1035 w 1475"/>
                  <a:gd name="T7" fmla="*/ 8 h 1603"/>
                  <a:gd name="T8" fmla="*/ 1035 w 1475"/>
                  <a:gd name="T9" fmla="*/ 8 h 1603"/>
                  <a:gd name="T10" fmla="*/ 1035 w 1475"/>
                  <a:gd name="T11" fmla="*/ 8 h 1603"/>
                  <a:gd name="T12" fmla="*/ 1021 w 1475"/>
                  <a:gd name="T13" fmla="*/ 8 h 1603"/>
                  <a:gd name="T14" fmla="*/ 1007 w 1475"/>
                  <a:gd name="T15" fmla="*/ 8 h 1603"/>
                  <a:gd name="T16" fmla="*/ 979 w 1475"/>
                  <a:gd name="T17" fmla="*/ 8 h 1603"/>
                  <a:gd name="T18" fmla="*/ 1007 w 1475"/>
                  <a:gd name="T19" fmla="*/ 10 h 1603"/>
                  <a:gd name="T20" fmla="*/ 1064 w 1475"/>
                  <a:gd name="T21" fmla="*/ 8 h 1603"/>
                  <a:gd name="T22" fmla="*/ 1120 w 1475"/>
                  <a:gd name="T23" fmla="*/ 8 h 1603"/>
                  <a:gd name="T24" fmla="*/ 1191 w 1475"/>
                  <a:gd name="T25" fmla="*/ 8 h 1603"/>
                  <a:gd name="T26" fmla="*/ 1248 w 1475"/>
                  <a:gd name="T27" fmla="*/ 8 h 1603"/>
                  <a:gd name="T28" fmla="*/ 1305 w 1475"/>
                  <a:gd name="T29" fmla="*/ 8 h 1603"/>
                  <a:gd name="T30" fmla="*/ 1404 w 1475"/>
                  <a:gd name="T31" fmla="*/ 8 h 1603"/>
                  <a:gd name="T32" fmla="*/ 1475 w 1475"/>
                  <a:gd name="T33" fmla="*/ 8 h 1603"/>
                  <a:gd name="T34" fmla="*/ 1461 w 1475"/>
                  <a:gd name="T35" fmla="*/ 8 h 1603"/>
                  <a:gd name="T36" fmla="*/ 1418 w 1475"/>
                  <a:gd name="T37" fmla="*/ 12 h 1603"/>
                  <a:gd name="T38" fmla="*/ 1248 w 1475"/>
                  <a:gd name="T39" fmla="*/ 14 h 1603"/>
                  <a:gd name="T40" fmla="*/ 1177 w 1475"/>
                  <a:gd name="T41" fmla="*/ 14 h 1603"/>
                  <a:gd name="T42" fmla="*/ 1177 w 1475"/>
                  <a:gd name="T43" fmla="*/ 15 h 1603"/>
                  <a:gd name="T44" fmla="*/ 1248 w 1475"/>
                  <a:gd name="T45" fmla="*/ 16 h 1603"/>
                  <a:gd name="T46" fmla="*/ 1291 w 1475"/>
                  <a:gd name="T47" fmla="*/ 17 h 1603"/>
                  <a:gd name="T48" fmla="*/ 1234 w 1475"/>
                  <a:gd name="T49" fmla="*/ 19 h 1603"/>
                  <a:gd name="T50" fmla="*/ 1149 w 1475"/>
                  <a:gd name="T51" fmla="*/ 20 h 1603"/>
                  <a:gd name="T52" fmla="*/ 1064 w 1475"/>
                  <a:gd name="T53" fmla="*/ 21 h 1603"/>
                  <a:gd name="T54" fmla="*/ 1007 w 1475"/>
                  <a:gd name="T55" fmla="*/ 22 h 1603"/>
                  <a:gd name="T56" fmla="*/ 950 w 1475"/>
                  <a:gd name="T57" fmla="*/ 22 h 1603"/>
                  <a:gd name="T58" fmla="*/ 908 w 1475"/>
                  <a:gd name="T59" fmla="*/ 22 h 1603"/>
                  <a:gd name="T60" fmla="*/ 879 w 1475"/>
                  <a:gd name="T61" fmla="*/ 23 h 1603"/>
                  <a:gd name="T62" fmla="*/ 794 w 1475"/>
                  <a:gd name="T63" fmla="*/ 25 h 1603"/>
                  <a:gd name="T64" fmla="*/ 738 w 1475"/>
                  <a:gd name="T65" fmla="*/ 28 h 1603"/>
                  <a:gd name="T66" fmla="*/ 624 w 1475"/>
                  <a:gd name="T67" fmla="*/ 30 h 1603"/>
                  <a:gd name="T68" fmla="*/ 567 w 1475"/>
                  <a:gd name="T69" fmla="*/ 30 h 1603"/>
                  <a:gd name="T70" fmla="*/ 496 w 1475"/>
                  <a:gd name="T71" fmla="*/ 29 h 1603"/>
                  <a:gd name="T72" fmla="*/ 511 w 1475"/>
                  <a:gd name="T73" fmla="*/ 30 h 1603"/>
                  <a:gd name="T74" fmla="*/ 525 w 1475"/>
                  <a:gd name="T75" fmla="*/ 30 h 1603"/>
                  <a:gd name="T76" fmla="*/ 454 w 1475"/>
                  <a:gd name="T77" fmla="*/ 30 h 1603"/>
                  <a:gd name="T78" fmla="*/ 411 w 1475"/>
                  <a:gd name="T79" fmla="*/ 30 h 1603"/>
                  <a:gd name="T80" fmla="*/ 284 w 1475"/>
                  <a:gd name="T81" fmla="*/ 30 h 1603"/>
                  <a:gd name="T82" fmla="*/ 184 w 1475"/>
                  <a:gd name="T83" fmla="*/ 30 h 1603"/>
                  <a:gd name="T84" fmla="*/ 14 w 1475"/>
                  <a:gd name="T85" fmla="*/ 26 h 1603"/>
                  <a:gd name="T86" fmla="*/ 43 w 1475"/>
                  <a:gd name="T87" fmla="*/ 17 h 1603"/>
                  <a:gd name="T88" fmla="*/ 57 w 1475"/>
                  <a:gd name="T89" fmla="*/ 8 h 1603"/>
                  <a:gd name="T90" fmla="*/ 142 w 1475"/>
                  <a:gd name="T91" fmla="*/ 8 h 1603"/>
                  <a:gd name="T92" fmla="*/ 326 w 1475"/>
                  <a:gd name="T93" fmla="*/ 8 h 1603"/>
                  <a:gd name="T94" fmla="*/ 369 w 1475"/>
                  <a:gd name="T95" fmla="*/ 8 h 1603"/>
                  <a:gd name="T96" fmla="*/ 411 w 1475"/>
                  <a:gd name="T97" fmla="*/ 11 h 1603"/>
                  <a:gd name="T98" fmla="*/ 496 w 1475"/>
                  <a:gd name="T99" fmla="*/ 13 h 1603"/>
                  <a:gd name="T100" fmla="*/ 567 w 1475"/>
                  <a:gd name="T101" fmla="*/ 12 h 1603"/>
                  <a:gd name="T102" fmla="*/ 610 w 1475"/>
                  <a:gd name="T103" fmla="*/ 8 h 1603"/>
                  <a:gd name="T104" fmla="*/ 638 w 1475"/>
                  <a:gd name="T105" fmla="*/ 8 h 1603"/>
                  <a:gd name="T106" fmla="*/ 596 w 1475"/>
                  <a:gd name="T107" fmla="*/ 8 h 1603"/>
                  <a:gd name="T108" fmla="*/ 695 w 1475"/>
                  <a:gd name="T109" fmla="*/ 8 h 1603"/>
                  <a:gd name="T110" fmla="*/ 879 w 1475"/>
                  <a:gd name="T111" fmla="*/ 8 h 1603"/>
                  <a:gd name="T112" fmla="*/ 908 w 1475"/>
                  <a:gd name="T113" fmla="*/ 8 h 1603"/>
                  <a:gd name="T114" fmla="*/ 851 w 1475"/>
                  <a:gd name="T115" fmla="*/ 8 h 1603"/>
                  <a:gd name="T116" fmla="*/ 894 w 1475"/>
                  <a:gd name="T117" fmla="*/ 8 h 1603"/>
                  <a:gd name="T118" fmla="*/ 865 w 1475"/>
                  <a:gd name="T119" fmla="*/ 8 h 1603"/>
                  <a:gd name="T120" fmla="*/ 894 w 1475"/>
                  <a:gd name="T121" fmla="*/ 8 h 1603"/>
                  <a:gd name="T122" fmla="*/ 865 w 1475"/>
                  <a:gd name="T123" fmla="*/ 0 h 160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75"/>
                  <a:gd name="T187" fmla="*/ 0 h 1603"/>
                  <a:gd name="T188" fmla="*/ 1475 w 1475"/>
                  <a:gd name="T189" fmla="*/ 1603 h 160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75" h="1603">
                    <a:moveTo>
                      <a:pt x="879" y="43"/>
                    </a:moveTo>
                    <a:lnTo>
                      <a:pt x="879" y="43"/>
                    </a:lnTo>
                    <a:lnTo>
                      <a:pt x="879" y="29"/>
                    </a:lnTo>
                    <a:lnTo>
                      <a:pt x="879" y="14"/>
                    </a:lnTo>
                    <a:lnTo>
                      <a:pt x="894" y="14"/>
                    </a:lnTo>
                    <a:lnTo>
                      <a:pt x="894" y="29"/>
                    </a:lnTo>
                    <a:lnTo>
                      <a:pt x="894" y="43"/>
                    </a:lnTo>
                    <a:lnTo>
                      <a:pt x="894" y="57"/>
                    </a:lnTo>
                    <a:lnTo>
                      <a:pt x="908" y="57"/>
                    </a:lnTo>
                    <a:lnTo>
                      <a:pt x="908" y="43"/>
                    </a:lnTo>
                    <a:lnTo>
                      <a:pt x="922" y="43"/>
                    </a:lnTo>
                    <a:lnTo>
                      <a:pt x="936" y="57"/>
                    </a:lnTo>
                    <a:lnTo>
                      <a:pt x="950" y="57"/>
                    </a:lnTo>
                    <a:lnTo>
                      <a:pt x="950" y="71"/>
                    </a:lnTo>
                    <a:lnTo>
                      <a:pt x="964" y="71"/>
                    </a:lnTo>
                    <a:lnTo>
                      <a:pt x="979" y="71"/>
                    </a:lnTo>
                    <a:lnTo>
                      <a:pt x="993" y="71"/>
                    </a:lnTo>
                    <a:lnTo>
                      <a:pt x="993" y="85"/>
                    </a:lnTo>
                    <a:lnTo>
                      <a:pt x="1007" y="85"/>
                    </a:lnTo>
                    <a:lnTo>
                      <a:pt x="1021" y="85"/>
                    </a:lnTo>
                    <a:lnTo>
                      <a:pt x="1021" y="114"/>
                    </a:lnTo>
                    <a:lnTo>
                      <a:pt x="1035" y="142"/>
                    </a:lnTo>
                    <a:lnTo>
                      <a:pt x="1021" y="142"/>
                    </a:lnTo>
                    <a:lnTo>
                      <a:pt x="1007" y="142"/>
                    </a:lnTo>
                    <a:lnTo>
                      <a:pt x="1007" y="128"/>
                    </a:lnTo>
                    <a:lnTo>
                      <a:pt x="1007" y="142"/>
                    </a:lnTo>
                    <a:lnTo>
                      <a:pt x="1007" y="156"/>
                    </a:lnTo>
                    <a:lnTo>
                      <a:pt x="1021" y="156"/>
                    </a:lnTo>
                    <a:lnTo>
                      <a:pt x="1035" y="156"/>
                    </a:lnTo>
                    <a:lnTo>
                      <a:pt x="1035" y="170"/>
                    </a:lnTo>
                    <a:lnTo>
                      <a:pt x="1050" y="185"/>
                    </a:lnTo>
                    <a:lnTo>
                      <a:pt x="1035" y="185"/>
                    </a:lnTo>
                    <a:lnTo>
                      <a:pt x="1035" y="199"/>
                    </a:lnTo>
                    <a:lnTo>
                      <a:pt x="1035" y="213"/>
                    </a:lnTo>
                    <a:lnTo>
                      <a:pt x="1035" y="227"/>
                    </a:lnTo>
                    <a:lnTo>
                      <a:pt x="1035" y="241"/>
                    </a:lnTo>
                    <a:lnTo>
                      <a:pt x="1035" y="256"/>
                    </a:lnTo>
                    <a:lnTo>
                      <a:pt x="1035" y="270"/>
                    </a:lnTo>
                    <a:lnTo>
                      <a:pt x="1035" y="284"/>
                    </a:lnTo>
                    <a:lnTo>
                      <a:pt x="1035" y="298"/>
                    </a:lnTo>
                    <a:lnTo>
                      <a:pt x="1035" y="312"/>
                    </a:lnTo>
                    <a:lnTo>
                      <a:pt x="1035" y="326"/>
                    </a:lnTo>
                    <a:lnTo>
                      <a:pt x="1021" y="341"/>
                    </a:lnTo>
                    <a:lnTo>
                      <a:pt x="1021" y="355"/>
                    </a:lnTo>
                    <a:lnTo>
                      <a:pt x="1021" y="369"/>
                    </a:lnTo>
                    <a:lnTo>
                      <a:pt x="1021" y="383"/>
                    </a:lnTo>
                    <a:lnTo>
                      <a:pt x="1021" y="397"/>
                    </a:lnTo>
                    <a:lnTo>
                      <a:pt x="1021" y="412"/>
                    </a:lnTo>
                    <a:lnTo>
                      <a:pt x="1021" y="426"/>
                    </a:lnTo>
                    <a:lnTo>
                      <a:pt x="1007" y="426"/>
                    </a:lnTo>
                    <a:lnTo>
                      <a:pt x="1007" y="440"/>
                    </a:lnTo>
                    <a:lnTo>
                      <a:pt x="1007" y="454"/>
                    </a:lnTo>
                    <a:lnTo>
                      <a:pt x="993" y="454"/>
                    </a:lnTo>
                    <a:lnTo>
                      <a:pt x="993" y="468"/>
                    </a:lnTo>
                    <a:lnTo>
                      <a:pt x="993" y="482"/>
                    </a:lnTo>
                    <a:lnTo>
                      <a:pt x="979" y="482"/>
                    </a:lnTo>
                    <a:lnTo>
                      <a:pt x="979" y="497"/>
                    </a:lnTo>
                    <a:lnTo>
                      <a:pt x="979" y="511"/>
                    </a:lnTo>
                    <a:lnTo>
                      <a:pt x="979" y="525"/>
                    </a:lnTo>
                    <a:lnTo>
                      <a:pt x="979" y="539"/>
                    </a:lnTo>
                    <a:lnTo>
                      <a:pt x="993" y="539"/>
                    </a:lnTo>
                    <a:lnTo>
                      <a:pt x="1007" y="539"/>
                    </a:lnTo>
                    <a:lnTo>
                      <a:pt x="1007" y="553"/>
                    </a:lnTo>
                    <a:lnTo>
                      <a:pt x="1021" y="553"/>
                    </a:lnTo>
                    <a:lnTo>
                      <a:pt x="1035" y="553"/>
                    </a:lnTo>
                    <a:lnTo>
                      <a:pt x="1050" y="553"/>
                    </a:lnTo>
                    <a:lnTo>
                      <a:pt x="1050" y="525"/>
                    </a:lnTo>
                    <a:lnTo>
                      <a:pt x="1050" y="511"/>
                    </a:lnTo>
                    <a:lnTo>
                      <a:pt x="1050" y="497"/>
                    </a:lnTo>
                    <a:lnTo>
                      <a:pt x="1064" y="482"/>
                    </a:lnTo>
                    <a:lnTo>
                      <a:pt x="1064" y="468"/>
                    </a:lnTo>
                    <a:lnTo>
                      <a:pt x="1078" y="468"/>
                    </a:lnTo>
                    <a:lnTo>
                      <a:pt x="1078" y="454"/>
                    </a:lnTo>
                    <a:lnTo>
                      <a:pt x="1092" y="454"/>
                    </a:lnTo>
                    <a:lnTo>
                      <a:pt x="1092" y="440"/>
                    </a:lnTo>
                    <a:lnTo>
                      <a:pt x="1106" y="440"/>
                    </a:lnTo>
                    <a:lnTo>
                      <a:pt x="1120" y="426"/>
                    </a:lnTo>
                    <a:lnTo>
                      <a:pt x="1135" y="426"/>
                    </a:lnTo>
                    <a:lnTo>
                      <a:pt x="1149" y="426"/>
                    </a:lnTo>
                    <a:lnTo>
                      <a:pt x="1163" y="426"/>
                    </a:lnTo>
                    <a:lnTo>
                      <a:pt x="1177" y="426"/>
                    </a:lnTo>
                    <a:lnTo>
                      <a:pt x="1177" y="412"/>
                    </a:lnTo>
                    <a:lnTo>
                      <a:pt x="1177" y="426"/>
                    </a:lnTo>
                    <a:lnTo>
                      <a:pt x="1191" y="426"/>
                    </a:lnTo>
                    <a:lnTo>
                      <a:pt x="1206" y="426"/>
                    </a:lnTo>
                    <a:lnTo>
                      <a:pt x="1220" y="426"/>
                    </a:lnTo>
                    <a:lnTo>
                      <a:pt x="1234" y="426"/>
                    </a:lnTo>
                    <a:lnTo>
                      <a:pt x="1234" y="440"/>
                    </a:lnTo>
                    <a:lnTo>
                      <a:pt x="1248" y="440"/>
                    </a:lnTo>
                    <a:lnTo>
                      <a:pt x="1262" y="440"/>
                    </a:lnTo>
                    <a:lnTo>
                      <a:pt x="1276" y="440"/>
                    </a:lnTo>
                    <a:lnTo>
                      <a:pt x="1291" y="440"/>
                    </a:lnTo>
                    <a:lnTo>
                      <a:pt x="1305" y="440"/>
                    </a:lnTo>
                    <a:lnTo>
                      <a:pt x="1305" y="426"/>
                    </a:lnTo>
                    <a:lnTo>
                      <a:pt x="1319" y="426"/>
                    </a:lnTo>
                    <a:lnTo>
                      <a:pt x="1333" y="426"/>
                    </a:lnTo>
                    <a:lnTo>
                      <a:pt x="1347" y="426"/>
                    </a:lnTo>
                    <a:lnTo>
                      <a:pt x="1362" y="412"/>
                    </a:lnTo>
                    <a:lnTo>
                      <a:pt x="1376" y="412"/>
                    </a:lnTo>
                    <a:lnTo>
                      <a:pt x="1390" y="412"/>
                    </a:lnTo>
                    <a:lnTo>
                      <a:pt x="1404" y="412"/>
                    </a:lnTo>
                    <a:lnTo>
                      <a:pt x="1418" y="412"/>
                    </a:lnTo>
                    <a:lnTo>
                      <a:pt x="1432" y="397"/>
                    </a:lnTo>
                    <a:lnTo>
                      <a:pt x="1447" y="397"/>
                    </a:lnTo>
                    <a:lnTo>
                      <a:pt x="1461" y="397"/>
                    </a:lnTo>
                    <a:lnTo>
                      <a:pt x="1475" y="397"/>
                    </a:lnTo>
                    <a:lnTo>
                      <a:pt x="1475" y="412"/>
                    </a:lnTo>
                    <a:lnTo>
                      <a:pt x="1475" y="426"/>
                    </a:lnTo>
                    <a:lnTo>
                      <a:pt x="1461" y="426"/>
                    </a:lnTo>
                    <a:lnTo>
                      <a:pt x="1461" y="440"/>
                    </a:lnTo>
                    <a:lnTo>
                      <a:pt x="1461" y="454"/>
                    </a:lnTo>
                    <a:lnTo>
                      <a:pt x="1461" y="468"/>
                    </a:lnTo>
                    <a:lnTo>
                      <a:pt x="1461" y="482"/>
                    </a:lnTo>
                    <a:lnTo>
                      <a:pt x="1447" y="497"/>
                    </a:lnTo>
                    <a:lnTo>
                      <a:pt x="1447" y="511"/>
                    </a:lnTo>
                    <a:lnTo>
                      <a:pt x="1447" y="525"/>
                    </a:lnTo>
                    <a:lnTo>
                      <a:pt x="1447" y="539"/>
                    </a:lnTo>
                    <a:lnTo>
                      <a:pt x="1432" y="553"/>
                    </a:lnTo>
                    <a:lnTo>
                      <a:pt x="1432" y="568"/>
                    </a:lnTo>
                    <a:lnTo>
                      <a:pt x="1432" y="582"/>
                    </a:lnTo>
                    <a:lnTo>
                      <a:pt x="1432" y="596"/>
                    </a:lnTo>
                    <a:lnTo>
                      <a:pt x="1418" y="610"/>
                    </a:lnTo>
                    <a:lnTo>
                      <a:pt x="1418" y="624"/>
                    </a:lnTo>
                    <a:lnTo>
                      <a:pt x="1418" y="639"/>
                    </a:lnTo>
                    <a:lnTo>
                      <a:pt x="1418" y="653"/>
                    </a:lnTo>
                    <a:lnTo>
                      <a:pt x="1418" y="667"/>
                    </a:lnTo>
                    <a:lnTo>
                      <a:pt x="1404" y="667"/>
                    </a:lnTo>
                    <a:lnTo>
                      <a:pt x="1404" y="681"/>
                    </a:lnTo>
                    <a:lnTo>
                      <a:pt x="1404" y="695"/>
                    </a:lnTo>
                    <a:lnTo>
                      <a:pt x="1404" y="709"/>
                    </a:lnTo>
                    <a:lnTo>
                      <a:pt x="1404" y="738"/>
                    </a:lnTo>
                    <a:lnTo>
                      <a:pt x="1390" y="738"/>
                    </a:lnTo>
                    <a:lnTo>
                      <a:pt x="1376" y="738"/>
                    </a:lnTo>
                    <a:lnTo>
                      <a:pt x="1362" y="738"/>
                    </a:lnTo>
                    <a:lnTo>
                      <a:pt x="1248" y="724"/>
                    </a:lnTo>
                    <a:lnTo>
                      <a:pt x="1234" y="724"/>
                    </a:lnTo>
                    <a:lnTo>
                      <a:pt x="1220" y="724"/>
                    </a:lnTo>
                    <a:lnTo>
                      <a:pt x="1206" y="724"/>
                    </a:lnTo>
                    <a:lnTo>
                      <a:pt x="1191" y="724"/>
                    </a:lnTo>
                    <a:lnTo>
                      <a:pt x="1177" y="724"/>
                    </a:lnTo>
                    <a:lnTo>
                      <a:pt x="1177" y="709"/>
                    </a:lnTo>
                    <a:lnTo>
                      <a:pt x="1177" y="724"/>
                    </a:lnTo>
                    <a:lnTo>
                      <a:pt x="1177" y="709"/>
                    </a:lnTo>
                    <a:lnTo>
                      <a:pt x="1163" y="709"/>
                    </a:lnTo>
                    <a:lnTo>
                      <a:pt x="1163" y="695"/>
                    </a:lnTo>
                    <a:lnTo>
                      <a:pt x="1149" y="695"/>
                    </a:lnTo>
                    <a:lnTo>
                      <a:pt x="1163" y="724"/>
                    </a:lnTo>
                    <a:lnTo>
                      <a:pt x="1177" y="724"/>
                    </a:lnTo>
                    <a:lnTo>
                      <a:pt x="1177" y="738"/>
                    </a:lnTo>
                    <a:lnTo>
                      <a:pt x="1191" y="738"/>
                    </a:lnTo>
                    <a:lnTo>
                      <a:pt x="1191" y="752"/>
                    </a:lnTo>
                    <a:lnTo>
                      <a:pt x="1206" y="752"/>
                    </a:lnTo>
                    <a:lnTo>
                      <a:pt x="1206" y="766"/>
                    </a:lnTo>
                    <a:lnTo>
                      <a:pt x="1220" y="766"/>
                    </a:lnTo>
                    <a:lnTo>
                      <a:pt x="1220" y="780"/>
                    </a:lnTo>
                    <a:lnTo>
                      <a:pt x="1234" y="780"/>
                    </a:lnTo>
                    <a:lnTo>
                      <a:pt x="1234" y="795"/>
                    </a:lnTo>
                    <a:lnTo>
                      <a:pt x="1248" y="795"/>
                    </a:lnTo>
                    <a:lnTo>
                      <a:pt x="1248" y="809"/>
                    </a:lnTo>
                    <a:lnTo>
                      <a:pt x="1262" y="809"/>
                    </a:lnTo>
                    <a:lnTo>
                      <a:pt x="1276" y="809"/>
                    </a:lnTo>
                    <a:lnTo>
                      <a:pt x="1291" y="809"/>
                    </a:lnTo>
                    <a:lnTo>
                      <a:pt x="1291" y="823"/>
                    </a:lnTo>
                    <a:lnTo>
                      <a:pt x="1276" y="823"/>
                    </a:lnTo>
                    <a:lnTo>
                      <a:pt x="1276" y="837"/>
                    </a:lnTo>
                    <a:lnTo>
                      <a:pt x="1291" y="837"/>
                    </a:lnTo>
                    <a:lnTo>
                      <a:pt x="1319" y="865"/>
                    </a:lnTo>
                    <a:lnTo>
                      <a:pt x="1319" y="880"/>
                    </a:lnTo>
                    <a:lnTo>
                      <a:pt x="1333" y="908"/>
                    </a:lnTo>
                    <a:lnTo>
                      <a:pt x="1319" y="894"/>
                    </a:lnTo>
                    <a:lnTo>
                      <a:pt x="1305" y="894"/>
                    </a:lnTo>
                    <a:lnTo>
                      <a:pt x="1291" y="894"/>
                    </a:lnTo>
                    <a:lnTo>
                      <a:pt x="1291" y="908"/>
                    </a:lnTo>
                    <a:lnTo>
                      <a:pt x="1262" y="908"/>
                    </a:lnTo>
                    <a:lnTo>
                      <a:pt x="1248" y="908"/>
                    </a:lnTo>
                    <a:lnTo>
                      <a:pt x="1234" y="908"/>
                    </a:lnTo>
                    <a:lnTo>
                      <a:pt x="1234" y="922"/>
                    </a:lnTo>
                    <a:lnTo>
                      <a:pt x="1220" y="922"/>
                    </a:lnTo>
                    <a:lnTo>
                      <a:pt x="1206" y="922"/>
                    </a:lnTo>
                    <a:lnTo>
                      <a:pt x="1191" y="922"/>
                    </a:lnTo>
                    <a:lnTo>
                      <a:pt x="1177" y="936"/>
                    </a:lnTo>
                    <a:lnTo>
                      <a:pt x="1163" y="936"/>
                    </a:lnTo>
                    <a:lnTo>
                      <a:pt x="1149" y="951"/>
                    </a:lnTo>
                    <a:lnTo>
                      <a:pt x="1149" y="965"/>
                    </a:lnTo>
                    <a:lnTo>
                      <a:pt x="1149" y="979"/>
                    </a:lnTo>
                    <a:lnTo>
                      <a:pt x="1149" y="1007"/>
                    </a:lnTo>
                    <a:lnTo>
                      <a:pt x="1120" y="1021"/>
                    </a:lnTo>
                    <a:lnTo>
                      <a:pt x="1106" y="1021"/>
                    </a:lnTo>
                    <a:lnTo>
                      <a:pt x="1106" y="1036"/>
                    </a:lnTo>
                    <a:lnTo>
                      <a:pt x="1092" y="1036"/>
                    </a:lnTo>
                    <a:lnTo>
                      <a:pt x="1078" y="1036"/>
                    </a:lnTo>
                    <a:lnTo>
                      <a:pt x="1064" y="1050"/>
                    </a:lnTo>
                    <a:lnTo>
                      <a:pt x="1064" y="1064"/>
                    </a:lnTo>
                    <a:lnTo>
                      <a:pt x="1050" y="1064"/>
                    </a:lnTo>
                    <a:lnTo>
                      <a:pt x="1035" y="1092"/>
                    </a:lnTo>
                    <a:lnTo>
                      <a:pt x="1021" y="1092"/>
                    </a:lnTo>
                    <a:lnTo>
                      <a:pt x="1021" y="1107"/>
                    </a:lnTo>
                    <a:lnTo>
                      <a:pt x="1007" y="1107"/>
                    </a:lnTo>
                    <a:lnTo>
                      <a:pt x="993" y="1107"/>
                    </a:lnTo>
                    <a:lnTo>
                      <a:pt x="979" y="1107"/>
                    </a:lnTo>
                    <a:lnTo>
                      <a:pt x="964" y="1107"/>
                    </a:lnTo>
                    <a:lnTo>
                      <a:pt x="950" y="1107"/>
                    </a:lnTo>
                    <a:lnTo>
                      <a:pt x="950" y="1092"/>
                    </a:lnTo>
                    <a:lnTo>
                      <a:pt x="950" y="1107"/>
                    </a:lnTo>
                    <a:lnTo>
                      <a:pt x="936" y="1107"/>
                    </a:lnTo>
                    <a:lnTo>
                      <a:pt x="922" y="1107"/>
                    </a:lnTo>
                    <a:lnTo>
                      <a:pt x="922" y="1121"/>
                    </a:lnTo>
                    <a:lnTo>
                      <a:pt x="908" y="1121"/>
                    </a:lnTo>
                    <a:lnTo>
                      <a:pt x="894" y="1121"/>
                    </a:lnTo>
                    <a:lnTo>
                      <a:pt x="894" y="1135"/>
                    </a:lnTo>
                    <a:lnTo>
                      <a:pt x="879" y="1135"/>
                    </a:lnTo>
                    <a:lnTo>
                      <a:pt x="879" y="1149"/>
                    </a:lnTo>
                    <a:lnTo>
                      <a:pt x="865" y="1163"/>
                    </a:lnTo>
                    <a:lnTo>
                      <a:pt x="879" y="1163"/>
                    </a:lnTo>
                    <a:lnTo>
                      <a:pt x="879" y="1178"/>
                    </a:lnTo>
                    <a:lnTo>
                      <a:pt x="879" y="1192"/>
                    </a:lnTo>
                    <a:lnTo>
                      <a:pt x="865" y="1192"/>
                    </a:lnTo>
                    <a:lnTo>
                      <a:pt x="865" y="1206"/>
                    </a:lnTo>
                    <a:lnTo>
                      <a:pt x="865" y="1234"/>
                    </a:lnTo>
                    <a:lnTo>
                      <a:pt x="851" y="1263"/>
                    </a:lnTo>
                    <a:lnTo>
                      <a:pt x="837" y="1291"/>
                    </a:lnTo>
                    <a:lnTo>
                      <a:pt x="837" y="1305"/>
                    </a:lnTo>
                    <a:lnTo>
                      <a:pt x="823" y="1319"/>
                    </a:lnTo>
                    <a:lnTo>
                      <a:pt x="808" y="1348"/>
                    </a:lnTo>
                    <a:lnTo>
                      <a:pt x="808" y="1362"/>
                    </a:lnTo>
                    <a:lnTo>
                      <a:pt x="794" y="1376"/>
                    </a:lnTo>
                    <a:lnTo>
                      <a:pt x="794" y="1390"/>
                    </a:lnTo>
                    <a:lnTo>
                      <a:pt x="794" y="1404"/>
                    </a:lnTo>
                    <a:lnTo>
                      <a:pt x="780" y="1404"/>
                    </a:lnTo>
                    <a:lnTo>
                      <a:pt x="780" y="1419"/>
                    </a:lnTo>
                    <a:lnTo>
                      <a:pt x="780" y="1433"/>
                    </a:lnTo>
                    <a:lnTo>
                      <a:pt x="780" y="1447"/>
                    </a:lnTo>
                    <a:lnTo>
                      <a:pt x="766" y="1447"/>
                    </a:lnTo>
                    <a:lnTo>
                      <a:pt x="752" y="1475"/>
                    </a:lnTo>
                    <a:lnTo>
                      <a:pt x="738" y="1490"/>
                    </a:lnTo>
                    <a:lnTo>
                      <a:pt x="723" y="1504"/>
                    </a:lnTo>
                    <a:lnTo>
                      <a:pt x="709" y="1504"/>
                    </a:lnTo>
                    <a:lnTo>
                      <a:pt x="695" y="1518"/>
                    </a:lnTo>
                    <a:lnTo>
                      <a:pt x="681" y="1532"/>
                    </a:lnTo>
                    <a:lnTo>
                      <a:pt x="681" y="1546"/>
                    </a:lnTo>
                    <a:lnTo>
                      <a:pt x="667" y="1546"/>
                    </a:lnTo>
                    <a:lnTo>
                      <a:pt x="652" y="1561"/>
                    </a:lnTo>
                    <a:lnTo>
                      <a:pt x="638" y="1561"/>
                    </a:lnTo>
                    <a:lnTo>
                      <a:pt x="624" y="1561"/>
                    </a:lnTo>
                    <a:lnTo>
                      <a:pt x="610" y="1561"/>
                    </a:lnTo>
                    <a:lnTo>
                      <a:pt x="596" y="1561"/>
                    </a:lnTo>
                    <a:lnTo>
                      <a:pt x="582" y="1561"/>
                    </a:lnTo>
                    <a:lnTo>
                      <a:pt x="567" y="1561"/>
                    </a:lnTo>
                    <a:lnTo>
                      <a:pt x="553" y="1561"/>
                    </a:lnTo>
                    <a:lnTo>
                      <a:pt x="539" y="1561"/>
                    </a:lnTo>
                    <a:lnTo>
                      <a:pt x="539" y="1546"/>
                    </a:lnTo>
                    <a:lnTo>
                      <a:pt x="525" y="1546"/>
                    </a:lnTo>
                    <a:lnTo>
                      <a:pt x="511" y="1546"/>
                    </a:lnTo>
                    <a:lnTo>
                      <a:pt x="496" y="1532"/>
                    </a:lnTo>
                    <a:lnTo>
                      <a:pt x="482" y="1532"/>
                    </a:lnTo>
                    <a:lnTo>
                      <a:pt x="496" y="1532"/>
                    </a:lnTo>
                    <a:lnTo>
                      <a:pt x="496" y="1546"/>
                    </a:lnTo>
                    <a:lnTo>
                      <a:pt x="511" y="1546"/>
                    </a:lnTo>
                    <a:lnTo>
                      <a:pt x="511" y="1561"/>
                    </a:lnTo>
                    <a:lnTo>
                      <a:pt x="525" y="1561"/>
                    </a:lnTo>
                    <a:lnTo>
                      <a:pt x="539" y="1561"/>
                    </a:lnTo>
                    <a:lnTo>
                      <a:pt x="539" y="1575"/>
                    </a:lnTo>
                    <a:lnTo>
                      <a:pt x="525" y="1575"/>
                    </a:lnTo>
                    <a:lnTo>
                      <a:pt x="511" y="1575"/>
                    </a:lnTo>
                    <a:lnTo>
                      <a:pt x="496" y="1561"/>
                    </a:lnTo>
                    <a:lnTo>
                      <a:pt x="482" y="1561"/>
                    </a:lnTo>
                    <a:lnTo>
                      <a:pt x="468" y="1561"/>
                    </a:lnTo>
                    <a:lnTo>
                      <a:pt x="454" y="1561"/>
                    </a:lnTo>
                    <a:lnTo>
                      <a:pt x="440" y="1561"/>
                    </a:lnTo>
                    <a:lnTo>
                      <a:pt x="440" y="1546"/>
                    </a:lnTo>
                    <a:lnTo>
                      <a:pt x="426" y="1546"/>
                    </a:lnTo>
                    <a:lnTo>
                      <a:pt x="411" y="1546"/>
                    </a:lnTo>
                    <a:lnTo>
                      <a:pt x="411" y="1561"/>
                    </a:lnTo>
                    <a:lnTo>
                      <a:pt x="411" y="1575"/>
                    </a:lnTo>
                    <a:lnTo>
                      <a:pt x="383" y="1575"/>
                    </a:lnTo>
                    <a:lnTo>
                      <a:pt x="369" y="1575"/>
                    </a:lnTo>
                    <a:lnTo>
                      <a:pt x="340" y="1575"/>
                    </a:lnTo>
                    <a:lnTo>
                      <a:pt x="326" y="1575"/>
                    </a:lnTo>
                    <a:lnTo>
                      <a:pt x="312" y="1575"/>
                    </a:lnTo>
                    <a:lnTo>
                      <a:pt x="298" y="1575"/>
                    </a:lnTo>
                    <a:lnTo>
                      <a:pt x="284" y="1575"/>
                    </a:lnTo>
                    <a:lnTo>
                      <a:pt x="255" y="1575"/>
                    </a:lnTo>
                    <a:lnTo>
                      <a:pt x="241" y="1575"/>
                    </a:lnTo>
                    <a:lnTo>
                      <a:pt x="227" y="1575"/>
                    </a:lnTo>
                    <a:lnTo>
                      <a:pt x="213" y="1575"/>
                    </a:lnTo>
                    <a:lnTo>
                      <a:pt x="213" y="1589"/>
                    </a:lnTo>
                    <a:lnTo>
                      <a:pt x="199" y="1589"/>
                    </a:lnTo>
                    <a:lnTo>
                      <a:pt x="199" y="1603"/>
                    </a:lnTo>
                    <a:lnTo>
                      <a:pt x="184" y="1603"/>
                    </a:lnTo>
                    <a:lnTo>
                      <a:pt x="170" y="1603"/>
                    </a:lnTo>
                    <a:lnTo>
                      <a:pt x="128" y="1603"/>
                    </a:lnTo>
                    <a:lnTo>
                      <a:pt x="85" y="1589"/>
                    </a:lnTo>
                    <a:lnTo>
                      <a:pt x="57" y="1589"/>
                    </a:lnTo>
                    <a:lnTo>
                      <a:pt x="28" y="1589"/>
                    </a:lnTo>
                    <a:lnTo>
                      <a:pt x="14" y="1575"/>
                    </a:lnTo>
                    <a:lnTo>
                      <a:pt x="0" y="1575"/>
                    </a:lnTo>
                    <a:lnTo>
                      <a:pt x="0" y="1546"/>
                    </a:lnTo>
                    <a:lnTo>
                      <a:pt x="14" y="1532"/>
                    </a:lnTo>
                    <a:lnTo>
                      <a:pt x="0" y="1532"/>
                    </a:lnTo>
                    <a:lnTo>
                      <a:pt x="14" y="1447"/>
                    </a:lnTo>
                    <a:lnTo>
                      <a:pt x="14" y="1433"/>
                    </a:lnTo>
                    <a:lnTo>
                      <a:pt x="14" y="1419"/>
                    </a:lnTo>
                    <a:lnTo>
                      <a:pt x="14" y="1390"/>
                    </a:lnTo>
                    <a:lnTo>
                      <a:pt x="28" y="1334"/>
                    </a:lnTo>
                    <a:lnTo>
                      <a:pt x="28" y="1206"/>
                    </a:lnTo>
                    <a:lnTo>
                      <a:pt x="28" y="1149"/>
                    </a:lnTo>
                    <a:lnTo>
                      <a:pt x="43" y="1092"/>
                    </a:lnTo>
                    <a:lnTo>
                      <a:pt x="43" y="1078"/>
                    </a:lnTo>
                    <a:lnTo>
                      <a:pt x="43" y="1050"/>
                    </a:lnTo>
                    <a:lnTo>
                      <a:pt x="43" y="1036"/>
                    </a:lnTo>
                    <a:lnTo>
                      <a:pt x="43" y="1021"/>
                    </a:lnTo>
                    <a:lnTo>
                      <a:pt x="43" y="993"/>
                    </a:lnTo>
                    <a:lnTo>
                      <a:pt x="43" y="951"/>
                    </a:lnTo>
                    <a:lnTo>
                      <a:pt x="43" y="922"/>
                    </a:lnTo>
                    <a:lnTo>
                      <a:pt x="43" y="880"/>
                    </a:lnTo>
                    <a:lnTo>
                      <a:pt x="43" y="865"/>
                    </a:lnTo>
                    <a:lnTo>
                      <a:pt x="43" y="851"/>
                    </a:lnTo>
                    <a:lnTo>
                      <a:pt x="43" y="837"/>
                    </a:lnTo>
                    <a:lnTo>
                      <a:pt x="43" y="823"/>
                    </a:lnTo>
                    <a:lnTo>
                      <a:pt x="43" y="809"/>
                    </a:lnTo>
                    <a:lnTo>
                      <a:pt x="43" y="795"/>
                    </a:lnTo>
                    <a:lnTo>
                      <a:pt x="43" y="766"/>
                    </a:lnTo>
                    <a:lnTo>
                      <a:pt x="43" y="752"/>
                    </a:lnTo>
                    <a:lnTo>
                      <a:pt x="57" y="738"/>
                    </a:lnTo>
                    <a:lnTo>
                      <a:pt x="57" y="724"/>
                    </a:lnTo>
                    <a:lnTo>
                      <a:pt x="57" y="709"/>
                    </a:lnTo>
                    <a:lnTo>
                      <a:pt x="57" y="681"/>
                    </a:lnTo>
                    <a:lnTo>
                      <a:pt x="57" y="667"/>
                    </a:lnTo>
                    <a:lnTo>
                      <a:pt x="57" y="639"/>
                    </a:lnTo>
                    <a:lnTo>
                      <a:pt x="57" y="610"/>
                    </a:lnTo>
                    <a:lnTo>
                      <a:pt x="57" y="582"/>
                    </a:lnTo>
                    <a:lnTo>
                      <a:pt x="57" y="553"/>
                    </a:lnTo>
                    <a:lnTo>
                      <a:pt x="57" y="539"/>
                    </a:lnTo>
                    <a:lnTo>
                      <a:pt x="57" y="511"/>
                    </a:lnTo>
                    <a:lnTo>
                      <a:pt x="57" y="468"/>
                    </a:lnTo>
                    <a:lnTo>
                      <a:pt x="57" y="440"/>
                    </a:lnTo>
                    <a:lnTo>
                      <a:pt x="57" y="383"/>
                    </a:lnTo>
                    <a:lnTo>
                      <a:pt x="57" y="369"/>
                    </a:lnTo>
                    <a:lnTo>
                      <a:pt x="99" y="369"/>
                    </a:lnTo>
                    <a:lnTo>
                      <a:pt x="114" y="369"/>
                    </a:lnTo>
                    <a:lnTo>
                      <a:pt x="142" y="369"/>
                    </a:lnTo>
                    <a:lnTo>
                      <a:pt x="156" y="369"/>
                    </a:lnTo>
                    <a:lnTo>
                      <a:pt x="156" y="355"/>
                    </a:lnTo>
                    <a:lnTo>
                      <a:pt x="156" y="341"/>
                    </a:lnTo>
                    <a:lnTo>
                      <a:pt x="170" y="326"/>
                    </a:lnTo>
                    <a:lnTo>
                      <a:pt x="170" y="312"/>
                    </a:lnTo>
                    <a:lnTo>
                      <a:pt x="156" y="312"/>
                    </a:lnTo>
                    <a:lnTo>
                      <a:pt x="156" y="298"/>
                    </a:lnTo>
                    <a:lnTo>
                      <a:pt x="142" y="284"/>
                    </a:lnTo>
                    <a:lnTo>
                      <a:pt x="142" y="270"/>
                    </a:lnTo>
                    <a:lnTo>
                      <a:pt x="142" y="256"/>
                    </a:lnTo>
                    <a:lnTo>
                      <a:pt x="170" y="256"/>
                    </a:lnTo>
                    <a:lnTo>
                      <a:pt x="184" y="256"/>
                    </a:lnTo>
                    <a:lnTo>
                      <a:pt x="199" y="270"/>
                    </a:lnTo>
                    <a:lnTo>
                      <a:pt x="213" y="270"/>
                    </a:lnTo>
                    <a:lnTo>
                      <a:pt x="241" y="270"/>
                    </a:lnTo>
                    <a:lnTo>
                      <a:pt x="255" y="270"/>
                    </a:lnTo>
                    <a:lnTo>
                      <a:pt x="284" y="270"/>
                    </a:lnTo>
                    <a:lnTo>
                      <a:pt x="312" y="270"/>
                    </a:lnTo>
                    <a:lnTo>
                      <a:pt x="326" y="270"/>
                    </a:lnTo>
                    <a:lnTo>
                      <a:pt x="340" y="312"/>
                    </a:lnTo>
                    <a:lnTo>
                      <a:pt x="355" y="355"/>
                    </a:lnTo>
                    <a:lnTo>
                      <a:pt x="355" y="369"/>
                    </a:lnTo>
                    <a:lnTo>
                      <a:pt x="369" y="412"/>
                    </a:lnTo>
                    <a:lnTo>
                      <a:pt x="369" y="454"/>
                    </a:lnTo>
                    <a:lnTo>
                      <a:pt x="383" y="468"/>
                    </a:lnTo>
                    <a:lnTo>
                      <a:pt x="383" y="482"/>
                    </a:lnTo>
                    <a:lnTo>
                      <a:pt x="369" y="482"/>
                    </a:lnTo>
                    <a:lnTo>
                      <a:pt x="369" y="497"/>
                    </a:lnTo>
                    <a:lnTo>
                      <a:pt x="369" y="511"/>
                    </a:lnTo>
                    <a:lnTo>
                      <a:pt x="369" y="525"/>
                    </a:lnTo>
                    <a:lnTo>
                      <a:pt x="383" y="525"/>
                    </a:lnTo>
                    <a:lnTo>
                      <a:pt x="383" y="539"/>
                    </a:lnTo>
                    <a:lnTo>
                      <a:pt x="383" y="553"/>
                    </a:lnTo>
                    <a:lnTo>
                      <a:pt x="383" y="568"/>
                    </a:lnTo>
                    <a:lnTo>
                      <a:pt x="383" y="582"/>
                    </a:lnTo>
                    <a:lnTo>
                      <a:pt x="411" y="582"/>
                    </a:lnTo>
                    <a:lnTo>
                      <a:pt x="411" y="610"/>
                    </a:lnTo>
                    <a:lnTo>
                      <a:pt x="411" y="624"/>
                    </a:lnTo>
                    <a:lnTo>
                      <a:pt x="411" y="639"/>
                    </a:lnTo>
                    <a:lnTo>
                      <a:pt x="426" y="653"/>
                    </a:lnTo>
                    <a:lnTo>
                      <a:pt x="440" y="653"/>
                    </a:lnTo>
                    <a:lnTo>
                      <a:pt x="454" y="653"/>
                    </a:lnTo>
                    <a:lnTo>
                      <a:pt x="482" y="653"/>
                    </a:lnTo>
                    <a:lnTo>
                      <a:pt x="496" y="653"/>
                    </a:lnTo>
                    <a:lnTo>
                      <a:pt x="511" y="653"/>
                    </a:lnTo>
                    <a:lnTo>
                      <a:pt x="525" y="653"/>
                    </a:lnTo>
                    <a:lnTo>
                      <a:pt x="539" y="653"/>
                    </a:lnTo>
                    <a:lnTo>
                      <a:pt x="553" y="653"/>
                    </a:lnTo>
                    <a:lnTo>
                      <a:pt x="567" y="639"/>
                    </a:lnTo>
                    <a:lnTo>
                      <a:pt x="567" y="624"/>
                    </a:lnTo>
                    <a:lnTo>
                      <a:pt x="567" y="610"/>
                    </a:lnTo>
                    <a:lnTo>
                      <a:pt x="567" y="596"/>
                    </a:lnTo>
                    <a:lnTo>
                      <a:pt x="567" y="539"/>
                    </a:lnTo>
                    <a:lnTo>
                      <a:pt x="582" y="539"/>
                    </a:lnTo>
                    <a:lnTo>
                      <a:pt x="582" y="525"/>
                    </a:lnTo>
                    <a:lnTo>
                      <a:pt x="582" y="511"/>
                    </a:lnTo>
                    <a:lnTo>
                      <a:pt x="582" y="497"/>
                    </a:lnTo>
                    <a:lnTo>
                      <a:pt x="582" y="482"/>
                    </a:lnTo>
                    <a:lnTo>
                      <a:pt x="582" y="454"/>
                    </a:lnTo>
                    <a:lnTo>
                      <a:pt x="596" y="454"/>
                    </a:lnTo>
                    <a:lnTo>
                      <a:pt x="610" y="454"/>
                    </a:lnTo>
                    <a:lnTo>
                      <a:pt x="624" y="454"/>
                    </a:lnTo>
                    <a:lnTo>
                      <a:pt x="652" y="454"/>
                    </a:lnTo>
                    <a:lnTo>
                      <a:pt x="667" y="454"/>
                    </a:lnTo>
                    <a:lnTo>
                      <a:pt x="652" y="412"/>
                    </a:lnTo>
                    <a:lnTo>
                      <a:pt x="652" y="397"/>
                    </a:lnTo>
                    <a:lnTo>
                      <a:pt x="652" y="383"/>
                    </a:lnTo>
                    <a:lnTo>
                      <a:pt x="638" y="369"/>
                    </a:lnTo>
                    <a:lnTo>
                      <a:pt x="638" y="355"/>
                    </a:lnTo>
                    <a:lnTo>
                      <a:pt x="624" y="341"/>
                    </a:lnTo>
                    <a:lnTo>
                      <a:pt x="624" y="326"/>
                    </a:lnTo>
                    <a:lnTo>
                      <a:pt x="610" y="326"/>
                    </a:lnTo>
                    <a:lnTo>
                      <a:pt x="610" y="312"/>
                    </a:lnTo>
                    <a:lnTo>
                      <a:pt x="610" y="298"/>
                    </a:lnTo>
                    <a:lnTo>
                      <a:pt x="596" y="284"/>
                    </a:lnTo>
                    <a:lnTo>
                      <a:pt x="596" y="270"/>
                    </a:lnTo>
                    <a:lnTo>
                      <a:pt x="610" y="270"/>
                    </a:lnTo>
                    <a:lnTo>
                      <a:pt x="624" y="270"/>
                    </a:lnTo>
                    <a:lnTo>
                      <a:pt x="638" y="270"/>
                    </a:lnTo>
                    <a:lnTo>
                      <a:pt x="652" y="270"/>
                    </a:lnTo>
                    <a:lnTo>
                      <a:pt x="667" y="270"/>
                    </a:lnTo>
                    <a:lnTo>
                      <a:pt x="681" y="270"/>
                    </a:lnTo>
                    <a:lnTo>
                      <a:pt x="695" y="270"/>
                    </a:lnTo>
                    <a:lnTo>
                      <a:pt x="709" y="270"/>
                    </a:lnTo>
                    <a:lnTo>
                      <a:pt x="723" y="270"/>
                    </a:lnTo>
                    <a:lnTo>
                      <a:pt x="794" y="270"/>
                    </a:lnTo>
                    <a:lnTo>
                      <a:pt x="808" y="270"/>
                    </a:lnTo>
                    <a:lnTo>
                      <a:pt x="823" y="284"/>
                    </a:lnTo>
                    <a:lnTo>
                      <a:pt x="837" y="284"/>
                    </a:lnTo>
                    <a:lnTo>
                      <a:pt x="865" y="284"/>
                    </a:lnTo>
                    <a:lnTo>
                      <a:pt x="879" y="284"/>
                    </a:lnTo>
                    <a:lnTo>
                      <a:pt x="879" y="270"/>
                    </a:lnTo>
                    <a:lnTo>
                      <a:pt x="865" y="270"/>
                    </a:lnTo>
                    <a:lnTo>
                      <a:pt x="879" y="256"/>
                    </a:lnTo>
                    <a:lnTo>
                      <a:pt x="879" y="241"/>
                    </a:lnTo>
                    <a:lnTo>
                      <a:pt x="894" y="241"/>
                    </a:lnTo>
                    <a:lnTo>
                      <a:pt x="894" y="227"/>
                    </a:lnTo>
                    <a:lnTo>
                      <a:pt x="908" y="227"/>
                    </a:lnTo>
                    <a:lnTo>
                      <a:pt x="908" y="213"/>
                    </a:lnTo>
                    <a:lnTo>
                      <a:pt x="894" y="199"/>
                    </a:lnTo>
                    <a:lnTo>
                      <a:pt x="894" y="213"/>
                    </a:lnTo>
                    <a:lnTo>
                      <a:pt x="894" y="227"/>
                    </a:lnTo>
                    <a:lnTo>
                      <a:pt x="879" y="227"/>
                    </a:lnTo>
                    <a:lnTo>
                      <a:pt x="865" y="213"/>
                    </a:lnTo>
                    <a:lnTo>
                      <a:pt x="851" y="213"/>
                    </a:lnTo>
                    <a:lnTo>
                      <a:pt x="851" y="199"/>
                    </a:lnTo>
                    <a:lnTo>
                      <a:pt x="865" y="199"/>
                    </a:lnTo>
                    <a:lnTo>
                      <a:pt x="865" y="185"/>
                    </a:lnTo>
                    <a:lnTo>
                      <a:pt x="865" y="170"/>
                    </a:lnTo>
                    <a:lnTo>
                      <a:pt x="865" y="185"/>
                    </a:lnTo>
                    <a:lnTo>
                      <a:pt x="879" y="185"/>
                    </a:lnTo>
                    <a:lnTo>
                      <a:pt x="894" y="185"/>
                    </a:lnTo>
                    <a:lnTo>
                      <a:pt x="894" y="170"/>
                    </a:lnTo>
                    <a:lnTo>
                      <a:pt x="879" y="170"/>
                    </a:lnTo>
                    <a:lnTo>
                      <a:pt x="865" y="170"/>
                    </a:lnTo>
                    <a:lnTo>
                      <a:pt x="879" y="170"/>
                    </a:lnTo>
                    <a:lnTo>
                      <a:pt x="879" y="156"/>
                    </a:lnTo>
                    <a:lnTo>
                      <a:pt x="865" y="156"/>
                    </a:lnTo>
                    <a:lnTo>
                      <a:pt x="865" y="142"/>
                    </a:lnTo>
                    <a:lnTo>
                      <a:pt x="894" y="142"/>
                    </a:lnTo>
                    <a:lnTo>
                      <a:pt x="908" y="142"/>
                    </a:lnTo>
                    <a:lnTo>
                      <a:pt x="894" y="156"/>
                    </a:lnTo>
                    <a:lnTo>
                      <a:pt x="908" y="142"/>
                    </a:lnTo>
                    <a:lnTo>
                      <a:pt x="908" y="114"/>
                    </a:lnTo>
                    <a:lnTo>
                      <a:pt x="894" y="99"/>
                    </a:lnTo>
                    <a:lnTo>
                      <a:pt x="879" y="99"/>
                    </a:lnTo>
                    <a:lnTo>
                      <a:pt x="865" y="99"/>
                    </a:lnTo>
                    <a:lnTo>
                      <a:pt x="851" y="99"/>
                    </a:lnTo>
                    <a:lnTo>
                      <a:pt x="865" y="71"/>
                    </a:lnTo>
                    <a:lnTo>
                      <a:pt x="851" y="71"/>
                    </a:lnTo>
                    <a:lnTo>
                      <a:pt x="851" y="43"/>
                    </a:lnTo>
                    <a:lnTo>
                      <a:pt x="851" y="29"/>
                    </a:lnTo>
                    <a:lnTo>
                      <a:pt x="865" y="14"/>
                    </a:lnTo>
                    <a:lnTo>
                      <a:pt x="865" y="0"/>
                    </a:lnTo>
                    <a:lnTo>
                      <a:pt x="865" y="14"/>
                    </a:lnTo>
                    <a:lnTo>
                      <a:pt x="865" y="29"/>
                    </a:lnTo>
                    <a:lnTo>
                      <a:pt x="865" y="43"/>
                    </a:lnTo>
                    <a:lnTo>
                      <a:pt x="879" y="43"/>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28739" name="Freeform 44"/>
              <p:cNvSpPr>
                <a:spLocks/>
              </p:cNvSpPr>
              <p:nvPr/>
            </p:nvSpPr>
            <p:spPr bwMode="auto">
              <a:xfrm>
                <a:off x="4381" y="4116"/>
                <a:ext cx="994" cy="1317"/>
              </a:xfrm>
              <a:custGeom>
                <a:avLst/>
                <a:gdLst>
                  <a:gd name="T0" fmla="*/ 1030 w 993"/>
                  <a:gd name="T1" fmla="*/ 156 h 1319"/>
                  <a:gd name="T2" fmla="*/ 1015 w 993"/>
                  <a:gd name="T3" fmla="*/ 212 h 1319"/>
                  <a:gd name="T4" fmla="*/ 959 w 993"/>
                  <a:gd name="T5" fmla="*/ 329 h 1319"/>
                  <a:gd name="T6" fmla="*/ 945 w 993"/>
                  <a:gd name="T7" fmla="*/ 360 h 1319"/>
                  <a:gd name="T8" fmla="*/ 930 w 993"/>
                  <a:gd name="T9" fmla="*/ 431 h 1319"/>
                  <a:gd name="T10" fmla="*/ 916 w 993"/>
                  <a:gd name="T11" fmla="*/ 502 h 1319"/>
                  <a:gd name="T12" fmla="*/ 902 w 993"/>
                  <a:gd name="T13" fmla="*/ 530 h 1319"/>
                  <a:gd name="T14" fmla="*/ 902 w 993"/>
                  <a:gd name="T15" fmla="*/ 559 h 1319"/>
                  <a:gd name="T16" fmla="*/ 888 w 993"/>
                  <a:gd name="T17" fmla="*/ 587 h 1319"/>
                  <a:gd name="T18" fmla="*/ 874 w 993"/>
                  <a:gd name="T19" fmla="*/ 658 h 1319"/>
                  <a:gd name="T20" fmla="*/ 845 w 993"/>
                  <a:gd name="T21" fmla="*/ 729 h 1319"/>
                  <a:gd name="T22" fmla="*/ 845 w 993"/>
                  <a:gd name="T23" fmla="*/ 771 h 1319"/>
                  <a:gd name="T24" fmla="*/ 831 w 993"/>
                  <a:gd name="T25" fmla="*/ 800 h 1319"/>
                  <a:gd name="T26" fmla="*/ 831 w 993"/>
                  <a:gd name="T27" fmla="*/ 828 h 1319"/>
                  <a:gd name="T28" fmla="*/ 817 w 993"/>
                  <a:gd name="T29" fmla="*/ 842 h 1319"/>
                  <a:gd name="T30" fmla="*/ 817 w 993"/>
                  <a:gd name="T31" fmla="*/ 871 h 1319"/>
                  <a:gd name="T32" fmla="*/ 803 w 993"/>
                  <a:gd name="T33" fmla="*/ 885 h 1319"/>
                  <a:gd name="T34" fmla="*/ 803 w 993"/>
                  <a:gd name="T35" fmla="*/ 899 h 1319"/>
                  <a:gd name="T36" fmla="*/ 803 w 993"/>
                  <a:gd name="T37" fmla="*/ 925 h 1319"/>
                  <a:gd name="T38" fmla="*/ 789 w 993"/>
                  <a:gd name="T39" fmla="*/ 940 h 1319"/>
                  <a:gd name="T40" fmla="*/ 789 w 993"/>
                  <a:gd name="T41" fmla="*/ 947 h 1319"/>
                  <a:gd name="T42" fmla="*/ 774 w 993"/>
                  <a:gd name="T43" fmla="*/ 961 h 1319"/>
                  <a:gd name="T44" fmla="*/ 760 w 993"/>
                  <a:gd name="T45" fmla="*/ 982 h 1319"/>
                  <a:gd name="T46" fmla="*/ 760 w 993"/>
                  <a:gd name="T47" fmla="*/ 1004 h 1319"/>
                  <a:gd name="T48" fmla="*/ 746 w 993"/>
                  <a:gd name="T49" fmla="*/ 1033 h 1319"/>
                  <a:gd name="T50" fmla="*/ 718 w 993"/>
                  <a:gd name="T51" fmla="*/ 1061 h 1319"/>
                  <a:gd name="T52" fmla="*/ 689 w 993"/>
                  <a:gd name="T53" fmla="*/ 1089 h 1319"/>
                  <a:gd name="T54" fmla="*/ 661 w 993"/>
                  <a:gd name="T55" fmla="*/ 1132 h 1319"/>
                  <a:gd name="T56" fmla="*/ 661 w 993"/>
                  <a:gd name="T57" fmla="*/ 1146 h 1319"/>
                  <a:gd name="T58" fmla="*/ 633 w 993"/>
                  <a:gd name="T59" fmla="*/ 1160 h 1319"/>
                  <a:gd name="T60" fmla="*/ 618 w 993"/>
                  <a:gd name="T61" fmla="*/ 1174 h 1319"/>
                  <a:gd name="T62" fmla="*/ 590 w 993"/>
                  <a:gd name="T63" fmla="*/ 1189 h 1319"/>
                  <a:gd name="T64" fmla="*/ 562 w 993"/>
                  <a:gd name="T65" fmla="*/ 1189 h 1319"/>
                  <a:gd name="T66" fmla="*/ 468 w 993"/>
                  <a:gd name="T67" fmla="*/ 1189 h 1319"/>
                  <a:gd name="T68" fmla="*/ 426 w 993"/>
                  <a:gd name="T69" fmla="*/ 1189 h 1319"/>
                  <a:gd name="T70" fmla="*/ 397 w 993"/>
                  <a:gd name="T71" fmla="*/ 1189 h 1319"/>
                  <a:gd name="T72" fmla="*/ 241 w 993"/>
                  <a:gd name="T73" fmla="*/ 1132 h 1319"/>
                  <a:gd name="T74" fmla="*/ 213 w 993"/>
                  <a:gd name="T75" fmla="*/ 1132 h 1319"/>
                  <a:gd name="T76" fmla="*/ 156 w 993"/>
                  <a:gd name="T77" fmla="*/ 1104 h 1319"/>
                  <a:gd name="T78" fmla="*/ 114 w 993"/>
                  <a:gd name="T79" fmla="*/ 1089 h 1319"/>
                  <a:gd name="T80" fmla="*/ 100 w 993"/>
                  <a:gd name="T81" fmla="*/ 1089 h 1319"/>
                  <a:gd name="T82" fmla="*/ 85 w 993"/>
                  <a:gd name="T83" fmla="*/ 1089 h 1319"/>
                  <a:gd name="T84" fmla="*/ 57 w 993"/>
                  <a:gd name="T85" fmla="*/ 1075 h 1319"/>
                  <a:gd name="T86" fmla="*/ 14 w 993"/>
                  <a:gd name="T87" fmla="*/ 1061 h 1319"/>
                  <a:gd name="T88" fmla="*/ 0 w 993"/>
                  <a:gd name="T89" fmla="*/ 1047 h 1319"/>
                  <a:gd name="T90" fmla="*/ 57 w 993"/>
                  <a:gd name="T91" fmla="*/ 940 h 1319"/>
                  <a:gd name="T92" fmla="*/ 57 w 993"/>
                  <a:gd name="T93" fmla="*/ 913 h 1319"/>
                  <a:gd name="T94" fmla="*/ 128 w 993"/>
                  <a:gd name="T95" fmla="*/ 899 h 1319"/>
                  <a:gd name="T96" fmla="*/ 156 w 993"/>
                  <a:gd name="T97" fmla="*/ 686 h 1319"/>
                  <a:gd name="T98" fmla="*/ 170 w 993"/>
                  <a:gd name="T99" fmla="*/ 615 h 1319"/>
                  <a:gd name="T100" fmla="*/ 185 w 993"/>
                  <a:gd name="T101" fmla="*/ 403 h 1319"/>
                  <a:gd name="T102" fmla="*/ 284 w 993"/>
                  <a:gd name="T103" fmla="*/ 332 h 1319"/>
                  <a:gd name="T104" fmla="*/ 383 w 993"/>
                  <a:gd name="T105" fmla="*/ 346 h 1319"/>
                  <a:gd name="T106" fmla="*/ 440 w 993"/>
                  <a:gd name="T107" fmla="*/ 346 h 1319"/>
                  <a:gd name="T108" fmla="*/ 576 w 993"/>
                  <a:gd name="T109" fmla="*/ 198 h 1319"/>
                  <a:gd name="T110" fmla="*/ 604 w 993"/>
                  <a:gd name="T111" fmla="*/ 0 h 1319"/>
                  <a:gd name="T112" fmla="*/ 803 w 993"/>
                  <a:gd name="T113" fmla="*/ 28 h 1319"/>
                  <a:gd name="T114" fmla="*/ 874 w 993"/>
                  <a:gd name="T115" fmla="*/ 42 h 1319"/>
                  <a:gd name="T116" fmla="*/ 987 w 993"/>
                  <a:gd name="T117" fmla="*/ 56 h 1319"/>
                  <a:gd name="T118" fmla="*/ 1044 w 993"/>
                  <a:gd name="T119" fmla="*/ 85 h 1319"/>
                  <a:gd name="T120" fmla="*/ 1044 w 993"/>
                  <a:gd name="T121" fmla="*/ 113 h 131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93"/>
                  <a:gd name="T184" fmla="*/ 0 h 1319"/>
                  <a:gd name="T185" fmla="*/ 993 w 993"/>
                  <a:gd name="T186" fmla="*/ 1319 h 131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93" h="1319">
                    <a:moveTo>
                      <a:pt x="979" y="113"/>
                    </a:moveTo>
                    <a:lnTo>
                      <a:pt x="979" y="141"/>
                    </a:lnTo>
                    <a:lnTo>
                      <a:pt x="965" y="156"/>
                    </a:lnTo>
                    <a:lnTo>
                      <a:pt x="965" y="170"/>
                    </a:lnTo>
                    <a:lnTo>
                      <a:pt x="965" y="184"/>
                    </a:lnTo>
                    <a:lnTo>
                      <a:pt x="950" y="198"/>
                    </a:lnTo>
                    <a:lnTo>
                      <a:pt x="950" y="212"/>
                    </a:lnTo>
                    <a:lnTo>
                      <a:pt x="922" y="283"/>
                    </a:lnTo>
                    <a:lnTo>
                      <a:pt x="922" y="326"/>
                    </a:lnTo>
                    <a:lnTo>
                      <a:pt x="908" y="368"/>
                    </a:lnTo>
                    <a:lnTo>
                      <a:pt x="908" y="382"/>
                    </a:lnTo>
                    <a:lnTo>
                      <a:pt x="894" y="382"/>
                    </a:lnTo>
                    <a:lnTo>
                      <a:pt x="894" y="397"/>
                    </a:lnTo>
                    <a:lnTo>
                      <a:pt x="894" y="425"/>
                    </a:lnTo>
                    <a:lnTo>
                      <a:pt x="880" y="425"/>
                    </a:lnTo>
                    <a:lnTo>
                      <a:pt x="880" y="439"/>
                    </a:lnTo>
                    <a:lnTo>
                      <a:pt x="880" y="453"/>
                    </a:lnTo>
                    <a:lnTo>
                      <a:pt x="880" y="468"/>
                    </a:lnTo>
                    <a:lnTo>
                      <a:pt x="865" y="496"/>
                    </a:lnTo>
                    <a:lnTo>
                      <a:pt x="865" y="510"/>
                    </a:lnTo>
                    <a:lnTo>
                      <a:pt x="865" y="524"/>
                    </a:lnTo>
                    <a:lnTo>
                      <a:pt x="851" y="539"/>
                    </a:lnTo>
                    <a:lnTo>
                      <a:pt x="851" y="553"/>
                    </a:lnTo>
                    <a:lnTo>
                      <a:pt x="851" y="567"/>
                    </a:lnTo>
                    <a:lnTo>
                      <a:pt x="851" y="581"/>
                    </a:lnTo>
                    <a:lnTo>
                      <a:pt x="837" y="595"/>
                    </a:lnTo>
                    <a:lnTo>
                      <a:pt x="837" y="609"/>
                    </a:lnTo>
                    <a:lnTo>
                      <a:pt x="837" y="624"/>
                    </a:lnTo>
                    <a:lnTo>
                      <a:pt x="837" y="638"/>
                    </a:lnTo>
                    <a:lnTo>
                      <a:pt x="823" y="638"/>
                    </a:lnTo>
                    <a:lnTo>
                      <a:pt x="823" y="652"/>
                    </a:lnTo>
                    <a:lnTo>
                      <a:pt x="823" y="695"/>
                    </a:lnTo>
                    <a:lnTo>
                      <a:pt x="809" y="709"/>
                    </a:lnTo>
                    <a:lnTo>
                      <a:pt x="809" y="723"/>
                    </a:lnTo>
                    <a:lnTo>
                      <a:pt x="794" y="751"/>
                    </a:lnTo>
                    <a:lnTo>
                      <a:pt x="794" y="794"/>
                    </a:lnTo>
                    <a:lnTo>
                      <a:pt x="780" y="794"/>
                    </a:lnTo>
                    <a:lnTo>
                      <a:pt x="780" y="808"/>
                    </a:lnTo>
                    <a:lnTo>
                      <a:pt x="780" y="822"/>
                    </a:lnTo>
                    <a:lnTo>
                      <a:pt x="780" y="836"/>
                    </a:lnTo>
                    <a:lnTo>
                      <a:pt x="766" y="851"/>
                    </a:lnTo>
                    <a:lnTo>
                      <a:pt x="766" y="865"/>
                    </a:lnTo>
                    <a:lnTo>
                      <a:pt x="766" y="879"/>
                    </a:lnTo>
                    <a:lnTo>
                      <a:pt x="766" y="893"/>
                    </a:lnTo>
                    <a:lnTo>
                      <a:pt x="752" y="907"/>
                    </a:lnTo>
                    <a:lnTo>
                      <a:pt x="752" y="922"/>
                    </a:lnTo>
                    <a:lnTo>
                      <a:pt x="752" y="936"/>
                    </a:lnTo>
                    <a:lnTo>
                      <a:pt x="752" y="950"/>
                    </a:lnTo>
                    <a:lnTo>
                      <a:pt x="738" y="950"/>
                    </a:lnTo>
                    <a:lnTo>
                      <a:pt x="738" y="964"/>
                    </a:lnTo>
                    <a:lnTo>
                      <a:pt x="738" y="978"/>
                    </a:lnTo>
                    <a:lnTo>
                      <a:pt x="738" y="992"/>
                    </a:lnTo>
                    <a:lnTo>
                      <a:pt x="738" y="1007"/>
                    </a:lnTo>
                    <a:lnTo>
                      <a:pt x="724" y="1007"/>
                    </a:lnTo>
                    <a:lnTo>
                      <a:pt x="724" y="1021"/>
                    </a:lnTo>
                    <a:lnTo>
                      <a:pt x="724" y="1035"/>
                    </a:lnTo>
                    <a:lnTo>
                      <a:pt x="724" y="1049"/>
                    </a:lnTo>
                    <a:lnTo>
                      <a:pt x="724" y="1063"/>
                    </a:lnTo>
                    <a:lnTo>
                      <a:pt x="709" y="1063"/>
                    </a:lnTo>
                    <a:lnTo>
                      <a:pt x="709" y="1078"/>
                    </a:lnTo>
                    <a:lnTo>
                      <a:pt x="709" y="1092"/>
                    </a:lnTo>
                    <a:lnTo>
                      <a:pt x="695" y="1106"/>
                    </a:lnTo>
                    <a:lnTo>
                      <a:pt x="695" y="1120"/>
                    </a:lnTo>
                    <a:lnTo>
                      <a:pt x="695" y="1134"/>
                    </a:lnTo>
                    <a:lnTo>
                      <a:pt x="695" y="1148"/>
                    </a:lnTo>
                    <a:lnTo>
                      <a:pt x="681" y="1148"/>
                    </a:lnTo>
                    <a:lnTo>
                      <a:pt x="681" y="1163"/>
                    </a:lnTo>
                    <a:lnTo>
                      <a:pt x="667" y="1177"/>
                    </a:lnTo>
                    <a:lnTo>
                      <a:pt x="667" y="1191"/>
                    </a:lnTo>
                    <a:lnTo>
                      <a:pt x="653" y="1191"/>
                    </a:lnTo>
                    <a:lnTo>
                      <a:pt x="653" y="1205"/>
                    </a:lnTo>
                    <a:lnTo>
                      <a:pt x="638" y="1205"/>
                    </a:lnTo>
                    <a:lnTo>
                      <a:pt x="638" y="1219"/>
                    </a:lnTo>
                    <a:lnTo>
                      <a:pt x="624" y="1219"/>
                    </a:lnTo>
                    <a:lnTo>
                      <a:pt x="624" y="1234"/>
                    </a:lnTo>
                    <a:lnTo>
                      <a:pt x="610" y="1248"/>
                    </a:lnTo>
                    <a:lnTo>
                      <a:pt x="610" y="1262"/>
                    </a:lnTo>
                    <a:lnTo>
                      <a:pt x="596" y="1262"/>
                    </a:lnTo>
                    <a:lnTo>
                      <a:pt x="596" y="1276"/>
                    </a:lnTo>
                    <a:lnTo>
                      <a:pt x="582" y="1276"/>
                    </a:lnTo>
                    <a:lnTo>
                      <a:pt x="568" y="1290"/>
                    </a:lnTo>
                    <a:lnTo>
                      <a:pt x="553" y="1290"/>
                    </a:lnTo>
                    <a:lnTo>
                      <a:pt x="553" y="1304"/>
                    </a:lnTo>
                    <a:lnTo>
                      <a:pt x="539" y="1304"/>
                    </a:lnTo>
                    <a:lnTo>
                      <a:pt x="525" y="1304"/>
                    </a:lnTo>
                    <a:lnTo>
                      <a:pt x="525" y="1319"/>
                    </a:lnTo>
                    <a:lnTo>
                      <a:pt x="511" y="1319"/>
                    </a:lnTo>
                    <a:lnTo>
                      <a:pt x="497" y="1319"/>
                    </a:lnTo>
                    <a:lnTo>
                      <a:pt x="482" y="1319"/>
                    </a:lnTo>
                    <a:lnTo>
                      <a:pt x="468" y="1319"/>
                    </a:lnTo>
                    <a:lnTo>
                      <a:pt x="454" y="1319"/>
                    </a:lnTo>
                    <a:lnTo>
                      <a:pt x="440" y="1319"/>
                    </a:lnTo>
                    <a:lnTo>
                      <a:pt x="426" y="1319"/>
                    </a:lnTo>
                    <a:lnTo>
                      <a:pt x="412" y="1319"/>
                    </a:lnTo>
                    <a:lnTo>
                      <a:pt x="397" y="1319"/>
                    </a:lnTo>
                    <a:lnTo>
                      <a:pt x="341" y="1304"/>
                    </a:lnTo>
                    <a:lnTo>
                      <a:pt x="270" y="1276"/>
                    </a:lnTo>
                    <a:lnTo>
                      <a:pt x="256" y="1276"/>
                    </a:lnTo>
                    <a:lnTo>
                      <a:pt x="241" y="1262"/>
                    </a:lnTo>
                    <a:lnTo>
                      <a:pt x="227" y="1262"/>
                    </a:lnTo>
                    <a:lnTo>
                      <a:pt x="213" y="1262"/>
                    </a:lnTo>
                    <a:lnTo>
                      <a:pt x="199" y="1248"/>
                    </a:lnTo>
                    <a:lnTo>
                      <a:pt x="185" y="1248"/>
                    </a:lnTo>
                    <a:lnTo>
                      <a:pt x="170" y="1234"/>
                    </a:lnTo>
                    <a:lnTo>
                      <a:pt x="156" y="1234"/>
                    </a:lnTo>
                    <a:lnTo>
                      <a:pt x="142" y="1234"/>
                    </a:lnTo>
                    <a:lnTo>
                      <a:pt x="128" y="1234"/>
                    </a:lnTo>
                    <a:lnTo>
                      <a:pt x="128" y="1219"/>
                    </a:lnTo>
                    <a:lnTo>
                      <a:pt x="114" y="1219"/>
                    </a:lnTo>
                    <a:lnTo>
                      <a:pt x="100" y="1219"/>
                    </a:lnTo>
                    <a:lnTo>
                      <a:pt x="85" y="1219"/>
                    </a:lnTo>
                    <a:lnTo>
                      <a:pt x="85" y="1205"/>
                    </a:lnTo>
                    <a:lnTo>
                      <a:pt x="71" y="1205"/>
                    </a:lnTo>
                    <a:lnTo>
                      <a:pt x="57" y="1205"/>
                    </a:lnTo>
                    <a:lnTo>
                      <a:pt x="43" y="1205"/>
                    </a:lnTo>
                    <a:lnTo>
                      <a:pt x="29" y="1191"/>
                    </a:lnTo>
                    <a:lnTo>
                      <a:pt x="14" y="1191"/>
                    </a:lnTo>
                    <a:lnTo>
                      <a:pt x="0" y="1191"/>
                    </a:lnTo>
                    <a:lnTo>
                      <a:pt x="0" y="1177"/>
                    </a:lnTo>
                    <a:lnTo>
                      <a:pt x="14" y="1148"/>
                    </a:lnTo>
                    <a:lnTo>
                      <a:pt x="14" y="1134"/>
                    </a:lnTo>
                    <a:lnTo>
                      <a:pt x="29" y="1092"/>
                    </a:lnTo>
                    <a:lnTo>
                      <a:pt x="43" y="1035"/>
                    </a:lnTo>
                    <a:lnTo>
                      <a:pt x="57" y="1021"/>
                    </a:lnTo>
                    <a:lnTo>
                      <a:pt x="57" y="1007"/>
                    </a:lnTo>
                    <a:lnTo>
                      <a:pt x="57" y="992"/>
                    </a:lnTo>
                    <a:lnTo>
                      <a:pt x="57" y="978"/>
                    </a:lnTo>
                    <a:lnTo>
                      <a:pt x="71" y="964"/>
                    </a:lnTo>
                    <a:lnTo>
                      <a:pt x="85" y="964"/>
                    </a:lnTo>
                    <a:lnTo>
                      <a:pt x="114" y="964"/>
                    </a:lnTo>
                    <a:lnTo>
                      <a:pt x="128" y="964"/>
                    </a:lnTo>
                    <a:lnTo>
                      <a:pt x="128" y="922"/>
                    </a:lnTo>
                    <a:lnTo>
                      <a:pt x="128" y="907"/>
                    </a:lnTo>
                    <a:lnTo>
                      <a:pt x="156" y="780"/>
                    </a:lnTo>
                    <a:lnTo>
                      <a:pt x="156" y="765"/>
                    </a:lnTo>
                    <a:lnTo>
                      <a:pt x="156" y="751"/>
                    </a:lnTo>
                    <a:lnTo>
                      <a:pt x="156" y="737"/>
                    </a:lnTo>
                    <a:lnTo>
                      <a:pt x="170" y="709"/>
                    </a:lnTo>
                    <a:lnTo>
                      <a:pt x="170" y="680"/>
                    </a:lnTo>
                    <a:lnTo>
                      <a:pt x="170" y="638"/>
                    </a:lnTo>
                    <a:lnTo>
                      <a:pt x="170" y="581"/>
                    </a:lnTo>
                    <a:lnTo>
                      <a:pt x="170" y="539"/>
                    </a:lnTo>
                    <a:lnTo>
                      <a:pt x="185" y="496"/>
                    </a:lnTo>
                    <a:lnTo>
                      <a:pt x="185" y="468"/>
                    </a:lnTo>
                    <a:lnTo>
                      <a:pt x="185" y="425"/>
                    </a:lnTo>
                    <a:lnTo>
                      <a:pt x="185" y="411"/>
                    </a:lnTo>
                    <a:lnTo>
                      <a:pt x="185" y="397"/>
                    </a:lnTo>
                    <a:lnTo>
                      <a:pt x="241" y="397"/>
                    </a:lnTo>
                    <a:lnTo>
                      <a:pt x="284" y="397"/>
                    </a:lnTo>
                    <a:lnTo>
                      <a:pt x="298" y="397"/>
                    </a:lnTo>
                    <a:lnTo>
                      <a:pt x="326" y="397"/>
                    </a:lnTo>
                    <a:lnTo>
                      <a:pt x="341" y="397"/>
                    </a:lnTo>
                    <a:lnTo>
                      <a:pt x="383" y="411"/>
                    </a:lnTo>
                    <a:lnTo>
                      <a:pt x="397" y="411"/>
                    </a:lnTo>
                    <a:lnTo>
                      <a:pt x="412" y="411"/>
                    </a:lnTo>
                    <a:lnTo>
                      <a:pt x="426" y="411"/>
                    </a:lnTo>
                    <a:lnTo>
                      <a:pt x="440" y="411"/>
                    </a:lnTo>
                    <a:lnTo>
                      <a:pt x="440" y="425"/>
                    </a:lnTo>
                    <a:lnTo>
                      <a:pt x="454" y="425"/>
                    </a:lnTo>
                    <a:lnTo>
                      <a:pt x="468" y="425"/>
                    </a:lnTo>
                    <a:lnTo>
                      <a:pt x="482" y="382"/>
                    </a:lnTo>
                    <a:lnTo>
                      <a:pt x="497" y="283"/>
                    </a:lnTo>
                    <a:lnTo>
                      <a:pt x="511" y="198"/>
                    </a:lnTo>
                    <a:lnTo>
                      <a:pt x="511" y="184"/>
                    </a:lnTo>
                    <a:lnTo>
                      <a:pt x="525" y="113"/>
                    </a:lnTo>
                    <a:lnTo>
                      <a:pt x="525" y="56"/>
                    </a:lnTo>
                    <a:lnTo>
                      <a:pt x="539" y="0"/>
                    </a:lnTo>
                    <a:lnTo>
                      <a:pt x="568" y="0"/>
                    </a:lnTo>
                    <a:lnTo>
                      <a:pt x="596" y="0"/>
                    </a:lnTo>
                    <a:lnTo>
                      <a:pt x="681" y="14"/>
                    </a:lnTo>
                    <a:lnTo>
                      <a:pt x="738" y="28"/>
                    </a:lnTo>
                    <a:lnTo>
                      <a:pt x="780" y="42"/>
                    </a:lnTo>
                    <a:lnTo>
                      <a:pt x="794" y="42"/>
                    </a:lnTo>
                    <a:lnTo>
                      <a:pt x="809" y="42"/>
                    </a:lnTo>
                    <a:lnTo>
                      <a:pt x="851" y="42"/>
                    </a:lnTo>
                    <a:lnTo>
                      <a:pt x="865" y="42"/>
                    </a:lnTo>
                    <a:lnTo>
                      <a:pt x="865" y="56"/>
                    </a:lnTo>
                    <a:lnTo>
                      <a:pt x="880" y="56"/>
                    </a:lnTo>
                    <a:lnTo>
                      <a:pt x="922" y="56"/>
                    </a:lnTo>
                    <a:lnTo>
                      <a:pt x="979" y="56"/>
                    </a:lnTo>
                    <a:lnTo>
                      <a:pt x="993" y="56"/>
                    </a:lnTo>
                    <a:lnTo>
                      <a:pt x="979" y="70"/>
                    </a:lnTo>
                    <a:lnTo>
                      <a:pt x="993" y="70"/>
                    </a:lnTo>
                    <a:lnTo>
                      <a:pt x="979" y="85"/>
                    </a:lnTo>
                    <a:lnTo>
                      <a:pt x="979" y="99"/>
                    </a:lnTo>
                    <a:lnTo>
                      <a:pt x="979" y="113"/>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28740" name="Freeform 43"/>
              <p:cNvSpPr>
                <a:spLocks/>
              </p:cNvSpPr>
              <p:nvPr/>
            </p:nvSpPr>
            <p:spPr bwMode="auto">
              <a:xfrm>
                <a:off x="4638" y="1686"/>
                <a:ext cx="1006" cy="1873"/>
              </a:xfrm>
              <a:custGeom>
                <a:avLst/>
                <a:gdLst>
                  <a:gd name="T0" fmla="*/ 780 w 1006"/>
                  <a:gd name="T1" fmla="*/ 639 h 1873"/>
                  <a:gd name="T2" fmla="*/ 808 w 1006"/>
                  <a:gd name="T3" fmla="*/ 695 h 1873"/>
                  <a:gd name="T4" fmla="*/ 865 w 1006"/>
                  <a:gd name="T5" fmla="*/ 752 h 1873"/>
                  <a:gd name="T6" fmla="*/ 936 w 1006"/>
                  <a:gd name="T7" fmla="*/ 866 h 1873"/>
                  <a:gd name="T8" fmla="*/ 992 w 1006"/>
                  <a:gd name="T9" fmla="*/ 951 h 1873"/>
                  <a:gd name="T10" fmla="*/ 978 w 1006"/>
                  <a:gd name="T11" fmla="*/ 1022 h 1873"/>
                  <a:gd name="T12" fmla="*/ 850 w 1006"/>
                  <a:gd name="T13" fmla="*/ 1107 h 1873"/>
                  <a:gd name="T14" fmla="*/ 850 w 1006"/>
                  <a:gd name="T15" fmla="*/ 1135 h 1873"/>
                  <a:gd name="T16" fmla="*/ 850 w 1006"/>
                  <a:gd name="T17" fmla="*/ 1192 h 1873"/>
                  <a:gd name="T18" fmla="*/ 865 w 1006"/>
                  <a:gd name="T19" fmla="*/ 1234 h 1873"/>
                  <a:gd name="T20" fmla="*/ 865 w 1006"/>
                  <a:gd name="T21" fmla="*/ 1277 h 1873"/>
                  <a:gd name="T22" fmla="*/ 850 w 1006"/>
                  <a:gd name="T23" fmla="*/ 1305 h 1873"/>
                  <a:gd name="T24" fmla="*/ 879 w 1006"/>
                  <a:gd name="T25" fmla="*/ 1362 h 1873"/>
                  <a:gd name="T26" fmla="*/ 865 w 1006"/>
                  <a:gd name="T27" fmla="*/ 1433 h 1873"/>
                  <a:gd name="T28" fmla="*/ 850 w 1006"/>
                  <a:gd name="T29" fmla="*/ 1518 h 1873"/>
                  <a:gd name="T30" fmla="*/ 808 w 1006"/>
                  <a:gd name="T31" fmla="*/ 1617 h 1873"/>
                  <a:gd name="T32" fmla="*/ 780 w 1006"/>
                  <a:gd name="T33" fmla="*/ 1646 h 1873"/>
                  <a:gd name="T34" fmla="*/ 780 w 1006"/>
                  <a:gd name="T35" fmla="*/ 1688 h 1873"/>
                  <a:gd name="T36" fmla="*/ 723 w 1006"/>
                  <a:gd name="T37" fmla="*/ 1717 h 1873"/>
                  <a:gd name="T38" fmla="*/ 666 w 1006"/>
                  <a:gd name="T39" fmla="*/ 1731 h 1873"/>
                  <a:gd name="T40" fmla="*/ 624 w 1006"/>
                  <a:gd name="T41" fmla="*/ 1745 h 1873"/>
                  <a:gd name="T42" fmla="*/ 567 w 1006"/>
                  <a:gd name="T43" fmla="*/ 1773 h 1873"/>
                  <a:gd name="T44" fmla="*/ 496 w 1006"/>
                  <a:gd name="T45" fmla="*/ 1816 h 1873"/>
                  <a:gd name="T46" fmla="*/ 425 w 1006"/>
                  <a:gd name="T47" fmla="*/ 1844 h 1873"/>
                  <a:gd name="T48" fmla="*/ 368 w 1006"/>
                  <a:gd name="T49" fmla="*/ 1873 h 1873"/>
                  <a:gd name="T50" fmla="*/ 326 w 1006"/>
                  <a:gd name="T51" fmla="*/ 1873 h 1873"/>
                  <a:gd name="T52" fmla="*/ 297 w 1006"/>
                  <a:gd name="T53" fmla="*/ 1858 h 1873"/>
                  <a:gd name="T54" fmla="*/ 269 w 1006"/>
                  <a:gd name="T55" fmla="*/ 1830 h 1873"/>
                  <a:gd name="T56" fmla="*/ 297 w 1006"/>
                  <a:gd name="T57" fmla="*/ 1802 h 1873"/>
                  <a:gd name="T58" fmla="*/ 340 w 1006"/>
                  <a:gd name="T59" fmla="*/ 1745 h 1873"/>
                  <a:gd name="T60" fmla="*/ 354 w 1006"/>
                  <a:gd name="T61" fmla="*/ 1688 h 1873"/>
                  <a:gd name="T62" fmla="*/ 368 w 1006"/>
                  <a:gd name="T63" fmla="*/ 1617 h 1873"/>
                  <a:gd name="T64" fmla="*/ 340 w 1006"/>
                  <a:gd name="T65" fmla="*/ 1546 h 1873"/>
                  <a:gd name="T66" fmla="*/ 312 w 1006"/>
                  <a:gd name="T67" fmla="*/ 1475 h 1873"/>
                  <a:gd name="T68" fmla="*/ 269 w 1006"/>
                  <a:gd name="T69" fmla="*/ 1405 h 1873"/>
                  <a:gd name="T70" fmla="*/ 226 w 1006"/>
                  <a:gd name="T71" fmla="*/ 1334 h 1873"/>
                  <a:gd name="T72" fmla="*/ 198 w 1006"/>
                  <a:gd name="T73" fmla="*/ 1291 h 1873"/>
                  <a:gd name="T74" fmla="*/ 184 w 1006"/>
                  <a:gd name="T75" fmla="*/ 1234 h 1873"/>
                  <a:gd name="T76" fmla="*/ 170 w 1006"/>
                  <a:gd name="T77" fmla="*/ 1178 h 1873"/>
                  <a:gd name="T78" fmla="*/ 198 w 1006"/>
                  <a:gd name="T79" fmla="*/ 1121 h 1873"/>
                  <a:gd name="T80" fmla="*/ 226 w 1006"/>
                  <a:gd name="T81" fmla="*/ 1064 h 1873"/>
                  <a:gd name="T82" fmla="*/ 297 w 1006"/>
                  <a:gd name="T83" fmla="*/ 993 h 1873"/>
                  <a:gd name="T84" fmla="*/ 312 w 1006"/>
                  <a:gd name="T85" fmla="*/ 894 h 1873"/>
                  <a:gd name="T86" fmla="*/ 312 w 1006"/>
                  <a:gd name="T87" fmla="*/ 795 h 1873"/>
                  <a:gd name="T88" fmla="*/ 283 w 1006"/>
                  <a:gd name="T89" fmla="*/ 752 h 1873"/>
                  <a:gd name="T90" fmla="*/ 226 w 1006"/>
                  <a:gd name="T91" fmla="*/ 653 h 1873"/>
                  <a:gd name="T92" fmla="*/ 127 w 1006"/>
                  <a:gd name="T93" fmla="*/ 610 h 1873"/>
                  <a:gd name="T94" fmla="*/ 85 w 1006"/>
                  <a:gd name="T95" fmla="*/ 582 h 1873"/>
                  <a:gd name="T96" fmla="*/ 42 w 1006"/>
                  <a:gd name="T97" fmla="*/ 539 h 1873"/>
                  <a:gd name="T98" fmla="*/ 184 w 1006"/>
                  <a:gd name="T99" fmla="*/ 270 h 1873"/>
                  <a:gd name="T100" fmla="*/ 255 w 1006"/>
                  <a:gd name="T101" fmla="*/ 156 h 1873"/>
                  <a:gd name="T102" fmla="*/ 312 w 1006"/>
                  <a:gd name="T103" fmla="*/ 85 h 1873"/>
                  <a:gd name="T104" fmla="*/ 368 w 1006"/>
                  <a:gd name="T105" fmla="*/ 43 h 1873"/>
                  <a:gd name="T106" fmla="*/ 453 w 1006"/>
                  <a:gd name="T107" fmla="*/ 0 h 1873"/>
                  <a:gd name="T108" fmla="*/ 510 w 1006"/>
                  <a:gd name="T109" fmla="*/ 128 h 1873"/>
                  <a:gd name="T110" fmla="*/ 553 w 1006"/>
                  <a:gd name="T111" fmla="*/ 199 h 1873"/>
                  <a:gd name="T112" fmla="*/ 595 w 1006"/>
                  <a:gd name="T113" fmla="*/ 327 h 1873"/>
                  <a:gd name="T114" fmla="*/ 624 w 1006"/>
                  <a:gd name="T115" fmla="*/ 383 h 1873"/>
                  <a:gd name="T116" fmla="*/ 666 w 1006"/>
                  <a:gd name="T117" fmla="*/ 454 h 1873"/>
                  <a:gd name="T118" fmla="*/ 680 w 1006"/>
                  <a:gd name="T119" fmla="*/ 497 h 1873"/>
                  <a:gd name="T120" fmla="*/ 709 w 1006"/>
                  <a:gd name="T121" fmla="*/ 539 h 187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006"/>
                  <a:gd name="T184" fmla="*/ 0 h 1873"/>
                  <a:gd name="T185" fmla="*/ 1006 w 1006"/>
                  <a:gd name="T186" fmla="*/ 1873 h 187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006" h="1873">
                    <a:moveTo>
                      <a:pt x="723" y="553"/>
                    </a:moveTo>
                    <a:lnTo>
                      <a:pt x="723" y="568"/>
                    </a:lnTo>
                    <a:lnTo>
                      <a:pt x="737" y="582"/>
                    </a:lnTo>
                    <a:lnTo>
                      <a:pt x="751" y="596"/>
                    </a:lnTo>
                    <a:lnTo>
                      <a:pt x="765" y="610"/>
                    </a:lnTo>
                    <a:lnTo>
                      <a:pt x="765" y="624"/>
                    </a:lnTo>
                    <a:lnTo>
                      <a:pt x="780" y="639"/>
                    </a:lnTo>
                    <a:lnTo>
                      <a:pt x="780" y="653"/>
                    </a:lnTo>
                    <a:lnTo>
                      <a:pt x="794" y="653"/>
                    </a:lnTo>
                    <a:lnTo>
                      <a:pt x="794" y="667"/>
                    </a:lnTo>
                    <a:lnTo>
                      <a:pt x="808" y="681"/>
                    </a:lnTo>
                    <a:lnTo>
                      <a:pt x="808" y="695"/>
                    </a:lnTo>
                    <a:lnTo>
                      <a:pt x="822" y="695"/>
                    </a:lnTo>
                    <a:lnTo>
                      <a:pt x="822" y="710"/>
                    </a:lnTo>
                    <a:lnTo>
                      <a:pt x="836" y="724"/>
                    </a:lnTo>
                    <a:lnTo>
                      <a:pt x="850" y="752"/>
                    </a:lnTo>
                    <a:lnTo>
                      <a:pt x="865" y="752"/>
                    </a:lnTo>
                    <a:lnTo>
                      <a:pt x="865" y="780"/>
                    </a:lnTo>
                    <a:lnTo>
                      <a:pt x="893" y="809"/>
                    </a:lnTo>
                    <a:lnTo>
                      <a:pt x="907" y="823"/>
                    </a:lnTo>
                    <a:lnTo>
                      <a:pt x="907" y="837"/>
                    </a:lnTo>
                    <a:lnTo>
                      <a:pt x="921" y="851"/>
                    </a:lnTo>
                    <a:lnTo>
                      <a:pt x="936" y="866"/>
                    </a:lnTo>
                    <a:lnTo>
                      <a:pt x="950" y="880"/>
                    </a:lnTo>
                    <a:lnTo>
                      <a:pt x="950" y="894"/>
                    </a:lnTo>
                    <a:lnTo>
                      <a:pt x="964" y="894"/>
                    </a:lnTo>
                    <a:lnTo>
                      <a:pt x="964" y="908"/>
                    </a:lnTo>
                    <a:lnTo>
                      <a:pt x="978" y="922"/>
                    </a:lnTo>
                    <a:lnTo>
                      <a:pt x="992" y="936"/>
                    </a:lnTo>
                    <a:lnTo>
                      <a:pt x="992" y="951"/>
                    </a:lnTo>
                    <a:lnTo>
                      <a:pt x="1006" y="965"/>
                    </a:lnTo>
                    <a:lnTo>
                      <a:pt x="1006" y="979"/>
                    </a:lnTo>
                    <a:lnTo>
                      <a:pt x="1006" y="993"/>
                    </a:lnTo>
                    <a:lnTo>
                      <a:pt x="992" y="1007"/>
                    </a:lnTo>
                    <a:lnTo>
                      <a:pt x="978" y="1022"/>
                    </a:lnTo>
                    <a:lnTo>
                      <a:pt x="964" y="1036"/>
                    </a:lnTo>
                    <a:lnTo>
                      <a:pt x="936" y="1064"/>
                    </a:lnTo>
                    <a:lnTo>
                      <a:pt x="921" y="1078"/>
                    </a:lnTo>
                    <a:lnTo>
                      <a:pt x="907" y="1093"/>
                    </a:lnTo>
                    <a:lnTo>
                      <a:pt x="907" y="1107"/>
                    </a:lnTo>
                    <a:lnTo>
                      <a:pt x="893" y="1107"/>
                    </a:lnTo>
                    <a:lnTo>
                      <a:pt x="865" y="1107"/>
                    </a:lnTo>
                    <a:lnTo>
                      <a:pt x="850" y="1107"/>
                    </a:lnTo>
                    <a:lnTo>
                      <a:pt x="836" y="1107"/>
                    </a:lnTo>
                    <a:lnTo>
                      <a:pt x="836" y="1121"/>
                    </a:lnTo>
                    <a:lnTo>
                      <a:pt x="850" y="1121"/>
                    </a:lnTo>
                    <a:lnTo>
                      <a:pt x="850" y="1135"/>
                    </a:lnTo>
                    <a:lnTo>
                      <a:pt x="850" y="1149"/>
                    </a:lnTo>
                    <a:lnTo>
                      <a:pt x="850" y="1163"/>
                    </a:lnTo>
                    <a:lnTo>
                      <a:pt x="850" y="1178"/>
                    </a:lnTo>
                    <a:lnTo>
                      <a:pt x="850" y="1192"/>
                    </a:lnTo>
                    <a:lnTo>
                      <a:pt x="850" y="1206"/>
                    </a:lnTo>
                    <a:lnTo>
                      <a:pt x="850" y="1220"/>
                    </a:lnTo>
                    <a:lnTo>
                      <a:pt x="865" y="1220"/>
                    </a:lnTo>
                    <a:lnTo>
                      <a:pt x="865" y="1234"/>
                    </a:lnTo>
                    <a:lnTo>
                      <a:pt x="865" y="1249"/>
                    </a:lnTo>
                    <a:lnTo>
                      <a:pt x="865" y="1263"/>
                    </a:lnTo>
                    <a:lnTo>
                      <a:pt x="865" y="1277"/>
                    </a:lnTo>
                    <a:lnTo>
                      <a:pt x="850" y="1291"/>
                    </a:lnTo>
                    <a:lnTo>
                      <a:pt x="850" y="1305"/>
                    </a:lnTo>
                    <a:lnTo>
                      <a:pt x="865" y="1319"/>
                    </a:lnTo>
                    <a:lnTo>
                      <a:pt x="865" y="1334"/>
                    </a:lnTo>
                    <a:lnTo>
                      <a:pt x="865" y="1348"/>
                    </a:lnTo>
                    <a:lnTo>
                      <a:pt x="879" y="1348"/>
                    </a:lnTo>
                    <a:lnTo>
                      <a:pt x="879" y="1362"/>
                    </a:lnTo>
                    <a:lnTo>
                      <a:pt x="879" y="1376"/>
                    </a:lnTo>
                    <a:lnTo>
                      <a:pt x="879" y="1390"/>
                    </a:lnTo>
                    <a:lnTo>
                      <a:pt x="865" y="1405"/>
                    </a:lnTo>
                    <a:lnTo>
                      <a:pt x="865" y="1433"/>
                    </a:lnTo>
                    <a:lnTo>
                      <a:pt x="865" y="1447"/>
                    </a:lnTo>
                    <a:lnTo>
                      <a:pt x="865" y="1461"/>
                    </a:lnTo>
                    <a:lnTo>
                      <a:pt x="865" y="1475"/>
                    </a:lnTo>
                    <a:lnTo>
                      <a:pt x="865" y="1490"/>
                    </a:lnTo>
                    <a:lnTo>
                      <a:pt x="850" y="1504"/>
                    </a:lnTo>
                    <a:lnTo>
                      <a:pt x="850" y="1518"/>
                    </a:lnTo>
                    <a:lnTo>
                      <a:pt x="850" y="1532"/>
                    </a:lnTo>
                    <a:lnTo>
                      <a:pt x="850" y="1546"/>
                    </a:lnTo>
                    <a:lnTo>
                      <a:pt x="850" y="1561"/>
                    </a:lnTo>
                    <a:lnTo>
                      <a:pt x="836" y="1561"/>
                    </a:lnTo>
                    <a:lnTo>
                      <a:pt x="836" y="1575"/>
                    </a:lnTo>
                    <a:lnTo>
                      <a:pt x="822" y="1617"/>
                    </a:lnTo>
                    <a:lnTo>
                      <a:pt x="808" y="1617"/>
                    </a:lnTo>
                    <a:lnTo>
                      <a:pt x="794" y="1617"/>
                    </a:lnTo>
                    <a:lnTo>
                      <a:pt x="780" y="1617"/>
                    </a:lnTo>
                    <a:lnTo>
                      <a:pt x="765" y="1617"/>
                    </a:lnTo>
                    <a:lnTo>
                      <a:pt x="780" y="1632"/>
                    </a:lnTo>
                    <a:lnTo>
                      <a:pt x="780" y="1646"/>
                    </a:lnTo>
                    <a:lnTo>
                      <a:pt x="780" y="1660"/>
                    </a:lnTo>
                    <a:lnTo>
                      <a:pt x="794" y="1674"/>
                    </a:lnTo>
                    <a:lnTo>
                      <a:pt x="794" y="1688"/>
                    </a:lnTo>
                    <a:lnTo>
                      <a:pt x="780" y="1688"/>
                    </a:lnTo>
                    <a:lnTo>
                      <a:pt x="765" y="1688"/>
                    </a:lnTo>
                    <a:lnTo>
                      <a:pt x="751" y="1702"/>
                    </a:lnTo>
                    <a:lnTo>
                      <a:pt x="737" y="1702"/>
                    </a:lnTo>
                    <a:lnTo>
                      <a:pt x="723" y="1702"/>
                    </a:lnTo>
                    <a:lnTo>
                      <a:pt x="723" y="1717"/>
                    </a:lnTo>
                    <a:lnTo>
                      <a:pt x="709" y="1717"/>
                    </a:lnTo>
                    <a:lnTo>
                      <a:pt x="694" y="1717"/>
                    </a:lnTo>
                    <a:lnTo>
                      <a:pt x="680" y="1717"/>
                    </a:lnTo>
                    <a:lnTo>
                      <a:pt x="680" y="1731"/>
                    </a:lnTo>
                    <a:lnTo>
                      <a:pt x="666" y="1731"/>
                    </a:lnTo>
                    <a:lnTo>
                      <a:pt x="652" y="1731"/>
                    </a:lnTo>
                    <a:lnTo>
                      <a:pt x="652" y="1745"/>
                    </a:lnTo>
                    <a:lnTo>
                      <a:pt x="638" y="1745"/>
                    </a:lnTo>
                    <a:lnTo>
                      <a:pt x="624" y="1745"/>
                    </a:lnTo>
                    <a:lnTo>
                      <a:pt x="624" y="1759"/>
                    </a:lnTo>
                    <a:lnTo>
                      <a:pt x="609" y="1759"/>
                    </a:lnTo>
                    <a:lnTo>
                      <a:pt x="595" y="1759"/>
                    </a:lnTo>
                    <a:lnTo>
                      <a:pt x="595" y="1773"/>
                    </a:lnTo>
                    <a:lnTo>
                      <a:pt x="581" y="1773"/>
                    </a:lnTo>
                    <a:lnTo>
                      <a:pt x="567" y="1773"/>
                    </a:lnTo>
                    <a:lnTo>
                      <a:pt x="567" y="1788"/>
                    </a:lnTo>
                    <a:lnTo>
                      <a:pt x="553" y="1788"/>
                    </a:lnTo>
                    <a:lnTo>
                      <a:pt x="538" y="1802"/>
                    </a:lnTo>
                    <a:lnTo>
                      <a:pt x="524" y="1802"/>
                    </a:lnTo>
                    <a:lnTo>
                      <a:pt x="524" y="1816"/>
                    </a:lnTo>
                    <a:lnTo>
                      <a:pt x="510" y="1816"/>
                    </a:lnTo>
                    <a:lnTo>
                      <a:pt x="496" y="1816"/>
                    </a:lnTo>
                    <a:lnTo>
                      <a:pt x="496" y="1830"/>
                    </a:lnTo>
                    <a:lnTo>
                      <a:pt x="482" y="1830"/>
                    </a:lnTo>
                    <a:lnTo>
                      <a:pt x="468" y="1830"/>
                    </a:lnTo>
                    <a:lnTo>
                      <a:pt x="453" y="1844"/>
                    </a:lnTo>
                    <a:lnTo>
                      <a:pt x="439" y="1844"/>
                    </a:lnTo>
                    <a:lnTo>
                      <a:pt x="425" y="1844"/>
                    </a:lnTo>
                    <a:lnTo>
                      <a:pt x="425" y="1858"/>
                    </a:lnTo>
                    <a:lnTo>
                      <a:pt x="411" y="1858"/>
                    </a:lnTo>
                    <a:lnTo>
                      <a:pt x="397" y="1858"/>
                    </a:lnTo>
                    <a:lnTo>
                      <a:pt x="382" y="1873"/>
                    </a:lnTo>
                    <a:lnTo>
                      <a:pt x="368" y="1873"/>
                    </a:lnTo>
                    <a:lnTo>
                      <a:pt x="354" y="1873"/>
                    </a:lnTo>
                    <a:lnTo>
                      <a:pt x="340" y="1873"/>
                    </a:lnTo>
                    <a:lnTo>
                      <a:pt x="326" y="1873"/>
                    </a:lnTo>
                    <a:lnTo>
                      <a:pt x="312" y="1873"/>
                    </a:lnTo>
                    <a:lnTo>
                      <a:pt x="312" y="1858"/>
                    </a:lnTo>
                    <a:lnTo>
                      <a:pt x="297" y="1858"/>
                    </a:lnTo>
                    <a:lnTo>
                      <a:pt x="283" y="1858"/>
                    </a:lnTo>
                    <a:lnTo>
                      <a:pt x="283" y="1844"/>
                    </a:lnTo>
                    <a:lnTo>
                      <a:pt x="269" y="1844"/>
                    </a:lnTo>
                    <a:lnTo>
                      <a:pt x="269" y="1830"/>
                    </a:lnTo>
                    <a:lnTo>
                      <a:pt x="283" y="1830"/>
                    </a:lnTo>
                    <a:lnTo>
                      <a:pt x="283" y="1816"/>
                    </a:lnTo>
                    <a:lnTo>
                      <a:pt x="297" y="1816"/>
                    </a:lnTo>
                    <a:lnTo>
                      <a:pt x="297" y="1802"/>
                    </a:lnTo>
                    <a:lnTo>
                      <a:pt x="312" y="1788"/>
                    </a:lnTo>
                    <a:lnTo>
                      <a:pt x="312" y="1773"/>
                    </a:lnTo>
                    <a:lnTo>
                      <a:pt x="326" y="1773"/>
                    </a:lnTo>
                    <a:lnTo>
                      <a:pt x="326" y="1759"/>
                    </a:lnTo>
                    <a:lnTo>
                      <a:pt x="340" y="1745"/>
                    </a:lnTo>
                    <a:lnTo>
                      <a:pt x="340" y="1731"/>
                    </a:lnTo>
                    <a:lnTo>
                      <a:pt x="354" y="1717"/>
                    </a:lnTo>
                    <a:lnTo>
                      <a:pt x="354" y="1702"/>
                    </a:lnTo>
                    <a:lnTo>
                      <a:pt x="354" y="1688"/>
                    </a:lnTo>
                    <a:lnTo>
                      <a:pt x="354" y="1674"/>
                    </a:lnTo>
                    <a:lnTo>
                      <a:pt x="354" y="1660"/>
                    </a:lnTo>
                    <a:lnTo>
                      <a:pt x="354" y="1646"/>
                    </a:lnTo>
                    <a:lnTo>
                      <a:pt x="368" y="1632"/>
                    </a:lnTo>
                    <a:lnTo>
                      <a:pt x="368" y="1617"/>
                    </a:lnTo>
                    <a:lnTo>
                      <a:pt x="354" y="1603"/>
                    </a:lnTo>
                    <a:lnTo>
                      <a:pt x="354" y="1589"/>
                    </a:lnTo>
                    <a:lnTo>
                      <a:pt x="354" y="1575"/>
                    </a:lnTo>
                    <a:lnTo>
                      <a:pt x="354" y="1561"/>
                    </a:lnTo>
                    <a:lnTo>
                      <a:pt x="354" y="1546"/>
                    </a:lnTo>
                    <a:lnTo>
                      <a:pt x="340" y="1546"/>
                    </a:lnTo>
                    <a:lnTo>
                      <a:pt x="340" y="1532"/>
                    </a:lnTo>
                    <a:lnTo>
                      <a:pt x="340" y="1518"/>
                    </a:lnTo>
                    <a:lnTo>
                      <a:pt x="340" y="1504"/>
                    </a:lnTo>
                    <a:lnTo>
                      <a:pt x="326" y="1504"/>
                    </a:lnTo>
                    <a:lnTo>
                      <a:pt x="326" y="1490"/>
                    </a:lnTo>
                    <a:lnTo>
                      <a:pt x="312" y="1475"/>
                    </a:lnTo>
                    <a:lnTo>
                      <a:pt x="312" y="1461"/>
                    </a:lnTo>
                    <a:lnTo>
                      <a:pt x="297" y="1461"/>
                    </a:lnTo>
                    <a:lnTo>
                      <a:pt x="297" y="1447"/>
                    </a:lnTo>
                    <a:lnTo>
                      <a:pt x="297" y="1433"/>
                    </a:lnTo>
                    <a:lnTo>
                      <a:pt x="283" y="1433"/>
                    </a:lnTo>
                    <a:lnTo>
                      <a:pt x="283" y="1419"/>
                    </a:lnTo>
                    <a:lnTo>
                      <a:pt x="269" y="1419"/>
                    </a:lnTo>
                    <a:lnTo>
                      <a:pt x="269" y="1405"/>
                    </a:lnTo>
                    <a:lnTo>
                      <a:pt x="255" y="1390"/>
                    </a:lnTo>
                    <a:lnTo>
                      <a:pt x="255" y="1376"/>
                    </a:lnTo>
                    <a:lnTo>
                      <a:pt x="241" y="1376"/>
                    </a:lnTo>
                    <a:lnTo>
                      <a:pt x="241" y="1362"/>
                    </a:lnTo>
                    <a:lnTo>
                      <a:pt x="226" y="1362"/>
                    </a:lnTo>
                    <a:lnTo>
                      <a:pt x="226" y="1348"/>
                    </a:lnTo>
                    <a:lnTo>
                      <a:pt x="226" y="1334"/>
                    </a:lnTo>
                    <a:lnTo>
                      <a:pt x="212" y="1319"/>
                    </a:lnTo>
                    <a:lnTo>
                      <a:pt x="212" y="1305"/>
                    </a:lnTo>
                    <a:lnTo>
                      <a:pt x="198" y="1305"/>
                    </a:lnTo>
                    <a:lnTo>
                      <a:pt x="198" y="1291"/>
                    </a:lnTo>
                    <a:lnTo>
                      <a:pt x="198" y="1277"/>
                    </a:lnTo>
                    <a:lnTo>
                      <a:pt x="198" y="1263"/>
                    </a:lnTo>
                    <a:lnTo>
                      <a:pt x="184" y="1263"/>
                    </a:lnTo>
                    <a:lnTo>
                      <a:pt x="184" y="1249"/>
                    </a:lnTo>
                    <a:lnTo>
                      <a:pt x="184" y="1234"/>
                    </a:lnTo>
                    <a:lnTo>
                      <a:pt x="184" y="1220"/>
                    </a:lnTo>
                    <a:lnTo>
                      <a:pt x="170" y="1220"/>
                    </a:lnTo>
                    <a:lnTo>
                      <a:pt x="170" y="1206"/>
                    </a:lnTo>
                    <a:lnTo>
                      <a:pt x="170" y="1192"/>
                    </a:lnTo>
                    <a:lnTo>
                      <a:pt x="170" y="1178"/>
                    </a:lnTo>
                    <a:lnTo>
                      <a:pt x="184" y="1163"/>
                    </a:lnTo>
                    <a:lnTo>
                      <a:pt x="184" y="1149"/>
                    </a:lnTo>
                    <a:lnTo>
                      <a:pt x="184" y="1135"/>
                    </a:lnTo>
                    <a:lnTo>
                      <a:pt x="184" y="1121"/>
                    </a:lnTo>
                    <a:lnTo>
                      <a:pt x="198" y="1121"/>
                    </a:lnTo>
                    <a:lnTo>
                      <a:pt x="198" y="1107"/>
                    </a:lnTo>
                    <a:lnTo>
                      <a:pt x="212" y="1093"/>
                    </a:lnTo>
                    <a:lnTo>
                      <a:pt x="212" y="1078"/>
                    </a:lnTo>
                    <a:lnTo>
                      <a:pt x="226" y="1064"/>
                    </a:lnTo>
                    <a:lnTo>
                      <a:pt x="241" y="1050"/>
                    </a:lnTo>
                    <a:lnTo>
                      <a:pt x="255" y="1036"/>
                    </a:lnTo>
                    <a:lnTo>
                      <a:pt x="283" y="1007"/>
                    </a:lnTo>
                    <a:lnTo>
                      <a:pt x="283" y="993"/>
                    </a:lnTo>
                    <a:lnTo>
                      <a:pt x="297" y="993"/>
                    </a:lnTo>
                    <a:lnTo>
                      <a:pt x="297" y="979"/>
                    </a:lnTo>
                    <a:lnTo>
                      <a:pt x="297" y="965"/>
                    </a:lnTo>
                    <a:lnTo>
                      <a:pt x="312" y="951"/>
                    </a:lnTo>
                    <a:lnTo>
                      <a:pt x="312" y="936"/>
                    </a:lnTo>
                    <a:lnTo>
                      <a:pt x="312" y="922"/>
                    </a:lnTo>
                    <a:lnTo>
                      <a:pt x="312" y="894"/>
                    </a:lnTo>
                    <a:lnTo>
                      <a:pt x="312" y="866"/>
                    </a:lnTo>
                    <a:lnTo>
                      <a:pt x="312" y="837"/>
                    </a:lnTo>
                    <a:lnTo>
                      <a:pt x="312" y="823"/>
                    </a:lnTo>
                    <a:lnTo>
                      <a:pt x="312" y="809"/>
                    </a:lnTo>
                    <a:lnTo>
                      <a:pt x="312" y="795"/>
                    </a:lnTo>
                    <a:lnTo>
                      <a:pt x="297" y="780"/>
                    </a:lnTo>
                    <a:lnTo>
                      <a:pt x="297" y="766"/>
                    </a:lnTo>
                    <a:lnTo>
                      <a:pt x="297" y="752"/>
                    </a:lnTo>
                    <a:lnTo>
                      <a:pt x="283" y="752"/>
                    </a:lnTo>
                    <a:lnTo>
                      <a:pt x="269" y="738"/>
                    </a:lnTo>
                    <a:lnTo>
                      <a:pt x="269" y="724"/>
                    </a:lnTo>
                    <a:lnTo>
                      <a:pt x="255" y="710"/>
                    </a:lnTo>
                    <a:lnTo>
                      <a:pt x="255" y="695"/>
                    </a:lnTo>
                    <a:lnTo>
                      <a:pt x="241" y="695"/>
                    </a:lnTo>
                    <a:lnTo>
                      <a:pt x="241" y="681"/>
                    </a:lnTo>
                    <a:lnTo>
                      <a:pt x="241" y="667"/>
                    </a:lnTo>
                    <a:lnTo>
                      <a:pt x="226" y="653"/>
                    </a:lnTo>
                    <a:lnTo>
                      <a:pt x="212" y="653"/>
                    </a:lnTo>
                    <a:lnTo>
                      <a:pt x="212" y="639"/>
                    </a:lnTo>
                    <a:lnTo>
                      <a:pt x="184" y="639"/>
                    </a:lnTo>
                    <a:lnTo>
                      <a:pt x="170" y="624"/>
                    </a:lnTo>
                    <a:lnTo>
                      <a:pt x="141" y="610"/>
                    </a:lnTo>
                    <a:lnTo>
                      <a:pt x="127" y="610"/>
                    </a:lnTo>
                    <a:lnTo>
                      <a:pt x="127" y="596"/>
                    </a:lnTo>
                    <a:lnTo>
                      <a:pt x="113" y="596"/>
                    </a:lnTo>
                    <a:lnTo>
                      <a:pt x="99" y="596"/>
                    </a:lnTo>
                    <a:lnTo>
                      <a:pt x="99" y="582"/>
                    </a:lnTo>
                    <a:lnTo>
                      <a:pt x="85" y="582"/>
                    </a:lnTo>
                    <a:lnTo>
                      <a:pt x="70" y="582"/>
                    </a:lnTo>
                    <a:lnTo>
                      <a:pt x="70" y="568"/>
                    </a:lnTo>
                    <a:lnTo>
                      <a:pt x="56" y="568"/>
                    </a:lnTo>
                    <a:lnTo>
                      <a:pt x="42" y="539"/>
                    </a:lnTo>
                    <a:lnTo>
                      <a:pt x="14" y="511"/>
                    </a:lnTo>
                    <a:lnTo>
                      <a:pt x="0" y="497"/>
                    </a:lnTo>
                    <a:lnTo>
                      <a:pt x="14" y="468"/>
                    </a:lnTo>
                    <a:lnTo>
                      <a:pt x="42" y="440"/>
                    </a:lnTo>
                    <a:lnTo>
                      <a:pt x="56" y="426"/>
                    </a:lnTo>
                    <a:lnTo>
                      <a:pt x="141" y="327"/>
                    </a:lnTo>
                    <a:lnTo>
                      <a:pt x="184" y="270"/>
                    </a:lnTo>
                    <a:lnTo>
                      <a:pt x="184" y="256"/>
                    </a:lnTo>
                    <a:lnTo>
                      <a:pt x="198" y="241"/>
                    </a:lnTo>
                    <a:lnTo>
                      <a:pt x="198" y="227"/>
                    </a:lnTo>
                    <a:lnTo>
                      <a:pt x="212" y="213"/>
                    </a:lnTo>
                    <a:lnTo>
                      <a:pt x="226" y="199"/>
                    </a:lnTo>
                    <a:lnTo>
                      <a:pt x="241" y="185"/>
                    </a:lnTo>
                    <a:lnTo>
                      <a:pt x="255" y="156"/>
                    </a:lnTo>
                    <a:lnTo>
                      <a:pt x="255" y="142"/>
                    </a:lnTo>
                    <a:lnTo>
                      <a:pt x="269" y="128"/>
                    </a:lnTo>
                    <a:lnTo>
                      <a:pt x="283" y="114"/>
                    </a:lnTo>
                    <a:lnTo>
                      <a:pt x="297" y="100"/>
                    </a:lnTo>
                    <a:lnTo>
                      <a:pt x="312" y="85"/>
                    </a:lnTo>
                    <a:lnTo>
                      <a:pt x="326" y="85"/>
                    </a:lnTo>
                    <a:lnTo>
                      <a:pt x="340" y="71"/>
                    </a:lnTo>
                    <a:lnTo>
                      <a:pt x="354" y="71"/>
                    </a:lnTo>
                    <a:lnTo>
                      <a:pt x="354" y="57"/>
                    </a:lnTo>
                    <a:lnTo>
                      <a:pt x="368" y="57"/>
                    </a:lnTo>
                    <a:lnTo>
                      <a:pt x="368" y="43"/>
                    </a:lnTo>
                    <a:lnTo>
                      <a:pt x="382" y="43"/>
                    </a:lnTo>
                    <a:lnTo>
                      <a:pt x="397" y="43"/>
                    </a:lnTo>
                    <a:lnTo>
                      <a:pt x="397" y="29"/>
                    </a:lnTo>
                    <a:lnTo>
                      <a:pt x="411" y="29"/>
                    </a:lnTo>
                    <a:lnTo>
                      <a:pt x="425" y="14"/>
                    </a:lnTo>
                    <a:lnTo>
                      <a:pt x="439" y="14"/>
                    </a:lnTo>
                    <a:lnTo>
                      <a:pt x="453" y="14"/>
                    </a:lnTo>
                    <a:lnTo>
                      <a:pt x="453" y="0"/>
                    </a:lnTo>
                    <a:lnTo>
                      <a:pt x="468" y="0"/>
                    </a:lnTo>
                    <a:lnTo>
                      <a:pt x="482" y="43"/>
                    </a:lnTo>
                    <a:lnTo>
                      <a:pt x="482" y="57"/>
                    </a:lnTo>
                    <a:lnTo>
                      <a:pt x="496" y="71"/>
                    </a:lnTo>
                    <a:lnTo>
                      <a:pt x="496" y="85"/>
                    </a:lnTo>
                    <a:lnTo>
                      <a:pt x="510" y="100"/>
                    </a:lnTo>
                    <a:lnTo>
                      <a:pt x="510" y="128"/>
                    </a:lnTo>
                    <a:lnTo>
                      <a:pt x="524" y="156"/>
                    </a:lnTo>
                    <a:lnTo>
                      <a:pt x="538" y="171"/>
                    </a:lnTo>
                    <a:lnTo>
                      <a:pt x="538" y="185"/>
                    </a:lnTo>
                    <a:lnTo>
                      <a:pt x="553" y="199"/>
                    </a:lnTo>
                    <a:lnTo>
                      <a:pt x="553" y="213"/>
                    </a:lnTo>
                    <a:lnTo>
                      <a:pt x="567" y="227"/>
                    </a:lnTo>
                    <a:lnTo>
                      <a:pt x="567" y="241"/>
                    </a:lnTo>
                    <a:lnTo>
                      <a:pt x="581" y="270"/>
                    </a:lnTo>
                    <a:lnTo>
                      <a:pt x="581" y="284"/>
                    </a:lnTo>
                    <a:lnTo>
                      <a:pt x="595" y="298"/>
                    </a:lnTo>
                    <a:lnTo>
                      <a:pt x="595" y="312"/>
                    </a:lnTo>
                    <a:lnTo>
                      <a:pt x="595" y="327"/>
                    </a:lnTo>
                    <a:lnTo>
                      <a:pt x="609" y="327"/>
                    </a:lnTo>
                    <a:lnTo>
                      <a:pt x="609" y="341"/>
                    </a:lnTo>
                    <a:lnTo>
                      <a:pt x="609" y="355"/>
                    </a:lnTo>
                    <a:lnTo>
                      <a:pt x="624" y="369"/>
                    </a:lnTo>
                    <a:lnTo>
                      <a:pt x="624" y="383"/>
                    </a:lnTo>
                    <a:lnTo>
                      <a:pt x="638" y="397"/>
                    </a:lnTo>
                    <a:lnTo>
                      <a:pt x="638" y="426"/>
                    </a:lnTo>
                    <a:lnTo>
                      <a:pt x="652" y="426"/>
                    </a:lnTo>
                    <a:lnTo>
                      <a:pt x="652" y="440"/>
                    </a:lnTo>
                    <a:lnTo>
                      <a:pt x="666" y="454"/>
                    </a:lnTo>
                    <a:lnTo>
                      <a:pt x="666" y="468"/>
                    </a:lnTo>
                    <a:lnTo>
                      <a:pt x="680" y="483"/>
                    </a:lnTo>
                    <a:lnTo>
                      <a:pt x="680" y="497"/>
                    </a:lnTo>
                    <a:lnTo>
                      <a:pt x="694" y="511"/>
                    </a:lnTo>
                    <a:lnTo>
                      <a:pt x="694" y="525"/>
                    </a:lnTo>
                    <a:lnTo>
                      <a:pt x="709" y="525"/>
                    </a:lnTo>
                    <a:lnTo>
                      <a:pt x="709" y="539"/>
                    </a:lnTo>
                    <a:lnTo>
                      <a:pt x="723" y="553"/>
                    </a:lnTo>
                    <a:close/>
                  </a:path>
                </a:pathLst>
              </a:custGeom>
              <a:blipFill dpi="0" rotWithShape="1">
                <a:blip r:embed="rId3"/>
                <a:srcRect/>
                <a:tile tx="0" ty="0" sx="100000" sy="100000" flip="none" algn="tl"/>
              </a:blipFill>
              <a:ln w="0">
                <a:solidFill>
                  <a:srgbClr val="333333"/>
                </a:solidFill>
                <a:round/>
                <a:headEnd/>
                <a:tailEnd/>
              </a:ln>
            </p:spPr>
            <p:txBody>
              <a:bodyPr/>
              <a:lstStyle/>
              <a:p>
                <a:endParaRPr lang="ja-JP" altLang="en-US"/>
              </a:p>
            </p:txBody>
          </p:sp>
          <p:sp>
            <p:nvSpPr>
              <p:cNvPr id="28741" name="Freeform 42"/>
              <p:cNvSpPr>
                <a:spLocks/>
              </p:cNvSpPr>
              <p:nvPr/>
            </p:nvSpPr>
            <p:spPr bwMode="auto">
              <a:xfrm>
                <a:off x="4638" y="5489"/>
                <a:ext cx="1248" cy="2454"/>
              </a:xfrm>
              <a:custGeom>
                <a:avLst/>
                <a:gdLst>
                  <a:gd name="T0" fmla="*/ 836 w 1248"/>
                  <a:gd name="T1" fmla="*/ 156 h 2454"/>
                  <a:gd name="T2" fmla="*/ 950 w 1248"/>
                  <a:gd name="T3" fmla="*/ 142 h 2454"/>
                  <a:gd name="T4" fmla="*/ 1148 w 1248"/>
                  <a:gd name="T5" fmla="*/ 185 h 2454"/>
                  <a:gd name="T6" fmla="*/ 1148 w 1248"/>
                  <a:gd name="T7" fmla="*/ 213 h 2454"/>
                  <a:gd name="T8" fmla="*/ 1162 w 1248"/>
                  <a:gd name="T9" fmla="*/ 284 h 2454"/>
                  <a:gd name="T10" fmla="*/ 1233 w 1248"/>
                  <a:gd name="T11" fmla="*/ 355 h 2454"/>
                  <a:gd name="T12" fmla="*/ 1106 w 1248"/>
                  <a:gd name="T13" fmla="*/ 681 h 2454"/>
                  <a:gd name="T14" fmla="*/ 992 w 1248"/>
                  <a:gd name="T15" fmla="*/ 1008 h 2454"/>
                  <a:gd name="T16" fmla="*/ 992 w 1248"/>
                  <a:gd name="T17" fmla="*/ 1277 h 2454"/>
                  <a:gd name="T18" fmla="*/ 992 w 1248"/>
                  <a:gd name="T19" fmla="*/ 1362 h 2454"/>
                  <a:gd name="T20" fmla="*/ 992 w 1248"/>
                  <a:gd name="T21" fmla="*/ 1476 h 2454"/>
                  <a:gd name="T22" fmla="*/ 1120 w 1248"/>
                  <a:gd name="T23" fmla="*/ 1561 h 2454"/>
                  <a:gd name="T24" fmla="*/ 1120 w 1248"/>
                  <a:gd name="T25" fmla="*/ 1646 h 2454"/>
                  <a:gd name="T26" fmla="*/ 1120 w 1248"/>
                  <a:gd name="T27" fmla="*/ 1802 h 2454"/>
                  <a:gd name="T28" fmla="*/ 1106 w 1248"/>
                  <a:gd name="T29" fmla="*/ 1915 h 2454"/>
                  <a:gd name="T30" fmla="*/ 1106 w 1248"/>
                  <a:gd name="T31" fmla="*/ 1972 h 2454"/>
                  <a:gd name="T32" fmla="*/ 1106 w 1248"/>
                  <a:gd name="T33" fmla="*/ 2000 h 2454"/>
                  <a:gd name="T34" fmla="*/ 992 w 1248"/>
                  <a:gd name="T35" fmla="*/ 2000 h 2454"/>
                  <a:gd name="T36" fmla="*/ 893 w 1248"/>
                  <a:gd name="T37" fmla="*/ 2015 h 2454"/>
                  <a:gd name="T38" fmla="*/ 780 w 1248"/>
                  <a:gd name="T39" fmla="*/ 2015 h 2454"/>
                  <a:gd name="T40" fmla="*/ 680 w 1248"/>
                  <a:gd name="T41" fmla="*/ 2029 h 2454"/>
                  <a:gd name="T42" fmla="*/ 638 w 1248"/>
                  <a:gd name="T43" fmla="*/ 2128 h 2454"/>
                  <a:gd name="T44" fmla="*/ 638 w 1248"/>
                  <a:gd name="T45" fmla="*/ 2185 h 2454"/>
                  <a:gd name="T46" fmla="*/ 595 w 1248"/>
                  <a:gd name="T47" fmla="*/ 2227 h 2454"/>
                  <a:gd name="T48" fmla="*/ 595 w 1248"/>
                  <a:gd name="T49" fmla="*/ 2270 h 2454"/>
                  <a:gd name="T50" fmla="*/ 609 w 1248"/>
                  <a:gd name="T51" fmla="*/ 2312 h 2454"/>
                  <a:gd name="T52" fmla="*/ 609 w 1248"/>
                  <a:gd name="T53" fmla="*/ 2355 h 2454"/>
                  <a:gd name="T54" fmla="*/ 624 w 1248"/>
                  <a:gd name="T55" fmla="*/ 2412 h 2454"/>
                  <a:gd name="T56" fmla="*/ 609 w 1248"/>
                  <a:gd name="T57" fmla="*/ 2412 h 2454"/>
                  <a:gd name="T58" fmla="*/ 609 w 1248"/>
                  <a:gd name="T59" fmla="*/ 2327 h 2454"/>
                  <a:gd name="T60" fmla="*/ 595 w 1248"/>
                  <a:gd name="T61" fmla="*/ 2242 h 2454"/>
                  <a:gd name="T62" fmla="*/ 567 w 1248"/>
                  <a:gd name="T63" fmla="*/ 2213 h 2454"/>
                  <a:gd name="T64" fmla="*/ 524 w 1248"/>
                  <a:gd name="T65" fmla="*/ 2199 h 2454"/>
                  <a:gd name="T66" fmla="*/ 468 w 1248"/>
                  <a:gd name="T67" fmla="*/ 2199 h 2454"/>
                  <a:gd name="T68" fmla="*/ 397 w 1248"/>
                  <a:gd name="T69" fmla="*/ 2171 h 2454"/>
                  <a:gd name="T70" fmla="*/ 326 w 1248"/>
                  <a:gd name="T71" fmla="*/ 2171 h 2454"/>
                  <a:gd name="T72" fmla="*/ 326 w 1248"/>
                  <a:gd name="T73" fmla="*/ 2142 h 2454"/>
                  <a:gd name="T74" fmla="*/ 326 w 1248"/>
                  <a:gd name="T75" fmla="*/ 2100 h 2454"/>
                  <a:gd name="T76" fmla="*/ 326 w 1248"/>
                  <a:gd name="T77" fmla="*/ 2057 h 2454"/>
                  <a:gd name="T78" fmla="*/ 340 w 1248"/>
                  <a:gd name="T79" fmla="*/ 2029 h 2454"/>
                  <a:gd name="T80" fmla="*/ 340 w 1248"/>
                  <a:gd name="T81" fmla="*/ 1944 h 2454"/>
                  <a:gd name="T82" fmla="*/ 326 w 1248"/>
                  <a:gd name="T83" fmla="*/ 1873 h 2454"/>
                  <a:gd name="T84" fmla="*/ 340 w 1248"/>
                  <a:gd name="T85" fmla="*/ 1759 h 2454"/>
                  <a:gd name="T86" fmla="*/ 340 w 1248"/>
                  <a:gd name="T87" fmla="*/ 1717 h 2454"/>
                  <a:gd name="T88" fmla="*/ 340 w 1248"/>
                  <a:gd name="T89" fmla="*/ 1660 h 2454"/>
                  <a:gd name="T90" fmla="*/ 340 w 1248"/>
                  <a:gd name="T91" fmla="*/ 1617 h 2454"/>
                  <a:gd name="T92" fmla="*/ 354 w 1248"/>
                  <a:gd name="T93" fmla="*/ 1589 h 2454"/>
                  <a:gd name="T94" fmla="*/ 241 w 1248"/>
                  <a:gd name="T95" fmla="*/ 1561 h 2454"/>
                  <a:gd name="T96" fmla="*/ 14 w 1248"/>
                  <a:gd name="T97" fmla="*/ 1518 h 2454"/>
                  <a:gd name="T98" fmla="*/ 56 w 1248"/>
                  <a:gd name="T99" fmla="*/ 1305 h 2454"/>
                  <a:gd name="T100" fmla="*/ 113 w 1248"/>
                  <a:gd name="T101" fmla="*/ 1206 h 2454"/>
                  <a:gd name="T102" fmla="*/ 141 w 1248"/>
                  <a:gd name="T103" fmla="*/ 1135 h 2454"/>
                  <a:gd name="T104" fmla="*/ 212 w 1248"/>
                  <a:gd name="T105" fmla="*/ 965 h 2454"/>
                  <a:gd name="T106" fmla="*/ 312 w 1248"/>
                  <a:gd name="T107" fmla="*/ 738 h 2454"/>
                  <a:gd name="T108" fmla="*/ 354 w 1248"/>
                  <a:gd name="T109" fmla="*/ 610 h 2454"/>
                  <a:gd name="T110" fmla="*/ 368 w 1248"/>
                  <a:gd name="T111" fmla="*/ 539 h 2454"/>
                  <a:gd name="T112" fmla="*/ 382 w 1248"/>
                  <a:gd name="T113" fmla="*/ 341 h 2454"/>
                  <a:gd name="T114" fmla="*/ 524 w 1248"/>
                  <a:gd name="T115" fmla="*/ 128 h 2454"/>
                  <a:gd name="T116" fmla="*/ 624 w 1248"/>
                  <a:gd name="T117" fmla="*/ 57 h 2454"/>
                  <a:gd name="T118" fmla="*/ 723 w 1248"/>
                  <a:gd name="T119" fmla="*/ 142 h 24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48"/>
                  <a:gd name="T181" fmla="*/ 0 h 2454"/>
                  <a:gd name="T182" fmla="*/ 1248 w 1248"/>
                  <a:gd name="T183" fmla="*/ 2454 h 245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48" h="2454">
                    <a:moveTo>
                      <a:pt x="794" y="227"/>
                    </a:moveTo>
                    <a:lnTo>
                      <a:pt x="808" y="199"/>
                    </a:lnTo>
                    <a:lnTo>
                      <a:pt x="808" y="185"/>
                    </a:lnTo>
                    <a:lnTo>
                      <a:pt x="808" y="171"/>
                    </a:lnTo>
                    <a:lnTo>
                      <a:pt x="822" y="171"/>
                    </a:lnTo>
                    <a:lnTo>
                      <a:pt x="836" y="156"/>
                    </a:lnTo>
                    <a:lnTo>
                      <a:pt x="850" y="142"/>
                    </a:lnTo>
                    <a:lnTo>
                      <a:pt x="865" y="128"/>
                    </a:lnTo>
                    <a:lnTo>
                      <a:pt x="879" y="128"/>
                    </a:lnTo>
                    <a:lnTo>
                      <a:pt x="907" y="142"/>
                    </a:lnTo>
                    <a:lnTo>
                      <a:pt x="921" y="142"/>
                    </a:lnTo>
                    <a:lnTo>
                      <a:pt x="936" y="142"/>
                    </a:lnTo>
                    <a:lnTo>
                      <a:pt x="950" y="142"/>
                    </a:lnTo>
                    <a:lnTo>
                      <a:pt x="978" y="142"/>
                    </a:lnTo>
                    <a:lnTo>
                      <a:pt x="1021" y="156"/>
                    </a:lnTo>
                    <a:lnTo>
                      <a:pt x="1035" y="156"/>
                    </a:lnTo>
                    <a:lnTo>
                      <a:pt x="1092" y="156"/>
                    </a:lnTo>
                    <a:lnTo>
                      <a:pt x="1120" y="171"/>
                    </a:lnTo>
                    <a:lnTo>
                      <a:pt x="1148" y="171"/>
                    </a:lnTo>
                    <a:lnTo>
                      <a:pt x="1148" y="185"/>
                    </a:lnTo>
                    <a:lnTo>
                      <a:pt x="1162" y="185"/>
                    </a:lnTo>
                    <a:lnTo>
                      <a:pt x="1148" y="185"/>
                    </a:lnTo>
                    <a:lnTo>
                      <a:pt x="1148" y="199"/>
                    </a:lnTo>
                    <a:lnTo>
                      <a:pt x="1148" y="213"/>
                    </a:lnTo>
                    <a:lnTo>
                      <a:pt x="1148" y="227"/>
                    </a:lnTo>
                    <a:lnTo>
                      <a:pt x="1148" y="242"/>
                    </a:lnTo>
                    <a:lnTo>
                      <a:pt x="1148" y="256"/>
                    </a:lnTo>
                    <a:lnTo>
                      <a:pt x="1162" y="270"/>
                    </a:lnTo>
                    <a:lnTo>
                      <a:pt x="1162" y="284"/>
                    </a:lnTo>
                    <a:lnTo>
                      <a:pt x="1177" y="284"/>
                    </a:lnTo>
                    <a:lnTo>
                      <a:pt x="1177" y="298"/>
                    </a:lnTo>
                    <a:lnTo>
                      <a:pt x="1191" y="312"/>
                    </a:lnTo>
                    <a:lnTo>
                      <a:pt x="1219" y="327"/>
                    </a:lnTo>
                    <a:lnTo>
                      <a:pt x="1233" y="341"/>
                    </a:lnTo>
                    <a:lnTo>
                      <a:pt x="1233" y="355"/>
                    </a:lnTo>
                    <a:lnTo>
                      <a:pt x="1248" y="355"/>
                    </a:lnTo>
                    <a:lnTo>
                      <a:pt x="1162" y="469"/>
                    </a:lnTo>
                    <a:lnTo>
                      <a:pt x="1148" y="483"/>
                    </a:lnTo>
                    <a:lnTo>
                      <a:pt x="1134" y="497"/>
                    </a:lnTo>
                    <a:lnTo>
                      <a:pt x="1120" y="511"/>
                    </a:lnTo>
                    <a:lnTo>
                      <a:pt x="1106" y="539"/>
                    </a:lnTo>
                    <a:lnTo>
                      <a:pt x="1106" y="582"/>
                    </a:lnTo>
                    <a:lnTo>
                      <a:pt x="1106" y="681"/>
                    </a:lnTo>
                    <a:lnTo>
                      <a:pt x="1106" y="724"/>
                    </a:lnTo>
                    <a:lnTo>
                      <a:pt x="1106" y="809"/>
                    </a:lnTo>
                    <a:lnTo>
                      <a:pt x="1106" y="851"/>
                    </a:lnTo>
                    <a:lnTo>
                      <a:pt x="1049" y="851"/>
                    </a:lnTo>
                    <a:lnTo>
                      <a:pt x="992" y="851"/>
                    </a:lnTo>
                    <a:lnTo>
                      <a:pt x="992" y="908"/>
                    </a:lnTo>
                    <a:lnTo>
                      <a:pt x="992" y="951"/>
                    </a:lnTo>
                    <a:lnTo>
                      <a:pt x="992" y="979"/>
                    </a:lnTo>
                    <a:lnTo>
                      <a:pt x="992" y="993"/>
                    </a:lnTo>
                    <a:lnTo>
                      <a:pt x="992" y="1008"/>
                    </a:lnTo>
                    <a:lnTo>
                      <a:pt x="992" y="1022"/>
                    </a:lnTo>
                    <a:lnTo>
                      <a:pt x="992" y="1050"/>
                    </a:lnTo>
                    <a:lnTo>
                      <a:pt x="992" y="1078"/>
                    </a:lnTo>
                    <a:lnTo>
                      <a:pt x="992" y="1093"/>
                    </a:lnTo>
                    <a:lnTo>
                      <a:pt x="992" y="1121"/>
                    </a:lnTo>
                    <a:lnTo>
                      <a:pt x="992" y="1149"/>
                    </a:lnTo>
                    <a:lnTo>
                      <a:pt x="992" y="1178"/>
                    </a:lnTo>
                    <a:lnTo>
                      <a:pt x="992" y="1206"/>
                    </a:lnTo>
                    <a:lnTo>
                      <a:pt x="992" y="1220"/>
                    </a:lnTo>
                    <a:lnTo>
                      <a:pt x="992" y="1234"/>
                    </a:lnTo>
                    <a:lnTo>
                      <a:pt x="992" y="1263"/>
                    </a:lnTo>
                    <a:lnTo>
                      <a:pt x="992" y="1277"/>
                    </a:lnTo>
                    <a:lnTo>
                      <a:pt x="992" y="1291"/>
                    </a:lnTo>
                    <a:lnTo>
                      <a:pt x="992" y="1305"/>
                    </a:lnTo>
                    <a:lnTo>
                      <a:pt x="992" y="1320"/>
                    </a:lnTo>
                    <a:lnTo>
                      <a:pt x="992" y="1334"/>
                    </a:lnTo>
                    <a:lnTo>
                      <a:pt x="1006" y="1348"/>
                    </a:lnTo>
                    <a:lnTo>
                      <a:pt x="992" y="1362"/>
                    </a:lnTo>
                    <a:lnTo>
                      <a:pt x="992" y="1376"/>
                    </a:lnTo>
                    <a:lnTo>
                      <a:pt x="992" y="1390"/>
                    </a:lnTo>
                    <a:lnTo>
                      <a:pt x="992" y="1405"/>
                    </a:lnTo>
                    <a:lnTo>
                      <a:pt x="992" y="1433"/>
                    </a:lnTo>
                    <a:lnTo>
                      <a:pt x="992" y="1447"/>
                    </a:lnTo>
                    <a:lnTo>
                      <a:pt x="992" y="1476"/>
                    </a:lnTo>
                    <a:lnTo>
                      <a:pt x="992" y="1490"/>
                    </a:lnTo>
                    <a:lnTo>
                      <a:pt x="992" y="1518"/>
                    </a:lnTo>
                    <a:lnTo>
                      <a:pt x="992" y="1532"/>
                    </a:lnTo>
                    <a:lnTo>
                      <a:pt x="992" y="1547"/>
                    </a:lnTo>
                    <a:lnTo>
                      <a:pt x="992" y="1561"/>
                    </a:lnTo>
                    <a:lnTo>
                      <a:pt x="1120" y="1561"/>
                    </a:lnTo>
                    <a:lnTo>
                      <a:pt x="1120" y="1575"/>
                    </a:lnTo>
                    <a:lnTo>
                      <a:pt x="1120" y="1589"/>
                    </a:lnTo>
                    <a:lnTo>
                      <a:pt x="1120" y="1603"/>
                    </a:lnTo>
                    <a:lnTo>
                      <a:pt x="1120" y="1632"/>
                    </a:lnTo>
                    <a:lnTo>
                      <a:pt x="1120" y="1646"/>
                    </a:lnTo>
                    <a:lnTo>
                      <a:pt x="1120" y="1674"/>
                    </a:lnTo>
                    <a:lnTo>
                      <a:pt x="1120" y="1688"/>
                    </a:lnTo>
                    <a:lnTo>
                      <a:pt x="1120" y="1717"/>
                    </a:lnTo>
                    <a:lnTo>
                      <a:pt x="1120" y="1731"/>
                    </a:lnTo>
                    <a:lnTo>
                      <a:pt x="1120" y="1745"/>
                    </a:lnTo>
                    <a:lnTo>
                      <a:pt x="1120" y="1759"/>
                    </a:lnTo>
                    <a:lnTo>
                      <a:pt x="1120" y="1773"/>
                    </a:lnTo>
                    <a:lnTo>
                      <a:pt x="1120" y="1788"/>
                    </a:lnTo>
                    <a:lnTo>
                      <a:pt x="1120" y="1802"/>
                    </a:lnTo>
                    <a:lnTo>
                      <a:pt x="1120" y="1816"/>
                    </a:lnTo>
                    <a:lnTo>
                      <a:pt x="1120" y="1830"/>
                    </a:lnTo>
                    <a:lnTo>
                      <a:pt x="1120" y="1844"/>
                    </a:lnTo>
                    <a:lnTo>
                      <a:pt x="1106" y="1873"/>
                    </a:lnTo>
                    <a:lnTo>
                      <a:pt x="1106" y="1887"/>
                    </a:lnTo>
                    <a:lnTo>
                      <a:pt x="1106" y="1901"/>
                    </a:lnTo>
                    <a:lnTo>
                      <a:pt x="1106" y="1915"/>
                    </a:lnTo>
                    <a:lnTo>
                      <a:pt x="1106" y="1930"/>
                    </a:lnTo>
                    <a:lnTo>
                      <a:pt x="1106" y="1944"/>
                    </a:lnTo>
                    <a:lnTo>
                      <a:pt x="1106" y="1958"/>
                    </a:lnTo>
                    <a:lnTo>
                      <a:pt x="1106" y="1972"/>
                    </a:lnTo>
                    <a:lnTo>
                      <a:pt x="1106" y="1986"/>
                    </a:lnTo>
                    <a:lnTo>
                      <a:pt x="1106" y="2000"/>
                    </a:lnTo>
                    <a:lnTo>
                      <a:pt x="1092" y="2000"/>
                    </a:lnTo>
                    <a:lnTo>
                      <a:pt x="1049" y="2015"/>
                    </a:lnTo>
                    <a:lnTo>
                      <a:pt x="1035" y="2015"/>
                    </a:lnTo>
                    <a:lnTo>
                      <a:pt x="1021" y="2015"/>
                    </a:lnTo>
                    <a:lnTo>
                      <a:pt x="1021" y="2000"/>
                    </a:lnTo>
                    <a:lnTo>
                      <a:pt x="1006" y="2000"/>
                    </a:lnTo>
                    <a:lnTo>
                      <a:pt x="992" y="2000"/>
                    </a:lnTo>
                    <a:lnTo>
                      <a:pt x="978" y="2000"/>
                    </a:lnTo>
                    <a:lnTo>
                      <a:pt x="964" y="2000"/>
                    </a:lnTo>
                    <a:lnTo>
                      <a:pt x="950" y="2000"/>
                    </a:lnTo>
                    <a:lnTo>
                      <a:pt x="936" y="2000"/>
                    </a:lnTo>
                    <a:lnTo>
                      <a:pt x="921" y="2000"/>
                    </a:lnTo>
                    <a:lnTo>
                      <a:pt x="907" y="2000"/>
                    </a:lnTo>
                    <a:lnTo>
                      <a:pt x="893" y="2015"/>
                    </a:lnTo>
                    <a:lnTo>
                      <a:pt x="865" y="2015"/>
                    </a:lnTo>
                    <a:lnTo>
                      <a:pt x="850" y="2015"/>
                    </a:lnTo>
                    <a:lnTo>
                      <a:pt x="836" y="2015"/>
                    </a:lnTo>
                    <a:lnTo>
                      <a:pt x="822" y="2015"/>
                    </a:lnTo>
                    <a:lnTo>
                      <a:pt x="808" y="2015"/>
                    </a:lnTo>
                    <a:lnTo>
                      <a:pt x="794" y="2015"/>
                    </a:lnTo>
                    <a:lnTo>
                      <a:pt x="780" y="2015"/>
                    </a:lnTo>
                    <a:lnTo>
                      <a:pt x="765" y="2015"/>
                    </a:lnTo>
                    <a:lnTo>
                      <a:pt x="737" y="2015"/>
                    </a:lnTo>
                    <a:lnTo>
                      <a:pt x="751" y="2015"/>
                    </a:lnTo>
                    <a:lnTo>
                      <a:pt x="751" y="2029"/>
                    </a:lnTo>
                    <a:lnTo>
                      <a:pt x="694" y="2029"/>
                    </a:lnTo>
                    <a:lnTo>
                      <a:pt x="680" y="2029"/>
                    </a:lnTo>
                    <a:lnTo>
                      <a:pt x="652" y="2043"/>
                    </a:lnTo>
                    <a:lnTo>
                      <a:pt x="652" y="2071"/>
                    </a:lnTo>
                    <a:lnTo>
                      <a:pt x="652" y="2086"/>
                    </a:lnTo>
                    <a:lnTo>
                      <a:pt x="666" y="2114"/>
                    </a:lnTo>
                    <a:lnTo>
                      <a:pt x="666" y="2128"/>
                    </a:lnTo>
                    <a:lnTo>
                      <a:pt x="652" y="2128"/>
                    </a:lnTo>
                    <a:lnTo>
                      <a:pt x="638" y="2142"/>
                    </a:lnTo>
                    <a:lnTo>
                      <a:pt x="638" y="2128"/>
                    </a:lnTo>
                    <a:lnTo>
                      <a:pt x="638" y="2142"/>
                    </a:lnTo>
                    <a:lnTo>
                      <a:pt x="624" y="2156"/>
                    </a:lnTo>
                    <a:lnTo>
                      <a:pt x="624" y="2171"/>
                    </a:lnTo>
                    <a:lnTo>
                      <a:pt x="638" y="2185"/>
                    </a:lnTo>
                    <a:lnTo>
                      <a:pt x="638" y="2199"/>
                    </a:lnTo>
                    <a:lnTo>
                      <a:pt x="624" y="2199"/>
                    </a:lnTo>
                    <a:lnTo>
                      <a:pt x="609" y="2199"/>
                    </a:lnTo>
                    <a:lnTo>
                      <a:pt x="595" y="2213"/>
                    </a:lnTo>
                    <a:lnTo>
                      <a:pt x="595" y="2227"/>
                    </a:lnTo>
                    <a:lnTo>
                      <a:pt x="595" y="2242"/>
                    </a:lnTo>
                    <a:lnTo>
                      <a:pt x="595" y="2256"/>
                    </a:lnTo>
                    <a:lnTo>
                      <a:pt x="595" y="2270"/>
                    </a:lnTo>
                    <a:lnTo>
                      <a:pt x="595" y="2284"/>
                    </a:lnTo>
                    <a:lnTo>
                      <a:pt x="609" y="2284"/>
                    </a:lnTo>
                    <a:lnTo>
                      <a:pt x="609" y="2298"/>
                    </a:lnTo>
                    <a:lnTo>
                      <a:pt x="609" y="2312"/>
                    </a:lnTo>
                    <a:lnTo>
                      <a:pt x="609" y="2327"/>
                    </a:lnTo>
                    <a:lnTo>
                      <a:pt x="609" y="2341"/>
                    </a:lnTo>
                    <a:lnTo>
                      <a:pt x="609" y="2355"/>
                    </a:lnTo>
                    <a:lnTo>
                      <a:pt x="609" y="2369"/>
                    </a:lnTo>
                    <a:lnTo>
                      <a:pt x="624" y="2383"/>
                    </a:lnTo>
                    <a:lnTo>
                      <a:pt x="609" y="2383"/>
                    </a:lnTo>
                    <a:lnTo>
                      <a:pt x="624" y="2383"/>
                    </a:lnTo>
                    <a:lnTo>
                      <a:pt x="624" y="2398"/>
                    </a:lnTo>
                    <a:lnTo>
                      <a:pt x="624" y="2412"/>
                    </a:lnTo>
                    <a:lnTo>
                      <a:pt x="624" y="2426"/>
                    </a:lnTo>
                    <a:lnTo>
                      <a:pt x="624" y="2440"/>
                    </a:lnTo>
                    <a:lnTo>
                      <a:pt x="624" y="2454"/>
                    </a:lnTo>
                    <a:lnTo>
                      <a:pt x="624" y="2440"/>
                    </a:lnTo>
                    <a:lnTo>
                      <a:pt x="624" y="2426"/>
                    </a:lnTo>
                    <a:lnTo>
                      <a:pt x="624" y="2412"/>
                    </a:lnTo>
                    <a:lnTo>
                      <a:pt x="609" y="2412"/>
                    </a:lnTo>
                    <a:lnTo>
                      <a:pt x="609" y="2398"/>
                    </a:lnTo>
                    <a:lnTo>
                      <a:pt x="609" y="2383"/>
                    </a:lnTo>
                    <a:lnTo>
                      <a:pt x="609" y="2369"/>
                    </a:lnTo>
                    <a:lnTo>
                      <a:pt x="609" y="2355"/>
                    </a:lnTo>
                    <a:lnTo>
                      <a:pt x="609" y="2341"/>
                    </a:lnTo>
                    <a:lnTo>
                      <a:pt x="609" y="2327"/>
                    </a:lnTo>
                    <a:lnTo>
                      <a:pt x="609" y="2312"/>
                    </a:lnTo>
                    <a:lnTo>
                      <a:pt x="609" y="2298"/>
                    </a:lnTo>
                    <a:lnTo>
                      <a:pt x="595" y="2298"/>
                    </a:lnTo>
                    <a:lnTo>
                      <a:pt x="595" y="2284"/>
                    </a:lnTo>
                    <a:lnTo>
                      <a:pt x="595" y="2270"/>
                    </a:lnTo>
                    <a:lnTo>
                      <a:pt x="595" y="2256"/>
                    </a:lnTo>
                    <a:lnTo>
                      <a:pt x="595" y="2242"/>
                    </a:lnTo>
                    <a:lnTo>
                      <a:pt x="595" y="2227"/>
                    </a:lnTo>
                    <a:lnTo>
                      <a:pt x="581" y="2213"/>
                    </a:lnTo>
                    <a:lnTo>
                      <a:pt x="567" y="2213"/>
                    </a:lnTo>
                    <a:lnTo>
                      <a:pt x="553" y="2213"/>
                    </a:lnTo>
                    <a:lnTo>
                      <a:pt x="553" y="2199"/>
                    </a:lnTo>
                    <a:lnTo>
                      <a:pt x="538" y="2199"/>
                    </a:lnTo>
                    <a:lnTo>
                      <a:pt x="524" y="2199"/>
                    </a:lnTo>
                    <a:lnTo>
                      <a:pt x="510" y="2199"/>
                    </a:lnTo>
                    <a:lnTo>
                      <a:pt x="510" y="2185"/>
                    </a:lnTo>
                    <a:lnTo>
                      <a:pt x="496" y="2199"/>
                    </a:lnTo>
                    <a:lnTo>
                      <a:pt x="482" y="2199"/>
                    </a:lnTo>
                    <a:lnTo>
                      <a:pt x="468" y="2199"/>
                    </a:lnTo>
                    <a:lnTo>
                      <a:pt x="453" y="2199"/>
                    </a:lnTo>
                    <a:lnTo>
                      <a:pt x="453" y="2185"/>
                    </a:lnTo>
                    <a:lnTo>
                      <a:pt x="439" y="2171"/>
                    </a:lnTo>
                    <a:lnTo>
                      <a:pt x="439" y="2156"/>
                    </a:lnTo>
                    <a:lnTo>
                      <a:pt x="425" y="2156"/>
                    </a:lnTo>
                    <a:lnTo>
                      <a:pt x="411" y="2156"/>
                    </a:lnTo>
                    <a:lnTo>
                      <a:pt x="411" y="2171"/>
                    </a:lnTo>
                    <a:lnTo>
                      <a:pt x="397" y="2171"/>
                    </a:lnTo>
                    <a:lnTo>
                      <a:pt x="382" y="2171"/>
                    </a:lnTo>
                    <a:lnTo>
                      <a:pt x="368" y="2185"/>
                    </a:lnTo>
                    <a:lnTo>
                      <a:pt x="354" y="2199"/>
                    </a:lnTo>
                    <a:lnTo>
                      <a:pt x="340" y="2199"/>
                    </a:lnTo>
                    <a:lnTo>
                      <a:pt x="326" y="2185"/>
                    </a:lnTo>
                    <a:lnTo>
                      <a:pt x="326" y="2171"/>
                    </a:lnTo>
                    <a:lnTo>
                      <a:pt x="326" y="2156"/>
                    </a:lnTo>
                    <a:lnTo>
                      <a:pt x="326" y="2142"/>
                    </a:lnTo>
                    <a:lnTo>
                      <a:pt x="326" y="2128"/>
                    </a:lnTo>
                    <a:lnTo>
                      <a:pt x="326" y="2114"/>
                    </a:lnTo>
                    <a:lnTo>
                      <a:pt x="340" y="2100"/>
                    </a:lnTo>
                    <a:lnTo>
                      <a:pt x="326" y="2100"/>
                    </a:lnTo>
                    <a:lnTo>
                      <a:pt x="340" y="2100"/>
                    </a:lnTo>
                    <a:lnTo>
                      <a:pt x="326" y="2100"/>
                    </a:lnTo>
                    <a:lnTo>
                      <a:pt x="326" y="2086"/>
                    </a:lnTo>
                    <a:lnTo>
                      <a:pt x="326" y="2071"/>
                    </a:lnTo>
                    <a:lnTo>
                      <a:pt x="326" y="2057"/>
                    </a:lnTo>
                    <a:lnTo>
                      <a:pt x="326" y="2043"/>
                    </a:lnTo>
                    <a:lnTo>
                      <a:pt x="340" y="2043"/>
                    </a:lnTo>
                    <a:lnTo>
                      <a:pt x="340" y="2029"/>
                    </a:lnTo>
                    <a:lnTo>
                      <a:pt x="340" y="2015"/>
                    </a:lnTo>
                    <a:lnTo>
                      <a:pt x="340" y="1986"/>
                    </a:lnTo>
                    <a:lnTo>
                      <a:pt x="326" y="1986"/>
                    </a:lnTo>
                    <a:lnTo>
                      <a:pt x="326" y="1972"/>
                    </a:lnTo>
                    <a:lnTo>
                      <a:pt x="326" y="1958"/>
                    </a:lnTo>
                    <a:lnTo>
                      <a:pt x="340" y="1958"/>
                    </a:lnTo>
                    <a:lnTo>
                      <a:pt x="340" y="1944"/>
                    </a:lnTo>
                    <a:lnTo>
                      <a:pt x="340" y="1930"/>
                    </a:lnTo>
                    <a:lnTo>
                      <a:pt x="340" y="1915"/>
                    </a:lnTo>
                    <a:lnTo>
                      <a:pt x="326" y="1915"/>
                    </a:lnTo>
                    <a:lnTo>
                      <a:pt x="326" y="1901"/>
                    </a:lnTo>
                    <a:lnTo>
                      <a:pt x="326" y="1887"/>
                    </a:lnTo>
                    <a:lnTo>
                      <a:pt x="326" y="1873"/>
                    </a:lnTo>
                    <a:lnTo>
                      <a:pt x="326" y="1859"/>
                    </a:lnTo>
                    <a:lnTo>
                      <a:pt x="326" y="1844"/>
                    </a:lnTo>
                    <a:lnTo>
                      <a:pt x="326" y="1830"/>
                    </a:lnTo>
                    <a:lnTo>
                      <a:pt x="326" y="1816"/>
                    </a:lnTo>
                    <a:lnTo>
                      <a:pt x="326" y="1788"/>
                    </a:lnTo>
                    <a:lnTo>
                      <a:pt x="340" y="1788"/>
                    </a:lnTo>
                    <a:lnTo>
                      <a:pt x="340" y="1773"/>
                    </a:lnTo>
                    <a:lnTo>
                      <a:pt x="340" y="1759"/>
                    </a:lnTo>
                    <a:lnTo>
                      <a:pt x="340" y="1745"/>
                    </a:lnTo>
                    <a:lnTo>
                      <a:pt x="340" y="1731"/>
                    </a:lnTo>
                    <a:lnTo>
                      <a:pt x="340" y="1717"/>
                    </a:lnTo>
                    <a:lnTo>
                      <a:pt x="340" y="1703"/>
                    </a:lnTo>
                    <a:lnTo>
                      <a:pt x="340" y="1688"/>
                    </a:lnTo>
                    <a:lnTo>
                      <a:pt x="340" y="1674"/>
                    </a:lnTo>
                    <a:lnTo>
                      <a:pt x="340" y="1660"/>
                    </a:lnTo>
                    <a:lnTo>
                      <a:pt x="340" y="1646"/>
                    </a:lnTo>
                    <a:lnTo>
                      <a:pt x="340" y="1632"/>
                    </a:lnTo>
                    <a:lnTo>
                      <a:pt x="340" y="1617"/>
                    </a:lnTo>
                    <a:lnTo>
                      <a:pt x="340" y="1603"/>
                    </a:lnTo>
                    <a:lnTo>
                      <a:pt x="340" y="1589"/>
                    </a:lnTo>
                    <a:lnTo>
                      <a:pt x="354" y="1589"/>
                    </a:lnTo>
                    <a:lnTo>
                      <a:pt x="368" y="1589"/>
                    </a:lnTo>
                    <a:lnTo>
                      <a:pt x="368" y="1561"/>
                    </a:lnTo>
                    <a:lnTo>
                      <a:pt x="354" y="1561"/>
                    </a:lnTo>
                    <a:lnTo>
                      <a:pt x="312" y="1561"/>
                    </a:lnTo>
                    <a:lnTo>
                      <a:pt x="283" y="1561"/>
                    </a:lnTo>
                    <a:lnTo>
                      <a:pt x="255" y="1561"/>
                    </a:lnTo>
                    <a:lnTo>
                      <a:pt x="241" y="1561"/>
                    </a:lnTo>
                    <a:lnTo>
                      <a:pt x="198" y="1561"/>
                    </a:lnTo>
                    <a:lnTo>
                      <a:pt x="184" y="1561"/>
                    </a:lnTo>
                    <a:lnTo>
                      <a:pt x="170" y="1561"/>
                    </a:lnTo>
                    <a:lnTo>
                      <a:pt x="141" y="1561"/>
                    </a:lnTo>
                    <a:lnTo>
                      <a:pt x="113" y="1561"/>
                    </a:lnTo>
                    <a:lnTo>
                      <a:pt x="85" y="1561"/>
                    </a:lnTo>
                    <a:lnTo>
                      <a:pt x="42" y="1561"/>
                    </a:lnTo>
                    <a:lnTo>
                      <a:pt x="0" y="1561"/>
                    </a:lnTo>
                    <a:lnTo>
                      <a:pt x="0" y="1547"/>
                    </a:lnTo>
                    <a:lnTo>
                      <a:pt x="14" y="1518"/>
                    </a:lnTo>
                    <a:lnTo>
                      <a:pt x="14" y="1490"/>
                    </a:lnTo>
                    <a:lnTo>
                      <a:pt x="14" y="1447"/>
                    </a:lnTo>
                    <a:lnTo>
                      <a:pt x="14" y="1405"/>
                    </a:lnTo>
                    <a:lnTo>
                      <a:pt x="28" y="1390"/>
                    </a:lnTo>
                    <a:lnTo>
                      <a:pt x="28" y="1376"/>
                    </a:lnTo>
                    <a:lnTo>
                      <a:pt x="14" y="1376"/>
                    </a:lnTo>
                    <a:lnTo>
                      <a:pt x="28" y="1376"/>
                    </a:lnTo>
                    <a:lnTo>
                      <a:pt x="28" y="1362"/>
                    </a:lnTo>
                    <a:lnTo>
                      <a:pt x="42" y="1334"/>
                    </a:lnTo>
                    <a:lnTo>
                      <a:pt x="56" y="1305"/>
                    </a:lnTo>
                    <a:lnTo>
                      <a:pt x="70" y="1277"/>
                    </a:lnTo>
                    <a:lnTo>
                      <a:pt x="85" y="1249"/>
                    </a:lnTo>
                    <a:lnTo>
                      <a:pt x="99" y="1249"/>
                    </a:lnTo>
                    <a:lnTo>
                      <a:pt x="99" y="1234"/>
                    </a:lnTo>
                    <a:lnTo>
                      <a:pt x="99" y="1220"/>
                    </a:lnTo>
                    <a:lnTo>
                      <a:pt x="113" y="1206"/>
                    </a:lnTo>
                    <a:lnTo>
                      <a:pt x="113" y="1192"/>
                    </a:lnTo>
                    <a:lnTo>
                      <a:pt x="127" y="1178"/>
                    </a:lnTo>
                    <a:lnTo>
                      <a:pt x="127" y="1164"/>
                    </a:lnTo>
                    <a:lnTo>
                      <a:pt x="141" y="1164"/>
                    </a:lnTo>
                    <a:lnTo>
                      <a:pt x="141" y="1135"/>
                    </a:lnTo>
                    <a:lnTo>
                      <a:pt x="141" y="1121"/>
                    </a:lnTo>
                    <a:lnTo>
                      <a:pt x="156" y="1121"/>
                    </a:lnTo>
                    <a:lnTo>
                      <a:pt x="170" y="1093"/>
                    </a:lnTo>
                    <a:lnTo>
                      <a:pt x="170" y="1064"/>
                    </a:lnTo>
                    <a:lnTo>
                      <a:pt x="184" y="1050"/>
                    </a:lnTo>
                    <a:lnTo>
                      <a:pt x="184" y="1036"/>
                    </a:lnTo>
                    <a:lnTo>
                      <a:pt x="198" y="1022"/>
                    </a:lnTo>
                    <a:lnTo>
                      <a:pt x="198" y="1008"/>
                    </a:lnTo>
                    <a:lnTo>
                      <a:pt x="212" y="979"/>
                    </a:lnTo>
                    <a:lnTo>
                      <a:pt x="212" y="965"/>
                    </a:lnTo>
                    <a:lnTo>
                      <a:pt x="226" y="951"/>
                    </a:lnTo>
                    <a:lnTo>
                      <a:pt x="226" y="937"/>
                    </a:lnTo>
                    <a:lnTo>
                      <a:pt x="241" y="922"/>
                    </a:lnTo>
                    <a:lnTo>
                      <a:pt x="241" y="894"/>
                    </a:lnTo>
                    <a:lnTo>
                      <a:pt x="255" y="880"/>
                    </a:lnTo>
                    <a:lnTo>
                      <a:pt x="255" y="851"/>
                    </a:lnTo>
                    <a:lnTo>
                      <a:pt x="283" y="809"/>
                    </a:lnTo>
                    <a:lnTo>
                      <a:pt x="297" y="781"/>
                    </a:lnTo>
                    <a:lnTo>
                      <a:pt x="297" y="766"/>
                    </a:lnTo>
                    <a:lnTo>
                      <a:pt x="312" y="738"/>
                    </a:lnTo>
                    <a:lnTo>
                      <a:pt x="312" y="710"/>
                    </a:lnTo>
                    <a:lnTo>
                      <a:pt x="326" y="695"/>
                    </a:lnTo>
                    <a:lnTo>
                      <a:pt x="326" y="667"/>
                    </a:lnTo>
                    <a:lnTo>
                      <a:pt x="340" y="653"/>
                    </a:lnTo>
                    <a:lnTo>
                      <a:pt x="340" y="639"/>
                    </a:lnTo>
                    <a:lnTo>
                      <a:pt x="354" y="610"/>
                    </a:lnTo>
                    <a:lnTo>
                      <a:pt x="354" y="596"/>
                    </a:lnTo>
                    <a:lnTo>
                      <a:pt x="368" y="568"/>
                    </a:lnTo>
                    <a:lnTo>
                      <a:pt x="368" y="554"/>
                    </a:lnTo>
                    <a:lnTo>
                      <a:pt x="368" y="539"/>
                    </a:lnTo>
                    <a:lnTo>
                      <a:pt x="368" y="525"/>
                    </a:lnTo>
                    <a:lnTo>
                      <a:pt x="368" y="511"/>
                    </a:lnTo>
                    <a:lnTo>
                      <a:pt x="368" y="497"/>
                    </a:lnTo>
                    <a:lnTo>
                      <a:pt x="368" y="454"/>
                    </a:lnTo>
                    <a:lnTo>
                      <a:pt x="368" y="426"/>
                    </a:lnTo>
                    <a:lnTo>
                      <a:pt x="382" y="383"/>
                    </a:lnTo>
                    <a:lnTo>
                      <a:pt x="382" y="355"/>
                    </a:lnTo>
                    <a:lnTo>
                      <a:pt x="382" y="341"/>
                    </a:lnTo>
                    <a:lnTo>
                      <a:pt x="382" y="298"/>
                    </a:lnTo>
                    <a:lnTo>
                      <a:pt x="453" y="312"/>
                    </a:lnTo>
                    <a:lnTo>
                      <a:pt x="468" y="270"/>
                    </a:lnTo>
                    <a:lnTo>
                      <a:pt x="482" y="256"/>
                    </a:lnTo>
                    <a:lnTo>
                      <a:pt x="482" y="242"/>
                    </a:lnTo>
                    <a:lnTo>
                      <a:pt x="482" y="227"/>
                    </a:lnTo>
                    <a:lnTo>
                      <a:pt x="510" y="156"/>
                    </a:lnTo>
                    <a:lnTo>
                      <a:pt x="510" y="142"/>
                    </a:lnTo>
                    <a:lnTo>
                      <a:pt x="524" y="128"/>
                    </a:lnTo>
                    <a:lnTo>
                      <a:pt x="524" y="114"/>
                    </a:lnTo>
                    <a:lnTo>
                      <a:pt x="538" y="114"/>
                    </a:lnTo>
                    <a:lnTo>
                      <a:pt x="538" y="100"/>
                    </a:lnTo>
                    <a:lnTo>
                      <a:pt x="553" y="57"/>
                    </a:lnTo>
                    <a:lnTo>
                      <a:pt x="567" y="29"/>
                    </a:lnTo>
                    <a:lnTo>
                      <a:pt x="581" y="0"/>
                    </a:lnTo>
                    <a:lnTo>
                      <a:pt x="581" y="15"/>
                    </a:lnTo>
                    <a:lnTo>
                      <a:pt x="595" y="29"/>
                    </a:lnTo>
                    <a:lnTo>
                      <a:pt x="609" y="29"/>
                    </a:lnTo>
                    <a:lnTo>
                      <a:pt x="624" y="57"/>
                    </a:lnTo>
                    <a:lnTo>
                      <a:pt x="638" y="71"/>
                    </a:lnTo>
                    <a:lnTo>
                      <a:pt x="666" y="86"/>
                    </a:lnTo>
                    <a:lnTo>
                      <a:pt x="680" y="100"/>
                    </a:lnTo>
                    <a:lnTo>
                      <a:pt x="694" y="114"/>
                    </a:lnTo>
                    <a:lnTo>
                      <a:pt x="709" y="128"/>
                    </a:lnTo>
                    <a:lnTo>
                      <a:pt x="723" y="128"/>
                    </a:lnTo>
                    <a:lnTo>
                      <a:pt x="723" y="142"/>
                    </a:lnTo>
                    <a:lnTo>
                      <a:pt x="723" y="156"/>
                    </a:lnTo>
                    <a:lnTo>
                      <a:pt x="737" y="171"/>
                    </a:lnTo>
                    <a:lnTo>
                      <a:pt x="751" y="185"/>
                    </a:lnTo>
                    <a:lnTo>
                      <a:pt x="751" y="199"/>
                    </a:lnTo>
                    <a:lnTo>
                      <a:pt x="765" y="199"/>
                    </a:lnTo>
                    <a:lnTo>
                      <a:pt x="765" y="213"/>
                    </a:lnTo>
                    <a:lnTo>
                      <a:pt x="794" y="227"/>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28742" name="Freeform 41"/>
              <p:cNvSpPr>
                <a:spLocks/>
              </p:cNvSpPr>
              <p:nvPr/>
            </p:nvSpPr>
            <p:spPr bwMode="auto">
              <a:xfrm>
                <a:off x="5262" y="3773"/>
                <a:ext cx="1205" cy="832"/>
              </a:xfrm>
              <a:custGeom>
                <a:avLst/>
                <a:gdLst>
                  <a:gd name="T0" fmla="*/ 723 w 1205"/>
                  <a:gd name="T1" fmla="*/ 13 h 865"/>
                  <a:gd name="T2" fmla="*/ 751 w 1205"/>
                  <a:gd name="T3" fmla="*/ 13 h 865"/>
                  <a:gd name="T4" fmla="*/ 822 w 1205"/>
                  <a:gd name="T5" fmla="*/ 13 h 865"/>
                  <a:gd name="T6" fmla="*/ 865 w 1205"/>
                  <a:gd name="T7" fmla="*/ 13 h 865"/>
                  <a:gd name="T8" fmla="*/ 936 w 1205"/>
                  <a:gd name="T9" fmla="*/ 13 h 865"/>
                  <a:gd name="T10" fmla="*/ 1021 w 1205"/>
                  <a:gd name="T11" fmla="*/ 13 h 865"/>
                  <a:gd name="T12" fmla="*/ 1205 w 1205"/>
                  <a:gd name="T13" fmla="*/ 18 h 865"/>
                  <a:gd name="T14" fmla="*/ 1191 w 1205"/>
                  <a:gd name="T15" fmla="*/ 23 h 865"/>
                  <a:gd name="T16" fmla="*/ 1205 w 1205"/>
                  <a:gd name="T17" fmla="*/ 24 h 865"/>
                  <a:gd name="T18" fmla="*/ 1205 w 1205"/>
                  <a:gd name="T19" fmla="*/ 27 h 865"/>
                  <a:gd name="T20" fmla="*/ 1191 w 1205"/>
                  <a:gd name="T21" fmla="*/ 30 h 865"/>
                  <a:gd name="T22" fmla="*/ 1177 w 1205"/>
                  <a:gd name="T23" fmla="*/ 32 h 865"/>
                  <a:gd name="T24" fmla="*/ 1163 w 1205"/>
                  <a:gd name="T25" fmla="*/ 35 h 865"/>
                  <a:gd name="T26" fmla="*/ 1163 w 1205"/>
                  <a:gd name="T27" fmla="*/ 39 h 865"/>
                  <a:gd name="T28" fmla="*/ 1163 w 1205"/>
                  <a:gd name="T29" fmla="*/ 43 h 865"/>
                  <a:gd name="T30" fmla="*/ 1148 w 1205"/>
                  <a:gd name="T31" fmla="*/ 45 h 865"/>
                  <a:gd name="T32" fmla="*/ 1134 w 1205"/>
                  <a:gd name="T33" fmla="*/ 49 h 865"/>
                  <a:gd name="T34" fmla="*/ 992 w 1205"/>
                  <a:gd name="T35" fmla="*/ 53 h 865"/>
                  <a:gd name="T36" fmla="*/ 950 w 1205"/>
                  <a:gd name="T37" fmla="*/ 60 h 865"/>
                  <a:gd name="T38" fmla="*/ 921 w 1205"/>
                  <a:gd name="T39" fmla="*/ 59 h 865"/>
                  <a:gd name="T40" fmla="*/ 893 w 1205"/>
                  <a:gd name="T41" fmla="*/ 59 h 865"/>
                  <a:gd name="T42" fmla="*/ 851 w 1205"/>
                  <a:gd name="T43" fmla="*/ 59 h 865"/>
                  <a:gd name="T44" fmla="*/ 822 w 1205"/>
                  <a:gd name="T45" fmla="*/ 59 h 865"/>
                  <a:gd name="T46" fmla="*/ 765 w 1205"/>
                  <a:gd name="T47" fmla="*/ 59 h 865"/>
                  <a:gd name="T48" fmla="*/ 737 w 1205"/>
                  <a:gd name="T49" fmla="*/ 59 h 865"/>
                  <a:gd name="T50" fmla="*/ 723 w 1205"/>
                  <a:gd name="T51" fmla="*/ 59 h 865"/>
                  <a:gd name="T52" fmla="*/ 680 w 1205"/>
                  <a:gd name="T53" fmla="*/ 59 h 865"/>
                  <a:gd name="T54" fmla="*/ 652 w 1205"/>
                  <a:gd name="T55" fmla="*/ 57 h 865"/>
                  <a:gd name="T56" fmla="*/ 581 w 1205"/>
                  <a:gd name="T57" fmla="*/ 57 h 865"/>
                  <a:gd name="T58" fmla="*/ 496 w 1205"/>
                  <a:gd name="T59" fmla="*/ 57 h 865"/>
                  <a:gd name="T60" fmla="*/ 468 w 1205"/>
                  <a:gd name="T61" fmla="*/ 57 h 865"/>
                  <a:gd name="T62" fmla="*/ 425 w 1205"/>
                  <a:gd name="T63" fmla="*/ 57 h 865"/>
                  <a:gd name="T64" fmla="*/ 397 w 1205"/>
                  <a:gd name="T65" fmla="*/ 57 h 865"/>
                  <a:gd name="T66" fmla="*/ 312 w 1205"/>
                  <a:gd name="T67" fmla="*/ 56 h 865"/>
                  <a:gd name="T68" fmla="*/ 283 w 1205"/>
                  <a:gd name="T69" fmla="*/ 56 h 865"/>
                  <a:gd name="T70" fmla="*/ 198 w 1205"/>
                  <a:gd name="T71" fmla="*/ 57 h 865"/>
                  <a:gd name="T72" fmla="*/ 113 w 1205"/>
                  <a:gd name="T73" fmla="*/ 57 h 865"/>
                  <a:gd name="T74" fmla="*/ 85 w 1205"/>
                  <a:gd name="T75" fmla="*/ 57 h 865"/>
                  <a:gd name="T76" fmla="*/ 70 w 1205"/>
                  <a:gd name="T77" fmla="*/ 57 h 865"/>
                  <a:gd name="T78" fmla="*/ 42 w 1205"/>
                  <a:gd name="T79" fmla="*/ 57 h 865"/>
                  <a:gd name="T80" fmla="*/ 14 w 1205"/>
                  <a:gd name="T81" fmla="*/ 57 h 865"/>
                  <a:gd name="T82" fmla="*/ 0 w 1205"/>
                  <a:gd name="T83" fmla="*/ 55 h 865"/>
                  <a:gd name="T84" fmla="*/ 28 w 1205"/>
                  <a:gd name="T85" fmla="*/ 51 h 865"/>
                  <a:gd name="T86" fmla="*/ 85 w 1205"/>
                  <a:gd name="T87" fmla="*/ 37 h 865"/>
                  <a:gd name="T88" fmla="*/ 99 w 1205"/>
                  <a:gd name="T89" fmla="*/ 33 h 865"/>
                  <a:gd name="T90" fmla="*/ 113 w 1205"/>
                  <a:gd name="T91" fmla="*/ 30 h 865"/>
                  <a:gd name="T92" fmla="*/ 141 w 1205"/>
                  <a:gd name="T93" fmla="*/ 21 h 865"/>
                  <a:gd name="T94" fmla="*/ 141 w 1205"/>
                  <a:gd name="T95" fmla="*/ 17 h 865"/>
                  <a:gd name="T96" fmla="*/ 141 w 1205"/>
                  <a:gd name="T97" fmla="*/ 13 h 865"/>
                  <a:gd name="T98" fmla="*/ 141 w 1205"/>
                  <a:gd name="T99" fmla="*/ 13 h 865"/>
                  <a:gd name="T100" fmla="*/ 141 w 1205"/>
                  <a:gd name="T101" fmla="*/ 13 h 865"/>
                  <a:gd name="T102" fmla="*/ 269 w 1205"/>
                  <a:gd name="T103" fmla="*/ 13 h 865"/>
                  <a:gd name="T104" fmla="*/ 354 w 1205"/>
                  <a:gd name="T105" fmla="*/ 13 h 865"/>
                  <a:gd name="T106" fmla="*/ 368 w 1205"/>
                  <a:gd name="T107" fmla="*/ 13 h 865"/>
                  <a:gd name="T108" fmla="*/ 368 w 1205"/>
                  <a:gd name="T109" fmla="*/ 13 h 865"/>
                  <a:gd name="T110" fmla="*/ 581 w 1205"/>
                  <a:gd name="T111" fmla="*/ 13 h 86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205"/>
                  <a:gd name="T169" fmla="*/ 0 h 865"/>
                  <a:gd name="T170" fmla="*/ 1205 w 1205"/>
                  <a:gd name="T171" fmla="*/ 865 h 86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205" h="865">
                    <a:moveTo>
                      <a:pt x="652" y="99"/>
                    </a:moveTo>
                    <a:lnTo>
                      <a:pt x="666" y="113"/>
                    </a:lnTo>
                    <a:lnTo>
                      <a:pt x="680" y="113"/>
                    </a:lnTo>
                    <a:lnTo>
                      <a:pt x="695" y="113"/>
                    </a:lnTo>
                    <a:lnTo>
                      <a:pt x="709" y="113"/>
                    </a:lnTo>
                    <a:lnTo>
                      <a:pt x="723" y="113"/>
                    </a:lnTo>
                    <a:lnTo>
                      <a:pt x="737" y="113"/>
                    </a:lnTo>
                    <a:lnTo>
                      <a:pt x="751" y="128"/>
                    </a:lnTo>
                    <a:lnTo>
                      <a:pt x="765" y="128"/>
                    </a:lnTo>
                    <a:lnTo>
                      <a:pt x="794" y="128"/>
                    </a:lnTo>
                    <a:lnTo>
                      <a:pt x="808" y="128"/>
                    </a:lnTo>
                    <a:lnTo>
                      <a:pt x="822" y="128"/>
                    </a:lnTo>
                    <a:lnTo>
                      <a:pt x="836" y="128"/>
                    </a:lnTo>
                    <a:lnTo>
                      <a:pt x="851" y="128"/>
                    </a:lnTo>
                    <a:lnTo>
                      <a:pt x="851" y="142"/>
                    </a:lnTo>
                    <a:lnTo>
                      <a:pt x="865" y="142"/>
                    </a:lnTo>
                    <a:lnTo>
                      <a:pt x="879" y="142"/>
                    </a:lnTo>
                    <a:lnTo>
                      <a:pt x="907" y="156"/>
                    </a:lnTo>
                    <a:lnTo>
                      <a:pt x="936" y="170"/>
                    </a:lnTo>
                    <a:lnTo>
                      <a:pt x="950" y="170"/>
                    </a:lnTo>
                    <a:lnTo>
                      <a:pt x="964" y="184"/>
                    </a:lnTo>
                    <a:lnTo>
                      <a:pt x="978" y="184"/>
                    </a:lnTo>
                    <a:lnTo>
                      <a:pt x="992" y="198"/>
                    </a:lnTo>
                    <a:lnTo>
                      <a:pt x="1007" y="198"/>
                    </a:lnTo>
                    <a:lnTo>
                      <a:pt x="1021" y="198"/>
                    </a:lnTo>
                    <a:lnTo>
                      <a:pt x="1092" y="213"/>
                    </a:lnTo>
                    <a:lnTo>
                      <a:pt x="1092" y="227"/>
                    </a:lnTo>
                    <a:lnTo>
                      <a:pt x="1106" y="227"/>
                    </a:lnTo>
                    <a:lnTo>
                      <a:pt x="1134" y="227"/>
                    </a:lnTo>
                    <a:lnTo>
                      <a:pt x="1177" y="241"/>
                    </a:lnTo>
                    <a:lnTo>
                      <a:pt x="1205" y="241"/>
                    </a:lnTo>
                    <a:lnTo>
                      <a:pt x="1205" y="255"/>
                    </a:lnTo>
                    <a:lnTo>
                      <a:pt x="1205" y="284"/>
                    </a:lnTo>
                    <a:lnTo>
                      <a:pt x="1205" y="298"/>
                    </a:lnTo>
                    <a:lnTo>
                      <a:pt x="1191" y="312"/>
                    </a:lnTo>
                    <a:lnTo>
                      <a:pt x="1191" y="326"/>
                    </a:lnTo>
                    <a:lnTo>
                      <a:pt x="1205" y="326"/>
                    </a:lnTo>
                    <a:lnTo>
                      <a:pt x="1205" y="340"/>
                    </a:lnTo>
                    <a:lnTo>
                      <a:pt x="1205" y="355"/>
                    </a:lnTo>
                    <a:lnTo>
                      <a:pt x="1191" y="369"/>
                    </a:lnTo>
                    <a:lnTo>
                      <a:pt x="1191" y="383"/>
                    </a:lnTo>
                    <a:lnTo>
                      <a:pt x="1191" y="397"/>
                    </a:lnTo>
                    <a:lnTo>
                      <a:pt x="1191" y="411"/>
                    </a:lnTo>
                    <a:lnTo>
                      <a:pt x="1177" y="411"/>
                    </a:lnTo>
                    <a:lnTo>
                      <a:pt x="1177" y="425"/>
                    </a:lnTo>
                    <a:lnTo>
                      <a:pt x="1177" y="440"/>
                    </a:lnTo>
                    <a:lnTo>
                      <a:pt x="1177" y="454"/>
                    </a:lnTo>
                    <a:lnTo>
                      <a:pt x="1177" y="468"/>
                    </a:lnTo>
                    <a:lnTo>
                      <a:pt x="1163" y="468"/>
                    </a:lnTo>
                    <a:lnTo>
                      <a:pt x="1163" y="482"/>
                    </a:lnTo>
                    <a:lnTo>
                      <a:pt x="1163" y="511"/>
                    </a:lnTo>
                    <a:lnTo>
                      <a:pt x="1163" y="539"/>
                    </a:lnTo>
                    <a:lnTo>
                      <a:pt x="1163" y="553"/>
                    </a:lnTo>
                    <a:lnTo>
                      <a:pt x="1163" y="567"/>
                    </a:lnTo>
                    <a:lnTo>
                      <a:pt x="1163" y="581"/>
                    </a:lnTo>
                    <a:lnTo>
                      <a:pt x="1163" y="596"/>
                    </a:lnTo>
                    <a:lnTo>
                      <a:pt x="1163" y="610"/>
                    </a:lnTo>
                    <a:lnTo>
                      <a:pt x="1148" y="610"/>
                    </a:lnTo>
                    <a:lnTo>
                      <a:pt x="1148" y="624"/>
                    </a:lnTo>
                    <a:lnTo>
                      <a:pt x="1148" y="638"/>
                    </a:lnTo>
                    <a:lnTo>
                      <a:pt x="1163" y="652"/>
                    </a:lnTo>
                    <a:lnTo>
                      <a:pt x="1163" y="667"/>
                    </a:lnTo>
                    <a:lnTo>
                      <a:pt x="1163" y="695"/>
                    </a:lnTo>
                    <a:lnTo>
                      <a:pt x="1134" y="695"/>
                    </a:lnTo>
                    <a:lnTo>
                      <a:pt x="1106" y="695"/>
                    </a:lnTo>
                    <a:lnTo>
                      <a:pt x="1077" y="695"/>
                    </a:lnTo>
                    <a:lnTo>
                      <a:pt x="1063" y="695"/>
                    </a:lnTo>
                    <a:lnTo>
                      <a:pt x="1049" y="695"/>
                    </a:lnTo>
                    <a:lnTo>
                      <a:pt x="1035" y="695"/>
                    </a:lnTo>
                    <a:lnTo>
                      <a:pt x="992" y="695"/>
                    </a:lnTo>
                    <a:lnTo>
                      <a:pt x="992" y="752"/>
                    </a:lnTo>
                    <a:lnTo>
                      <a:pt x="992" y="794"/>
                    </a:lnTo>
                    <a:lnTo>
                      <a:pt x="978" y="823"/>
                    </a:lnTo>
                    <a:lnTo>
                      <a:pt x="978" y="851"/>
                    </a:lnTo>
                    <a:lnTo>
                      <a:pt x="978" y="865"/>
                    </a:lnTo>
                    <a:lnTo>
                      <a:pt x="964" y="865"/>
                    </a:lnTo>
                    <a:lnTo>
                      <a:pt x="950" y="865"/>
                    </a:lnTo>
                    <a:lnTo>
                      <a:pt x="936" y="865"/>
                    </a:lnTo>
                    <a:lnTo>
                      <a:pt x="921" y="851"/>
                    </a:lnTo>
                    <a:lnTo>
                      <a:pt x="907" y="851"/>
                    </a:lnTo>
                    <a:lnTo>
                      <a:pt x="893" y="851"/>
                    </a:lnTo>
                    <a:lnTo>
                      <a:pt x="879" y="851"/>
                    </a:lnTo>
                    <a:lnTo>
                      <a:pt x="865" y="851"/>
                    </a:lnTo>
                    <a:lnTo>
                      <a:pt x="851" y="851"/>
                    </a:lnTo>
                    <a:lnTo>
                      <a:pt x="836" y="851"/>
                    </a:lnTo>
                    <a:lnTo>
                      <a:pt x="822" y="851"/>
                    </a:lnTo>
                    <a:lnTo>
                      <a:pt x="808" y="851"/>
                    </a:lnTo>
                    <a:lnTo>
                      <a:pt x="794" y="851"/>
                    </a:lnTo>
                    <a:lnTo>
                      <a:pt x="765" y="837"/>
                    </a:lnTo>
                    <a:lnTo>
                      <a:pt x="751" y="837"/>
                    </a:lnTo>
                    <a:lnTo>
                      <a:pt x="737" y="837"/>
                    </a:lnTo>
                    <a:lnTo>
                      <a:pt x="723" y="837"/>
                    </a:lnTo>
                    <a:lnTo>
                      <a:pt x="695" y="837"/>
                    </a:lnTo>
                    <a:lnTo>
                      <a:pt x="680" y="837"/>
                    </a:lnTo>
                    <a:lnTo>
                      <a:pt x="666" y="837"/>
                    </a:lnTo>
                    <a:lnTo>
                      <a:pt x="652" y="823"/>
                    </a:lnTo>
                    <a:lnTo>
                      <a:pt x="638" y="823"/>
                    </a:lnTo>
                    <a:lnTo>
                      <a:pt x="624" y="823"/>
                    </a:lnTo>
                    <a:lnTo>
                      <a:pt x="595" y="823"/>
                    </a:lnTo>
                    <a:lnTo>
                      <a:pt x="581" y="823"/>
                    </a:lnTo>
                    <a:lnTo>
                      <a:pt x="567" y="823"/>
                    </a:lnTo>
                    <a:lnTo>
                      <a:pt x="553" y="823"/>
                    </a:lnTo>
                    <a:lnTo>
                      <a:pt x="510" y="823"/>
                    </a:lnTo>
                    <a:lnTo>
                      <a:pt x="510" y="808"/>
                    </a:lnTo>
                    <a:lnTo>
                      <a:pt x="496" y="808"/>
                    </a:lnTo>
                    <a:lnTo>
                      <a:pt x="496" y="823"/>
                    </a:lnTo>
                    <a:lnTo>
                      <a:pt x="496" y="808"/>
                    </a:lnTo>
                    <a:lnTo>
                      <a:pt x="482" y="808"/>
                    </a:lnTo>
                    <a:lnTo>
                      <a:pt x="468" y="808"/>
                    </a:lnTo>
                    <a:lnTo>
                      <a:pt x="453" y="808"/>
                    </a:lnTo>
                    <a:lnTo>
                      <a:pt x="439" y="808"/>
                    </a:lnTo>
                    <a:lnTo>
                      <a:pt x="425" y="808"/>
                    </a:lnTo>
                    <a:lnTo>
                      <a:pt x="411" y="808"/>
                    </a:lnTo>
                    <a:lnTo>
                      <a:pt x="397" y="808"/>
                    </a:lnTo>
                    <a:lnTo>
                      <a:pt x="382" y="808"/>
                    </a:lnTo>
                    <a:lnTo>
                      <a:pt x="340" y="808"/>
                    </a:lnTo>
                    <a:lnTo>
                      <a:pt x="326" y="808"/>
                    </a:lnTo>
                    <a:lnTo>
                      <a:pt x="326" y="794"/>
                    </a:lnTo>
                    <a:lnTo>
                      <a:pt x="312" y="794"/>
                    </a:lnTo>
                    <a:lnTo>
                      <a:pt x="297" y="794"/>
                    </a:lnTo>
                    <a:lnTo>
                      <a:pt x="283" y="794"/>
                    </a:lnTo>
                    <a:lnTo>
                      <a:pt x="269" y="794"/>
                    </a:lnTo>
                    <a:lnTo>
                      <a:pt x="241" y="808"/>
                    </a:lnTo>
                    <a:lnTo>
                      <a:pt x="226" y="808"/>
                    </a:lnTo>
                    <a:lnTo>
                      <a:pt x="198" y="808"/>
                    </a:lnTo>
                    <a:lnTo>
                      <a:pt x="184" y="808"/>
                    </a:lnTo>
                    <a:lnTo>
                      <a:pt x="141" y="808"/>
                    </a:lnTo>
                    <a:lnTo>
                      <a:pt x="127" y="808"/>
                    </a:lnTo>
                    <a:lnTo>
                      <a:pt x="113" y="808"/>
                    </a:lnTo>
                    <a:lnTo>
                      <a:pt x="99" y="808"/>
                    </a:lnTo>
                    <a:lnTo>
                      <a:pt x="85" y="808"/>
                    </a:lnTo>
                    <a:lnTo>
                      <a:pt x="70" y="808"/>
                    </a:lnTo>
                    <a:lnTo>
                      <a:pt x="56" y="808"/>
                    </a:lnTo>
                    <a:lnTo>
                      <a:pt x="42" y="808"/>
                    </a:lnTo>
                    <a:lnTo>
                      <a:pt x="28" y="808"/>
                    </a:lnTo>
                    <a:lnTo>
                      <a:pt x="14" y="808"/>
                    </a:lnTo>
                    <a:lnTo>
                      <a:pt x="0" y="808"/>
                    </a:lnTo>
                    <a:lnTo>
                      <a:pt x="0" y="794"/>
                    </a:lnTo>
                    <a:lnTo>
                      <a:pt x="0" y="780"/>
                    </a:lnTo>
                    <a:lnTo>
                      <a:pt x="14" y="780"/>
                    </a:lnTo>
                    <a:lnTo>
                      <a:pt x="14" y="752"/>
                    </a:lnTo>
                    <a:lnTo>
                      <a:pt x="14" y="737"/>
                    </a:lnTo>
                    <a:lnTo>
                      <a:pt x="28" y="737"/>
                    </a:lnTo>
                    <a:lnTo>
                      <a:pt x="28" y="723"/>
                    </a:lnTo>
                    <a:lnTo>
                      <a:pt x="42" y="681"/>
                    </a:lnTo>
                    <a:lnTo>
                      <a:pt x="42" y="638"/>
                    </a:lnTo>
                    <a:lnTo>
                      <a:pt x="70" y="567"/>
                    </a:lnTo>
                    <a:lnTo>
                      <a:pt x="70" y="553"/>
                    </a:lnTo>
                    <a:lnTo>
                      <a:pt x="85" y="539"/>
                    </a:lnTo>
                    <a:lnTo>
                      <a:pt x="85" y="525"/>
                    </a:lnTo>
                    <a:lnTo>
                      <a:pt x="85" y="511"/>
                    </a:lnTo>
                    <a:lnTo>
                      <a:pt x="99" y="496"/>
                    </a:lnTo>
                    <a:lnTo>
                      <a:pt x="99" y="468"/>
                    </a:lnTo>
                    <a:lnTo>
                      <a:pt x="99" y="454"/>
                    </a:lnTo>
                    <a:lnTo>
                      <a:pt x="99" y="440"/>
                    </a:lnTo>
                    <a:lnTo>
                      <a:pt x="113" y="425"/>
                    </a:lnTo>
                    <a:lnTo>
                      <a:pt x="99" y="425"/>
                    </a:lnTo>
                    <a:lnTo>
                      <a:pt x="113" y="411"/>
                    </a:lnTo>
                    <a:lnTo>
                      <a:pt x="141" y="298"/>
                    </a:lnTo>
                    <a:lnTo>
                      <a:pt x="141" y="284"/>
                    </a:lnTo>
                    <a:lnTo>
                      <a:pt x="141" y="269"/>
                    </a:lnTo>
                    <a:lnTo>
                      <a:pt x="141" y="255"/>
                    </a:lnTo>
                    <a:lnTo>
                      <a:pt x="141" y="241"/>
                    </a:lnTo>
                    <a:lnTo>
                      <a:pt x="141" y="227"/>
                    </a:lnTo>
                    <a:lnTo>
                      <a:pt x="141" y="213"/>
                    </a:lnTo>
                    <a:lnTo>
                      <a:pt x="141" y="198"/>
                    </a:lnTo>
                    <a:lnTo>
                      <a:pt x="141" y="184"/>
                    </a:lnTo>
                    <a:lnTo>
                      <a:pt x="141" y="170"/>
                    </a:lnTo>
                    <a:lnTo>
                      <a:pt x="141" y="156"/>
                    </a:lnTo>
                    <a:lnTo>
                      <a:pt x="141" y="142"/>
                    </a:lnTo>
                    <a:lnTo>
                      <a:pt x="141" y="128"/>
                    </a:lnTo>
                    <a:lnTo>
                      <a:pt x="141" y="113"/>
                    </a:lnTo>
                    <a:lnTo>
                      <a:pt x="141" y="99"/>
                    </a:lnTo>
                    <a:lnTo>
                      <a:pt x="241" y="99"/>
                    </a:lnTo>
                    <a:lnTo>
                      <a:pt x="255" y="99"/>
                    </a:lnTo>
                    <a:lnTo>
                      <a:pt x="269" y="99"/>
                    </a:lnTo>
                    <a:lnTo>
                      <a:pt x="312" y="99"/>
                    </a:lnTo>
                    <a:lnTo>
                      <a:pt x="326" y="99"/>
                    </a:lnTo>
                    <a:lnTo>
                      <a:pt x="340" y="99"/>
                    </a:lnTo>
                    <a:lnTo>
                      <a:pt x="354" y="99"/>
                    </a:lnTo>
                    <a:lnTo>
                      <a:pt x="368" y="113"/>
                    </a:lnTo>
                    <a:lnTo>
                      <a:pt x="368" y="99"/>
                    </a:lnTo>
                    <a:lnTo>
                      <a:pt x="368" y="85"/>
                    </a:lnTo>
                    <a:lnTo>
                      <a:pt x="368" y="71"/>
                    </a:lnTo>
                    <a:lnTo>
                      <a:pt x="354" y="71"/>
                    </a:lnTo>
                    <a:lnTo>
                      <a:pt x="368" y="57"/>
                    </a:lnTo>
                    <a:lnTo>
                      <a:pt x="368" y="0"/>
                    </a:lnTo>
                    <a:lnTo>
                      <a:pt x="368" y="14"/>
                    </a:lnTo>
                    <a:lnTo>
                      <a:pt x="382" y="28"/>
                    </a:lnTo>
                    <a:lnTo>
                      <a:pt x="411" y="57"/>
                    </a:lnTo>
                    <a:lnTo>
                      <a:pt x="411" y="71"/>
                    </a:lnTo>
                    <a:lnTo>
                      <a:pt x="524" y="85"/>
                    </a:lnTo>
                    <a:lnTo>
                      <a:pt x="567" y="99"/>
                    </a:lnTo>
                    <a:lnTo>
                      <a:pt x="581" y="99"/>
                    </a:lnTo>
                    <a:lnTo>
                      <a:pt x="595" y="99"/>
                    </a:lnTo>
                    <a:lnTo>
                      <a:pt x="624" y="99"/>
                    </a:lnTo>
                    <a:lnTo>
                      <a:pt x="652" y="99"/>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28743" name="Freeform 40"/>
              <p:cNvSpPr>
                <a:spLocks/>
              </p:cNvSpPr>
              <p:nvPr/>
            </p:nvSpPr>
            <p:spPr bwMode="auto">
              <a:xfrm>
                <a:off x="4240" y="140"/>
                <a:ext cx="2128" cy="2156"/>
              </a:xfrm>
              <a:custGeom>
                <a:avLst/>
                <a:gdLst>
                  <a:gd name="T0" fmla="*/ 1731 w 2128"/>
                  <a:gd name="T1" fmla="*/ 14 h 2156"/>
                  <a:gd name="T2" fmla="*/ 1787 w 2128"/>
                  <a:gd name="T3" fmla="*/ 71 h 2156"/>
                  <a:gd name="T4" fmla="*/ 1802 w 2128"/>
                  <a:gd name="T5" fmla="*/ 142 h 2156"/>
                  <a:gd name="T6" fmla="*/ 1802 w 2128"/>
                  <a:gd name="T7" fmla="*/ 213 h 2156"/>
                  <a:gd name="T8" fmla="*/ 1787 w 2128"/>
                  <a:gd name="T9" fmla="*/ 270 h 2156"/>
                  <a:gd name="T10" fmla="*/ 1773 w 2128"/>
                  <a:gd name="T11" fmla="*/ 369 h 2156"/>
                  <a:gd name="T12" fmla="*/ 1787 w 2128"/>
                  <a:gd name="T13" fmla="*/ 482 h 2156"/>
                  <a:gd name="T14" fmla="*/ 1958 w 2128"/>
                  <a:gd name="T15" fmla="*/ 553 h 2156"/>
                  <a:gd name="T16" fmla="*/ 1887 w 2128"/>
                  <a:gd name="T17" fmla="*/ 567 h 2156"/>
                  <a:gd name="T18" fmla="*/ 1943 w 2128"/>
                  <a:gd name="T19" fmla="*/ 596 h 2156"/>
                  <a:gd name="T20" fmla="*/ 1986 w 2128"/>
                  <a:gd name="T21" fmla="*/ 553 h 2156"/>
                  <a:gd name="T22" fmla="*/ 2071 w 2128"/>
                  <a:gd name="T23" fmla="*/ 582 h 2156"/>
                  <a:gd name="T24" fmla="*/ 2043 w 2128"/>
                  <a:gd name="T25" fmla="*/ 738 h 2156"/>
                  <a:gd name="T26" fmla="*/ 1986 w 2128"/>
                  <a:gd name="T27" fmla="*/ 908 h 2156"/>
                  <a:gd name="T28" fmla="*/ 1958 w 2128"/>
                  <a:gd name="T29" fmla="*/ 1106 h 2156"/>
                  <a:gd name="T30" fmla="*/ 1929 w 2128"/>
                  <a:gd name="T31" fmla="*/ 1291 h 2156"/>
                  <a:gd name="T32" fmla="*/ 1802 w 2128"/>
                  <a:gd name="T33" fmla="*/ 1418 h 2156"/>
                  <a:gd name="T34" fmla="*/ 1646 w 2128"/>
                  <a:gd name="T35" fmla="*/ 1504 h 2156"/>
                  <a:gd name="T36" fmla="*/ 1447 w 2128"/>
                  <a:gd name="T37" fmla="*/ 1560 h 2156"/>
                  <a:gd name="T38" fmla="*/ 1291 w 2128"/>
                  <a:gd name="T39" fmla="*/ 1574 h 2156"/>
                  <a:gd name="T40" fmla="*/ 1163 w 2128"/>
                  <a:gd name="T41" fmla="*/ 1574 h 2156"/>
                  <a:gd name="T42" fmla="*/ 965 w 2128"/>
                  <a:gd name="T43" fmla="*/ 1546 h 2156"/>
                  <a:gd name="T44" fmla="*/ 851 w 2128"/>
                  <a:gd name="T45" fmla="*/ 1560 h 2156"/>
                  <a:gd name="T46" fmla="*/ 752 w 2128"/>
                  <a:gd name="T47" fmla="*/ 1617 h 2156"/>
                  <a:gd name="T48" fmla="*/ 667 w 2128"/>
                  <a:gd name="T49" fmla="*/ 1688 h 2156"/>
                  <a:gd name="T50" fmla="*/ 582 w 2128"/>
                  <a:gd name="T51" fmla="*/ 1830 h 2156"/>
                  <a:gd name="T52" fmla="*/ 57 w 2128"/>
                  <a:gd name="T53" fmla="*/ 2156 h 2156"/>
                  <a:gd name="T54" fmla="*/ 43 w 2128"/>
                  <a:gd name="T55" fmla="*/ 1901 h 2156"/>
                  <a:gd name="T56" fmla="*/ 29 w 2128"/>
                  <a:gd name="T57" fmla="*/ 1844 h 2156"/>
                  <a:gd name="T58" fmla="*/ 0 w 2128"/>
                  <a:gd name="T59" fmla="*/ 1731 h 2156"/>
                  <a:gd name="T60" fmla="*/ 0 w 2128"/>
                  <a:gd name="T61" fmla="*/ 1617 h 2156"/>
                  <a:gd name="T62" fmla="*/ 15 w 2128"/>
                  <a:gd name="T63" fmla="*/ 1518 h 2156"/>
                  <a:gd name="T64" fmla="*/ 29 w 2128"/>
                  <a:gd name="T65" fmla="*/ 1475 h 2156"/>
                  <a:gd name="T66" fmla="*/ 57 w 2128"/>
                  <a:gd name="T67" fmla="*/ 1390 h 2156"/>
                  <a:gd name="T68" fmla="*/ 128 w 2128"/>
                  <a:gd name="T69" fmla="*/ 1248 h 2156"/>
                  <a:gd name="T70" fmla="*/ 128 w 2128"/>
                  <a:gd name="T71" fmla="*/ 1206 h 2156"/>
                  <a:gd name="T72" fmla="*/ 142 w 2128"/>
                  <a:gd name="T73" fmla="*/ 1149 h 2156"/>
                  <a:gd name="T74" fmla="*/ 156 w 2128"/>
                  <a:gd name="T75" fmla="*/ 1106 h 2156"/>
                  <a:gd name="T76" fmla="*/ 227 w 2128"/>
                  <a:gd name="T77" fmla="*/ 1064 h 2156"/>
                  <a:gd name="T78" fmla="*/ 369 w 2128"/>
                  <a:gd name="T79" fmla="*/ 950 h 2156"/>
                  <a:gd name="T80" fmla="*/ 511 w 2128"/>
                  <a:gd name="T81" fmla="*/ 851 h 2156"/>
                  <a:gd name="T82" fmla="*/ 624 w 2128"/>
                  <a:gd name="T83" fmla="*/ 851 h 2156"/>
                  <a:gd name="T84" fmla="*/ 681 w 2128"/>
                  <a:gd name="T85" fmla="*/ 865 h 2156"/>
                  <a:gd name="T86" fmla="*/ 752 w 2128"/>
                  <a:gd name="T87" fmla="*/ 879 h 2156"/>
                  <a:gd name="T88" fmla="*/ 809 w 2128"/>
                  <a:gd name="T89" fmla="*/ 908 h 2156"/>
                  <a:gd name="T90" fmla="*/ 866 w 2128"/>
                  <a:gd name="T91" fmla="*/ 908 h 2156"/>
                  <a:gd name="T92" fmla="*/ 951 w 2128"/>
                  <a:gd name="T93" fmla="*/ 879 h 2156"/>
                  <a:gd name="T94" fmla="*/ 993 w 2128"/>
                  <a:gd name="T95" fmla="*/ 851 h 2156"/>
                  <a:gd name="T96" fmla="*/ 1022 w 2128"/>
                  <a:gd name="T97" fmla="*/ 794 h 2156"/>
                  <a:gd name="T98" fmla="*/ 1064 w 2128"/>
                  <a:gd name="T99" fmla="*/ 766 h 2156"/>
                  <a:gd name="T100" fmla="*/ 1092 w 2128"/>
                  <a:gd name="T101" fmla="*/ 709 h 2156"/>
                  <a:gd name="T102" fmla="*/ 979 w 2128"/>
                  <a:gd name="T103" fmla="*/ 638 h 2156"/>
                  <a:gd name="T104" fmla="*/ 1064 w 2128"/>
                  <a:gd name="T105" fmla="*/ 539 h 2156"/>
                  <a:gd name="T106" fmla="*/ 1107 w 2128"/>
                  <a:gd name="T107" fmla="*/ 426 h 2156"/>
                  <a:gd name="T108" fmla="*/ 1192 w 2128"/>
                  <a:gd name="T109" fmla="*/ 383 h 2156"/>
                  <a:gd name="T110" fmla="*/ 1348 w 2128"/>
                  <a:gd name="T111" fmla="*/ 340 h 2156"/>
                  <a:gd name="T112" fmla="*/ 1404 w 2128"/>
                  <a:gd name="T113" fmla="*/ 284 h 2156"/>
                  <a:gd name="T114" fmla="*/ 1447 w 2128"/>
                  <a:gd name="T115" fmla="*/ 156 h 2156"/>
                  <a:gd name="T116" fmla="*/ 1518 w 2128"/>
                  <a:gd name="T117" fmla="*/ 57 h 2156"/>
                  <a:gd name="T118" fmla="*/ 1617 w 2128"/>
                  <a:gd name="T119" fmla="*/ 14 h 215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128"/>
                  <a:gd name="T181" fmla="*/ 0 h 2156"/>
                  <a:gd name="T182" fmla="*/ 2128 w 2128"/>
                  <a:gd name="T183" fmla="*/ 2156 h 215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128" h="2156">
                    <a:moveTo>
                      <a:pt x="1660" y="28"/>
                    </a:moveTo>
                    <a:lnTo>
                      <a:pt x="1674" y="28"/>
                    </a:lnTo>
                    <a:lnTo>
                      <a:pt x="1688" y="28"/>
                    </a:lnTo>
                    <a:lnTo>
                      <a:pt x="1702" y="28"/>
                    </a:lnTo>
                    <a:lnTo>
                      <a:pt x="1717" y="14"/>
                    </a:lnTo>
                    <a:lnTo>
                      <a:pt x="1731" y="14"/>
                    </a:lnTo>
                    <a:lnTo>
                      <a:pt x="1731" y="28"/>
                    </a:lnTo>
                    <a:lnTo>
                      <a:pt x="1745" y="28"/>
                    </a:lnTo>
                    <a:lnTo>
                      <a:pt x="1759" y="28"/>
                    </a:lnTo>
                    <a:lnTo>
                      <a:pt x="1759" y="43"/>
                    </a:lnTo>
                    <a:lnTo>
                      <a:pt x="1773" y="57"/>
                    </a:lnTo>
                    <a:lnTo>
                      <a:pt x="1787" y="57"/>
                    </a:lnTo>
                    <a:lnTo>
                      <a:pt x="1787" y="71"/>
                    </a:lnTo>
                    <a:lnTo>
                      <a:pt x="1802" y="71"/>
                    </a:lnTo>
                    <a:lnTo>
                      <a:pt x="1802" y="85"/>
                    </a:lnTo>
                    <a:lnTo>
                      <a:pt x="1802" y="99"/>
                    </a:lnTo>
                    <a:lnTo>
                      <a:pt x="1802" y="113"/>
                    </a:lnTo>
                    <a:lnTo>
                      <a:pt x="1802" y="128"/>
                    </a:lnTo>
                    <a:lnTo>
                      <a:pt x="1816" y="128"/>
                    </a:lnTo>
                    <a:lnTo>
                      <a:pt x="1802" y="142"/>
                    </a:lnTo>
                    <a:lnTo>
                      <a:pt x="1802" y="156"/>
                    </a:lnTo>
                    <a:lnTo>
                      <a:pt x="1802" y="170"/>
                    </a:lnTo>
                    <a:lnTo>
                      <a:pt x="1802" y="184"/>
                    </a:lnTo>
                    <a:lnTo>
                      <a:pt x="1802" y="199"/>
                    </a:lnTo>
                    <a:lnTo>
                      <a:pt x="1802" y="213"/>
                    </a:lnTo>
                    <a:lnTo>
                      <a:pt x="1802" y="227"/>
                    </a:lnTo>
                    <a:lnTo>
                      <a:pt x="1802" y="241"/>
                    </a:lnTo>
                    <a:lnTo>
                      <a:pt x="1787" y="241"/>
                    </a:lnTo>
                    <a:lnTo>
                      <a:pt x="1787" y="255"/>
                    </a:lnTo>
                    <a:lnTo>
                      <a:pt x="1787" y="270"/>
                    </a:lnTo>
                    <a:lnTo>
                      <a:pt x="1787" y="284"/>
                    </a:lnTo>
                    <a:lnTo>
                      <a:pt x="1773" y="284"/>
                    </a:lnTo>
                    <a:lnTo>
                      <a:pt x="1773" y="298"/>
                    </a:lnTo>
                    <a:lnTo>
                      <a:pt x="1773" y="312"/>
                    </a:lnTo>
                    <a:lnTo>
                      <a:pt x="1773" y="326"/>
                    </a:lnTo>
                    <a:lnTo>
                      <a:pt x="1759" y="326"/>
                    </a:lnTo>
                    <a:lnTo>
                      <a:pt x="1759" y="340"/>
                    </a:lnTo>
                    <a:lnTo>
                      <a:pt x="1773" y="355"/>
                    </a:lnTo>
                    <a:lnTo>
                      <a:pt x="1773" y="369"/>
                    </a:lnTo>
                    <a:lnTo>
                      <a:pt x="1773" y="383"/>
                    </a:lnTo>
                    <a:lnTo>
                      <a:pt x="1773" y="397"/>
                    </a:lnTo>
                    <a:lnTo>
                      <a:pt x="1773" y="411"/>
                    </a:lnTo>
                    <a:lnTo>
                      <a:pt x="1773" y="426"/>
                    </a:lnTo>
                    <a:lnTo>
                      <a:pt x="1773" y="440"/>
                    </a:lnTo>
                    <a:lnTo>
                      <a:pt x="1773" y="454"/>
                    </a:lnTo>
                    <a:lnTo>
                      <a:pt x="1787" y="454"/>
                    </a:lnTo>
                    <a:lnTo>
                      <a:pt x="1787" y="468"/>
                    </a:lnTo>
                    <a:lnTo>
                      <a:pt x="1787" y="482"/>
                    </a:lnTo>
                    <a:lnTo>
                      <a:pt x="1802" y="496"/>
                    </a:lnTo>
                    <a:lnTo>
                      <a:pt x="1816" y="496"/>
                    </a:lnTo>
                    <a:lnTo>
                      <a:pt x="1816" y="511"/>
                    </a:lnTo>
                    <a:lnTo>
                      <a:pt x="1830" y="525"/>
                    </a:lnTo>
                    <a:lnTo>
                      <a:pt x="1929" y="525"/>
                    </a:lnTo>
                    <a:lnTo>
                      <a:pt x="1972" y="525"/>
                    </a:lnTo>
                    <a:lnTo>
                      <a:pt x="1958" y="539"/>
                    </a:lnTo>
                    <a:lnTo>
                      <a:pt x="1958" y="553"/>
                    </a:lnTo>
                    <a:lnTo>
                      <a:pt x="1958" y="567"/>
                    </a:lnTo>
                    <a:lnTo>
                      <a:pt x="1958" y="582"/>
                    </a:lnTo>
                    <a:lnTo>
                      <a:pt x="1943" y="582"/>
                    </a:lnTo>
                    <a:lnTo>
                      <a:pt x="1929" y="582"/>
                    </a:lnTo>
                    <a:lnTo>
                      <a:pt x="1901" y="567"/>
                    </a:lnTo>
                    <a:lnTo>
                      <a:pt x="1887" y="567"/>
                    </a:lnTo>
                    <a:lnTo>
                      <a:pt x="1887" y="582"/>
                    </a:lnTo>
                    <a:lnTo>
                      <a:pt x="1901" y="582"/>
                    </a:lnTo>
                    <a:lnTo>
                      <a:pt x="1915" y="596"/>
                    </a:lnTo>
                    <a:lnTo>
                      <a:pt x="1929" y="596"/>
                    </a:lnTo>
                    <a:lnTo>
                      <a:pt x="1943" y="596"/>
                    </a:lnTo>
                    <a:lnTo>
                      <a:pt x="1958" y="596"/>
                    </a:lnTo>
                    <a:lnTo>
                      <a:pt x="1972" y="596"/>
                    </a:lnTo>
                    <a:lnTo>
                      <a:pt x="1972" y="582"/>
                    </a:lnTo>
                    <a:lnTo>
                      <a:pt x="1986" y="582"/>
                    </a:lnTo>
                    <a:lnTo>
                      <a:pt x="1986" y="567"/>
                    </a:lnTo>
                    <a:lnTo>
                      <a:pt x="1986" y="553"/>
                    </a:lnTo>
                    <a:lnTo>
                      <a:pt x="2000" y="539"/>
                    </a:lnTo>
                    <a:lnTo>
                      <a:pt x="2014" y="539"/>
                    </a:lnTo>
                    <a:lnTo>
                      <a:pt x="2029" y="539"/>
                    </a:lnTo>
                    <a:lnTo>
                      <a:pt x="2029" y="553"/>
                    </a:lnTo>
                    <a:lnTo>
                      <a:pt x="2043" y="553"/>
                    </a:lnTo>
                    <a:lnTo>
                      <a:pt x="2057" y="553"/>
                    </a:lnTo>
                    <a:lnTo>
                      <a:pt x="2071" y="567"/>
                    </a:lnTo>
                    <a:lnTo>
                      <a:pt x="2071" y="582"/>
                    </a:lnTo>
                    <a:lnTo>
                      <a:pt x="2085" y="582"/>
                    </a:lnTo>
                    <a:lnTo>
                      <a:pt x="2085" y="596"/>
                    </a:lnTo>
                    <a:lnTo>
                      <a:pt x="2114" y="638"/>
                    </a:lnTo>
                    <a:lnTo>
                      <a:pt x="2128" y="652"/>
                    </a:lnTo>
                    <a:lnTo>
                      <a:pt x="2114" y="667"/>
                    </a:lnTo>
                    <a:lnTo>
                      <a:pt x="2099" y="667"/>
                    </a:lnTo>
                    <a:lnTo>
                      <a:pt x="2099" y="681"/>
                    </a:lnTo>
                    <a:lnTo>
                      <a:pt x="2085" y="695"/>
                    </a:lnTo>
                    <a:lnTo>
                      <a:pt x="2057" y="723"/>
                    </a:lnTo>
                    <a:lnTo>
                      <a:pt x="2043" y="738"/>
                    </a:lnTo>
                    <a:lnTo>
                      <a:pt x="2043" y="752"/>
                    </a:lnTo>
                    <a:lnTo>
                      <a:pt x="2029" y="752"/>
                    </a:lnTo>
                    <a:lnTo>
                      <a:pt x="2029" y="766"/>
                    </a:lnTo>
                    <a:lnTo>
                      <a:pt x="2029" y="780"/>
                    </a:lnTo>
                    <a:lnTo>
                      <a:pt x="2014" y="780"/>
                    </a:lnTo>
                    <a:lnTo>
                      <a:pt x="2014" y="794"/>
                    </a:lnTo>
                    <a:lnTo>
                      <a:pt x="2014" y="823"/>
                    </a:lnTo>
                    <a:lnTo>
                      <a:pt x="2000" y="837"/>
                    </a:lnTo>
                    <a:lnTo>
                      <a:pt x="2000" y="851"/>
                    </a:lnTo>
                    <a:lnTo>
                      <a:pt x="1986" y="879"/>
                    </a:lnTo>
                    <a:lnTo>
                      <a:pt x="1986" y="894"/>
                    </a:lnTo>
                    <a:lnTo>
                      <a:pt x="1986" y="908"/>
                    </a:lnTo>
                    <a:lnTo>
                      <a:pt x="1986" y="936"/>
                    </a:lnTo>
                    <a:lnTo>
                      <a:pt x="1986" y="965"/>
                    </a:lnTo>
                    <a:lnTo>
                      <a:pt x="1986" y="979"/>
                    </a:lnTo>
                    <a:lnTo>
                      <a:pt x="1986" y="993"/>
                    </a:lnTo>
                    <a:lnTo>
                      <a:pt x="1972" y="1007"/>
                    </a:lnTo>
                    <a:lnTo>
                      <a:pt x="1972" y="1021"/>
                    </a:lnTo>
                    <a:lnTo>
                      <a:pt x="1958" y="1035"/>
                    </a:lnTo>
                    <a:lnTo>
                      <a:pt x="1958" y="1064"/>
                    </a:lnTo>
                    <a:lnTo>
                      <a:pt x="1958" y="1078"/>
                    </a:lnTo>
                    <a:lnTo>
                      <a:pt x="1958" y="1092"/>
                    </a:lnTo>
                    <a:lnTo>
                      <a:pt x="1958" y="1106"/>
                    </a:lnTo>
                    <a:lnTo>
                      <a:pt x="1958" y="1135"/>
                    </a:lnTo>
                    <a:lnTo>
                      <a:pt x="1958" y="1149"/>
                    </a:lnTo>
                    <a:lnTo>
                      <a:pt x="1972" y="1163"/>
                    </a:lnTo>
                    <a:lnTo>
                      <a:pt x="1958" y="1163"/>
                    </a:lnTo>
                    <a:lnTo>
                      <a:pt x="1958" y="1177"/>
                    </a:lnTo>
                    <a:lnTo>
                      <a:pt x="1958" y="1220"/>
                    </a:lnTo>
                    <a:lnTo>
                      <a:pt x="1943" y="1248"/>
                    </a:lnTo>
                    <a:lnTo>
                      <a:pt x="1943" y="1262"/>
                    </a:lnTo>
                    <a:lnTo>
                      <a:pt x="1943" y="1277"/>
                    </a:lnTo>
                    <a:lnTo>
                      <a:pt x="1929" y="1291"/>
                    </a:lnTo>
                    <a:lnTo>
                      <a:pt x="1929" y="1305"/>
                    </a:lnTo>
                    <a:lnTo>
                      <a:pt x="1915" y="1305"/>
                    </a:lnTo>
                    <a:lnTo>
                      <a:pt x="1915" y="1319"/>
                    </a:lnTo>
                    <a:lnTo>
                      <a:pt x="1915" y="1333"/>
                    </a:lnTo>
                    <a:lnTo>
                      <a:pt x="1901" y="1333"/>
                    </a:lnTo>
                    <a:lnTo>
                      <a:pt x="1887" y="1348"/>
                    </a:lnTo>
                    <a:lnTo>
                      <a:pt x="1887" y="1362"/>
                    </a:lnTo>
                    <a:lnTo>
                      <a:pt x="1858" y="1376"/>
                    </a:lnTo>
                    <a:lnTo>
                      <a:pt x="1844" y="1390"/>
                    </a:lnTo>
                    <a:lnTo>
                      <a:pt x="1816" y="1404"/>
                    </a:lnTo>
                    <a:lnTo>
                      <a:pt x="1802" y="1418"/>
                    </a:lnTo>
                    <a:lnTo>
                      <a:pt x="1773" y="1433"/>
                    </a:lnTo>
                    <a:lnTo>
                      <a:pt x="1759" y="1447"/>
                    </a:lnTo>
                    <a:lnTo>
                      <a:pt x="1745" y="1461"/>
                    </a:lnTo>
                    <a:lnTo>
                      <a:pt x="1731" y="1461"/>
                    </a:lnTo>
                    <a:lnTo>
                      <a:pt x="1717" y="1461"/>
                    </a:lnTo>
                    <a:lnTo>
                      <a:pt x="1717" y="1475"/>
                    </a:lnTo>
                    <a:lnTo>
                      <a:pt x="1702" y="1475"/>
                    </a:lnTo>
                    <a:lnTo>
                      <a:pt x="1688" y="1489"/>
                    </a:lnTo>
                    <a:lnTo>
                      <a:pt x="1674" y="1489"/>
                    </a:lnTo>
                    <a:lnTo>
                      <a:pt x="1660" y="1489"/>
                    </a:lnTo>
                    <a:lnTo>
                      <a:pt x="1646" y="1504"/>
                    </a:lnTo>
                    <a:lnTo>
                      <a:pt x="1631" y="1504"/>
                    </a:lnTo>
                    <a:lnTo>
                      <a:pt x="1617" y="1518"/>
                    </a:lnTo>
                    <a:lnTo>
                      <a:pt x="1603" y="1518"/>
                    </a:lnTo>
                    <a:lnTo>
                      <a:pt x="1589" y="1518"/>
                    </a:lnTo>
                    <a:lnTo>
                      <a:pt x="1575" y="1532"/>
                    </a:lnTo>
                    <a:lnTo>
                      <a:pt x="1560" y="1532"/>
                    </a:lnTo>
                    <a:lnTo>
                      <a:pt x="1532" y="1532"/>
                    </a:lnTo>
                    <a:lnTo>
                      <a:pt x="1532" y="1546"/>
                    </a:lnTo>
                    <a:lnTo>
                      <a:pt x="1518" y="1546"/>
                    </a:lnTo>
                    <a:lnTo>
                      <a:pt x="1504" y="1546"/>
                    </a:lnTo>
                    <a:lnTo>
                      <a:pt x="1490" y="1546"/>
                    </a:lnTo>
                    <a:lnTo>
                      <a:pt x="1461" y="1546"/>
                    </a:lnTo>
                    <a:lnTo>
                      <a:pt x="1447" y="1560"/>
                    </a:lnTo>
                    <a:lnTo>
                      <a:pt x="1419" y="1560"/>
                    </a:lnTo>
                    <a:lnTo>
                      <a:pt x="1404" y="1560"/>
                    </a:lnTo>
                    <a:lnTo>
                      <a:pt x="1390" y="1560"/>
                    </a:lnTo>
                    <a:lnTo>
                      <a:pt x="1376" y="1560"/>
                    </a:lnTo>
                    <a:lnTo>
                      <a:pt x="1362" y="1574"/>
                    </a:lnTo>
                    <a:lnTo>
                      <a:pt x="1348" y="1574"/>
                    </a:lnTo>
                    <a:lnTo>
                      <a:pt x="1334" y="1574"/>
                    </a:lnTo>
                    <a:lnTo>
                      <a:pt x="1319" y="1574"/>
                    </a:lnTo>
                    <a:lnTo>
                      <a:pt x="1305" y="1574"/>
                    </a:lnTo>
                    <a:lnTo>
                      <a:pt x="1291" y="1574"/>
                    </a:lnTo>
                    <a:lnTo>
                      <a:pt x="1277" y="1574"/>
                    </a:lnTo>
                    <a:lnTo>
                      <a:pt x="1263" y="1574"/>
                    </a:lnTo>
                    <a:lnTo>
                      <a:pt x="1248" y="1574"/>
                    </a:lnTo>
                    <a:lnTo>
                      <a:pt x="1234" y="1574"/>
                    </a:lnTo>
                    <a:lnTo>
                      <a:pt x="1220" y="1574"/>
                    </a:lnTo>
                    <a:lnTo>
                      <a:pt x="1192" y="1574"/>
                    </a:lnTo>
                    <a:lnTo>
                      <a:pt x="1163" y="1574"/>
                    </a:lnTo>
                    <a:lnTo>
                      <a:pt x="1149" y="1574"/>
                    </a:lnTo>
                    <a:lnTo>
                      <a:pt x="1135" y="1574"/>
                    </a:lnTo>
                    <a:lnTo>
                      <a:pt x="1121" y="1560"/>
                    </a:lnTo>
                    <a:lnTo>
                      <a:pt x="1107" y="1560"/>
                    </a:lnTo>
                    <a:lnTo>
                      <a:pt x="1092" y="1560"/>
                    </a:lnTo>
                    <a:lnTo>
                      <a:pt x="1078" y="1560"/>
                    </a:lnTo>
                    <a:lnTo>
                      <a:pt x="1064" y="1560"/>
                    </a:lnTo>
                    <a:lnTo>
                      <a:pt x="1036" y="1560"/>
                    </a:lnTo>
                    <a:lnTo>
                      <a:pt x="1022" y="1560"/>
                    </a:lnTo>
                    <a:lnTo>
                      <a:pt x="1007" y="1546"/>
                    </a:lnTo>
                    <a:lnTo>
                      <a:pt x="979" y="1546"/>
                    </a:lnTo>
                    <a:lnTo>
                      <a:pt x="965" y="1546"/>
                    </a:lnTo>
                    <a:lnTo>
                      <a:pt x="951" y="1546"/>
                    </a:lnTo>
                    <a:lnTo>
                      <a:pt x="936" y="1546"/>
                    </a:lnTo>
                    <a:lnTo>
                      <a:pt x="922" y="1546"/>
                    </a:lnTo>
                    <a:lnTo>
                      <a:pt x="908" y="1546"/>
                    </a:lnTo>
                    <a:lnTo>
                      <a:pt x="894" y="1546"/>
                    </a:lnTo>
                    <a:lnTo>
                      <a:pt x="894" y="1560"/>
                    </a:lnTo>
                    <a:lnTo>
                      <a:pt x="880" y="1560"/>
                    </a:lnTo>
                    <a:lnTo>
                      <a:pt x="866" y="1560"/>
                    </a:lnTo>
                    <a:lnTo>
                      <a:pt x="851" y="1560"/>
                    </a:lnTo>
                    <a:lnTo>
                      <a:pt x="851" y="1574"/>
                    </a:lnTo>
                    <a:lnTo>
                      <a:pt x="837" y="1574"/>
                    </a:lnTo>
                    <a:lnTo>
                      <a:pt x="823" y="1574"/>
                    </a:lnTo>
                    <a:lnTo>
                      <a:pt x="809" y="1589"/>
                    </a:lnTo>
                    <a:lnTo>
                      <a:pt x="795" y="1589"/>
                    </a:lnTo>
                    <a:lnTo>
                      <a:pt x="795" y="1603"/>
                    </a:lnTo>
                    <a:lnTo>
                      <a:pt x="780" y="1603"/>
                    </a:lnTo>
                    <a:lnTo>
                      <a:pt x="766" y="1603"/>
                    </a:lnTo>
                    <a:lnTo>
                      <a:pt x="766" y="1617"/>
                    </a:lnTo>
                    <a:lnTo>
                      <a:pt x="752" y="1617"/>
                    </a:lnTo>
                    <a:lnTo>
                      <a:pt x="752" y="1631"/>
                    </a:lnTo>
                    <a:lnTo>
                      <a:pt x="738" y="1631"/>
                    </a:lnTo>
                    <a:lnTo>
                      <a:pt x="724" y="1645"/>
                    </a:lnTo>
                    <a:lnTo>
                      <a:pt x="710" y="1645"/>
                    </a:lnTo>
                    <a:lnTo>
                      <a:pt x="695" y="1660"/>
                    </a:lnTo>
                    <a:lnTo>
                      <a:pt x="681" y="1674"/>
                    </a:lnTo>
                    <a:lnTo>
                      <a:pt x="667" y="1688"/>
                    </a:lnTo>
                    <a:lnTo>
                      <a:pt x="653" y="1702"/>
                    </a:lnTo>
                    <a:lnTo>
                      <a:pt x="653" y="1716"/>
                    </a:lnTo>
                    <a:lnTo>
                      <a:pt x="639" y="1745"/>
                    </a:lnTo>
                    <a:lnTo>
                      <a:pt x="624" y="1759"/>
                    </a:lnTo>
                    <a:lnTo>
                      <a:pt x="610" y="1773"/>
                    </a:lnTo>
                    <a:lnTo>
                      <a:pt x="596" y="1787"/>
                    </a:lnTo>
                    <a:lnTo>
                      <a:pt x="596" y="1801"/>
                    </a:lnTo>
                    <a:lnTo>
                      <a:pt x="582" y="1816"/>
                    </a:lnTo>
                    <a:lnTo>
                      <a:pt x="582" y="1830"/>
                    </a:lnTo>
                    <a:lnTo>
                      <a:pt x="539" y="1887"/>
                    </a:lnTo>
                    <a:lnTo>
                      <a:pt x="454" y="1986"/>
                    </a:lnTo>
                    <a:lnTo>
                      <a:pt x="440" y="2000"/>
                    </a:lnTo>
                    <a:lnTo>
                      <a:pt x="412" y="2028"/>
                    </a:lnTo>
                    <a:lnTo>
                      <a:pt x="398" y="2057"/>
                    </a:lnTo>
                    <a:lnTo>
                      <a:pt x="327" y="2085"/>
                    </a:lnTo>
                    <a:lnTo>
                      <a:pt x="298" y="2085"/>
                    </a:lnTo>
                    <a:lnTo>
                      <a:pt x="284" y="2099"/>
                    </a:lnTo>
                    <a:lnTo>
                      <a:pt x="171" y="2156"/>
                    </a:lnTo>
                    <a:lnTo>
                      <a:pt x="156" y="2156"/>
                    </a:lnTo>
                    <a:lnTo>
                      <a:pt x="57" y="2156"/>
                    </a:lnTo>
                    <a:lnTo>
                      <a:pt x="57" y="2142"/>
                    </a:lnTo>
                    <a:lnTo>
                      <a:pt x="57" y="2128"/>
                    </a:lnTo>
                    <a:lnTo>
                      <a:pt x="57" y="2113"/>
                    </a:lnTo>
                    <a:lnTo>
                      <a:pt x="57" y="2085"/>
                    </a:lnTo>
                    <a:lnTo>
                      <a:pt x="57" y="2071"/>
                    </a:lnTo>
                    <a:lnTo>
                      <a:pt x="57" y="2057"/>
                    </a:lnTo>
                    <a:lnTo>
                      <a:pt x="57" y="2014"/>
                    </a:lnTo>
                    <a:lnTo>
                      <a:pt x="57" y="2000"/>
                    </a:lnTo>
                    <a:lnTo>
                      <a:pt x="57" y="1986"/>
                    </a:lnTo>
                    <a:lnTo>
                      <a:pt x="57" y="1943"/>
                    </a:lnTo>
                    <a:lnTo>
                      <a:pt x="57" y="1915"/>
                    </a:lnTo>
                    <a:lnTo>
                      <a:pt x="43" y="1915"/>
                    </a:lnTo>
                    <a:lnTo>
                      <a:pt x="43" y="1901"/>
                    </a:lnTo>
                    <a:lnTo>
                      <a:pt x="43" y="1887"/>
                    </a:lnTo>
                    <a:lnTo>
                      <a:pt x="43" y="1872"/>
                    </a:lnTo>
                    <a:lnTo>
                      <a:pt x="29" y="1872"/>
                    </a:lnTo>
                    <a:lnTo>
                      <a:pt x="29" y="1858"/>
                    </a:lnTo>
                    <a:lnTo>
                      <a:pt x="29" y="1844"/>
                    </a:lnTo>
                    <a:lnTo>
                      <a:pt x="29" y="1830"/>
                    </a:lnTo>
                    <a:lnTo>
                      <a:pt x="15" y="1801"/>
                    </a:lnTo>
                    <a:lnTo>
                      <a:pt x="15" y="1773"/>
                    </a:lnTo>
                    <a:lnTo>
                      <a:pt x="0" y="1759"/>
                    </a:lnTo>
                    <a:lnTo>
                      <a:pt x="0" y="1745"/>
                    </a:lnTo>
                    <a:lnTo>
                      <a:pt x="0" y="1731"/>
                    </a:lnTo>
                    <a:lnTo>
                      <a:pt x="0" y="1716"/>
                    </a:lnTo>
                    <a:lnTo>
                      <a:pt x="0" y="1702"/>
                    </a:lnTo>
                    <a:lnTo>
                      <a:pt x="0" y="1688"/>
                    </a:lnTo>
                    <a:lnTo>
                      <a:pt x="0" y="1674"/>
                    </a:lnTo>
                    <a:lnTo>
                      <a:pt x="0" y="1660"/>
                    </a:lnTo>
                    <a:lnTo>
                      <a:pt x="0" y="1645"/>
                    </a:lnTo>
                    <a:lnTo>
                      <a:pt x="0" y="1631"/>
                    </a:lnTo>
                    <a:lnTo>
                      <a:pt x="0" y="1617"/>
                    </a:lnTo>
                    <a:lnTo>
                      <a:pt x="0" y="1603"/>
                    </a:lnTo>
                    <a:lnTo>
                      <a:pt x="0" y="1589"/>
                    </a:lnTo>
                    <a:lnTo>
                      <a:pt x="15" y="1574"/>
                    </a:lnTo>
                    <a:lnTo>
                      <a:pt x="15" y="1560"/>
                    </a:lnTo>
                    <a:lnTo>
                      <a:pt x="15" y="1546"/>
                    </a:lnTo>
                    <a:lnTo>
                      <a:pt x="15" y="1532"/>
                    </a:lnTo>
                    <a:lnTo>
                      <a:pt x="15" y="1518"/>
                    </a:lnTo>
                    <a:lnTo>
                      <a:pt x="29" y="1518"/>
                    </a:lnTo>
                    <a:lnTo>
                      <a:pt x="29" y="1504"/>
                    </a:lnTo>
                    <a:lnTo>
                      <a:pt x="29" y="1489"/>
                    </a:lnTo>
                    <a:lnTo>
                      <a:pt x="29" y="1475"/>
                    </a:lnTo>
                    <a:lnTo>
                      <a:pt x="29" y="1461"/>
                    </a:lnTo>
                    <a:lnTo>
                      <a:pt x="43" y="1447"/>
                    </a:lnTo>
                    <a:lnTo>
                      <a:pt x="43" y="1433"/>
                    </a:lnTo>
                    <a:lnTo>
                      <a:pt x="43" y="1418"/>
                    </a:lnTo>
                    <a:lnTo>
                      <a:pt x="57" y="1404"/>
                    </a:lnTo>
                    <a:lnTo>
                      <a:pt x="57" y="1390"/>
                    </a:lnTo>
                    <a:lnTo>
                      <a:pt x="71" y="1348"/>
                    </a:lnTo>
                    <a:lnTo>
                      <a:pt x="100" y="1291"/>
                    </a:lnTo>
                    <a:lnTo>
                      <a:pt x="100" y="1277"/>
                    </a:lnTo>
                    <a:lnTo>
                      <a:pt x="100" y="1262"/>
                    </a:lnTo>
                    <a:lnTo>
                      <a:pt x="114" y="1262"/>
                    </a:lnTo>
                    <a:lnTo>
                      <a:pt x="128" y="1262"/>
                    </a:lnTo>
                    <a:lnTo>
                      <a:pt x="128" y="1248"/>
                    </a:lnTo>
                    <a:lnTo>
                      <a:pt x="114" y="1234"/>
                    </a:lnTo>
                    <a:lnTo>
                      <a:pt x="114" y="1220"/>
                    </a:lnTo>
                    <a:lnTo>
                      <a:pt x="128" y="1206"/>
                    </a:lnTo>
                    <a:lnTo>
                      <a:pt x="128" y="1192"/>
                    </a:lnTo>
                    <a:lnTo>
                      <a:pt x="128" y="1177"/>
                    </a:lnTo>
                    <a:lnTo>
                      <a:pt x="142" y="1177"/>
                    </a:lnTo>
                    <a:lnTo>
                      <a:pt x="142" y="1163"/>
                    </a:lnTo>
                    <a:lnTo>
                      <a:pt x="142" y="1149"/>
                    </a:lnTo>
                    <a:lnTo>
                      <a:pt x="142" y="1135"/>
                    </a:lnTo>
                    <a:lnTo>
                      <a:pt x="156" y="1135"/>
                    </a:lnTo>
                    <a:lnTo>
                      <a:pt x="156" y="1121"/>
                    </a:lnTo>
                    <a:lnTo>
                      <a:pt x="156" y="1106"/>
                    </a:lnTo>
                    <a:lnTo>
                      <a:pt x="156" y="1092"/>
                    </a:lnTo>
                    <a:lnTo>
                      <a:pt x="171" y="1092"/>
                    </a:lnTo>
                    <a:lnTo>
                      <a:pt x="171" y="1078"/>
                    </a:lnTo>
                    <a:lnTo>
                      <a:pt x="171" y="1064"/>
                    </a:lnTo>
                    <a:lnTo>
                      <a:pt x="185" y="1064"/>
                    </a:lnTo>
                    <a:lnTo>
                      <a:pt x="199" y="1064"/>
                    </a:lnTo>
                    <a:lnTo>
                      <a:pt x="213" y="1064"/>
                    </a:lnTo>
                    <a:lnTo>
                      <a:pt x="227" y="1064"/>
                    </a:lnTo>
                    <a:lnTo>
                      <a:pt x="242" y="1064"/>
                    </a:lnTo>
                    <a:lnTo>
                      <a:pt x="256" y="1064"/>
                    </a:lnTo>
                    <a:lnTo>
                      <a:pt x="256" y="1050"/>
                    </a:lnTo>
                    <a:lnTo>
                      <a:pt x="270" y="1050"/>
                    </a:lnTo>
                    <a:lnTo>
                      <a:pt x="284" y="1035"/>
                    </a:lnTo>
                    <a:lnTo>
                      <a:pt x="327" y="993"/>
                    </a:lnTo>
                    <a:lnTo>
                      <a:pt x="355" y="965"/>
                    </a:lnTo>
                    <a:lnTo>
                      <a:pt x="369" y="965"/>
                    </a:lnTo>
                    <a:lnTo>
                      <a:pt x="369" y="950"/>
                    </a:lnTo>
                    <a:lnTo>
                      <a:pt x="383" y="936"/>
                    </a:lnTo>
                    <a:lnTo>
                      <a:pt x="412" y="922"/>
                    </a:lnTo>
                    <a:lnTo>
                      <a:pt x="426" y="894"/>
                    </a:lnTo>
                    <a:lnTo>
                      <a:pt x="440" y="894"/>
                    </a:lnTo>
                    <a:lnTo>
                      <a:pt x="440" y="879"/>
                    </a:lnTo>
                    <a:lnTo>
                      <a:pt x="454" y="879"/>
                    </a:lnTo>
                    <a:lnTo>
                      <a:pt x="468" y="879"/>
                    </a:lnTo>
                    <a:lnTo>
                      <a:pt x="468" y="865"/>
                    </a:lnTo>
                    <a:lnTo>
                      <a:pt x="483" y="865"/>
                    </a:lnTo>
                    <a:lnTo>
                      <a:pt x="497" y="851"/>
                    </a:lnTo>
                    <a:lnTo>
                      <a:pt x="511" y="851"/>
                    </a:lnTo>
                    <a:lnTo>
                      <a:pt x="525" y="851"/>
                    </a:lnTo>
                    <a:lnTo>
                      <a:pt x="539" y="837"/>
                    </a:lnTo>
                    <a:lnTo>
                      <a:pt x="554" y="837"/>
                    </a:lnTo>
                    <a:lnTo>
                      <a:pt x="568" y="837"/>
                    </a:lnTo>
                    <a:lnTo>
                      <a:pt x="582" y="837"/>
                    </a:lnTo>
                    <a:lnTo>
                      <a:pt x="596" y="837"/>
                    </a:lnTo>
                    <a:lnTo>
                      <a:pt x="610" y="823"/>
                    </a:lnTo>
                    <a:lnTo>
                      <a:pt x="624" y="823"/>
                    </a:lnTo>
                    <a:lnTo>
                      <a:pt x="624" y="837"/>
                    </a:lnTo>
                    <a:lnTo>
                      <a:pt x="624" y="851"/>
                    </a:lnTo>
                    <a:lnTo>
                      <a:pt x="639" y="851"/>
                    </a:lnTo>
                    <a:lnTo>
                      <a:pt x="639" y="879"/>
                    </a:lnTo>
                    <a:lnTo>
                      <a:pt x="639" y="865"/>
                    </a:lnTo>
                    <a:lnTo>
                      <a:pt x="653" y="879"/>
                    </a:lnTo>
                    <a:lnTo>
                      <a:pt x="653" y="865"/>
                    </a:lnTo>
                    <a:lnTo>
                      <a:pt x="667" y="865"/>
                    </a:lnTo>
                    <a:lnTo>
                      <a:pt x="681" y="865"/>
                    </a:lnTo>
                    <a:lnTo>
                      <a:pt x="695" y="865"/>
                    </a:lnTo>
                    <a:lnTo>
                      <a:pt x="710" y="865"/>
                    </a:lnTo>
                    <a:lnTo>
                      <a:pt x="724" y="865"/>
                    </a:lnTo>
                    <a:lnTo>
                      <a:pt x="724" y="879"/>
                    </a:lnTo>
                    <a:lnTo>
                      <a:pt x="738" y="879"/>
                    </a:lnTo>
                    <a:lnTo>
                      <a:pt x="752" y="879"/>
                    </a:lnTo>
                    <a:lnTo>
                      <a:pt x="766" y="879"/>
                    </a:lnTo>
                    <a:lnTo>
                      <a:pt x="780" y="879"/>
                    </a:lnTo>
                    <a:lnTo>
                      <a:pt x="780" y="894"/>
                    </a:lnTo>
                    <a:lnTo>
                      <a:pt x="795" y="894"/>
                    </a:lnTo>
                    <a:lnTo>
                      <a:pt x="809" y="908"/>
                    </a:lnTo>
                    <a:lnTo>
                      <a:pt x="823" y="908"/>
                    </a:lnTo>
                    <a:lnTo>
                      <a:pt x="823" y="922"/>
                    </a:lnTo>
                    <a:lnTo>
                      <a:pt x="837" y="922"/>
                    </a:lnTo>
                    <a:lnTo>
                      <a:pt x="837" y="908"/>
                    </a:lnTo>
                    <a:lnTo>
                      <a:pt x="851" y="908"/>
                    </a:lnTo>
                    <a:lnTo>
                      <a:pt x="866" y="908"/>
                    </a:lnTo>
                    <a:lnTo>
                      <a:pt x="894" y="908"/>
                    </a:lnTo>
                    <a:lnTo>
                      <a:pt x="908" y="908"/>
                    </a:lnTo>
                    <a:lnTo>
                      <a:pt x="908" y="894"/>
                    </a:lnTo>
                    <a:lnTo>
                      <a:pt x="922" y="894"/>
                    </a:lnTo>
                    <a:lnTo>
                      <a:pt x="936" y="894"/>
                    </a:lnTo>
                    <a:lnTo>
                      <a:pt x="951" y="879"/>
                    </a:lnTo>
                    <a:lnTo>
                      <a:pt x="965" y="879"/>
                    </a:lnTo>
                    <a:lnTo>
                      <a:pt x="979" y="865"/>
                    </a:lnTo>
                    <a:lnTo>
                      <a:pt x="993" y="851"/>
                    </a:lnTo>
                    <a:lnTo>
                      <a:pt x="993" y="837"/>
                    </a:lnTo>
                    <a:lnTo>
                      <a:pt x="993" y="823"/>
                    </a:lnTo>
                    <a:lnTo>
                      <a:pt x="993" y="809"/>
                    </a:lnTo>
                    <a:lnTo>
                      <a:pt x="1007" y="809"/>
                    </a:lnTo>
                    <a:lnTo>
                      <a:pt x="1022" y="809"/>
                    </a:lnTo>
                    <a:lnTo>
                      <a:pt x="1022" y="794"/>
                    </a:lnTo>
                    <a:lnTo>
                      <a:pt x="1036" y="794"/>
                    </a:lnTo>
                    <a:lnTo>
                      <a:pt x="1050" y="794"/>
                    </a:lnTo>
                    <a:lnTo>
                      <a:pt x="1064" y="794"/>
                    </a:lnTo>
                    <a:lnTo>
                      <a:pt x="1064" y="780"/>
                    </a:lnTo>
                    <a:lnTo>
                      <a:pt x="1064" y="766"/>
                    </a:lnTo>
                    <a:lnTo>
                      <a:pt x="1064" y="752"/>
                    </a:lnTo>
                    <a:lnTo>
                      <a:pt x="1064" y="738"/>
                    </a:lnTo>
                    <a:lnTo>
                      <a:pt x="1078" y="723"/>
                    </a:lnTo>
                    <a:lnTo>
                      <a:pt x="1092" y="723"/>
                    </a:lnTo>
                    <a:lnTo>
                      <a:pt x="1092" y="709"/>
                    </a:lnTo>
                    <a:lnTo>
                      <a:pt x="1064" y="695"/>
                    </a:lnTo>
                    <a:lnTo>
                      <a:pt x="1036" y="681"/>
                    </a:lnTo>
                    <a:lnTo>
                      <a:pt x="1036" y="667"/>
                    </a:lnTo>
                    <a:lnTo>
                      <a:pt x="1036" y="652"/>
                    </a:lnTo>
                    <a:lnTo>
                      <a:pt x="1022" y="652"/>
                    </a:lnTo>
                    <a:lnTo>
                      <a:pt x="979" y="667"/>
                    </a:lnTo>
                    <a:lnTo>
                      <a:pt x="979" y="638"/>
                    </a:lnTo>
                    <a:lnTo>
                      <a:pt x="993" y="638"/>
                    </a:lnTo>
                    <a:lnTo>
                      <a:pt x="993" y="624"/>
                    </a:lnTo>
                    <a:lnTo>
                      <a:pt x="1007" y="610"/>
                    </a:lnTo>
                    <a:lnTo>
                      <a:pt x="1022" y="610"/>
                    </a:lnTo>
                    <a:lnTo>
                      <a:pt x="1022" y="596"/>
                    </a:lnTo>
                    <a:lnTo>
                      <a:pt x="1036" y="582"/>
                    </a:lnTo>
                    <a:lnTo>
                      <a:pt x="1036" y="567"/>
                    </a:lnTo>
                    <a:lnTo>
                      <a:pt x="1050" y="553"/>
                    </a:lnTo>
                    <a:lnTo>
                      <a:pt x="1064" y="539"/>
                    </a:lnTo>
                    <a:lnTo>
                      <a:pt x="1078" y="525"/>
                    </a:lnTo>
                    <a:lnTo>
                      <a:pt x="1078" y="511"/>
                    </a:lnTo>
                    <a:lnTo>
                      <a:pt x="1078" y="496"/>
                    </a:lnTo>
                    <a:lnTo>
                      <a:pt x="1092" y="482"/>
                    </a:lnTo>
                    <a:lnTo>
                      <a:pt x="1092" y="468"/>
                    </a:lnTo>
                    <a:lnTo>
                      <a:pt x="1092" y="454"/>
                    </a:lnTo>
                    <a:lnTo>
                      <a:pt x="1107" y="454"/>
                    </a:lnTo>
                    <a:lnTo>
                      <a:pt x="1107" y="440"/>
                    </a:lnTo>
                    <a:lnTo>
                      <a:pt x="1107" y="426"/>
                    </a:lnTo>
                    <a:lnTo>
                      <a:pt x="1121" y="426"/>
                    </a:lnTo>
                    <a:lnTo>
                      <a:pt x="1121" y="411"/>
                    </a:lnTo>
                    <a:lnTo>
                      <a:pt x="1135" y="411"/>
                    </a:lnTo>
                    <a:lnTo>
                      <a:pt x="1135" y="397"/>
                    </a:lnTo>
                    <a:lnTo>
                      <a:pt x="1149" y="397"/>
                    </a:lnTo>
                    <a:lnTo>
                      <a:pt x="1163" y="383"/>
                    </a:lnTo>
                    <a:lnTo>
                      <a:pt x="1178" y="383"/>
                    </a:lnTo>
                    <a:lnTo>
                      <a:pt x="1192" y="383"/>
                    </a:lnTo>
                    <a:lnTo>
                      <a:pt x="1206" y="383"/>
                    </a:lnTo>
                    <a:lnTo>
                      <a:pt x="1206" y="369"/>
                    </a:lnTo>
                    <a:lnTo>
                      <a:pt x="1263" y="369"/>
                    </a:lnTo>
                    <a:lnTo>
                      <a:pt x="1277" y="369"/>
                    </a:lnTo>
                    <a:lnTo>
                      <a:pt x="1291" y="369"/>
                    </a:lnTo>
                    <a:lnTo>
                      <a:pt x="1305" y="355"/>
                    </a:lnTo>
                    <a:lnTo>
                      <a:pt x="1319" y="355"/>
                    </a:lnTo>
                    <a:lnTo>
                      <a:pt x="1334" y="355"/>
                    </a:lnTo>
                    <a:lnTo>
                      <a:pt x="1348" y="340"/>
                    </a:lnTo>
                    <a:lnTo>
                      <a:pt x="1362" y="340"/>
                    </a:lnTo>
                    <a:lnTo>
                      <a:pt x="1362" y="326"/>
                    </a:lnTo>
                    <a:lnTo>
                      <a:pt x="1376" y="326"/>
                    </a:lnTo>
                    <a:lnTo>
                      <a:pt x="1390" y="312"/>
                    </a:lnTo>
                    <a:lnTo>
                      <a:pt x="1404" y="298"/>
                    </a:lnTo>
                    <a:lnTo>
                      <a:pt x="1404" y="284"/>
                    </a:lnTo>
                    <a:lnTo>
                      <a:pt x="1419" y="270"/>
                    </a:lnTo>
                    <a:lnTo>
                      <a:pt x="1419" y="255"/>
                    </a:lnTo>
                    <a:lnTo>
                      <a:pt x="1433" y="241"/>
                    </a:lnTo>
                    <a:lnTo>
                      <a:pt x="1433" y="227"/>
                    </a:lnTo>
                    <a:lnTo>
                      <a:pt x="1433" y="213"/>
                    </a:lnTo>
                    <a:lnTo>
                      <a:pt x="1433" y="199"/>
                    </a:lnTo>
                    <a:lnTo>
                      <a:pt x="1433" y="184"/>
                    </a:lnTo>
                    <a:lnTo>
                      <a:pt x="1447" y="170"/>
                    </a:lnTo>
                    <a:lnTo>
                      <a:pt x="1447" y="156"/>
                    </a:lnTo>
                    <a:lnTo>
                      <a:pt x="1447" y="142"/>
                    </a:lnTo>
                    <a:lnTo>
                      <a:pt x="1461" y="128"/>
                    </a:lnTo>
                    <a:lnTo>
                      <a:pt x="1461" y="113"/>
                    </a:lnTo>
                    <a:lnTo>
                      <a:pt x="1475" y="113"/>
                    </a:lnTo>
                    <a:lnTo>
                      <a:pt x="1475" y="99"/>
                    </a:lnTo>
                    <a:lnTo>
                      <a:pt x="1490" y="85"/>
                    </a:lnTo>
                    <a:lnTo>
                      <a:pt x="1490" y="71"/>
                    </a:lnTo>
                    <a:lnTo>
                      <a:pt x="1504" y="71"/>
                    </a:lnTo>
                    <a:lnTo>
                      <a:pt x="1504" y="57"/>
                    </a:lnTo>
                    <a:lnTo>
                      <a:pt x="1518" y="57"/>
                    </a:lnTo>
                    <a:lnTo>
                      <a:pt x="1532" y="43"/>
                    </a:lnTo>
                    <a:lnTo>
                      <a:pt x="1546" y="28"/>
                    </a:lnTo>
                    <a:lnTo>
                      <a:pt x="1560" y="28"/>
                    </a:lnTo>
                    <a:lnTo>
                      <a:pt x="1560" y="14"/>
                    </a:lnTo>
                    <a:lnTo>
                      <a:pt x="1575" y="14"/>
                    </a:lnTo>
                    <a:lnTo>
                      <a:pt x="1589" y="14"/>
                    </a:lnTo>
                    <a:lnTo>
                      <a:pt x="1589" y="0"/>
                    </a:lnTo>
                    <a:lnTo>
                      <a:pt x="1603" y="14"/>
                    </a:lnTo>
                    <a:lnTo>
                      <a:pt x="1617" y="14"/>
                    </a:lnTo>
                    <a:lnTo>
                      <a:pt x="1631" y="14"/>
                    </a:lnTo>
                    <a:lnTo>
                      <a:pt x="1631" y="28"/>
                    </a:lnTo>
                    <a:lnTo>
                      <a:pt x="1646" y="28"/>
                    </a:lnTo>
                    <a:lnTo>
                      <a:pt x="1660" y="28"/>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28744" name="Freeform 39"/>
              <p:cNvSpPr>
                <a:spLocks/>
              </p:cNvSpPr>
              <p:nvPr/>
            </p:nvSpPr>
            <p:spPr bwMode="auto">
              <a:xfrm>
                <a:off x="2779" y="2823"/>
                <a:ext cx="1065" cy="1148"/>
              </a:xfrm>
              <a:custGeom>
                <a:avLst/>
                <a:gdLst>
                  <a:gd name="T0" fmla="*/ 675 w 1063"/>
                  <a:gd name="T1" fmla="*/ 212 h 1149"/>
                  <a:gd name="T2" fmla="*/ 703 w 1063"/>
                  <a:gd name="T3" fmla="*/ 227 h 1149"/>
                  <a:gd name="T4" fmla="*/ 717 w 1063"/>
                  <a:gd name="T5" fmla="*/ 241 h 1149"/>
                  <a:gd name="T6" fmla="*/ 864 w 1063"/>
                  <a:gd name="T7" fmla="*/ 297 h 1149"/>
                  <a:gd name="T8" fmla="*/ 952 w 1063"/>
                  <a:gd name="T9" fmla="*/ 283 h 1149"/>
                  <a:gd name="T10" fmla="*/ 1023 w 1063"/>
                  <a:gd name="T11" fmla="*/ 241 h 1149"/>
                  <a:gd name="T12" fmla="*/ 1080 w 1063"/>
                  <a:gd name="T13" fmla="*/ 198 h 1149"/>
                  <a:gd name="T14" fmla="*/ 1179 w 1063"/>
                  <a:gd name="T15" fmla="*/ 184 h 1149"/>
                  <a:gd name="T16" fmla="*/ 1179 w 1063"/>
                  <a:gd name="T17" fmla="*/ 198 h 1149"/>
                  <a:gd name="T18" fmla="*/ 1165 w 1063"/>
                  <a:gd name="T19" fmla="*/ 241 h 1149"/>
                  <a:gd name="T20" fmla="*/ 1151 w 1063"/>
                  <a:gd name="T21" fmla="*/ 283 h 1149"/>
                  <a:gd name="T22" fmla="*/ 1137 w 1063"/>
                  <a:gd name="T23" fmla="*/ 297 h 1149"/>
                  <a:gd name="T24" fmla="*/ 1137 w 1063"/>
                  <a:gd name="T25" fmla="*/ 340 h 1149"/>
                  <a:gd name="T26" fmla="*/ 1137 w 1063"/>
                  <a:gd name="T27" fmla="*/ 368 h 1149"/>
                  <a:gd name="T28" fmla="*/ 1151 w 1063"/>
                  <a:gd name="T29" fmla="*/ 397 h 1149"/>
                  <a:gd name="T30" fmla="*/ 1179 w 1063"/>
                  <a:gd name="T31" fmla="*/ 524 h 1149"/>
                  <a:gd name="T32" fmla="*/ 1193 w 1063"/>
                  <a:gd name="T33" fmla="*/ 567 h 1149"/>
                  <a:gd name="T34" fmla="*/ 1151 w 1063"/>
                  <a:gd name="T35" fmla="*/ 574 h 1149"/>
                  <a:gd name="T36" fmla="*/ 1108 w 1063"/>
                  <a:gd name="T37" fmla="*/ 574 h 1149"/>
                  <a:gd name="T38" fmla="*/ 1094 w 1063"/>
                  <a:gd name="T39" fmla="*/ 574 h 1149"/>
                  <a:gd name="T40" fmla="*/ 1052 w 1063"/>
                  <a:gd name="T41" fmla="*/ 587 h 1149"/>
                  <a:gd name="T42" fmla="*/ 1009 w 1063"/>
                  <a:gd name="T43" fmla="*/ 630 h 1149"/>
                  <a:gd name="T44" fmla="*/ 892 w 1063"/>
                  <a:gd name="T45" fmla="*/ 743 h 1149"/>
                  <a:gd name="T46" fmla="*/ 806 w 1063"/>
                  <a:gd name="T47" fmla="*/ 814 h 1149"/>
                  <a:gd name="T48" fmla="*/ 774 w 1063"/>
                  <a:gd name="T49" fmla="*/ 857 h 1149"/>
                  <a:gd name="T50" fmla="*/ 561 w 1063"/>
                  <a:gd name="T51" fmla="*/ 1027 h 1149"/>
                  <a:gd name="T52" fmla="*/ 433 w 1063"/>
                  <a:gd name="T53" fmla="*/ 1084 h 1149"/>
                  <a:gd name="T54" fmla="*/ 405 w 1063"/>
                  <a:gd name="T55" fmla="*/ 1027 h 1149"/>
                  <a:gd name="T56" fmla="*/ 255 w 1063"/>
                  <a:gd name="T57" fmla="*/ 913 h 1149"/>
                  <a:gd name="T58" fmla="*/ 241 w 1063"/>
                  <a:gd name="T59" fmla="*/ 885 h 1149"/>
                  <a:gd name="T60" fmla="*/ 241 w 1063"/>
                  <a:gd name="T61" fmla="*/ 885 h 1149"/>
                  <a:gd name="T62" fmla="*/ 241 w 1063"/>
                  <a:gd name="T63" fmla="*/ 871 h 1149"/>
                  <a:gd name="T64" fmla="*/ 227 w 1063"/>
                  <a:gd name="T65" fmla="*/ 857 h 1149"/>
                  <a:gd name="T66" fmla="*/ 227 w 1063"/>
                  <a:gd name="T67" fmla="*/ 857 h 1149"/>
                  <a:gd name="T68" fmla="*/ 212 w 1063"/>
                  <a:gd name="T69" fmla="*/ 842 h 1149"/>
                  <a:gd name="T70" fmla="*/ 170 w 1063"/>
                  <a:gd name="T71" fmla="*/ 814 h 1149"/>
                  <a:gd name="T72" fmla="*/ 113 w 1063"/>
                  <a:gd name="T73" fmla="*/ 814 h 1149"/>
                  <a:gd name="T74" fmla="*/ 71 w 1063"/>
                  <a:gd name="T75" fmla="*/ 800 h 1149"/>
                  <a:gd name="T76" fmla="*/ 14 w 1063"/>
                  <a:gd name="T77" fmla="*/ 786 h 1149"/>
                  <a:gd name="T78" fmla="*/ 14 w 1063"/>
                  <a:gd name="T79" fmla="*/ 757 h 1149"/>
                  <a:gd name="T80" fmla="*/ 28 w 1063"/>
                  <a:gd name="T81" fmla="*/ 701 h 1149"/>
                  <a:gd name="T82" fmla="*/ 71 w 1063"/>
                  <a:gd name="T83" fmla="*/ 574 h 1149"/>
                  <a:gd name="T84" fmla="*/ 56 w 1063"/>
                  <a:gd name="T85" fmla="*/ 574 h 1149"/>
                  <a:gd name="T86" fmla="*/ 28 w 1063"/>
                  <a:gd name="T87" fmla="*/ 496 h 1149"/>
                  <a:gd name="T88" fmla="*/ 28 w 1063"/>
                  <a:gd name="T89" fmla="*/ 482 h 1149"/>
                  <a:gd name="T90" fmla="*/ 56 w 1063"/>
                  <a:gd name="T91" fmla="*/ 454 h 1149"/>
                  <a:gd name="T92" fmla="*/ 85 w 1063"/>
                  <a:gd name="T93" fmla="*/ 425 h 1149"/>
                  <a:gd name="T94" fmla="*/ 42 w 1063"/>
                  <a:gd name="T95" fmla="*/ 354 h 1149"/>
                  <a:gd name="T96" fmla="*/ 28 w 1063"/>
                  <a:gd name="T97" fmla="*/ 283 h 1149"/>
                  <a:gd name="T98" fmla="*/ 156 w 1063"/>
                  <a:gd name="T99" fmla="*/ 198 h 1149"/>
                  <a:gd name="T100" fmla="*/ 227 w 1063"/>
                  <a:gd name="T101" fmla="*/ 141 h 1149"/>
                  <a:gd name="T102" fmla="*/ 433 w 1063"/>
                  <a:gd name="T103" fmla="*/ 42 h 1149"/>
                  <a:gd name="T104" fmla="*/ 504 w 1063"/>
                  <a:gd name="T105" fmla="*/ 0 h 1149"/>
                  <a:gd name="T106" fmla="*/ 561 w 1063"/>
                  <a:gd name="T107" fmla="*/ 71 h 1149"/>
                  <a:gd name="T108" fmla="*/ 589 w 1063"/>
                  <a:gd name="T109" fmla="*/ 113 h 1149"/>
                  <a:gd name="T110" fmla="*/ 604 w 1063"/>
                  <a:gd name="T111" fmla="*/ 127 h 1149"/>
                  <a:gd name="T112" fmla="*/ 632 w 1063"/>
                  <a:gd name="T113" fmla="*/ 156 h 1149"/>
                  <a:gd name="T114" fmla="*/ 632 w 1063"/>
                  <a:gd name="T115" fmla="*/ 156 h 1149"/>
                  <a:gd name="T116" fmla="*/ 646 w 1063"/>
                  <a:gd name="T117" fmla="*/ 184 h 1149"/>
                  <a:gd name="T118" fmla="*/ 675 w 1063"/>
                  <a:gd name="T119" fmla="*/ 212 h 114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63"/>
                  <a:gd name="T181" fmla="*/ 0 h 1149"/>
                  <a:gd name="T182" fmla="*/ 1063 w 1063"/>
                  <a:gd name="T183" fmla="*/ 1149 h 114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63" h="1149">
                    <a:moveTo>
                      <a:pt x="610" y="212"/>
                    </a:moveTo>
                    <a:lnTo>
                      <a:pt x="610" y="212"/>
                    </a:lnTo>
                    <a:lnTo>
                      <a:pt x="624" y="212"/>
                    </a:lnTo>
                    <a:lnTo>
                      <a:pt x="624" y="227"/>
                    </a:lnTo>
                    <a:lnTo>
                      <a:pt x="638" y="227"/>
                    </a:lnTo>
                    <a:lnTo>
                      <a:pt x="638" y="241"/>
                    </a:lnTo>
                    <a:lnTo>
                      <a:pt x="652" y="241"/>
                    </a:lnTo>
                    <a:lnTo>
                      <a:pt x="666" y="241"/>
                    </a:lnTo>
                    <a:lnTo>
                      <a:pt x="666" y="255"/>
                    </a:lnTo>
                    <a:lnTo>
                      <a:pt x="680" y="255"/>
                    </a:lnTo>
                    <a:lnTo>
                      <a:pt x="709" y="269"/>
                    </a:lnTo>
                    <a:lnTo>
                      <a:pt x="766" y="297"/>
                    </a:lnTo>
                    <a:lnTo>
                      <a:pt x="794" y="312"/>
                    </a:lnTo>
                    <a:lnTo>
                      <a:pt x="808" y="297"/>
                    </a:lnTo>
                    <a:lnTo>
                      <a:pt x="808" y="283"/>
                    </a:lnTo>
                    <a:lnTo>
                      <a:pt x="822" y="283"/>
                    </a:lnTo>
                    <a:lnTo>
                      <a:pt x="865" y="269"/>
                    </a:lnTo>
                    <a:lnTo>
                      <a:pt x="879" y="255"/>
                    </a:lnTo>
                    <a:lnTo>
                      <a:pt x="879" y="241"/>
                    </a:lnTo>
                    <a:lnTo>
                      <a:pt x="893" y="241"/>
                    </a:lnTo>
                    <a:lnTo>
                      <a:pt x="922" y="241"/>
                    </a:lnTo>
                    <a:lnTo>
                      <a:pt x="936" y="241"/>
                    </a:lnTo>
                    <a:lnTo>
                      <a:pt x="950" y="241"/>
                    </a:lnTo>
                    <a:lnTo>
                      <a:pt x="950" y="212"/>
                    </a:lnTo>
                    <a:lnTo>
                      <a:pt x="950" y="198"/>
                    </a:lnTo>
                    <a:lnTo>
                      <a:pt x="964" y="184"/>
                    </a:lnTo>
                    <a:lnTo>
                      <a:pt x="992" y="184"/>
                    </a:lnTo>
                    <a:lnTo>
                      <a:pt x="1035" y="184"/>
                    </a:lnTo>
                    <a:lnTo>
                      <a:pt x="1049" y="184"/>
                    </a:lnTo>
                    <a:lnTo>
                      <a:pt x="1049" y="198"/>
                    </a:lnTo>
                    <a:lnTo>
                      <a:pt x="1049" y="212"/>
                    </a:lnTo>
                    <a:lnTo>
                      <a:pt x="1035" y="212"/>
                    </a:lnTo>
                    <a:lnTo>
                      <a:pt x="1035" y="227"/>
                    </a:lnTo>
                    <a:lnTo>
                      <a:pt x="1035" y="241"/>
                    </a:lnTo>
                    <a:lnTo>
                      <a:pt x="1035" y="255"/>
                    </a:lnTo>
                    <a:lnTo>
                      <a:pt x="1021" y="269"/>
                    </a:lnTo>
                    <a:lnTo>
                      <a:pt x="1021" y="283"/>
                    </a:lnTo>
                    <a:lnTo>
                      <a:pt x="1021" y="297"/>
                    </a:lnTo>
                    <a:lnTo>
                      <a:pt x="1007" y="297"/>
                    </a:lnTo>
                    <a:lnTo>
                      <a:pt x="1007" y="312"/>
                    </a:lnTo>
                    <a:lnTo>
                      <a:pt x="1007" y="326"/>
                    </a:lnTo>
                    <a:lnTo>
                      <a:pt x="1007" y="340"/>
                    </a:lnTo>
                    <a:lnTo>
                      <a:pt x="1007" y="354"/>
                    </a:lnTo>
                    <a:lnTo>
                      <a:pt x="1007" y="368"/>
                    </a:lnTo>
                    <a:lnTo>
                      <a:pt x="1007" y="383"/>
                    </a:lnTo>
                    <a:lnTo>
                      <a:pt x="1007" y="397"/>
                    </a:lnTo>
                    <a:lnTo>
                      <a:pt x="1021" y="397"/>
                    </a:lnTo>
                    <a:lnTo>
                      <a:pt x="1021" y="411"/>
                    </a:lnTo>
                    <a:lnTo>
                      <a:pt x="1035" y="439"/>
                    </a:lnTo>
                    <a:lnTo>
                      <a:pt x="1035" y="454"/>
                    </a:lnTo>
                    <a:lnTo>
                      <a:pt x="1035" y="482"/>
                    </a:lnTo>
                    <a:lnTo>
                      <a:pt x="1049" y="524"/>
                    </a:lnTo>
                    <a:lnTo>
                      <a:pt x="1049" y="553"/>
                    </a:lnTo>
                    <a:lnTo>
                      <a:pt x="1063" y="567"/>
                    </a:lnTo>
                    <a:lnTo>
                      <a:pt x="1049" y="567"/>
                    </a:lnTo>
                    <a:lnTo>
                      <a:pt x="1049" y="581"/>
                    </a:lnTo>
                    <a:lnTo>
                      <a:pt x="1035" y="581"/>
                    </a:lnTo>
                    <a:lnTo>
                      <a:pt x="1021" y="581"/>
                    </a:lnTo>
                    <a:lnTo>
                      <a:pt x="1007" y="595"/>
                    </a:lnTo>
                    <a:lnTo>
                      <a:pt x="992" y="595"/>
                    </a:lnTo>
                    <a:lnTo>
                      <a:pt x="978" y="610"/>
                    </a:lnTo>
                    <a:lnTo>
                      <a:pt x="964" y="610"/>
                    </a:lnTo>
                    <a:lnTo>
                      <a:pt x="964" y="624"/>
                    </a:lnTo>
                    <a:lnTo>
                      <a:pt x="950" y="624"/>
                    </a:lnTo>
                    <a:lnTo>
                      <a:pt x="936" y="638"/>
                    </a:lnTo>
                    <a:lnTo>
                      <a:pt x="922" y="638"/>
                    </a:lnTo>
                    <a:lnTo>
                      <a:pt x="922" y="652"/>
                    </a:lnTo>
                    <a:lnTo>
                      <a:pt x="907" y="652"/>
                    </a:lnTo>
                    <a:lnTo>
                      <a:pt x="907" y="666"/>
                    </a:lnTo>
                    <a:lnTo>
                      <a:pt x="893" y="666"/>
                    </a:lnTo>
                    <a:lnTo>
                      <a:pt x="893" y="680"/>
                    </a:lnTo>
                    <a:lnTo>
                      <a:pt x="879" y="680"/>
                    </a:lnTo>
                    <a:lnTo>
                      <a:pt x="879" y="695"/>
                    </a:lnTo>
                    <a:lnTo>
                      <a:pt x="865" y="695"/>
                    </a:lnTo>
                    <a:lnTo>
                      <a:pt x="865" y="709"/>
                    </a:lnTo>
                    <a:lnTo>
                      <a:pt x="836" y="751"/>
                    </a:lnTo>
                    <a:lnTo>
                      <a:pt x="822" y="751"/>
                    </a:lnTo>
                    <a:lnTo>
                      <a:pt x="808" y="780"/>
                    </a:lnTo>
                    <a:lnTo>
                      <a:pt x="780" y="808"/>
                    </a:lnTo>
                    <a:lnTo>
                      <a:pt x="751" y="865"/>
                    </a:lnTo>
                    <a:lnTo>
                      <a:pt x="737" y="879"/>
                    </a:lnTo>
                    <a:lnTo>
                      <a:pt x="723" y="922"/>
                    </a:lnTo>
                    <a:lnTo>
                      <a:pt x="709" y="922"/>
                    </a:lnTo>
                    <a:lnTo>
                      <a:pt x="680" y="978"/>
                    </a:lnTo>
                    <a:lnTo>
                      <a:pt x="652" y="1021"/>
                    </a:lnTo>
                    <a:lnTo>
                      <a:pt x="624" y="1035"/>
                    </a:lnTo>
                    <a:lnTo>
                      <a:pt x="581" y="1063"/>
                    </a:lnTo>
                    <a:lnTo>
                      <a:pt x="524" y="1078"/>
                    </a:lnTo>
                    <a:lnTo>
                      <a:pt x="510" y="1092"/>
                    </a:lnTo>
                    <a:lnTo>
                      <a:pt x="496" y="1092"/>
                    </a:lnTo>
                    <a:lnTo>
                      <a:pt x="411" y="1134"/>
                    </a:lnTo>
                    <a:lnTo>
                      <a:pt x="397" y="1134"/>
                    </a:lnTo>
                    <a:lnTo>
                      <a:pt x="383" y="1134"/>
                    </a:lnTo>
                    <a:lnTo>
                      <a:pt x="383" y="1149"/>
                    </a:lnTo>
                    <a:lnTo>
                      <a:pt x="368" y="1149"/>
                    </a:lnTo>
                    <a:lnTo>
                      <a:pt x="354" y="1134"/>
                    </a:lnTo>
                    <a:lnTo>
                      <a:pt x="354" y="1120"/>
                    </a:lnTo>
                    <a:lnTo>
                      <a:pt x="340" y="1120"/>
                    </a:lnTo>
                    <a:lnTo>
                      <a:pt x="340" y="1106"/>
                    </a:lnTo>
                    <a:lnTo>
                      <a:pt x="340" y="1092"/>
                    </a:lnTo>
                    <a:lnTo>
                      <a:pt x="326" y="1092"/>
                    </a:lnTo>
                    <a:lnTo>
                      <a:pt x="326" y="1078"/>
                    </a:lnTo>
                    <a:lnTo>
                      <a:pt x="312" y="1063"/>
                    </a:lnTo>
                    <a:lnTo>
                      <a:pt x="312" y="1049"/>
                    </a:lnTo>
                    <a:lnTo>
                      <a:pt x="298" y="1035"/>
                    </a:lnTo>
                    <a:lnTo>
                      <a:pt x="283" y="1007"/>
                    </a:lnTo>
                    <a:lnTo>
                      <a:pt x="255" y="978"/>
                    </a:lnTo>
                    <a:lnTo>
                      <a:pt x="255" y="964"/>
                    </a:lnTo>
                    <a:lnTo>
                      <a:pt x="241" y="964"/>
                    </a:lnTo>
                    <a:lnTo>
                      <a:pt x="241" y="950"/>
                    </a:lnTo>
                    <a:lnTo>
                      <a:pt x="241" y="936"/>
                    </a:lnTo>
                    <a:lnTo>
                      <a:pt x="227" y="936"/>
                    </a:lnTo>
                    <a:lnTo>
                      <a:pt x="227" y="922"/>
                    </a:lnTo>
                    <a:lnTo>
                      <a:pt x="212" y="922"/>
                    </a:lnTo>
                    <a:lnTo>
                      <a:pt x="212" y="907"/>
                    </a:lnTo>
                    <a:lnTo>
                      <a:pt x="198" y="907"/>
                    </a:lnTo>
                    <a:lnTo>
                      <a:pt x="198" y="893"/>
                    </a:lnTo>
                    <a:lnTo>
                      <a:pt x="170" y="879"/>
                    </a:lnTo>
                    <a:lnTo>
                      <a:pt x="156" y="879"/>
                    </a:lnTo>
                    <a:lnTo>
                      <a:pt x="142" y="879"/>
                    </a:lnTo>
                    <a:lnTo>
                      <a:pt x="127" y="879"/>
                    </a:lnTo>
                    <a:lnTo>
                      <a:pt x="113" y="879"/>
                    </a:lnTo>
                    <a:lnTo>
                      <a:pt x="99" y="865"/>
                    </a:lnTo>
                    <a:lnTo>
                      <a:pt x="85" y="865"/>
                    </a:lnTo>
                    <a:lnTo>
                      <a:pt x="71" y="865"/>
                    </a:lnTo>
                    <a:lnTo>
                      <a:pt x="42" y="865"/>
                    </a:lnTo>
                    <a:lnTo>
                      <a:pt x="14" y="851"/>
                    </a:lnTo>
                    <a:lnTo>
                      <a:pt x="14" y="837"/>
                    </a:lnTo>
                    <a:lnTo>
                      <a:pt x="14" y="822"/>
                    </a:lnTo>
                    <a:lnTo>
                      <a:pt x="14" y="808"/>
                    </a:lnTo>
                    <a:lnTo>
                      <a:pt x="14" y="780"/>
                    </a:lnTo>
                    <a:lnTo>
                      <a:pt x="28" y="766"/>
                    </a:lnTo>
                    <a:lnTo>
                      <a:pt x="56" y="709"/>
                    </a:lnTo>
                    <a:lnTo>
                      <a:pt x="71" y="709"/>
                    </a:lnTo>
                    <a:lnTo>
                      <a:pt x="71" y="695"/>
                    </a:lnTo>
                    <a:lnTo>
                      <a:pt x="71" y="680"/>
                    </a:lnTo>
                    <a:lnTo>
                      <a:pt x="71" y="652"/>
                    </a:lnTo>
                    <a:lnTo>
                      <a:pt x="71" y="638"/>
                    </a:lnTo>
                    <a:lnTo>
                      <a:pt x="71" y="624"/>
                    </a:lnTo>
                    <a:lnTo>
                      <a:pt x="71" y="610"/>
                    </a:lnTo>
                    <a:lnTo>
                      <a:pt x="71" y="595"/>
                    </a:lnTo>
                    <a:lnTo>
                      <a:pt x="56" y="581"/>
                    </a:lnTo>
                    <a:lnTo>
                      <a:pt x="56" y="567"/>
                    </a:lnTo>
                    <a:lnTo>
                      <a:pt x="56" y="553"/>
                    </a:lnTo>
                    <a:lnTo>
                      <a:pt x="56" y="539"/>
                    </a:lnTo>
                    <a:lnTo>
                      <a:pt x="42" y="539"/>
                    </a:lnTo>
                    <a:lnTo>
                      <a:pt x="42" y="510"/>
                    </a:lnTo>
                    <a:lnTo>
                      <a:pt x="28" y="496"/>
                    </a:lnTo>
                    <a:lnTo>
                      <a:pt x="28" y="482"/>
                    </a:lnTo>
                    <a:lnTo>
                      <a:pt x="42" y="468"/>
                    </a:lnTo>
                    <a:lnTo>
                      <a:pt x="42" y="454"/>
                    </a:lnTo>
                    <a:lnTo>
                      <a:pt x="56" y="454"/>
                    </a:lnTo>
                    <a:lnTo>
                      <a:pt x="71" y="439"/>
                    </a:lnTo>
                    <a:lnTo>
                      <a:pt x="85" y="439"/>
                    </a:lnTo>
                    <a:lnTo>
                      <a:pt x="85" y="425"/>
                    </a:lnTo>
                    <a:lnTo>
                      <a:pt x="71" y="411"/>
                    </a:lnTo>
                    <a:lnTo>
                      <a:pt x="56" y="397"/>
                    </a:lnTo>
                    <a:lnTo>
                      <a:pt x="42" y="354"/>
                    </a:lnTo>
                    <a:lnTo>
                      <a:pt x="0" y="312"/>
                    </a:lnTo>
                    <a:lnTo>
                      <a:pt x="0" y="297"/>
                    </a:lnTo>
                    <a:lnTo>
                      <a:pt x="28" y="283"/>
                    </a:lnTo>
                    <a:lnTo>
                      <a:pt x="71" y="255"/>
                    </a:lnTo>
                    <a:lnTo>
                      <a:pt x="85" y="241"/>
                    </a:lnTo>
                    <a:lnTo>
                      <a:pt x="99" y="241"/>
                    </a:lnTo>
                    <a:lnTo>
                      <a:pt x="113" y="227"/>
                    </a:lnTo>
                    <a:lnTo>
                      <a:pt x="142" y="212"/>
                    </a:lnTo>
                    <a:lnTo>
                      <a:pt x="156" y="198"/>
                    </a:lnTo>
                    <a:lnTo>
                      <a:pt x="170" y="198"/>
                    </a:lnTo>
                    <a:lnTo>
                      <a:pt x="170" y="184"/>
                    </a:lnTo>
                    <a:lnTo>
                      <a:pt x="198" y="170"/>
                    </a:lnTo>
                    <a:lnTo>
                      <a:pt x="227" y="141"/>
                    </a:lnTo>
                    <a:lnTo>
                      <a:pt x="241" y="127"/>
                    </a:lnTo>
                    <a:lnTo>
                      <a:pt x="269" y="113"/>
                    </a:lnTo>
                    <a:lnTo>
                      <a:pt x="283" y="99"/>
                    </a:lnTo>
                    <a:lnTo>
                      <a:pt x="312" y="85"/>
                    </a:lnTo>
                    <a:lnTo>
                      <a:pt x="340" y="71"/>
                    </a:lnTo>
                    <a:lnTo>
                      <a:pt x="368" y="42"/>
                    </a:lnTo>
                    <a:lnTo>
                      <a:pt x="411" y="14"/>
                    </a:lnTo>
                    <a:lnTo>
                      <a:pt x="425" y="0"/>
                    </a:lnTo>
                    <a:lnTo>
                      <a:pt x="439" y="0"/>
                    </a:lnTo>
                    <a:lnTo>
                      <a:pt x="454" y="28"/>
                    </a:lnTo>
                    <a:lnTo>
                      <a:pt x="468" y="28"/>
                    </a:lnTo>
                    <a:lnTo>
                      <a:pt x="482" y="42"/>
                    </a:lnTo>
                    <a:lnTo>
                      <a:pt x="496" y="71"/>
                    </a:lnTo>
                    <a:lnTo>
                      <a:pt x="510" y="85"/>
                    </a:lnTo>
                    <a:lnTo>
                      <a:pt x="510" y="99"/>
                    </a:lnTo>
                    <a:lnTo>
                      <a:pt x="524" y="99"/>
                    </a:lnTo>
                    <a:lnTo>
                      <a:pt x="524" y="113"/>
                    </a:lnTo>
                    <a:lnTo>
                      <a:pt x="539" y="113"/>
                    </a:lnTo>
                    <a:lnTo>
                      <a:pt x="539" y="127"/>
                    </a:lnTo>
                    <a:lnTo>
                      <a:pt x="553" y="141"/>
                    </a:lnTo>
                    <a:lnTo>
                      <a:pt x="567" y="156"/>
                    </a:lnTo>
                    <a:lnTo>
                      <a:pt x="567" y="170"/>
                    </a:lnTo>
                    <a:lnTo>
                      <a:pt x="581" y="170"/>
                    </a:lnTo>
                    <a:lnTo>
                      <a:pt x="581" y="184"/>
                    </a:lnTo>
                    <a:lnTo>
                      <a:pt x="595" y="198"/>
                    </a:lnTo>
                    <a:lnTo>
                      <a:pt x="610" y="212"/>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28745" name="Freeform 38"/>
              <p:cNvSpPr>
                <a:spLocks/>
              </p:cNvSpPr>
              <p:nvPr/>
            </p:nvSpPr>
            <p:spPr bwMode="auto">
              <a:xfrm>
                <a:off x="5630" y="5490"/>
                <a:ext cx="1702" cy="2539"/>
              </a:xfrm>
              <a:custGeom>
                <a:avLst/>
                <a:gdLst>
                  <a:gd name="T0" fmla="*/ 837 w 1702"/>
                  <a:gd name="T1" fmla="*/ 156 h 2539"/>
                  <a:gd name="T2" fmla="*/ 1177 w 1702"/>
                  <a:gd name="T3" fmla="*/ 468 h 2539"/>
                  <a:gd name="T4" fmla="*/ 1248 w 1702"/>
                  <a:gd name="T5" fmla="*/ 624 h 2539"/>
                  <a:gd name="T6" fmla="*/ 1305 w 1702"/>
                  <a:gd name="T7" fmla="*/ 737 h 2539"/>
                  <a:gd name="T8" fmla="*/ 1291 w 1702"/>
                  <a:gd name="T9" fmla="*/ 851 h 2539"/>
                  <a:gd name="T10" fmla="*/ 1277 w 1702"/>
                  <a:gd name="T11" fmla="*/ 1007 h 2539"/>
                  <a:gd name="T12" fmla="*/ 1277 w 1702"/>
                  <a:gd name="T13" fmla="*/ 1120 h 2539"/>
                  <a:gd name="T14" fmla="*/ 1206 w 1702"/>
                  <a:gd name="T15" fmla="*/ 1134 h 2539"/>
                  <a:gd name="T16" fmla="*/ 1135 w 1702"/>
                  <a:gd name="T17" fmla="*/ 1106 h 2539"/>
                  <a:gd name="T18" fmla="*/ 1021 w 1702"/>
                  <a:gd name="T19" fmla="*/ 1063 h 2539"/>
                  <a:gd name="T20" fmla="*/ 979 w 1702"/>
                  <a:gd name="T21" fmla="*/ 1035 h 2539"/>
                  <a:gd name="T22" fmla="*/ 851 w 1702"/>
                  <a:gd name="T23" fmla="*/ 1021 h 2539"/>
                  <a:gd name="T24" fmla="*/ 823 w 1702"/>
                  <a:gd name="T25" fmla="*/ 964 h 2539"/>
                  <a:gd name="T26" fmla="*/ 780 w 1702"/>
                  <a:gd name="T27" fmla="*/ 993 h 2539"/>
                  <a:gd name="T28" fmla="*/ 780 w 1702"/>
                  <a:gd name="T29" fmla="*/ 1177 h 2539"/>
                  <a:gd name="T30" fmla="*/ 851 w 1702"/>
                  <a:gd name="T31" fmla="*/ 1234 h 2539"/>
                  <a:gd name="T32" fmla="*/ 993 w 1702"/>
                  <a:gd name="T33" fmla="*/ 1262 h 2539"/>
                  <a:gd name="T34" fmla="*/ 1121 w 1702"/>
                  <a:gd name="T35" fmla="*/ 1361 h 2539"/>
                  <a:gd name="T36" fmla="*/ 1234 w 1702"/>
                  <a:gd name="T37" fmla="*/ 1347 h 2539"/>
                  <a:gd name="T38" fmla="*/ 1206 w 1702"/>
                  <a:gd name="T39" fmla="*/ 1248 h 2539"/>
                  <a:gd name="T40" fmla="*/ 1206 w 1702"/>
                  <a:gd name="T41" fmla="*/ 1205 h 2539"/>
                  <a:gd name="T42" fmla="*/ 1234 w 1702"/>
                  <a:gd name="T43" fmla="*/ 1276 h 2539"/>
                  <a:gd name="T44" fmla="*/ 1319 w 1702"/>
                  <a:gd name="T45" fmla="*/ 1319 h 2539"/>
                  <a:gd name="T46" fmla="*/ 1319 w 1702"/>
                  <a:gd name="T47" fmla="*/ 1361 h 2539"/>
                  <a:gd name="T48" fmla="*/ 1433 w 1702"/>
                  <a:gd name="T49" fmla="*/ 1446 h 2539"/>
                  <a:gd name="T50" fmla="*/ 1532 w 1702"/>
                  <a:gd name="T51" fmla="*/ 1461 h 2539"/>
                  <a:gd name="T52" fmla="*/ 1589 w 1702"/>
                  <a:gd name="T53" fmla="*/ 1532 h 2539"/>
                  <a:gd name="T54" fmla="*/ 1688 w 1702"/>
                  <a:gd name="T55" fmla="*/ 1546 h 2539"/>
                  <a:gd name="T56" fmla="*/ 1688 w 1702"/>
                  <a:gd name="T57" fmla="*/ 1602 h 2539"/>
                  <a:gd name="T58" fmla="*/ 1702 w 1702"/>
                  <a:gd name="T59" fmla="*/ 1688 h 2539"/>
                  <a:gd name="T60" fmla="*/ 1631 w 1702"/>
                  <a:gd name="T61" fmla="*/ 1773 h 2539"/>
                  <a:gd name="T62" fmla="*/ 1575 w 1702"/>
                  <a:gd name="T63" fmla="*/ 1844 h 2539"/>
                  <a:gd name="T64" fmla="*/ 1433 w 1702"/>
                  <a:gd name="T65" fmla="*/ 1929 h 2539"/>
                  <a:gd name="T66" fmla="*/ 1433 w 1702"/>
                  <a:gd name="T67" fmla="*/ 2085 h 2539"/>
                  <a:gd name="T68" fmla="*/ 1433 w 1702"/>
                  <a:gd name="T69" fmla="*/ 2212 h 2539"/>
                  <a:gd name="T70" fmla="*/ 1333 w 1702"/>
                  <a:gd name="T71" fmla="*/ 2269 h 2539"/>
                  <a:gd name="T72" fmla="*/ 1121 w 1702"/>
                  <a:gd name="T73" fmla="*/ 2227 h 2539"/>
                  <a:gd name="T74" fmla="*/ 1135 w 1702"/>
                  <a:gd name="T75" fmla="*/ 2297 h 2539"/>
                  <a:gd name="T76" fmla="*/ 1078 w 1702"/>
                  <a:gd name="T77" fmla="*/ 2368 h 2539"/>
                  <a:gd name="T78" fmla="*/ 1107 w 1702"/>
                  <a:gd name="T79" fmla="*/ 2454 h 2539"/>
                  <a:gd name="T80" fmla="*/ 1050 w 1702"/>
                  <a:gd name="T81" fmla="*/ 2524 h 2539"/>
                  <a:gd name="T82" fmla="*/ 1050 w 1702"/>
                  <a:gd name="T83" fmla="*/ 2397 h 2539"/>
                  <a:gd name="T84" fmla="*/ 993 w 1702"/>
                  <a:gd name="T85" fmla="*/ 2326 h 2539"/>
                  <a:gd name="T86" fmla="*/ 951 w 1702"/>
                  <a:gd name="T87" fmla="*/ 2241 h 2539"/>
                  <a:gd name="T88" fmla="*/ 851 w 1702"/>
                  <a:gd name="T89" fmla="*/ 2184 h 2539"/>
                  <a:gd name="T90" fmla="*/ 752 w 1702"/>
                  <a:gd name="T91" fmla="*/ 2184 h 2539"/>
                  <a:gd name="T92" fmla="*/ 624 w 1702"/>
                  <a:gd name="T93" fmla="*/ 2184 h 2539"/>
                  <a:gd name="T94" fmla="*/ 497 w 1702"/>
                  <a:gd name="T95" fmla="*/ 2184 h 2539"/>
                  <a:gd name="T96" fmla="*/ 355 w 1702"/>
                  <a:gd name="T97" fmla="*/ 2184 h 2539"/>
                  <a:gd name="T98" fmla="*/ 298 w 1702"/>
                  <a:gd name="T99" fmla="*/ 2170 h 2539"/>
                  <a:gd name="T100" fmla="*/ 185 w 1702"/>
                  <a:gd name="T101" fmla="*/ 2170 h 2539"/>
                  <a:gd name="T102" fmla="*/ 114 w 1702"/>
                  <a:gd name="T103" fmla="*/ 2099 h 2539"/>
                  <a:gd name="T104" fmla="*/ 114 w 1702"/>
                  <a:gd name="T105" fmla="*/ 1985 h 2539"/>
                  <a:gd name="T106" fmla="*/ 114 w 1702"/>
                  <a:gd name="T107" fmla="*/ 1900 h 2539"/>
                  <a:gd name="T108" fmla="*/ 128 w 1702"/>
                  <a:gd name="T109" fmla="*/ 1631 h 2539"/>
                  <a:gd name="T110" fmla="*/ 0 w 1702"/>
                  <a:gd name="T111" fmla="*/ 1461 h 2539"/>
                  <a:gd name="T112" fmla="*/ 0 w 1702"/>
                  <a:gd name="T113" fmla="*/ 1276 h 2539"/>
                  <a:gd name="T114" fmla="*/ 114 w 1702"/>
                  <a:gd name="T115" fmla="*/ 794 h 2539"/>
                  <a:gd name="T116" fmla="*/ 327 w 1702"/>
                  <a:gd name="T117" fmla="*/ 411 h 2539"/>
                  <a:gd name="T118" fmla="*/ 483 w 1702"/>
                  <a:gd name="T119" fmla="*/ 496 h 2539"/>
                  <a:gd name="T120" fmla="*/ 454 w 1702"/>
                  <a:gd name="T121" fmla="*/ 411 h 2539"/>
                  <a:gd name="T122" fmla="*/ 454 w 1702"/>
                  <a:gd name="T123" fmla="*/ 297 h 2539"/>
                  <a:gd name="T124" fmla="*/ 497 w 1702"/>
                  <a:gd name="T125" fmla="*/ 71 h 253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02"/>
                  <a:gd name="T190" fmla="*/ 0 h 2539"/>
                  <a:gd name="T191" fmla="*/ 1702 w 1702"/>
                  <a:gd name="T192" fmla="*/ 2539 h 253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02" h="2539">
                    <a:moveTo>
                      <a:pt x="610" y="0"/>
                    </a:moveTo>
                    <a:lnTo>
                      <a:pt x="610" y="42"/>
                    </a:lnTo>
                    <a:lnTo>
                      <a:pt x="653" y="42"/>
                    </a:lnTo>
                    <a:lnTo>
                      <a:pt x="695" y="42"/>
                    </a:lnTo>
                    <a:lnTo>
                      <a:pt x="738" y="42"/>
                    </a:lnTo>
                    <a:lnTo>
                      <a:pt x="752" y="42"/>
                    </a:lnTo>
                    <a:lnTo>
                      <a:pt x="752" y="71"/>
                    </a:lnTo>
                    <a:lnTo>
                      <a:pt x="752" y="85"/>
                    </a:lnTo>
                    <a:lnTo>
                      <a:pt x="752" y="113"/>
                    </a:lnTo>
                    <a:lnTo>
                      <a:pt x="752" y="156"/>
                    </a:lnTo>
                    <a:lnTo>
                      <a:pt x="780" y="156"/>
                    </a:lnTo>
                    <a:lnTo>
                      <a:pt x="795" y="156"/>
                    </a:lnTo>
                    <a:lnTo>
                      <a:pt x="823" y="156"/>
                    </a:lnTo>
                    <a:lnTo>
                      <a:pt x="837" y="156"/>
                    </a:lnTo>
                    <a:lnTo>
                      <a:pt x="908" y="156"/>
                    </a:lnTo>
                    <a:lnTo>
                      <a:pt x="922" y="269"/>
                    </a:lnTo>
                    <a:lnTo>
                      <a:pt x="936" y="269"/>
                    </a:lnTo>
                    <a:lnTo>
                      <a:pt x="965" y="269"/>
                    </a:lnTo>
                    <a:lnTo>
                      <a:pt x="1021" y="269"/>
                    </a:lnTo>
                    <a:lnTo>
                      <a:pt x="1021" y="340"/>
                    </a:lnTo>
                    <a:lnTo>
                      <a:pt x="1021" y="354"/>
                    </a:lnTo>
                    <a:lnTo>
                      <a:pt x="1021" y="383"/>
                    </a:lnTo>
                    <a:lnTo>
                      <a:pt x="1021" y="397"/>
                    </a:lnTo>
                    <a:lnTo>
                      <a:pt x="1021" y="411"/>
                    </a:lnTo>
                    <a:lnTo>
                      <a:pt x="1021" y="439"/>
                    </a:lnTo>
                    <a:lnTo>
                      <a:pt x="1036" y="439"/>
                    </a:lnTo>
                    <a:lnTo>
                      <a:pt x="1064" y="439"/>
                    </a:lnTo>
                    <a:lnTo>
                      <a:pt x="1135" y="439"/>
                    </a:lnTo>
                    <a:lnTo>
                      <a:pt x="1135" y="468"/>
                    </a:lnTo>
                    <a:lnTo>
                      <a:pt x="1149" y="468"/>
                    </a:lnTo>
                    <a:lnTo>
                      <a:pt x="1163" y="468"/>
                    </a:lnTo>
                    <a:lnTo>
                      <a:pt x="1177" y="468"/>
                    </a:lnTo>
                    <a:lnTo>
                      <a:pt x="1206" y="468"/>
                    </a:lnTo>
                    <a:lnTo>
                      <a:pt x="1220" y="468"/>
                    </a:lnTo>
                    <a:lnTo>
                      <a:pt x="1234" y="468"/>
                    </a:lnTo>
                    <a:lnTo>
                      <a:pt x="1248" y="468"/>
                    </a:lnTo>
                    <a:lnTo>
                      <a:pt x="1248" y="496"/>
                    </a:lnTo>
                    <a:lnTo>
                      <a:pt x="1248" y="539"/>
                    </a:lnTo>
                    <a:lnTo>
                      <a:pt x="1248" y="553"/>
                    </a:lnTo>
                    <a:lnTo>
                      <a:pt x="1248" y="567"/>
                    </a:lnTo>
                    <a:lnTo>
                      <a:pt x="1248" y="581"/>
                    </a:lnTo>
                    <a:lnTo>
                      <a:pt x="1248" y="595"/>
                    </a:lnTo>
                    <a:lnTo>
                      <a:pt x="1248" y="610"/>
                    </a:lnTo>
                    <a:lnTo>
                      <a:pt x="1248" y="624"/>
                    </a:lnTo>
                    <a:lnTo>
                      <a:pt x="1277" y="624"/>
                    </a:lnTo>
                    <a:lnTo>
                      <a:pt x="1291" y="624"/>
                    </a:lnTo>
                    <a:lnTo>
                      <a:pt x="1291" y="638"/>
                    </a:lnTo>
                    <a:lnTo>
                      <a:pt x="1291" y="652"/>
                    </a:lnTo>
                    <a:lnTo>
                      <a:pt x="1291" y="666"/>
                    </a:lnTo>
                    <a:lnTo>
                      <a:pt x="1291" y="680"/>
                    </a:lnTo>
                    <a:lnTo>
                      <a:pt x="1291" y="695"/>
                    </a:lnTo>
                    <a:lnTo>
                      <a:pt x="1291" y="709"/>
                    </a:lnTo>
                    <a:lnTo>
                      <a:pt x="1305" y="737"/>
                    </a:lnTo>
                    <a:lnTo>
                      <a:pt x="1305" y="751"/>
                    </a:lnTo>
                    <a:lnTo>
                      <a:pt x="1319" y="751"/>
                    </a:lnTo>
                    <a:lnTo>
                      <a:pt x="1319" y="766"/>
                    </a:lnTo>
                    <a:lnTo>
                      <a:pt x="1319" y="780"/>
                    </a:lnTo>
                    <a:lnTo>
                      <a:pt x="1333" y="794"/>
                    </a:lnTo>
                    <a:lnTo>
                      <a:pt x="1319" y="794"/>
                    </a:lnTo>
                    <a:lnTo>
                      <a:pt x="1305" y="794"/>
                    </a:lnTo>
                    <a:lnTo>
                      <a:pt x="1305" y="808"/>
                    </a:lnTo>
                    <a:lnTo>
                      <a:pt x="1305" y="822"/>
                    </a:lnTo>
                    <a:lnTo>
                      <a:pt x="1291" y="836"/>
                    </a:lnTo>
                    <a:lnTo>
                      <a:pt x="1291" y="851"/>
                    </a:lnTo>
                    <a:lnTo>
                      <a:pt x="1291" y="865"/>
                    </a:lnTo>
                    <a:lnTo>
                      <a:pt x="1277" y="865"/>
                    </a:lnTo>
                    <a:lnTo>
                      <a:pt x="1277" y="879"/>
                    </a:lnTo>
                    <a:lnTo>
                      <a:pt x="1277" y="893"/>
                    </a:lnTo>
                    <a:lnTo>
                      <a:pt x="1277" y="907"/>
                    </a:lnTo>
                    <a:lnTo>
                      <a:pt x="1263" y="907"/>
                    </a:lnTo>
                    <a:lnTo>
                      <a:pt x="1263" y="922"/>
                    </a:lnTo>
                    <a:lnTo>
                      <a:pt x="1263" y="936"/>
                    </a:lnTo>
                    <a:lnTo>
                      <a:pt x="1263" y="950"/>
                    </a:lnTo>
                    <a:lnTo>
                      <a:pt x="1263" y="964"/>
                    </a:lnTo>
                    <a:lnTo>
                      <a:pt x="1263" y="978"/>
                    </a:lnTo>
                    <a:lnTo>
                      <a:pt x="1277" y="978"/>
                    </a:lnTo>
                    <a:lnTo>
                      <a:pt x="1277" y="993"/>
                    </a:lnTo>
                    <a:lnTo>
                      <a:pt x="1277" y="1007"/>
                    </a:lnTo>
                    <a:lnTo>
                      <a:pt x="1277" y="1021"/>
                    </a:lnTo>
                    <a:lnTo>
                      <a:pt x="1277" y="1035"/>
                    </a:lnTo>
                    <a:lnTo>
                      <a:pt x="1277" y="1049"/>
                    </a:lnTo>
                    <a:lnTo>
                      <a:pt x="1277" y="1063"/>
                    </a:lnTo>
                    <a:lnTo>
                      <a:pt x="1263" y="1063"/>
                    </a:lnTo>
                    <a:lnTo>
                      <a:pt x="1248" y="1063"/>
                    </a:lnTo>
                    <a:lnTo>
                      <a:pt x="1248" y="1078"/>
                    </a:lnTo>
                    <a:lnTo>
                      <a:pt x="1248" y="1092"/>
                    </a:lnTo>
                    <a:lnTo>
                      <a:pt x="1263" y="1092"/>
                    </a:lnTo>
                    <a:lnTo>
                      <a:pt x="1277" y="1106"/>
                    </a:lnTo>
                    <a:lnTo>
                      <a:pt x="1277" y="1120"/>
                    </a:lnTo>
                    <a:lnTo>
                      <a:pt x="1277" y="1134"/>
                    </a:lnTo>
                    <a:lnTo>
                      <a:pt x="1277" y="1149"/>
                    </a:lnTo>
                    <a:lnTo>
                      <a:pt x="1263" y="1149"/>
                    </a:lnTo>
                    <a:lnTo>
                      <a:pt x="1248" y="1149"/>
                    </a:lnTo>
                    <a:lnTo>
                      <a:pt x="1248" y="1163"/>
                    </a:lnTo>
                    <a:lnTo>
                      <a:pt x="1234" y="1149"/>
                    </a:lnTo>
                    <a:lnTo>
                      <a:pt x="1220" y="1149"/>
                    </a:lnTo>
                    <a:lnTo>
                      <a:pt x="1220" y="1134"/>
                    </a:lnTo>
                    <a:lnTo>
                      <a:pt x="1206" y="1134"/>
                    </a:lnTo>
                    <a:lnTo>
                      <a:pt x="1192" y="1134"/>
                    </a:lnTo>
                    <a:lnTo>
                      <a:pt x="1177" y="1120"/>
                    </a:lnTo>
                    <a:lnTo>
                      <a:pt x="1163" y="1120"/>
                    </a:lnTo>
                    <a:lnTo>
                      <a:pt x="1149" y="1120"/>
                    </a:lnTo>
                    <a:lnTo>
                      <a:pt x="1149" y="1106"/>
                    </a:lnTo>
                    <a:lnTo>
                      <a:pt x="1135" y="1106"/>
                    </a:lnTo>
                    <a:lnTo>
                      <a:pt x="1121" y="1106"/>
                    </a:lnTo>
                    <a:lnTo>
                      <a:pt x="1107" y="1106"/>
                    </a:lnTo>
                    <a:lnTo>
                      <a:pt x="1092" y="1092"/>
                    </a:lnTo>
                    <a:lnTo>
                      <a:pt x="1064" y="1092"/>
                    </a:lnTo>
                    <a:lnTo>
                      <a:pt x="1050" y="1078"/>
                    </a:lnTo>
                    <a:lnTo>
                      <a:pt x="1036" y="1078"/>
                    </a:lnTo>
                    <a:lnTo>
                      <a:pt x="1050" y="1078"/>
                    </a:lnTo>
                    <a:lnTo>
                      <a:pt x="1050" y="1063"/>
                    </a:lnTo>
                    <a:lnTo>
                      <a:pt x="1036" y="1063"/>
                    </a:lnTo>
                    <a:lnTo>
                      <a:pt x="1021" y="1063"/>
                    </a:lnTo>
                    <a:lnTo>
                      <a:pt x="1021" y="1049"/>
                    </a:lnTo>
                    <a:lnTo>
                      <a:pt x="1021" y="1035"/>
                    </a:lnTo>
                    <a:lnTo>
                      <a:pt x="1007" y="1035"/>
                    </a:lnTo>
                    <a:lnTo>
                      <a:pt x="993" y="1035"/>
                    </a:lnTo>
                    <a:lnTo>
                      <a:pt x="979" y="1035"/>
                    </a:lnTo>
                    <a:lnTo>
                      <a:pt x="965" y="1035"/>
                    </a:lnTo>
                    <a:lnTo>
                      <a:pt x="951" y="1035"/>
                    </a:lnTo>
                    <a:lnTo>
                      <a:pt x="936" y="1035"/>
                    </a:lnTo>
                    <a:lnTo>
                      <a:pt x="922" y="1035"/>
                    </a:lnTo>
                    <a:lnTo>
                      <a:pt x="908" y="1021"/>
                    </a:lnTo>
                    <a:lnTo>
                      <a:pt x="894" y="1021"/>
                    </a:lnTo>
                    <a:lnTo>
                      <a:pt x="880" y="1007"/>
                    </a:lnTo>
                    <a:lnTo>
                      <a:pt x="865" y="1007"/>
                    </a:lnTo>
                    <a:lnTo>
                      <a:pt x="865" y="1021"/>
                    </a:lnTo>
                    <a:lnTo>
                      <a:pt x="851" y="1021"/>
                    </a:lnTo>
                    <a:lnTo>
                      <a:pt x="837" y="1021"/>
                    </a:lnTo>
                    <a:lnTo>
                      <a:pt x="837" y="1007"/>
                    </a:lnTo>
                    <a:lnTo>
                      <a:pt x="837" y="993"/>
                    </a:lnTo>
                    <a:lnTo>
                      <a:pt x="837" y="978"/>
                    </a:lnTo>
                    <a:lnTo>
                      <a:pt x="837" y="964"/>
                    </a:lnTo>
                    <a:lnTo>
                      <a:pt x="823" y="964"/>
                    </a:lnTo>
                    <a:lnTo>
                      <a:pt x="823" y="950"/>
                    </a:lnTo>
                    <a:lnTo>
                      <a:pt x="809" y="936"/>
                    </a:lnTo>
                    <a:lnTo>
                      <a:pt x="795" y="936"/>
                    </a:lnTo>
                    <a:lnTo>
                      <a:pt x="795" y="950"/>
                    </a:lnTo>
                    <a:lnTo>
                      <a:pt x="795" y="964"/>
                    </a:lnTo>
                    <a:lnTo>
                      <a:pt x="795" y="978"/>
                    </a:lnTo>
                    <a:lnTo>
                      <a:pt x="795" y="993"/>
                    </a:lnTo>
                    <a:lnTo>
                      <a:pt x="780" y="993"/>
                    </a:lnTo>
                    <a:lnTo>
                      <a:pt x="780" y="1007"/>
                    </a:lnTo>
                    <a:lnTo>
                      <a:pt x="780" y="1021"/>
                    </a:lnTo>
                    <a:lnTo>
                      <a:pt x="780" y="1035"/>
                    </a:lnTo>
                    <a:lnTo>
                      <a:pt x="780" y="1049"/>
                    </a:lnTo>
                    <a:lnTo>
                      <a:pt x="780" y="1063"/>
                    </a:lnTo>
                    <a:lnTo>
                      <a:pt x="780" y="1078"/>
                    </a:lnTo>
                    <a:lnTo>
                      <a:pt x="780" y="1092"/>
                    </a:lnTo>
                    <a:lnTo>
                      <a:pt x="780" y="1106"/>
                    </a:lnTo>
                    <a:lnTo>
                      <a:pt x="780" y="1120"/>
                    </a:lnTo>
                    <a:lnTo>
                      <a:pt x="780" y="1134"/>
                    </a:lnTo>
                    <a:lnTo>
                      <a:pt x="780" y="1149"/>
                    </a:lnTo>
                    <a:lnTo>
                      <a:pt x="780" y="1163"/>
                    </a:lnTo>
                    <a:lnTo>
                      <a:pt x="780" y="1177"/>
                    </a:lnTo>
                    <a:lnTo>
                      <a:pt x="780" y="1191"/>
                    </a:lnTo>
                    <a:lnTo>
                      <a:pt x="780" y="1205"/>
                    </a:lnTo>
                    <a:lnTo>
                      <a:pt x="780" y="1219"/>
                    </a:lnTo>
                    <a:lnTo>
                      <a:pt x="795" y="1219"/>
                    </a:lnTo>
                    <a:lnTo>
                      <a:pt x="809" y="1219"/>
                    </a:lnTo>
                    <a:lnTo>
                      <a:pt x="823" y="1219"/>
                    </a:lnTo>
                    <a:lnTo>
                      <a:pt x="837" y="1234"/>
                    </a:lnTo>
                    <a:lnTo>
                      <a:pt x="851" y="1234"/>
                    </a:lnTo>
                    <a:lnTo>
                      <a:pt x="865" y="1234"/>
                    </a:lnTo>
                    <a:lnTo>
                      <a:pt x="880" y="1219"/>
                    </a:lnTo>
                    <a:lnTo>
                      <a:pt x="894" y="1219"/>
                    </a:lnTo>
                    <a:lnTo>
                      <a:pt x="894" y="1234"/>
                    </a:lnTo>
                    <a:lnTo>
                      <a:pt x="908" y="1234"/>
                    </a:lnTo>
                    <a:lnTo>
                      <a:pt x="922" y="1248"/>
                    </a:lnTo>
                    <a:lnTo>
                      <a:pt x="951" y="1248"/>
                    </a:lnTo>
                    <a:lnTo>
                      <a:pt x="951" y="1262"/>
                    </a:lnTo>
                    <a:lnTo>
                      <a:pt x="965" y="1262"/>
                    </a:lnTo>
                    <a:lnTo>
                      <a:pt x="979" y="1262"/>
                    </a:lnTo>
                    <a:lnTo>
                      <a:pt x="993" y="1262"/>
                    </a:lnTo>
                    <a:lnTo>
                      <a:pt x="993" y="1276"/>
                    </a:lnTo>
                    <a:lnTo>
                      <a:pt x="993" y="1290"/>
                    </a:lnTo>
                    <a:lnTo>
                      <a:pt x="993" y="1305"/>
                    </a:lnTo>
                    <a:lnTo>
                      <a:pt x="1036" y="1305"/>
                    </a:lnTo>
                    <a:lnTo>
                      <a:pt x="1036" y="1319"/>
                    </a:lnTo>
                    <a:lnTo>
                      <a:pt x="1036" y="1347"/>
                    </a:lnTo>
                    <a:lnTo>
                      <a:pt x="1050" y="1347"/>
                    </a:lnTo>
                    <a:lnTo>
                      <a:pt x="1050" y="1361"/>
                    </a:lnTo>
                    <a:lnTo>
                      <a:pt x="1078" y="1361"/>
                    </a:lnTo>
                    <a:lnTo>
                      <a:pt x="1107" y="1361"/>
                    </a:lnTo>
                    <a:lnTo>
                      <a:pt x="1121" y="1361"/>
                    </a:lnTo>
                    <a:lnTo>
                      <a:pt x="1135" y="1361"/>
                    </a:lnTo>
                    <a:lnTo>
                      <a:pt x="1149" y="1361"/>
                    </a:lnTo>
                    <a:lnTo>
                      <a:pt x="1163" y="1361"/>
                    </a:lnTo>
                    <a:lnTo>
                      <a:pt x="1177" y="1361"/>
                    </a:lnTo>
                    <a:lnTo>
                      <a:pt x="1192" y="1361"/>
                    </a:lnTo>
                    <a:lnTo>
                      <a:pt x="1206" y="1361"/>
                    </a:lnTo>
                    <a:lnTo>
                      <a:pt x="1220" y="1347"/>
                    </a:lnTo>
                    <a:lnTo>
                      <a:pt x="1234" y="1347"/>
                    </a:lnTo>
                    <a:lnTo>
                      <a:pt x="1234" y="1333"/>
                    </a:lnTo>
                    <a:lnTo>
                      <a:pt x="1234" y="1319"/>
                    </a:lnTo>
                    <a:lnTo>
                      <a:pt x="1234" y="1305"/>
                    </a:lnTo>
                    <a:lnTo>
                      <a:pt x="1234" y="1290"/>
                    </a:lnTo>
                    <a:lnTo>
                      <a:pt x="1234" y="1276"/>
                    </a:lnTo>
                    <a:lnTo>
                      <a:pt x="1220" y="1276"/>
                    </a:lnTo>
                    <a:lnTo>
                      <a:pt x="1220" y="1262"/>
                    </a:lnTo>
                    <a:lnTo>
                      <a:pt x="1206" y="1262"/>
                    </a:lnTo>
                    <a:lnTo>
                      <a:pt x="1206" y="1248"/>
                    </a:lnTo>
                    <a:lnTo>
                      <a:pt x="1206" y="1234"/>
                    </a:lnTo>
                    <a:lnTo>
                      <a:pt x="1206" y="1219"/>
                    </a:lnTo>
                    <a:lnTo>
                      <a:pt x="1206" y="1205"/>
                    </a:lnTo>
                    <a:lnTo>
                      <a:pt x="1192" y="1205"/>
                    </a:lnTo>
                    <a:lnTo>
                      <a:pt x="1206" y="1205"/>
                    </a:lnTo>
                    <a:lnTo>
                      <a:pt x="1206" y="1191"/>
                    </a:lnTo>
                    <a:lnTo>
                      <a:pt x="1206" y="1205"/>
                    </a:lnTo>
                    <a:lnTo>
                      <a:pt x="1206" y="1219"/>
                    </a:lnTo>
                    <a:lnTo>
                      <a:pt x="1220" y="1219"/>
                    </a:lnTo>
                    <a:lnTo>
                      <a:pt x="1220" y="1234"/>
                    </a:lnTo>
                    <a:lnTo>
                      <a:pt x="1220" y="1248"/>
                    </a:lnTo>
                    <a:lnTo>
                      <a:pt x="1220" y="1262"/>
                    </a:lnTo>
                    <a:lnTo>
                      <a:pt x="1234" y="1262"/>
                    </a:lnTo>
                    <a:lnTo>
                      <a:pt x="1234" y="1276"/>
                    </a:lnTo>
                    <a:lnTo>
                      <a:pt x="1248" y="1276"/>
                    </a:lnTo>
                    <a:lnTo>
                      <a:pt x="1248" y="1290"/>
                    </a:lnTo>
                    <a:lnTo>
                      <a:pt x="1248" y="1305"/>
                    </a:lnTo>
                    <a:lnTo>
                      <a:pt x="1263" y="1305"/>
                    </a:lnTo>
                    <a:lnTo>
                      <a:pt x="1277" y="1305"/>
                    </a:lnTo>
                    <a:lnTo>
                      <a:pt x="1291" y="1305"/>
                    </a:lnTo>
                    <a:lnTo>
                      <a:pt x="1305" y="1305"/>
                    </a:lnTo>
                    <a:lnTo>
                      <a:pt x="1319" y="1305"/>
                    </a:lnTo>
                    <a:lnTo>
                      <a:pt x="1319" y="1319"/>
                    </a:lnTo>
                    <a:lnTo>
                      <a:pt x="1333" y="1319"/>
                    </a:lnTo>
                    <a:lnTo>
                      <a:pt x="1333" y="1305"/>
                    </a:lnTo>
                    <a:lnTo>
                      <a:pt x="1348" y="1305"/>
                    </a:lnTo>
                    <a:lnTo>
                      <a:pt x="1348" y="1319"/>
                    </a:lnTo>
                    <a:lnTo>
                      <a:pt x="1348" y="1333"/>
                    </a:lnTo>
                    <a:lnTo>
                      <a:pt x="1348" y="1347"/>
                    </a:lnTo>
                    <a:lnTo>
                      <a:pt x="1362" y="1347"/>
                    </a:lnTo>
                    <a:lnTo>
                      <a:pt x="1362" y="1361"/>
                    </a:lnTo>
                    <a:lnTo>
                      <a:pt x="1348" y="1361"/>
                    </a:lnTo>
                    <a:lnTo>
                      <a:pt x="1333" y="1361"/>
                    </a:lnTo>
                    <a:lnTo>
                      <a:pt x="1319" y="1361"/>
                    </a:lnTo>
                    <a:lnTo>
                      <a:pt x="1305" y="1361"/>
                    </a:lnTo>
                    <a:lnTo>
                      <a:pt x="1305" y="1375"/>
                    </a:lnTo>
                    <a:lnTo>
                      <a:pt x="1305" y="1390"/>
                    </a:lnTo>
                    <a:lnTo>
                      <a:pt x="1305" y="1418"/>
                    </a:lnTo>
                    <a:lnTo>
                      <a:pt x="1305" y="1432"/>
                    </a:lnTo>
                    <a:lnTo>
                      <a:pt x="1305" y="1446"/>
                    </a:lnTo>
                    <a:lnTo>
                      <a:pt x="1333" y="1446"/>
                    </a:lnTo>
                    <a:lnTo>
                      <a:pt x="1348" y="1446"/>
                    </a:lnTo>
                    <a:lnTo>
                      <a:pt x="1362" y="1446"/>
                    </a:lnTo>
                    <a:lnTo>
                      <a:pt x="1376" y="1446"/>
                    </a:lnTo>
                    <a:lnTo>
                      <a:pt x="1390" y="1446"/>
                    </a:lnTo>
                    <a:lnTo>
                      <a:pt x="1404" y="1446"/>
                    </a:lnTo>
                    <a:lnTo>
                      <a:pt x="1419" y="1446"/>
                    </a:lnTo>
                    <a:lnTo>
                      <a:pt x="1433" y="1446"/>
                    </a:lnTo>
                    <a:lnTo>
                      <a:pt x="1447" y="1446"/>
                    </a:lnTo>
                    <a:lnTo>
                      <a:pt x="1461" y="1432"/>
                    </a:lnTo>
                    <a:lnTo>
                      <a:pt x="1475" y="1432"/>
                    </a:lnTo>
                    <a:lnTo>
                      <a:pt x="1489" y="1432"/>
                    </a:lnTo>
                    <a:lnTo>
                      <a:pt x="1504" y="1432"/>
                    </a:lnTo>
                    <a:lnTo>
                      <a:pt x="1518" y="1432"/>
                    </a:lnTo>
                    <a:lnTo>
                      <a:pt x="1518" y="1446"/>
                    </a:lnTo>
                    <a:lnTo>
                      <a:pt x="1532" y="1446"/>
                    </a:lnTo>
                    <a:lnTo>
                      <a:pt x="1532" y="1461"/>
                    </a:lnTo>
                    <a:lnTo>
                      <a:pt x="1532" y="1475"/>
                    </a:lnTo>
                    <a:lnTo>
                      <a:pt x="1546" y="1475"/>
                    </a:lnTo>
                    <a:lnTo>
                      <a:pt x="1546" y="1489"/>
                    </a:lnTo>
                    <a:lnTo>
                      <a:pt x="1546" y="1503"/>
                    </a:lnTo>
                    <a:lnTo>
                      <a:pt x="1560" y="1503"/>
                    </a:lnTo>
                    <a:lnTo>
                      <a:pt x="1560" y="1517"/>
                    </a:lnTo>
                    <a:lnTo>
                      <a:pt x="1575" y="1517"/>
                    </a:lnTo>
                    <a:lnTo>
                      <a:pt x="1575" y="1532"/>
                    </a:lnTo>
                    <a:lnTo>
                      <a:pt x="1589" y="1532"/>
                    </a:lnTo>
                    <a:lnTo>
                      <a:pt x="1603" y="1546"/>
                    </a:lnTo>
                    <a:lnTo>
                      <a:pt x="1617" y="1560"/>
                    </a:lnTo>
                    <a:lnTo>
                      <a:pt x="1631" y="1560"/>
                    </a:lnTo>
                    <a:lnTo>
                      <a:pt x="1645" y="1560"/>
                    </a:lnTo>
                    <a:lnTo>
                      <a:pt x="1660" y="1560"/>
                    </a:lnTo>
                    <a:lnTo>
                      <a:pt x="1660" y="1546"/>
                    </a:lnTo>
                    <a:lnTo>
                      <a:pt x="1674" y="1546"/>
                    </a:lnTo>
                    <a:lnTo>
                      <a:pt x="1688" y="1546"/>
                    </a:lnTo>
                    <a:lnTo>
                      <a:pt x="1688" y="1560"/>
                    </a:lnTo>
                    <a:lnTo>
                      <a:pt x="1702" y="1560"/>
                    </a:lnTo>
                    <a:lnTo>
                      <a:pt x="1702" y="1574"/>
                    </a:lnTo>
                    <a:lnTo>
                      <a:pt x="1702" y="1588"/>
                    </a:lnTo>
                    <a:lnTo>
                      <a:pt x="1688" y="1602"/>
                    </a:lnTo>
                    <a:lnTo>
                      <a:pt x="1702" y="1602"/>
                    </a:lnTo>
                    <a:lnTo>
                      <a:pt x="1702" y="1617"/>
                    </a:lnTo>
                    <a:lnTo>
                      <a:pt x="1702" y="1631"/>
                    </a:lnTo>
                    <a:lnTo>
                      <a:pt x="1702" y="1645"/>
                    </a:lnTo>
                    <a:lnTo>
                      <a:pt x="1702" y="1659"/>
                    </a:lnTo>
                    <a:lnTo>
                      <a:pt x="1702" y="1673"/>
                    </a:lnTo>
                    <a:lnTo>
                      <a:pt x="1702" y="1688"/>
                    </a:lnTo>
                    <a:lnTo>
                      <a:pt x="1702" y="1702"/>
                    </a:lnTo>
                    <a:lnTo>
                      <a:pt x="1702" y="1716"/>
                    </a:lnTo>
                    <a:lnTo>
                      <a:pt x="1702" y="1730"/>
                    </a:lnTo>
                    <a:lnTo>
                      <a:pt x="1702" y="1744"/>
                    </a:lnTo>
                    <a:lnTo>
                      <a:pt x="1702" y="1758"/>
                    </a:lnTo>
                    <a:lnTo>
                      <a:pt x="1688" y="1758"/>
                    </a:lnTo>
                    <a:lnTo>
                      <a:pt x="1674" y="1758"/>
                    </a:lnTo>
                    <a:lnTo>
                      <a:pt x="1660" y="1758"/>
                    </a:lnTo>
                    <a:lnTo>
                      <a:pt x="1660" y="1744"/>
                    </a:lnTo>
                    <a:lnTo>
                      <a:pt x="1645" y="1744"/>
                    </a:lnTo>
                    <a:lnTo>
                      <a:pt x="1645" y="1758"/>
                    </a:lnTo>
                    <a:lnTo>
                      <a:pt x="1645" y="1773"/>
                    </a:lnTo>
                    <a:lnTo>
                      <a:pt x="1631" y="1773"/>
                    </a:lnTo>
                    <a:lnTo>
                      <a:pt x="1617" y="1773"/>
                    </a:lnTo>
                    <a:lnTo>
                      <a:pt x="1617" y="1787"/>
                    </a:lnTo>
                    <a:lnTo>
                      <a:pt x="1617" y="1801"/>
                    </a:lnTo>
                    <a:lnTo>
                      <a:pt x="1603" y="1801"/>
                    </a:lnTo>
                    <a:lnTo>
                      <a:pt x="1589" y="1801"/>
                    </a:lnTo>
                    <a:lnTo>
                      <a:pt x="1575" y="1801"/>
                    </a:lnTo>
                    <a:lnTo>
                      <a:pt x="1575" y="1815"/>
                    </a:lnTo>
                    <a:lnTo>
                      <a:pt x="1575" y="1829"/>
                    </a:lnTo>
                    <a:lnTo>
                      <a:pt x="1575" y="1844"/>
                    </a:lnTo>
                    <a:lnTo>
                      <a:pt x="1560" y="1844"/>
                    </a:lnTo>
                    <a:lnTo>
                      <a:pt x="1546" y="1844"/>
                    </a:lnTo>
                    <a:lnTo>
                      <a:pt x="1532" y="1844"/>
                    </a:lnTo>
                    <a:lnTo>
                      <a:pt x="1532" y="1829"/>
                    </a:lnTo>
                    <a:lnTo>
                      <a:pt x="1518" y="1829"/>
                    </a:lnTo>
                    <a:lnTo>
                      <a:pt x="1475" y="1829"/>
                    </a:lnTo>
                    <a:lnTo>
                      <a:pt x="1475" y="1844"/>
                    </a:lnTo>
                    <a:lnTo>
                      <a:pt x="1475" y="1858"/>
                    </a:lnTo>
                    <a:lnTo>
                      <a:pt x="1475" y="1872"/>
                    </a:lnTo>
                    <a:lnTo>
                      <a:pt x="1475" y="1915"/>
                    </a:lnTo>
                    <a:lnTo>
                      <a:pt x="1447" y="1929"/>
                    </a:lnTo>
                    <a:lnTo>
                      <a:pt x="1433" y="1929"/>
                    </a:lnTo>
                    <a:lnTo>
                      <a:pt x="1433" y="1971"/>
                    </a:lnTo>
                    <a:lnTo>
                      <a:pt x="1433" y="1985"/>
                    </a:lnTo>
                    <a:lnTo>
                      <a:pt x="1433" y="2000"/>
                    </a:lnTo>
                    <a:lnTo>
                      <a:pt x="1433" y="2014"/>
                    </a:lnTo>
                    <a:lnTo>
                      <a:pt x="1433" y="2028"/>
                    </a:lnTo>
                    <a:lnTo>
                      <a:pt x="1433" y="2042"/>
                    </a:lnTo>
                    <a:lnTo>
                      <a:pt x="1433" y="2056"/>
                    </a:lnTo>
                    <a:lnTo>
                      <a:pt x="1433" y="2071"/>
                    </a:lnTo>
                    <a:lnTo>
                      <a:pt x="1433" y="2085"/>
                    </a:lnTo>
                    <a:lnTo>
                      <a:pt x="1433" y="2099"/>
                    </a:lnTo>
                    <a:lnTo>
                      <a:pt x="1433" y="2113"/>
                    </a:lnTo>
                    <a:lnTo>
                      <a:pt x="1433" y="2127"/>
                    </a:lnTo>
                    <a:lnTo>
                      <a:pt x="1433" y="2141"/>
                    </a:lnTo>
                    <a:lnTo>
                      <a:pt x="1433" y="2156"/>
                    </a:lnTo>
                    <a:lnTo>
                      <a:pt x="1433" y="2170"/>
                    </a:lnTo>
                    <a:lnTo>
                      <a:pt x="1433" y="2184"/>
                    </a:lnTo>
                    <a:lnTo>
                      <a:pt x="1433" y="2198"/>
                    </a:lnTo>
                    <a:lnTo>
                      <a:pt x="1433" y="2212"/>
                    </a:lnTo>
                    <a:lnTo>
                      <a:pt x="1433" y="2227"/>
                    </a:lnTo>
                    <a:lnTo>
                      <a:pt x="1419" y="2227"/>
                    </a:lnTo>
                    <a:lnTo>
                      <a:pt x="1404" y="2227"/>
                    </a:lnTo>
                    <a:lnTo>
                      <a:pt x="1390" y="2227"/>
                    </a:lnTo>
                    <a:lnTo>
                      <a:pt x="1362" y="2227"/>
                    </a:lnTo>
                    <a:lnTo>
                      <a:pt x="1348" y="2227"/>
                    </a:lnTo>
                    <a:lnTo>
                      <a:pt x="1348" y="2241"/>
                    </a:lnTo>
                    <a:lnTo>
                      <a:pt x="1348" y="2255"/>
                    </a:lnTo>
                    <a:lnTo>
                      <a:pt x="1333" y="2269"/>
                    </a:lnTo>
                    <a:lnTo>
                      <a:pt x="1291" y="2269"/>
                    </a:lnTo>
                    <a:lnTo>
                      <a:pt x="1277" y="2269"/>
                    </a:lnTo>
                    <a:lnTo>
                      <a:pt x="1263" y="2255"/>
                    </a:lnTo>
                    <a:lnTo>
                      <a:pt x="1220" y="2241"/>
                    </a:lnTo>
                    <a:lnTo>
                      <a:pt x="1206" y="2241"/>
                    </a:lnTo>
                    <a:lnTo>
                      <a:pt x="1192" y="2241"/>
                    </a:lnTo>
                    <a:lnTo>
                      <a:pt x="1177" y="2227"/>
                    </a:lnTo>
                    <a:lnTo>
                      <a:pt x="1163" y="2227"/>
                    </a:lnTo>
                    <a:lnTo>
                      <a:pt x="1163" y="2241"/>
                    </a:lnTo>
                    <a:lnTo>
                      <a:pt x="1163" y="2227"/>
                    </a:lnTo>
                    <a:lnTo>
                      <a:pt x="1149" y="2227"/>
                    </a:lnTo>
                    <a:lnTo>
                      <a:pt x="1135" y="2227"/>
                    </a:lnTo>
                    <a:lnTo>
                      <a:pt x="1121" y="2227"/>
                    </a:lnTo>
                    <a:lnTo>
                      <a:pt x="1121" y="2241"/>
                    </a:lnTo>
                    <a:lnTo>
                      <a:pt x="1135" y="2241"/>
                    </a:lnTo>
                    <a:lnTo>
                      <a:pt x="1135" y="2255"/>
                    </a:lnTo>
                    <a:lnTo>
                      <a:pt x="1135" y="2269"/>
                    </a:lnTo>
                    <a:lnTo>
                      <a:pt x="1107" y="2269"/>
                    </a:lnTo>
                    <a:lnTo>
                      <a:pt x="1092" y="2269"/>
                    </a:lnTo>
                    <a:lnTo>
                      <a:pt x="1107" y="2283"/>
                    </a:lnTo>
                    <a:lnTo>
                      <a:pt x="1121" y="2283"/>
                    </a:lnTo>
                    <a:lnTo>
                      <a:pt x="1135" y="2297"/>
                    </a:lnTo>
                    <a:lnTo>
                      <a:pt x="1149" y="2297"/>
                    </a:lnTo>
                    <a:lnTo>
                      <a:pt x="1149" y="2312"/>
                    </a:lnTo>
                    <a:lnTo>
                      <a:pt x="1149" y="2297"/>
                    </a:lnTo>
                    <a:lnTo>
                      <a:pt x="1135" y="2297"/>
                    </a:lnTo>
                    <a:lnTo>
                      <a:pt x="1121" y="2297"/>
                    </a:lnTo>
                    <a:lnTo>
                      <a:pt x="1107" y="2283"/>
                    </a:lnTo>
                    <a:lnTo>
                      <a:pt x="1078" y="2283"/>
                    </a:lnTo>
                    <a:lnTo>
                      <a:pt x="1078" y="2297"/>
                    </a:lnTo>
                    <a:lnTo>
                      <a:pt x="1078" y="2312"/>
                    </a:lnTo>
                    <a:lnTo>
                      <a:pt x="1078" y="2326"/>
                    </a:lnTo>
                    <a:lnTo>
                      <a:pt x="1078" y="2340"/>
                    </a:lnTo>
                    <a:lnTo>
                      <a:pt x="1078" y="2354"/>
                    </a:lnTo>
                    <a:lnTo>
                      <a:pt x="1078" y="2368"/>
                    </a:lnTo>
                    <a:lnTo>
                      <a:pt x="1092" y="2368"/>
                    </a:lnTo>
                    <a:lnTo>
                      <a:pt x="1092" y="2383"/>
                    </a:lnTo>
                    <a:lnTo>
                      <a:pt x="1092" y="2397"/>
                    </a:lnTo>
                    <a:lnTo>
                      <a:pt x="1107" y="2411"/>
                    </a:lnTo>
                    <a:lnTo>
                      <a:pt x="1107" y="2425"/>
                    </a:lnTo>
                    <a:lnTo>
                      <a:pt x="1107" y="2439"/>
                    </a:lnTo>
                    <a:lnTo>
                      <a:pt x="1107" y="2454"/>
                    </a:lnTo>
                    <a:lnTo>
                      <a:pt x="1107" y="2468"/>
                    </a:lnTo>
                    <a:lnTo>
                      <a:pt x="1107" y="2482"/>
                    </a:lnTo>
                    <a:lnTo>
                      <a:pt x="1107" y="2496"/>
                    </a:lnTo>
                    <a:lnTo>
                      <a:pt x="1107" y="2510"/>
                    </a:lnTo>
                    <a:lnTo>
                      <a:pt x="1107" y="2524"/>
                    </a:lnTo>
                    <a:lnTo>
                      <a:pt x="1107" y="2539"/>
                    </a:lnTo>
                    <a:lnTo>
                      <a:pt x="1092" y="2539"/>
                    </a:lnTo>
                    <a:lnTo>
                      <a:pt x="1078" y="2539"/>
                    </a:lnTo>
                    <a:lnTo>
                      <a:pt x="1064" y="2539"/>
                    </a:lnTo>
                    <a:lnTo>
                      <a:pt x="1050" y="2539"/>
                    </a:lnTo>
                    <a:lnTo>
                      <a:pt x="1050" y="2524"/>
                    </a:lnTo>
                    <a:lnTo>
                      <a:pt x="1050" y="2510"/>
                    </a:lnTo>
                    <a:lnTo>
                      <a:pt x="1050" y="2496"/>
                    </a:lnTo>
                    <a:lnTo>
                      <a:pt x="1050" y="2482"/>
                    </a:lnTo>
                    <a:lnTo>
                      <a:pt x="1050" y="2468"/>
                    </a:lnTo>
                    <a:lnTo>
                      <a:pt x="1050" y="2454"/>
                    </a:lnTo>
                    <a:lnTo>
                      <a:pt x="1050" y="2439"/>
                    </a:lnTo>
                    <a:lnTo>
                      <a:pt x="1050" y="2425"/>
                    </a:lnTo>
                    <a:lnTo>
                      <a:pt x="1050" y="2411"/>
                    </a:lnTo>
                    <a:lnTo>
                      <a:pt x="1050" y="2397"/>
                    </a:lnTo>
                    <a:lnTo>
                      <a:pt x="1036" y="2397"/>
                    </a:lnTo>
                    <a:lnTo>
                      <a:pt x="1036" y="2383"/>
                    </a:lnTo>
                    <a:lnTo>
                      <a:pt x="1036" y="2368"/>
                    </a:lnTo>
                    <a:lnTo>
                      <a:pt x="1021" y="2368"/>
                    </a:lnTo>
                    <a:lnTo>
                      <a:pt x="1021" y="2354"/>
                    </a:lnTo>
                    <a:lnTo>
                      <a:pt x="1007" y="2354"/>
                    </a:lnTo>
                    <a:lnTo>
                      <a:pt x="1007" y="2340"/>
                    </a:lnTo>
                    <a:lnTo>
                      <a:pt x="993" y="2340"/>
                    </a:lnTo>
                    <a:lnTo>
                      <a:pt x="993" y="2326"/>
                    </a:lnTo>
                    <a:lnTo>
                      <a:pt x="993" y="2312"/>
                    </a:lnTo>
                    <a:lnTo>
                      <a:pt x="979" y="2312"/>
                    </a:lnTo>
                    <a:lnTo>
                      <a:pt x="993" y="2297"/>
                    </a:lnTo>
                    <a:lnTo>
                      <a:pt x="979" y="2297"/>
                    </a:lnTo>
                    <a:lnTo>
                      <a:pt x="965" y="2297"/>
                    </a:lnTo>
                    <a:lnTo>
                      <a:pt x="965" y="2283"/>
                    </a:lnTo>
                    <a:lnTo>
                      <a:pt x="965" y="2269"/>
                    </a:lnTo>
                    <a:lnTo>
                      <a:pt x="965" y="2255"/>
                    </a:lnTo>
                    <a:lnTo>
                      <a:pt x="965" y="2241"/>
                    </a:lnTo>
                    <a:lnTo>
                      <a:pt x="951" y="2241"/>
                    </a:lnTo>
                    <a:lnTo>
                      <a:pt x="936" y="2227"/>
                    </a:lnTo>
                    <a:lnTo>
                      <a:pt x="936" y="2212"/>
                    </a:lnTo>
                    <a:lnTo>
                      <a:pt x="936" y="2198"/>
                    </a:lnTo>
                    <a:lnTo>
                      <a:pt x="951" y="2184"/>
                    </a:lnTo>
                    <a:lnTo>
                      <a:pt x="951" y="2170"/>
                    </a:lnTo>
                    <a:lnTo>
                      <a:pt x="951" y="2156"/>
                    </a:lnTo>
                    <a:lnTo>
                      <a:pt x="936" y="2156"/>
                    </a:lnTo>
                    <a:lnTo>
                      <a:pt x="908" y="2141"/>
                    </a:lnTo>
                    <a:lnTo>
                      <a:pt x="880" y="2127"/>
                    </a:lnTo>
                    <a:lnTo>
                      <a:pt x="865" y="2127"/>
                    </a:lnTo>
                    <a:lnTo>
                      <a:pt x="851" y="2156"/>
                    </a:lnTo>
                    <a:lnTo>
                      <a:pt x="851" y="2170"/>
                    </a:lnTo>
                    <a:lnTo>
                      <a:pt x="851" y="2184"/>
                    </a:lnTo>
                    <a:lnTo>
                      <a:pt x="851" y="2198"/>
                    </a:lnTo>
                    <a:lnTo>
                      <a:pt x="837" y="2198"/>
                    </a:lnTo>
                    <a:lnTo>
                      <a:pt x="823" y="2198"/>
                    </a:lnTo>
                    <a:lnTo>
                      <a:pt x="809" y="2198"/>
                    </a:lnTo>
                    <a:lnTo>
                      <a:pt x="795" y="2198"/>
                    </a:lnTo>
                    <a:lnTo>
                      <a:pt x="795" y="2184"/>
                    </a:lnTo>
                    <a:lnTo>
                      <a:pt x="780" y="2184"/>
                    </a:lnTo>
                    <a:lnTo>
                      <a:pt x="766" y="2184"/>
                    </a:lnTo>
                    <a:lnTo>
                      <a:pt x="752" y="2184"/>
                    </a:lnTo>
                    <a:lnTo>
                      <a:pt x="738" y="2184"/>
                    </a:lnTo>
                    <a:lnTo>
                      <a:pt x="738" y="2170"/>
                    </a:lnTo>
                    <a:lnTo>
                      <a:pt x="724" y="2184"/>
                    </a:lnTo>
                    <a:lnTo>
                      <a:pt x="709" y="2184"/>
                    </a:lnTo>
                    <a:lnTo>
                      <a:pt x="695" y="2184"/>
                    </a:lnTo>
                    <a:lnTo>
                      <a:pt x="681" y="2184"/>
                    </a:lnTo>
                    <a:lnTo>
                      <a:pt x="667" y="2184"/>
                    </a:lnTo>
                    <a:lnTo>
                      <a:pt x="653" y="2184"/>
                    </a:lnTo>
                    <a:lnTo>
                      <a:pt x="639" y="2184"/>
                    </a:lnTo>
                    <a:lnTo>
                      <a:pt x="624" y="2184"/>
                    </a:lnTo>
                    <a:lnTo>
                      <a:pt x="610" y="2184"/>
                    </a:lnTo>
                    <a:lnTo>
                      <a:pt x="596" y="2184"/>
                    </a:lnTo>
                    <a:lnTo>
                      <a:pt x="582" y="2184"/>
                    </a:lnTo>
                    <a:lnTo>
                      <a:pt x="568" y="2184"/>
                    </a:lnTo>
                    <a:lnTo>
                      <a:pt x="553" y="2184"/>
                    </a:lnTo>
                    <a:lnTo>
                      <a:pt x="539" y="2184"/>
                    </a:lnTo>
                    <a:lnTo>
                      <a:pt x="525" y="2184"/>
                    </a:lnTo>
                    <a:lnTo>
                      <a:pt x="511" y="2184"/>
                    </a:lnTo>
                    <a:lnTo>
                      <a:pt x="497" y="2184"/>
                    </a:lnTo>
                    <a:lnTo>
                      <a:pt x="483" y="2184"/>
                    </a:lnTo>
                    <a:lnTo>
                      <a:pt x="468" y="2184"/>
                    </a:lnTo>
                    <a:lnTo>
                      <a:pt x="454" y="2184"/>
                    </a:lnTo>
                    <a:lnTo>
                      <a:pt x="440" y="2184"/>
                    </a:lnTo>
                    <a:lnTo>
                      <a:pt x="426" y="2184"/>
                    </a:lnTo>
                    <a:lnTo>
                      <a:pt x="412" y="2184"/>
                    </a:lnTo>
                    <a:lnTo>
                      <a:pt x="397" y="2184"/>
                    </a:lnTo>
                    <a:lnTo>
                      <a:pt x="383" y="2184"/>
                    </a:lnTo>
                    <a:lnTo>
                      <a:pt x="369" y="2184"/>
                    </a:lnTo>
                    <a:lnTo>
                      <a:pt x="355" y="2184"/>
                    </a:lnTo>
                    <a:lnTo>
                      <a:pt x="341" y="2184"/>
                    </a:lnTo>
                    <a:lnTo>
                      <a:pt x="327" y="2184"/>
                    </a:lnTo>
                    <a:lnTo>
                      <a:pt x="327" y="2170"/>
                    </a:lnTo>
                    <a:lnTo>
                      <a:pt x="327" y="2156"/>
                    </a:lnTo>
                    <a:lnTo>
                      <a:pt x="341" y="2141"/>
                    </a:lnTo>
                    <a:lnTo>
                      <a:pt x="327" y="2141"/>
                    </a:lnTo>
                    <a:lnTo>
                      <a:pt x="312" y="2141"/>
                    </a:lnTo>
                    <a:lnTo>
                      <a:pt x="312" y="2156"/>
                    </a:lnTo>
                    <a:lnTo>
                      <a:pt x="298" y="2156"/>
                    </a:lnTo>
                    <a:lnTo>
                      <a:pt x="298" y="2170"/>
                    </a:lnTo>
                    <a:lnTo>
                      <a:pt x="284" y="2170"/>
                    </a:lnTo>
                    <a:lnTo>
                      <a:pt x="284" y="2184"/>
                    </a:lnTo>
                    <a:lnTo>
                      <a:pt x="270" y="2184"/>
                    </a:lnTo>
                    <a:lnTo>
                      <a:pt x="256" y="2184"/>
                    </a:lnTo>
                    <a:lnTo>
                      <a:pt x="256" y="2170"/>
                    </a:lnTo>
                    <a:lnTo>
                      <a:pt x="241" y="2170"/>
                    </a:lnTo>
                    <a:lnTo>
                      <a:pt x="227" y="2170"/>
                    </a:lnTo>
                    <a:lnTo>
                      <a:pt x="199" y="2170"/>
                    </a:lnTo>
                    <a:lnTo>
                      <a:pt x="185" y="2170"/>
                    </a:lnTo>
                    <a:lnTo>
                      <a:pt x="170" y="2170"/>
                    </a:lnTo>
                    <a:lnTo>
                      <a:pt x="156" y="2170"/>
                    </a:lnTo>
                    <a:lnTo>
                      <a:pt x="142" y="2170"/>
                    </a:lnTo>
                    <a:lnTo>
                      <a:pt x="128" y="2170"/>
                    </a:lnTo>
                    <a:lnTo>
                      <a:pt x="128" y="2156"/>
                    </a:lnTo>
                    <a:lnTo>
                      <a:pt x="128" y="2127"/>
                    </a:lnTo>
                    <a:lnTo>
                      <a:pt x="114" y="2127"/>
                    </a:lnTo>
                    <a:lnTo>
                      <a:pt x="114" y="2113"/>
                    </a:lnTo>
                    <a:lnTo>
                      <a:pt x="114" y="2099"/>
                    </a:lnTo>
                    <a:lnTo>
                      <a:pt x="114" y="2085"/>
                    </a:lnTo>
                    <a:lnTo>
                      <a:pt x="114" y="2071"/>
                    </a:lnTo>
                    <a:lnTo>
                      <a:pt x="114" y="2056"/>
                    </a:lnTo>
                    <a:lnTo>
                      <a:pt x="114" y="2028"/>
                    </a:lnTo>
                    <a:lnTo>
                      <a:pt x="114" y="2014"/>
                    </a:lnTo>
                    <a:lnTo>
                      <a:pt x="114" y="2000"/>
                    </a:lnTo>
                    <a:lnTo>
                      <a:pt x="114" y="1985"/>
                    </a:lnTo>
                    <a:lnTo>
                      <a:pt x="114" y="1971"/>
                    </a:lnTo>
                    <a:lnTo>
                      <a:pt x="114" y="1957"/>
                    </a:lnTo>
                    <a:lnTo>
                      <a:pt x="114" y="1943"/>
                    </a:lnTo>
                    <a:lnTo>
                      <a:pt x="114" y="1929"/>
                    </a:lnTo>
                    <a:lnTo>
                      <a:pt x="114" y="1915"/>
                    </a:lnTo>
                    <a:lnTo>
                      <a:pt x="114" y="1900"/>
                    </a:lnTo>
                    <a:lnTo>
                      <a:pt x="114" y="1886"/>
                    </a:lnTo>
                    <a:lnTo>
                      <a:pt x="114" y="1872"/>
                    </a:lnTo>
                    <a:lnTo>
                      <a:pt x="114" y="1858"/>
                    </a:lnTo>
                    <a:lnTo>
                      <a:pt x="128" y="1829"/>
                    </a:lnTo>
                    <a:lnTo>
                      <a:pt x="128" y="1815"/>
                    </a:lnTo>
                    <a:lnTo>
                      <a:pt x="128" y="1801"/>
                    </a:lnTo>
                    <a:lnTo>
                      <a:pt x="128" y="1787"/>
                    </a:lnTo>
                    <a:lnTo>
                      <a:pt x="128" y="1773"/>
                    </a:lnTo>
                    <a:lnTo>
                      <a:pt x="128" y="1758"/>
                    </a:lnTo>
                    <a:lnTo>
                      <a:pt x="128" y="1744"/>
                    </a:lnTo>
                    <a:lnTo>
                      <a:pt x="128" y="1730"/>
                    </a:lnTo>
                    <a:lnTo>
                      <a:pt x="128" y="1716"/>
                    </a:lnTo>
                    <a:lnTo>
                      <a:pt x="128" y="1702"/>
                    </a:lnTo>
                    <a:lnTo>
                      <a:pt x="128" y="1673"/>
                    </a:lnTo>
                    <a:lnTo>
                      <a:pt x="128" y="1659"/>
                    </a:lnTo>
                    <a:lnTo>
                      <a:pt x="128" y="1631"/>
                    </a:lnTo>
                    <a:lnTo>
                      <a:pt x="128" y="1617"/>
                    </a:lnTo>
                    <a:lnTo>
                      <a:pt x="128" y="1588"/>
                    </a:lnTo>
                    <a:lnTo>
                      <a:pt x="128" y="1574"/>
                    </a:lnTo>
                    <a:lnTo>
                      <a:pt x="128" y="1560"/>
                    </a:lnTo>
                    <a:lnTo>
                      <a:pt x="128" y="1546"/>
                    </a:lnTo>
                    <a:lnTo>
                      <a:pt x="0" y="1546"/>
                    </a:lnTo>
                    <a:lnTo>
                      <a:pt x="0" y="1532"/>
                    </a:lnTo>
                    <a:lnTo>
                      <a:pt x="0" y="1517"/>
                    </a:lnTo>
                    <a:lnTo>
                      <a:pt x="0" y="1503"/>
                    </a:lnTo>
                    <a:lnTo>
                      <a:pt x="0" y="1475"/>
                    </a:lnTo>
                    <a:lnTo>
                      <a:pt x="0" y="1461"/>
                    </a:lnTo>
                    <a:lnTo>
                      <a:pt x="0" y="1432"/>
                    </a:lnTo>
                    <a:lnTo>
                      <a:pt x="0" y="1418"/>
                    </a:lnTo>
                    <a:lnTo>
                      <a:pt x="0" y="1390"/>
                    </a:lnTo>
                    <a:lnTo>
                      <a:pt x="0" y="1375"/>
                    </a:lnTo>
                    <a:lnTo>
                      <a:pt x="0" y="1361"/>
                    </a:lnTo>
                    <a:lnTo>
                      <a:pt x="0" y="1347"/>
                    </a:lnTo>
                    <a:lnTo>
                      <a:pt x="14" y="1333"/>
                    </a:lnTo>
                    <a:lnTo>
                      <a:pt x="0" y="1319"/>
                    </a:lnTo>
                    <a:lnTo>
                      <a:pt x="0" y="1305"/>
                    </a:lnTo>
                    <a:lnTo>
                      <a:pt x="0" y="1290"/>
                    </a:lnTo>
                    <a:lnTo>
                      <a:pt x="0" y="1276"/>
                    </a:lnTo>
                    <a:lnTo>
                      <a:pt x="0" y="1262"/>
                    </a:lnTo>
                    <a:lnTo>
                      <a:pt x="0" y="1248"/>
                    </a:lnTo>
                    <a:lnTo>
                      <a:pt x="0" y="1219"/>
                    </a:lnTo>
                    <a:lnTo>
                      <a:pt x="0" y="1205"/>
                    </a:lnTo>
                    <a:lnTo>
                      <a:pt x="0" y="1191"/>
                    </a:lnTo>
                    <a:lnTo>
                      <a:pt x="0" y="1163"/>
                    </a:lnTo>
                    <a:lnTo>
                      <a:pt x="0" y="1134"/>
                    </a:lnTo>
                    <a:lnTo>
                      <a:pt x="0" y="1106"/>
                    </a:lnTo>
                    <a:lnTo>
                      <a:pt x="0" y="1078"/>
                    </a:lnTo>
                    <a:lnTo>
                      <a:pt x="0" y="1063"/>
                    </a:lnTo>
                    <a:lnTo>
                      <a:pt x="0" y="1035"/>
                    </a:lnTo>
                    <a:lnTo>
                      <a:pt x="0" y="1007"/>
                    </a:lnTo>
                    <a:lnTo>
                      <a:pt x="0" y="993"/>
                    </a:lnTo>
                    <a:lnTo>
                      <a:pt x="0" y="978"/>
                    </a:lnTo>
                    <a:lnTo>
                      <a:pt x="0" y="964"/>
                    </a:lnTo>
                    <a:lnTo>
                      <a:pt x="0" y="936"/>
                    </a:lnTo>
                    <a:lnTo>
                      <a:pt x="0" y="893"/>
                    </a:lnTo>
                    <a:lnTo>
                      <a:pt x="0" y="836"/>
                    </a:lnTo>
                    <a:lnTo>
                      <a:pt x="57" y="836"/>
                    </a:lnTo>
                    <a:lnTo>
                      <a:pt x="114" y="836"/>
                    </a:lnTo>
                    <a:lnTo>
                      <a:pt x="114" y="794"/>
                    </a:lnTo>
                    <a:lnTo>
                      <a:pt x="114" y="709"/>
                    </a:lnTo>
                    <a:lnTo>
                      <a:pt x="114" y="666"/>
                    </a:lnTo>
                    <a:lnTo>
                      <a:pt x="114" y="567"/>
                    </a:lnTo>
                    <a:lnTo>
                      <a:pt x="114" y="524"/>
                    </a:lnTo>
                    <a:lnTo>
                      <a:pt x="128" y="496"/>
                    </a:lnTo>
                    <a:lnTo>
                      <a:pt x="142" y="482"/>
                    </a:lnTo>
                    <a:lnTo>
                      <a:pt x="156" y="468"/>
                    </a:lnTo>
                    <a:lnTo>
                      <a:pt x="170" y="454"/>
                    </a:lnTo>
                    <a:lnTo>
                      <a:pt x="256" y="340"/>
                    </a:lnTo>
                    <a:lnTo>
                      <a:pt x="298" y="368"/>
                    </a:lnTo>
                    <a:lnTo>
                      <a:pt x="312" y="368"/>
                    </a:lnTo>
                    <a:lnTo>
                      <a:pt x="312" y="383"/>
                    </a:lnTo>
                    <a:lnTo>
                      <a:pt x="327" y="397"/>
                    </a:lnTo>
                    <a:lnTo>
                      <a:pt x="327" y="411"/>
                    </a:lnTo>
                    <a:lnTo>
                      <a:pt x="355" y="439"/>
                    </a:lnTo>
                    <a:lnTo>
                      <a:pt x="383" y="454"/>
                    </a:lnTo>
                    <a:lnTo>
                      <a:pt x="383" y="468"/>
                    </a:lnTo>
                    <a:lnTo>
                      <a:pt x="397" y="468"/>
                    </a:lnTo>
                    <a:lnTo>
                      <a:pt x="412" y="482"/>
                    </a:lnTo>
                    <a:lnTo>
                      <a:pt x="426" y="482"/>
                    </a:lnTo>
                    <a:lnTo>
                      <a:pt x="440" y="482"/>
                    </a:lnTo>
                    <a:lnTo>
                      <a:pt x="440" y="496"/>
                    </a:lnTo>
                    <a:lnTo>
                      <a:pt x="454" y="496"/>
                    </a:lnTo>
                    <a:lnTo>
                      <a:pt x="468" y="482"/>
                    </a:lnTo>
                    <a:lnTo>
                      <a:pt x="483" y="482"/>
                    </a:lnTo>
                    <a:lnTo>
                      <a:pt x="483" y="496"/>
                    </a:lnTo>
                    <a:lnTo>
                      <a:pt x="497" y="496"/>
                    </a:lnTo>
                    <a:lnTo>
                      <a:pt x="497" y="482"/>
                    </a:lnTo>
                    <a:lnTo>
                      <a:pt x="497" y="468"/>
                    </a:lnTo>
                    <a:lnTo>
                      <a:pt x="497" y="454"/>
                    </a:lnTo>
                    <a:lnTo>
                      <a:pt x="497" y="439"/>
                    </a:lnTo>
                    <a:lnTo>
                      <a:pt x="497" y="425"/>
                    </a:lnTo>
                    <a:lnTo>
                      <a:pt x="454" y="425"/>
                    </a:lnTo>
                    <a:lnTo>
                      <a:pt x="454" y="411"/>
                    </a:lnTo>
                    <a:lnTo>
                      <a:pt x="454" y="397"/>
                    </a:lnTo>
                    <a:lnTo>
                      <a:pt x="454" y="383"/>
                    </a:lnTo>
                    <a:lnTo>
                      <a:pt x="454" y="368"/>
                    </a:lnTo>
                    <a:lnTo>
                      <a:pt x="440" y="368"/>
                    </a:lnTo>
                    <a:lnTo>
                      <a:pt x="426" y="383"/>
                    </a:lnTo>
                    <a:lnTo>
                      <a:pt x="426" y="368"/>
                    </a:lnTo>
                    <a:lnTo>
                      <a:pt x="426" y="354"/>
                    </a:lnTo>
                    <a:lnTo>
                      <a:pt x="426" y="340"/>
                    </a:lnTo>
                    <a:lnTo>
                      <a:pt x="426" y="326"/>
                    </a:lnTo>
                    <a:lnTo>
                      <a:pt x="454" y="326"/>
                    </a:lnTo>
                    <a:lnTo>
                      <a:pt x="454" y="312"/>
                    </a:lnTo>
                    <a:lnTo>
                      <a:pt x="454" y="297"/>
                    </a:lnTo>
                    <a:lnTo>
                      <a:pt x="454" y="283"/>
                    </a:lnTo>
                    <a:lnTo>
                      <a:pt x="454" y="269"/>
                    </a:lnTo>
                    <a:lnTo>
                      <a:pt x="454" y="255"/>
                    </a:lnTo>
                    <a:lnTo>
                      <a:pt x="483" y="255"/>
                    </a:lnTo>
                    <a:lnTo>
                      <a:pt x="483" y="184"/>
                    </a:lnTo>
                    <a:lnTo>
                      <a:pt x="483" y="170"/>
                    </a:lnTo>
                    <a:lnTo>
                      <a:pt x="483" y="127"/>
                    </a:lnTo>
                    <a:lnTo>
                      <a:pt x="497" y="127"/>
                    </a:lnTo>
                    <a:lnTo>
                      <a:pt x="497" y="113"/>
                    </a:lnTo>
                    <a:lnTo>
                      <a:pt x="497" y="99"/>
                    </a:lnTo>
                    <a:lnTo>
                      <a:pt x="497" y="85"/>
                    </a:lnTo>
                    <a:lnTo>
                      <a:pt x="497" y="71"/>
                    </a:lnTo>
                    <a:lnTo>
                      <a:pt x="497" y="56"/>
                    </a:lnTo>
                    <a:lnTo>
                      <a:pt x="497" y="42"/>
                    </a:lnTo>
                    <a:lnTo>
                      <a:pt x="497" y="28"/>
                    </a:lnTo>
                    <a:lnTo>
                      <a:pt x="497" y="14"/>
                    </a:lnTo>
                    <a:lnTo>
                      <a:pt x="497" y="0"/>
                    </a:lnTo>
                    <a:lnTo>
                      <a:pt x="525" y="0"/>
                    </a:lnTo>
                    <a:lnTo>
                      <a:pt x="610" y="0"/>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28746" name="Freeform 37"/>
              <p:cNvSpPr>
                <a:spLocks/>
              </p:cNvSpPr>
              <p:nvPr/>
            </p:nvSpPr>
            <p:spPr bwMode="auto">
              <a:xfrm>
                <a:off x="3219" y="2155"/>
                <a:ext cx="1787" cy="1659"/>
              </a:xfrm>
              <a:custGeom>
                <a:avLst/>
                <a:gdLst>
                  <a:gd name="T0" fmla="*/ 1504 w 1787"/>
                  <a:gd name="T1" fmla="*/ 85 h 1659"/>
                  <a:gd name="T2" fmla="*/ 1546 w 1787"/>
                  <a:gd name="T3" fmla="*/ 99 h 1659"/>
                  <a:gd name="T4" fmla="*/ 1631 w 1787"/>
                  <a:gd name="T5" fmla="*/ 156 h 1659"/>
                  <a:gd name="T6" fmla="*/ 1702 w 1787"/>
                  <a:gd name="T7" fmla="*/ 255 h 1659"/>
                  <a:gd name="T8" fmla="*/ 1731 w 1787"/>
                  <a:gd name="T9" fmla="*/ 298 h 1659"/>
                  <a:gd name="T10" fmla="*/ 1731 w 1787"/>
                  <a:gd name="T11" fmla="*/ 397 h 1659"/>
                  <a:gd name="T12" fmla="*/ 1716 w 1787"/>
                  <a:gd name="T13" fmla="*/ 482 h 1659"/>
                  <a:gd name="T14" fmla="*/ 1645 w 1787"/>
                  <a:gd name="T15" fmla="*/ 567 h 1659"/>
                  <a:gd name="T16" fmla="*/ 1617 w 1787"/>
                  <a:gd name="T17" fmla="*/ 610 h 1659"/>
                  <a:gd name="T18" fmla="*/ 1589 w 1787"/>
                  <a:gd name="T19" fmla="*/ 681 h 1659"/>
                  <a:gd name="T20" fmla="*/ 1603 w 1787"/>
                  <a:gd name="T21" fmla="*/ 737 h 1659"/>
                  <a:gd name="T22" fmla="*/ 1617 w 1787"/>
                  <a:gd name="T23" fmla="*/ 794 h 1659"/>
                  <a:gd name="T24" fmla="*/ 1645 w 1787"/>
                  <a:gd name="T25" fmla="*/ 837 h 1659"/>
                  <a:gd name="T26" fmla="*/ 1688 w 1787"/>
                  <a:gd name="T27" fmla="*/ 908 h 1659"/>
                  <a:gd name="T28" fmla="*/ 1731 w 1787"/>
                  <a:gd name="T29" fmla="*/ 964 h 1659"/>
                  <a:gd name="T30" fmla="*/ 1759 w 1787"/>
                  <a:gd name="T31" fmla="*/ 1035 h 1659"/>
                  <a:gd name="T32" fmla="*/ 1773 w 1787"/>
                  <a:gd name="T33" fmla="*/ 1106 h 1659"/>
                  <a:gd name="T34" fmla="*/ 1773 w 1787"/>
                  <a:gd name="T35" fmla="*/ 1177 h 1659"/>
                  <a:gd name="T36" fmla="*/ 1759 w 1787"/>
                  <a:gd name="T37" fmla="*/ 1248 h 1659"/>
                  <a:gd name="T38" fmla="*/ 1716 w 1787"/>
                  <a:gd name="T39" fmla="*/ 1305 h 1659"/>
                  <a:gd name="T40" fmla="*/ 1702 w 1787"/>
                  <a:gd name="T41" fmla="*/ 1333 h 1659"/>
                  <a:gd name="T42" fmla="*/ 1674 w 1787"/>
                  <a:gd name="T43" fmla="*/ 1347 h 1659"/>
                  <a:gd name="T44" fmla="*/ 1575 w 1787"/>
                  <a:gd name="T45" fmla="*/ 1376 h 1659"/>
                  <a:gd name="T46" fmla="*/ 1419 w 1787"/>
                  <a:gd name="T47" fmla="*/ 1376 h 1659"/>
                  <a:gd name="T48" fmla="*/ 1305 w 1787"/>
                  <a:gd name="T49" fmla="*/ 1376 h 1659"/>
                  <a:gd name="T50" fmla="*/ 1263 w 1787"/>
                  <a:gd name="T51" fmla="*/ 1347 h 1659"/>
                  <a:gd name="T52" fmla="*/ 1177 w 1787"/>
                  <a:gd name="T53" fmla="*/ 1319 h 1659"/>
                  <a:gd name="T54" fmla="*/ 1078 w 1787"/>
                  <a:gd name="T55" fmla="*/ 1305 h 1659"/>
                  <a:gd name="T56" fmla="*/ 979 w 1787"/>
                  <a:gd name="T57" fmla="*/ 1291 h 1659"/>
                  <a:gd name="T58" fmla="*/ 865 w 1787"/>
                  <a:gd name="T59" fmla="*/ 1291 h 1659"/>
                  <a:gd name="T60" fmla="*/ 795 w 1787"/>
                  <a:gd name="T61" fmla="*/ 1305 h 1659"/>
                  <a:gd name="T62" fmla="*/ 752 w 1787"/>
                  <a:gd name="T63" fmla="*/ 1305 h 1659"/>
                  <a:gd name="T64" fmla="*/ 681 w 1787"/>
                  <a:gd name="T65" fmla="*/ 1361 h 1659"/>
                  <a:gd name="T66" fmla="*/ 610 w 1787"/>
                  <a:gd name="T67" fmla="*/ 1432 h 1659"/>
                  <a:gd name="T68" fmla="*/ 397 w 1787"/>
                  <a:gd name="T69" fmla="*/ 1574 h 1659"/>
                  <a:gd name="T70" fmla="*/ 327 w 1787"/>
                  <a:gd name="T71" fmla="*/ 1631 h 1659"/>
                  <a:gd name="T72" fmla="*/ 298 w 1787"/>
                  <a:gd name="T73" fmla="*/ 1560 h 1659"/>
                  <a:gd name="T74" fmla="*/ 426 w 1787"/>
                  <a:gd name="T75" fmla="*/ 1376 h 1659"/>
                  <a:gd name="T76" fmla="*/ 483 w 1787"/>
                  <a:gd name="T77" fmla="*/ 1319 h 1659"/>
                  <a:gd name="T78" fmla="*/ 539 w 1787"/>
                  <a:gd name="T79" fmla="*/ 1291 h 1659"/>
                  <a:gd name="T80" fmla="*/ 596 w 1787"/>
                  <a:gd name="T81" fmla="*/ 1262 h 1659"/>
                  <a:gd name="T82" fmla="*/ 596 w 1787"/>
                  <a:gd name="T83" fmla="*/ 1120 h 1659"/>
                  <a:gd name="T84" fmla="*/ 568 w 1787"/>
                  <a:gd name="T85" fmla="*/ 1049 h 1659"/>
                  <a:gd name="T86" fmla="*/ 582 w 1787"/>
                  <a:gd name="T87" fmla="*/ 964 h 1659"/>
                  <a:gd name="T88" fmla="*/ 596 w 1787"/>
                  <a:gd name="T89" fmla="*/ 922 h 1659"/>
                  <a:gd name="T90" fmla="*/ 596 w 1787"/>
                  <a:gd name="T91" fmla="*/ 865 h 1659"/>
                  <a:gd name="T92" fmla="*/ 483 w 1787"/>
                  <a:gd name="T93" fmla="*/ 922 h 1659"/>
                  <a:gd name="T94" fmla="*/ 369 w 1787"/>
                  <a:gd name="T95" fmla="*/ 978 h 1659"/>
                  <a:gd name="T96" fmla="*/ 227 w 1787"/>
                  <a:gd name="T97" fmla="*/ 922 h 1659"/>
                  <a:gd name="T98" fmla="*/ 185 w 1787"/>
                  <a:gd name="T99" fmla="*/ 893 h 1659"/>
                  <a:gd name="T100" fmla="*/ 142 w 1787"/>
                  <a:gd name="T101" fmla="*/ 865 h 1659"/>
                  <a:gd name="T102" fmla="*/ 128 w 1787"/>
                  <a:gd name="T103" fmla="*/ 837 h 1659"/>
                  <a:gd name="T104" fmla="*/ 85 w 1787"/>
                  <a:gd name="T105" fmla="*/ 794 h 1659"/>
                  <a:gd name="T106" fmla="*/ 29 w 1787"/>
                  <a:gd name="T107" fmla="*/ 709 h 1659"/>
                  <a:gd name="T108" fmla="*/ 199 w 1787"/>
                  <a:gd name="T109" fmla="*/ 525 h 1659"/>
                  <a:gd name="T110" fmla="*/ 397 w 1787"/>
                  <a:gd name="T111" fmla="*/ 383 h 1659"/>
                  <a:gd name="T112" fmla="*/ 468 w 1787"/>
                  <a:gd name="T113" fmla="*/ 340 h 1659"/>
                  <a:gd name="T114" fmla="*/ 639 w 1787"/>
                  <a:gd name="T115" fmla="*/ 213 h 1659"/>
                  <a:gd name="T116" fmla="*/ 766 w 1787"/>
                  <a:gd name="T117" fmla="*/ 142 h 1659"/>
                  <a:gd name="T118" fmla="*/ 837 w 1787"/>
                  <a:gd name="T119" fmla="*/ 113 h 1659"/>
                  <a:gd name="T120" fmla="*/ 922 w 1787"/>
                  <a:gd name="T121" fmla="*/ 99 h 1659"/>
                  <a:gd name="T122" fmla="*/ 1064 w 1787"/>
                  <a:gd name="T123" fmla="*/ 99 h 1659"/>
                  <a:gd name="T124" fmla="*/ 1348 w 1787"/>
                  <a:gd name="T125" fmla="*/ 28 h 165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87"/>
                  <a:gd name="T190" fmla="*/ 0 h 1659"/>
                  <a:gd name="T191" fmla="*/ 1787 w 1787"/>
                  <a:gd name="T192" fmla="*/ 1659 h 165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87" h="1659">
                    <a:moveTo>
                      <a:pt x="1461" y="42"/>
                    </a:moveTo>
                    <a:lnTo>
                      <a:pt x="1475" y="71"/>
                    </a:lnTo>
                    <a:lnTo>
                      <a:pt x="1489" y="71"/>
                    </a:lnTo>
                    <a:lnTo>
                      <a:pt x="1489" y="85"/>
                    </a:lnTo>
                    <a:lnTo>
                      <a:pt x="1504" y="85"/>
                    </a:lnTo>
                    <a:lnTo>
                      <a:pt x="1518" y="85"/>
                    </a:lnTo>
                    <a:lnTo>
                      <a:pt x="1518" y="99"/>
                    </a:lnTo>
                    <a:lnTo>
                      <a:pt x="1532" y="99"/>
                    </a:lnTo>
                    <a:lnTo>
                      <a:pt x="1546" y="99"/>
                    </a:lnTo>
                    <a:lnTo>
                      <a:pt x="1546" y="113"/>
                    </a:lnTo>
                    <a:lnTo>
                      <a:pt x="1560" y="113"/>
                    </a:lnTo>
                    <a:lnTo>
                      <a:pt x="1589" y="127"/>
                    </a:lnTo>
                    <a:lnTo>
                      <a:pt x="1603" y="142"/>
                    </a:lnTo>
                    <a:lnTo>
                      <a:pt x="1631" y="142"/>
                    </a:lnTo>
                    <a:lnTo>
                      <a:pt x="1631" y="156"/>
                    </a:lnTo>
                    <a:lnTo>
                      <a:pt x="1645" y="156"/>
                    </a:lnTo>
                    <a:lnTo>
                      <a:pt x="1660" y="170"/>
                    </a:lnTo>
                    <a:lnTo>
                      <a:pt x="1660" y="184"/>
                    </a:lnTo>
                    <a:lnTo>
                      <a:pt x="1660" y="198"/>
                    </a:lnTo>
                    <a:lnTo>
                      <a:pt x="1674" y="198"/>
                    </a:lnTo>
                    <a:lnTo>
                      <a:pt x="1674" y="213"/>
                    </a:lnTo>
                    <a:lnTo>
                      <a:pt x="1688" y="227"/>
                    </a:lnTo>
                    <a:lnTo>
                      <a:pt x="1688" y="241"/>
                    </a:lnTo>
                    <a:lnTo>
                      <a:pt x="1702" y="255"/>
                    </a:lnTo>
                    <a:lnTo>
                      <a:pt x="1716" y="255"/>
                    </a:lnTo>
                    <a:lnTo>
                      <a:pt x="1716" y="269"/>
                    </a:lnTo>
                    <a:lnTo>
                      <a:pt x="1716" y="283"/>
                    </a:lnTo>
                    <a:lnTo>
                      <a:pt x="1731" y="298"/>
                    </a:lnTo>
                    <a:lnTo>
                      <a:pt x="1731" y="312"/>
                    </a:lnTo>
                    <a:lnTo>
                      <a:pt x="1731" y="326"/>
                    </a:lnTo>
                    <a:lnTo>
                      <a:pt x="1731" y="340"/>
                    </a:lnTo>
                    <a:lnTo>
                      <a:pt x="1731" y="369"/>
                    </a:lnTo>
                    <a:lnTo>
                      <a:pt x="1731" y="397"/>
                    </a:lnTo>
                    <a:lnTo>
                      <a:pt x="1731" y="425"/>
                    </a:lnTo>
                    <a:lnTo>
                      <a:pt x="1731" y="439"/>
                    </a:lnTo>
                    <a:lnTo>
                      <a:pt x="1731" y="454"/>
                    </a:lnTo>
                    <a:lnTo>
                      <a:pt x="1716" y="468"/>
                    </a:lnTo>
                    <a:lnTo>
                      <a:pt x="1716" y="482"/>
                    </a:lnTo>
                    <a:lnTo>
                      <a:pt x="1716" y="496"/>
                    </a:lnTo>
                    <a:lnTo>
                      <a:pt x="1702" y="496"/>
                    </a:lnTo>
                    <a:lnTo>
                      <a:pt x="1702" y="510"/>
                    </a:lnTo>
                    <a:lnTo>
                      <a:pt x="1674" y="539"/>
                    </a:lnTo>
                    <a:lnTo>
                      <a:pt x="1660" y="553"/>
                    </a:lnTo>
                    <a:lnTo>
                      <a:pt x="1645" y="567"/>
                    </a:lnTo>
                    <a:lnTo>
                      <a:pt x="1631" y="581"/>
                    </a:lnTo>
                    <a:lnTo>
                      <a:pt x="1631" y="596"/>
                    </a:lnTo>
                    <a:lnTo>
                      <a:pt x="1617" y="610"/>
                    </a:lnTo>
                    <a:lnTo>
                      <a:pt x="1617" y="624"/>
                    </a:lnTo>
                    <a:lnTo>
                      <a:pt x="1603" y="624"/>
                    </a:lnTo>
                    <a:lnTo>
                      <a:pt x="1603" y="638"/>
                    </a:lnTo>
                    <a:lnTo>
                      <a:pt x="1603" y="652"/>
                    </a:lnTo>
                    <a:lnTo>
                      <a:pt x="1603" y="666"/>
                    </a:lnTo>
                    <a:lnTo>
                      <a:pt x="1589" y="681"/>
                    </a:lnTo>
                    <a:lnTo>
                      <a:pt x="1589" y="695"/>
                    </a:lnTo>
                    <a:lnTo>
                      <a:pt x="1589" y="709"/>
                    </a:lnTo>
                    <a:lnTo>
                      <a:pt x="1589" y="723"/>
                    </a:lnTo>
                    <a:lnTo>
                      <a:pt x="1603" y="723"/>
                    </a:lnTo>
                    <a:lnTo>
                      <a:pt x="1603" y="737"/>
                    </a:lnTo>
                    <a:lnTo>
                      <a:pt x="1603" y="752"/>
                    </a:lnTo>
                    <a:lnTo>
                      <a:pt x="1603" y="766"/>
                    </a:lnTo>
                    <a:lnTo>
                      <a:pt x="1617" y="766"/>
                    </a:lnTo>
                    <a:lnTo>
                      <a:pt x="1617" y="780"/>
                    </a:lnTo>
                    <a:lnTo>
                      <a:pt x="1617" y="794"/>
                    </a:lnTo>
                    <a:lnTo>
                      <a:pt x="1617" y="808"/>
                    </a:lnTo>
                    <a:lnTo>
                      <a:pt x="1631" y="808"/>
                    </a:lnTo>
                    <a:lnTo>
                      <a:pt x="1631" y="822"/>
                    </a:lnTo>
                    <a:lnTo>
                      <a:pt x="1645" y="837"/>
                    </a:lnTo>
                    <a:lnTo>
                      <a:pt x="1645" y="851"/>
                    </a:lnTo>
                    <a:lnTo>
                      <a:pt x="1645" y="865"/>
                    </a:lnTo>
                    <a:lnTo>
                      <a:pt x="1660" y="865"/>
                    </a:lnTo>
                    <a:lnTo>
                      <a:pt x="1660" y="879"/>
                    </a:lnTo>
                    <a:lnTo>
                      <a:pt x="1674" y="879"/>
                    </a:lnTo>
                    <a:lnTo>
                      <a:pt x="1674" y="893"/>
                    </a:lnTo>
                    <a:lnTo>
                      <a:pt x="1688" y="908"/>
                    </a:lnTo>
                    <a:lnTo>
                      <a:pt x="1688" y="922"/>
                    </a:lnTo>
                    <a:lnTo>
                      <a:pt x="1702" y="922"/>
                    </a:lnTo>
                    <a:lnTo>
                      <a:pt x="1702" y="936"/>
                    </a:lnTo>
                    <a:lnTo>
                      <a:pt x="1716" y="936"/>
                    </a:lnTo>
                    <a:lnTo>
                      <a:pt x="1716" y="950"/>
                    </a:lnTo>
                    <a:lnTo>
                      <a:pt x="1716" y="964"/>
                    </a:lnTo>
                    <a:lnTo>
                      <a:pt x="1731" y="964"/>
                    </a:lnTo>
                    <a:lnTo>
                      <a:pt x="1731" y="978"/>
                    </a:lnTo>
                    <a:lnTo>
                      <a:pt x="1745" y="993"/>
                    </a:lnTo>
                    <a:lnTo>
                      <a:pt x="1745" y="1007"/>
                    </a:lnTo>
                    <a:lnTo>
                      <a:pt x="1759" y="1007"/>
                    </a:lnTo>
                    <a:lnTo>
                      <a:pt x="1759" y="1021"/>
                    </a:lnTo>
                    <a:lnTo>
                      <a:pt x="1759" y="1035"/>
                    </a:lnTo>
                    <a:lnTo>
                      <a:pt x="1759" y="1049"/>
                    </a:lnTo>
                    <a:lnTo>
                      <a:pt x="1773" y="1049"/>
                    </a:lnTo>
                    <a:lnTo>
                      <a:pt x="1773" y="1064"/>
                    </a:lnTo>
                    <a:lnTo>
                      <a:pt x="1773" y="1078"/>
                    </a:lnTo>
                    <a:lnTo>
                      <a:pt x="1773" y="1092"/>
                    </a:lnTo>
                    <a:lnTo>
                      <a:pt x="1773" y="1106"/>
                    </a:lnTo>
                    <a:lnTo>
                      <a:pt x="1787" y="1120"/>
                    </a:lnTo>
                    <a:lnTo>
                      <a:pt x="1787" y="1135"/>
                    </a:lnTo>
                    <a:lnTo>
                      <a:pt x="1773" y="1149"/>
                    </a:lnTo>
                    <a:lnTo>
                      <a:pt x="1773" y="1163"/>
                    </a:lnTo>
                    <a:lnTo>
                      <a:pt x="1773" y="1177"/>
                    </a:lnTo>
                    <a:lnTo>
                      <a:pt x="1773" y="1191"/>
                    </a:lnTo>
                    <a:lnTo>
                      <a:pt x="1773" y="1205"/>
                    </a:lnTo>
                    <a:lnTo>
                      <a:pt x="1773" y="1220"/>
                    </a:lnTo>
                    <a:lnTo>
                      <a:pt x="1759" y="1234"/>
                    </a:lnTo>
                    <a:lnTo>
                      <a:pt x="1759" y="1248"/>
                    </a:lnTo>
                    <a:lnTo>
                      <a:pt x="1745" y="1262"/>
                    </a:lnTo>
                    <a:lnTo>
                      <a:pt x="1745" y="1276"/>
                    </a:lnTo>
                    <a:lnTo>
                      <a:pt x="1731" y="1276"/>
                    </a:lnTo>
                    <a:lnTo>
                      <a:pt x="1731" y="1291"/>
                    </a:lnTo>
                    <a:lnTo>
                      <a:pt x="1716" y="1305"/>
                    </a:lnTo>
                    <a:lnTo>
                      <a:pt x="1716" y="1319"/>
                    </a:lnTo>
                    <a:lnTo>
                      <a:pt x="1702" y="1319"/>
                    </a:lnTo>
                    <a:lnTo>
                      <a:pt x="1702" y="1333"/>
                    </a:lnTo>
                    <a:lnTo>
                      <a:pt x="1688" y="1333"/>
                    </a:lnTo>
                    <a:lnTo>
                      <a:pt x="1688" y="1347"/>
                    </a:lnTo>
                    <a:lnTo>
                      <a:pt x="1674" y="1347"/>
                    </a:lnTo>
                    <a:lnTo>
                      <a:pt x="1660" y="1361"/>
                    </a:lnTo>
                    <a:lnTo>
                      <a:pt x="1645" y="1361"/>
                    </a:lnTo>
                    <a:lnTo>
                      <a:pt x="1603" y="1361"/>
                    </a:lnTo>
                    <a:lnTo>
                      <a:pt x="1589" y="1376"/>
                    </a:lnTo>
                    <a:lnTo>
                      <a:pt x="1575" y="1376"/>
                    </a:lnTo>
                    <a:lnTo>
                      <a:pt x="1560" y="1376"/>
                    </a:lnTo>
                    <a:lnTo>
                      <a:pt x="1518" y="1361"/>
                    </a:lnTo>
                    <a:lnTo>
                      <a:pt x="1489" y="1361"/>
                    </a:lnTo>
                    <a:lnTo>
                      <a:pt x="1475" y="1361"/>
                    </a:lnTo>
                    <a:lnTo>
                      <a:pt x="1461" y="1361"/>
                    </a:lnTo>
                    <a:lnTo>
                      <a:pt x="1447" y="1361"/>
                    </a:lnTo>
                    <a:lnTo>
                      <a:pt x="1433" y="1376"/>
                    </a:lnTo>
                    <a:lnTo>
                      <a:pt x="1419" y="1376"/>
                    </a:lnTo>
                    <a:lnTo>
                      <a:pt x="1404" y="1376"/>
                    </a:lnTo>
                    <a:lnTo>
                      <a:pt x="1376" y="1376"/>
                    </a:lnTo>
                    <a:lnTo>
                      <a:pt x="1362" y="1376"/>
                    </a:lnTo>
                    <a:lnTo>
                      <a:pt x="1333" y="1390"/>
                    </a:lnTo>
                    <a:lnTo>
                      <a:pt x="1333" y="1376"/>
                    </a:lnTo>
                    <a:lnTo>
                      <a:pt x="1319" y="1376"/>
                    </a:lnTo>
                    <a:lnTo>
                      <a:pt x="1305" y="1376"/>
                    </a:lnTo>
                    <a:lnTo>
                      <a:pt x="1291" y="1376"/>
                    </a:lnTo>
                    <a:lnTo>
                      <a:pt x="1291" y="1361"/>
                    </a:lnTo>
                    <a:lnTo>
                      <a:pt x="1277" y="1361"/>
                    </a:lnTo>
                    <a:lnTo>
                      <a:pt x="1263" y="1347"/>
                    </a:lnTo>
                    <a:lnTo>
                      <a:pt x="1248" y="1347"/>
                    </a:lnTo>
                    <a:lnTo>
                      <a:pt x="1220" y="1333"/>
                    </a:lnTo>
                    <a:lnTo>
                      <a:pt x="1206" y="1333"/>
                    </a:lnTo>
                    <a:lnTo>
                      <a:pt x="1192" y="1319"/>
                    </a:lnTo>
                    <a:lnTo>
                      <a:pt x="1177" y="1319"/>
                    </a:lnTo>
                    <a:lnTo>
                      <a:pt x="1149" y="1319"/>
                    </a:lnTo>
                    <a:lnTo>
                      <a:pt x="1149" y="1305"/>
                    </a:lnTo>
                    <a:lnTo>
                      <a:pt x="1121" y="1305"/>
                    </a:lnTo>
                    <a:lnTo>
                      <a:pt x="1107" y="1305"/>
                    </a:lnTo>
                    <a:lnTo>
                      <a:pt x="1092" y="1305"/>
                    </a:lnTo>
                    <a:lnTo>
                      <a:pt x="1078" y="1305"/>
                    </a:lnTo>
                    <a:lnTo>
                      <a:pt x="1050" y="1305"/>
                    </a:lnTo>
                    <a:lnTo>
                      <a:pt x="1036" y="1291"/>
                    </a:lnTo>
                    <a:lnTo>
                      <a:pt x="1021" y="1291"/>
                    </a:lnTo>
                    <a:lnTo>
                      <a:pt x="1007" y="1291"/>
                    </a:lnTo>
                    <a:lnTo>
                      <a:pt x="993" y="1291"/>
                    </a:lnTo>
                    <a:lnTo>
                      <a:pt x="979" y="1291"/>
                    </a:lnTo>
                    <a:lnTo>
                      <a:pt x="951" y="1291"/>
                    </a:lnTo>
                    <a:lnTo>
                      <a:pt x="936" y="1291"/>
                    </a:lnTo>
                    <a:lnTo>
                      <a:pt x="922" y="1291"/>
                    </a:lnTo>
                    <a:lnTo>
                      <a:pt x="908" y="1291"/>
                    </a:lnTo>
                    <a:lnTo>
                      <a:pt x="894" y="1291"/>
                    </a:lnTo>
                    <a:lnTo>
                      <a:pt x="880" y="1291"/>
                    </a:lnTo>
                    <a:lnTo>
                      <a:pt x="865" y="1291"/>
                    </a:lnTo>
                    <a:lnTo>
                      <a:pt x="851" y="1291"/>
                    </a:lnTo>
                    <a:lnTo>
                      <a:pt x="837" y="1291"/>
                    </a:lnTo>
                    <a:lnTo>
                      <a:pt x="823" y="1291"/>
                    </a:lnTo>
                    <a:lnTo>
                      <a:pt x="809" y="1305"/>
                    </a:lnTo>
                    <a:lnTo>
                      <a:pt x="795" y="1305"/>
                    </a:lnTo>
                    <a:lnTo>
                      <a:pt x="780" y="1305"/>
                    </a:lnTo>
                    <a:lnTo>
                      <a:pt x="766" y="1305"/>
                    </a:lnTo>
                    <a:lnTo>
                      <a:pt x="752" y="1305"/>
                    </a:lnTo>
                    <a:lnTo>
                      <a:pt x="738" y="1305"/>
                    </a:lnTo>
                    <a:lnTo>
                      <a:pt x="738" y="1319"/>
                    </a:lnTo>
                    <a:lnTo>
                      <a:pt x="724" y="1319"/>
                    </a:lnTo>
                    <a:lnTo>
                      <a:pt x="724" y="1333"/>
                    </a:lnTo>
                    <a:lnTo>
                      <a:pt x="709" y="1347"/>
                    </a:lnTo>
                    <a:lnTo>
                      <a:pt x="695" y="1361"/>
                    </a:lnTo>
                    <a:lnTo>
                      <a:pt x="681" y="1361"/>
                    </a:lnTo>
                    <a:lnTo>
                      <a:pt x="681" y="1376"/>
                    </a:lnTo>
                    <a:lnTo>
                      <a:pt x="667" y="1376"/>
                    </a:lnTo>
                    <a:lnTo>
                      <a:pt x="653" y="1390"/>
                    </a:lnTo>
                    <a:lnTo>
                      <a:pt x="653" y="1404"/>
                    </a:lnTo>
                    <a:lnTo>
                      <a:pt x="639" y="1418"/>
                    </a:lnTo>
                    <a:lnTo>
                      <a:pt x="624" y="1418"/>
                    </a:lnTo>
                    <a:lnTo>
                      <a:pt x="624" y="1432"/>
                    </a:lnTo>
                    <a:lnTo>
                      <a:pt x="610" y="1432"/>
                    </a:lnTo>
                    <a:lnTo>
                      <a:pt x="596" y="1432"/>
                    </a:lnTo>
                    <a:lnTo>
                      <a:pt x="525" y="1475"/>
                    </a:lnTo>
                    <a:lnTo>
                      <a:pt x="525" y="1489"/>
                    </a:lnTo>
                    <a:lnTo>
                      <a:pt x="511" y="1489"/>
                    </a:lnTo>
                    <a:lnTo>
                      <a:pt x="483" y="1518"/>
                    </a:lnTo>
                    <a:lnTo>
                      <a:pt x="412" y="1560"/>
                    </a:lnTo>
                    <a:lnTo>
                      <a:pt x="397" y="1574"/>
                    </a:lnTo>
                    <a:lnTo>
                      <a:pt x="383" y="1574"/>
                    </a:lnTo>
                    <a:lnTo>
                      <a:pt x="369" y="1588"/>
                    </a:lnTo>
                    <a:lnTo>
                      <a:pt x="355" y="1588"/>
                    </a:lnTo>
                    <a:lnTo>
                      <a:pt x="355" y="1603"/>
                    </a:lnTo>
                    <a:lnTo>
                      <a:pt x="341" y="1603"/>
                    </a:lnTo>
                    <a:lnTo>
                      <a:pt x="327" y="1631"/>
                    </a:lnTo>
                    <a:lnTo>
                      <a:pt x="312" y="1631"/>
                    </a:lnTo>
                    <a:lnTo>
                      <a:pt x="298" y="1645"/>
                    </a:lnTo>
                    <a:lnTo>
                      <a:pt x="270" y="1645"/>
                    </a:lnTo>
                    <a:lnTo>
                      <a:pt x="241" y="1659"/>
                    </a:lnTo>
                    <a:lnTo>
                      <a:pt x="270" y="1603"/>
                    </a:lnTo>
                    <a:lnTo>
                      <a:pt x="284" y="1603"/>
                    </a:lnTo>
                    <a:lnTo>
                      <a:pt x="298" y="1560"/>
                    </a:lnTo>
                    <a:lnTo>
                      <a:pt x="312" y="1546"/>
                    </a:lnTo>
                    <a:lnTo>
                      <a:pt x="341" y="1489"/>
                    </a:lnTo>
                    <a:lnTo>
                      <a:pt x="369" y="1461"/>
                    </a:lnTo>
                    <a:lnTo>
                      <a:pt x="383" y="1432"/>
                    </a:lnTo>
                    <a:lnTo>
                      <a:pt x="397" y="1432"/>
                    </a:lnTo>
                    <a:lnTo>
                      <a:pt x="426" y="1390"/>
                    </a:lnTo>
                    <a:lnTo>
                      <a:pt x="426" y="1376"/>
                    </a:lnTo>
                    <a:lnTo>
                      <a:pt x="440" y="1376"/>
                    </a:lnTo>
                    <a:lnTo>
                      <a:pt x="440" y="1361"/>
                    </a:lnTo>
                    <a:lnTo>
                      <a:pt x="454" y="1361"/>
                    </a:lnTo>
                    <a:lnTo>
                      <a:pt x="454" y="1347"/>
                    </a:lnTo>
                    <a:lnTo>
                      <a:pt x="468" y="1347"/>
                    </a:lnTo>
                    <a:lnTo>
                      <a:pt x="468" y="1333"/>
                    </a:lnTo>
                    <a:lnTo>
                      <a:pt x="483" y="1333"/>
                    </a:lnTo>
                    <a:lnTo>
                      <a:pt x="483" y="1319"/>
                    </a:lnTo>
                    <a:lnTo>
                      <a:pt x="497" y="1319"/>
                    </a:lnTo>
                    <a:lnTo>
                      <a:pt x="511" y="1305"/>
                    </a:lnTo>
                    <a:lnTo>
                      <a:pt x="525" y="1305"/>
                    </a:lnTo>
                    <a:lnTo>
                      <a:pt x="525" y="1291"/>
                    </a:lnTo>
                    <a:lnTo>
                      <a:pt x="539" y="1291"/>
                    </a:lnTo>
                    <a:lnTo>
                      <a:pt x="553" y="1276"/>
                    </a:lnTo>
                    <a:lnTo>
                      <a:pt x="568" y="1276"/>
                    </a:lnTo>
                    <a:lnTo>
                      <a:pt x="582" y="1262"/>
                    </a:lnTo>
                    <a:lnTo>
                      <a:pt x="596" y="1262"/>
                    </a:lnTo>
                    <a:lnTo>
                      <a:pt x="610" y="1262"/>
                    </a:lnTo>
                    <a:lnTo>
                      <a:pt x="610" y="1248"/>
                    </a:lnTo>
                    <a:lnTo>
                      <a:pt x="624" y="1248"/>
                    </a:lnTo>
                    <a:lnTo>
                      <a:pt x="610" y="1234"/>
                    </a:lnTo>
                    <a:lnTo>
                      <a:pt x="610" y="1205"/>
                    </a:lnTo>
                    <a:lnTo>
                      <a:pt x="596" y="1163"/>
                    </a:lnTo>
                    <a:lnTo>
                      <a:pt x="596" y="1135"/>
                    </a:lnTo>
                    <a:lnTo>
                      <a:pt x="596" y="1120"/>
                    </a:lnTo>
                    <a:lnTo>
                      <a:pt x="582" y="1092"/>
                    </a:lnTo>
                    <a:lnTo>
                      <a:pt x="582" y="1078"/>
                    </a:lnTo>
                    <a:lnTo>
                      <a:pt x="568" y="1078"/>
                    </a:lnTo>
                    <a:lnTo>
                      <a:pt x="568" y="1064"/>
                    </a:lnTo>
                    <a:lnTo>
                      <a:pt x="568" y="1049"/>
                    </a:lnTo>
                    <a:lnTo>
                      <a:pt x="568" y="1035"/>
                    </a:lnTo>
                    <a:lnTo>
                      <a:pt x="568" y="1021"/>
                    </a:lnTo>
                    <a:lnTo>
                      <a:pt x="568" y="1007"/>
                    </a:lnTo>
                    <a:lnTo>
                      <a:pt x="568" y="993"/>
                    </a:lnTo>
                    <a:lnTo>
                      <a:pt x="568" y="978"/>
                    </a:lnTo>
                    <a:lnTo>
                      <a:pt x="582" y="978"/>
                    </a:lnTo>
                    <a:lnTo>
                      <a:pt x="582" y="964"/>
                    </a:lnTo>
                    <a:lnTo>
                      <a:pt x="582" y="950"/>
                    </a:lnTo>
                    <a:lnTo>
                      <a:pt x="596" y="936"/>
                    </a:lnTo>
                    <a:lnTo>
                      <a:pt x="596" y="922"/>
                    </a:lnTo>
                    <a:lnTo>
                      <a:pt x="596" y="908"/>
                    </a:lnTo>
                    <a:lnTo>
                      <a:pt x="596" y="893"/>
                    </a:lnTo>
                    <a:lnTo>
                      <a:pt x="610" y="893"/>
                    </a:lnTo>
                    <a:lnTo>
                      <a:pt x="610" y="879"/>
                    </a:lnTo>
                    <a:lnTo>
                      <a:pt x="610" y="865"/>
                    </a:lnTo>
                    <a:lnTo>
                      <a:pt x="596" y="865"/>
                    </a:lnTo>
                    <a:lnTo>
                      <a:pt x="553" y="865"/>
                    </a:lnTo>
                    <a:lnTo>
                      <a:pt x="525" y="865"/>
                    </a:lnTo>
                    <a:lnTo>
                      <a:pt x="511" y="879"/>
                    </a:lnTo>
                    <a:lnTo>
                      <a:pt x="511" y="893"/>
                    </a:lnTo>
                    <a:lnTo>
                      <a:pt x="511" y="922"/>
                    </a:lnTo>
                    <a:lnTo>
                      <a:pt x="497" y="922"/>
                    </a:lnTo>
                    <a:lnTo>
                      <a:pt x="483" y="922"/>
                    </a:lnTo>
                    <a:lnTo>
                      <a:pt x="454" y="922"/>
                    </a:lnTo>
                    <a:lnTo>
                      <a:pt x="440" y="922"/>
                    </a:lnTo>
                    <a:lnTo>
                      <a:pt x="440" y="936"/>
                    </a:lnTo>
                    <a:lnTo>
                      <a:pt x="426" y="950"/>
                    </a:lnTo>
                    <a:lnTo>
                      <a:pt x="383" y="964"/>
                    </a:lnTo>
                    <a:lnTo>
                      <a:pt x="369" y="964"/>
                    </a:lnTo>
                    <a:lnTo>
                      <a:pt x="369" y="978"/>
                    </a:lnTo>
                    <a:lnTo>
                      <a:pt x="355" y="993"/>
                    </a:lnTo>
                    <a:lnTo>
                      <a:pt x="327" y="978"/>
                    </a:lnTo>
                    <a:lnTo>
                      <a:pt x="270" y="950"/>
                    </a:lnTo>
                    <a:lnTo>
                      <a:pt x="241" y="936"/>
                    </a:lnTo>
                    <a:lnTo>
                      <a:pt x="227" y="936"/>
                    </a:lnTo>
                    <a:lnTo>
                      <a:pt x="227" y="922"/>
                    </a:lnTo>
                    <a:lnTo>
                      <a:pt x="213" y="922"/>
                    </a:lnTo>
                    <a:lnTo>
                      <a:pt x="199" y="922"/>
                    </a:lnTo>
                    <a:lnTo>
                      <a:pt x="199" y="908"/>
                    </a:lnTo>
                    <a:lnTo>
                      <a:pt x="185" y="908"/>
                    </a:lnTo>
                    <a:lnTo>
                      <a:pt x="185" y="893"/>
                    </a:lnTo>
                    <a:lnTo>
                      <a:pt x="171" y="893"/>
                    </a:lnTo>
                    <a:lnTo>
                      <a:pt x="156" y="879"/>
                    </a:lnTo>
                    <a:lnTo>
                      <a:pt x="142" y="865"/>
                    </a:lnTo>
                    <a:lnTo>
                      <a:pt x="142" y="851"/>
                    </a:lnTo>
                    <a:lnTo>
                      <a:pt x="128" y="851"/>
                    </a:lnTo>
                    <a:lnTo>
                      <a:pt x="128" y="837"/>
                    </a:lnTo>
                    <a:lnTo>
                      <a:pt x="114" y="822"/>
                    </a:lnTo>
                    <a:lnTo>
                      <a:pt x="100" y="808"/>
                    </a:lnTo>
                    <a:lnTo>
                      <a:pt x="100" y="794"/>
                    </a:lnTo>
                    <a:lnTo>
                      <a:pt x="85" y="794"/>
                    </a:lnTo>
                    <a:lnTo>
                      <a:pt x="85" y="780"/>
                    </a:lnTo>
                    <a:lnTo>
                      <a:pt x="71" y="780"/>
                    </a:lnTo>
                    <a:lnTo>
                      <a:pt x="71" y="766"/>
                    </a:lnTo>
                    <a:lnTo>
                      <a:pt x="57" y="752"/>
                    </a:lnTo>
                    <a:lnTo>
                      <a:pt x="43" y="723"/>
                    </a:lnTo>
                    <a:lnTo>
                      <a:pt x="29" y="709"/>
                    </a:lnTo>
                    <a:lnTo>
                      <a:pt x="15" y="709"/>
                    </a:lnTo>
                    <a:lnTo>
                      <a:pt x="0" y="681"/>
                    </a:lnTo>
                    <a:lnTo>
                      <a:pt x="43" y="638"/>
                    </a:lnTo>
                    <a:lnTo>
                      <a:pt x="57" y="624"/>
                    </a:lnTo>
                    <a:lnTo>
                      <a:pt x="85" y="610"/>
                    </a:lnTo>
                    <a:lnTo>
                      <a:pt x="114" y="596"/>
                    </a:lnTo>
                    <a:lnTo>
                      <a:pt x="156" y="553"/>
                    </a:lnTo>
                    <a:lnTo>
                      <a:pt x="185" y="539"/>
                    </a:lnTo>
                    <a:lnTo>
                      <a:pt x="199" y="525"/>
                    </a:lnTo>
                    <a:lnTo>
                      <a:pt x="241" y="496"/>
                    </a:lnTo>
                    <a:lnTo>
                      <a:pt x="270" y="468"/>
                    </a:lnTo>
                    <a:lnTo>
                      <a:pt x="298" y="454"/>
                    </a:lnTo>
                    <a:lnTo>
                      <a:pt x="312" y="439"/>
                    </a:lnTo>
                    <a:lnTo>
                      <a:pt x="327" y="425"/>
                    </a:lnTo>
                    <a:lnTo>
                      <a:pt x="341" y="425"/>
                    </a:lnTo>
                    <a:lnTo>
                      <a:pt x="355" y="411"/>
                    </a:lnTo>
                    <a:lnTo>
                      <a:pt x="369" y="397"/>
                    </a:lnTo>
                    <a:lnTo>
                      <a:pt x="383" y="383"/>
                    </a:lnTo>
                    <a:lnTo>
                      <a:pt x="397" y="383"/>
                    </a:lnTo>
                    <a:lnTo>
                      <a:pt x="412" y="369"/>
                    </a:lnTo>
                    <a:lnTo>
                      <a:pt x="440" y="354"/>
                    </a:lnTo>
                    <a:lnTo>
                      <a:pt x="440" y="340"/>
                    </a:lnTo>
                    <a:lnTo>
                      <a:pt x="454" y="340"/>
                    </a:lnTo>
                    <a:lnTo>
                      <a:pt x="468" y="340"/>
                    </a:lnTo>
                    <a:lnTo>
                      <a:pt x="468" y="326"/>
                    </a:lnTo>
                    <a:lnTo>
                      <a:pt x="497" y="312"/>
                    </a:lnTo>
                    <a:lnTo>
                      <a:pt x="525" y="298"/>
                    </a:lnTo>
                    <a:lnTo>
                      <a:pt x="539" y="283"/>
                    </a:lnTo>
                    <a:lnTo>
                      <a:pt x="568" y="269"/>
                    </a:lnTo>
                    <a:lnTo>
                      <a:pt x="596" y="241"/>
                    </a:lnTo>
                    <a:lnTo>
                      <a:pt x="610" y="227"/>
                    </a:lnTo>
                    <a:lnTo>
                      <a:pt x="624" y="227"/>
                    </a:lnTo>
                    <a:lnTo>
                      <a:pt x="639" y="213"/>
                    </a:lnTo>
                    <a:lnTo>
                      <a:pt x="653" y="213"/>
                    </a:lnTo>
                    <a:lnTo>
                      <a:pt x="667" y="198"/>
                    </a:lnTo>
                    <a:lnTo>
                      <a:pt x="681" y="184"/>
                    </a:lnTo>
                    <a:lnTo>
                      <a:pt x="709" y="170"/>
                    </a:lnTo>
                    <a:lnTo>
                      <a:pt x="738" y="156"/>
                    </a:lnTo>
                    <a:lnTo>
                      <a:pt x="752" y="142"/>
                    </a:lnTo>
                    <a:lnTo>
                      <a:pt x="766" y="142"/>
                    </a:lnTo>
                    <a:lnTo>
                      <a:pt x="780" y="127"/>
                    </a:lnTo>
                    <a:lnTo>
                      <a:pt x="795" y="127"/>
                    </a:lnTo>
                    <a:lnTo>
                      <a:pt x="809" y="113"/>
                    </a:lnTo>
                    <a:lnTo>
                      <a:pt x="823" y="113"/>
                    </a:lnTo>
                    <a:lnTo>
                      <a:pt x="837" y="113"/>
                    </a:lnTo>
                    <a:lnTo>
                      <a:pt x="851" y="99"/>
                    </a:lnTo>
                    <a:lnTo>
                      <a:pt x="865" y="99"/>
                    </a:lnTo>
                    <a:lnTo>
                      <a:pt x="880" y="99"/>
                    </a:lnTo>
                    <a:lnTo>
                      <a:pt x="894" y="99"/>
                    </a:lnTo>
                    <a:lnTo>
                      <a:pt x="922" y="99"/>
                    </a:lnTo>
                    <a:lnTo>
                      <a:pt x="936" y="99"/>
                    </a:lnTo>
                    <a:lnTo>
                      <a:pt x="965" y="99"/>
                    </a:lnTo>
                    <a:lnTo>
                      <a:pt x="979" y="99"/>
                    </a:lnTo>
                    <a:lnTo>
                      <a:pt x="1007" y="99"/>
                    </a:lnTo>
                    <a:lnTo>
                      <a:pt x="1036" y="99"/>
                    </a:lnTo>
                    <a:lnTo>
                      <a:pt x="1050" y="99"/>
                    </a:lnTo>
                    <a:lnTo>
                      <a:pt x="1064" y="99"/>
                    </a:lnTo>
                    <a:lnTo>
                      <a:pt x="1078" y="99"/>
                    </a:lnTo>
                    <a:lnTo>
                      <a:pt x="1177" y="99"/>
                    </a:lnTo>
                    <a:lnTo>
                      <a:pt x="1192" y="99"/>
                    </a:lnTo>
                    <a:lnTo>
                      <a:pt x="1305" y="42"/>
                    </a:lnTo>
                    <a:lnTo>
                      <a:pt x="1319" y="28"/>
                    </a:lnTo>
                    <a:lnTo>
                      <a:pt x="1348" y="28"/>
                    </a:lnTo>
                    <a:lnTo>
                      <a:pt x="1419" y="0"/>
                    </a:lnTo>
                    <a:lnTo>
                      <a:pt x="1433" y="14"/>
                    </a:lnTo>
                    <a:lnTo>
                      <a:pt x="1461" y="42"/>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28747" name="Freeform 36"/>
              <p:cNvSpPr>
                <a:spLocks/>
              </p:cNvSpPr>
              <p:nvPr/>
            </p:nvSpPr>
            <p:spPr bwMode="auto">
              <a:xfrm>
                <a:off x="2200" y="878"/>
                <a:ext cx="2227" cy="1972"/>
              </a:xfrm>
              <a:custGeom>
                <a:avLst/>
                <a:gdLst>
                  <a:gd name="T0" fmla="*/ 1830 w 2227"/>
                  <a:gd name="T1" fmla="*/ 28 h 1972"/>
                  <a:gd name="T2" fmla="*/ 1900 w 2227"/>
                  <a:gd name="T3" fmla="*/ 43 h 1972"/>
                  <a:gd name="T4" fmla="*/ 1986 w 2227"/>
                  <a:gd name="T5" fmla="*/ 71 h 1972"/>
                  <a:gd name="T6" fmla="*/ 1971 w 2227"/>
                  <a:gd name="T7" fmla="*/ 128 h 1972"/>
                  <a:gd name="T8" fmla="*/ 2212 w 2227"/>
                  <a:gd name="T9" fmla="*/ 298 h 1972"/>
                  <a:gd name="T10" fmla="*/ 2212 w 2227"/>
                  <a:gd name="T11" fmla="*/ 340 h 1972"/>
                  <a:gd name="T12" fmla="*/ 2198 w 2227"/>
                  <a:gd name="T13" fmla="*/ 383 h 1972"/>
                  <a:gd name="T14" fmla="*/ 2184 w 2227"/>
                  <a:gd name="T15" fmla="*/ 440 h 1972"/>
                  <a:gd name="T16" fmla="*/ 2184 w 2227"/>
                  <a:gd name="T17" fmla="*/ 482 h 1972"/>
                  <a:gd name="T18" fmla="*/ 2127 w 2227"/>
                  <a:gd name="T19" fmla="*/ 582 h 1972"/>
                  <a:gd name="T20" fmla="*/ 2085 w 2227"/>
                  <a:gd name="T21" fmla="*/ 695 h 1972"/>
                  <a:gd name="T22" fmla="*/ 2085 w 2227"/>
                  <a:gd name="T23" fmla="*/ 738 h 1972"/>
                  <a:gd name="T24" fmla="*/ 2071 w 2227"/>
                  <a:gd name="T25" fmla="*/ 794 h 1972"/>
                  <a:gd name="T26" fmla="*/ 2056 w 2227"/>
                  <a:gd name="T27" fmla="*/ 908 h 1972"/>
                  <a:gd name="T28" fmla="*/ 2071 w 2227"/>
                  <a:gd name="T29" fmla="*/ 1035 h 1972"/>
                  <a:gd name="T30" fmla="*/ 2099 w 2227"/>
                  <a:gd name="T31" fmla="*/ 1106 h 1972"/>
                  <a:gd name="T32" fmla="*/ 2113 w 2227"/>
                  <a:gd name="T33" fmla="*/ 1234 h 1972"/>
                  <a:gd name="T34" fmla="*/ 2099 w 2227"/>
                  <a:gd name="T35" fmla="*/ 1390 h 1972"/>
                  <a:gd name="T36" fmla="*/ 1915 w 2227"/>
                  <a:gd name="T37" fmla="*/ 1390 h 1972"/>
                  <a:gd name="T38" fmla="*/ 1844 w 2227"/>
                  <a:gd name="T39" fmla="*/ 1404 h 1972"/>
                  <a:gd name="T40" fmla="*/ 1674 w 2227"/>
                  <a:gd name="T41" fmla="*/ 1504 h 1972"/>
                  <a:gd name="T42" fmla="*/ 1489 w 2227"/>
                  <a:gd name="T43" fmla="*/ 1631 h 1972"/>
                  <a:gd name="T44" fmla="*/ 1362 w 2227"/>
                  <a:gd name="T45" fmla="*/ 1716 h 1972"/>
                  <a:gd name="T46" fmla="*/ 1021 w 2227"/>
                  <a:gd name="T47" fmla="*/ 1972 h 1972"/>
                  <a:gd name="T48" fmla="*/ 922 w 2227"/>
                  <a:gd name="T49" fmla="*/ 1816 h 1972"/>
                  <a:gd name="T50" fmla="*/ 837 w 2227"/>
                  <a:gd name="T51" fmla="*/ 1702 h 1972"/>
                  <a:gd name="T52" fmla="*/ 794 w 2227"/>
                  <a:gd name="T53" fmla="*/ 1645 h 1972"/>
                  <a:gd name="T54" fmla="*/ 723 w 2227"/>
                  <a:gd name="T55" fmla="*/ 1532 h 1972"/>
                  <a:gd name="T56" fmla="*/ 667 w 2227"/>
                  <a:gd name="T57" fmla="*/ 1461 h 1972"/>
                  <a:gd name="T58" fmla="*/ 610 w 2227"/>
                  <a:gd name="T59" fmla="*/ 1376 h 1972"/>
                  <a:gd name="T60" fmla="*/ 539 w 2227"/>
                  <a:gd name="T61" fmla="*/ 1291 h 1972"/>
                  <a:gd name="T62" fmla="*/ 482 w 2227"/>
                  <a:gd name="T63" fmla="*/ 1220 h 1972"/>
                  <a:gd name="T64" fmla="*/ 426 w 2227"/>
                  <a:gd name="T65" fmla="*/ 1149 h 1972"/>
                  <a:gd name="T66" fmla="*/ 397 w 2227"/>
                  <a:gd name="T67" fmla="*/ 1121 h 1972"/>
                  <a:gd name="T68" fmla="*/ 326 w 2227"/>
                  <a:gd name="T69" fmla="*/ 1064 h 1972"/>
                  <a:gd name="T70" fmla="*/ 270 w 2227"/>
                  <a:gd name="T71" fmla="*/ 1035 h 1972"/>
                  <a:gd name="T72" fmla="*/ 213 w 2227"/>
                  <a:gd name="T73" fmla="*/ 1021 h 1972"/>
                  <a:gd name="T74" fmla="*/ 0 w 2227"/>
                  <a:gd name="T75" fmla="*/ 950 h 1972"/>
                  <a:gd name="T76" fmla="*/ 28 w 2227"/>
                  <a:gd name="T77" fmla="*/ 865 h 1972"/>
                  <a:gd name="T78" fmla="*/ 71 w 2227"/>
                  <a:gd name="T79" fmla="*/ 794 h 1972"/>
                  <a:gd name="T80" fmla="*/ 99 w 2227"/>
                  <a:gd name="T81" fmla="*/ 752 h 1972"/>
                  <a:gd name="T82" fmla="*/ 156 w 2227"/>
                  <a:gd name="T83" fmla="*/ 738 h 1972"/>
                  <a:gd name="T84" fmla="*/ 355 w 2227"/>
                  <a:gd name="T85" fmla="*/ 738 h 1972"/>
                  <a:gd name="T86" fmla="*/ 482 w 2227"/>
                  <a:gd name="T87" fmla="*/ 780 h 1972"/>
                  <a:gd name="T88" fmla="*/ 567 w 2227"/>
                  <a:gd name="T89" fmla="*/ 808 h 1972"/>
                  <a:gd name="T90" fmla="*/ 681 w 2227"/>
                  <a:gd name="T91" fmla="*/ 851 h 1972"/>
                  <a:gd name="T92" fmla="*/ 738 w 2227"/>
                  <a:gd name="T93" fmla="*/ 908 h 1972"/>
                  <a:gd name="T94" fmla="*/ 808 w 2227"/>
                  <a:gd name="T95" fmla="*/ 908 h 1972"/>
                  <a:gd name="T96" fmla="*/ 908 w 2227"/>
                  <a:gd name="T97" fmla="*/ 851 h 1972"/>
                  <a:gd name="T98" fmla="*/ 979 w 2227"/>
                  <a:gd name="T99" fmla="*/ 780 h 1972"/>
                  <a:gd name="T100" fmla="*/ 1064 w 2227"/>
                  <a:gd name="T101" fmla="*/ 695 h 1972"/>
                  <a:gd name="T102" fmla="*/ 1135 w 2227"/>
                  <a:gd name="T103" fmla="*/ 652 h 1972"/>
                  <a:gd name="T104" fmla="*/ 1262 w 2227"/>
                  <a:gd name="T105" fmla="*/ 596 h 1972"/>
                  <a:gd name="T106" fmla="*/ 1333 w 2227"/>
                  <a:gd name="T107" fmla="*/ 525 h 1972"/>
                  <a:gd name="T108" fmla="*/ 1319 w 2227"/>
                  <a:gd name="T109" fmla="*/ 426 h 1972"/>
                  <a:gd name="T110" fmla="*/ 1347 w 2227"/>
                  <a:gd name="T111" fmla="*/ 426 h 1972"/>
                  <a:gd name="T112" fmla="*/ 1418 w 2227"/>
                  <a:gd name="T113" fmla="*/ 312 h 1972"/>
                  <a:gd name="T114" fmla="*/ 1404 w 2227"/>
                  <a:gd name="T115" fmla="*/ 241 h 1972"/>
                  <a:gd name="T116" fmla="*/ 1461 w 2227"/>
                  <a:gd name="T117" fmla="*/ 128 h 1972"/>
                  <a:gd name="T118" fmla="*/ 1518 w 2227"/>
                  <a:gd name="T119" fmla="*/ 113 h 1972"/>
                  <a:gd name="T120" fmla="*/ 1617 w 2227"/>
                  <a:gd name="T121" fmla="*/ 14 h 1972"/>
                  <a:gd name="T122" fmla="*/ 1702 w 2227"/>
                  <a:gd name="T123" fmla="*/ 0 h 197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227"/>
                  <a:gd name="T187" fmla="*/ 0 h 1972"/>
                  <a:gd name="T188" fmla="*/ 2227 w 2227"/>
                  <a:gd name="T189" fmla="*/ 1972 h 197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227" h="1972">
                    <a:moveTo>
                      <a:pt x="1773" y="28"/>
                    </a:moveTo>
                    <a:lnTo>
                      <a:pt x="1773" y="28"/>
                    </a:lnTo>
                    <a:lnTo>
                      <a:pt x="1801" y="14"/>
                    </a:lnTo>
                    <a:lnTo>
                      <a:pt x="1815" y="14"/>
                    </a:lnTo>
                    <a:lnTo>
                      <a:pt x="1830" y="28"/>
                    </a:lnTo>
                    <a:lnTo>
                      <a:pt x="1844" y="28"/>
                    </a:lnTo>
                    <a:lnTo>
                      <a:pt x="1858" y="28"/>
                    </a:lnTo>
                    <a:lnTo>
                      <a:pt x="1872" y="28"/>
                    </a:lnTo>
                    <a:lnTo>
                      <a:pt x="1886" y="28"/>
                    </a:lnTo>
                    <a:lnTo>
                      <a:pt x="1900" y="43"/>
                    </a:lnTo>
                    <a:lnTo>
                      <a:pt x="1915" y="43"/>
                    </a:lnTo>
                    <a:lnTo>
                      <a:pt x="1929" y="57"/>
                    </a:lnTo>
                    <a:lnTo>
                      <a:pt x="1943" y="57"/>
                    </a:lnTo>
                    <a:lnTo>
                      <a:pt x="1957" y="57"/>
                    </a:lnTo>
                    <a:lnTo>
                      <a:pt x="1971" y="57"/>
                    </a:lnTo>
                    <a:lnTo>
                      <a:pt x="1986" y="57"/>
                    </a:lnTo>
                    <a:lnTo>
                      <a:pt x="1986" y="71"/>
                    </a:lnTo>
                    <a:lnTo>
                      <a:pt x="1986" y="85"/>
                    </a:lnTo>
                    <a:lnTo>
                      <a:pt x="1986" y="99"/>
                    </a:lnTo>
                    <a:lnTo>
                      <a:pt x="1986" y="113"/>
                    </a:lnTo>
                    <a:lnTo>
                      <a:pt x="1971" y="128"/>
                    </a:lnTo>
                    <a:lnTo>
                      <a:pt x="1971" y="142"/>
                    </a:lnTo>
                    <a:lnTo>
                      <a:pt x="1957" y="156"/>
                    </a:lnTo>
                    <a:lnTo>
                      <a:pt x="2085" y="213"/>
                    </a:lnTo>
                    <a:lnTo>
                      <a:pt x="2142" y="255"/>
                    </a:lnTo>
                    <a:lnTo>
                      <a:pt x="2170" y="269"/>
                    </a:lnTo>
                    <a:lnTo>
                      <a:pt x="2184" y="284"/>
                    </a:lnTo>
                    <a:lnTo>
                      <a:pt x="2198" y="284"/>
                    </a:lnTo>
                    <a:lnTo>
                      <a:pt x="2212" y="284"/>
                    </a:lnTo>
                    <a:lnTo>
                      <a:pt x="2212" y="298"/>
                    </a:lnTo>
                    <a:lnTo>
                      <a:pt x="2227" y="298"/>
                    </a:lnTo>
                    <a:lnTo>
                      <a:pt x="2227" y="312"/>
                    </a:lnTo>
                    <a:lnTo>
                      <a:pt x="2227" y="326"/>
                    </a:lnTo>
                    <a:lnTo>
                      <a:pt x="2212" y="326"/>
                    </a:lnTo>
                    <a:lnTo>
                      <a:pt x="2212" y="340"/>
                    </a:lnTo>
                    <a:lnTo>
                      <a:pt x="2212" y="355"/>
                    </a:lnTo>
                    <a:lnTo>
                      <a:pt x="2212" y="369"/>
                    </a:lnTo>
                    <a:lnTo>
                      <a:pt x="2198" y="369"/>
                    </a:lnTo>
                    <a:lnTo>
                      <a:pt x="2198" y="383"/>
                    </a:lnTo>
                    <a:lnTo>
                      <a:pt x="2198" y="397"/>
                    </a:lnTo>
                    <a:lnTo>
                      <a:pt x="2198" y="411"/>
                    </a:lnTo>
                    <a:lnTo>
                      <a:pt x="2184" y="411"/>
                    </a:lnTo>
                    <a:lnTo>
                      <a:pt x="2184" y="426"/>
                    </a:lnTo>
                    <a:lnTo>
                      <a:pt x="2184" y="440"/>
                    </a:lnTo>
                    <a:lnTo>
                      <a:pt x="2170" y="454"/>
                    </a:lnTo>
                    <a:lnTo>
                      <a:pt x="2170" y="468"/>
                    </a:lnTo>
                    <a:lnTo>
                      <a:pt x="2184" y="482"/>
                    </a:lnTo>
                    <a:lnTo>
                      <a:pt x="2184" y="496"/>
                    </a:lnTo>
                    <a:lnTo>
                      <a:pt x="2170" y="496"/>
                    </a:lnTo>
                    <a:lnTo>
                      <a:pt x="2156" y="496"/>
                    </a:lnTo>
                    <a:lnTo>
                      <a:pt x="2156" y="511"/>
                    </a:lnTo>
                    <a:lnTo>
                      <a:pt x="2156" y="525"/>
                    </a:lnTo>
                    <a:lnTo>
                      <a:pt x="2127" y="582"/>
                    </a:lnTo>
                    <a:lnTo>
                      <a:pt x="2113" y="624"/>
                    </a:lnTo>
                    <a:lnTo>
                      <a:pt x="2113" y="638"/>
                    </a:lnTo>
                    <a:lnTo>
                      <a:pt x="2099" y="652"/>
                    </a:lnTo>
                    <a:lnTo>
                      <a:pt x="2099" y="667"/>
                    </a:lnTo>
                    <a:lnTo>
                      <a:pt x="2099" y="681"/>
                    </a:lnTo>
                    <a:lnTo>
                      <a:pt x="2085" y="695"/>
                    </a:lnTo>
                    <a:lnTo>
                      <a:pt x="2085" y="709"/>
                    </a:lnTo>
                    <a:lnTo>
                      <a:pt x="2085" y="723"/>
                    </a:lnTo>
                    <a:lnTo>
                      <a:pt x="2085" y="738"/>
                    </a:lnTo>
                    <a:lnTo>
                      <a:pt x="2085" y="752"/>
                    </a:lnTo>
                    <a:lnTo>
                      <a:pt x="2071" y="752"/>
                    </a:lnTo>
                    <a:lnTo>
                      <a:pt x="2071" y="766"/>
                    </a:lnTo>
                    <a:lnTo>
                      <a:pt x="2071" y="780"/>
                    </a:lnTo>
                    <a:lnTo>
                      <a:pt x="2071" y="794"/>
                    </a:lnTo>
                    <a:lnTo>
                      <a:pt x="2071" y="808"/>
                    </a:lnTo>
                    <a:lnTo>
                      <a:pt x="2056" y="823"/>
                    </a:lnTo>
                    <a:lnTo>
                      <a:pt x="2056" y="837"/>
                    </a:lnTo>
                    <a:lnTo>
                      <a:pt x="2056" y="851"/>
                    </a:lnTo>
                    <a:lnTo>
                      <a:pt x="2056" y="865"/>
                    </a:lnTo>
                    <a:lnTo>
                      <a:pt x="2056" y="879"/>
                    </a:lnTo>
                    <a:lnTo>
                      <a:pt x="2056" y="894"/>
                    </a:lnTo>
                    <a:lnTo>
                      <a:pt x="2056" y="908"/>
                    </a:lnTo>
                    <a:lnTo>
                      <a:pt x="2056" y="922"/>
                    </a:lnTo>
                    <a:lnTo>
                      <a:pt x="2056" y="936"/>
                    </a:lnTo>
                    <a:lnTo>
                      <a:pt x="2056" y="950"/>
                    </a:lnTo>
                    <a:lnTo>
                      <a:pt x="2056" y="965"/>
                    </a:lnTo>
                    <a:lnTo>
                      <a:pt x="2056" y="979"/>
                    </a:lnTo>
                    <a:lnTo>
                      <a:pt x="2056" y="993"/>
                    </a:lnTo>
                    <a:lnTo>
                      <a:pt x="2071" y="1007"/>
                    </a:lnTo>
                    <a:lnTo>
                      <a:pt x="2071" y="1035"/>
                    </a:lnTo>
                    <a:lnTo>
                      <a:pt x="2085" y="1064"/>
                    </a:lnTo>
                    <a:lnTo>
                      <a:pt x="2085" y="1078"/>
                    </a:lnTo>
                    <a:lnTo>
                      <a:pt x="2085" y="1092"/>
                    </a:lnTo>
                    <a:lnTo>
                      <a:pt x="2085" y="1106"/>
                    </a:lnTo>
                    <a:lnTo>
                      <a:pt x="2099" y="1106"/>
                    </a:lnTo>
                    <a:lnTo>
                      <a:pt x="2099" y="1121"/>
                    </a:lnTo>
                    <a:lnTo>
                      <a:pt x="2099" y="1135"/>
                    </a:lnTo>
                    <a:lnTo>
                      <a:pt x="2099" y="1149"/>
                    </a:lnTo>
                    <a:lnTo>
                      <a:pt x="2113" y="1149"/>
                    </a:lnTo>
                    <a:lnTo>
                      <a:pt x="2113" y="1177"/>
                    </a:lnTo>
                    <a:lnTo>
                      <a:pt x="2113" y="1220"/>
                    </a:lnTo>
                    <a:lnTo>
                      <a:pt x="2113" y="1234"/>
                    </a:lnTo>
                    <a:lnTo>
                      <a:pt x="2113" y="1248"/>
                    </a:lnTo>
                    <a:lnTo>
                      <a:pt x="2113" y="1291"/>
                    </a:lnTo>
                    <a:lnTo>
                      <a:pt x="2113" y="1305"/>
                    </a:lnTo>
                    <a:lnTo>
                      <a:pt x="2113" y="1319"/>
                    </a:lnTo>
                    <a:lnTo>
                      <a:pt x="2113" y="1347"/>
                    </a:lnTo>
                    <a:lnTo>
                      <a:pt x="2113" y="1362"/>
                    </a:lnTo>
                    <a:lnTo>
                      <a:pt x="2113" y="1376"/>
                    </a:lnTo>
                    <a:lnTo>
                      <a:pt x="2113" y="1390"/>
                    </a:lnTo>
                    <a:lnTo>
                      <a:pt x="2099" y="1390"/>
                    </a:lnTo>
                    <a:lnTo>
                      <a:pt x="2085" y="1390"/>
                    </a:lnTo>
                    <a:lnTo>
                      <a:pt x="2071" y="1390"/>
                    </a:lnTo>
                    <a:lnTo>
                      <a:pt x="2042" y="1390"/>
                    </a:lnTo>
                    <a:lnTo>
                      <a:pt x="2014" y="1390"/>
                    </a:lnTo>
                    <a:lnTo>
                      <a:pt x="2000" y="1390"/>
                    </a:lnTo>
                    <a:lnTo>
                      <a:pt x="1971" y="1390"/>
                    </a:lnTo>
                    <a:lnTo>
                      <a:pt x="1957" y="1390"/>
                    </a:lnTo>
                    <a:lnTo>
                      <a:pt x="1929" y="1390"/>
                    </a:lnTo>
                    <a:lnTo>
                      <a:pt x="1915" y="1390"/>
                    </a:lnTo>
                    <a:lnTo>
                      <a:pt x="1900" y="1390"/>
                    </a:lnTo>
                    <a:lnTo>
                      <a:pt x="1886" y="1390"/>
                    </a:lnTo>
                    <a:lnTo>
                      <a:pt x="1872" y="1404"/>
                    </a:lnTo>
                    <a:lnTo>
                      <a:pt x="1858" y="1404"/>
                    </a:lnTo>
                    <a:lnTo>
                      <a:pt x="1844" y="1404"/>
                    </a:lnTo>
                    <a:lnTo>
                      <a:pt x="1830" y="1418"/>
                    </a:lnTo>
                    <a:lnTo>
                      <a:pt x="1815" y="1418"/>
                    </a:lnTo>
                    <a:lnTo>
                      <a:pt x="1801" y="1433"/>
                    </a:lnTo>
                    <a:lnTo>
                      <a:pt x="1787" y="1433"/>
                    </a:lnTo>
                    <a:lnTo>
                      <a:pt x="1773" y="1447"/>
                    </a:lnTo>
                    <a:lnTo>
                      <a:pt x="1744" y="1461"/>
                    </a:lnTo>
                    <a:lnTo>
                      <a:pt x="1716" y="1475"/>
                    </a:lnTo>
                    <a:lnTo>
                      <a:pt x="1702" y="1489"/>
                    </a:lnTo>
                    <a:lnTo>
                      <a:pt x="1688" y="1504"/>
                    </a:lnTo>
                    <a:lnTo>
                      <a:pt x="1674" y="1504"/>
                    </a:lnTo>
                    <a:lnTo>
                      <a:pt x="1659" y="1518"/>
                    </a:lnTo>
                    <a:lnTo>
                      <a:pt x="1645" y="1518"/>
                    </a:lnTo>
                    <a:lnTo>
                      <a:pt x="1631" y="1532"/>
                    </a:lnTo>
                    <a:lnTo>
                      <a:pt x="1603" y="1560"/>
                    </a:lnTo>
                    <a:lnTo>
                      <a:pt x="1574" y="1574"/>
                    </a:lnTo>
                    <a:lnTo>
                      <a:pt x="1560" y="1589"/>
                    </a:lnTo>
                    <a:lnTo>
                      <a:pt x="1532" y="1603"/>
                    </a:lnTo>
                    <a:lnTo>
                      <a:pt x="1503" y="1617"/>
                    </a:lnTo>
                    <a:lnTo>
                      <a:pt x="1503" y="1631"/>
                    </a:lnTo>
                    <a:lnTo>
                      <a:pt x="1489" y="1631"/>
                    </a:lnTo>
                    <a:lnTo>
                      <a:pt x="1475" y="1631"/>
                    </a:lnTo>
                    <a:lnTo>
                      <a:pt x="1475" y="1645"/>
                    </a:lnTo>
                    <a:lnTo>
                      <a:pt x="1447" y="1660"/>
                    </a:lnTo>
                    <a:lnTo>
                      <a:pt x="1432" y="1674"/>
                    </a:lnTo>
                    <a:lnTo>
                      <a:pt x="1418" y="1674"/>
                    </a:lnTo>
                    <a:lnTo>
                      <a:pt x="1404" y="1688"/>
                    </a:lnTo>
                    <a:lnTo>
                      <a:pt x="1390" y="1702"/>
                    </a:lnTo>
                    <a:lnTo>
                      <a:pt x="1376" y="1716"/>
                    </a:lnTo>
                    <a:lnTo>
                      <a:pt x="1362" y="1716"/>
                    </a:lnTo>
                    <a:lnTo>
                      <a:pt x="1347" y="1730"/>
                    </a:lnTo>
                    <a:lnTo>
                      <a:pt x="1333" y="1745"/>
                    </a:lnTo>
                    <a:lnTo>
                      <a:pt x="1305" y="1759"/>
                    </a:lnTo>
                    <a:lnTo>
                      <a:pt x="1276" y="1787"/>
                    </a:lnTo>
                    <a:lnTo>
                      <a:pt x="1234" y="1816"/>
                    </a:lnTo>
                    <a:lnTo>
                      <a:pt x="1220" y="1830"/>
                    </a:lnTo>
                    <a:lnTo>
                      <a:pt x="1191" y="1844"/>
                    </a:lnTo>
                    <a:lnTo>
                      <a:pt x="1149" y="1887"/>
                    </a:lnTo>
                    <a:lnTo>
                      <a:pt x="1120" y="1901"/>
                    </a:lnTo>
                    <a:lnTo>
                      <a:pt x="1092" y="1915"/>
                    </a:lnTo>
                    <a:lnTo>
                      <a:pt x="1078" y="1929"/>
                    </a:lnTo>
                    <a:lnTo>
                      <a:pt x="1035" y="1972"/>
                    </a:lnTo>
                    <a:lnTo>
                      <a:pt x="1021" y="1972"/>
                    </a:lnTo>
                    <a:lnTo>
                      <a:pt x="1007" y="1929"/>
                    </a:lnTo>
                    <a:lnTo>
                      <a:pt x="993" y="1915"/>
                    </a:lnTo>
                    <a:lnTo>
                      <a:pt x="964" y="1887"/>
                    </a:lnTo>
                    <a:lnTo>
                      <a:pt x="964" y="1872"/>
                    </a:lnTo>
                    <a:lnTo>
                      <a:pt x="950" y="1858"/>
                    </a:lnTo>
                    <a:lnTo>
                      <a:pt x="936" y="1858"/>
                    </a:lnTo>
                    <a:lnTo>
                      <a:pt x="936" y="1844"/>
                    </a:lnTo>
                    <a:lnTo>
                      <a:pt x="922" y="1830"/>
                    </a:lnTo>
                    <a:lnTo>
                      <a:pt x="922" y="1816"/>
                    </a:lnTo>
                    <a:lnTo>
                      <a:pt x="908" y="1801"/>
                    </a:lnTo>
                    <a:lnTo>
                      <a:pt x="894" y="1787"/>
                    </a:lnTo>
                    <a:lnTo>
                      <a:pt x="894" y="1773"/>
                    </a:lnTo>
                    <a:lnTo>
                      <a:pt x="879" y="1759"/>
                    </a:lnTo>
                    <a:lnTo>
                      <a:pt x="865" y="1745"/>
                    </a:lnTo>
                    <a:lnTo>
                      <a:pt x="851" y="1730"/>
                    </a:lnTo>
                    <a:lnTo>
                      <a:pt x="851" y="1716"/>
                    </a:lnTo>
                    <a:lnTo>
                      <a:pt x="837" y="1702"/>
                    </a:lnTo>
                    <a:lnTo>
                      <a:pt x="823" y="1688"/>
                    </a:lnTo>
                    <a:lnTo>
                      <a:pt x="823" y="1674"/>
                    </a:lnTo>
                    <a:lnTo>
                      <a:pt x="808" y="1660"/>
                    </a:lnTo>
                    <a:lnTo>
                      <a:pt x="808" y="1645"/>
                    </a:lnTo>
                    <a:lnTo>
                      <a:pt x="794" y="1645"/>
                    </a:lnTo>
                    <a:lnTo>
                      <a:pt x="794" y="1631"/>
                    </a:lnTo>
                    <a:lnTo>
                      <a:pt x="780" y="1617"/>
                    </a:lnTo>
                    <a:lnTo>
                      <a:pt x="766" y="1603"/>
                    </a:lnTo>
                    <a:lnTo>
                      <a:pt x="766" y="1589"/>
                    </a:lnTo>
                    <a:lnTo>
                      <a:pt x="752" y="1589"/>
                    </a:lnTo>
                    <a:lnTo>
                      <a:pt x="752" y="1574"/>
                    </a:lnTo>
                    <a:lnTo>
                      <a:pt x="738" y="1546"/>
                    </a:lnTo>
                    <a:lnTo>
                      <a:pt x="723" y="1532"/>
                    </a:lnTo>
                    <a:lnTo>
                      <a:pt x="709" y="1518"/>
                    </a:lnTo>
                    <a:lnTo>
                      <a:pt x="695" y="1504"/>
                    </a:lnTo>
                    <a:lnTo>
                      <a:pt x="695" y="1489"/>
                    </a:lnTo>
                    <a:lnTo>
                      <a:pt x="681" y="1489"/>
                    </a:lnTo>
                    <a:lnTo>
                      <a:pt x="681" y="1475"/>
                    </a:lnTo>
                    <a:lnTo>
                      <a:pt x="667" y="1461"/>
                    </a:lnTo>
                    <a:lnTo>
                      <a:pt x="652" y="1447"/>
                    </a:lnTo>
                    <a:lnTo>
                      <a:pt x="652" y="1433"/>
                    </a:lnTo>
                    <a:lnTo>
                      <a:pt x="638" y="1433"/>
                    </a:lnTo>
                    <a:lnTo>
                      <a:pt x="638" y="1418"/>
                    </a:lnTo>
                    <a:lnTo>
                      <a:pt x="624" y="1404"/>
                    </a:lnTo>
                    <a:lnTo>
                      <a:pt x="624" y="1390"/>
                    </a:lnTo>
                    <a:lnTo>
                      <a:pt x="610" y="1376"/>
                    </a:lnTo>
                    <a:lnTo>
                      <a:pt x="596" y="1362"/>
                    </a:lnTo>
                    <a:lnTo>
                      <a:pt x="596" y="1347"/>
                    </a:lnTo>
                    <a:lnTo>
                      <a:pt x="582" y="1333"/>
                    </a:lnTo>
                    <a:lnTo>
                      <a:pt x="567" y="1305"/>
                    </a:lnTo>
                    <a:lnTo>
                      <a:pt x="553" y="1291"/>
                    </a:lnTo>
                    <a:lnTo>
                      <a:pt x="539" y="1291"/>
                    </a:lnTo>
                    <a:lnTo>
                      <a:pt x="539" y="1277"/>
                    </a:lnTo>
                    <a:lnTo>
                      <a:pt x="525" y="1277"/>
                    </a:lnTo>
                    <a:lnTo>
                      <a:pt x="525" y="1262"/>
                    </a:lnTo>
                    <a:lnTo>
                      <a:pt x="511" y="1248"/>
                    </a:lnTo>
                    <a:lnTo>
                      <a:pt x="496" y="1248"/>
                    </a:lnTo>
                    <a:lnTo>
                      <a:pt x="496" y="1234"/>
                    </a:lnTo>
                    <a:lnTo>
                      <a:pt x="482" y="1234"/>
                    </a:lnTo>
                    <a:lnTo>
                      <a:pt x="482" y="1220"/>
                    </a:lnTo>
                    <a:lnTo>
                      <a:pt x="468" y="1220"/>
                    </a:lnTo>
                    <a:lnTo>
                      <a:pt x="468" y="1206"/>
                    </a:lnTo>
                    <a:lnTo>
                      <a:pt x="454" y="1191"/>
                    </a:lnTo>
                    <a:lnTo>
                      <a:pt x="454" y="1177"/>
                    </a:lnTo>
                    <a:lnTo>
                      <a:pt x="440" y="1177"/>
                    </a:lnTo>
                    <a:lnTo>
                      <a:pt x="440" y="1163"/>
                    </a:lnTo>
                    <a:lnTo>
                      <a:pt x="426" y="1163"/>
                    </a:lnTo>
                    <a:lnTo>
                      <a:pt x="426" y="1149"/>
                    </a:lnTo>
                    <a:lnTo>
                      <a:pt x="411" y="1135"/>
                    </a:lnTo>
                    <a:lnTo>
                      <a:pt x="411" y="1121"/>
                    </a:lnTo>
                    <a:lnTo>
                      <a:pt x="397" y="1121"/>
                    </a:lnTo>
                    <a:lnTo>
                      <a:pt x="383" y="1106"/>
                    </a:lnTo>
                    <a:lnTo>
                      <a:pt x="369" y="1092"/>
                    </a:lnTo>
                    <a:lnTo>
                      <a:pt x="355" y="1078"/>
                    </a:lnTo>
                    <a:lnTo>
                      <a:pt x="340" y="1078"/>
                    </a:lnTo>
                    <a:lnTo>
                      <a:pt x="340" y="1064"/>
                    </a:lnTo>
                    <a:lnTo>
                      <a:pt x="326" y="1064"/>
                    </a:lnTo>
                    <a:lnTo>
                      <a:pt x="312" y="1064"/>
                    </a:lnTo>
                    <a:lnTo>
                      <a:pt x="298" y="1050"/>
                    </a:lnTo>
                    <a:lnTo>
                      <a:pt x="284" y="1050"/>
                    </a:lnTo>
                    <a:lnTo>
                      <a:pt x="270" y="1035"/>
                    </a:lnTo>
                    <a:lnTo>
                      <a:pt x="255" y="1035"/>
                    </a:lnTo>
                    <a:lnTo>
                      <a:pt x="241" y="1035"/>
                    </a:lnTo>
                    <a:lnTo>
                      <a:pt x="241" y="1021"/>
                    </a:lnTo>
                    <a:lnTo>
                      <a:pt x="227" y="1021"/>
                    </a:lnTo>
                    <a:lnTo>
                      <a:pt x="213" y="1021"/>
                    </a:lnTo>
                    <a:lnTo>
                      <a:pt x="199" y="1021"/>
                    </a:lnTo>
                    <a:lnTo>
                      <a:pt x="99" y="993"/>
                    </a:lnTo>
                    <a:lnTo>
                      <a:pt x="71" y="979"/>
                    </a:lnTo>
                    <a:lnTo>
                      <a:pt x="43" y="979"/>
                    </a:lnTo>
                    <a:lnTo>
                      <a:pt x="0" y="965"/>
                    </a:lnTo>
                    <a:lnTo>
                      <a:pt x="0" y="950"/>
                    </a:lnTo>
                    <a:lnTo>
                      <a:pt x="0" y="936"/>
                    </a:lnTo>
                    <a:lnTo>
                      <a:pt x="0" y="922"/>
                    </a:lnTo>
                    <a:lnTo>
                      <a:pt x="14" y="908"/>
                    </a:lnTo>
                    <a:lnTo>
                      <a:pt x="14" y="894"/>
                    </a:lnTo>
                    <a:lnTo>
                      <a:pt x="14" y="879"/>
                    </a:lnTo>
                    <a:lnTo>
                      <a:pt x="14" y="865"/>
                    </a:lnTo>
                    <a:lnTo>
                      <a:pt x="28" y="865"/>
                    </a:lnTo>
                    <a:lnTo>
                      <a:pt x="28" y="851"/>
                    </a:lnTo>
                    <a:lnTo>
                      <a:pt x="28" y="837"/>
                    </a:lnTo>
                    <a:lnTo>
                      <a:pt x="43" y="837"/>
                    </a:lnTo>
                    <a:lnTo>
                      <a:pt x="43" y="823"/>
                    </a:lnTo>
                    <a:lnTo>
                      <a:pt x="57" y="808"/>
                    </a:lnTo>
                    <a:lnTo>
                      <a:pt x="57" y="794"/>
                    </a:lnTo>
                    <a:lnTo>
                      <a:pt x="71" y="794"/>
                    </a:lnTo>
                    <a:lnTo>
                      <a:pt x="71" y="780"/>
                    </a:lnTo>
                    <a:lnTo>
                      <a:pt x="85" y="780"/>
                    </a:lnTo>
                    <a:lnTo>
                      <a:pt x="85" y="766"/>
                    </a:lnTo>
                    <a:lnTo>
                      <a:pt x="99" y="766"/>
                    </a:lnTo>
                    <a:lnTo>
                      <a:pt x="99" y="752"/>
                    </a:lnTo>
                    <a:lnTo>
                      <a:pt x="114" y="752"/>
                    </a:lnTo>
                    <a:lnTo>
                      <a:pt x="128" y="752"/>
                    </a:lnTo>
                    <a:lnTo>
                      <a:pt x="142" y="738"/>
                    </a:lnTo>
                    <a:lnTo>
                      <a:pt x="156" y="738"/>
                    </a:lnTo>
                    <a:lnTo>
                      <a:pt x="170" y="738"/>
                    </a:lnTo>
                    <a:lnTo>
                      <a:pt x="184" y="738"/>
                    </a:lnTo>
                    <a:lnTo>
                      <a:pt x="199" y="738"/>
                    </a:lnTo>
                    <a:lnTo>
                      <a:pt x="213" y="738"/>
                    </a:lnTo>
                    <a:lnTo>
                      <a:pt x="227" y="738"/>
                    </a:lnTo>
                    <a:lnTo>
                      <a:pt x="241" y="738"/>
                    </a:lnTo>
                    <a:lnTo>
                      <a:pt x="255" y="738"/>
                    </a:lnTo>
                    <a:lnTo>
                      <a:pt x="312" y="738"/>
                    </a:lnTo>
                    <a:lnTo>
                      <a:pt x="340" y="738"/>
                    </a:lnTo>
                    <a:lnTo>
                      <a:pt x="355" y="738"/>
                    </a:lnTo>
                    <a:lnTo>
                      <a:pt x="369" y="738"/>
                    </a:lnTo>
                    <a:lnTo>
                      <a:pt x="383" y="738"/>
                    </a:lnTo>
                    <a:lnTo>
                      <a:pt x="397" y="738"/>
                    </a:lnTo>
                    <a:lnTo>
                      <a:pt x="411" y="752"/>
                    </a:lnTo>
                    <a:lnTo>
                      <a:pt x="426" y="752"/>
                    </a:lnTo>
                    <a:lnTo>
                      <a:pt x="440" y="766"/>
                    </a:lnTo>
                    <a:lnTo>
                      <a:pt x="454" y="766"/>
                    </a:lnTo>
                    <a:lnTo>
                      <a:pt x="482" y="780"/>
                    </a:lnTo>
                    <a:lnTo>
                      <a:pt x="496" y="780"/>
                    </a:lnTo>
                    <a:lnTo>
                      <a:pt x="511" y="794"/>
                    </a:lnTo>
                    <a:lnTo>
                      <a:pt x="525" y="794"/>
                    </a:lnTo>
                    <a:lnTo>
                      <a:pt x="539" y="794"/>
                    </a:lnTo>
                    <a:lnTo>
                      <a:pt x="553" y="794"/>
                    </a:lnTo>
                    <a:lnTo>
                      <a:pt x="567" y="808"/>
                    </a:lnTo>
                    <a:lnTo>
                      <a:pt x="582" y="808"/>
                    </a:lnTo>
                    <a:lnTo>
                      <a:pt x="596" y="808"/>
                    </a:lnTo>
                    <a:lnTo>
                      <a:pt x="610" y="823"/>
                    </a:lnTo>
                    <a:lnTo>
                      <a:pt x="624" y="823"/>
                    </a:lnTo>
                    <a:lnTo>
                      <a:pt x="638" y="837"/>
                    </a:lnTo>
                    <a:lnTo>
                      <a:pt x="652" y="851"/>
                    </a:lnTo>
                    <a:lnTo>
                      <a:pt x="667" y="851"/>
                    </a:lnTo>
                    <a:lnTo>
                      <a:pt x="681" y="851"/>
                    </a:lnTo>
                    <a:lnTo>
                      <a:pt x="695" y="851"/>
                    </a:lnTo>
                    <a:lnTo>
                      <a:pt x="695" y="865"/>
                    </a:lnTo>
                    <a:lnTo>
                      <a:pt x="709" y="865"/>
                    </a:lnTo>
                    <a:lnTo>
                      <a:pt x="709" y="894"/>
                    </a:lnTo>
                    <a:lnTo>
                      <a:pt x="709" y="908"/>
                    </a:lnTo>
                    <a:lnTo>
                      <a:pt x="723" y="908"/>
                    </a:lnTo>
                    <a:lnTo>
                      <a:pt x="738" y="908"/>
                    </a:lnTo>
                    <a:lnTo>
                      <a:pt x="752" y="908"/>
                    </a:lnTo>
                    <a:lnTo>
                      <a:pt x="766" y="908"/>
                    </a:lnTo>
                    <a:lnTo>
                      <a:pt x="780" y="908"/>
                    </a:lnTo>
                    <a:lnTo>
                      <a:pt x="794" y="908"/>
                    </a:lnTo>
                    <a:lnTo>
                      <a:pt x="808" y="908"/>
                    </a:lnTo>
                    <a:lnTo>
                      <a:pt x="823" y="908"/>
                    </a:lnTo>
                    <a:lnTo>
                      <a:pt x="837" y="908"/>
                    </a:lnTo>
                    <a:lnTo>
                      <a:pt x="851" y="908"/>
                    </a:lnTo>
                    <a:lnTo>
                      <a:pt x="894" y="894"/>
                    </a:lnTo>
                    <a:lnTo>
                      <a:pt x="894" y="879"/>
                    </a:lnTo>
                    <a:lnTo>
                      <a:pt x="894" y="865"/>
                    </a:lnTo>
                    <a:lnTo>
                      <a:pt x="908" y="865"/>
                    </a:lnTo>
                    <a:lnTo>
                      <a:pt x="908" y="851"/>
                    </a:lnTo>
                    <a:lnTo>
                      <a:pt x="894" y="823"/>
                    </a:lnTo>
                    <a:lnTo>
                      <a:pt x="908" y="823"/>
                    </a:lnTo>
                    <a:lnTo>
                      <a:pt x="922" y="823"/>
                    </a:lnTo>
                    <a:lnTo>
                      <a:pt x="936" y="808"/>
                    </a:lnTo>
                    <a:lnTo>
                      <a:pt x="950" y="808"/>
                    </a:lnTo>
                    <a:lnTo>
                      <a:pt x="950" y="794"/>
                    </a:lnTo>
                    <a:lnTo>
                      <a:pt x="964" y="794"/>
                    </a:lnTo>
                    <a:lnTo>
                      <a:pt x="979" y="780"/>
                    </a:lnTo>
                    <a:lnTo>
                      <a:pt x="993" y="780"/>
                    </a:lnTo>
                    <a:lnTo>
                      <a:pt x="993" y="766"/>
                    </a:lnTo>
                    <a:lnTo>
                      <a:pt x="1007" y="766"/>
                    </a:lnTo>
                    <a:lnTo>
                      <a:pt x="1007" y="752"/>
                    </a:lnTo>
                    <a:lnTo>
                      <a:pt x="1021" y="752"/>
                    </a:lnTo>
                    <a:lnTo>
                      <a:pt x="1021" y="738"/>
                    </a:lnTo>
                    <a:lnTo>
                      <a:pt x="1035" y="738"/>
                    </a:lnTo>
                    <a:lnTo>
                      <a:pt x="1035" y="723"/>
                    </a:lnTo>
                    <a:lnTo>
                      <a:pt x="1050" y="709"/>
                    </a:lnTo>
                    <a:lnTo>
                      <a:pt x="1064" y="695"/>
                    </a:lnTo>
                    <a:lnTo>
                      <a:pt x="1078" y="695"/>
                    </a:lnTo>
                    <a:lnTo>
                      <a:pt x="1078" y="681"/>
                    </a:lnTo>
                    <a:lnTo>
                      <a:pt x="1092" y="681"/>
                    </a:lnTo>
                    <a:lnTo>
                      <a:pt x="1106" y="667"/>
                    </a:lnTo>
                    <a:lnTo>
                      <a:pt x="1120" y="667"/>
                    </a:lnTo>
                    <a:lnTo>
                      <a:pt x="1135" y="667"/>
                    </a:lnTo>
                    <a:lnTo>
                      <a:pt x="1135" y="652"/>
                    </a:lnTo>
                    <a:lnTo>
                      <a:pt x="1149" y="652"/>
                    </a:lnTo>
                    <a:lnTo>
                      <a:pt x="1163" y="652"/>
                    </a:lnTo>
                    <a:lnTo>
                      <a:pt x="1177" y="638"/>
                    </a:lnTo>
                    <a:lnTo>
                      <a:pt x="1191" y="638"/>
                    </a:lnTo>
                    <a:lnTo>
                      <a:pt x="1206" y="624"/>
                    </a:lnTo>
                    <a:lnTo>
                      <a:pt x="1220" y="624"/>
                    </a:lnTo>
                    <a:lnTo>
                      <a:pt x="1234" y="624"/>
                    </a:lnTo>
                    <a:lnTo>
                      <a:pt x="1248" y="610"/>
                    </a:lnTo>
                    <a:lnTo>
                      <a:pt x="1262" y="596"/>
                    </a:lnTo>
                    <a:lnTo>
                      <a:pt x="1276" y="596"/>
                    </a:lnTo>
                    <a:lnTo>
                      <a:pt x="1291" y="582"/>
                    </a:lnTo>
                    <a:lnTo>
                      <a:pt x="1305" y="567"/>
                    </a:lnTo>
                    <a:lnTo>
                      <a:pt x="1319" y="567"/>
                    </a:lnTo>
                    <a:lnTo>
                      <a:pt x="1319" y="553"/>
                    </a:lnTo>
                    <a:lnTo>
                      <a:pt x="1333" y="539"/>
                    </a:lnTo>
                    <a:lnTo>
                      <a:pt x="1333" y="525"/>
                    </a:lnTo>
                    <a:lnTo>
                      <a:pt x="1347" y="511"/>
                    </a:lnTo>
                    <a:lnTo>
                      <a:pt x="1319" y="468"/>
                    </a:lnTo>
                    <a:lnTo>
                      <a:pt x="1305" y="440"/>
                    </a:lnTo>
                    <a:lnTo>
                      <a:pt x="1305" y="426"/>
                    </a:lnTo>
                    <a:lnTo>
                      <a:pt x="1319" y="426"/>
                    </a:lnTo>
                    <a:lnTo>
                      <a:pt x="1333" y="426"/>
                    </a:lnTo>
                    <a:lnTo>
                      <a:pt x="1333" y="411"/>
                    </a:lnTo>
                    <a:lnTo>
                      <a:pt x="1347" y="426"/>
                    </a:lnTo>
                    <a:lnTo>
                      <a:pt x="1362" y="426"/>
                    </a:lnTo>
                    <a:lnTo>
                      <a:pt x="1376" y="426"/>
                    </a:lnTo>
                    <a:lnTo>
                      <a:pt x="1404" y="383"/>
                    </a:lnTo>
                    <a:lnTo>
                      <a:pt x="1404" y="369"/>
                    </a:lnTo>
                    <a:lnTo>
                      <a:pt x="1404" y="355"/>
                    </a:lnTo>
                    <a:lnTo>
                      <a:pt x="1418" y="340"/>
                    </a:lnTo>
                    <a:lnTo>
                      <a:pt x="1418" y="326"/>
                    </a:lnTo>
                    <a:lnTo>
                      <a:pt x="1418" y="312"/>
                    </a:lnTo>
                    <a:lnTo>
                      <a:pt x="1418" y="298"/>
                    </a:lnTo>
                    <a:lnTo>
                      <a:pt x="1432" y="284"/>
                    </a:lnTo>
                    <a:lnTo>
                      <a:pt x="1404" y="284"/>
                    </a:lnTo>
                    <a:lnTo>
                      <a:pt x="1404" y="269"/>
                    </a:lnTo>
                    <a:lnTo>
                      <a:pt x="1404" y="255"/>
                    </a:lnTo>
                    <a:lnTo>
                      <a:pt x="1404" y="241"/>
                    </a:lnTo>
                    <a:lnTo>
                      <a:pt x="1404" y="213"/>
                    </a:lnTo>
                    <a:lnTo>
                      <a:pt x="1404" y="199"/>
                    </a:lnTo>
                    <a:lnTo>
                      <a:pt x="1404" y="184"/>
                    </a:lnTo>
                    <a:lnTo>
                      <a:pt x="1418" y="184"/>
                    </a:lnTo>
                    <a:lnTo>
                      <a:pt x="1418" y="170"/>
                    </a:lnTo>
                    <a:lnTo>
                      <a:pt x="1432" y="170"/>
                    </a:lnTo>
                    <a:lnTo>
                      <a:pt x="1447" y="142"/>
                    </a:lnTo>
                    <a:lnTo>
                      <a:pt x="1461" y="128"/>
                    </a:lnTo>
                    <a:lnTo>
                      <a:pt x="1475" y="113"/>
                    </a:lnTo>
                    <a:lnTo>
                      <a:pt x="1489" y="128"/>
                    </a:lnTo>
                    <a:lnTo>
                      <a:pt x="1503" y="142"/>
                    </a:lnTo>
                    <a:lnTo>
                      <a:pt x="1503" y="128"/>
                    </a:lnTo>
                    <a:lnTo>
                      <a:pt x="1518" y="128"/>
                    </a:lnTo>
                    <a:lnTo>
                      <a:pt x="1518" y="113"/>
                    </a:lnTo>
                    <a:lnTo>
                      <a:pt x="1532" y="99"/>
                    </a:lnTo>
                    <a:lnTo>
                      <a:pt x="1546" y="85"/>
                    </a:lnTo>
                    <a:lnTo>
                      <a:pt x="1546" y="71"/>
                    </a:lnTo>
                    <a:lnTo>
                      <a:pt x="1560" y="71"/>
                    </a:lnTo>
                    <a:lnTo>
                      <a:pt x="1560" y="57"/>
                    </a:lnTo>
                    <a:lnTo>
                      <a:pt x="1574" y="43"/>
                    </a:lnTo>
                    <a:lnTo>
                      <a:pt x="1588" y="28"/>
                    </a:lnTo>
                    <a:lnTo>
                      <a:pt x="1603" y="28"/>
                    </a:lnTo>
                    <a:lnTo>
                      <a:pt x="1617" y="14"/>
                    </a:lnTo>
                    <a:lnTo>
                      <a:pt x="1631" y="14"/>
                    </a:lnTo>
                    <a:lnTo>
                      <a:pt x="1645" y="14"/>
                    </a:lnTo>
                    <a:lnTo>
                      <a:pt x="1645" y="0"/>
                    </a:lnTo>
                    <a:lnTo>
                      <a:pt x="1659" y="0"/>
                    </a:lnTo>
                    <a:lnTo>
                      <a:pt x="1674" y="0"/>
                    </a:lnTo>
                    <a:lnTo>
                      <a:pt x="1688" y="0"/>
                    </a:lnTo>
                    <a:lnTo>
                      <a:pt x="1702" y="0"/>
                    </a:lnTo>
                    <a:lnTo>
                      <a:pt x="1716" y="0"/>
                    </a:lnTo>
                    <a:lnTo>
                      <a:pt x="1716" y="14"/>
                    </a:lnTo>
                    <a:lnTo>
                      <a:pt x="1730" y="14"/>
                    </a:lnTo>
                    <a:lnTo>
                      <a:pt x="1744" y="14"/>
                    </a:lnTo>
                    <a:lnTo>
                      <a:pt x="1759" y="28"/>
                    </a:lnTo>
                    <a:lnTo>
                      <a:pt x="1773" y="28"/>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28748" name="Freeform 35"/>
              <p:cNvSpPr>
                <a:spLocks/>
              </p:cNvSpPr>
              <p:nvPr/>
            </p:nvSpPr>
            <p:spPr bwMode="auto">
              <a:xfrm>
                <a:off x="3446" y="4355"/>
                <a:ext cx="1106" cy="950"/>
              </a:xfrm>
              <a:custGeom>
                <a:avLst/>
                <a:gdLst>
                  <a:gd name="T0" fmla="*/ 610 w 1106"/>
                  <a:gd name="T1" fmla="*/ 71 h 950"/>
                  <a:gd name="T2" fmla="*/ 638 w 1106"/>
                  <a:gd name="T3" fmla="*/ 127 h 950"/>
                  <a:gd name="T4" fmla="*/ 653 w 1106"/>
                  <a:gd name="T5" fmla="*/ 141 h 950"/>
                  <a:gd name="T6" fmla="*/ 667 w 1106"/>
                  <a:gd name="T7" fmla="*/ 156 h 950"/>
                  <a:gd name="T8" fmla="*/ 695 w 1106"/>
                  <a:gd name="T9" fmla="*/ 212 h 950"/>
                  <a:gd name="T10" fmla="*/ 709 w 1106"/>
                  <a:gd name="T11" fmla="*/ 241 h 950"/>
                  <a:gd name="T12" fmla="*/ 738 w 1106"/>
                  <a:gd name="T13" fmla="*/ 298 h 950"/>
                  <a:gd name="T14" fmla="*/ 794 w 1106"/>
                  <a:gd name="T15" fmla="*/ 283 h 950"/>
                  <a:gd name="T16" fmla="*/ 823 w 1106"/>
                  <a:gd name="T17" fmla="*/ 312 h 950"/>
                  <a:gd name="T18" fmla="*/ 894 w 1106"/>
                  <a:gd name="T19" fmla="*/ 312 h 950"/>
                  <a:gd name="T20" fmla="*/ 1007 w 1106"/>
                  <a:gd name="T21" fmla="*/ 326 h 950"/>
                  <a:gd name="T22" fmla="*/ 1092 w 1106"/>
                  <a:gd name="T23" fmla="*/ 340 h 950"/>
                  <a:gd name="T24" fmla="*/ 1092 w 1106"/>
                  <a:gd name="T25" fmla="*/ 496 h 950"/>
                  <a:gd name="T26" fmla="*/ 1092 w 1106"/>
                  <a:gd name="T27" fmla="*/ 539 h 950"/>
                  <a:gd name="T28" fmla="*/ 1021 w 1106"/>
                  <a:gd name="T29" fmla="*/ 723 h 950"/>
                  <a:gd name="T30" fmla="*/ 993 w 1106"/>
                  <a:gd name="T31" fmla="*/ 737 h 950"/>
                  <a:gd name="T32" fmla="*/ 965 w 1106"/>
                  <a:gd name="T33" fmla="*/ 851 h 950"/>
                  <a:gd name="T34" fmla="*/ 936 w 1106"/>
                  <a:gd name="T35" fmla="*/ 950 h 950"/>
                  <a:gd name="T36" fmla="*/ 894 w 1106"/>
                  <a:gd name="T37" fmla="*/ 936 h 950"/>
                  <a:gd name="T38" fmla="*/ 865 w 1106"/>
                  <a:gd name="T39" fmla="*/ 922 h 950"/>
                  <a:gd name="T40" fmla="*/ 851 w 1106"/>
                  <a:gd name="T41" fmla="*/ 922 h 950"/>
                  <a:gd name="T42" fmla="*/ 823 w 1106"/>
                  <a:gd name="T43" fmla="*/ 907 h 950"/>
                  <a:gd name="T44" fmla="*/ 780 w 1106"/>
                  <a:gd name="T45" fmla="*/ 893 h 950"/>
                  <a:gd name="T46" fmla="*/ 738 w 1106"/>
                  <a:gd name="T47" fmla="*/ 893 h 950"/>
                  <a:gd name="T48" fmla="*/ 709 w 1106"/>
                  <a:gd name="T49" fmla="*/ 879 h 950"/>
                  <a:gd name="T50" fmla="*/ 681 w 1106"/>
                  <a:gd name="T51" fmla="*/ 865 h 950"/>
                  <a:gd name="T52" fmla="*/ 653 w 1106"/>
                  <a:gd name="T53" fmla="*/ 865 h 950"/>
                  <a:gd name="T54" fmla="*/ 610 w 1106"/>
                  <a:gd name="T55" fmla="*/ 851 h 950"/>
                  <a:gd name="T56" fmla="*/ 582 w 1106"/>
                  <a:gd name="T57" fmla="*/ 837 h 950"/>
                  <a:gd name="T58" fmla="*/ 553 w 1106"/>
                  <a:gd name="T59" fmla="*/ 822 h 950"/>
                  <a:gd name="T60" fmla="*/ 525 w 1106"/>
                  <a:gd name="T61" fmla="*/ 808 h 950"/>
                  <a:gd name="T62" fmla="*/ 482 w 1106"/>
                  <a:gd name="T63" fmla="*/ 780 h 950"/>
                  <a:gd name="T64" fmla="*/ 454 w 1106"/>
                  <a:gd name="T65" fmla="*/ 766 h 950"/>
                  <a:gd name="T66" fmla="*/ 440 w 1106"/>
                  <a:gd name="T67" fmla="*/ 751 h 950"/>
                  <a:gd name="T68" fmla="*/ 412 w 1106"/>
                  <a:gd name="T69" fmla="*/ 723 h 950"/>
                  <a:gd name="T70" fmla="*/ 369 w 1106"/>
                  <a:gd name="T71" fmla="*/ 723 h 950"/>
                  <a:gd name="T72" fmla="*/ 341 w 1106"/>
                  <a:gd name="T73" fmla="*/ 709 h 950"/>
                  <a:gd name="T74" fmla="*/ 298 w 1106"/>
                  <a:gd name="T75" fmla="*/ 709 h 950"/>
                  <a:gd name="T76" fmla="*/ 256 w 1106"/>
                  <a:gd name="T77" fmla="*/ 766 h 950"/>
                  <a:gd name="T78" fmla="*/ 185 w 1106"/>
                  <a:gd name="T79" fmla="*/ 808 h 950"/>
                  <a:gd name="T80" fmla="*/ 170 w 1106"/>
                  <a:gd name="T81" fmla="*/ 709 h 950"/>
                  <a:gd name="T82" fmla="*/ 170 w 1106"/>
                  <a:gd name="T83" fmla="*/ 610 h 950"/>
                  <a:gd name="T84" fmla="*/ 185 w 1106"/>
                  <a:gd name="T85" fmla="*/ 567 h 950"/>
                  <a:gd name="T86" fmla="*/ 170 w 1106"/>
                  <a:gd name="T87" fmla="*/ 553 h 950"/>
                  <a:gd name="T88" fmla="*/ 142 w 1106"/>
                  <a:gd name="T89" fmla="*/ 581 h 950"/>
                  <a:gd name="T90" fmla="*/ 114 w 1106"/>
                  <a:gd name="T91" fmla="*/ 595 h 950"/>
                  <a:gd name="T92" fmla="*/ 85 w 1106"/>
                  <a:gd name="T93" fmla="*/ 610 h 950"/>
                  <a:gd name="T94" fmla="*/ 57 w 1106"/>
                  <a:gd name="T95" fmla="*/ 638 h 950"/>
                  <a:gd name="T96" fmla="*/ 29 w 1106"/>
                  <a:gd name="T97" fmla="*/ 652 h 950"/>
                  <a:gd name="T98" fmla="*/ 43 w 1106"/>
                  <a:gd name="T99" fmla="*/ 595 h 950"/>
                  <a:gd name="T100" fmla="*/ 57 w 1106"/>
                  <a:gd name="T101" fmla="*/ 496 h 950"/>
                  <a:gd name="T102" fmla="*/ 57 w 1106"/>
                  <a:gd name="T103" fmla="*/ 397 h 950"/>
                  <a:gd name="T104" fmla="*/ 57 w 1106"/>
                  <a:gd name="T105" fmla="*/ 298 h 950"/>
                  <a:gd name="T106" fmla="*/ 43 w 1106"/>
                  <a:gd name="T107" fmla="*/ 227 h 950"/>
                  <a:gd name="T108" fmla="*/ 14 w 1106"/>
                  <a:gd name="T109" fmla="*/ 113 h 950"/>
                  <a:gd name="T110" fmla="*/ 14 w 1106"/>
                  <a:gd name="T111" fmla="*/ 71 h 950"/>
                  <a:gd name="T112" fmla="*/ 57 w 1106"/>
                  <a:gd name="T113" fmla="*/ 28 h 950"/>
                  <a:gd name="T114" fmla="*/ 71 w 1106"/>
                  <a:gd name="T115" fmla="*/ 28 h 950"/>
                  <a:gd name="T116" fmla="*/ 213 w 1106"/>
                  <a:gd name="T117" fmla="*/ 0 h 950"/>
                  <a:gd name="T118" fmla="*/ 298 w 1106"/>
                  <a:gd name="T119" fmla="*/ 14 h 950"/>
                  <a:gd name="T120" fmla="*/ 426 w 1106"/>
                  <a:gd name="T121" fmla="*/ 28 h 950"/>
                  <a:gd name="T122" fmla="*/ 497 w 1106"/>
                  <a:gd name="T123" fmla="*/ 28 h 950"/>
                  <a:gd name="T124" fmla="*/ 582 w 1106"/>
                  <a:gd name="T125" fmla="*/ 42 h 95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106"/>
                  <a:gd name="T190" fmla="*/ 0 h 950"/>
                  <a:gd name="T191" fmla="*/ 1106 w 1106"/>
                  <a:gd name="T192" fmla="*/ 950 h 95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106" h="950">
                    <a:moveTo>
                      <a:pt x="596" y="42"/>
                    </a:moveTo>
                    <a:lnTo>
                      <a:pt x="610" y="42"/>
                    </a:lnTo>
                    <a:lnTo>
                      <a:pt x="610" y="56"/>
                    </a:lnTo>
                    <a:lnTo>
                      <a:pt x="610" y="71"/>
                    </a:lnTo>
                    <a:lnTo>
                      <a:pt x="624" y="85"/>
                    </a:lnTo>
                    <a:lnTo>
                      <a:pt x="638" y="113"/>
                    </a:lnTo>
                    <a:lnTo>
                      <a:pt x="638" y="127"/>
                    </a:lnTo>
                    <a:lnTo>
                      <a:pt x="653" y="127"/>
                    </a:lnTo>
                    <a:lnTo>
                      <a:pt x="653" y="141"/>
                    </a:lnTo>
                    <a:lnTo>
                      <a:pt x="653" y="156"/>
                    </a:lnTo>
                    <a:lnTo>
                      <a:pt x="667" y="156"/>
                    </a:lnTo>
                    <a:lnTo>
                      <a:pt x="667" y="170"/>
                    </a:lnTo>
                    <a:lnTo>
                      <a:pt x="681" y="198"/>
                    </a:lnTo>
                    <a:lnTo>
                      <a:pt x="695" y="212"/>
                    </a:lnTo>
                    <a:lnTo>
                      <a:pt x="695" y="227"/>
                    </a:lnTo>
                    <a:lnTo>
                      <a:pt x="709" y="241"/>
                    </a:lnTo>
                    <a:lnTo>
                      <a:pt x="709" y="255"/>
                    </a:lnTo>
                    <a:lnTo>
                      <a:pt x="724" y="269"/>
                    </a:lnTo>
                    <a:lnTo>
                      <a:pt x="724" y="283"/>
                    </a:lnTo>
                    <a:lnTo>
                      <a:pt x="738" y="298"/>
                    </a:lnTo>
                    <a:lnTo>
                      <a:pt x="752" y="283"/>
                    </a:lnTo>
                    <a:lnTo>
                      <a:pt x="766" y="298"/>
                    </a:lnTo>
                    <a:lnTo>
                      <a:pt x="794" y="298"/>
                    </a:lnTo>
                    <a:lnTo>
                      <a:pt x="794" y="283"/>
                    </a:lnTo>
                    <a:lnTo>
                      <a:pt x="809" y="283"/>
                    </a:lnTo>
                    <a:lnTo>
                      <a:pt x="809" y="298"/>
                    </a:lnTo>
                    <a:lnTo>
                      <a:pt x="823" y="298"/>
                    </a:lnTo>
                    <a:lnTo>
                      <a:pt x="823" y="312"/>
                    </a:lnTo>
                    <a:lnTo>
                      <a:pt x="837" y="312"/>
                    </a:lnTo>
                    <a:lnTo>
                      <a:pt x="865" y="312"/>
                    </a:lnTo>
                    <a:lnTo>
                      <a:pt x="880" y="312"/>
                    </a:lnTo>
                    <a:lnTo>
                      <a:pt x="894" y="312"/>
                    </a:lnTo>
                    <a:lnTo>
                      <a:pt x="922" y="312"/>
                    </a:lnTo>
                    <a:lnTo>
                      <a:pt x="936" y="312"/>
                    </a:lnTo>
                    <a:lnTo>
                      <a:pt x="950" y="312"/>
                    </a:lnTo>
                    <a:lnTo>
                      <a:pt x="965" y="326"/>
                    </a:lnTo>
                    <a:lnTo>
                      <a:pt x="1007" y="326"/>
                    </a:lnTo>
                    <a:lnTo>
                      <a:pt x="1036" y="326"/>
                    </a:lnTo>
                    <a:lnTo>
                      <a:pt x="1064" y="340"/>
                    </a:lnTo>
                    <a:lnTo>
                      <a:pt x="1078" y="340"/>
                    </a:lnTo>
                    <a:lnTo>
                      <a:pt x="1092" y="340"/>
                    </a:lnTo>
                    <a:lnTo>
                      <a:pt x="1106" y="340"/>
                    </a:lnTo>
                    <a:lnTo>
                      <a:pt x="1106" y="397"/>
                    </a:lnTo>
                    <a:lnTo>
                      <a:pt x="1106" y="439"/>
                    </a:lnTo>
                    <a:lnTo>
                      <a:pt x="1106" y="468"/>
                    </a:lnTo>
                    <a:lnTo>
                      <a:pt x="1092" y="496"/>
                    </a:lnTo>
                    <a:lnTo>
                      <a:pt x="1092" y="510"/>
                    </a:lnTo>
                    <a:lnTo>
                      <a:pt x="1092" y="524"/>
                    </a:lnTo>
                    <a:lnTo>
                      <a:pt x="1092" y="539"/>
                    </a:lnTo>
                    <a:lnTo>
                      <a:pt x="1064" y="666"/>
                    </a:lnTo>
                    <a:lnTo>
                      <a:pt x="1064" y="681"/>
                    </a:lnTo>
                    <a:lnTo>
                      <a:pt x="1064" y="723"/>
                    </a:lnTo>
                    <a:lnTo>
                      <a:pt x="1050" y="723"/>
                    </a:lnTo>
                    <a:lnTo>
                      <a:pt x="1021" y="723"/>
                    </a:lnTo>
                    <a:lnTo>
                      <a:pt x="1007" y="723"/>
                    </a:lnTo>
                    <a:lnTo>
                      <a:pt x="993" y="737"/>
                    </a:lnTo>
                    <a:lnTo>
                      <a:pt x="993" y="751"/>
                    </a:lnTo>
                    <a:lnTo>
                      <a:pt x="993" y="766"/>
                    </a:lnTo>
                    <a:lnTo>
                      <a:pt x="993" y="780"/>
                    </a:lnTo>
                    <a:lnTo>
                      <a:pt x="979" y="794"/>
                    </a:lnTo>
                    <a:lnTo>
                      <a:pt x="965" y="851"/>
                    </a:lnTo>
                    <a:lnTo>
                      <a:pt x="950" y="893"/>
                    </a:lnTo>
                    <a:lnTo>
                      <a:pt x="950" y="907"/>
                    </a:lnTo>
                    <a:lnTo>
                      <a:pt x="936" y="936"/>
                    </a:lnTo>
                    <a:lnTo>
                      <a:pt x="936" y="950"/>
                    </a:lnTo>
                    <a:lnTo>
                      <a:pt x="936" y="936"/>
                    </a:lnTo>
                    <a:lnTo>
                      <a:pt x="922" y="936"/>
                    </a:lnTo>
                    <a:lnTo>
                      <a:pt x="894" y="936"/>
                    </a:lnTo>
                    <a:lnTo>
                      <a:pt x="880" y="936"/>
                    </a:lnTo>
                    <a:lnTo>
                      <a:pt x="880" y="922"/>
                    </a:lnTo>
                    <a:lnTo>
                      <a:pt x="865" y="922"/>
                    </a:lnTo>
                    <a:lnTo>
                      <a:pt x="851" y="922"/>
                    </a:lnTo>
                    <a:lnTo>
                      <a:pt x="837" y="922"/>
                    </a:lnTo>
                    <a:lnTo>
                      <a:pt x="823" y="907"/>
                    </a:lnTo>
                    <a:lnTo>
                      <a:pt x="809" y="907"/>
                    </a:lnTo>
                    <a:lnTo>
                      <a:pt x="794" y="907"/>
                    </a:lnTo>
                    <a:lnTo>
                      <a:pt x="780" y="893"/>
                    </a:lnTo>
                    <a:lnTo>
                      <a:pt x="766" y="893"/>
                    </a:lnTo>
                    <a:lnTo>
                      <a:pt x="752" y="893"/>
                    </a:lnTo>
                    <a:lnTo>
                      <a:pt x="738" y="893"/>
                    </a:lnTo>
                    <a:lnTo>
                      <a:pt x="738" y="879"/>
                    </a:lnTo>
                    <a:lnTo>
                      <a:pt x="724" y="879"/>
                    </a:lnTo>
                    <a:lnTo>
                      <a:pt x="709" y="879"/>
                    </a:lnTo>
                    <a:lnTo>
                      <a:pt x="695" y="879"/>
                    </a:lnTo>
                    <a:lnTo>
                      <a:pt x="681" y="865"/>
                    </a:lnTo>
                    <a:lnTo>
                      <a:pt x="667" y="865"/>
                    </a:lnTo>
                    <a:lnTo>
                      <a:pt x="653" y="865"/>
                    </a:lnTo>
                    <a:lnTo>
                      <a:pt x="638" y="865"/>
                    </a:lnTo>
                    <a:lnTo>
                      <a:pt x="624" y="851"/>
                    </a:lnTo>
                    <a:lnTo>
                      <a:pt x="610" y="851"/>
                    </a:lnTo>
                    <a:lnTo>
                      <a:pt x="596" y="851"/>
                    </a:lnTo>
                    <a:lnTo>
                      <a:pt x="596" y="837"/>
                    </a:lnTo>
                    <a:lnTo>
                      <a:pt x="582" y="837"/>
                    </a:lnTo>
                    <a:lnTo>
                      <a:pt x="568" y="837"/>
                    </a:lnTo>
                    <a:lnTo>
                      <a:pt x="553" y="837"/>
                    </a:lnTo>
                    <a:lnTo>
                      <a:pt x="553" y="822"/>
                    </a:lnTo>
                    <a:lnTo>
                      <a:pt x="539" y="822"/>
                    </a:lnTo>
                    <a:lnTo>
                      <a:pt x="525" y="822"/>
                    </a:lnTo>
                    <a:lnTo>
                      <a:pt x="525" y="808"/>
                    </a:lnTo>
                    <a:lnTo>
                      <a:pt x="511" y="808"/>
                    </a:lnTo>
                    <a:lnTo>
                      <a:pt x="511" y="794"/>
                    </a:lnTo>
                    <a:lnTo>
                      <a:pt x="497" y="794"/>
                    </a:lnTo>
                    <a:lnTo>
                      <a:pt x="482" y="794"/>
                    </a:lnTo>
                    <a:lnTo>
                      <a:pt x="482" y="780"/>
                    </a:lnTo>
                    <a:lnTo>
                      <a:pt x="468" y="780"/>
                    </a:lnTo>
                    <a:lnTo>
                      <a:pt x="468" y="766"/>
                    </a:lnTo>
                    <a:lnTo>
                      <a:pt x="454" y="766"/>
                    </a:lnTo>
                    <a:lnTo>
                      <a:pt x="454" y="751"/>
                    </a:lnTo>
                    <a:lnTo>
                      <a:pt x="440" y="751"/>
                    </a:lnTo>
                    <a:lnTo>
                      <a:pt x="426" y="737"/>
                    </a:lnTo>
                    <a:lnTo>
                      <a:pt x="412" y="737"/>
                    </a:lnTo>
                    <a:lnTo>
                      <a:pt x="412" y="723"/>
                    </a:lnTo>
                    <a:lnTo>
                      <a:pt x="397" y="723"/>
                    </a:lnTo>
                    <a:lnTo>
                      <a:pt x="383" y="723"/>
                    </a:lnTo>
                    <a:lnTo>
                      <a:pt x="369" y="723"/>
                    </a:lnTo>
                    <a:lnTo>
                      <a:pt x="355" y="723"/>
                    </a:lnTo>
                    <a:lnTo>
                      <a:pt x="355" y="709"/>
                    </a:lnTo>
                    <a:lnTo>
                      <a:pt x="341" y="709"/>
                    </a:lnTo>
                    <a:lnTo>
                      <a:pt x="326" y="709"/>
                    </a:lnTo>
                    <a:lnTo>
                      <a:pt x="312" y="709"/>
                    </a:lnTo>
                    <a:lnTo>
                      <a:pt x="298" y="709"/>
                    </a:lnTo>
                    <a:lnTo>
                      <a:pt x="284" y="709"/>
                    </a:lnTo>
                    <a:lnTo>
                      <a:pt x="270" y="723"/>
                    </a:lnTo>
                    <a:lnTo>
                      <a:pt x="270" y="737"/>
                    </a:lnTo>
                    <a:lnTo>
                      <a:pt x="256" y="766"/>
                    </a:lnTo>
                    <a:lnTo>
                      <a:pt x="227" y="780"/>
                    </a:lnTo>
                    <a:lnTo>
                      <a:pt x="227" y="794"/>
                    </a:lnTo>
                    <a:lnTo>
                      <a:pt x="199" y="794"/>
                    </a:lnTo>
                    <a:lnTo>
                      <a:pt x="185" y="808"/>
                    </a:lnTo>
                    <a:lnTo>
                      <a:pt x="185" y="766"/>
                    </a:lnTo>
                    <a:lnTo>
                      <a:pt x="185" y="751"/>
                    </a:lnTo>
                    <a:lnTo>
                      <a:pt x="185" y="737"/>
                    </a:lnTo>
                    <a:lnTo>
                      <a:pt x="170" y="723"/>
                    </a:lnTo>
                    <a:lnTo>
                      <a:pt x="170" y="709"/>
                    </a:lnTo>
                    <a:lnTo>
                      <a:pt x="170" y="681"/>
                    </a:lnTo>
                    <a:lnTo>
                      <a:pt x="170" y="652"/>
                    </a:lnTo>
                    <a:lnTo>
                      <a:pt x="170" y="638"/>
                    </a:lnTo>
                    <a:lnTo>
                      <a:pt x="170" y="624"/>
                    </a:lnTo>
                    <a:lnTo>
                      <a:pt x="170" y="610"/>
                    </a:lnTo>
                    <a:lnTo>
                      <a:pt x="170" y="595"/>
                    </a:lnTo>
                    <a:lnTo>
                      <a:pt x="170" y="581"/>
                    </a:lnTo>
                    <a:lnTo>
                      <a:pt x="185" y="567"/>
                    </a:lnTo>
                    <a:lnTo>
                      <a:pt x="185" y="553"/>
                    </a:lnTo>
                    <a:lnTo>
                      <a:pt x="170" y="553"/>
                    </a:lnTo>
                    <a:lnTo>
                      <a:pt x="156" y="567"/>
                    </a:lnTo>
                    <a:lnTo>
                      <a:pt x="156" y="581"/>
                    </a:lnTo>
                    <a:lnTo>
                      <a:pt x="142" y="581"/>
                    </a:lnTo>
                    <a:lnTo>
                      <a:pt x="128" y="595"/>
                    </a:lnTo>
                    <a:lnTo>
                      <a:pt x="114" y="595"/>
                    </a:lnTo>
                    <a:lnTo>
                      <a:pt x="100" y="595"/>
                    </a:lnTo>
                    <a:lnTo>
                      <a:pt x="100" y="610"/>
                    </a:lnTo>
                    <a:lnTo>
                      <a:pt x="85" y="610"/>
                    </a:lnTo>
                    <a:lnTo>
                      <a:pt x="85" y="624"/>
                    </a:lnTo>
                    <a:lnTo>
                      <a:pt x="71" y="624"/>
                    </a:lnTo>
                    <a:lnTo>
                      <a:pt x="71" y="638"/>
                    </a:lnTo>
                    <a:lnTo>
                      <a:pt x="57" y="638"/>
                    </a:lnTo>
                    <a:lnTo>
                      <a:pt x="43" y="638"/>
                    </a:lnTo>
                    <a:lnTo>
                      <a:pt x="43" y="652"/>
                    </a:lnTo>
                    <a:lnTo>
                      <a:pt x="29" y="652"/>
                    </a:lnTo>
                    <a:lnTo>
                      <a:pt x="29" y="638"/>
                    </a:lnTo>
                    <a:lnTo>
                      <a:pt x="29" y="624"/>
                    </a:lnTo>
                    <a:lnTo>
                      <a:pt x="43" y="595"/>
                    </a:lnTo>
                    <a:lnTo>
                      <a:pt x="43" y="567"/>
                    </a:lnTo>
                    <a:lnTo>
                      <a:pt x="43" y="553"/>
                    </a:lnTo>
                    <a:lnTo>
                      <a:pt x="43" y="539"/>
                    </a:lnTo>
                    <a:lnTo>
                      <a:pt x="43" y="524"/>
                    </a:lnTo>
                    <a:lnTo>
                      <a:pt x="57" y="496"/>
                    </a:lnTo>
                    <a:lnTo>
                      <a:pt x="57" y="482"/>
                    </a:lnTo>
                    <a:lnTo>
                      <a:pt x="57" y="468"/>
                    </a:lnTo>
                    <a:lnTo>
                      <a:pt x="57" y="454"/>
                    </a:lnTo>
                    <a:lnTo>
                      <a:pt x="57" y="425"/>
                    </a:lnTo>
                    <a:lnTo>
                      <a:pt x="57" y="411"/>
                    </a:lnTo>
                    <a:lnTo>
                      <a:pt x="57" y="397"/>
                    </a:lnTo>
                    <a:lnTo>
                      <a:pt x="57" y="368"/>
                    </a:lnTo>
                    <a:lnTo>
                      <a:pt x="57" y="354"/>
                    </a:lnTo>
                    <a:lnTo>
                      <a:pt x="57" y="326"/>
                    </a:lnTo>
                    <a:lnTo>
                      <a:pt x="57" y="312"/>
                    </a:lnTo>
                    <a:lnTo>
                      <a:pt x="43" y="298"/>
                    </a:lnTo>
                    <a:lnTo>
                      <a:pt x="57" y="298"/>
                    </a:lnTo>
                    <a:lnTo>
                      <a:pt x="57" y="283"/>
                    </a:lnTo>
                    <a:lnTo>
                      <a:pt x="43" y="269"/>
                    </a:lnTo>
                    <a:lnTo>
                      <a:pt x="43" y="255"/>
                    </a:lnTo>
                    <a:lnTo>
                      <a:pt x="43" y="241"/>
                    </a:lnTo>
                    <a:lnTo>
                      <a:pt x="43" y="227"/>
                    </a:lnTo>
                    <a:lnTo>
                      <a:pt x="43" y="212"/>
                    </a:lnTo>
                    <a:lnTo>
                      <a:pt x="29" y="170"/>
                    </a:lnTo>
                    <a:lnTo>
                      <a:pt x="29" y="156"/>
                    </a:lnTo>
                    <a:lnTo>
                      <a:pt x="14" y="113"/>
                    </a:lnTo>
                    <a:lnTo>
                      <a:pt x="0" y="99"/>
                    </a:lnTo>
                    <a:lnTo>
                      <a:pt x="0" y="85"/>
                    </a:lnTo>
                    <a:lnTo>
                      <a:pt x="14" y="71"/>
                    </a:lnTo>
                    <a:lnTo>
                      <a:pt x="29" y="56"/>
                    </a:lnTo>
                    <a:lnTo>
                      <a:pt x="29" y="42"/>
                    </a:lnTo>
                    <a:lnTo>
                      <a:pt x="43" y="42"/>
                    </a:lnTo>
                    <a:lnTo>
                      <a:pt x="57" y="28"/>
                    </a:lnTo>
                    <a:lnTo>
                      <a:pt x="71" y="28"/>
                    </a:lnTo>
                    <a:lnTo>
                      <a:pt x="85" y="28"/>
                    </a:lnTo>
                    <a:lnTo>
                      <a:pt x="114" y="28"/>
                    </a:lnTo>
                    <a:lnTo>
                      <a:pt x="142" y="14"/>
                    </a:lnTo>
                    <a:lnTo>
                      <a:pt x="185" y="14"/>
                    </a:lnTo>
                    <a:lnTo>
                      <a:pt x="199" y="0"/>
                    </a:lnTo>
                    <a:lnTo>
                      <a:pt x="213" y="0"/>
                    </a:lnTo>
                    <a:lnTo>
                      <a:pt x="227" y="0"/>
                    </a:lnTo>
                    <a:lnTo>
                      <a:pt x="241" y="0"/>
                    </a:lnTo>
                    <a:lnTo>
                      <a:pt x="284" y="14"/>
                    </a:lnTo>
                    <a:lnTo>
                      <a:pt x="298" y="14"/>
                    </a:lnTo>
                    <a:lnTo>
                      <a:pt x="341" y="14"/>
                    </a:lnTo>
                    <a:lnTo>
                      <a:pt x="355" y="14"/>
                    </a:lnTo>
                    <a:lnTo>
                      <a:pt x="369" y="14"/>
                    </a:lnTo>
                    <a:lnTo>
                      <a:pt x="412" y="14"/>
                    </a:lnTo>
                    <a:lnTo>
                      <a:pt x="426" y="28"/>
                    </a:lnTo>
                    <a:lnTo>
                      <a:pt x="454" y="28"/>
                    </a:lnTo>
                    <a:lnTo>
                      <a:pt x="468" y="28"/>
                    </a:lnTo>
                    <a:lnTo>
                      <a:pt x="482" y="28"/>
                    </a:lnTo>
                    <a:lnTo>
                      <a:pt x="497" y="28"/>
                    </a:lnTo>
                    <a:lnTo>
                      <a:pt x="511" y="42"/>
                    </a:lnTo>
                    <a:lnTo>
                      <a:pt x="525" y="42"/>
                    </a:lnTo>
                    <a:lnTo>
                      <a:pt x="539" y="42"/>
                    </a:lnTo>
                    <a:lnTo>
                      <a:pt x="582" y="42"/>
                    </a:lnTo>
                    <a:lnTo>
                      <a:pt x="596" y="42"/>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sp>
          <p:nvSpPr>
            <p:cNvPr id="99" name="Text Box 33"/>
            <p:cNvSpPr txBox="1">
              <a:spLocks noChangeArrowheads="1"/>
            </p:cNvSpPr>
            <p:nvPr/>
          </p:nvSpPr>
          <p:spPr bwMode="auto">
            <a:xfrm>
              <a:off x="2799" y="1478"/>
              <a:ext cx="937" cy="295"/>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淀川区</a:t>
              </a:r>
              <a:endParaRPr lang="ja-JP" altLang="en-US" sz="1050" b="1" dirty="0">
                <a:latin typeface="Meiryo UI" pitchFamily="50" charset="-128"/>
                <a:ea typeface="Meiryo UI" pitchFamily="50" charset="-128"/>
                <a:cs typeface="Meiryo UI" pitchFamily="50" charset="-128"/>
              </a:endParaRPr>
            </a:p>
          </p:txBody>
        </p:sp>
        <p:sp>
          <p:nvSpPr>
            <p:cNvPr id="100" name="Text Box 32"/>
            <p:cNvSpPr txBox="1">
              <a:spLocks noChangeArrowheads="1"/>
            </p:cNvSpPr>
            <p:nvPr/>
          </p:nvSpPr>
          <p:spPr bwMode="auto">
            <a:xfrm>
              <a:off x="4262" y="977"/>
              <a:ext cx="1135" cy="30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東淀川区</a:t>
              </a:r>
              <a:endParaRPr lang="ja-JP" altLang="en-US" sz="1050" b="1" dirty="0">
                <a:latin typeface="Meiryo UI" pitchFamily="50" charset="-128"/>
                <a:ea typeface="Meiryo UI" pitchFamily="50" charset="-128"/>
                <a:cs typeface="Meiryo UI" pitchFamily="50" charset="-128"/>
              </a:endParaRPr>
            </a:p>
          </p:txBody>
        </p:sp>
        <p:sp>
          <p:nvSpPr>
            <p:cNvPr id="101" name="Text Box 31"/>
            <p:cNvSpPr txBox="1">
              <a:spLocks noChangeArrowheads="1"/>
            </p:cNvSpPr>
            <p:nvPr/>
          </p:nvSpPr>
          <p:spPr bwMode="auto">
            <a:xfrm>
              <a:off x="1233" y="2432"/>
              <a:ext cx="901"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西淀川区</a:t>
              </a:r>
              <a:endParaRPr lang="ja-JP" altLang="en-US" sz="1050" b="1" dirty="0">
                <a:latin typeface="Meiryo UI" pitchFamily="50" charset="-128"/>
                <a:ea typeface="Meiryo UI" pitchFamily="50" charset="-128"/>
                <a:cs typeface="Meiryo UI" pitchFamily="50" charset="-128"/>
              </a:endParaRPr>
            </a:p>
          </p:txBody>
        </p:sp>
        <p:sp>
          <p:nvSpPr>
            <p:cNvPr id="102" name="Text Box 30"/>
            <p:cNvSpPr txBox="1">
              <a:spLocks noChangeArrowheads="1"/>
            </p:cNvSpPr>
            <p:nvPr/>
          </p:nvSpPr>
          <p:spPr bwMode="auto">
            <a:xfrm>
              <a:off x="2521" y="2651"/>
              <a:ext cx="901" cy="361"/>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福島区</a:t>
              </a:r>
              <a:endParaRPr lang="ja-JP" altLang="en-US" sz="1050" b="1" dirty="0">
                <a:latin typeface="Meiryo UI" pitchFamily="50" charset="-128"/>
                <a:ea typeface="Meiryo UI" pitchFamily="50" charset="-128"/>
                <a:cs typeface="Meiryo UI" pitchFamily="50" charset="-128"/>
              </a:endParaRPr>
            </a:p>
          </p:txBody>
        </p:sp>
        <p:sp>
          <p:nvSpPr>
            <p:cNvPr id="103" name="Text Box 29"/>
            <p:cNvSpPr txBox="1">
              <a:spLocks noChangeArrowheads="1"/>
            </p:cNvSpPr>
            <p:nvPr/>
          </p:nvSpPr>
          <p:spPr bwMode="auto">
            <a:xfrm>
              <a:off x="3505" y="2233"/>
              <a:ext cx="720"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北区</a:t>
              </a:r>
              <a:endParaRPr lang="ja-JP" altLang="en-US" sz="1050" b="1" dirty="0">
                <a:latin typeface="Meiryo UI" pitchFamily="50" charset="-128"/>
                <a:ea typeface="Meiryo UI" pitchFamily="50" charset="-128"/>
                <a:cs typeface="Meiryo UI" pitchFamily="50" charset="-128"/>
              </a:endParaRPr>
            </a:p>
          </p:txBody>
        </p:sp>
        <p:sp>
          <p:nvSpPr>
            <p:cNvPr id="104" name="Text Box 28"/>
            <p:cNvSpPr txBox="1">
              <a:spLocks noChangeArrowheads="1"/>
            </p:cNvSpPr>
            <p:nvPr/>
          </p:nvSpPr>
          <p:spPr bwMode="auto">
            <a:xfrm>
              <a:off x="4300" y="1961"/>
              <a:ext cx="899"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都島区</a:t>
              </a:r>
              <a:endParaRPr lang="ja-JP" altLang="en-US" sz="1050" b="1" dirty="0">
                <a:latin typeface="Meiryo UI" pitchFamily="50" charset="-128"/>
                <a:ea typeface="Meiryo UI" pitchFamily="50" charset="-128"/>
                <a:cs typeface="Meiryo UI" pitchFamily="50" charset="-128"/>
              </a:endParaRPr>
            </a:p>
          </p:txBody>
        </p:sp>
        <p:sp>
          <p:nvSpPr>
            <p:cNvPr id="28708" name="Text Box 27"/>
            <p:cNvSpPr txBox="1">
              <a:spLocks noChangeArrowheads="1"/>
            </p:cNvSpPr>
            <p:nvPr/>
          </p:nvSpPr>
          <p:spPr bwMode="auto">
            <a:xfrm>
              <a:off x="4929" y="1678"/>
              <a:ext cx="90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900" b="1">
                  <a:solidFill>
                    <a:srgbClr val="000000"/>
                  </a:solidFill>
                  <a:latin typeface="Meiryo UI" panose="020B0604030504040204" pitchFamily="50" charset="-128"/>
                  <a:ea typeface="Meiryo UI" panose="020B0604030504040204" pitchFamily="50" charset="-128"/>
                  <a:cs typeface="Meiryo UI" panose="020B0604030504040204" pitchFamily="50" charset="-128"/>
                </a:rPr>
                <a:t>旭区</a:t>
              </a:r>
              <a:endParaRPr lang="ja-JP" altLang="en-US" sz="1000" b="1">
                <a:latin typeface="Meiryo UI" panose="020B0604030504040204" pitchFamily="50" charset="-128"/>
                <a:ea typeface="Meiryo UI" panose="020B0604030504040204" pitchFamily="50" charset="-128"/>
                <a:cs typeface="Meiryo UI" panose="020B0604030504040204" pitchFamily="50" charset="-128"/>
              </a:endParaRPr>
            </a:p>
          </p:txBody>
        </p:sp>
        <p:sp>
          <p:nvSpPr>
            <p:cNvPr id="106" name="Text Box 26"/>
            <p:cNvSpPr txBox="1">
              <a:spLocks noChangeArrowheads="1"/>
            </p:cNvSpPr>
            <p:nvPr/>
          </p:nvSpPr>
          <p:spPr bwMode="auto">
            <a:xfrm>
              <a:off x="1077" y="3409"/>
              <a:ext cx="899"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此花区</a:t>
              </a:r>
              <a:endParaRPr lang="ja-JP" altLang="en-US" sz="1050" b="1" dirty="0">
                <a:latin typeface="Meiryo UI" pitchFamily="50" charset="-128"/>
                <a:ea typeface="Meiryo UI" pitchFamily="50" charset="-128"/>
                <a:cs typeface="Meiryo UI" pitchFamily="50" charset="-128"/>
              </a:endParaRPr>
            </a:p>
          </p:txBody>
        </p:sp>
        <p:sp>
          <p:nvSpPr>
            <p:cNvPr id="107" name="Text Box 25"/>
            <p:cNvSpPr txBox="1">
              <a:spLocks noChangeArrowheads="1"/>
            </p:cNvSpPr>
            <p:nvPr/>
          </p:nvSpPr>
          <p:spPr bwMode="auto">
            <a:xfrm>
              <a:off x="2880" y="3166"/>
              <a:ext cx="901"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西区</a:t>
              </a:r>
              <a:endParaRPr lang="ja-JP" altLang="en-US" sz="1050" b="1" dirty="0">
                <a:latin typeface="Meiryo UI" pitchFamily="50" charset="-128"/>
                <a:ea typeface="Meiryo UI" pitchFamily="50" charset="-128"/>
                <a:cs typeface="Meiryo UI" pitchFamily="50" charset="-128"/>
              </a:endParaRPr>
            </a:p>
          </p:txBody>
        </p:sp>
        <p:sp>
          <p:nvSpPr>
            <p:cNvPr id="108" name="Text Box 24"/>
            <p:cNvSpPr txBox="1">
              <a:spLocks noChangeArrowheads="1"/>
            </p:cNvSpPr>
            <p:nvPr/>
          </p:nvSpPr>
          <p:spPr bwMode="auto">
            <a:xfrm>
              <a:off x="3781" y="3103"/>
              <a:ext cx="899"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中央区</a:t>
              </a:r>
              <a:endParaRPr lang="ja-JP" altLang="en-US" sz="1050" b="1" dirty="0">
                <a:latin typeface="Meiryo UI" pitchFamily="50" charset="-128"/>
                <a:ea typeface="Meiryo UI" pitchFamily="50" charset="-128"/>
                <a:cs typeface="Meiryo UI" pitchFamily="50" charset="-128"/>
              </a:endParaRPr>
            </a:p>
          </p:txBody>
        </p:sp>
        <p:sp>
          <p:nvSpPr>
            <p:cNvPr id="109" name="Text Box 23"/>
            <p:cNvSpPr txBox="1">
              <a:spLocks noChangeArrowheads="1"/>
            </p:cNvSpPr>
            <p:nvPr/>
          </p:nvSpPr>
          <p:spPr bwMode="auto">
            <a:xfrm>
              <a:off x="4861" y="2687"/>
              <a:ext cx="899" cy="361"/>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城東区</a:t>
              </a:r>
              <a:endParaRPr lang="ja-JP" altLang="en-US" sz="1050" b="1" dirty="0">
                <a:latin typeface="Meiryo UI" pitchFamily="50" charset="-128"/>
                <a:ea typeface="Meiryo UI" pitchFamily="50" charset="-128"/>
                <a:cs typeface="Meiryo UI" pitchFamily="50" charset="-128"/>
              </a:endParaRPr>
            </a:p>
          </p:txBody>
        </p:sp>
        <p:sp>
          <p:nvSpPr>
            <p:cNvPr id="110" name="Text Box 21"/>
            <p:cNvSpPr txBox="1">
              <a:spLocks noChangeArrowheads="1"/>
            </p:cNvSpPr>
            <p:nvPr/>
          </p:nvSpPr>
          <p:spPr bwMode="auto">
            <a:xfrm>
              <a:off x="829" y="4652"/>
              <a:ext cx="1069"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住之江区</a:t>
              </a:r>
              <a:endParaRPr lang="ja-JP" altLang="en-US" sz="1050" b="1" dirty="0">
                <a:latin typeface="Meiryo UI" pitchFamily="50" charset="-128"/>
                <a:ea typeface="Meiryo UI" pitchFamily="50" charset="-128"/>
                <a:cs typeface="Meiryo UI" pitchFamily="50" charset="-128"/>
              </a:endParaRPr>
            </a:p>
          </p:txBody>
        </p:sp>
        <p:sp>
          <p:nvSpPr>
            <p:cNvPr id="111" name="Text Box 20"/>
            <p:cNvSpPr txBox="1">
              <a:spLocks noChangeArrowheads="1"/>
            </p:cNvSpPr>
            <p:nvPr/>
          </p:nvSpPr>
          <p:spPr bwMode="auto">
            <a:xfrm>
              <a:off x="1907" y="3667"/>
              <a:ext cx="901" cy="361"/>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港区</a:t>
              </a:r>
              <a:endParaRPr lang="ja-JP" altLang="en-US" sz="1050" b="1" dirty="0">
                <a:latin typeface="Meiryo UI" pitchFamily="50" charset="-128"/>
                <a:ea typeface="Meiryo UI" pitchFamily="50" charset="-128"/>
                <a:cs typeface="Meiryo UI" pitchFamily="50" charset="-128"/>
              </a:endParaRPr>
            </a:p>
          </p:txBody>
        </p:sp>
        <p:sp>
          <p:nvSpPr>
            <p:cNvPr id="28715" name="Text Box 19"/>
            <p:cNvSpPr txBox="1">
              <a:spLocks noChangeArrowheads="1"/>
            </p:cNvSpPr>
            <p:nvPr/>
          </p:nvSpPr>
          <p:spPr bwMode="auto">
            <a:xfrm>
              <a:off x="2219" y="4323"/>
              <a:ext cx="90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900" b="1">
                  <a:solidFill>
                    <a:srgbClr val="000000"/>
                  </a:solidFill>
                  <a:latin typeface="Meiryo UI" panose="020B0604030504040204" pitchFamily="50" charset="-128"/>
                  <a:ea typeface="Meiryo UI" panose="020B0604030504040204" pitchFamily="50" charset="-128"/>
                  <a:cs typeface="Meiryo UI" panose="020B0604030504040204" pitchFamily="50" charset="-128"/>
                </a:rPr>
                <a:t>大正区</a:t>
              </a:r>
              <a:endParaRPr lang="ja-JP" altLang="en-US" sz="1000" b="1">
                <a:latin typeface="Meiryo UI" panose="020B0604030504040204" pitchFamily="50" charset="-128"/>
                <a:ea typeface="Meiryo UI" panose="020B0604030504040204" pitchFamily="50" charset="-128"/>
                <a:cs typeface="Meiryo UI" panose="020B0604030504040204" pitchFamily="50" charset="-128"/>
              </a:endParaRPr>
            </a:p>
          </p:txBody>
        </p:sp>
        <p:sp>
          <p:nvSpPr>
            <p:cNvPr id="113" name="Text Box 18"/>
            <p:cNvSpPr txBox="1">
              <a:spLocks noChangeArrowheads="1"/>
            </p:cNvSpPr>
            <p:nvPr/>
          </p:nvSpPr>
          <p:spPr bwMode="auto">
            <a:xfrm>
              <a:off x="2997" y="4523"/>
              <a:ext cx="901"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西成区</a:t>
              </a:r>
              <a:endParaRPr lang="ja-JP" altLang="en-US" sz="1050" b="1" dirty="0">
                <a:latin typeface="Meiryo UI" pitchFamily="50" charset="-128"/>
                <a:ea typeface="Meiryo UI" pitchFamily="50" charset="-128"/>
                <a:cs typeface="Meiryo UI" pitchFamily="50" charset="-128"/>
              </a:endParaRPr>
            </a:p>
          </p:txBody>
        </p:sp>
        <p:sp>
          <p:nvSpPr>
            <p:cNvPr id="114" name="Text Box 17"/>
            <p:cNvSpPr txBox="1">
              <a:spLocks noChangeArrowheads="1"/>
            </p:cNvSpPr>
            <p:nvPr/>
          </p:nvSpPr>
          <p:spPr bwMode="auto">
            <a:xfrm>
              <a:off x="3151" y="3781"/>
              <a:ext cx="899"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浪速区</a:t>
              </a:r>
              <a:endParaRPr lang="ja-JP" altLang="en-US" sz="1050" b="1" dirty="0">
                <a:latin typeface="Meiryo UI" pitchFamily="50" charset="-128"/>
                <a:ea typeface="Meiryo UI" pitchFamily="50" charset="-128"/>
                <a:cs typeface="Meiryo UI" pitchFamily="50" charset="-128"/>
              </a:endParaRPr>
            </a:p>
          </p:txBody>
        </p:sp>
        <p:sp>
          <p:nvSpPr>
            <p:cNvPr id="115" name="Text Box 16"/>
            <p:cNvSpPr txBox="1">
              <a:spLocks noChangeArrowheads="1"/>
            </p:cNvSpPr>
            <p:nvPr/>
          </p:nvSpPr>
          <p:spPr bwMode="auto">
            <a:xfrm>
              <a:off x="3826" y="3791"/>
              <a:ext cx="1005"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天王寺区</a:t>
              </a:r>
              <a:endParaRPr lang="ja-JP" altLang="en-US" sz="1050" b="1" dirty="0">
                <a:latin typeface="Meiryo UI" pitchFamily="50" charset="-128"/>
                <a:ea typeface="Meiryo UI" pitchFamily="50" charset="-128"/>
                <a:cs typeface="Meiryo UI" pitchFamily="50" charset="-128"/>
              </a:endParaRPr>
            </a:p>
          </p:txBody>
        </p:sp>
        <p:sp>
          <p:nvSpPr>
            <p:cNvPr id="116" name="Text Box 15"/>
            <p:cNvSpPr txBox="1">
              <a:spLocks noChangeArrowheads="1"/>
            </p:cNvSpPr>
            <p:nvPr/>
          </p:nvSpPr>
          <p:spPr bwMode="auto">
            <a:xfrm>
              <a:off x="4817" y="3299"/>
              <a:ext cx="901" cy="361"/>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東成区</a:t>
              </a:r>
              <a:endParaRPr lang="ja-JP" altLang="en-US" sz="1050" b="1" dirty="0">
                <a:latin typeface="Meiryo UI" pitchFamily="50" charset="-128"/>
                <a:ea typeface="Meiryo UI" pitchFamily="50" charset="-128"/>
                <a:cs typeface="Meiryo UI" pitchFamily="50" charset="-128"/>
              </a:endParaRPr>
            </a:p>
          </p:txBody>
        </p:sp>
        <p:sp>
          <p:nvSpPr>
            <p:cNvPr id="117" name="Text Box 14"/>
            <p:cNvSpPr txBox="1">
              <a:spLocks noChangeArrowheads="1"/>
            </p:cNvSpPr>
            <p:nvPr/>
          </p:nvSpPr>
          <p:spPr bwMode="auto">
            <a:xfrm>
              <a:off x="4715" y="3973"/>
              <a:ext cx="901" cy="357"/>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生野区</a:t>
              </a:r>
              <a:endParaRPr lang="ja-JP" altLang="en-US" sz="1050" b="1" dirty="0">
                <a:latin typeface="Meiryo UI" pitchFamily="50" charset="-128"/>
                <a:ea typeface="Meiryo UI" pitchFamily="50" charset="-128"/>
                <a:cs typeface="Meiryo UI" pitchFamily="50" charset="-128"/>
              </a:endParaRPr>
            </a:p>
          </p:txBody>
        </p:sp>
        <p:sp>
          <p:nvSpPr>
            <p:cNvPr id="118" name="Text Box 13"/>
            <p:cNvSpPr txBox="1">
              <a:spLocks noChangeArrowheads="1"/>
            </p:cNvSpPr>
            <p:nvPr/>
          </p:nvSpPr>
          <p:spPr bwMode="auto">
            <a:xfrm>
              <a:off x="3422" y="5743"/>
              <a:ext cx="899" cy="361"/>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住吉区</a:t>
              </a:r>
              <a:endParaRPr lang="ja-JP" altLang="en-US" sz="1050" b="1" dirty="0">
                <a:latin typeface="Meiryo UI" pitchFamily="50" charset="-128"/>
                <a:ea typeface="Meiryo UI" pitchFamily="50" charset="-128"/>
                <a:cs typeface="Meiryo UI" pitchFamily="50" charset="-128"/>
              </a:endParaRPr>
            </a:p>
          </p:txBody>
        </p:sp>
        <p:sp>
          <p:nvSpPr>
            <p:cNvPr id="119" name="Text Box 12"/>
            <p:cNvSpPr txBox="1">
              <a:spLocks noChangeArrowheads="1"/>
            </p:cNvSpPr>
            <p:nvPr/>
          </p:nvSpPr>
          <p:spPr bwMode="auto">
            <a:xfrm>
              <a:off x="3623" y="4711"/>
              <a:ext cx="1059"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阿倍野区</a:t>
              </a:r>
              <a:endParaRPr lang="ja-JP" altLang="en-US" sz="1050" b="1" dirty="0">
                <a:latin typeface="Meiryo UI" pitchFamily="50" charset="-128"/>
                <a:ea typeface="Meiryo UI" pitchFamily="50" charset="-128"/>
                <a:cs typeface="Meiryo UI" pitchFamily="50" charset="-128"/>
              </a:endParaRPr>
            </a:p>
          </p:txBody>
        </p:sp>
        <p:sp>
          <p:nvSpPr>
            <p:cNvPr id="120" name="Text Box 11"/>
            <p:cNvSpPr txBox="1">
              <a:spLocks noChangeArrowheads="1"/>
            </p:cNvSpPr>
            <p:nvPr/>
          </p:nvSpPr>
          <p:spPr bwMode="auto">
            <a:xfrm>
              <a:off x="4104" y="5399"/>
              <a:ext cx="901" cy="357"/>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東住吉区</a:t>
              </a:r>
              <a:endParaRPr lang="ja-JP" altLang="en-US" sz="1050" b="1" dirty="0">
                <a:latin typeface="Meiryo UI" pitchFamily="50" charset="-128"/>
                <a:ea typeface="Meiryo UI" pitchFamily="50" charset="-128"/>
                <a:cs typeface="Meiryo UI" pitchFamily="50" charset="-128"/>
              </a:endParaRPr>
            </a:p>
          </p:txBody>
        </p:sp>
        <p:sp>
          <p:nvSpPr>
            <p:cNvPr id="121" name="Text Box 10"/>
            <p:cNvSpPr txBox="1">
              <a:spLocks noChangeArrowheads="1"/>
            </p:cNvSpPr>
            <p:nvPr/>
          </p:nvSpPr>
          <p:spPr bwMode="auto">
            <a:xfrm>
              <a:off x="5088" y="5452"/>
              <a:ext cx="899"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平野区</a:t>
              </a:r>
              <a:endParaRPr lang="ja-JP" altLang="en-US" sz="1050" b="1" dirty="0">
                <a:latin typeface="Meiryo UI" pitchFamily="50" charset="-128"/>
                <a:ea typeface="Meiryo UI" pitchFamily="50" charset="-128"/>
                <a:cs typeface="Meiryo UI" pitchFamily="50" charset="-128"/>
              </a:endParaRPr>
            </a:p>
          </p:txBody>
        </p:sp>
        <p:sp>
          <p:nvSpPr>
            <p:cNvPr id="122" name="Text Box 23"/>
            <p:cNvSpPr txBox="1">
              <a:spLocks noChangeArrowheads="1"/>
            </p:cNvSpPr>
            <p:nvPr/>
          </p:nvSpPr>
          <p:spPr bwMode="auto">
            <a:xfrm>
              <a:off x="5671" y="2307"/>
              <a:ext cx="899" cy="359"/>
            </a:xfrm>
            <a:prstGeom prst="rect">
              <a:avLst/>
            </a:prstGeom>
            <a:noFill/>
            <a:ln>
              <a:noFill/>
            </a:ln>
            <a:extLst/>
          </p:spPr>
          <p:txBody>
            <a:bodyPr lIns="74295" tIns="8890" rIns="74295" bIns="8890" anchor="ct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鶴見区</a:t>
              </a:r>
              <a:endParaRPr lang="ja-JP" altLang="en-US" sz="1050" b="1" dirty="0">
                <a:latin typeface="Meiryo UI" pitchFamily="50" charset="-128"/>
                <a:ea typeface="Meiryo UI" pitchFamily="50" charset="-128"/>
                <a:cs typeface="Meiryo UI" pitchFamily="50" charset="-128"/>
              </a:endParaRPr>
            </a:p>
          </p:txBody>
        </p:sp>
      </p:grpSp>
      <p:grpSp>
        <p:nvGrpSpPr>
          <p:cNvPr id="28676" name="グループ化 2"/>
          <p:cNvGrpSpPr>
            <a:grpSpLocks/>
          </p:cNvGrpSpPr>
          <p:nvPr/>
        </p:nvGrpSpPr>
        <p:grpSpPr bwMode="auto">
          <a:xfrm>
            <a:off x="344488" y="1303338"/>
            <a:ext cx="2952750" cy="1273175"/>
            <a:chOff x="5495776" y="620686"/>
            <a:chExt cx="3373338" cy="1396005"/>
          </a:xfrm>
        </p:grpSpPr>
        <p:sp>
          <p:nvSpPr>
            <p:cNvPr id="148" name="角丸四角形 147"/>
            <p:cNvSpPr/>
            <p:nvPr/>
          </p:nvSpPr>
          <p:spPr>
            <a:xfrm>
              <a:off x="5495776" y="620686"/>
              <a:ext cx="3373338" cy="1396005"/>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72000" bIns="72000" anchor="ctr"/>
            <a:lstStyle/>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対象職員数：</a:t>
              </a:r>
              <a:r>
                <a:rPr lang="en-US" altLang="ja-JP" sz="1300" u="sng" dirty="0" smtClean="0">
                  <a:solidFill>
                    <a:schemeClr val="tx1"/>
                  </a:solidFill>
                  <a:latin typeface="Meiryo UI" pitchFamily="50" charset="-128"/>
                  <a:ea typeface="Meiryo UI" pitchFamily="50" charset="-128"/>
                  <a:cs typeface="Meiryo UI" pitchFamily="50" charset="-128"/>
                </a:rPr>
                <a:t>2,360</a:t>
              </a:r>
              <a:r>
                <a:rPr lang="ja-JP" altLang="en-US" sz="1300" dirty="0">
                  <a:solidFill>
                    <a:prstClr val="black"/>
                  </a:solidFill>
                  <a:latin typeface="Meiryo UI" pitchFamily="50" charset="-128"/>
                  <a:ea typeface="Meiryo UI" pitchFamily="50" charset="-128"/>
                  <a:cs typeface="Meiryo UI" pitchFamily="50" charset="-128"/>
                </a:rPr>
                <a:t>人</a:t>
              </a:r>
              <a:endParaRPr lang="en-US" altLang="ja-JP" sz="13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大阪市保有庁舎等執務室面積</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en-US" altLang="ja-JP" sz="1200" dirty="0">
                  <a:solidFill>
                    <a:prstClr val="black"/>
                  </a:solidFill>
                  <a:latin typeface="Meiryo UI" pitchFamily="50" charset="-128"/>
                  <a:ea typeface="Meiryo UI" pitchFamily="50" charset="-128"/>
                  <a:cs typeface="Meiryo UI" pitchFamily="50" charset="-128"/>
                </a:rPr>
                <a:t>29,290</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執務室必要面積：</a:t>
              </a:r>
              <a:r>
                <a:rPr lang="en-US" altLang="ja-JP" sz="1200" u="sng" dirty="0" smtClean="0">
                  <a:solidFill>
                    <a:schemeClr val="tx1"/>
                  </a:solidFill>
                  <a:latin typeface="Meiryo UI" pitchFamily="50" charset="-128"/>
                  <a:ea typeface="Meiryo UI" pitchFamily="50" charset="-128"/>
                  <a:cs typeface="Meiryo UI" pitchFamily="50" charset="-128"/>
                </a:rPr>
                <a:t>47,952</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不足執務室面積：</a:t>
              </a:r>
              <a:r>
                <a:rPr lang="en-US" altLang="ja-JP" sz="1200" u="sng" dirty="0" smtClean="0">
                  <a:solidFill>
                    <a:schemeClr val="tx1"/>
                  </a:solidFill>
                  <a:latin typeface="Meiryo UI" pitchFamily="50" charset="-128"/>
                  <a:ea typeface="Meiryo UI" pitchFamily="50" charset="-128"/>
                  <a:cs typeface="Meiryo UI" pitchFamily="50" charset="-128"/>
                </a:rPr>
                <a:t>18,662</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a:solidFill>
                  <a:schemeClr val="tx1"/>
                </a:solidFill>
                <a:latin typeface="Meiryo UI" pitchFamily="50" charset="-128"/>
                <a:ea typeface="Meiryo UI" pitchFamily="50" charset="-128"/>
                <a:cs typeface="Meiryo UI" pitchFamily="50" charset="-128"/>
              </a:endParaRPr>
            </a:p>
          </p:txBody>
        </p:sp>
        <p:sp>
          <p:nvSpPr>
            <p:cNvPr id="197" name="角丸四角形 196"/>
            <p:cNvSpPr/>
            <p:nvPr/>
          </p:nvSpPr>
          <p:spPr>
            <a:xfrm>
              <a:off x="5581016" y="683350"/>
              <a:ext cx="322825" cy="1279381"/>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bIns="72000" anchor="ctr"/>
            <a:lstStyle/>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第一区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28677" name="グループ化 78"/>
          <p:cNvGrpSpPr>
            <a:grpSpLocks/>
          </p:cNvGrpSpPr>
          <p:nvPr/>
        </p:nvGrpSpPr>
        <p:grpSpPr bwMode="auto">
          <a:xfrm>
            <a:off x="273050" y="5038725"/>
            <a:ext cx="3024188" cy="1201738"/>
            <a:chOff x="5028723" y="1276360"/>
            <a:chExt cx="3007536" cy="1472712"/>
          </a:xfrm>
        </p:grpSpPr>
        <p:sp>
          <p:nvSpPr>
            <p:cNvPr id="199" name="角丸四角形 198"/>
            <p:cNvSpPr/>
            <p:nvPr/>
          </p:nvSpPr>
          <p:spPr>
            <a:xfrm>
              <a:off x="5028723" y="1276360"/>
              <a:ext cx="3007536" cy="1472712"/>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72000" bIns="72000" anchor="ctr"/>
            <a:lstStyle/>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対象職員数：</a:t>
              </a:r>
              <a:r>
                <a:rPr lang="en-US" altLang="ja-JP" sz="1300" u="sng" dirty="0" smtClean="0">
                  <a:solidFill>
                    <a:schemeClr val="tx1"/>
                  </a:solidFill>
                  <a:latin typeface="Meiryo UI" pitchFamily="50" charset="-128"/>
                  <a:ea typeface="Meiryo UI" pitchFamily="50" charset="-128"/>
                  <a:cs typeface="Meiryo UI" pitchFamily="50" charset="-128"/>
                </a:rPr>
                <a:t>3,120</a:t>
              </a:r>
              <a:r>
                <a:rPr lang="ja-JP" altLang="en-US" sz="1300" dirty="0">
                  <a:solidFill>
                    <a:prstClr val="black"/>
                  </a:solidFill>
                  <a:latin typeface="Meiryo UI" pitchFamily="50" charset="-128"/>
                  <a:ea typeface="Meiryo UI" pitchFamily="50" charset="-128"/>
                  <a:cs typeface="Meiryo UI" pitchFamily="50" charset="-128"/>
                </a:rPr>
                <a:t>人</a:t>
              </a:r>
              <a:endParaRPr lang="en-US" altLang="ja-JP" sz="13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大阪市保有庁舎等執務室面積</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en-US" altLang="ja-JP" sz="1200" dirty="0">
                  <a:solidFill>
                    <a:prstClr val="black"/>
                  </a:solidFill>
                  <a:latin typeface="Meiryo UI" pitchFamily="50" charset="-128"/>
                  <a:ea typeface="Meiryo UI" pitchFamily="50" charset="-128"/>
                  <a:cs typeface="Meiryo UI" pitchFamily="50" charset="-128"/>
                </a:rPr>
                <a:t>63,365</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執務室必要面積</a:t>
              </a:r>
              <a:r>
                <a:rPr lang="ja-JP" altLang="en-US" sz="1200" dirty="0">
                  <a:solidFill>
                    <a:schemeClr val="tx1"/>
                  </a:solidFill>
                  <a:latin typeface="Meiryo UI" pitchFamily="50" charset="-128"/>
                  <a:ea typeface="Meiryo UI" pitchFamily="50" charset="-128"/>
                  <a:cs typeface="Meiryo UI" pitchFamily="50" charset="-128"/>
                </a:rPr>
                <a:t>：</a:t>
              </a:r>
              <a:r>
                <a:rPr lang="en-US" altLang="ja-JP" sz="1200" u="sng" dirty="0" smtClean="0">
                  <a:solidFill>
                    <a:schemeClr val="tx1"/>
                  </a:solidFill>
                  <a:latin typeface="Meiryo UI" pitchFamily="50" charset="-128"/>
                  <a:ea typeface="Meiryo UI" pitchFamily="50" charset="-128"/>
                  <a:cs typeface="Meiryo UI" pitchFamily="50" charset="-128"/>
                </a:rPr>
                <a:t>63,249</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a:t>
              </a:r>
              <a:r>
                <a:rPr lang="ja-JP" altLang="en-US" sz="1200" u="sng" dirty="0">
                  <a:solidFill>
                    <a:schemeClr val="tx1"/>
                  </a:solidFill>
                  <a:latin typeface="Meiryo UI" pitchFamily="50" charset="-128"/>
                  <a:ea typeface="Meiryo UI" pitchFamily="50" charset="-128"/>
                  <a:cs typeface="Meiryo UI" pitchFamily="50" charset="-128"/>
                </a:rPr>
                <a:t>必要面積</a:t>
              </a:r>
              <a:r>
                <a:rPr lang="ja-JP" altLang="en-US" sz="1200" u="sng" dirty="0" smtClean="0">
                  <a:solidFill>
                    <a:schemeClr val="tx1"/>
                  </a:solidFill>
                  <a:latin typeface="Meiryo UI" pitchFamily="50" charset="-128"/>
                  <a:ea typeface="Meiryo UI" pitchFamily="50" charset="-128"/>
                  <a:cs typeface="Meiryo UI" pitchFamily="50" charset="-128"/>
                </a:rPr>
                <a:t>を充足</a:t>
              </a:r>
              <a:endParaRPr lang="en-US" altLang="ja-JP" sz="1200" u="sng" dirty="0">
                <a:solidFill>
                  <a:schemeClr val="tx1"/>
                </a:solidFill>
                <a:latin typeface="Meiryo UI" pitchFamily="50" charset="-128"/>
                <a:ea typeface="Meiryo UI" pitchFamily="50" charset="-128"/>
                <a:cs typeface="Meiryo UI" pitchFamily="50" charset="-128"/>
              </a:endParaRPr>
            </a:p>
          </p:txBody>
        </p:sp>
        <p:sp>
          <p:nvSpPr>
            <p:cNvPr id="200" name="角丸四角形 199"/>
            <p:cNvSpPr/>
            <p:nvPr/>
          </p:nvSpPr>
          <p:spPr>
            <a:xfrm>
              <a:off x="5091873" y="1342506"/>
              <a:ext cx="311016" cy="1350148"/>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anchor="ctr"/>
            <a:lstStyle/>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第三区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28678" name="グループ化 81"/>
          <p:cNvGrpSpPr>
            <a:grpSpLocks/>
          </p:cNvGrpSpPr>
          <p:nvPr/>
        </p:nvGrpSpPr>
        <p:grpSpPr bwMode="auto">
          <a:xfrm>
            <a:off x="6537325" y="1127125"/>
            <a:ext cx="3095625" cy="1358900"/>
            <a:chOff x="5131299" y="-33863"/>
            <a:chExt cx="3580055" cy="1285244"/>
          </a:xfrm>
        </p:grpSpPr>
        <p:sp>
          <p:nvSpPr>
            <p:cNvPr id="202" name="角丸四角形 201"/>
            <p:cNvSpPr/>
            <p:nvPr/>
          </p:nvSpPr>
          <p:spPr>
            <a:xfrm>
              <a:off x="5131299" y="-33863"/>
              <a:ext cx="3580055" cy="1285244"/>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72000" bIns="72000" anchor="ctr"/>
            <a:lstStyle/>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対象職員数</a:t>
              </a:r>
              <a:r>
                <a:rPr lang="ja-JP" altLang="en-US" sz="1300" dirty="0">
                  <a:solidFill>
                    <a:schemeClr val="tx1"/>
                  </a:solidFill>
                  <a:latin typeface="Meiryo UI" pitchFamily="50" charset="-128"/>
                  <a:ea typeface="Meiryo UI" pitchFamily="50" charset="-128"/>
                  <a:cs typeface="Meiryo UI" pitchFamily="50" charset="-128"/>
                </a:rPr>
                <a:t>：</a:t>
              </a:r>
              <a:r>
                <a:rPr lang="en-US" altLang="ja-JP" sz="1300" u="sng" dirty="0" smtClean="0">
                  <a:solidFill>
                    <a:schemeClr val="tx1"/>
                  </a:solidFill>
                  <a:latin typeface="Meiryo UI" pitchFamily="50" charset="-128"/>
                  <a:ea typeface="Meiryo UI" pitchFamily="50" charset="-128"/>
                  <a:cs typeface="Meiryo UI" pitchFamily="50" charset="-128"/>
                </a:rPr>
                <a:t>3,030</a:t>
              </a:r>
              <a:r>
                <a:rPr lang="ja-JP" altLang="en-US" sz="1300" dirty="0">
                  <a:solidFill>
                    <a:schemeClr val="tx1"/>
                  </a:solidFill>
                  <a:latin typeface="Meiryo UI" pitchFamily="50" charset="-128"/>
                  <a:ea typeface="Meiryo UI" pitchFamily="50" charset="-128"/>
                  <a:cs typeface="Meiryo UI" pitchFamily="50" charset="-128"/>
                </a:rPr>
                <a:t>人</a:t>
              </a:r>
              <a:endParaRPr lang="en-US" altLang="ja-JP" sz="13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大阪市保有庁舎等執務室面積</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en-US" altLang="ja-JP" sz="1200" dirty="0">
                  <a:solidFill>
                    <a:prstClr val="black"/>
                  </a:solidFill>
                  <a:latin typeface="Meiryo UI" pitchFamily="50" charset="-128"/>
                  <a:ea typeface="Meiryo UI" pitchFamily="50" charset="-128"/>
                  <a:cs typeface="Meiryo UI" pitchFamily="50" charset="-128"/>
                </a:rPr>
                <a:t>83,754</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執務室必要面積</a:t>
              </a:r>
              <a:r>
                <a:rPr lang="ja-JP" altLang="en-US" sz="1200" dirty="0">
                  <a:solidFill>
                    <a:schemeClr val="tx1"/>
                  </a:solidFill>
                  <a:latin typeface="Meiryo UI" pitchFamily="50" charset="-128"/>
                  <a:ea typeface="Meiryo UI" pitchFamily="50" charset="-128"/>
                  <a:cs typeface="Meiryo UI" pitchFamily="50" charset="-128"/>
                </a:rPr>
                <a:t>：</a:t>
              </a:r>
              <a:r>
                <a:rPr lang="en-US" altLang="ja-JP" sz="1200" u="sng" dirty="0" smtClean="0">
                  <a:solidFill>
                    <a:schemeClr val="tx1"/>
                  </a:solidFill>
                  <a:latin typeface="Meiryo UI" pitchFamily="50" charset="-128"/>
                  <a:ea typeface="Meiryo UI" pitchFamily="50" charset="-128"/>
                  <a:cs typeface="Meiryo UI" pitchFamily="50" charset="-128"/>
                </a:rPr>
                <a:t>60,517</a:t>
              </a:r>
              <a:r>
                <a:rPr lang="ja-JP" altLang="en-US" sz="1200" dirty="0" smtClean="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必要面積を充足</a:t>
              </a:r>
              <a:endParaRPr lang="en-US" altLang="ja-JP" sz="1200" dirty="0">
                <a:solidFill>
                  <a:prstClr val="black"/>
                </a:solidFill>
                <a:latin typeface="Meiryo UI" pitchFamily="50" charset="-128"/>
                <a:ea typeface="Meiryo UI" pitchFamily="50" charset="-128"/>
                <a:cs typeface="Meiryo UI" pitchFamily="50" charset="-128"/>
              </a:endParaRPr>
            </a:p>
          </p:txBody>
        </p:sp>
        <p:sp>
          <p:nvSpPr>
            <p:cNvPr id="203" name="角丸四角形 202"/>
            <p:cNvSpPr/>
            <p:nvPr/>
          </p:nvSpPr>
          <p:spPr>
            <a:xfrm>
              <a:off x="5208408" y="29198"/>
              <a:ext cx="358006" cy="1175638"/>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anchor="ctr"/>
            <a:lstStyle/>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第</a:t>
              </a:r>
              <a:endParaRPr lang="en-US" altLang="ja-JP" b="1" dirty="0">
                <a:solidFill>
                  <a:prstClr val="white"/>
                </a:solidFill>
                <a:latin typeface="Meiryo UI" pitchFamily="50" charset="-128"/>
                <a:ea typeface="Meiryo UI" pitchFamily="50" charset="-128"/>
                <a:cs typeface="Meiryo UI" pitchFamily="50" charset="-128"/>
              </a:endParaRPr>
            </a:p>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二区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28679" name="グループ化 7"/>
          <p:cNvGrpSpPr>
            <a:grpSpLocks/>
          </p:cNvGrpSpPr>
          <p:nvPr/>
        </p:nvGrpSpPr>
        <p:grpSpPr bwMode="auto">
          <a:xfrm>
            <a:off x="6630988" y="4175125"/>
            <a:ext cx="3001962" cy="1366838"/>
            <a:chOff x="6249392" y="4293419"/>
            <a:chExt cx="2715096" cy="1368077"/>
          </a:xfrm>
        </p:grpSpPr>
        <p:grpSp>
          <p:nvGrpSpPr>
            <p:cNvPr id="28691" name="グループ化 84"/>
            <p:cNvGrpSpPr>
              <a:grpSpLocks/>
            </p:cNvGrpSpPr>
            <p:nvPr/>
          </p:nvGrpSpPr>
          <p:grpSpPr bwMode="auto">
            <a:xfrm>
              <a:off x="6249392" y="4293419"/>
              <a:ext cx="2715096" cy="1368077"/>
              <a:chOff x="4779152" y="680438"/>
              <a:chExt cx="3577260" cy="999109"/>
            </a:xfrm>
          </p:grpSpPr>
          <p:sp>
            <p:nvSpPr>
              <p:cNvPr id="205" name="角丸四角形 204"/>
              <p:cNvSpPr/>
              <p:nvPr/>
            </p:nvSpPr>
            <p:spPr>
              <a:xfrm>
                <a:off x="5091287" y="680438"/>
                <a:ext cx="380238" cy="879587"/>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anchor="ctr"/>
              <a:lstStyle/>
              <a:p>
                <a:pPr algn="ctr" eaLnBrk="1" hangingPunct="1">
                  <a:defRPr/>
                </a:pPr>
                <a:r>
                  <a:rPr lang="ja-JP" altLang="en-US" sz="2000" b="1" dirty="0">
                    <a:solidFill>
                      <a:prstClr val="white"/>
                    </a:solidFill>
                    <a:latin typeface="Meiryo UI" pitchFamily="50" charset="-128"/>
                    <a:ea typeface="Meiryo UI" pitchFamily="50" charset="-128"/>
                    <a:cs typeface="Meiryo UI" pitchFamily="50" charset="-128"/>
                  </a:rPr>
                  <a:t>Ｄ</a:t>
                </a:r>
                <a:endParaRPr lang="en-US" altLang="ja-JP" sz="2000" b="1" dirty="0">
                  <a:solidFill>
                    <a:prstClr val="white"/>
                  </a:solidFill>
                  <a:latin typeface="Meiryo UI" pitchFamily="50" charset="-128"/>
                  <a:ea typeface="Meiryo UI" pitchFamily="50" charset="-128"/>
                  <a:cs typeface="Meiryo UI" pitchFamily="50" charset="-128"/>
                </a:endParaRPr>
              </a:p>
            </p:txBody>
          </p:sp>
          <p:sp>
            <p:nvSpPr>
              <p:cNvPr id="206" name="角丸四角形 205"/>
              <p:cNvSpPr/>
              <p:nvPr/>
            </p:nvSpPr>
            <p:spPr>
              <a:xfrm>
                <a:off x="4779152" y="680438"/>
                <a:ext cx="3577260" cy="999109"/>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72000" bIns="72000" anchor="ctr"/>
              <a:lstStyle/>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対象職員数：</a:t>
                </a:r>
                <a:r>
                  <a:rPr lang="en-US" altLang="ja-JP" sz="1300" u="sng" dirty="0" smtClean="0">
                    <a:solidFill>
                      <a:schemeClr val="tx1"/>
                    </a:solidFill>
                    <a:latin typeface="Meiryo UI" pitchFamily="50" charset="-128"/>
                    <a:ea typeface="Meiryo UI" pitchFamily="50" charset="-128"/>
                    <a:cs typeface="Meiryo UI" pitchFamily="50" charset="-128"/>
                  </a:rPr>
                  <a:t>2,600</a:t>
                </a:r>
                <a:r>
                  <a:rPr lang="ja-JP" altLang="en-US" sz="1300" dirty="0">
                    <a:solidFill>
                      <a:prstClr val="black"/>
                    </a:solidFill>
                    <a:latin typeface="Meiryo UI" pitchFamily="50" charset="-128"/>
                    <a:ea typeface="Meiryo UI" pitchFamily="50" charset="-128"/>
                    <a:cs typeface="Meiryo UI" pitchFamily="50" charset="-128"/>
                  </a:rPr>
                  <a:t>人</a:t>
                </a:r>
                <a:endParaRPr lang="en-US" altLang="ja-JP" sz="13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大阪市保有庁舎等執務室面積</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en-US" altLang="ja-JP" sz="1200" dirty="0">
                    <a:solidFill>
                      <a:prstClr val="black"/>
                    </a:solidFill>
                    <a:latin typeface="Meiryo UI" pitchFamily="50" charset="-128"/>
                    <a:ea typeface="Meiryo UI" pitchFamily="50" charset="-128"/>
                    <a:cs typeface="Meiryo UI" pitchFamily="50" charset="-128"/>
                  </a:rPr>
                  <a:t>40,597</a:t>
                </a:r>
                <a:r>
                  <a:rPr lang="ja-JP" altLang="en-US" sz="1200" dirty="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執務室必要面積：</a:t>
                </a:r>
                <a:r>
                  <a:rPr lang="en-US" altLang="ja-JP" sz="1200" u="sng" dirty="0" smtClean="0">
                    <a:solidFill>
                      <a:schemeClr val="tx1"/>
                    </a:solidFill>
                    <a:latin typeface="Meiryo UI" pitchFamily="50" charset="-128"/>
                    <a:ea typeface="Meiryo UI" pitchFamily="50" charset="-128"/>
                    <a:cs typeface="Meiryo UI" pitchFamily="50" charset="-128"/>
                  </a:rPr>
                  <a:t>52,786</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不足執務室面積：</a:t>
                </a:r>
                <a:r>
                  <a:rPr lang="en-US" altLang="ja-JP" sz="1200" u="sng" dirty="0" smtClean="0">
                    <a:solidFill>
                      <a:schemeClr val="tx1"/>
                    </a:solidFill>
                    <a:latin typeface="Meiryo UI" pitchFamily="50" charset="-128"/>
                    <a:ea typeface="Meiryo UI" pitchFamily="50" charset="-128"/>
                    <a:cs typeface="Meiryo UI" pitchFamily="50" charset="-128"/>
                  </a:rPr>
                  <a:t>12,189</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a:solidFill>
                    <a:schemeClr val="tx1"/>
                  </a:solidFill>
                  <a:latin typeface="Meiryo UI" pitchFamily="50" charset="-128"/>
                  <a:ea typeface="Meiryo UI" pitchFamily="50" charset="-128"/>
                  <a:cs typeface="Meiryo UI" pitchFamily="50" charset="-128"/>
                </a:endParaRPr>
              </a:p>
            </p:txBody>
          </p:sp>
        </p:grpSp>
        <p:sp>
          <p:nvSpPr>
            <p:cNvPr id="207" name="角丸四角形 206"/>
            <p:cNvSpPr/>
            <p:nvPr/>
          </p:nvSpPr>
          <p:spPr bwMode="auto">
            <a:xfrm>
              <a:off x="6325489" y="4369688"/>
              <a:ext cx="304389" cy="1233017"/>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anchor="ctr"/>
            <a:lstStyle/>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第四区</a:t>
              </a:r>
              <a:endParaRPr lang="en-US" altLang="ja-JP" b="1" dirty="0">
                <a:solidFill>
                  <a:prstClr val="white"/>
                </a:solidFill>
                <a:latin typeface="Meiryo UI" pitchFamily="50" charset="-128"/>
                <a:ea typeface="Meiryo UI" pitchFamily="50" charset="-128"/>
                <a:cs typeface="Meiryo UI" pitchFamily="50" charset="-128"/>
              </a:endParaRPr>
            </a:p>
          </p:txBody>
        </p:sp>
      </p:grpSp>
      <p:sp>
        <p:nvSpPr>
          <p:cNvPr id="28680" name="Text Box 4"/>
          <p:cNvSpPr txBox="1">
            <a:spLocks noChangeArrowheads="1"/>
          </p:cNvSpPr>
          <p:nvPr/>
        </p:nvSpPr>
        <p:spPr bwMode="auto">
          <a:xfrm>
            <a:off x="3298825" y="3114675"/>
            <a:ext cx="717550" cy="354013"/>
          </a:xfrm>
          <a:prstGeom prst="rect">
            <a:avLst/>
          </a:prstGeom>
          <a:solidFill>
            <a:srgbClr val="FFFFFF"/>
          </a:solidFill>
          <a:ln w="9525">
            <a:solidFill>
              <a:srgbClr val="000000"/>
            </a:solidFill>
            <a:miter lim="800000"/>
            <a:headEnd/>
            <a:tailEnd/>
          </a:ln>
        </p:spPr>
        <p:txBody>
          <a:bodyPr lIns="74295" tIns="8890" rIns="74295" bIns="889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第一区</a:t>
            </a:r>
          </a:p>
        </p:txBody>
      </p:sp>
      <p:cxnSp>
        <p:nvCxnSpPr>
          <p:cNvPr id="209" name="直線コネクタ 208"/>
          <p:cNvCxnSpPr>
            <a:stCxn id="148" idx="2"/>
            <a:endCxn id="28680" idx="1"/>
          </p:cNvCxnSpPr>
          <p:nvPr/>
        </p:nvCxnSpPr>
        <p:spPr>
          <a:xfrm>
            <a:off x="1820863" y="2576513"/>
            <a:ext cx="1477962" cy="715962"/>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8682" name="Text Box 4"/>
          <p:cNvSpPr txBox="1">
            <a:spLocks noChangeArrowheads="1"/>
          </p:cNvSpPr>
          <p:nvPr/>
        </p:nvSpPr>
        <p:spPr bwMode="auto">
          <a:xfrm>
            <a:off x="5173663" y="2611438"/>
            <a:ext cx="717550" cy="354012"/>
          </a:xfrm>
          <a:prstGeom prst="rect">
            <a:avLst/>
          </a:prstGeom>
          <a:solidFill>
            <a:srgbClr val="FFFFFF"/>
          </a:solidFill>
          <a:ln w="9525">
            <a:solidFill>
              <a:srgbClr val="000000"/>
            </a:solidFill>
            <a:miter lim="800000"/>
            <a:headEnd/>
            <a:tailEnd/>
          </a:ln>
        </p:spPr>
        <p:txBody>
          <a:bodyPr lIns="74295" tIns="8890" rIns="74295" bIns="889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第二区</a:t>
            </a:r>
          </a:p>
        </p:txBody>
      </p:sp>
      <p:cxnSp>
        <p:nvCxnSpPr>
          <p:cNvPr id="212" name="直線コネクタ 211"/>
          <p:cNvCxnSpPr>
            <a:stCxn id="202" idx="1"/>
            <a:endCxn id="28682" idx="3"/>
          </p:cNvCxnSpPr>
          <p:nvPr/>
        </p:nvCxnSpPr>
        <p:spPr>
          <a:xfrm flipH="1">
            <a:off x="5891213" y="1806575"/>
            <a:ext cx="646112" cy="982663"/>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8684" name="Text Box 4"/>
          <p:cNvSpPr txBox="1">
            <a:spLocks noChangeArrowheads="1"/>
          </p:cNvSpPr>
          <p:nvPr/>
        </p:nvSpPr>
        <p:spPr bwMode="auto">
          <a:xfrm>
            <a:off x="3657600" y="4699000"/>
            <a:ext cx="717550" cy="354013"/>
          </a:xfrm>
          <a:prstGeom prst="rect">
            <a:avLst/>
          </a:prstGeom>
          <a:solidFill>
            <a:srgbClr val="FFFFFF"/>
          </a:solidFill>
          <a:ln w="9525">
            <a:solidFill>
              <a:srgbClr val="000000"/>
            </a:solidFill>
            <a:miter lim="800000"/>
            <a:headEnd/>
            <a:tailEnd/>
          </a:ln>
        </p:spPr>
        <p:txBody>
          <a:bodyPr lIns="74295" tIns="8890" rIns="74295" bIns="889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第三区</a:t>
            </a:r>
          </a:p>
        </p:txBody>
      </p:sp>
      <p:cxnSp>
        <p:nvCxnSpPr>
          <p:cNvPr id="220" name="直線コネクタ 219"/>
          <p:cNvCxnSpPr>
            <a:stCxn id="199" idx="3"/>
            <a:endCxn id="28684" idx="2"/>
          </p:cNvCxnSpPr>
          <p:nvPr/>
        </p:nvCxnSpPr>
        <p:spPr>
          <a:xfrm flipV="1">
            <a:off x="3297238" y="5053013"/>
            <a:ext cx="719137" cy="585787"/>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8686" name="Text Box 4"/>
          <p:cNvSpPr txBox="1">
            <a:spLocks noChangeArrowheads="1"/>
          </p:cNvSpPr>
          <p:nvPr/>
        </p:nvSpPr>
        <p:spPr bwMode="auto">
          <a:xfrm>
            <a:off x="5384800" y="4699000"/>
            <a:ext cx="717550" cy="354013"/>
          </a:xfrm>
          <a:prstGeom prst="rect">
            <a:avLst/>
          </a:prstGeom>
          <a:solidFill>
            <a:srgbClr val="FFFFFF"/>
          </a:solidFill>
          <a:ln w="9525">
            <a:solidFill>
              <a:srgbClr val="000000"/>
            </a:solidFill>
            <a:miter lim="800000"/>
            <a:headEnd/>
            <a:tailEnd/>
          </a:ln>
        </p:spPr>
        <p:txBody>
          <a:bodyPr lIns="74295" tIns="8890" rIns="74295" bIns="889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第四区</a:t>
            </a:r>
          </a:p>
        </p:txBody>
      </p:sp>
      <p:cxnSp>
        <p:nvCxnSpPr>
          <p:cNvPr id="223" name="直線コネクタ 222"/>
          <p:cNvCxnSpPr>
            <a:stCxn id="28686" idx="3"/>
            <a:endCxn id="206" idx="1"/>
          </p:cNvCxnSpPr>
          <p:nvPr/>
        </p:nvCxnSpPr>
        <p:spPr>
          <a:xfrm flipV="1">
            <a:off x="6102350" y="4859338"/>
            <a:ext cx="528638" cy="17462"/>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75" name="正方形/長方形 74"/>
          <p:cNvSpPr/>
          <p:nvPr/>
        </p:nvSpPr>
        <p:spPr>
          <a:xfrm>
            <a:off x="0" y="0"/>
            <a:ext cx="9906000" cy="43338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a:solidFill>
                  <a:schemeClr val="tx1"/>
                </a:solidFill>
                <a:latin typeface="Meiryo UI" pitchFamily="50" charset="-128"/>
                <a:ea typeface="Meiryo UI" pitchFamily="50" charset="-128"/>
                <a:cs typeface="Meiryo UI" pitchFamily="50" charset="-128"/>
              </a:rPr>
              <a:t>３　積算内訳（各特別区の執務室面積） 　</a:t>
            </a:r>
            <a:r>
              <a:rPr lang="ja-JP" altLang="en-US" sz="2000" b="1" dirty="0">
                <a:solidFill>
                  <a:schemeClr val="tx1"/>
                </a:solidFill>
                <a:latin typeface="ＭＳ Ｐゴシック" charset="-128"/>
                <a:ea typeface="Meiryo UI" pitchFamily="50" charset="-128"/>
                <a:cs typeface="Meiryo UI" pitchFamily="50" charset="-128"/>
              </a:rPr>
              <a:t>＜試案Ｂ（４区Ｂ案）＞</a:t>
            </a:r>
            <a:endPar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689" name="正方形/長方形 27"/>
          <p:cNvSpPr>
            <a:spLocks noChangeArrowheads="1"/>
          </p:cNvSpPr>
          <p:nvPr/>
        </p:nvSpPr>
        <p:spPr bwMode="auto">
          <a:xfrm>
            <a:off x="8788400" y="3175"/>
            <a:ext cx="11176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コスト</a:t>
            </a:r>
            <a:r>
              <a:rPr lang="en-US" altLang="ja-JP" sz="1100" b="1" dirty="0" smtClean="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1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８</a:t>
            </a:r>
            <a:endParaRPr lang="ja-JP" altLang="en-US" sz="12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endParaRPr>
          </a:p>
        </p:txBody>
      </p:sp>
      <p:sp>
        <p:nvSpPr>
          <p:cNvPr id="78" name="角丸四角形 77"/>
          <p:cNvSpPr/>
          <p:nvPr/>
        </p:nvSpPr>
        <p:spPr>
          <a:xfrm>
            <a:off x="3208338" y="509588"/>
            <a:ext cx="6319837" cy="330200"/>
          </a:xfrm>
          <a:prstGeom prst="roundRect">
            <a:avLst/>
          </a:prstGeom>
          <a:solidFill>
            <a:schemeClr val="bg1"/>
          </a:solid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lnSpc>
                <a:spcPts val="2200"/>
              </a:lnSpc>
              <a:defRPr/>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対象職員数は、組織体制（案）をもとに新たに執務室の確保が必要となる職員数を試算</a:t>
            </a:r>
          </a:p>
        </p:txBody>
      </p:sp>
    </p:spTree>
    <p:extLst>
      <p:ext uri="{BB962C8B-B14F-4D97-AF65-F5344CB8AC3E}">
        <p14:creationId xmlns:p14="http://schemas.microsoft.com/office/powerpoint/2010/main" val="28174015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76288" y="476250"/>
            <a:ext cx="8191500" cy="603250"/>
          </a:xfrm>
          <a:solidFill>
            <a:schemeClr val="accent2">
              <a:lumMod val="20000"/>
              <a:lumOff val="80000"/>
            </a:schemeClr>
          </a:solidFill>
        </p:spPr>
        <p:txBody>
          <a:bodyPr>
            <a:noAutofit/>
          </a:bodyPr>
          <a:lstStyle/>
          <a:p>
            <a:pPr eaLnBrk="1" hangingPunct="1">
              <a:defRPr/>
            </a:pPr>
            <a:r>
              <a:rPr lang="ja-JP" altLang="en-US" sz="2800" b="1" dirty="0" smtClean="0">
                <a:latin typeface="ＭＳ Ｐゴシック" pitchFamily="50" charset="-128"/>
                <a:ea typeface="Meiryo UI" pitchFamily="50" charset="-128"/>
                <a:cs typeface="Meiryo UI" pitchFamily="50" charset="-128"/>
              </a:rPr>
              <a:t>参考資料</a:t>
            </a:r>
            <a:endParaRPr lang="ja-JP" altLang="en-US" sz="1800" b="1" dirty="0" smtClean="0">
              <a:latin typeface="ＭＳ Ｐゴシック" pitchFamily="50" charset="-128"/>
              <a:ea typeface="Meiryo UI" pitchFamily="50" charset="-128"/>
              <a:cs typeface="Meiryo UI" pitchFamily="50" charset="-128"/>
            </a:endParaRPr>
          </a:p>
        </p:txBody>
      </p:sp>
      <p:graphicFrame>
        <p:nvGraphicFramePr>
          <p:cNvPr id="4" name="表 3"/>
          <p:cNvGraphicFramePr>
            <a:graphicFrameLocks noGrp="1"/>
          </p:cNvGraphicFramePr>
          <p:nvPr>
            <p:extLst/>
          </p:nvPr>
        </p:nvGraphicFramePr>
        <p:xfrm>
          <a:off x="1208584" y="1628775"/>
          <a:ext cx="6938466" cy="1728000"/>
        </p:xfrm>
        <a:graphic>
          <a:graphicData uri="http://schemas.openxmlformats.org/drawingml/2006/table">
            <a:tbl>
              <a:tblPr firstRow="1" bandRow="1">
                <a:tableStyleId>{5940675A-B579-460E-94D1-54222C63F5DA}</a:tableStyleId>
              </a:tblPr>
              <a:tblGrid>
                <a:gridCol w="1944216"/>
                <a:gridCol w="2232248"/>
                <a:gridCol w="1440160"/>
                <a:gridCol w="1321842"/>
              </a:tblGrid>
              <a:tr h="432000">
                <a:tc gridSpan="3">
                  <a:txBody>
                    <a:bodyPr/>
                    <a:lstStyle/>
                    <a:p>
                      <a:pPr algn="ctr"/>
                      <a:r>
                        <a:rPr kumimoji="1" lang="ja-JP" altLang="en-US" sz="1600" b="1" dirty="0" smtClean="0">
                          <a:latin typeface="Meiryo UI" pitchFamily="50" charset="-128"/>
                          <a:ea typeface="Meiryo UI" pitchFamily="50" charset="-128"/>
                          <a:cs typeface="Meiryo UI" pitchFamily="50" charset="-128"/>
                        </a:rPr>
                        <a:t>資　料　名</a:t>
                      </a:r>
                      <a:endParaRPr kumimoji="1" lang="ja-JP" altLang="en-US" sz="1600" b="1" dirty="0">
                        <a:latin typeface="Meiryo UI" pitchFamily="50" charset="-128"/>
                        <a:ea typeface="Meiryo UI" pitchFamily="50" charset="-128"/>
                        <a:cs typeface="Meiryo UI" pitchFamily="50" charset="-128"/>
                      </a:endParaRPr>
                    </a:p>
                  </a:txBody>
                  <a:tcPr marL="99050" marR="99050" marT="45713" marB="45713" anchor="ctr">
                    <a:lnR w="12700" cap="flat" cmpd="sng" algn="ctr">
                      <a:solidFill>
                        <a:schemeClr val="tx1"/>
                      </a:solidFill>
                      <a:prstDash val="solid"/>
                      <a:round/>
                      <a:headEnd type="none" w="med" len="med"/>
                      <a:tailEnd type="none" w="med" len="med"/>
                    </a:lnR>
                    <a:solidFill>
                      <a:schemeClr val="accent3">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a:r>
                        <a:rPr kumimoji="1" lang="ja-JP" altLang="en-US" sz="1600" b="1" dirty="0" smtClean="0">
                          <a:latin typeface="Meiryo UI" pitchFamily="50" charset="-128"/>
                          <a:ea typeface="Meiryo UI" pitchFamily="50" charset="-128"/>
                          <a:cs typeface="Meiryo UI" pitchFamily="50" charset="-128"/>
                        </a:rPr>
                        <a:t>ページ</a:t>
                      </a:r>
                      <a:endParaRPr kumimoji="1" lang="ja-JP" altLang="en-US" sz="1600" b="1" dirty="0">
                        <a:latin typeface="Meiryo UI" pitchFamily="50" charset="-128"/>
                        <a:ea typeface="Meiryo UI" pitchFamily="50" charset="-128"/>
                        <a:cs typeface="Meiryo UI" pitchFamily="50" charset="-128"/>
                      </a:endParaRPr>
                    </a:p>
                  </a:txBody>
                  <a:tcPr marL="99050" marR="99050" marT="45713" marB="45713" anchor="ctr">
                    <a:lnL w="12700" cap="flat" cmpd="sng" algn="ctr">
                      <a:solidFill>
                        <a:schemeClr val="tx1"/>
                      </a:solidFill>
                      <a:prstDash val="solid"/>
                      <a:round/>
                      <a:headEnd type="none" w="med" len="med"/>
                      <a:tailEnd type="none" w="med" len="med"/>
                    </a:lnL>
                    <a:solidFill>
                      <a:schemeClr val="accent3">
                        <a:lumMod val="40000"/>
                        <a:lumOff val="60000"/>
                      </a:schemeClr>
                    </a:solidFill>
                  </a:tcPr>
                </a:tc>
              </a:tr>
              <a:tr h="432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eiryo UI" pitchFamily="50" charset="-128"/>
                          <a:ea typeface="Meiryo UI" pitchFamily="50" charset="-128"/>
                          <a:cs typeface="Meiryo UI" pitchFamily="50" charset="-128"/>
                        </a:rPr>
                        <a:t>システム経費試算　</a:t>
                      </a:r>
                    </a:p>
                  </a:txBody>
                  <a:tcPr marL="108000" marR="108000" marT="45713" marB="45713" anchor="ctr">
                    <a:lnR w="12700" cap="flat" cmpd="sng" algn="ctr">
                      <a:solidFill>
                        <a:schemeClr val="tx1"/>
                      </a:solidFill>
                      <a:prstDash val="solid"/>
                      <a:round/>
                      <a:headEnd type="none" w="med" len="med"/>
                      <a:tailEnd type="none" w="med" len="med"/>
                    </a:lnR>
                    <a:no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0" baseline="0" dirty="0" smtClean="0">
                          <a:latin typeface="Meiryo UI" pitchFamily="50" charset="-128"/>
                          <a:ea typeface="Meiryo UI" pitchFamily="50" charset="-128"/>
                          <a:cs typeface="Meiryo UI" pitchFamily="50" charset="-128"/>
                        </a:rPr>
                        <a:t> </a:t>
                      </a:r>
                      <a:r>
                        <a:rPr kumimoji="1" lang="ja-JP" altLang="en-US" sz="1600" b="0" dirty="0" smtClean="0">
                          <a:latin typeface="Meiryo UI" pitchFamily="50" charset="-128"/>
                          <a:ea typeface="Meiryo UI" pitchFamily="50" charset="-128"/>
                          <a:cs typeface="Meiryo UI" pitchFamily="50" charset="-128"/>
                        </a:rPr>
                        <a:t>試案Ｂ（４区Ｂ案）</a:t>
                      </a:r>
                      <a:endParaRPr kumimoji="1" lang="ja-JP" altLang="en-US" sz="1600" b="0" dirty="0">
                        <a:latin typeface="Meiryo UI" pitchFamily="50" charset="-128"/>
                        <a:ea typeface="Meiryo UI" pitchFamily="50" charset="-128"/>
                        <a:cs typeface="Meiryo UI" pitchFamily="50" charset="-128"/>
                      </a:endParaRPr>
                    </a:p>
                  </a:txBody>
                  <a:tcPr marL="108000" marR="108000"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0" dirty="0">
                        <a:latin typeface="Meiryo UI" pitchFamily="50" charset="-128"/>
                        <a:ea typeface="Meiryo UI" pitchFamily="50" charset="-128"/>
                        <a:cs typeface="Meiryo UI" pitchFamily="50" charset="-128"/>
                      </a:endParaRPr>
                    </a:p>
                  </a:txBody>
                  <a:tcPr marL="233975" marR="99050" marT="45722" marB="4572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eiryo UI" pitchFamily="50" charset="-128"/>
                          <a:ea typeface="Meiryo UI" pitchFamily="50" charset="-128"/>
                          <a:cs typeface="Meiryo UI" pitchFamily="50" charset="-128"/>
                        </a:rPr>
                        <a:t>コスト</a:t>
                      </a:r>
                      <a:r>
                        <a:rPr kumimoji="1" lang="en-US" altLang="ja-JP" sz="1600" b="0" dirty="0" smtClean="0">
                          <a:latin typeface="Meiryo UI" pitchFamily="50" charset="-128"/>
                          <a:ea typeface="Meiryo UI" pitchFamily="50" charset="-128"/>
                          <a:cs typeface="Meiryo UI" pitchFamily="50" charset="-128"/>
                        </a:rPr>
                        <a:t>‐10</a:t>
                      </a:r>
                      <a:endParaRPr kumimoji="1" lang="ja-JP" altLang="en-US" sz="1600" b="0" dirty="0">
                        <a:latin typeface="Meiryo UI" pitchFamily="50" charset="-128"/>
                        <a:ea typeface="Meiryo UI" pitchFamily="50" charset="-128"/>
                        <a:cs typeface="Meiryo UI" pitchFamily="50" charset="-128"/>
                      </a:endParaRPr>
                    </a:p>
                  </a:txBody>
                  <a:tcPr marL="99050" marR="99050" marT="45713" marB="45713" anchor="ctr">
                    <a:lnL w="12700" cap="flat" cmpd="sng" algn="ctr">
                      <a:solidFill>
                        <a:schemeClr val="tx1"/>
                      </a:solidFill>
                      <a:prstDash val="solid"/>
                      <a:round/>
                      <a:headEnd type="none" w="med" len="med"/>
                      <a:tailEnd type="none" w="med" len="med"/>
                    </a:lnL>
                    <a:noFill/>
                  </a:tcPr>
                </a:tc>
              </a:tr>
              <a:tr h="432000">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eiryo UI" pitchFamily="50" charset="-128"/>
                          <a:ea typeface="Meiryo UI" pitchFamily="50" charset="-128"/>
                          <a:cs typeface="Meiryo UI" pitchFamily="50" charset="-128"/>
                        </a:rPr>
                        <a:t>庁舎経費試算</a:t>
                      </a:r>
                    </a:p>
                  </a:txBody>
                  <a:tcPr marL="108000" marR="108000" marT="45713" marB="45713" anchor="ctr">
                    <a:lnR w="12700" cap="flat" cmpd="sng" algn="ctr">
                      <a:solidFill>
                        <a:schemeClr val="tx1"/>
                      </a:solidFill>
                      <a:prstDash val="solid"/>
                      <a:round/>
                      <a:headEnd type="none" w="med" len="med"/>
                      <a:tailEnd type="none" w="med" len="med"/>
                    </a:lnR>
                    <a:no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eiryo UI" pitchFamily="50" charset="-128"/>
                          <a:ea typeface="Meiryo UI" pitchFamily="50" charset="-128"/>
                          <a:cs typeface="Meiryo UI" pitchFamily="50" charset="-128"/>
                        </a:rPr>
                        <a:t>試案Ｂ（４区Ｂ案）</a:t>
                      </a:r>
                    </a:p>
                  </a:txBody>
                  <a:tcPr marL="71999" marR="71999"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eiryo UI" pitchFamily="50" charset="-128"/>
                          <a:ea typeface="Meiryo UI" pitchFamily="50" charset="-128"/>
                          <a:cs typeface="Meiryo UI" pitchFamily="50" charset="-128"/>
                        </a:rPr>
                        <a:t>建設案</a:t>
                      </a:r>
                    </a:p>
                  </a:txBody>
                  <a:tcPr marL="108000" marR="108000"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ysDot"/>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eiryo UI" pitchFamily="50" charset="-128"/>
                          <a:ea typeface="Meiryo UI" pitchFamily="50" charset="-128"/>
                          <a:cs typeface="Meiryo UI" pitchFamily="50" charset="-128"/>
                        </a:rPr>
                        <a:t>コスト</a:t>
                      </a:r>
                      <a:r>
                        <a:rPr kumimoji="1" lang="en-US" altLang="ja-JP" sz="1600" b="0" dirty="0" smtClean="0">
                          <a:latin typeface="Meiryo UI" pitchFamily="50" charset="-128"/>
                          <a:ea typeface="Meiryo UI" pitchFamily="50" charset="-128"/>
                          <a:cs typeface="Meiryo UI" pitchFamily="50" charset="-128"/>
                        </a:rPr>
                        <a:t>‐11</a:t>
                      </a:r>
                      <a:endParaRPr kumimoji="1" lang="ja-JP" altLang="en-US" sz="1600" b="0" dirty="0">
                        <a:latin typeface="Meiryo UI" pitchFamily="50" charset="-128"/>
                        <a:ea typeface="Meiryo UI" pitchFamily="50" charset="-128"/>
                        <a:cs typeface="Meiryo UI" pitchFamily="50" charset="-128"/>
                      </a:endParaRPr>
                    </a:p>
                  </a:txBody>
                  <a:tcPr marL="99050" marR="99050" marT="45713" marB="45713" anchor="ctr">
                    <a:lnL w="12700" cap="flat" cmpd="sng" algn="ctr">
                      <a:solidFill>
                        <a:schemeClr val="tx1"/>
                      </a:solidFill>
                      <a:prstDash val="solid"/>
                      <a:round/>
                      <a:headEnd type="none" w="med" len="med"/>
                      <a:tailEnd type="none" w="med" len="med"/>
                    </a:lnL>
                    <a:lnB w="12700" cap="flat" cmpd="sng" algn="ctr">
                      <a:solidFill>
                        <a:schemeClr val="tx1"/>
                      </a:solidFill>
                      <a:prstDash val="sysDot"/>
                      <a:round/>
                      <a:headEnd type="none" w="med" len="med"/>
                      <a:tailEnd type="none" w="med" len="med"/>
                    </a:lnB>
                    <a:noFill/>
                  </a:tcPr>
                </a:tc>
              </a:tr>
              <a:tr h="432000">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0" dirty="0" smtClean="0">
                        <a:latin typeface="Meiryo UI" pitchFamily="50" charset="-128"/>
                        <a:ea typeface="Meiryo UI" pitchFamily="50" charset="-128"/>
                        <a:cs typeface="Meiryo UI" pitchFamily="50" charset="-128"/>
                      </a:endParaRPr>
                    </a:p>
                  </a:txBody>
                  <a:tcPr marL="233978" marR="99051" marT="45724" marB="45724" anchor="ctr">
                    <a:lnR w="12700" cap="flat" cmpd="sng" algn="ctr">
                      <a:solidFill>
                        <a:schemeClr val="tx1"/>
                      </a:solidFill>
                      <a:prstDash val="solid"/>
                      <a:round/>
                      <a:headEnd type="none" w="med" len="med"/>
                      <a:tailEnd type="none" w="med" len="med"/>
                    </a:lnR>
                    <a:noFill/>
                  </a:tcPr>
                </a:tc>
                <a:tc v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eiryo UI" pitchFamily="50" charset="-128"/>
                          <a:ea typeface="Meiryo UI" pitchFamily="50" charset="-128"/>
                          <a:cs typeface="Meiryo UI" pitchFamily="50" charset="-128"/>
                        </a:rPr>
                        <a:t>賃借案</a:t>
                      </a:r>
                    </a:p>
                  </a:txBody>
                  <a:tcPr marL="108000" marR="108000" marT="45713" marB="457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eiryo UI" pitchFamily="50" charset="-128"/>
                          <a:ea typeface="Meiryo UI" pitchFamily="50" charset="-128"/>
                          <a:cs typeface="Meiryo UI" pitchFamily="50" charset="-128"/>
                        </a:rPr>
                        <a:t>コスト</a:t>
                      </a:r>
                      <a:r>
                        <a:rPr kumimoji="1" lang="en-US" altLang="ja-JP" sz="1600" b="0" dirty="0" smtClean="0">
                          <a:latin typeface="Meiryo UI" pitchFamily="50" charset="-128"/>
                          <a:ea typeface="Meiryo UI" pitchFamily="50" charset="-128"/>
                          <a:cs typeface="Meiryo UI" pitchFamily="50" charset="-128"/>
                        </a:rPr>
                        <a:t>‐13</a:t>
                      </a:r>
                      <a:endParaRPr kumimoji="1" lang="ja-JP" altLang="en-US" sz="1600" b="0" dirty="0">
                        <a:latin typeface="Meiryo UI" pitchFamily="50" charset="-128"/>
                        <a:ea typeface="Meiryo UI" pitchFamily="50" charset="-128"/>
                        <a:cs typeface="Meiryo UI" pitchFamily="50" charset="-128"/>
                      </a:endParaRPr>
                    </a:p>
                  </a:txBody>
                  <a:tcPr marL="99050" marR="99050" marT="45713" marB="45713"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noFill/>
                  </a:tcPr>
                </a:tc>
              </a:tr>
            </a:tbl>
          </a:graphicData>
        </a:graphic>
      </p:graphicFrame>
      <p:sp>
        <p:nvSpPr>
          <p:cNvPr id="37938" name="正方形/長方形 27"/>
          <p:cNvSpPr>
            <a:spLocks noChangeArrowheads="1"/>
          </p:cNvSpPr>
          <p:nvPr/>
        </p:nvSpPr>
        <p:spPr bwMode="auto">
          <a:xfrm>
            <a:off x="8874125" y="6597650"/>
            <a:ext cx="1031875"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コスト</a:t>
            </a:r>
            <a:r>
              <a:rPr lang="en-US" altLang="ja-JP"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９</a:t>
            </a:r>
          </a:p>
        </p:txBody>
      </p:sp>
    </p:spTree>
    <p:extLst>
      <p:ext uri="{BB962C8B-B14F-4D97-AF65-F5344CB8AC3E}">
        <p14:creationId xmlns:p14="http://schemas.microsoft.com/office/powerpoint/2010/main" val="41484200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AutoShape 2"/>
          <p:cNvSpPr>
            <a:spLocks noChangeArrowheads="1"/>
          </p:cNvSpPr>
          <p:nvPr/>
        </p:nvSpPr>
        <p:spPr bwMode="auto">
          <a:xfrm>
            <a:off x="596900" y="506413"/>
            <a:ext cx="8964613" cy="3498850"/>
          </a:xfrm>
          <a:prstGeom prst="roundRect">
            <a:avLst>
              <a:gd name="adj" fmla="val 878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tIns="36000" bIns="0"/>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ct val="0"/>
              </a:spcBef>
              <a:buFontTx/>
              <a:buNone/>
            </a:pPr>
            <a:r>
              <a:rPr lang="en-US" altLang="ja-JP" sz="15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イニシャルコスト</a:t>
            </a:r>
            <a:r>
              <a:rPr lang="en-US" altLang="ja-JP" sz="1500" b="1" dirty="0">
                <a:latin typeface="Meiryo UI" panose="020B0604030504040204" pitchFamily="50" charset="-128"/>
                <a:ea typeface="Meiryo UI" panose="020B0604030504040204" pitchFamily="50" charset="-128"/>
                <a:cs typeface="Meiryo UI" panose="020B0604030504040204" pitchFamily="50" charset="-128"/>
              </a:rPr>
              <a:t>】</a:t>
            </a:r>
          </a:p>
          <a:p>
            <a:pPr eaLnBrk="1" hangingPunct="1">
              <a:lnSpc>
                <a:spcPct val="90000"/>
              </a:lnSpc>
              <a:spcBef>
                <a:spcPct val="40000"/>
              </a:spcBef>
              <a:buFontTx/>
              <a:buNone/>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■システム改修経費</a:t>
            </a:r>
          </a:p>
          <a:p>
            <a:pPr eaLnBrk="1" hangingPunct="1">
              <a:lnSpc>
                <a:spcPct val="90000"/>
              </a:lnSpc>
              <a:spcBef>
                <a:spcPct val="40000"/>
              </a:spcBef>
              <a:buFontTx/>
              <a:buNone/>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（１）住民情報系基幹システム</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・システムは、一部事務組合による運用を基本とする</a:t>
            </a: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・大阪市の現行システムの改修を基本とし、システム改修期間を</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か月とする</a:t>
            </a:r>
          </a:p>
          <a:p>
            <a:pPr eaLnBrk="1" hangingPunct="1">
              <a:spcBef>
                <a:spcPct val="0"/>
              </a:spcBef>
              <a:spcAft>
                <a:spcPts val="600"/>
              </a:spcAft>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・上記を条件として、全９システムの見積りにより試算（</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93.6</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億円）</a:t>
            </a:r>
          </a:p>
          <a:p>
            <a:pPr eaLnBrk="1" hangingPunct="1">
              <a:lnSpc>
                <a:spcPct val="90000"/>
              </a:lnSpc>
              <a:spcBef>
                <a:spcPct val="40000"/>
              </a:spcBef>
              <a:buFontTx/>
              <a:buNone/>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（２）その他</a:t>
            </a:r>
            <a:r>
              <a:rPr lang="en-US" altLang="ja-JP" sz="1300" b="1" dirty="0">
                <a:latin typeface="Meiryo UI" panose="020B0604030504040204" pitchFamily="50" charset="-128"/>
                <a:ea typeface="Meiryo UI" panose="020B0604030504040204" pitchFamily="50" charset="-128"/>
                <a:cs typeface="Meiryo UI" panose="020B0604030504040204" pitchFamily="50" charset="-128"/>
              </a:rPr>
              <a:t>194</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システム</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（住民情報系基幹システム以外）</a:t>
            </a: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・大阪市の現行システムを改修して、一部事務組合による運用もしくは各特別区が共通利用することを基本とし、</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システム改修期間を</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か月とする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・上記を条件として、平成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年度予算の運用経費上位</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システムの見積り金額</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(56.2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億円</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をベースに、運用経費割合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(0.9)</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から</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全体額を試算（</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62.4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億円）</a:t>
            </a: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運用経費割合：その他</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194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システム運用経費（</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83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億円）と平成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年度予算の運用経費上位</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システム運用経費（</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74.5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spcAft>
                <a:spcPts val="600"/>
              </a:spcAft>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の割合（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0.9</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ct val="90000"/>
              </a:lnSpc>
              <a:spcBef>
                <a:spcPct val="0"/>
              </a:spcBef>
              <a:buFontTx/>
              <a:buNone/>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（３）大阪府のシステム</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年度予算の運用経費上位</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システム（概ね</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5,000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万円以上）及び改修が見込まれるシステムについて、見積り等により</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spcAft>
                <a:spcPts val="600"/>
              </a:spcAft>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試算（</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26</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億円）</a:t>
            </a:r>
          </a:p>
        </p:txBody>
      </p:sp>
      <p:sp>
        <p:nvSpPr>
          <p:cNvPr id="38915" name="AutoShape 3"/>
          <p:cNvSpPr>
            <a:spLocks noChangeArrowheads="1"/>
          </p:cNvSpPr>
          <p:nvPr/>
        </p:nvSpPr>
        <p:spPr bwMode="auto">
          <a:xfrm>
            <a:off x="596900" y="4103688"/>
            <a:ext cx="8964613" cy="2493962"/>
          </a:xfrm>
          <a:prstGeom prst="roundRect">
            <a:avLst>
              <a:gd name="adj" fmla="val 8875"/>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tIns="36000" bIns="0"/>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ct val="40000"/>
              </a:spcBef>
              <a:buFontTx/>
              <a:buNone/>
            </a:pPr>
            <a:r>
              <a:rPr lang="en-US" altLang="ja-JP" sz="15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ランニングコスト</a:t>
            </a:r>
            <a:r>
              <a:rPr lang="en-US" altLang="ja-JP" sz="1500" b="1" dirty="0">
                <a:latin typeface="Meiryo UI" panose="020B0604030504040204" pitchFamily="50" charset="-128"/>
                <a:ea typeface="Meiryo UI" panose="020B0604030504040204" pitchFamily="50" charset="-128"/>
                <a:cs typeface="Meiryo UI" panose="020B0604030504040204" pitchFamily="50" charset="-128"/>
              </a:rPr>
              <a:t>】</a:t>
            </a:r>
          </a:p>
          <a:p>
            <a:pPr eaLnBrk="1" hangingPunct="1">
              <a:lnSpc>
                <a:spcPct val="90000"/>
              </a:lnSpc>
              <a:spcBef>
                <a:spcPct val="40000"/>
              </a:spcBef>
              <a:buFontTx/>
              <a:buNone/>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■システム運用経費</a:t>
            </a:r>
          </a:p>
          <a:p>
            <a:pPr eaLnBrk="1" hangingPunct="1">
              <a:lnSpc>
                <a:spcPct val="90000"/>
              </a:lnSpc>
              <a:spcBef>
                <a:spcPct val="40000"/>
              </a:spcBef>
              <a:buFontTx/>
              <a:buNone/>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（１）住民情報系基幹システム</a:t>
            </a: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・運用経費の増（見積りにより試算）</a:t>
            </a:r>
          </a:p>
          <a:p>
            <a:pPr eaLnBrk="1" hangingPunct="1">
              <a:spcBef>
                <a:spcPct val="0"/>
              </a:spcBef>
              <a:spcAft>
                <a:spcPts val="600"/>
              </a:spcAft>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年度予算の運用</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経費：</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億円　⇒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56.4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億円（</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14.4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億円増）</a:t>
            </a:r>
          </a:p>
          <a:p>
            <a:pPr eaLnBrk="1" hangingPunct="1">
              <a:lnSpc>
                <a:spcPct val="90000"/>
              </a:lnSpc>
              <a:spcBef>
                <a:spcPct val="0"/>
              </a:spcBef>
              <a:buFontTx/>
              <a:buNone/>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（２）その他</a:t>
            </a:r>
            <a:r>
              <a:rPr lang="en-US" altLang="ja-JP" sz="1300" b="1" dirty="0">
                <a:latin typeface="Meiryo UI" panose="020B0604030504040204" pitchFamily="50" charset="-128"/>
                <a:ea typeface="Meiryo UI" panose="020B0604030504040204" pitchFamily="50" charset="-128"/>
                <a:cs typeface="Meiryo UI" panose="020B0604030504040204" pitchFamily="50" charset="-128"/>
              </a:rPr>
              <a:t>194</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システム　</a:t>
            </a: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・運用経費の増（見積りにより試算）</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年度予算の運用経費上位</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システムの見積り金額（運用経費の増</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6.1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億円）をベースに、運用費割合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(0.9)</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から</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spcAft>
                <a:spcPts val="600"/>
              </a:spcAft>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全体額を試算（</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6.8</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億円増）</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ct val="90000"/>
              </a:lnSpc>
              <a:spcBef>
                <a:spcPct val="0"/>
              </a:spcBef>
              <a:buFontTx/>
              <a:buNone/>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（３）大阪府のシステム</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ct val="90000"/>
              </a:lnSpc>
              <a:spcBef>
                <a:spcPct val="0"/>
              </a:spcBef>
              <a:buFontTx/>
              <a:buNone/>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運用経費の増（見積り等により試算）（</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億円増）</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ct val="90000"/>
              </a:lnSpc>
              <a:spcBef>
                <a:spcPct val="0"/>
              </a:spcBef>
              <a:buFontTx/>
              <a:buNone/>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ct val="90000"/>
              </a:lnSpc>
              <a:spcBef>
                <a:spcPct val="0"/>
              </a:spcBef>
              <a:buFontTx/>
              <a:buNone/>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ct val="90000"/>
              </a:lnSpc>
              <a:spcBef>
                <a:spcPct val="0"/>
              </a:spcBef>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ct val="90000"/>
              </a:lnSpc>
              <a:spcBef>
                <a:spcPct val="0"/>
              </a:spcBef>
              <a:buFontTx/>
              <a:buNone/>
            </a:pPr>
            <a:endParaRPr lang="en-US" altLang="ja-JP" sz="1200" dirty="0">
              <a:ea typeface="HG丸ｺﾞｼｯｸM-PRO" panose="020F0600000000000000" pitchFamily="50" charset="-128"/>
            </a:endParaRPr>
          </a:p>
          <a:p>
            <a:pPr eaLnBrk="1" hangingPunct="1">
              <a:lnSpc>
                <a:spcPct val="90000"/>
              </a:lnSpc>
              <a:spcBef>
                <a:spcPct val="0"/>
              </a:spcBef>
              <a:buFontTx/>
              <a:buNone/>
            </a:pPr>
            <a:endParaRPr lang="ja-JP" altLang="en-US" sz="1200" dirty="0">
              <a:ea typeface="HG丸ｺﾞｼｯｸM-PRO" panose="020F0600000000000000" pitchFamily="50" charset="-128"/>
            </a:endParaRPr>
          </a:p>
          <a:p>
            <a:pPr eaLnBrk="1" hangingPunct="1">
              <a:lnSpc>
                <a:spcPct val="90000"/>
              </a:lnSpc>
              <a:spcBef>
                <a:spcPct val="0"/>
              </a:spcBef>
              <a:buFontTx/>
              <a:buNone/>
            </a:pPr>
            <a:r>
              <a:rPr lang="ja-JP" altLang="en-US" sz="1300" dirty="0"/>
              <a:t>　</a:t>
            </a:r>
            <a:endParaRPr lang="ja-JP" altLang="en-US" sz="1200" dirty="0">
              <a:latin typeface="HG丸ｺﾞｼｯｸM-PRO" panose="020F0600000000000000" pitchFamily="50" charset="-128"/>
              <a:ea typeface="HG丸ｺﾞｼｯｸM-PRO" panose="020F0600000000000000" pitchFamily="50" charset="-128"/>
            </a:endParaRPr>
          </a:p>
        </p:txBody>
      </p:sp>
      <p:sp>
        <p:nvSpPr>
          <p:cNvPr id="38916" name="Rectangle 4"/>
          <p:cNvSpPr>
            <a:spLocks noChangeArrowheads="1"/>
          </p:cNvSpPr>
          <p:nvPr/>
        </p:nvSpPr>
        <p:spPr bwMode="auto">
          <a:xfrm>
            <a:off x="2827338" y="1136650"/>
            <a:ext cx="66198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（住民基本台帳等事務、戸籍情報、税務事務、総合福祉、国民健康保険、介護保険、統合基盤・ネットワークシステムなど）</a:t>
            </a:r>
          </a:p>
        </p:txBody>
      </p:sp>
      <p:sp>
        <p:nvSpPr>
          <p:cNvPr id="57" name="正方形/長方形 56"/>
          <p:cNvSpPr/>
          <p:nvPr/>
        </p:nvSpPr>
        <p:spPr>
          <a:xfrm>
            <a:off x="0" y="-4763"/>
            <a:ext cx="9906000" cy="5032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sz="2000" b="1" dirty="0" smtClean="0">
                <a:solidFill>
                  <a:srgbClr val="000000"/>
                </a:solidFill>
                <a:latin typeface="ＭＳ Ｐゴシック" charset="-128"/>
                <a:ea typeface="Meiryo UI" pitchFamily="50" charset="-128"/>
                <a:cs typeface="Meiryo UI" pitchFamily="50" charset="-128"/>
              </a:rPr>
              <a:t>（参考）システム経費試算</a:t>
            </a:r>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＜試案Ｂ（４区Ｂ案）＞ 　</a:t>
            </a:r>
            <a:endParaRPr lang="ja-JP" altLang="en-US" sz="1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918" name="正方形/長方形 12"/>
          <p:cNvSpPr>
            <a:spLocks noChangeArrowheads="1"/>
          </p:cNvSpPr>
          <p:nvPr/>
        </p:nvSpPr>
        <p:spPr bwMode="auto">
          <a:xfrm>
            <a:off x="8861425" y="3175"/>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コスト</a:t>
            </a:r>
            <a:r>
              <a:rPr lang="en-US" altLang="ja-JP"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１０</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角丸四角形 8"/>
          <p:cNvSpPr/>
          <p:nvPr/>
        </p:nvSpPr>
        <p:spPr>
          <a:xfrm>
            <a:off x="0" y="590550"/>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endPar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603191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正方形/長方形 12"/>
          <p:cNvSpPr>
            <a:spLocks noChangeArrowheads="1"/>
          </p:cNvSpPr>
          <p:nvPr/>
        </p:nvSpPr>
        <p:spPr bwMode="auto">
          <a:xfrm>
            <a:off x="8861425" y="6623446"/>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コスト</a:t>
            </a:r>
            <a:r>
              <a:rPr lang="en-US" altLang="ja-JP"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１１</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Group 23"/>
          <p:cNvGraphicFramePr>
            <a:graphicFrameLocks noGrp="1"/>
          </p:cNvGraphicFramePr>
          <p:nvPr>
            <p:extLst>
              <p:ext uri="{D42A27DB-BD31-4B8C-83A1-F6EECF244321}">
                <p14:modId xmlns:p14="http://schemas.microsoft.com/office/powerpoint/2010/main" val="4216131615"/>
              </p:ext>
            </p:extLst>
          </p:nvPr>
        </p:nvGraphicFramePr>
        <p:xfrm>
          <a:off x="344488" y="476250"/>
          <a:ext cx="9226550" cy="3265488"/>
        </p:xfrm>
        <a:graphic>
          <a:graphicData uri="http://schemas.openxmlformats.org/drawingml/2006/table">
            <a:tbl>
              <a:tblPr/>
              <a:tblGrid>
                <a:gridCol w="9226550"/>
              </a:tblGrid>
              <a:tr h="33484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rgbClr val="FFFFFF"/>
                          </a:solidFill>
                          <a:effectLst/>
                          <a:latin typeface="Meiryo UI"/>
                          <a:ea typeface="Meiryo UI"/>
                          <a:cs typeface="Meiryo UI"/>
                        </a:rPr>
                        <a:t>積　算　根　拠</a:t>
                      </a:r>
                    </a:p>
                  </a:txBody>
                  <a:tcPr marL="99072" marR="99072" marT="45466" marB="45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293064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695575" algn="l"/>
                        </a:tabLst>
                      </a:pPr>
                      <a:r>
                        <a:rPr kumimoji="1" lang="ja-JP" altLang="en-US" sz="1300" b="0" i="0" u="none" strike="noStrike" cap="none" normalizeH="0" baseline="0" dirty="0" smtClean="0">
                          <a:ln>
                            <a:noFill/>
                          </a:ln>
                          <a:solidFill>
                            <a:schemeClr val="tx1"/>
                          </a:solidFill>
                          <a:effectLst/>
                          <a:latin typeface="Meiryo UI"/>
                          <a:ea typeface="Meiryo UI"/>
                          <a:cs typeface="Meiryo UI"/>
                        </a:rPr>
                        <a:t>＜特別区＞</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ct val="0"/>
                        </a:spcAft>
                        <a:buClrTx/>
                        <a:buSzTx/>
                        <a:buFontTx/>
                        <a:buNone/>
                        <a:tabLst>
                          <a:tab pos="2695575" algn="l"/>
                        </a:tabLst>
                        <a:defRPr/>
                      </a:pPr>
                      <a:r>
                        <a:rPr kumimoji="1" lang="en-US" altLang="ja-JP" sz="1300" b="0" i="0" u="none" strike="noStrike" cap="none" spc="0" normalizeH="0" baseline="0" dirty="0" smtClean="0">
                          <a:ln>
                            <a:noFill/>
                          </a:ln>
                          <a:solidFill>
                            <a:schemeClr val="tx1"/>
                          </a:solidFill>
                          <a:effectLst/>
                          <a:latin typeface="Meiryo UI"/>
                          <a:ea typeface="Meiryo UI"/>
                          <a:cs typeface="Meiryo UI"/>
                        </a:rPr>
                        <a:t>(1)</a:t>
                      </a:r>
                      <a:r>
                        <a:rPr kumimoji="1" lang="ja-JP" altLang="en-US" sz="1300" b="0" i="0" u="none" strike="noStrike" cap="none" spc="0" normalizeH="0" baseline="0" dirty="0" smtClean="0">
                          <a:ln>
                            <a:noFill/>
                          </a:ln>
                          <a:solidFill>
                            <a:schemeClr val="tx1"/>
                          </a:solidFill>
                          <a:effectLst/>
                          <a:latin typeface="Meiryo UI"/>
                          <a:ea typeface="Meiryo UI"/>
                          <a:cs typeface="Meiryo UI"/>
                        </a:rPr>
                        <a:t>区役所等保有庁舎改修経費  </a:t>
                      </a:r>
                      <a:r>
                        <a:rPr kumimoji="1" lang="en-US" altLang="ja-JP" sz="1300" b="0" i="0" u="none" strike="noStrike" cap="none" spc="0" normalizeH="0" baseline="0" dirty="0" smtClean="0">
                          <a:ln>
                            <a:noFill/>
                          </a:ln>
                          <a:solidFill>
                            <a:schemeClr val="tx1"/>
                          </a:solidFill>
                          <a:effectLst/>
                          <a:latin typeface="Meiryo UI"/>
                          <a:ea typeface="Meiryo UI"/>
                          <a:cs typeface="Meiryo UI"/>
                        </a:rPr>
                        <a:t>:</a:t>
                      </a:r>
                      <a:r>
                        <a:rPr kumimoji="1" lang="ja-JP" altLang="en-US" sz="1300" b="0" i="0" u="none" strike="noStrike" cap="none" spc="0" normalizeH="0" baseline="0" dirty="0" smtClean="0">
                          <a:ln>
                            <a:noFill/>
                          </a:ln>
                          <a:solidFill>
                            <a:schemeClr val="tx1"/>
                          </a:solidFill>
                          <a:effectLst/>
                          <a:latin typeface="Meiryo UI"/>
                          <a:ea typeface="Meiryo UI"/>
                          <a:cs typeface="Meiryo UI"/>
                        </a:rPr>
                        <a:t>改修執務室面積</a:t>
                      </a:r>
                      <a:r>
                        <a:rPr kumimoji="1" lang="en-US" altLang="ja-JP" sz="1300" b="0" i="0" u="none" strike="noStrike" cap="none" spc="0" normalizeH="0" baseline="0" dirty="0" smtClean="0">
                          <a:ln>
                            <a:noFill/>
                          </a:ln>
                          <a:solidFill>
                            <a:schemeClr val="tx1"/>
                          </a:solidFill>
                          <a:effectLst/>
                          <a:latin typeface="Meiryo UI"/>
                          <a:ea typeface="Meiryo UI"/>
                          <a:cs typeface="Meiryo UI"/>
                        </a:rPr>
                        <a:t>×</a:t>
                      </a:r>
                      <a:r>
                        <a:rPr kumimoji="1" lang="ja-JP" altLang="en-US" sz="1300" b="0" i="0" u="none" strike="noStrike" cap="none" spc="0" normalizeH="0" baseline="0" dirty="0" smtClean="0">
                          <a:ln>
                            <a:noFill/>
                          </a:ln>
                          <a:solidFill>
                            <a:schemeClr val="tx1"/>
                          </a:solidFill>
                          <a:effectLst/>
                          <a:latin typeface="Meiryo UI"/>
                          <a:ea typeface="Meiryo UI"/>
                          <a:cs typeface="Meiryo UI"/>
                        </a:rPr>
                        <a:t>改修単価</a:t>
                      </a:r>
                      <a:r>
                        <a:rPr kumimoji="1" lang="en-US" altLang="ja-JP" sz="1300" b="0" i="0" u="none" strike="noStrike" cap="none" spc="0" normalizeH="0" baseline="30000" dirty="0" smtClean="0">
                          <a:ln>
                            <a:noFill/>
                          </a:ln>
                          <a:solidFill>
                            <a:schemeClr val="tx1"/>
                          </a:solidFill>
                          <a:effectLst/>
                          <a:latin typeface="Meiryo UI"/>
                          <a:ea typeface="Meiryo UI"/>
                          <a:cs typeface="Meiryo UI"/>
                        </a:rPr>
                        <a:t>※1)</a:t>
                      </a:r>
                      <a:r>
                        <a:rPr kumimoji="1" lang="ja-JP" altLang="en-US" sz="1300" b="0" i="0" u="none" strike="noStrike" cap="none" spc="0" normalizeH="0" baseline="30000" dirty="0" smtClean="0">
                          <a:ln>
                            <a:noFill/>
                          </a:ln>
                          <a:solidFill>
                            <a:schemeClr val="tx1"/>
                          </a:solidFill>
                          <a:effectLst/>
                          <a:latin typeface="Meiryo UI"/>
                          <a:ea typeface="Meiryo UI"/>
                          <a:cs typeface="Meiryo UI"/>
                        </a:rPr>
                        <a:t>　　  </a:t>
                      </a:r>
                      <a:r>
                        <a:rPr kumimoji="1" lang="ja-JP" altLang="en-US" sz="1300" b="0" i="0" u="none" strike="noStrike" cap="none" spc="0" normalizeH="0" baseline="0" dirty="0" smtClean="0">
                          <a:ln>
                            <a:noFill/>
                          </a:ln>
                          <a:solidFill>
                            <a:schemeClr val="tx1"/>
                          </a:solidFill>
                          <a:effectLst/>
                          <a:latin typeface="Meiryo UI"/>
                          <a:ea typeface="Meiryo UI"/>
                          <a:cs typeface="Meiryo UI"/>
                        </a:rPr>
                        <a:t>＝   </a:t>
                      </a:r>
                      <a:r>
                        <a:rPr kumimoji="1" lang="ja-JP" altLang="en-US" sz="1300" b="0" i="0" u="none" strike="noStrike" cap="none" spc="0" normalizeH="0" baseline="30000" dirty="0" smtClean="0">
                          <a:ln>
                            <a:noFill/>
                          </a:ln>
                          <a:solidFill>
                            <a:schemeClr val="tx1"/>
                          </a:solidFill>
                          <a:effectLst/>
                          <a:latin typeface="Meiryo UI"/>
                          <a:ea typeface="Meiryo UI"/>
                          <a:cs typeface="Meiryo UI"/>
                        </a:rPr>
                        <a:t>　　　　</a:t>
                      </a:r>
                      <a:r>
                        <a:rPr kumimoji="1" lang="en-US" altLang="ja-JP" sz="1300" b="0" i="0" u="sng" strike="noStrike" cap="none" spc="0" normalizeH="0" baseline="0" dirty="0" smtClean="0">
                          <a:ln>
                            <a:noFill/>
                          </a:ln>
                          <a:solidFill>
                            <a:schemeClr val="tx1"/>
                          </a:solidFill>
                          <a:effectLst/>
                          <a:latin typeface="Meiryo UI"/>
                          <a:ea typeface="Meiryo UI"/>
                          <a:cs typeface="Meiryo UI"/>
                        </a:rPr>
                        <a:t>193,653</a:t>
                      </a:r>
                      <a:r>
                        <a:rPr kumimoji="1" lang="ja-JP" altLang="en-US" sz="1300" b="0" i="0" u="none" strike="noStrike" cap="none" spc="0" normalizeH="0" baseline="0" dirty="0" smtClean="0">
                          <a:ln>
                            <a:noFill/>
                          </a:ln>
                          <a:solidFill>
                            <a:schemeClr val="tx1"/>
                          </a:solidFill>
                          <a:effectLst/>
                          <a:latin typeface="Meiryo UI"/>
                          <a:ea typeface="Meiryo UI"/>
                          <a:cs typeface="Meiryo UI"/>
                        </a:rPr>
                        <a:t>㎡</a:t>
                      </a:r>
                      <a:r>
                        <a:rPr kumimoji="1" lang="en-US" altLang="ja-JP" sz="1300" b="0" i="0" u="none" strike="noStrike" cap="none" spc="0" normalizeH="0" baseline="0" dirty="0" smtClean="0">
                          <a:ln>
                            <a:noFill/>
                          </a:ln>
                          <a:solidFill>
                            <a:schemeClr val="tx1"/>
                          </a:solidFill>
                          <a:effectLst/>
                          <a:latin typeface="Meiryo UI"/>
                          <a:ea typeface="Meiryo UI"/>
                          <a:cs typeface="Meiryo UI"/>
                        </a:rPr>
                        <a:t>×30,000</a:t>
                      </a:r>
                      <a:r>
                        <a:rPr kumimoji="1" lang="ja-JP" altLang="en-US" sz="1300" b="0" i="0" u="none" strike="noStrike" cap="none" spc="0" normalizeH="0" baseline="0" dirty="0" smtClean="0">
                          <a:ln>
                            <a:noFill/>
                          </a:ln>
                          <a:solidFill>
                            <a:schemeClr val="tx1"/>
                          </a:solidFill>
                          <a:effectLst/>
                          <a:latin typeface="Meiryo UI"/>
                          <a:ea typeface="Meiryo UI"/>
                          <a:cs typeface="Meiryo UI"/>
                        </a:rPr>
                        <a:t>円</a:t>
                      </a:r>
                      <a:r>
                        <a:rPr kumimoji="1" lang="en-US" altLang="ja-JP" sz="1300" b="0" i="0" u="none" strike="noStrike" cap="none" spc="0" normalizeH="0" baseline="0" dirty="0" smtClean="0">
                          <a:ln>
                            <a:noFill/>
                          </a:ln>
                          <a:solidFill>
                            <a:schemeClr val="tx1"/>
                          </a:solidFill>
                          <a:effectLst/>
                          <a:latin typeface="Meiryo UI"/>
                          <a:ea typeface="Meiryo UI"/>
                          <a:cs typeface="Meiryo UI"/>
                        </a:rPr>
                        <a:t>/</a:t>
                      </a:r>
                      <a:r>
                        <a:rPr kumimoji="1" lang="ja-JP" altLang="en-US" sz="1300" b="0" i="0" u="none" strike="noStrike" cap="none" spc="0" normalizeH="0" baseline="0" dirty="0" smtClean="0">
                          <a:ln>
                            <a:noFill/>
                          </a:ln>
                          <a:solidFill>
                            <a:schemeClr val="tx1"/>
                          </a:solidFill>
                          <a:effectLst/>
                          <a:latin typeface="Meiryo UI"/>
                          <a:ea typeface="Meiryo UI"/>
                          <a:cs typeface="Meiryo UI"/>
                        </a:rPr>
                        <a:t>㎡ ＝  </a:t>
                      </a:r>
                      <a:r>
                        <a:rPr kumimoji="1" lang="ja-JP" altLang="en-US" sz="1200" b="0" i="0" u="none" strike="noStrike" cap="none" spc="0" normalizeH="0" baseline="0" dirty="0" smtClean="0">
                          <a:ln>
                            <a:noFill/>
                          </a:ln>
                          <a:solidFill>
                            <a:schemeClr val="tx1"/>
                          </a:solidFill>
                          <a:effectLst/>
                          <a:latin typeface="Meiryo UI"/>
                          <a:ea typeface="Meiryo UI"/>
                          <a:cs typeface="Meiryo UI"/>
                        </a:rPr>
                        <a:t>　  </a:t>
                      </a:r>
                      <a:r>
                        <a:rPr kumimoji="1" lang="en-US" altLang="ja-JP" sz="1300" b="0" i="0" u="sng" strike="noStrike" cap="none" spc="0" normalizeH="0" baseline="0" dirty="0" smtClean="0">
                          <a:ln>
                            <a:noFill/>
                          </a:ln>
                          <a:solidFill>
                            <a:schemeClr val="tx1"/>
                          </a:solidFill>
                          <a:effectLst/>
                          <a:latin typeface="Meiryo UI"/>
                          <a:ea typeface="Meiryo UI"/>
                          <a:cs typeface="Meiryo UI"/>
                        </a:rPr>
                        <a:t>5,810</a:t>
                      </a:r>
                      <a:r>
                        <a:rPr kumimoji="1" lang="ja-JP" altLang="en-US" sz="1300" b="0" i="0" u="none" strike="noStrike" cap="none" spc="0"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spc="0"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ct val="0"/>
                        </a:spcAft>
                        <a:buClrTx/>
                        <a:buSzTx/>
                        <a:buFontTx/>
                        <a:buNone/>
                        <a:tabLst>
                          <a:tab pos="2695575" algn="l"/>
                        </a:tabLst>
                      </a:pPr>
                      <a:r>
                        <a:rPr kumimoji="1" lang="en-US" altLang="ja-JP" sz="1300" b="0" i="0" u="none" strike="noStrike" cap="none" normalizeH="0" baseline="0" dirty="0" smtClean="0">
                          <a:ln>
                            <a:noFill/>
                          </a:ln>
                          <a:solidFill>
                            <a:schemeClr val="tx1"/>
                          </a:solidFill>
                          <a:effectLst/>
                          <a:latin typeface="Meiryo UI"/>
                          <a:ea typeface="Meiryo UI"/>
                          <a:cs typeface="Meiryo UI"/>
                        </a:rPr>
                        <a:t>(2)</a:t>
                      </a:r>
                      <a:r>
                        <a:rPr kumimoji="1" lang="ja-JP" altLang="en-US" sz="1300" b="0" i="0" u="none" strike="noStrike" cap="none" normalizeH="0" baseline="0" dirty="0" smtClean="0">
                          <a:ln>
                            <a:noFill/>
                          </a:ln>
                          <a:solidFill>
                            <a:schemeClr val="tx1"/>
                          </a:solidFill>
                          <a:effectLst/>
                          <a:latin typeface="Meiryo UI"/>
                          <a:ea typeface="Meiryo UI"/>
                          <a:cs typeface="Meiryo UI"/>
                        </a:rPr>
                        <a:t>新庁舎建設費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必要延床面積</a:t>
                      </a:r>
                      <a:r>
                        <a:rPr kumimoji="1" lang="en-US" altLang="ja-JP" sz="1300" b="0" i="0" u="none" strike="noStrike" cap="none" normalizeH="0" baseline="30000" dirty="0" smtClean="0">
                          <a:ln>
                            <a:noFill/>
                          </a:ln>
                          <a:solidFill>
                            <a:schemeClr val="tx1"/>
                          </a:solidFill>
                          <a:effectLst/>
                          <a:latin typeface="Meiryo UI"/>
                          <a:ea typeface="Meiryo UI"/>
                          <a:cs typeface="Meiryo UI"/>
                        </a:rPr>
                        <a:t>※2)</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建設単価</a:t>
                      </a:r>
                      <a:r>
                        <a:rPr kumimoji="1" lang="en-US" altLang="ja-JP" sz="1300" b="0" i="0" u="none" strike="noStrike" cap="none" normalizeH="0" baseline="30000" dirty="0" smtClean="0">
                          <a:ln>
                            <a:noFill/>
                          </a:ln>
                          <a:solidFill>
                            <a:schemeClr val="tx1"/>
                          </a:solidFill>
                          <a:effectLst/>
                          <a:latin typeface="Meiryo UI"/>
                          <a:ea typeface="Meiryo UI"/>
                          <a:cs typeface="Meiryo UI"/>
                        </a:rPr>
                        <a:t>※3)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en-US" altLang="ja-JP" sz="1300" b="0" i="0" u="sng" strike="noStrike" cap="none" normalizeH="0" baseline="0" dirty="0" smtClean="0">
                          <a:ln>
                            <a:noFill/>
                          </a:ln>
                          <a:solidFill>
                            <a:schemeClr val="tx1"/>
                          </a:solidFill>
                          <a:effectLst/>
                          <a:latin typeface="Meiryo UI"/>
                          <a:ea typeface="Meiryo UI"/>
                          <a:cs typeface="Meiryo UI"/>
                        </a:rPr>
                        <a:t>49,622</a:t>
                      </a:r>
                      <a:r>
                        <a:rPr kumimoji="1" lang="en-US" altLang="ja-JP" sz="1300" b="0" i="0" u="none" strike="noStrike" cap="none" normalizeH="0" baseline="0" dirty="0" smtClean="0">
                          <a:ln>
                            <a:noFill/>
                          </a:ln>
                          <a:solidFill>
                            <a:schemeClr val="tx1"/>
                          </a:solidFill>
                          <a:effectLst/>
                          <a:latin typeface="Meiryo UI"/>
                          <a:ea typeface="Meiryo UI"/>
                          <a:cs typeface="Meiryo UI"/>
                        </a:rPr>
                        <a:t>㎡×371,600</a:t>
                      </a:r>
                      <a:r>
                        <a:rPr kumimoji="1" lang="ja-JP" altLang="en-US" sz="1300" b="0" i="0" u="none" strike="noStrike" cap="none" normalizeH="0" baseline="0" dirty="0" smtClean="0">
                          <a:ln>
                            <a:noFill/>
                          </a:ln>
                          <a:solidFill>
                            <a:schemeClr val="tx1"/>
                          </a:solidFill>
                          <a:effectLst/>
                          <a:latin typeface="Meiryo UI"/>
                          <a:ea typeface="Meiryo UI"/>
                          <a:cs typeface="Meiryo UI"/>
                        </a:rPr>
                        <a:t>円</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en-US" altLang="ja-JP" sz="1300" b="0" i="0" u="none" strike="noStrike" cap="none" normalizeH="0" baseline="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sng" strike="noStrike" cap="none" normalizeH="0" baseline="0" dirty="0" smtClean="0">
                          <a:ln>
                            <a:noFill/>
                          </a:ln>
                          <a:solidFill>
                            <a:schemeClr val="tx1"/>
                          </a:solidFill>
                          <a:effectLst/>
                          <a:latin typeface="Meiryo UI"/>
                          <a:ea typeface="Meiryo UI"/>
                          <a:cs typeface="Meiryo UI"/>
                        </a:rPr>
                        <a:t>18,440</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p>
                    <a:p>
                      <a:pPr marL="0" marR="0" lvl="0" indent="0" algn="l" defTabSz="914400" rtl="0" eaLnBrk="1" fontAlgn="base" latinLnBrk="0" hangingPunct="1">
                        <a:lnSpc>
                          <a:spcPts val="2200"/>
                        </a:lnSpc>
                        <a:spcBef>
                          <a:spcPct val="0"/>
                        </a:spcBef>
                        <a:spcAft>
                          <a:spcPct val="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新庁舎設計費・工事監理費   </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国土交通省の積算基準等より試算      　           　　                     　 　 </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3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425</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200"/>
                        </a:lnSpc>
                        <a:spcBef>
                          <a:spcPct val="0"/>
                        </a:spcBef>
                        <a:spcAft>
                          <a:spcPts val="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(4)</a:t>
                      </a:r>
                      <a:r>
                        <a:rPr kumimoji="1" lang="ja-JP" altLang="en-US" sz="1300" b="0" i="0" u="none" strike="noStrike" cap="none" normalizeH="0" baseline="0" dirty="0" smtClean="0">
                          <a:ln>
                            <a:noFill/>
                          </a:ln>
                          <a:solidFill>
                            <a:schemeClr val="tx1"/>
                          </a:solidFill>
                          <a:effectLst/>
                          <a:latin typeface="Meiryo UI"/>
                          <a:ea typeface="Meiryo UI"/>
                          <a:cs typeface="Meiryo UI"/>
                        </a:rPr>
                        <a:t>新庁舎用地費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敷地面積</a:t>
                      </a:r>
                      <a:r>
                        <a:rPr kumimoji="1" lang="en-US" altLang="ja-JP" sz="1300" b="0" i="0" u="none" strike="noStrike" cap="none" normalizeH="0" baseline="30000" dirty="0" smtClean="0">
                          <a:ln>
                            <a:noFill/>
                          </a:ln>
                          <a:solidFill>
                            <a:schemeClr val="tx1"/>
                          </a:solidFill>
                          <a:effectLst/>
                          <a:latin typeface="Meiryo UI"/>
                          <a:ea typeface="Meiryo UI"/>
                          <a:cs typeface="Meiryo UI"/>
                        </a:rPr>
                        <a:t>※4)</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土地単価</a:t>
                      </a:r>
                      <a:r>
                        <a:rPr kumimoji="1" lang="en-US" altLang="ja-JP" sz="1300" b="0" i="0" u="none" strike="noStrike" cap="none" normalizeH="0" baseline="30000" dirty="0" smtClean="0">
                          <a:ln>
                            <a:noFill/>
                          </a:ln>
                          <a:solidFill>
                            <a:schemeClr val="tx1"/>
                          </a:solidFill>
                          <a:effectLst/>
                          <a:latin typeface="Meiryo UI"/>
                          <a:ea typeface="Meiryo UI"/>
                          <a:cs typeface="Meiryo UI"/>
                        </a:rPr>
                        <a:t>※5)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ja-JP" altLang="en-US" sz="1200" b="0" i="0" u="none" strike="noStrike" cap="none" normalizeH="0" baseline="0" dirty="0" smtClean="0">
                          <a:ln>
                            <a:noFill/>
                          </a:ln>
                          <a:solidFill>
                            <a:schemeClr val="tx1"/>
                          </a:solidFill>
                          <a:effectLst/>
                          <a:latin typeface="Meiryo UI"/>
                          <a:ea typeface="Meiryo UI"/>
                          <a:cs typeface="Meiryo UI"/>
                        </a:rPr>
                        <a:t>    </a:t>
                      </a:r>
                      <a:r>
                        <a:rPr kumimoji="1" lang="ja-JP" altLang="en-US" sz="1200" b="0" i="0" u="none" strike="noStrike" cap="none" normalizeH="0" baseline="30000" dirty="0" smtClean="0">
                          <a:ln>
                            <a:noFill/>
                          </a:ln>
                          <a:solidFill>
                            <a:schemeClr val="tx1"/>
                          </a:solidFill>
                          <a:effectLst/>
                          <a:latin typeface="Meiryo UI"/>
                          <a:ea typeface="Meiryo UI"/>
                          <a:cs typeface="Meiryo UI"/>
                        </a:rPr>
                        <a:t>  </a:t>
                      </a:r>
                      <a:r>
                        <a:rPr kumimoji="1" lang="en-US" altLang="ja-JP" sz="1300" b="0" i="0" u="sng" strike="noStrike" cap="none" normalizeH="0" baseline="0" dirty="0" smtClean="0">
                          <a:ln>
                            <a:noFill/>
                          </a:ln>
                          <a:solidFill>
                            <a:schemeClr val="tx1"/>
                          </a:solidFill>
                          <a:effectLst/>
                          <a:latin typeface="Meiryo UI"/>
                          <a:ea typeface="Meiryo UI"/>
                          <a:cs typeface="Meiryo UI"/>
                        </a:rPr>
                        <a:t>5,824</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ts val="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(5)</a:t>
                      </a:r>
                      <a:r>
                        <a:rPr kumimoji="1" lang="ja-JP" altLang="en-US" sz="1300" b="0" i="0" u="none" strike="noStrike" cap="none" normalizeH="0" baseline="0" dirty="0" smtClean="0">
                          <a:ln>
                            <a:noFill/>
                          </a:ln>
                          <a:solidFill>
                            <a:schemeClr val="tx1"/>
                          </a:solidFill>
                          <a:effectLst/>
                          <a:latin typeface="Meiryo UI"/>
                          <a:ea typeface="Meiryo UI"/>
                          <a:cs typeface="Meiryo UI"/>
                        </a:rPr>
                        <a:t>民間ビル賃借執務室改修経費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不足執務室面積</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改修単価</a:t>
                      </a:r>
                      <a:r>
                        <a:rPr kumimoji="1" lang="en-US" altLang="ja-JP" sz="1300" b="0" i="0" u="none" strike="noStrike" cap="none" normalizeH="0" baseline="30000" dirty="0" smtClean="0">
                          <a:ln>
                            <a:noFill/>
                          </a:ln>
                          <a:solidFill>
                            <a:schemeClr val="tx1"/>
                          </a:solidFill>
                          <a:effectLst/>
                          <a:latin typeface="Meiryo UI"/>
                          <a:ea typeface="Meiryo UI"/>
                          <a:cs typeface="Meiryo UI"/>
                        </a:rPr>
                        <a:t>※6)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sng" strike="noStrike" cap="none" normalizeH="0" baseline="0" dirty="0" smtClean="0">
                          <a:ln>
                            <a:noFill/>
                          </a:ln>
                          <a:solidFill>
                            <a:schemeClr val="tx1"/>
                          </a:solidFill>
                          <a:effectLst/>
                          <a:latin typeface="Meiryo UI"/>
                          <a:ea typeface="Meiryo UI"/>
                          <a:cs typeface="Meiryo UI"/>
                        </a:rPr>
                        <a:t>30,851</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en-US" altLang="ja-JP" sz="1300" b="0" i="0" u="none" strike="noStrike" cap="none" normalizeH="0" baseline="0" dirty="0" smtClean="0">
                          <a:ln>
                            <a:noFill/>
                          </a:ln>
                          <a:solidFill>
                            <a:schemeClr val="tx1"/>
                          </a:solidFill>
                          <a:effectLst/>
                          <a:latin typeface="Meiryo UI"/>
                          <a:ea typeface="Meiryo UI"/>
                          <a:cs typeface="Meiryo UI"/>
                        </a:rPr>
                        <a:t>×69,500</a:t>
                      </a:r>
                      <a:r>
                        <a:rPr kumimoji="1" lang="ja-JP" altLang="en-US" sz="1300" b="0" i="0" u="none" strike="noStrike" cap="none" normalizeH="0" baseline="0" dirty="0" smtClean="0">
                          <a:ln>
                            <a:noFill/>
                          </a:ln>
                          <a:solidFill>
                            <a:schemeClr val="tx1"/>
                          </a:solidFill>
                          <a:effectLst/>
                          <a:latin typeface="Meiryo UI"/>
                          <a:ea typeface="Meiryo UI"/>
                          <a:cs typeface="Meiryo UI"/>
                        </a:rPr>
                        <a:t>円</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ja-JP" altLang="en-US" sz="12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sng" strike="noStrike" cap="none" normalizeH="0" baseline="0" dirty="0" smtClean="0">
                          <a:ln>
                            <a:noFill/>
                          </a:ln>
                          <a:solidFill>
                            <a:schemeClr val="tx1"/>
                          </a:solidFill>
                          <a:effectLst/>
                          <a:latin typeface="Meiryo UI"/>
                          <a:ea typeface="Meiryo UI"/>
                          <a:cs typeface="Meiryo UI"/>
                        </a:rPr>
                        <a:t>2,144</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ts val="120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(6)</a:t>
                      </a:r>
                      <a:r>
                        <a:rPr kumimoji="1" lang="ja-JP" altLang="en-US" sz="1300" b="0" i="0" u="none" strike="noStrike" cap="none" normalizeH="0" baseline="0" dirty="0" smtClean="0">
                          <a:ln>
                            <a:noFill/>
                          </a:ln>
                          <a:solidFill>
                            <a:schemeClr val="tx1"/>
                          </a:solidFill>
                          <a:effectLst/>
                          <a:latin typeface="Meiryo UI"/>
                          <a:ea typeface="Meiryo UI"/>
                          <a:cs typeface="Meiryo UI"/>
                        </a:rPr>
                        <a:t>民間ビル賃借保証金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年間賃料相当額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en-US" altLang="ja-JP" sz="1300" b="0" i="0" u="sng" strike="noStrike" cap="none" normalizeH="0" baseline="0" dirty="0" smtClean="0">
                          <a:ln>
                            <a:noFill/>
                          </a:ln>
                          <a:solidFill>
                            <a:schemeClr val="tx1"/>
                          </a:solidFill>
                          <a:effectLst/>
                          <a:latin typeface="Meiryo UI"/>
                          <a:ea typeface="Meiryo UI"/>
                          <a:cs typeface="Meiryo UI"/>
                        </a:rPr>
                        <a:t>1,486</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ct val="0"/>
                        </a:spcBef>
                        <a:spcAft>
                          <a:spcPct val="0"/>
                        </a:spcAft>
                        <a:buClrTx/>
                        <a:buSzTx/>
                        <a:buFontTx/>
                        <a:buNone/>
                        <a:tabLst>
                          <a:tab pos="2695575" algn="l"/>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＜大阪府＞</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ct val="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(1)</a:t>
                      </a:r>
                      <a:r>
                        <a:rPr kumimoji="1" lang="ja-JP" altLang="en-US" sz="1300" b="0" i="0" u="none" strike="noStrike" cap="none" normalizeH="0" baseline="0" dirty="0" smtClean="0">
                          <a:ln>
                            <a:noFill/>
                          </a:ln>
                          <a:solidFill>
                            <a:schemeClr val="tx1"/>
                          </a:solidFill>
                          <a:effectLst/>
                          <a:latin typeface="Meiryo UI"/>
                          <a:ea typeface="Meiryo UI"/>
                          <a:cs typeface="Meiryo UI"/>
                        </a:rPr>
                        <a:t>民間ビル賃借執務室改修経費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必要面積</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改修単価</a:t>
                      </a:r>
                      <a:r>
                        <a:rPr kumimoji="1" lang="en-US" altLang="ja-JP" sz="1300" b="0" i="0" u="none" strike="noStrike" cap="none" normalizeH="0" baseline="30000" dirty="0" smtClean="0">
                          <a:ln>
                            <a:noFill/>
                          </a:ln>
                          <a:solidFill>
                            <a:schemeClr val="tx1"/>
                          </a:solidFill>
                          <a:effectLst/>
                          <a:latin typeface="Meiryo UI"/>
                          <a:ea typeface="Meiryo UI"/>
                          <a:cs typeface="Meiryo UI"/>
                        </a:rPr>
                        <a:t>※6)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sng" strike="noStrike" cap="none" normalizeH="0" baseline="0" dirty="0" smtClean="0">
                          <a:ln>
                            <a:noFill/>
                          </a:ln>
                          <a:solidFill>
                            <a:schemeClr val="tx1"/>
                          </a:solidFill>
                          <a:effectLst/>
                          <a:latin typeface="Meiryo UI"/>
                          <a:ea typeface="Meiryo UI"/>
                          <a:cs typeface="Meiryo UI"/>
                        </a:rPr>
                        <a:t>12,000</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en-US" altLang="ja-JP" sz="1300" b="0" i="0" u="none" strike="noStrike" cap="none" normalizeH="0" baseline="0" dirty="0" smtClean="0">
                          <a:ln>
                            <a:noFill/>
                          </a:ln>
                          <a:solidFill>
                            <a:schemeClr val="tx1"/>
                          </a:solidFill>
                          <a:effectLst/>
                          <a:latin typeface="Meiryo UI"/>
                          <a:ea typeface="Meiryo UI"/>
                          <a:cs typeface="Meiryo UI"/>
                        </a:rPr>
                        <a:t>×69,500</a:t>
                      </a:r>
                      <a:r>
                        <a:rPr kumimoji="1" lang="ja-JP" altLang="en-US" sz="1300" b="0" i="0" u="none" strike="noStrike" cap="none" normalizeH="0" baseline="0" dirty="0" smtClean="0">
                          <a:ln>
                            <a:noFill/>
                          </a:ln>
                          <a:solidFill>
                            <a:schemeClr val="tx1"/>
                          </a:solidFill>
                          <a:effectLst/>
                          <a:latin typeface="Meiryo UI"/>
                          <a:ea typeface="Meiryo UI"/>
                          <a:cs typeface="Meiryo UI"/>
                        </a:rPr>
                        <a:t>円</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en-US" altLang="ja-JP" sz="1300" b="0" i="0" u="sng" strike="noStrike" cap="none" normalizeH="0" baseline="0" dirty="0" smtClean="0">
                          <a:ln>
                            <a:noFill/>
                          </a:ln>
                          <a:solidFill>
                            <a:schemeClr val="tx1"/>
                          </a:solidFill>
                          <a:effectLst/>
                          <a:latin typeface="Meiryo UI"/>
                          <a:ea typeface="Meiryo UI"/>
                          <a:cs typeface="Meiryo UI"/>
                        </a:rPr>
                        <a:t>834</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ts val="120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(2)</a:t>
                      </a:r>
                      <a:r>
                        <a:rPr kumimoji="1" lang="ja-JP" altLang="en-US" sz="1300" b="0" i="0" u="none" strike="noStrike" cap="none" normalizeH="0" baseline="0" dirty="0" smtClean="0">
                          <a:ln>
                            <a:noFill/>
                          </a:ln>
                          <a:solidFill>
                            <a:schemeClr val="tx1"/>
                          </a:solidFill>
                          <a:effectLst/>
                          <a:latin typeface="Meiryo UI"/>
                          <a:ea typeface="Meiryo UI"/>
                          <a:cs typeface="Meiryo UI"/>
                        </a:rPr>
                        <a:t>民間ビル賃借保証金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年間賃料相当額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en-US" altLang="ja-JP" sz="1300" b="0" i="0" u="sng" strike="noStrike" cap="none" normalizeH="0" baseline="0" dirty="0" smtClean="0">
                          <a:ln>
                            <a:noFill/>
                          </a:ln>
                          <a:solidFill>
                            <a:schemeClr val="tx1"/>
                          </a:solidFill>
                          <a:effectLst/>
                          <a:latin typeface="Meiryo UI"/>
                          <a:ea typeface="Meiryo UI"/>
                          <a:cs typeface="Meiryo UI"/>
                        </a:rPr>
                        <a:t>590</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txBody>
                  <a:tcPr marL="99072" marR="99072" marT="45466" marB="45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 name="角丸四角形 11"/>
          <p:cNvSpPr/>
          <p:nvPr/>
        </p:nvSpPr>
        <p:spPr>
          <a:xfrm>
            <a:off x="0" y="17463"/>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ＭＳ Ｐゴシック" charset="-128"/>
                <a:ea typeface="Meiryo UI" pitchFamily="50" charset="-128"/>
                <a:cs typeface="Meiryo UI" pitchFamily="50" charset="-128"/>
              </a:rPr>
              <a:t>（参考）庁舎経費試算（建設案－イニシャルコスト） ＜試案Ｂ（４区Ｂ案）＞</a:t>
            </a:r>
            <a:endParaRPr lang="ja-JP" altLang="en-US"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068" name="Line 50"/>
          <p:cNvSpPr>
            <a:spLocks noChangeShapeType="1"/>
          </p:cNvSpPr>
          <p:nvPr/>
        </p:nvSpPr>
        <p:spPr bwMode="auto">
          <a:xfrm flipV="1">
            <a:off x="427038" y="2808288"/>
            <a:ext cx="8886825" cy="14287"/>
          </a:xfrm>
          <a:prstGeom prst="line">
            <a:avLst/>
          </a:prstGeom>
          <a:noFill/>
          <a:ln w="9525">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 name="Rectangle 29"/>
          <p:cNvSpPr>
            <a:spLocks noChangeArrowheads="1"/>
          </p:cNvSpPr>
          <p:nvPr/>
        </p:nvSpPr>
        <p:spPr bwMode="auto">
          <a:xfrm>
            <a:off x="272480" y="3770498"/>
            <a:ext cx="9631363" cy="162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lnSpc>
                <a:spcPts val="1600"/>
              </a:lnSpc>
              <a:spcBef>
                <a:spcPct val="0"/>
              </a:spcBef>
              <a:buFontTx/>
              <a:buNone/>
              <a:defRPr/>
            </a:pPr>
            <a:r>
              <a:rPr lang="ja-JP" altLang="en-US" sz="1200" dirty="0" smtClean="0">
                <a:latin typeface="Meiryo UI" pitchFamily="50" charset="-128"/>
                <a:ea typeface="Meiryo UI" pitchFamily="50" charset="-128"/>
                <a:cs typeface="Meiryo UI" pitchFamily="50" charset="-128"/>
              </a:rPr>
              <a:t>（消費税率</a:t>
            </a:r>
            <a:r>
              <a:rPr lang="en-US" altLang="ja-JP" sz="1200" dirty="0" smtClean="0">
                <a:latin typeface="Meiryo UI" pitchFamily="50" charset="-128"/>
                <a:ea typeface="Meiryo UI" pitchFamily="50" charset="-128"/>
                <a:cs typeface="Meiryo UI" pitchFamily="50" charset="-128"/>
              </a:rPr>
              <a:t>10</a:t>
            </a:r>
            <a:r>
              <a:rPr lang="ja-JP" altLang="en-US" sz="1200" dirty="0" smtClean="0">
                <a:latin typeface="Meiryo UI" pitchFamily="50" charset="-128"/>
                <a:ea typeface="Meiryo UI" pitchFamily="50" charset="-128"/>
                <a:cs typeface="Meiryo UI" pitchFamily="50" charset="-128"/>
              </a:rPr>
              <a:t>％で単価を試算）</a:t>
            </a:r>
            <a:endParaRPr lang="en-US" altLang="ja-JP" sz="1200" dirty="0" smtClean="0">
              <a:latin typeface="Meiryo UI" pitchFamily="50" charset="-128"/>
              <a:ea typeface="Meiryo UI" pitchFamily="50" charset="-128"/>
              <a:cs typeface="Meiryo UI" pitchFamily="50" charset="-128"/>
            </a:endParaRPr>
          </a:p>
          <a:p>
            <a:pPr eaLnBrk="1" hangingPunct="1">
              <a:lnSpc>
                <a:spcPts val="1600"/>
              </a:lnSpc>
              <a:spcBef>
                <a:spcPct val="0"/>
              </a:spcBef>
              <a:buFontTx/>
              <a:buNone/>
              <a:defRPr/>
            </a:pPr>
            <a:r>
              <a:rPr lang="en-US" altLang="ja-JP" sz="1200" dirty="0" smtClean="0">
                <a:latin typeface="Meiryo UI" pitchFamily="50" charset="-128"/>
                <a:ea typeface="Meiryo UI" pitchFamily="50" charset="-128"/>
                <a:cs typeface="Meiryo UI" pitchFamily="50" charset="-128"/>
              </a:rPr>
              <a:t>※1) </a:t>
            </a:r>
            <a:r>
              <a:rPr lang="ja-JP" altLang="en-US" sz="1200" dirty="0" smtClean="0">
                <a:latin typeface="Meiryo UI"/>
                <a:ea typeface="Meiryo UI"/>
                <a:cs typeface="Meiryo UI"/>
              </a:rPr>
              <a:t>区</a:t>
            </a:r>
            <a:r>
              <a:rPr lang="ja-JP" altLang="en-US" sz="1200" dirty="0">
                <a:latin typeface="Meiryo UI"/>
                <a:ea typeface="Meiryo UI"/>
                <a:cs typeface="Meiryo UI"/>
              </a:rPr>
              <a:t>役所等保有庁舎改修</a:t>
            </a:r>
            <a:r>
              <a:rPr lang="ja-JP" altLang="en-US" sz="1200" dirty="0" smtClean="0">
                <a:latin typeface="Meiryo UI" pitchFamily="50" charset="-128"/>
                <a:ea typeface="Meiryo UI" pitchFamily="50" charset="-128"/>
                <a:cs typeface="Meiryo UI" pitchFamily="50" charset="-128"/>
              </a:rPr>
              <a:t>工事単価：平成</a:t>
            </a:r>
            <a:r>
              <a:rPr lang="en-US" altLang="ja-JP" sz="1200" dirty="0" smtClean="0">
                <a:latin typeface="Meiryo UI" pitchFamily="50" charset="-128"/>
                <a:ea typeface="Meiryo UI" pitchFamily="50" charset="-128"/>
                <a:cs typeface="Meiryo UI" pitchFamily="50" charset="-128"/>
              </a:rPr>
              <a:t>28</a:t>
            </a:r>
            <a:r>
              <a:rPr lang="ja-JP" altLang="en-US" sz="1200" dirty="0" smtClean="0">
                <a:latin typeface="Meiryo UI" pitchFamily="50" charset="-128"/>
                <a:ea typeface="Meiryo UI" pitchFamily="50" charset="-128"/>
                <a:cs typeface="Meiryo UI" pitchFamily="50" charset="-128"/>
              </a:rPr>
              <a:t>年及び</a:t>
            </a:r>
            <a:r>
              <a:rPr lang="en-US" altLang="ja-JP" sz="1200" dirty="0" smtClean="0">
                <a:latin typeface="Meiryo UI" pitchFamily="50" charset="-128"/>
                <a:ea typeface="Meiryo UI" pitchFamily="50" charset="-128"/>
                <a:cs typeface="Meiryo UI" pitchFamily="50" charset="-128"/>
              </a:rPr>
              <a:t>29</a:t>
            </a:r>
            <a:r>
              <a:rPr lang="ja-JP" altLang="en-US" sz="1200" dirty="0" smtClean="0">
                <a:latin typeface="Meiryo UI" pitchFamily="50" charset="-128"/>
                <a:ea typeface="Meiryo UI" pitchFamily="50" charset="-128"/>
                <a:cs typeface="Meiryo UI" pitchFamily="50" charset="-128"/>
              </a:rPr>
              <a:t>年の本庁舎執務室改修事例より</a:t>
            </a:r>
            <a:endParaRPr lang="en-US" altLang="ja-JP" sz="1200" dirty="0" smtClean="0">
              <a:latin typeface="Meiryo UI" pitchFamily="50" charset="-128"/>
              <a:ea typeface="Meiryo UI" pitchFamily="50" charset="-128"/>
              <a:cs typeface="Meiryo UI" pitchFamily="50" charset="-128"/>
            </a:endParaRPr>
          </a:p>
          <a:p>
            <a:pPr eaLnBrk="1" hangingPunct="1">
              <a:lnSpc>
                <a:spcPts val="1600"/>
              </a:lnSpc>
              <a:spcBef>
                <a:spcPct val="0"/>
              </a:spcBef>
              <a:buFont typeface="Arial" charset="0"/>
              <a:buNone/>
              <a:defRPr/>
            </a:pPr>
            <a:r>
              <a:rPr lang="en-US" altLang="ja-JP" sz="1200" dirty="0" smtClean="0">
                <a:latin typeface="Meiryo UI" pitchFamily="50" charset="-128"/>
                <a:ea typeface="Meiryo UI" pitchFamily="50" charset="-128"/>
                <a:cs typeface="Meiryo UI" pitchFamily="50" charset="-128"/>
              </a:rPr>
              <a:t>※2) </a:t>
            </a:r>
            <a:r>
              <a:rPr lang="ja-JP" altLang="en-US" sz="1200" dirty="0" smtClean="0">
                <a:latin typeface="Meiryo UI" pitchFamily="50" charset="-128"/>
                <a:ea typeface="Meiryo UI" pitchFamily="50" charset="-128"/>
                <a:cs typeface="Meiryo UI" pitchFamily="50" charset="-128"/>
              </a:rPr>
              <a:t>必要延床面積：不足執務室面積を</a:t>
            </a:r>
            <a:r>
              <a:rPr lang="en-US" altLang="ja-JP" sz="1200" dirty="0" smtClean="0">
                <a:latin typeface="Meiryo UI" pitchFamily="50" charset="-128"/>
                <a:ea typeface="Meiryo UI" pitchFamily="50" charset="-128"/>
                <a:cs typeface="Meiryo UI" pitchFamily="50" charset="-128"/>
              </a:rPr>
              <a:t>70%</a:t>
            </a:r>
            <a:r>
              <a:rPr lang="ja-JP" altLang="en-US" sz="1200" dirty="0" smtClean="0">
                <a:latin typeface="Meiryo UI" pitchFamily="50" charset="-128"/>
                <a:ea typeface="Meiryo UI" pitchFamily="50" charset="-128"/>
                <a:cs typeface="Meiryo UI" pitchFamily="50" charset="-128"/>
              </a:rPr>
              <a:t>で除した後に駐車場面積（大阪市附置義務台数基準により試算）を加算した面積 </a:t>
            </a:r>
            <a:endParaRPr lang="en-US" altLang="ja-JP" sz="1200" dirty="0" smtClean="0">
              <a:latin typeface="Meiryo UI" pitchFamily="50" charset="-128"/>
              <a:ea typeface="Meiryo UI" pitchFamily="50" charset="-128"/>
              <a:cs typeface="Meiryo UI" pitchFamily="50" charset="-128"/>
            </a:endParaRPr>
          </a:p>
          <a:p>
            <a:pPr eaLnBrk="1" hangingPunct="1">
              <a:lnSpc>
                <a:spcPts val="1600"/>
              </a:lnSpc>
              <a:spcBef>
                <a:spcPct val="0"/>
              </a:spcBef>
              <a:buFontTx/>
              <a:buNone/>
              <a:defRPr/>
            </a:pPr>
            <a:r>
              <a:rPr lang="en-US" altLang="ja-JP" sz="1200" dirty="0" smtClean="0">
                <a:latin typeface="Meiryo UI" pitchFamily="50" charset="-128"/>
                <a:ea typeface="Meiryo UI" pitchFamily="50" charset="-128"/>
                <a:cs typeface="Meiryo UI" pitchFamily="50" charset="-128"/>
              </a:rPr>
              <a:t>※3) </a:t>
            </a:r>
            <a:r>
              <a:rPr lang="ja-JP" altLang="en-US" sz="1200" dirty="0" smtClean="0">
                <a:latin typeface="Meiryo UI" pitchFamily="50" charset="-128"/>
                <a:ea typeface="Meiryo UI" pitchFamily="50" charset="-128"/>
                <a:cs typeface="Meiryo UI" pitchFamily="50" charset="-128"/>
              </a:rPr>
              <a:t>新庁舎建設単価：直近</a:t>
            </a:r>
            <a:r>
              <a:rPr lang="en-US" altLang="ja-JP" sz="1200" dirty="0" smtClean="0">
                <a:latin typeface="Meiryo UI" pitchFamily="50" charset="-128"/>
                <a:ea typeface="Meiryo UI" pitchFamily="50" charset="-128"/>
                <a:cs typeface="Meiryo UI" pitchFamily="50" charset="-128"/>
              </a:rPr>
              <a:t>10</a:t>
            </a:r>
            <a:r>
              <a:rPr lang="ja-JP" altLang="en-US" sz="1200" dirty="0" smtClean="0">
                <a:latin typeface="Meiryo UI" pitchFamily="50" charset="-128"/>
                <a:ea typeface="Meiryo UI" pitchFamily="50" charset="-128"/>
                <a:cs typeface="Meiryo UI" pitchFamily="50" charset="-128"/>
              </a:rPr>
              <a:t>年間の区役所建設事例（建物台帳）の平均単価</a:t>
            </a:r>
            <a:endParaRPr lang="en-US" altLang="ja-JP" sz="1200" strike="dblStrike" dirty="0" smtClean="0">
              <a:latin typeface="Meiryo UI" pitchFamily="50" charset="-128"/>
              <a:ea typeface="Meiryo UI" pitchFamily="50" charset="-128"/>
              <a:cs typeface="Meiryo UI" pitchFamily="50" charset="-128"/>
            </a:endParaRPr>
          </a:p>
          <a:p>
            <a:pPr eaLnBrk="1" hangingPunct="1">
              <a:spcBef>
                <a:spcPct val="0"/>
              </a:spcBef>
              <a:buFontTx/>
              <a:buNone/>
              <a:defRPr/>
            </a:pPr>
            <a:r>
              <a:rPr lang="en-US" altLang="ja-JP" sz="1200" dirty="0" smtClean="0">
                <a:latin typeface="Meiryo UI" pitchFamily="50" charset="-128"/>
                <a:ea typeface="Meiryo UI" pitchFamily="50" charset="-128"/>
                <a:cs typeface="Meiryo UI" pitchFamily="50" charset="-128"/>
              </a:rPr>
              <a:t>※4) </a:t>
            </a:r>
            <a:r>
              <a:rPr lang="ja-JP" altLang="en-US" sz="1200" dirty="0" smtClean="0">
                <a:latin typeface="Meiryo UI" pitchFamily="50" charset="-128"/>
                <a:ea typeface="Meiryo UI" pitchFamily="50" charset="-128"/>
                <a:cs typeface="Meiryo UI" pitchFamily="50" charset="-128"/>
              </a:rPr>
              <a:t>敷地面積：必要延床面積を当該特別区ごとの平均指定容積率の</a:t>
            </a:r>
            <a:r>
              <a:rPr lang="en-US" altLang="ja-JP" sz="1200" dirty="0" smtClean="0">
                <a:latin typeface="Meiryo UI" pitchFamily="50" charset="-128"/>
                <a:ea typeface="Meiryo UI" pitchFamily="50" charset="-128"/>
                <a:cs typeface="Meiryo UI" pitchFamily="50" charset="-128"/>
              </a:rPr>
              <a:t>70%</a:t>
            </a:r>
            <a:r>
              <a:rPr lang="ja-JP" altLang="en-US" sz="1200" dirty="0" smtClean="0">
                <a:latin typeface="Meiryo UI" pitchFamily="50" charset="-128"/>
                <a:ea typeface="Meiryo UI" pitchFamily="50" charset="-128"/>
                <a:cs typeface="Meiryo UI" pitchFamily="50" charset="-128"/>
              </a:rPr>
              <a:t>で除した面積</a:t>
            </a:r>
            <a:endParaRPr lang="en-US" altLang="ja-JP" sz="1200" dirty="0" smtClean="0">
              <a:latin typeface="Meiryo UI" pitchFamily="50" charset="-128"/>
              <a:ea typeface="Meiryo UI" pitchFamily="50" charset="-128"/>
              <a:cs typeface="Meiryo UI" pitchFamily="50" charset="-128"/>
            </a:endParaRPr>
          </a:p>
          <a:p>
            <a:pPr eaLnBrk="1" hangingPunct="1">
              <a:spcBef>
                <a:spcPct val="0"/>
              </a:spcBef>
              <a:buFontTx/>
              <a:buNone/>
              <a:defRPr/>
            </a:pPr>
            <a:r>
              <a:rPr lang="en-US" altLang="ja-JP" sz="1200" dirty="0" smtClean="0">
                <a:latin typeface="Meiryo UI" pitchFamily="50" charset="-128"/>
                <a:ea typeface="Meiryo UI" pitchFamily="50" charset="-128"/>
                <a:cs typeface="Meiryo UI" pitchFamily="50" charset="-128"/>
              </a:rPr>
              <a:t>※5) </a:t>
            </a:r>
            <a:r>
              <a:rPr lang="ja-JP" altLang="en-US" sz="1200" dirty="0" smtClean="0">
                <a:latin typeface="Meiryo UI" pitchFamily="50" charset="-128"/>
                <a:ea typeface="Meiryo UI" pitchFamily="50" charset="-128"/>
                <a:cs typeface="Meiryo UI" pitchFamily="50" charset="-128"/>
              </a:rPr>
              <a:t>土地単価：</a:t>
            </a:r>
            <a:r>
              <a:rPr lang="ja-JP" altLang="en-US" sz="1200" dirty="0">
                <a:latin typeface="Meiryo UI" pitchFamily="50" charset="-128"/>
                <a:ea typeface="Meiryo UI" pitchFamily="50" charset="-128"/>
                <a:cs typeface="Meiryo UI" pitchFamily="50" charset="-128"/>
              </a:rPr>
              <a:t>当該特別区ごとの</a:t>
            </a:r>
            <a:r>
              <a:rPr lang="ja-JP" altLang="en-US" sz="1200" dirty="0" smtClean="0">
                <a:latin typeface="Meiryo UI" pitchFamily="50" charset="-128"/>
                <a:ea typeface="Meiryo UI" pitchFamily="50" charset="-128"/>
                <a:cs typeface="Meiryo UI" pitchFamily="50" charset="-128"/>
              </a:rPr>
              <a:t>平成</a:t>
            </a:r>
            <a:r>
              <a:rPr lang="en-US" altLang="ja-JP" sz="1200" dirty="0" smtClean="0">
                <a:latin typeface="Meiryo UI" pitchFamily="50" charset="-128"/>
                <a:ea typeface="Meiryo UI" pitchFamily="50" charset="-128"/>
                <a:cs typeface="Meiryo UI" pitchFamily="50" charset="-128"/>
              </a:rPr>
              <a:t>29</a:t>
            </a:r>
            <a:r>
              <a:rPr lang="ja-JP" altLang="en-US" sz="1200" dirty="0" smtClean="0">
                <a:latin typeface="Meiryo UI" pitchFamily="50" charset="-128"/>
                <a:ea typeface="Meiryo UI" pitchFamily="50" charset="-128"/>
                <a:cs typeface="Meiryo UI" pitchFamily="50" charset="-128"/>
              </a:rPr>
              <a:t>年</a:t>
            </a:r>
            <a:r>
              <a:rPr lang="en-US" altLang="ja-JP" sz="1200" dirty="0" smtClean="0">
                <a:latin typeface="Meiryo UI" pitchFamily="50" charset="-128"/>
                <a:ea typeface="Meiryo UI" pitchFamily="50" charset="-128"/>
                <a:cs typeface="Meiryo UI" pitchFamily="50" charset="-128"/>
              </a:rPr>
              <a:t>1</a:t>
            </a:r>
            <a:r>
              <a:rPr lang="ja-JP" altLang="en-US" sz="1200" dirty="0" smtClean="0">
                <a:latin typeface="Meiryo UI" pitchFamily="50" charset="-128"/>
                <a:ea typeface="Meiryo UI" pitchFamily="50" charset="-128"/>
                <a:cs typeface="Meiryo UI" pitchFamily="50" charset="-128"/>
              </a:rPr>
              <a:t>月</a:t>
            </a:r>
            <a:r>
              <a:rPr lang="en-US" altLang="ja-JP" sz="1200" dirty="0" smtClean="0">
                <a:latin typeface="Meiryo UI" pitchFamily="50" charset="-128"/>
                <a:ea typeface="Meiryo UI" pitchFamily="50" charset="-128"/>
                <a:cs typeface="Meiryo UI" pitchFamily="50" charset="-128"/>
              </a:rPr>
              <a:t>1</a:t>
            </a:r>
            <a:r>
              <a:rPr lang="ja-JP" altLang="en-US" sz="1200" dirty="0" smtClean="0">
                <a:latin typeface="Meiryo UI" pitchFamily="50" charset="-128"/>
                <a:ea typeface="Meiryo UI" pitchFamily="50" charset="-128"/>
                <a:cs typeface="Meiryo UI" pitchFamily="50" charset="-128"/>
              </a:rPr>
              <a:t>日地価公示地点の土地単価の平均</a:t>
            </a:r>
            <a:endParaRPr lang="en-US" altLang="ja-JP" sz="1200" dirty="0" smtClean="0">
              <a:latin typeface="Meiryo UI" pitchFamily="50" charset="-128"/>
              <a:ea typeface="Meiryo UI" pitchFamily="50" charset="-128"/>
              <a:cs typeface="Meiryo UI" pitchFamily="50" charset="-128"/>
            </a:endParaRPr>
          </a:p>
          <a:p>
            <a:pPr eaLnBrk="1" hangingPunct="1">
              <a:lnSpc>
                <a:spcPts val="1600"/>
              </a:lnSpc>
              <a:spcBef>
                <a:spcPct val="0"/>
              </a:spcBef>
              <a:buFontTx/>
              <a:buNone/>
              <a:defRPr/>
            </a:pPr>
            <a:r>
              <a:rPr lang="en-US" altLang="ja-JP" sz="1200" dirty="0" smtClean="0">
                <a:latin typeface="Meiryo UI" pitchFamily="50" charset="-128"/>
                <a:ea typeface="Meiryo UI" pitchFamily="50" charset="-128"/>
                <a:cs typeface="Meiryo UI" pitchFamily="50" charset="-128"/>
              </a:rPr>
              <a:t>※6) </a:t>
            </a:r>
            <a:r>
              <a:rPr lang="ja-JP" altLang="en-US" sz="1200" dirty="0" smtClean="0">
                <a:latin typeface="Meiryo UI" pitchFamily="50" charset="-128"/>
                <a:ea typeface="Meiryo UI" pitchFamily="50" charset="-128"/>
                <a:cs typeface="Meiryo UI" pitchFamily="50" charset="-128"/>
              </a:rPr>
              <a:t>民間ビル改修工事単価：平成</a:t>
            </a:r>
            <a:r>
              <a:rPr lang="en-US" altLang="ja-JP" sz="1200" dirty="0" smtClean="0">
                <a:latin typeface="Meiryo UI" pitchFamily="50" charset="-128"/>
                <a:ea typeface="Meiryo UI" pitchFamily="50" charset="-128"/>
                <a:cs typeface="Meiryo UI" pitchFamily="50" charset="-128"/>
              </a:rPr>
              <a:t>28</a:t>
            </a:r>
            <a:r>
              <a:rPr lang="ja-JP" altLang="en-US" sz="1200" dirty="0" smtClean="0">
                <a:latin typeface="Meiryo UI" pitchFamily="50" charset="-128"/>
                <a:ea typeface="Meiryo UI" pitchFamily="50" charset="-128"/>
                <a:cs typeface="Meiryo UI" pitchFamily="50" charset="-128"/>
              </a:rPr>
              <a:t>年産業創造館改修事例より</a:t>
            </a:r>
            <a:endParaRPr lang="en-US" altLang="ja-JP" sz="1200" dirty="0" smtClean="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965074904"/>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1121491363"/>
              </p:ext>
            </p:extLst>
          </p:nvPr>
        </p:nvGraphicFramePr>
        <p:xfrm>
          <a:off x="287338" y="549275"/>
          <a:ext cx="9226550" cy="4376738"/>
        </p:xfrm>
        <a:graphic>
          <a:graphicData uri="http://schemas.openxmlformats.org/drawingml/2006/table">
            <a:tbl>
              <a:tblPr/>
              <a:tblGrid>
                <a:gridCol w="2040689"/>
                <a:gridCol w="7185861"/>
              </a:tblGrid>
              <a:tr h="33528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smtClean="0">
                          <a:ln>
                            <a:noFill/>
                          </a:ln>
                          <a:solidFill>
                            <a:srgbClr val="FFFFFF"/>
                          </a:solidFill>
                          <a:effectLst/>
                          <a:uLnTx/>
                          <a:uFillTx/>
                          <a:latin typeface="Meiryo UI"/>
                          <a:ea typeface="Meiryo UI"/>
                          <a:cs typeface="Meiryo UI"/>
                        </a:rPr>
                        <a:t>積　算　根　拠</a:t>
                      </a:r>
                    </a:p>
                  </a:txBody>
                  <a:tcPr marL="99055" marR="99055"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endParaRPr>
                    </a:p>
                  </a:txBody>
                  <a:tcPr marL="99058" marR="99058" marT="45693" marB="456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2529838">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3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民間ビル賃借料</a:t>
                      </a:r>
                    </a:p>
                  </a:txBody>
                  <a:tcPr marL="99055" marR="99055"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ja-JP" sz="13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特別区設置後</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の民間ビル賃借料　減額分　　　　　　　　　　　　　　　　　　　 　▲４億円／年</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・平成</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の平均　　＝ 　　▲</a:t>
                      </a:r>
                      <a:r>
                        <a:rPr kumimoji="1" lang="en-US" altLang="ja-JP" sz="12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378</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百万円／年</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ts val="1200"/>
                        </a:spcAft>
                        <a:buClrTx/>
                        <a:buSzTx/>
                        <a:buFontTx/>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（対象職員数の変動により賃借面積に変更が生じるため平均したもの）</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tab pos="2695575" algn="l"/>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＜大阪府＞</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■大阪府へ移管する職員</a:t>
                      </a:r>
                      <a:r>
                        <a:rPr lang="ja-JP" altLang="en-US" sz="1300" dirty="0" smtClean="0">
                          <a:solidFill>
                            <a:schemeClr val="tx1"/>
                          </a:solidFill>
                          <a:latin typeface="Meiryo UI" pitchFamily="50" charset="-128"/>
                          <a:ea typeface="Meiryo UI" pitchFamily="50" charset="-128"/>
                          <a:cs typeface="Meiryo UI" pitchFamily="50" charset="-128"/>
                        </a:rPr>
                        <a:t>のうち移転を伴う対象職員にかかる民間ビル賃借料　 　６億円／年</a:t>
                      </a:r>
                      <a:endParaRPr lang="en-US" altLang="ja-JP" sz="1300" dirty="0" smtClean="0">
                        <a:solidFill>
                          <a:schemeClr val="tx1"/>
                        </a:solidFill>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lang="ja-JP" altLang="en-US" sz="1200" dirty="0" smtClean="0">
                          <a:solidFill>
                            <a:schemeClr val="tx1"/>
                          </a:solidFill>
                          <a:latin typeface="Meiryo UI" pitchFamily="50" charset="-128"/>
                          <a:ea typeface="Meiryo UI" pitchFamily="50" charset="-128"/>
                          <a:cs typeface="Meiryo UI" pitchFamily="50" charset="-128"/>
                        </a:rPr>
                        <a:t>　　・</a:t>
                      </a:r>
                      <a:r>
                        <a:rPr lang="en-US" altLang="ja-JP" sz="1200" u="sng" dirty="0" smtClean="0">
                          <a:solidFill>
                            <a:schemeClr val="tx1"/>
                          </a:solidFill>
                          <a:latin typeface="Meiryo UI" pitchFamily="50" charset="-128"/>
                          <a:ea typeface="Meiryo UI" pitchFamily="50" charset="-128"/>
                          <a:cs typeface="Meiryo UI" pitchFamily="50" charset="-128"/>
                        </a:rPr>
                        <a:t>12,000</a:t>
                      </a:r>
                      <a:r>
                        <a:rPr lang="en-US" altLang="ja-JP" sz="1200" dirty="0" smtClean="0">
                          <a:solidFill>
                            <a:schemeClr val="tx1"/>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a:t>
                      </a:r>
                      <a:r>
                        <a:rPr lang="en-US" altLang="ja-JP" sz="1200" dirty="0" smtClean="0">
                          <a:solidFill>
                            <a:schemeClr val="tx1"/>
                          </a:solidFill>
                          <a:latin typeface="Meiryo UI" pitchFamily="50" charset="-128"/>
                          <a:ea typeface="Meiryo UI" pitchFamily="50" charset="-128"/>
                          <a:cs typeface="Meiryo UI" pitchFamily="50" charset="-128"/>
                        </a:rPr>
                        <a:t> × 4,095</a:t>
                      </a:r>
                      <a:r>
                        <a:rPr lang="ja-JP" altLang="en-US" sz="1200" dirty="0" smtClean="0">
                          <a:solidFill>
                            <a:schemeClr val="tx1"/>
                          </a:solidFill>
                          <a:latin typeface="Meiryo UI" pitchFamily="50" charset="-128"/>
                          <a:ea typeface="Meiryo UI" pitchFamily="50" charset="-128"/>
                          <a:cs typeface="Meiryo UI" pitchFamily="50" charset="-128"/>
                        </a:rPr>
                        <a:t>円／㎡・月　</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a:t>
                      </a:r>
                      <a:r>
                        <a:rPr lang="en-US" altLang="ja-JP" sz="1200" dirty="0" smtClean="0">
                          <a:solidFill>
                            <a:schemeClr val="tx1"/>
                          </a:solidFill>
                          <a:latin typeface="Meiryo UI" pitchFamily="50" charset="-128"/>
                          <a:ea typeface="Meiryo UI" pitchFamily="50" charset="-128"/>
                          <a:cs typeface="Meiryo UI" pitchFamily="50" charset="-128"/>
                        </a:rPr>
                        <a:t>12</a:t>
                      </a:r>
                      <a:r>
                        <a:rPr lang="ja-JP" altLang="en-US" sz="1200" dirty="0" smtClean="0">
                          <a:solidFill>
                            <a:schemeClr val="tx1"/>
                          </a:solidFill>
                          <a:latin typeface="Meiryo UI" pitchFamily="50" charset="-128"/>
                          <a:ea typeface="Meiryo UI" pitchFamily="50" charset="-128"/>
                          <a:cs typeface="Meiryo UI" pitchFamily="50" charset="-128"/>
                        </a:rPr>
                        <a:t>か月　＝　</a:t>
                      </a:r>
                      <a:r>
                        <a:rPr lang="en-US" altLang="ja-JP" sz="1200" u="sng" dirty="0" smtClean="0">
                          <a:solidFill>
                            <a:schemeClr val="tx1"/>
                          </a:solidFill>
                          <a:latin typeface="Meiryo UI" pitchFamily="50" charset="-128"/>
                          <a:ea typeface="Meiryo UI" pitchFamily="50" charset="-128"/>
                          <a:cs typeface="Meiryo UI" pitchFamily="50" charset="-128"/>
                        </a:rPr>
                        <a:t>590</a:t>
                      </a:r>
                      <a:r>
                        <a:rPr lang="ja-JP" altLang="en-US" sz="1200" dirty="0" smtClean="0">
                          <a:solidFill>
                            <a:schemeClr val="tx1"/>
                          </a:solidFill>
                          <a:latin typeface="Meiryo UI" pitchFamily="50" charset="-128"/>
                          <a:ea typeface="Meiryo UI" pitchFamily="50" charset="-128"/>
                          <a:cs typeface="Meiryo UI" pitchFamily="50" charset="-128"/>
                        </a:rPr>
                        <a:t>百万円／年</a:t>
                      </a:r>
                      <a:endParaRPr lang="en-US" altLang="ja-JP" sz="1200" dirty="0" smtClean="0">
                        <a:solidFill>
                          <a:schemeClr val="tx1"/>
                        </a:solidFill>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（賃借単価は、第二区における大阪市事務所賃借料事例より）</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55" marR="99055"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11620">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3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新庁舎維持管理等経費</a:t>
                      </a:r>
                      <a:endParaRPr kumimoji="1" lang="en-US" altLang="ja-JP" sz="13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txBody>
                  <a:tcPr marL="99055" marR="99055"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3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建物や設備機器の修繕・更新、保守点検費など</a:t>
                      </a:r>
                      <a:r>
                        <a:rPr kumimoji="1" lang="en-US" altLang="ja-JP" sz="1300" b="0" i="0" u="none" strike="noStrike" kern="1200" cap="none" spc="0" normalizeH="0" baseline="30000" noProof="0" dirty="0" smtClean="0">
                          <a:ln>
                            <a:noFill/>
                          </a:ln>
                          <a:solidFill>
                            <a:prstClr val="black"/>
                          </a:solidFill>
                          <a:effectLst/>
                          <a:uLnTx/>
                          <a:uFillTx/>
                          <a:latin typeface="Meiryo UI" pitchFamily="50" charset="-128"/>
                          <a:ea typeface="Meiryo UI" pitchFamily="50" charset="-128"/>
                          <a:cs typeface="Meiryo UI" pitchFamily="50" charset="-128"/>
                        </a:rPr>
                        <a:t> </a:t>
                      </a:r>
                      <a:r>
                        <a:rPr kumimoji="1" lang="en-US" altLang="ja-JP" sz="13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a:t>
                      </a:r>
                      <a:r>
                        <a:rPr kumimoji="1" lang="ja-JP" altLang="en-US" sz="13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a:t>
                      </a:r>
                      <a:r>
                        <a:rPr kumimoji="1" lang="ja-JP" altLang="en-US" sz="13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６億円／年</a:t>
                      </a: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・平成</a:t>
                      </a:r>
                      <a:r>
                        <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37</a:t>
                      </a: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67</a:t>
                      </a: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年度</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の平均　＝　</a:t>
                      </a:r>
                      <a:r>
                        <a:rPr kumimoji="1" lang="en-US" altLang="ja-JP" sz="1200" b="0" i="0" u="sng"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566</a:t>
                      </a: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百万円／年</a:t>
                      </a:r>
                      <a:endPar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（修繕周期などによる変動があるため平均したもの）</a:t>
                      </a:r>
                      <a:endParaRPr kumimoji="1" lang="ja-JP" altLang="en-US" sz="14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 国土交通省監修「建築物のライフサイクルコスト」の考え方に基づく試算モデル及び施設データシート</a:t>
                      </a:r>
                      <a:endPar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（いずれも大阪市都市整備局作成）による</a:t>
                      </a:r>
                      <a:endPar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txBody>
                  <a:tcPr marL="99055" marR="99055"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 name="角丸四角形 7"/>
          <p:cNvSpPr/>
          <p:nvPr/>
        </p:nvSpPr>
        <p:spPr>
          <a:xfrm>
            <a:off x="0" y="17463"/>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ＭＳ Ｐゴシック" charset="-128"/>
                <a:ea typeface="Meiryo UI" pitchFamily="50" charset="-128"/>
                <a:cs typeface="Meiryo UI" pitchFamily="50" charset="-128"/>
              </a:rPr>
              <a:t>（参考）庁舎経費試算（建設案－ランニングコスト）　＜試案Ｂ（４区Ｂ案）＞</a:t>
            </a:r>
            <a:endParaRPr lang="ja-JP" altLang="en-US"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096" name="正方形/長方形 12"/>
          <p:cNvSpPr>
            <a:spLocks noChangeArrowheads="1"/>
          </p:cNvSpPr>
          <p:nvPr/>
        </p:nvSpPr>
        <p:spPr bwMode="auto">
          <a:xfrm>
            <a:off x="8861425" y="44624"/>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コスト</a:t>
            </a:r>
            <a:r>
              <a:rPr lang="en-US" altLang="ja-JP"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１２</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097" name="Line 50"/>
          <p:cNvSpPr>
            <a:spLocks noChangeShapeType="1"/>
          </p:cNvSpPr>
          <p:nvPr/>
        </p:nvSpPr>
        <p:spPr bwMode="auto">
          <a:xfrm flipV="1">
            <a:off x="2432050" y="2003425"/>
            <a:ext cx="6946900" cy="0"/>
          </a:xfrm>
          <a:prstGeom prst="line">
            <a:avLst/>
          </a:prstGeom>
          <a:noFill/>
          <a:ln w="9525">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6098" name="Rectangle 29"/>
          <p:cNvSpPr>
            <a:spLocks noChangeArrowheads="1"/>
          </p:cNvSpPr>
          <p:nvPr/>
        </p:nvSpPr>
        <p:spPr bwMode="auto">
          <a:xfrm>
            <a:off x="200025" y="4949825"/>
            <a:ext cx="9297988"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600"/>
              </a:lnSpc>
              <a:spcBef>
                <a:spcPct val="0"/>
              </a:spcBef>
              <a:buFontTx/>
              <a:buNone/>
            </a:pPr>
            <a:r>
              <a:rPr lang="en-US" altLang="ja-JP" sz="1200">
                <a:latin typeface="Meiryo UI" panose="020B0604030504040204" pitchFamily="50" charset="-128"/>
                <a:ea typeface="Meiryo UI" panose="020B0604030504040204" pitchFamily="50" charset="-128"/>
                <a:cs typeface="Meiryo UI" panose="020B0604030504040204" pitchFamily="50" charset="-128"/>
              </a:rPr>
              <a:t>※</a:t>
            </a:r>
            <a:r>
              <a:rPr lang="ja-JP" altLang="en-US" sz="1200">
                <a:latin typeface="Meiryo UI" panose="020B0604030504040204" pitchFamily="50" charset="-128"/>
                <a:ea typeface="Meiryo UI" panose="020B0604030504040204" pitchFamily="50" charset="-128"/>
                <a:cs typeface="Meiryo UI" panose="020B0604030504040204" pitchFamily="50" charset="-128"/>
              </a:rPr>
              <a:t>年度によって変動があるため、庁舎経費（建設・改修）にかかる地方債の発行年度から償還終了年度までに要する</a:t>
            </a:r>
            <a:r>
              <a:rPr lang="en-US" altLang="ja-JP" sz="1200">
                <a:latin typeface="Meiryo UI" panose="020B0604030504040204" pitchFamily="50" charset="-128"/>
                <a:ea typeface="Meiryo UI" panose="020B0604030504040204" pitchFamily="50" charset="-128"/>
                <a:cs typeface="Meiryo UI" panose="020B0604030504040204" pitchFamily="50" charset="-128"/>
              </a:rPr>
              <a:t>31</a:t>
            </a:r>
            <a:r>
              <a:rPr lang="ja-JP" altLang="en-US" sz="1200">
                <a:latin typeface="Meiryo UI" panose="020B0604030504040204" pitchFamily="50" charset="-128"/>
                <a:ea typeface="Meiryo UI" panose="020B0604030504040204" pitchFamily="50" charset="-128"/>
                <a:cs typeface="Meiryo UI" panose="020B0604030504040204" pitchFamily="50" charset="-128"/>
              </a:rPr>
              <a:t>年間としている</a:t>
            </a:r>
          </a:p>
        </p:txBody>
      </p:sp>
    </p:spTree>
    <p:extLst>
      <p:ext uri="{BB962C8B-B14F-4D97-AF65-F5344CB8AC3E}">
        <p14:creationId xmlns:p14="http://schemas.microsoft.com/office/powerpoint/2010/main" val="3470187609"/>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正方形/長方形 12"/>
          <p:cNvSpPr>
            <a:spLocks noChangeArrowheads="1"/>
          </p:cNvSpPr>
          <p:nvPr/>
        </p:nvSpPr>
        <p:spPr bwMode="auto">
          <a:xfrm>
            <a:off x="8861425" y="6551439"/>
            <a:ext cx="10445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コスト</a:t>
            </a:r>
            <a:r>
              <a:rPr lang="en-US" altLang="ja-JP"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１３</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Group 23"/>
          <p:cNvGraphicFramePr>
            <a:graphicFrameLocks noGrp="1"/>
          </p:cNvGraphicFramePr>
          <p:nvPr>
            <p:extLst>
              <p:ext uri="{D42A27DB-BD31-4B8C-83A1-F6EECF244321}">
                <p14:modId xmlns:p14="http://schemas.microsoft.com/office/powerpoint/2010/main" val="3304145315"/>
              </p:ext>
            </p:extLst>
          </p:nvPr>
        </p:nvGraphicFramePr>
        <p:xfrm>
          <a:off x="344488" y="412750"/>
          <a:ext cx="9226550" cy="2520950"/>
        </p:xfrm>
        <a:graphic>
          <a:graphicData uri="http://schemas.openxmlformats.org/drawingml/2006/table">
            <a:tbl>
              <a:tblPr/>
              <a:tblGrid>
                <a:gridCol w="9226550"/>
              </a:tblGrid>
              <a:tr h="335063">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smtClean="0">
                          <a:ln>
                            <a:noFill/>
                          </a:ln>
                          <a:solidFill>
                            <a:srgbClr val="FFFFFF"/>
                          </a:solidFill>
                          <a:effectLst/>
                          <a:uLnTx/>
                          <a:uFillTx/>
                          <a:latin typeface="Meiryo UI"/>
                          <a:ea typeface="Meiryo UI"/>
                          <a:cs typeface="Meiryo UI"/>
                        </a:rPr>
                        <a:t>積　算　根　拠</a:t>
                      </a:r>
                    </a:p>
                  </a:txBody>
                  <a:tcPr marL="99072" marR="99072" marT="45494" marB="4549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2185887">
                <a:tc>
                  <a:txBody>
                    <a:bodyPr/>
                    <a:lstStyle/>
                    <a:p>
                      <a:pPr marL="0" marR="0" lvl="0" indent="0" algn="l" defTabSz="914400" rtl="0" eaLnBrk="1" fontAlgn="base" latinLnBrk="0" hangingPunct="1">
                        <a:lnSpc>
                          <a:spcPts val="2200"/>
                        </a:lnSpc>
                        <a:spcBef>
                          <a:spcPct val="0"/>
                        </a:spcBef>
                        <a:spcAft>
                          <a:spcPct val="0"/>
                        </a:spcAft>
                        <a:buClrTx/>
                        <a:buSzTx/>
                        <a:buFontTx/>
                        <a:buNone/>
                        <a:tabLst>
                          <a:tab pos="2695575" algn="l"/>
                        </a:tabLst>
                      </a:pPr>
                      <a:r>
                        <a:rPr kumimoji="1" lang="ja-JP" altLang="en-US" sz="1300" b="0" i="0" u="none" strike="noStrike" cap="none" normalizeH="0" baseline="0" dirty="0" smtClean="0">
                          <a:ln>
                            <a:noFill/>
                          </a:ln>
                          <a:solidFill>
                            <a:schemeClr val="tx1"/>
                          </a:solidFill>
                          <a:effectLst/>
                          <a:latin typeface="Meiryo UI"/>
                          <a:ea typeface="Meiryo UI"/>
                          <a:cs typeface="Meiryo UI"/>
                        </a:rPr>
                        <a:t>＜特別区＞</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ct val="0"/>
                        </a:spcAft>
                        <a:buClrTx/>
                        <a:buSzTx/>
                        <a:buFontTx/>
                        <a:buNone/>
                        <a:tabLst>
                          <a:tab pos="2695575" algn="l"/>
                        </a:tabLst>
                        <a:defRPr/>
                      </a:pPr>
                      <a:r>
                        <a:rPr kumimoji="1" lang="en-US" altLang="ja-JP" sz="1300" b="0" i="0" u="none" strike="noStrike" cap="none" spc="0" normalizeH="0" baseline="0" dirty="0" smtClean="0">
                          <a:ln>
                            <a:noFill/>
                          </a:ln>
                          <a:solidFill>
                            <a:schemeClr val="tx1"/>
                          </a:solidFill>
                          <a:effectLst/>
                          <a:latin typeface="Meiryo UI"/>
                          <a:ea typeface="Meiryo UI"/>
                          <a:cs typeface="Meiryo UI"/>
                        </a:rPr>
                        <a:t>(1)</a:t>
                      </a:r>
                      <a:r>
                        <a:rPr kumimoji="1" lang="ja-JP" altLang="en-US" sz="1300" b="0" i="0" u="none" strike="noStrike" cap="none" spc="0" normalizeH="0" baseline="0" dirty="0" smtClean="0">
                          <a:ln>
                            <a:noFill/>
                          </a:ln>
                          <a:solidFill>
                            <a:schemeClr val="tx1"/>
                          </a:solidFill>
                          <a:effectLst/>
                          <a:latin typeface="Meiryo UI"/>
                          <a:ea typeface="Meiryo UI"/>
                          <a:cs typeface="Meiryo UI"/>
                        </a:rPr>
                        <a:t>区役所等保有庁舎改修経費  </a:t>
                      </a:r>
                      <a:r>
                        <a:rPr kumimoji="1" lang="en-US" altLang="ja-JP" sz="1300" b="0" i="0" u="none" strike="noStrike" cap="none" spc="0" normalizeH="0" baseline="0" dirty="0" smtClean="0">
                          <a:ln>
                            <a:noFill/>
                          </a:ln>
                          <a:solidFill>
                            <a:schemeClr val="tx1"/>
                          </a:solidFill>
                          <a:effectLst/>
                          <a:latin typeface="Meiryo UI"/>
                          <a:ea typeface="Meiryo UI"/>
                          <a:cs typeface="Meiryo UI"/>
                        </a:rPr>
                        <a:t>:</a:t>
                      </a:r>
                      <a:r>
                        <a:rPr kumimoji="1" lang="ja-JP" altLang="en-US" sz="1300" b="0" i="0" u="none" strike="noStrike" cap="none" spc="0" normalizeH="0" baseline="0" dirty="0" smtClean="0">
                          <a:ln>
                            <a:noFill/>
                          </a:ln>
                          <a:solidFill>
                            <a:schemeClr val="tx1"/>
                          </a:solidFill>
                          <a:effectLst/>
                          <a:latin typeface="Meiryo UI"/>
                          <a:ea typeface="Meiryo UI"/>
                          <a:cs typeface="Meiryo UI"/>
                        </a:rPr>
                        <a:t>改修執務室面積</a:t>
                      </a:r>
                      <a:r>
                        <a:rPr kumimoji="1" lang="en-US" altLang="ja-JP" sz="1300" b="0" i="0" u="none" strike="noStrike" cap="none" spc="0" normalizeH="0" baseline="0" dirty="0" smtClean="0">
                          <a:ln>
                            <a:noFill/>
                          </a:ln>
                          <a:solidFill>
                            <a:schemeClr val="tx1"/>
                          </a:solidFill>
                          <a:effectLst/>
                          <a:latin typeface="Meiryo UI"/>
                          <a:ea typeface="Meiryo UI"/>
                          <a:cs typeface="Meiryo UI"/>
                        </a:rPr>
                        <a:t>×</a:t>
                      </a:r>
                      <a:r>
                        <a:rPr kumimoji="1" lang="ja-JP" altLang="en-US" sz="1300" b="0" i="0" u="none" strike="noStrike" cap="none" spc="0" normalizeH="0" baseline="0" dirty="0" smtClean="0">
                          <a:ln>
                            <a:noFill/>
                          </a:ln>
                          <a:solidFill>
                            <a:schemeClr val="tx1"/>
                          </a:solidFill>
                          <a:effectLst/>
                          <a:latin typeface="Meiryo UI"/>
                          <a:ea typeface="Meiryo UI"/>
                          <a:cs typeface="Meiryo UI"/>
                        </a:rPr>
                        <a:t>改修単価</a:t>
                      </a:r>
                      <a:r>
                        <a:rPr kumimoji="1" lang="en-US" altLang="ja-JP" sz="1300" b="0" i="0" u="none" strike="noStrike" cap="none" spc="0" normalizeH="0" baseline="30000" dirty="0" smtClean="0">
                          <a:ln>
                            <a:noFill/>
                          </a:ln>
                          <a:solidFill>
                            <a:schemeClr val="tx1"/>
                          </a:solidFill>
                          <a:effectLst/>
                          <a:latin typeface="Meiryo UI"/>
                          <a:ea typeface="Meiryo UI"/>
                          <a:cs typeface="Meiryo UI"/>
                        </a:rPr>
                        <a:t>※1)</a:t>
                      </a:r>
                      <a:r>
                        <a:rPr kumimoji="1" lang="ja-JP" altLang="en-US" sz="1300" b="0" i="0" u="none" strike="noStrike" cap="none" spc="0" normalizeH="0" baseline="30000" dirty="0" smtClean="0">
                          <a:ln>
                            <a:noFill/>
                          </a:ln>
                          <a:solidFill>
                            <a:schemeClr val="tx1"/>
                          </a:solidFill>
                          <a:effectLst/>
                          <a:latin typeface="Meiryo UI"/>
                          <a:ea typeface="Meiryo UI"/>
                          <a:cs typeface="Meiryo UI"/>
                        </a:rPr>
                        <a:t>　　</a:t>
                      </a:r>
                      <a:r>
                        <a:rPr kumimoji="1" lang="ja-JP" altLang="en-US" sz="1300" b="0" i="0" u="none" strike="noStrike" cap="none" spc="0" normalizeH="0" baseline="0" dirty="0" smtClean="0">
                          <a:ln>
                            <a:noFill/>
                          </a:ln>
                          <a:solidFill>
                            <a:schemeClr val="tx1"/>
                          </a:solidFill>
                          <a:effectLst/>
                          <a:latin typeface="Meiryo UI"/>
                          <a:ea typeface="Meiryo UI"/>
                          <a:cs typeface="Meiryo UI"/>
                        </a:rPr>
                        <a:t>＝   </a:t>
                      </a:r>
                      <a:r>
                        <a:rPr kumimoji="1" lang="ja-JP" altLang="en-US" sz="1300" b="0" i="0" u="none" strike="noStrike" cap="none" spc="0" normalizeH="0" baseline="30000" dirty="0" smtClean="0">
                          <a:ln>
                            <a:noFill/>
                          </a:ln>
                          <a:solidFill>
                            <a:schemeClr val="tx1"/>
                          </a:solidFill>
                          <a:effectLst/>
                          <a:latin typeface="Meiryo UI"/>
                          <a:ea typeface="Meiryo UI"/>
                          <a:cs typeface="Meiryo UI"/>
                        </a:rPr>
                        <a:t>　　　　</a:t>
                      </a:r>
                      <a:r>
                        <a:rPr kumimoji="1" lang="en-US" altLang="ja-JP" sz="1300" b="0" i="0" u="sng" strike="noStrike" cap="none" spc="0" normalizeH="0" baseline="0" dirty="0" smtClean="0">
                          <a:ln>
                            <a:noFill/>
                          </a:ln>
                          <a:solidFill>
                            <a:schemeClr val="tx1"/>
                          </a:solidFill>
                          <a:effectLst/>
                          <a:latin typeface="Meiryo UI"/>
                          <a:ea typeface="Meiryo UI"/>
                          <a:cs typeface="Meiryo UI"/>
                        </a:rPr>
                        <a:t>193,653</a:t>
                      </a:r>
                      <a:r>
                        <a:rPr kumimoji="1" lang="ja-JP" altLang="en-US" sz="1300" b="0" i="0" u="none" strike="noStrike" cap="none" spc="0" normalizeH="0" baseline="0" dirty="0" smtClean="0">
                          <a:ln>
                            <a:noFill/>
                          </a:ln>
                          <a:solidFill>
                            <a:schemeClr val="tx1"/>
                          </a:solidFill>
                          <a:effectLst/>
                          <a:latin typeface="Meiryo UI"/>
                          <a:ea typeface="Meiryo UI"/>
                          <a:cs typeface="Meiryo UI"/>
                        </a:rPr>
                        <a:t>㎡</a:t>
                      </a:r>
                      <a:r>
                        <a:rPr kumimoji="1" lang="en-US" altLang="ja-JP" sz="1300" b="0" i="0" u="none" strike="noStrike" cap="none" spc="0" normalizeH="0" baseline="0" dirty="0" smtClean="0">
                          <a:ln>
                            <a:noFill/>
                          </a:ln>
                          <a:solidFill>
                            <a:schemeClr val="tx1"/>
                          </a:solidFill>
                          <a:effectLst/>
                          <a:latin typeface="Meiryo UI"/>
                          <a:ea typeface="Meiryo UI"/>
                          <a:cs typeface="Meiryo UI"/>
                        </a:rPr>
                        <a:t>×30,000</a:t>
                      </a:r>
                      <a:r>
                        <a:rPr kumimoji="1" lang="ja-JP" altLang="en-US" sz="1300" b="0" i="0" u="none" strike="noStrike" cap="none" spc="0" normalizeH="0" baseline="0" dirty="0" smtClean="0">
                          <a:ln>
                            <a:noFill/>
                          </a:ln>
                          <a:solidFill>
                            <a:schemeClr val="tx1"/>
                          </a:solidFill>
                          <a:effectLst/>
                          <a:latin typeface="Meiryo UI"/>
                          <a:ea typeface="Meiryo UI"/>
                          <a:cs typeface="Meiryo UI"/>
                        </a:rPr>
                        <a:t>円</a:t>
                      </a:r>
                      <a:r>
                        <a:rPr kumimoji="1" lang="en-US" altLang="ja-JP" sz="1300" b="0" i="0" u="none" strike="noStrike" cap="none" spc="0" normalizeH="0" baseline="0" dirty="0" smtClean="0">
                          <a:ln>
                            <a:noFill/>
                          </a:ln>
                          <a:solidFill>
                            <a:schemeClr val="tx1"/>
                          </a:solidFill>
                          <a:effectLst/>
                          <a:latin typeface="Meiryo UI"/>
                          <a:ea typeface="Meiryo UI"/>
                          <a:cs typeface="Meiryo UI"/>
                        </a:rPr>
                        <a:t>/</a:t>
                      </a:r>
                      <a:r>
                        <a:rPr kumimoji="1" lang="ja-JP" altLang="en-US" sz="1300" b="0" i="0" u="none" strike="noStrike" cap="none" spc="0" normalizeH="0" baseline="0" dirty="0" smtClean="0">
                          <a:ln>
                            <a:noFill/>
                          </a:ln>
                          <a:solidFill>
                            <a:schemeClr val="tx1"/>
                          </a:solidFill>
                          <a:effectLst/>
                          <a:latin typeface="Meiryo UI"/>
                          <a:ea typeface="Meiryo UI"/>
                          <a:cs typeface="Meiryo UI"/>
                        </a:rPr>
                        <a:t>㎡ ＝　   </a:t>
                      </a:r>
                      <a:r>
                        <a:rPr kumimoji="1" lang="en-US" altLang="ja-JP" sz="1300" b="0" i="0" u="sng" strike="noStrike" cap="none" spc="0" normalizeH="0" baseline="0" dirty="0" smtClean="0">
                          <a:ln>
                            <a:noFill/>
                          </a:ln>
                          <a:solidFill>
                            <a:schemeClr val="tx1"/>
                          </a:solidFill>
                          <a:effectLst/>
                          <a:latin typeface="Meiryo UI"/>
                          <a:ea typeface="Meiryo UI"/>
                          <a:cs typeface="Meiryo UI"/>
                        </a:rPr>
                        <a:t>5,810</a:t>
                      </a:r>
                      <a:r>
                        <a:rPr kumimoji="1" lang="ja-JP" altLang="en-US" sz="1300" b="0" i="0" u="none" strike="noStrike" cap="none" spc="0"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spc="0"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ct val="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(2)</a:t>
                      </a:r>
                      <a:r>
                        <a:rPr kumimoji="1" lang="ja-JP" altLang="en-US" sz="1300" b="0" i="0" u="none" strike="noStrike" cap="none" normalizeH="0" baseline="0" dirty="0" smtClean="0">
                          <a:ln>
                            <a:noFill/>
                          </a:ln>
                          <a:solidFill>
                            <a:schemeClr val="tx1"/>
                          </a:solidFill>
                          <a:effectLst/>
                          <a:latin typeface="Meiryo UI"/>
                          <a:ea typeface="Meiryo UI"/>
                          <a:cs typeface="Meiryo UI"/>
                        </a:rPr>
                        <a:t>民間ビル賃借執務室改修経費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不足執務室面積</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改修単価</a:t>
                      </a:r>
                      <a:r>
                        <a:rPr kumimoji="1" lang="en-US" altLang="ja-JP" sz="1300" b="0" i="0" u="none" strike="noStrike" cap="none" normalizeH="0" baseline="30000" dirty="0" smtClean="0">
                          <a:ln>
                            <a:noFill/>
                          </a:ln>
                          <a:solidFill>
                            <a:schemeClr val="tx1"/>
                          </a:solidFill>
                          <a:effectLst/>
                          <a:latin typeface="Meiryo UI"/>
                          <a:ea typeface="Meiryo UI"/>
                          <a:cs typeface="Meiryo UI"/>
                        </a:rPr>
                        <a:t>※2)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sng" strike="noStrike" cap="none" normalizeH="0" baseline="0" dirty="0" smtClean="0">
                          <a:ln>
                            <a:noFill/>
                          </a:ln>
                          <a:solidFill>
                            <a:schemeClr val="tx1"/>
                          </a:solidFill>
                          <a:effectLst/>
                          <a:latin typeface="Meiryo UI"/>
                          <a:ea typeface="Meiryo UI"/>
                          <a:cs typeface="Meiryo UI"/>
                        </a:rPr>
                        <a:t>30,851</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en-US" altLang="ja-JP" sz="1300" b="0" i="0" u="none" strike="noStrike" cap="none" normalizeH="0" baseline="0" dirty="0" smtClean="0">
                          <a:ln>
                            <a:noFill/>
                          </a:ln>
                          <a:solidFill>
                            <a:schemeClr val="tx1"/>
                          </a:solidFill>
                          <a:effectLst/>
                          <a:latin typeface="Meiryo UI"/>
                          <a:ea typeface="Meiryo UI"/>
                          <a:cs typeface="Meiryo UI"/>
                        </a:rPr>
                        <a:t>×69,500</a:t>
                      </a:r>
                      <a:r>
                        <a:rPr kumimoji="1" lang="ja-JP" altLang="en-US" sz="1300" b="0" i="0" u="none" strike="noStrike" cap="none" normalizeH="0" baseline="0" dirty="0" smtClean="0">
                          <a:ln>
                            <a:noFill/>
                          </a:ln>
                          <a:solidFill>
                            <a:schemeClr val="tx1"/>
                          </a:solidFill>
                          <a:effectLst/>
                          <a:latin typeface="Meiryo UI"/>
                          <a:ea typeface="Meiryo UI"/>
                          <a:cs typeface="Meiryo UI"/>
                        </a:rPr>
                        <a:t>円</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en-US" altLang="ja-JP" sz="1300" b="0" i="0" u="sng" strike="noStrike" cap="none" normalizeH="0" baseline="0" dirty="0" smtClean="0">
                          <a:ln>
                            <a:noFill/>
                          </a:ln>
                          <a:solidFill>
                            <a:schemeClr val="tx1"/>
                          </a:solidFill>
                          <a:effectLst/>
                          <a:latin typeface="Meiryo UI"/>
                          <a:ea typeface="Meiryo UI"/>
                          <a:cs typeface="Meiryo UI"/>
                        </a:rPr>
                        <a:t>2,144</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ct val="0"/>
                        </a:spcBef>
                        <a:spcAft>
                          <a:spcPts val="120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(3)</a:t>
                      </a:r>
                      <a:r>
                        <a:rPr kumimoji="1" lang="ja-JP" altLang="en-US" sz="1300" b="0" i="0" u="none" strike="noStrike" cap="none" normalizeH="0" baseline="0" dirty="0" smtClean="0">
                          <a:ln>
                            <a:noFill/>
                          </a:ln>
                          <a:solidFill>
                            <a:schemeClr val="tx1"/>
                          </a:solidFill>
                          <a:effectLst/>
                          <a:latin typeface="Meiryo UI"/>
                          <a:ea typeface="Meiryo UI"/>
                          <a:cs typeface="Meiryo UI"/>
                        </a:rPr>
                        <a:t>民間ビル賃借保証金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年間賃料相当額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en-US" altLang="ja-JP" sz="1300" b="0" i="0" u="sng" strike="noStrike" cap="none" normalizeH="0" baseline="0" dirty="0" smtClean="0">
                          <a:ln>
                            <a:noFill/>
                          </a:ln>
                          <a:solidFill>
                            <a:schemeClr val="tx1"/>
                          </a:solidFill>
                          <a:effectLst/>
                          <a:latin typeface="Meiryo UI"/>
                          <a:ea typeface="Meiryo UI"/>
                          <a:cs typeface="Meiryo UI"/>
                        </a:rPr>
                        <a:t>1,486</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ct val="0"/>
                        </a:spcBef>
                        <a:spcAft>
                          <a:spcPct val="0"/>
                        </a:spcAft>
                        <a:buClrTx/>
                        <a:buSzTx/>
                        <a:buFontTx/>
                        <a:buNone/>
                        <a:tabLst>
                          <a:tab pos="2695575" algn="l"/>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＜大阪府＞</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ct val="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(1)</a:t>
                      </a:r>
                      <a:r>
                        <a:rPr kumimoji="1" lang="ja-JP" altLang="en-US" sz="1300" b="0" i="0" u="none" strike="noStrike" cap="none" normalizeH="0" baseline="0" dirty="0" smtClean="0">
                          <a:ln>
                            <a:noFill/>
                          </a:ln>
                          <a:solidFill>
                            <a:schemeClr val="tx1"/>
                          </a:solidFill>
                          <a:effectLst/>
                          <a:latin typeface="Meiryo UI"/>
                          <a:ea typeface="Meiryo UI"/>
                          <a:cs typeface="Meiryo UI"/>
                        </a:rPr>
                        <a:t>民間ビル賃借執務室改修経費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必要面積</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改修単価</a:t>
                      </a:r>
                      <a:r>
                        <a:rPr kumimoji="1" lang="en-US" altLang="ja-JP" sz="1300" b="0" i="0" u="none" strike="noStrike" cap="none" normalizeH="0" baseline="30000" dirty="0" smtClean="0">
                          <a:ln>
                            <a:noFill/>
                          </a:ln>
                          <a:solidFill>
                            <a:schemeClr val="tx1"/>
                          </a:solidFill>
                          <a:effectLst/>
                          <a:latin typeface="Meiryo UI"/>
                          <a:ea typeface="Meiryo UI"/>
                          <a:cs typeface="Meiryo UI"/>
                        </a:rPr>
                        <a:t>※2)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sng" strike="noStrike" cap="none" normalizeH="0" baseline="0" dirty="0" smtClean="0">
                          <a:ln>
                            <a:noFill/>
                          </a:ln>
                          <a:solidFill>
                            <a:schemeClr val="tx1"/>
                          </a:solidFill>
                          <a:effectLst/>
                          <a:latin typeface="Meiryo UI"/>
                          <a:ea typeface="Meiryo UI"/>
                          <a:cs typeface="Meiryo UI"/>
                        </a:rPr>
                        <a:t>12,000</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en-US" altLang="ja-JP" sz="1300" b="0" i="0" u="none" strike="noStrike" cap="none" normalizeH="0" baseline="0" dirty="0" smtClean="0">
                          <a:ln>
                            <a:noFill/>
                          </a:ln>
                          <a:solidFill>
                            <a:schemeClr val="tx1"/>
                          </a:solidFill>
                          <a:effectLst/>
                          <a:latin typeface="Meiryo UI"/>
                          <a:ea typeface="Meiryo UI"/>
                          <a:cs typeface="Meiryo UI"/>
                        </a:rPr>
                        <a:t>×69,500</a:t>
                      </a:r>
                      <a:r>
                        <a:rPr kumimoji="1" lang="ja-JP" altLang="en-US" sz="1300" b="0" i="0" u="none" strike="noStrike" cap="none" normalizeH="0" baseline="0" dirty="0" smtClean="0">
                          <a:ln>
                            <a:noFill/>
                          </a:ln>
                          <a:solidFill>
                            <a:schemeClr val="tx1"/>
                          </a:solidFill>
                          <a:effectLst/>
                          <a:latin typeface="Meiryo UI"/>
                          <a:ea typeface="Meiryo UI"/>
                          <a:cs typeface="Meiryo UI"/>
                        </a:rPr>
                        <a:t>円</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en-US" altLang="ja-JP" sz="1300" b="0" i="0" u="sng" strike="noStrike" cap="none" normalizeH="0" baseline="0" dirty="0" smtClean="0">
                          <a:ln>
                            <a:noFill/>
                          </a:ln>
                          <a:solidFill>
                            <a:schemeClr val="tx1"/>
                          </a:solidFill>
                          <a:effectLst/>
                          <a:latin typeface="Meiryo UI"/>
                          <a:ea typeface="Meiryo UI"/>
                          <a:cs typeface="Meiryo UI"/>
                        </a:rPr>
                        <a:t>834</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200"/>
                        </a:lnSpc>
                        <a:spcBef>
                          <a:spcPct val="0"/>
                        </a:spcBef>
                        <a:spcAft>
                          <a:spcPct val="0"/>
                        </a:spcAft>
                        <a:buClrTx/>
                        <a:buSzTx/>
                        <a:buFontTx/>
                        <a:buNone/>
                        <a:tabLst>
                          <a:tab pos="2695575" algn="l"/>
                        </a:tabLst>
                        <a:defRPr/>
                      </a:pPr>
                      <a:r>
                        <a:rPr kumimoji="1" lang="en-US" altLang="ja-JP" sz="1300" b="0" i="0" u="none" strike="noStrike" cap="none" normalizeH="0" baseline="0" dirty="0" smtClean="0">
                          <a:ln>
                            <a:noFill/>
                          </a:ln>
                          <a:solidFill>
                            <a:schemeClr val="tx1"/>
                          </a:solidFill>
                          <a:effectLst/>
                          <a:latin typeface="Meiryo UI"/>
                          <a:ea typeface="Meiryo UI"/>
                          <a:cs typeface="Meiryo UI"/>
                        </a:rPr>
                        <a:t>(2)</a:t>
                      </a:r>
                      <a:r>
                        <a:rPr kumimoji="1" lang="ja-JP" altLang="en-US" sz="1300" b="0" i="0" u="none" strike="noStrike" cap="none" normalizeH="0" baseline="0" dirty="0" smtClean="0">
                          <a:ln>
                            <a:noFill/>
                          </a:ln>
                          <a:solidFill>
                            <a:schemeClr val="tx1"/>
                          </a:solidFill>
                          <a:effectLst/>
                          <a:latin typeface="Meiryo UI"/>
                          <a:ea typeface="Meiryo UI"/>
                          <a:cs typeface="Meiryo UI"/>
                        </a:rPr>
                        <a:t>民間ビル賃借保証金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年間賃料相当額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en-US" altLang="ja-JP" sz="1300" b="0" i="0" u="sng" strike="noStrike" cap="none" normalizeH="0" baseline="0" dirty="0" smtClean="0">
                          <a:ln>
                            <a:noFill/>
                          </a:ln>
                          <a:solidFill>
                            <a:schemeClr val="tx1"/>
                          </a:solidFill>
                          <a:effectLst/>
                          <a:latin typeface="Meiryo UI"/>
                          <a:ea typeface="Meiryo UI"/>
                          <a:cs typeface="Meiryo UI"/>
                        </a:rPr>
                        <a:t>590</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txBody>
                  <a:tcPr marL="99072" marR="99072" marT="45494" marB="4549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7115" name="Line 50"/>
          <p:cNvSpPr>
            <a:spLocks noChangeShapeType="1"/>
          </p:cNvSpPr>
          <p:nvPr/>
        </p:nvSpPr>
        <p:spPr bwMode="auto">
          <a:xfrm>
            <a:off x="474663" y="1997075"/>
            <a:ext cx="8953500" cy="0"/>
          </a:xfrm>
          <a:prstGeom prst="line">
            <a:avLst/>
          </a:prstGeom>
          <a:noFill/>
          <a:ln w="9525">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 name="角丸四角形 9"/>
          <p:cNvSpPr/>
          <p:nvPr/>
        </p:nvSpPr>
        <p:spPr>
          <a:xfrm>
            <a:off x="0" y="7938"/>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ＭＳ Ｐゴシック" charset="-128"/>
                <a:ea typeface="Meiryo UI" pitchFamily="50" charset="-128"/>
                <a:cs typeface="Meiryo UI" pitchFamily="50" charset="-128"/>
              </a:rPr>
              <a:t>（参考）庁舎経費試算（賃借案－イニシャルコスト） ＜試案Ｂ（４区Ｂ案）＞</a:t>
            </a:r>
            <a:endParaRPr lang="ja-JP" altLang="en-US"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117" name="Rectangle 29"/>
          <p:cNvSpPr>
            <a:spLocks noChangeArrowheads="1"/>
          </p:cNvSpPr>
          <p:nvPr/>
        </p:nvSpPr>
        <p:spPr bwMode="auto">
          <a:xfrm>
            <a:off x="273050" y="2924175"/>
            <a:ext cx="9631363" cy="820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600"/>
              </a:lnSpc>
              <a:spcBef>
                <a:spcPct val="0"/>
              </a:spcBef>
              <a:buFontTx/>
              <a:buNone/>
            </a:pPr>
            <a:r>
              <a:rPr lang="ja-JP" altLang="en-US" sz="1200">
                <a:latin typeface="Meiryo UI" panose="020B0604030504040204" pitchFamily="50" charset="-128"/>
                <a:ea typeface="Meiryo UI" panose="020B0604030504040204" pitchFamily="50" charset="-128"/>
                <a:cs typeface="Meiryo UI" panose="020B0604030504040204" pitchFamily="50" charset="-128"/>
              </a:rPr>
              <a:t>（消費税率</a:t>
            </a:r>
            <a:r>
              <a:rPr lang="en-US" altLang="ja-JP" sz="1200">
                <a:latin typeface="Meiryo UI" panose="020B0604030504040204" pitchFamily="50" charset="-128"/>
                <a:ea typeface="Meiryo UI" panose="020B0604030504040204" pitchFamily="50" charset="-128"/>
                <a:cs typeface="Meiryo UI" panose="020B0604030504040204" pitchFamily="50" charset="-128"/>
              </a:rPr>
              <a:t>10</a:t>
            </a:r>
            <a:r>
              <a:rPr lang="ja-JP" altLang="en-US" sz="1200">
                <a:latin typeface="Meiryo UI" panose="020B0604030504040204" pitchFamily="50" charset="-128"/>
                <a:ea typeface="Meiryo UI" panose="020B0604030504040204" pitchFamily="50" charset="-128"/>
                <a:cs typeface="Meiryo UI" panose="020B0604030504040204" pitchFamily="50" charset="-128"/>
              </a:rPr>
              <a:t>％で単価を試算）</a:t>
            </a:r>
            <a:endParaRPr lang="en-US" altLang="ja-JP" sz="120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600"/>
              </a:lnSpc>
              <a:spcBef>
                <a:spcPct val="0"/>
              </a:spcBef>
              <a:buFontTx/>
              <a:buNone/>
            </a:pPr>
            <a:r>
              <a:rPr lang="en-US" altLang="ja-JP" sz="1200">
                <a:latin typeface="Meiryo UI" panose="020B0604030504040204" pitchFamily="50" charset="-128"/>
                <a:ea typeface="Meiryo UI" panose="020B0604030504040204" pitchFamily="50" charset="-128"/>
                <a:cs typeface="Meiryo UI" panose="020B0604030504040204" pitchFamily="50" charset="-128"/>
              </a:rPr>
              <a:t>※1) </a:t>
            </a:r>
            <a:r>
              <a:rPr lang="ja-JP" altLang="en-US" sz="1200">
                <a:latin typeface="Meiryo UI" panose="020B0604030504040204" pitchFamily="50" charset="-128"/>
                <a:ea typeface="Meiryo UI" panose="020B0604030504040204" pitchFamily="50" charset="-128"/>
                <a:cs typeface="Meiryo UI" panose="020B0604030504040204" pitchFamily="50" charset="-128"/>
              </a:rPr>
              <a:t>区役所等保有庁舎改修工事単価：平成</a:t>
            </a:r>
            <a:r>
              <a:rPr lang="en-US" altLang="ja-JP" sz="1200">
                <a:latin typeface="Meiryo UI" panose="020B0604030504040204" pitchFamily="50" charset="-128"/>
                <a:ea typeface="Meiryo UI" panose="020B0604030504040204" pitchFamily="50" charset="-128"/>
                <a:cs typeface="Meiryo UI" panose="020B0604030504040204" pitchFamily="50" charset="-128"/>
              </a:rPr>
              <a:t>28</a:t>
            </a:r>
            <a:r>
              <a:rPr lang="ja-JP" altLang="en-US" sz="1200">
                <a:latin typeface="Meiryo UI" panose="020B0604030504040204" pitchFamily="50" charset="-128"/>
                <a:ea typeface="Meiryo UI" panose="020B0604030504040204" pitchFamily="50" charset="-128"/>
                <a:cs typeface="Meiryo UI" panose="020B0604030504040204" pitchFamily="50" charset="-128"/>
              </a:rPr>
              <a:t>年及び</a:t>
            </a:r>
            <a:r>
              <a:rPr lang="en-US" altLang="ja-JP" sz="1200">
                <a:latin typeface="Meiryo UI" panose="020B0604030504040204" pitchFamily="50" charset="-128"/>
                <a:ea typeface="Meiryo UI" panose="020B0604030504040204" pitchFamily="50" charset="-128"/>
                <a:cs typeface="Meiryo UI" panose="020B0604030504040204" pitchFamily="50" charset="-128"/>
              </a:rPr>
              <a:t>29</a:t>
            </a:r>
            <a:r>
              <a:rPr lang="ja-JP" altLang="en-US" sz="1200">
                <a:latin typeface="Meiryo UI" panose="020B0604030504040204" pitchFamily="50" charset="-128"/>
                <a:ea typeface="Meiryo UI" panose="020B0604030504040204" pitchFamily="50" charset="-128"/>
                <a:cs typeface="Meiryo UI" panose="020B0604030504040204" pitchFamily="50" charset="-128"/>
              </a:rPr>
              <a:t>年の大阪市本庁舎執務室改修事例より </a:t>
            </a:r>
            <a:endParaRPr lang="en-US" altLang="ja-JP" sz="120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600"/>
              </a:lnSpc>
              <a:spcBef>
                <a:spcPct val="0"/>
              </a:spcBef>
              <a:buFontTx/>
              <a:buNone/>
            </a:pPr>
            <a:r>
              <a:rPr lang="en-US" altLang="ja-JP" sz="1200">
                <a:latin typeface="Meiryo UI" panose="020B0604030504040204" pitchFamily="50" charset="-128"/>
                <a:ea typeface="Meiryo UI" panose="020B0604030504040204" pitchFamily="50" charset="-128"/>
                <a:cs typeface="Meiryo UI" panose="020B0604030504040204" pitchFamily="50" charset="-128"/>
              </a:rPr>
              <a:t>※2) </a:t>
            </a:r>
            <a:r>
              <a:rPr lang="ja-JP" altLang="en-US" sz="1200">
                <a:latin typeface="Meiryo UI" panose="020B0604030504040204" pitchFamily="50" charset="-128"/>
                <a:ea typeface="Meiryo UI" panose="020B0604030504040204" pitchFamily="50" charset="-128"/>
                <a:cs typeface="Meiryo UI" panose="020B0604030504040204" pitchFamily="50" charset="-128"/>
              </a:rPr>
              <a:t>民間ビル改修工事単価：平成</a:t>
            </a:r>
            <a:r>
              <a:rPr lang="en-US" altLang="ja-JP" sz="1200">
                <a:latin typeface="Meiryo UI" panose="020B0604030504040204" pitchFamily="50" charset="-128"/>
                <a:ea typeface="Meiryo UI" panose="020B0604030504040204" pitchFamily="50" charset="-128"/>
                <a:cs typeface="Meiryo UI" panose="020B0604030504040204" pitchFamily="50" charset="-128"/>
              </a:rPr>
              <a:t>28</a:t>
            </a:r>
            <a:r>
              <a:rPr lang="ja-JP" altLang="en-US" sz="1200">
                <a:latin typeface="Meiryo UI" panose="020B0604030504040204" pitchFamily="50" charset="-128"/>
                <a:ea typeface="Meiryo UI" panose="020B0604030504040204" pitchFamily="50" charset="-128"/>
                <a:cs typeface="Meiryo UI" panose="020B0604030504040204" pitchFamily="50" charset="-128"/>
              </a:rPr>
              <a:t>年産業創造館改修事例より</a:t>
            </a:r>
            <a:endParaRPr lang="en-US" altLang="ja-JP" sz="120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324550194"/>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1"/>
          <p:cNvSpPr/>
          <p:nvPr/>
        </p:nvSpPr>
        <p:spPr>
          <a:xfrm>
            <a:off x="0" y="7938"/>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ＭＳ Ｐゴシック" charset="-128"/>
                <a:ea typeface="Meiryo UI" pitchFamily="50" charset="-128"/>
                <a:cs typeface="Meiryo UI" pitchFamily="50" charset="-128"/>
              </a:rPr>
              <a:t>（参考）庁舎経費試算（賃借案－ランニングコスト） ＜試案Ｂ（４区Ｂ案）＞</a:t>
            </a:r>
            <a:endParaRPr lang="ja-JP" altLang="en-US"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131" name="正方形/長方形 12"/>
          <p:cNvSpPr>
            <a:spLocks noChangeArrowheads="1"/>
          </p:cNvSpPr>
          <p:nvPr/>
        </p:nvSpPr>
        <p:spPr bwMode="auto">
          <a:xfrm>
            <a:off x="8861425" y="-1289"/>
            <a:ext cx="10445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コスト</a:t>
            </a:r>
            <a:r>
              <a:rPr lang="en-US" altLang="ja-JP"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１４</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3680017027"/>
              </p:ext>
            </p:extLst>
          </p:nvPr>
        </p:nvGraphicFramePr>
        <p:xfrm>
          <a:off x="415925" y="476250"/>
          <a:ext cx="9228138" cy="3873501"/>
        </p:xfrm>
        <a:graphic>
          <a:graphicData uri="http://schemas.openxmlformats.org/drawingml/2006/table">
            <a:tbl>
              <a:tblPr/>
              <a:tblGrid>
                <a:gridCol w="2041040"/>
                <a:gridCol w="7187098"/>
              </a:tblGrid>
              <a:tr h="335217">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smtClean="0">
                          <a:ln>
                            <a:noFill/>
                          </a:ln>
                          <a:solidFill>
                            <a:srgbClr val="FFFFFF"/>
                          </a:solidFill>
                          <a:effectLst/>
                          <a:uLnTx/>
                          <a:uFillTx/>
                          <a:latin typeface="Meiryo UI"/>
                          <a:ea typeface="Meiryo UI"/>
                          <a:cs typeface="Meiryo UI"/>
                        </a:rPr>
                        <a:t>積　算　根　拠</a:t>
                      </a:r>
                    </a:p>
                  </a:txBody>
                  <a:tcPr marL="99072" marR="99072" marT="45689" marB="4568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endParaRPr>
                    </a:p>
                  </a:txBody>
                  <a:tcPr marL="99058" marR="99058"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2529772">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3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民間ビル賃借料</a:t>
                      </a:r>
                    </a:p>
                  </a:txBody>
                  <a:tcPr marL="99072" marR="99072" marT="45689" marB="4568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ja-JP" sz="13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特別区設置後</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の民間ビル賃借料　増額分　　　　　　　　　　　　　　　　　　　 　 　９億円／年</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・平成</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の平均　　＝　 　</a:t>
                      </a:r>
                      <a:r>
                        <a:rPr kumimoji="1" lang="en-US" altLang="ja-JP" sz="12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862</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百万円／年</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ts val="1200"/>
                        </a:spcAft>
                        <a:buClrTx/>
                        <a:buSzTx/>
                        <a:buFontTx/>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（対象職員数の変動により賃借面積に変更が生じるため平均したもの）</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tab pos="2695575" algn="l"/>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＜大阪府＞</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■大阪府へ移管する職員</a:t>
                      </a:r>
                      <a:r>
                        <a:rPr lang="ja-JP" altLang="en-US" sz="1300" dirty="0" smtClean="0">
                          <a:solidFill>
                            <a:schemeClr val="tx1"/>
                          </a:solidFill>
                          <a:latin typeface="Meiryo UI" pitchFamily="50" charset="-128"/>
                          <a:ea typeface="Meiryo UI" pitchFamily="50" charset="-128"/>
                          <a:cs typeface="Meiryo UI" pitchFamily="50" charset="-128"/>
                        </a:rPr>
                        <a:t>のうち移転を伴う対象職員にかかる民間ビル賃借料　　  ６億円／年</a:t>
                      </a:r>
                      <a:endParaRPr lang="en-US" altLang="ja-JP" sz="1300" dirty="0" smtClean="0">
                        <a:solidFill>
                          <a:schemeClr val="tx1"/>
                        </a:solidFill>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lang="ja-JP" altLang="en-US" sz="1200" dirty="0" smtClean="0">
                          <a:solidFill>
                            <a:schemeClr val="tx1"/>
                          </a:solidFill>
                          <a:latin typeface="Meiryo UI" pitchFamily="50" charset="-128"/>
                          <a:ea typeface="Meiryo UI" pitchFamily="50" charset="-128"/>
                          <a:cs typeface="Meiryo UI" pitchFamily="50" charset="-128"/>
                        </a:rPr>
                        <a:t>　　・</a:t>
                      </a:r>
                      <a:r>
                        <a:rPr lang="en-US" altLang="ja-JP" sz="1200" u="sng" dirty="0" smtClean="0">
                          <a:solidFill>
                            <a:schemeClr val="tx1"/>
                          </a:solidFill>
                          <a:latin typeface="Meiryo UI" pitchFamily="50" charset="-128"/>
                          <a:ea typeface="Meiryo UI" pitchFamily="50" charset="-128"/>
                          <a:cs typeface="Meiryo UI" pitchFamily="50" charset="-128"/>
                        </a:rPr>
                        <a:t>12,000</a:t>
                      </a:r>
                      <a:r>
                        <a:rPr lang="en-US" altLang="ja-JP" sz="1200" dirty="0" smtClean="0">
                          <a:solidFill>
                            <a:schemeClr val="tx1"/>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a:t>
                      </a:r>
                      <a:r>
                        <a:rPr lang="en-US" altLang="ja-JP" sz="1200" dirty="0" smtClean="0">
                          <a:solidFill>
                            <a:schemeClr val="tx1"/>
                          </a:solidFill>
                          <a:latin typeface="Meiryo UI" pitchFamily="50" charset="-128"/>
                          <a:ea typeface="Meiryo UI" pitchFamily="50" charset="-128"/>
                          <a:cs typeface="Meiryo UI" pitchFamily="50" charset="-128"/>
                        </a:rPr>
                        <a:t> × 4,095</a:t>
                      </a:r>
                      <a:r>
                        <a:rPr lang="ja-JP" altLang="en-US" sz="1200" dirty="0" smtClean="0">
                          <a:solidFill>
                            <a:schemeClr val="tx1"/>
                          </a:solidFill>
                          <a:latin typeface="Meiryo UI" pitchFamily="50" charset="-128"/>
                          <a:ea typeface="Meiryo UI" pitchFamily="50" charset="-128"/>
                          <a:cs typeface="Meiryo UI" pitchFamily="50" charset="-128"/>
                        </a:rPr>
                        <a:t>円／㎡・月　</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a:t>
                      </a:r>
                      <a:r>
                        <a:rPr lang="en-US" altLang="ja-JP" sz="1200" dirty="0" smtClean="0">
                          <a:solidFill>
                            <a:schemeClr val="tx1"/>
                          </a:solidFill>
                          <a:latin typeface="Meiryo UI" pitchFamily="50" charset="-128"/>
                          <a:ea typeface="Meiryo UI" pitchFamily="50" charset="-128"/>
                          <a:cs typeface="Meiryo UI" pitchFamily="50" charset="-128"/>
                        </a:rPr>
                        <a:t>12</a:t>
                      </a:r>
                      <a:r>
                        <a:rPr lang="ja-JP" altLang="en-US" sz="1200" dirty="0" smtClean="0">
                          <a:solidFill>
                            <a:schemeClr val="tx1"/>
                          </a:solidFill>
                          <a:latin typeface="Meiryo UI" pitchFamily="50" charset="-128"/>
                          <a:ea typeface="Meiryo UI" pitchFamily="50" charset="-128"/>
                          <a:cs typeface="Meiryo UI" pitchFamily="50" charset="-128"/>
                        </a:rPr>
                        <a:t>か月　＝　</a:t>
                      </a:r>
                      <a:r>
                        <a:rPr lang="en-US" altLang="ja-JP" sz="1200" u="sng" dirty="0" smtClean="0">
                          <a:solidFill>
                            <a:schemeClr val="tx1"/>
                          </a:solidFill>
                          <a:latin typeface="Meiryo UI" pitchFamily="50" charset="-128"/>
                          <a:ea typeface="Meiryo UI" pitchFamily="50" charset="-128"/>
                          <a:cs typeface="Meiryo UI" pitchFamily="50" charset="-128"/>
                        </a:rPr>
                        <a:t>590</a:t>
                      </a:r>
                      <a:r>
                        <a:rPr lang="ja-JP" altLang="en-US" sz="1200" dirty="0" smtClean="0">
                          <a:solidFill>
                            <a:schemeClr val="tx1"/>
                          </a:solidFill>
                          <a:latin typeface="Meiryo UI" pitchFamily="50" charset="-128"/>
                          <a:ea typeface="Meiryo UI" pitchFamily="50" charset="-128"/>
                          <a:cs typeface="Meiryo UI" pitchFamily="50" charset="-128"/>
                        </a:rPr>
                        <a:t>百万円</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a:t>
                      </a:r>
                      <a:endParaRPr lang="en-US" altLang="ja-JP" sz="1200" dirty="0" smtClean="0">
                        <a:solidFill>
                          <a:schemeClr val="tx1"/>
                        </a:solidFill>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（賃借単価は、第二区における大阪市事務所賃借料事例より）</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72" marR="99072"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8511">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3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新庁舎維持管理等経費</a:t>
                      </a:r>
                      <a:endParaRPr kumimoji="1" lang="en-US" altLang="ja-JP" sz="13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txBody>
                  <a:tcPr marL="99072" marR="99072" marT="45689" marB="4568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建物や設備機器の修繕・更新、保守点検費など</a:t>
                      </a:r>
                      <a:r>
                        <a:rPr kumimoji="1" lang="en-US" altLang="ja-JP" sz="1300" b="0" i="0" u="none" strike="noStrike" cap="none" normalizeH="0" baseline="3000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０円／年</a:t>
                      </a: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賃借のため不要</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72" marR="99072" marT="45689" marB="4568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8145" name="Line 50"/>
          <p:cNvSpPr>
            <a:spLocks noChangeShapeType="1"/>
          </p:cNvSpPr>
          <p:nvPr/>
        </p:nvSpPr>
        <p:spPr bwMode="auto">
          <a:xfrm flipV="1">
            <a:off x="2601913" y="1962150"/>
            <a:ext cx="6842125" cy="20638"/>
          </a:xfrm>
          <a:prstGeom prst="line">
            <a:avLst/>
          </a:prstGeom>
          <a:noFill/>
          <a:ln w="9525">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8146" name="Rectangle 29"/>
          <p:cNvSpPr>
            <a:spLocks noChangeArrowheads="1"/>
          </p:cNvSpPr>
          <p:nvPr/>
        </p:nvSpPr>
        <p:spPr bwMode="auto">
          <a:xfrm>
            <a:off x="339725" y="4375150"/>
            <a:ext cx="9297988"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600"/>
              </a:lnSpc>
              <a:spcBef>
                <a:spcPct val="0"/>
              </a:spcBef>
              <a:buFontTx/>
              <a:buNone/>
            </a:pPr>
            <a:r>
              <a:rPr lang="en-US" altLang="ja-JP" sz="1200">
                <a:latin typeface="Meiryo UI" panose="020B0604030504040204" pitchFamily="50" charset="-128"/>
                <a:ea typeface="Meiryo UI" panose="020B0604030504040204" pitchFamily="50" charset="-128"/>
                <a:cs typeface="Meiryo UI" panose="020B0604030504040204" pitchFamily="50" charset="-128"/>
              </a:rPr>
              <a:t>※</a:t>
            </a:r>
            <a:r>
              <a:rPr lang="ja-JP" altLang="en-US" sz="1200">
                <a:latin typeface="Meiryo UI" panose="020B0604030504040204" pitchFamily="50" charset="-128"/>
                <a:ea typeface="Meiryo UI" panose="020B0604030504040204" pitchFamily="50" charset="-128"/>
                <a:cs typeface="Meiryo UI" panose="020B0604030504040204" pitchFamily="50" charset="-128"/>
              </a:rPr>
              <a:t>年度によって変動があるため、庁舎経費（建設・改修）にかかる地方債の発行年度から償還終了年度までに要する</a:t>
            </a:r>
            <a:r>
              <a:rPr lang="en-US" altLang="ja-JP" sz="1200">
                <a:latin typeface="Meiryo UI" panose="020B0604030504040204" pitchFamily="50" charset="-128"/>
                <a:ea typeface="Meiryo UI" panose="020B0604030504040204" pitchFamily="50" charset="-128"/>
                <a:cs typeface="Meiryo UI" panose="020B0604030504040204" pitchFamily="50" charset="-128"/>
              </a:rPr>
              <a:t>31</a:t>
            </a:r>
            <a:r>
              <a:rPr lang="ja-JP" altLang="en-US" sz="1200">
                <a:latin typeface="Meiryo UI" panose="020B0604030504040204" pitchFamily="50" charset="-128"/>
                <a:ea typeface="Meiryo UI" panose="020B0604030504040204" pitchFamily="50" charset="-128"/>
                <a:cs typeface="Meiryo UI" panose="020B0604030504040204" pitchFamily="50" charset="-128"/>
              </a:rPr>
              <a:t>年間としている</a:t>
            </a:r>
          </a:p>
        </p:txBody>
      </p:sp>
    </p:spTree>
    <p:extLst>
      <p:ext uri="{BB962C8B-B14F-4D97-AF65-F5344CB8AC3E}">
        <p14:creationId xmlns:p14="http://schemas.microsoft.com/office/powerpoint/2010/main" val="4039634066"/>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a:xfrm>
            <a:off x="485775" y="801688"/>
            <a:ext cx="8915400" cy="1143000"/>
          </a:xfrm>
        </p:spPr>
        <p:txBody>
          <a:bodyPr/>
          <a:lstStyle/>
          <a:p>
            <a:pPr eaLnBrk="1" hangingPunct="1"/>
            <a:r>
              <a:rPr lang="ja-JP" altLang="en-US" sz="3600" smtClean="0"/>
              <a:t>目　　次</a:t>
            </a:r>
          </a:p>
        </p:txBody>
      </p:sp>
      <p:sp>
        <p:nvSpPr>
          <p:cNvPr id="7" name="正方形/長方形 6"/>
          <p:cNvSpPr/>
          <p:nvPr/>
        </p:nvSpPr>
        <p:spPr>
          <a:xfrm>
            <a:off x="712788" y="1914525"/>
            <a:ext cx="8394700" cy="2593975"/>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lnSpc>
                <a:spcPct val="200000"/>
              </a:lnSpc>
              <a:spcBef>
                <a:spcPts val="0"/>
              </a:spcBef>
              <a:spcAft>
                <a:spcPts val="0"/>
              </a:spcAft>
              <a:defRPr/>
            </a:pPr>
            <a:r>
              <a:rPr lang="en-US" altLang="ja-JP" sz="2000" dirty="0">
                <a:solidFill>
                  <a:prstClr val="black"/>
                </a:solidFill>
                <a:latin typeface="Meiryo UI" pitchFamily="50" charset="-128"/>
                <a:ea typeface="Meiryo UI" pitchFamily="50" charset="-128"/>
                <a:cs typeface="Meiryo UI" pitchFamily="50" charset="-128"/>
              </a:rPr>
              <a:t> </a:t>
            </a:r>
            <a:r>
              <a:rPr lang="ja-JP" altLang="en-US" sz="2000" dirty="0">
                <a:solidFill>
                  <a:prstClr val="black"/>
                </a:solidFill>
                <a:latin typeface="Meiryo UI" pitchFamily="50" charset="-128"/>
                <a:ea typeface="Meiryo UI" pitchFamily="50" charset="-128"/>
                <a:cs typeface="Meiryo UI" pitchFamily="50" charset="-128"/>
              </a:rPr>
              <a:t>１　基本的な考え方</a:t>
            </a:r>
            <a:endParaRPr lang="en-US" altLang="ja-JP" sz="2000" dirty="0">
              <a:solidFill>
                <a:prstClr val="black"/>
              </a:solidFill>
              <a:latin typeface="Meiryo UI" pitchFamily="50" charset="-128"/>
              <a:ea typeface="Meiryo UI" pitchFamily="50" charset="-128"/>
              <a:cs typeface="Meiryo UI" pitchFamily="50" charset="-128"/>
            </a:endParaRPr>
          </a:p>
          <a:p>
            <a:pPr eaLnBrk="1" fontAlgn="auto" hangingPunct="1">
              <a:lnSpc>
                <a:spcPct val="200000"/>
              </a:lnSpc>
              <a:spcBef>
                <a:spcPts val="0"/>
              </a:spcBef>
              <a:spcAft>
                <a:spcPts val="0"/>
              </a:spcAft>
              <a:defRPr/>
            </a:pPr>
            <a:r>
              <a:rPr lang="ja-JP" altLang="en-US" sz="2000" dirty="0">
                <a:solidFill>
                  <a:prstClr val="black"/>
                </a:solidFill>
                <a:latin typeface="Meiryo UI" pitchFamily="50" charset="-128"/>
                <a:ea typeface="Meiryo UI" pitchFamily="50" charset="-128"/>
                <a:cs typeface="Meiryo UI" pitchFamily="50" charset="-128"/>
              </a:rPr>
              <a:t> ２　コストの試算（総括表）　　　</a:t>
            </a:r>
            <a:endParaRPr lang="en-US" altLang="ja-JP" sz="2000" dirty="0">
              <a:solidFill>
                <a:prstClr val="black"/>
              </a:solidFill>
              <a:latin typeface="Meiryo UI" pitchFamily="50" charset="-128"/>
              <a:ea typeface="Meiryo UI" pitchFamily="50" charset="-128"/>
              <a:cs typeface="Meiryo UI" pitchFamily="50" charset="-128"/>
            </a:endParaRPr>
          </a:p>
          <a:p>
            <a:pPr eaLnBrk="1" fontAlgn="auto" hangingPunct="1">
              <a:lnSpc>
                <a:spcPct val="200000"/>
              </a:lnSpc>
              <a:spcBef>
                <a:spcPts val="0"/>
              </a:spcBef>
              <a:spcAft>
                <a:spcPts val="0"/>
              </a:spcAft>
              <a:defRPr/>
            </a:pPr>
            <a:r>
              <a:rPr lang="ja-JP" altLang="en-US" sz="2000" dirty="0">
                <a:solidFill>
                  <a:prstClr val="black"/>
                </a:solidFill>
                <a:latin typeface="Meiryo UI" pitchFamily="50" charset="-128"/>
                <a:ea typeface="Meiryo UI" pitchFamily="50" charset="-128"/>
                <a:cs typeface="Meiryo UI" pitchFamily="50" charset="-128"/>
              </a:rPr>
              <a:t> ３　積算内訳</a:t>
            </a:r>
            <a:endParaRPr lang="en-US" altLang="ja-JP" sz="2000" dirty="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a:xfrm>
            <a:off x="2505075" y="3530600"/>
            <a:ext cx="6607175" cy="6492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fontAlgn="auto" hangingPunct="1">
              <a:spcBef>
                <a:spcPts val="0"/>
              </a:spcBef>
              <a:spcAft>
                <a:spcPts val="0"/>
              </a:spcAft>
              <a:defRPr/>
            </a:pPr>
            <a:r>
              <a:rPr lang="ja-JP" altLang="en-US" sz="2000" dirty="0">
                <a:solidFill>
                  <a:prstClr val="black"/>
                </a:solidFill>
                <a:latin typeface="Meiryo UI" pitchFamily="50" charset="-128"/>
                <a:ea typeface="Meiryo UI" pitchFamily="50" charset="-128"/>
                <a:cs typeface="Meiryo UI" pitchFamily="50" charset="-128"/>
              </a:rPr>
              <a:t>・・・・・・・・・・・・・・・・・・・・・・・・・・・・・・・・・・・・・・・・・コスト</a:t>
            </a:r>
            <a:r>
              <a:rPr lang="en-US" altLang="ja-JP" sz="2000" dirty="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５</a:t>
            </a:r>
          </a:p>
        </p:txBody>
      </p:sp>
      <p:sp>
        <p:nvSpPr>
          <p:cNvPr id="9" name="正方形/長方形 8"/>
          <p:cNvSpPr/>
          <p:nvPr/>
        </p:nvSpPr>
        <p:spPr>
          <a:xfrm>
            <a:off x="3081338" y="2335213"/>
            <a:ext cx="6030912" cy="6492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fontAlgn="auto" hangingPunct="1">
              <a:spcBef>
                <a:spcPts val="0"/>
              </a:spcBef>
              <a:spcAft>
                <a:spcPts val="0"/>
              </a:spcAft>
              <a:defRPr/>
            </a:pPr>
            <a:r>
              <a:rPr lang="ja-JP" altLang="en-US" sz="2000" dirty="0">
                <a:solidFill>
                  <a:prstClr val="black"/>
                </a:solidFill>
                <a:latin typeface="Meiryo UI" pitchFamily="50" charset="-128"/>
                <a:ea typeface="Meiryo UI" pitchFamily="50" charset="-128"/>
                <a:cs typeface="Meiryo UI" pitchFamily="50" charset="-128"/>
              </a:rPr>
              <a:t>・・・・・・・・・・・・・・・・・・・・・・・・・・・・・・・・・・・・・コスト</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１</a:t>
            </a:r>
            <a:endParaRPr lang="en-US" altLang="ja-JP" sz="2000" dirty="0">
              <a:solidFill>
                <a:prstClr val="black"/>
              </a:solidFill>
              <a:latin typeface="Meiryo UI" pitchFamily="50" charset="-128"/>
              <a:ea typeface="Meiryo UI" pitchFamily="50" charset="-128"/>
              <a:cs typeface="Meiryo UI" pitchFamily="50" charset="-128"/>
            </a:endParaRPr>
          </a:p>
        </p:txBody>
      </p:sp>
      <p:sp>
        <p:nvSpPr>
          <p:cNvPr id="10" name="正方形/長方形 9"/>
          <p:cNvSpPr/>
          <p:nvPr/>
        </p:nvSpPr>
        <p:spPr>
          <a:xfrm>
            <a:off x="3795713" y="2933700"/>
            <a:ext cx="5311775" cy="647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fontAlgn="auto" hangingPunct="1">
              <a:spcBef>
                <a:spcPts val="0"/>
              </a:spcBef>
              <a:spcAft>
                <a:spcPts val="0"/>
              </a:spcAft>
              <a:defRPr/>
            </a:pPr>
            <a:r>
              <a:rPr lang="ja-JP" altLang="en-US" sz="2000" dirty="0">
                <a:solidFill>
                  <a:prstClr val="black"/>
                </a:solidFill>
                <a:latin typeface="Meiryo UI" pitchFamily="50" charset="-128"/>
                <a:ea typeface="Meiryo UI" pitchFamily="50" charset="-128"/>
                <a:cs typeface="Meiryo UI" pitchFamily="50" charset="-128"/>
              </a:rPr>
              <a:t>・・・・・・・・・・・・・・・・・・・・・・・・・・・・・・・・コスト</a:t>
            </a:r>
            <a:r>
              <a:rPr lang="en-US" altLang="ja-JP" sz="2000" dirty="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４</a:t>
            </a:r>
          </a:p>
        </p:txBody>
      </p:sp>
      <p:sp>
        <p:nvSpPr>
          <p:cNvPr id="11" name="正方形/長方形 10"/>
          <p:cNvSpPr/>
          <p:nvPr/>
        </p:nvSpPr>
        <p:spPr>
          <a:xfrm>
            <a:off x="712788" y="5157788"/>
            <a:ext cx="8399462" cy="1223962"/>
          </a:xfrm>
          <a:prstGeom prst="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eaLnBrk="1" hangingPunct="1">
              <a:defRPr/>
            </a:pPr>
            <a:r>
              <a:rPr lang="ja-JP" altLang="en-US" sz="1300" b="1" dirty="0"/>
              <a:t>　</a:t>
            </a:r>
            <a:r>
              <a:rPr lang="en-US" altLang="ja-JP" sz="1300" b="1" dirty="0"/>
              <a:t>※</a:t>
            </a:r>
            <a:r>
              <a:rPr lang="ja-JP" altLang="en-US" sz="1300" b="1" dirty="0">
                <a:latin typeface="Meiryo UI" pitchFamily="50" charset="-128"/>
                <a:ea typeface="Meiryo UI" pitchFamily="50" charset="-128"/>
                <a:cs typeface="Meiryo UI" pitchFamily="50" charset="-128"/>
              </a:rPr>
              <a:t>コストの試算にあたって</a:t>
            </a:r>
            <a:endParaRPr lang="en-US" altLang="ja-JP" sz="1300" b="1" dirty="0">
              <a:latin typeface="Meiryo UI" pitchFamily="50" charset="-128"/>
              <a:ea typeface="Meiryo UI" pitchFamily="50" charset="-128"/>
              <a:cs typeface="Meiryo UI" pitchFamily="50" charset="-128"/>
            </a:endParaRPr>
          </a:p>
          <a:p>
            <a:pPr eaLnBrk="1" hangingPunct="1">
              <a:defRPr/>
            </a:pPr>
            <a:r>
              <a:rPr lang="ja-JP" altLang="en-US" sz="1300" dirty="0">
                <a:latin typeface="Meiryo UI" pitchFamily="50" charset="-128"/>
                <a:ea typeface="Meiryo UI" pitchFamily="50" charset="-128"/>
                <a:cs typeface="Meiryo UI" pitchFamily="50" charset="-128"/>
              </a:rPr>
              <a:t>　　 ・各項目とも、その試算過程において一定の条件を設定して試算したものであり、設置の時期や今後の社会経済情勢の</a:t>
            </a:r>
            <a:endParaRPr lang="en-US" altLang="ja-JP" sz="1300" dirty="0">
              <a:latin typeface="Meiryo UI" pitchFamily="50" charset="-128"/>
              <a:ea typeface="Meiryo UI" pitchFamily="50" charset="-128"/>
              <a:cs typeface="Meiryo UI" pitchFamily="50" charset="-128"/>
            </a:endParaRPr>
          </a:p>
          <a:p>
            <a:pPr eaLnBrk="1" hangingPunct="1">
              <a:defRPr/>
            </a:pPr>
            <a:r>
              <a:rPr lang="ja-JP" altLang="en-US" sz="1300" dirty="0">
                <a:latin typeface="Meiryo UI" pitchFamily="50" charset="-128"/>
                <a:ea typeface="Meiryo UI" pitchFamily="50" charset="-128"/>
                <a:cs typeface="Meiryo UI" pitchFamily="50" charset="-128"/>
              </a:rPr>
              <a:t>　　　 変動等により、実際のコストについては変動が生じる可能性がある</a:t>
            </a:r>
            <a:endParaRPr lang="en-US" altLang="ja-JP" sz="1300" dirty="0">
              <a:latin typeface="Meiryo UI" pitchFamily="50" charset="-128"/>
              <a:ea typeface="Meiryo UI" pitchFamily="50" charset="-128"/>
              <a:cs typeface="Meiryo UI" pitchFamily="50" charset="-128"/>
            </a:endParaRPr>
          </a:p>
          <a:p>
            <a:pPr eaLnBrk="1" hangingPunct="1">
              <a:defRPr/>
            </a:pPr>
            <a:r>
              <a:rPr lang="ja-JP" altLang="en-US" sz="1300" dirty="0">
                <a:latin typeface="Meiryo UI" pitchFamily="50" charset="-128"/>
                <a:ea typeface="Meiryo UI" pitchFamily="50" charset="-128"/>
                <a:cs typeface="Meiryo UI" pitchFamily="50" charset="-128"/>
              </a:rPr>
              <a:t>　　 ・各項目の数値は、端数処理の関係上、内訳と合計が一致しない場合がある</a:t>
            </a:r>
            <a:endParaRPr lang="en-US" altLang="ja-JP" sz="1300" dirty="0">
              <a:latin typeface="Meiryo UI" pitchFamily="50" charset="-128"/>
              <a:ea typeface="Meiryo UI" pitchFamily="50" charset="-128"/>
              <a:cs typeface="Meiryo UI" pitchFamily="50" charset="-128"/>
            </a:endParaRPr>
          </a:p>
          <a:p>
            <a:pPr eaLnBrk="1" hangingPunct="1">
              <a:defRPr/>
            </a:pPr>
            <a:r>
              <a:rPr lang="ja-JP" altLang="en-US" sz="1300" dirty="0">
                <a:solidFill>
                  <a:schemeClr val="tx1"/>
                </a:solidFill>
                <a:latin typeface="Meiryo UI" pitchFamily="50" charset="-128"/>
                <a:ea typeface="Meiryo UI" pitchFamily="50" charset="-128"/>
                <a:cs typeface="Meiryo UI" pitchFamily="50" charset="-128"/>
              </a:rPr>
              <a:t>　　 ・消費税率については</a:t>
            </a:r>
            <a:r>
              <a:rPr lang="en-US" altLang="ja-JP" sz="1300" dirty="0">
                <a:solidFill>
                  <a:schemeClr val="tx1"/>
                </a:solidFill>
                <a:latin typeface="Meiryo UI" pitchFamily="50" charset="-128"/>
                <a:ea typeface="Meiryo UI" pitchFamily="50" charset="-128"/>
                <a:cs typeface="Meiryo UI" pitchFamily="50" charset="-128"/>
              </a:rPr>
              <a:t>10</a:t>
            </a:r>
            <a:r>
              <a:rPr lang="ja-JP" altLang="en-US" sz="1300" dirty="0">
                <a:solidFill>
                  <a:schemeClr val="tx1"/>
                </a:solidFill>
                <a:latin typeface="Meiryo UI" pitchFamily="50" charset="-128"/>
                <a:ea typeface="Meiryo UI" pitchFamily="50" charset="-128"/>
                <a:cs typeface="Meiryo UI" pitchFamily="50" charset="-128"/>
              </a:rPr>
              <a:t>％として試算</a:t>
            </a:r>
            <a:endParaRPr lang="en-US" altLang="ja-JP" sz="1300" dirty="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868957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a:spLocks noChangeArrowheads="1"/>
          </p:cNvSpPr>
          <p:nvPr/>
        </p:nvSpPr>
        <p:spPr bwMode="auto">
          <a:xfrm>
            <a:off x="488950" y="692150"/>
            <a:ext cx="8928100" cy="5689600"/>
          </a:xfrm>
          <a:prstGeom prst="roundRect">
            <a:avLst>
              <a:gd name="adj" fmla="val 5622"/>
            </a:avLst>
          </a:prstGeom>
          <a:solidFill>
            <a:schemeClr val="accent6">
              <a:lumMod val="20000"/>
              <a:lumOff val="80000"/>
            </a:schemeClr>
          </a:solidFill>
          <a:ln w="12700" algn="ctr">
            <a:solidFill>
              <a:schemeClr val="tx1"/>
            </a:solidFill>
            <a:prstDash val="sysDot"/>
            <a:round/>
            <a:headEnd/>
            <a:tailEnd/>
          </a:ln>
        </p:spPr>
        <p:txBody>
          <a:bodyPr lIns="72000" tIns="72000" rIns="72000" bIns="72000" anchor="ctr"/>
          <a:lstStyle/>
          <a:p>
            <a:pPr marL="628650" indent="-628650" eaLnBrk="1" hangingPunct="1">
              <a:spcAft>
                <a:spcPts val="300"/>
              </a:spcAft>
              <a:defRPr/>
            </a:pPr>
            <a:r>
              <a:rPr lang="ja-JP" altLang="en-US" sz="1600" b="1" dirty="0">
                <a:solidFill>
                  <a:prstClr val="black"/>
                </a:solidFill>
                <a:latin typeface="ＭＳ Ｐゴシック" pitchFamily="50" charset="-128"/>
                <a:ea typeface="Meiryo UI" pitchFamily="50" charset="-128"/>
                <a:cs typeface="Meiryo UI" pitchFamily="50" charset="-128"/>
              </a:rPr>
              <a:t>（１）イニシャルコスト</a:t>
            </a:r>
            <a:endParaRPr lang="en-US" altLang="ja-JP" sz="16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Bef>
                <a:spcPts val="0"/>
              </a:spcBef>
              <a:defRPr/>
            </a:pPr>
            <a:r>
              <a:rPr lang="ja-JP" altLang="en-US" sz="1400" dirty="0">
                <a:solidFill>
                  <a:prstClr val="black"/>
                </a:solidFill>
                <a:latin typeface="Meiryo UI" pitchFamily="50" charset="-128"/>
                <a:ea typeface="Meiryo UI" pitchFamily="50" charset="-128"/>
                <a:cs typeface="Meiryo UI" pitchFamily="50" charset="-128"/>
              </a:rPr>
              <a:t>　</a:t>
            </a:r>
            <a:r>
              <a:rPr lang="ja-JP" altLang="en-US" sz="1400" b="1" dirty="0">
                <a:solidFill>
                  <a:prstClr val="black"/>
                </a:solidFill>
                <a:latin typeface="Meiryo UI" pitchFamily="50" charset="-128"/>
                <a:ea typeface="Meiryo UI" pitchFamily="50" charset="-128"/>
                <a:cs typeface="Meiryo UI" pitchFamily="50" charset="-128"/>
              </a:rPr>
              <a:t>◇システム改修関係</a:t>
            </a:r>
          </a:p>
          <a:p>
            <a:pPr marL="628650" indent="-628650" eaLnBrk="1" hangingPunct="1">
              <a:spcBef>
                <a:spcPts val="0"/>
              </a:spcBef>
              <a:defRPr/>
            </a:pPr>
            <a:r>
              <a:rPr lang="en-US" altLang="ja-JP" sz="1400" b="1" dirty="0">
                <a:solidFill>
                  <a:prstClr val="black"/>
                </a:solidFill>
                <a:latin typeface="Meiryo UI" pitchFamily="50" charset="-128"/>
                <a:ea typeface="Meiryo UI" pitchFamily="50" charset="-128"/>
                <a:cs typeface="Meiryo UI" pitchFamily="50" charset="-128"/>
              </a:rPr>
              <a:t>   〔</a:t>
            </a:r>
            <a:r>
              <a:rPr lang="ja-JP" altLang="en-US" sz="1400" b="1" dirty="0">
                <a:latin typeface="Meiryo UI" pitchFamily="50" charset="-128"/>
                <a:ea typeface="Meiryo UI" pitchFamily="50" charset="-128"/>
                <a:cs typeface="Meiryo UI" pitchFamily="50" charset="-128"/>
              </a:rPr>
              <a:t>システム改修経費</a:t>
            </a:r>
            <a:r>
              <a:rPr lang="en-US" altLang="ja-JP" sz="1400" b="1" dirty="0">
                <a:latin typeface="Meiryo UI" pitchFamily="50" charset="-128"/>
                <a:ea typeface="Meiryo UI" pitchFamily="50" charset="-128"/>
                <a:cs typeface="Meiryo UI" pitchFamily="50" charset="-128"/>
              </a:rPr>
              <a:t>〕</a:t>
            </a:r>
          </a:p>
          <a:p>
            <a:pPr marL="628650" indent="-628650" eaLnBrk="1" hangingPunct="1">
              <a:defRPr/>
            </a:pPr>
            <a:r>
              <a:rPr lang="ja-JP" altLang="en-US" sz="1300" dirty="0">
                <a:latin typeface="Meiryo UI" pitchFamily="50" charset="-128"/>
                <a:ea typeface="Meiryo UI" pitchFamily="50" charset="-128"/>
                <a:cs typeface="Meiryo UI" pitchFamily="50" charset="-128"/>
              </a:rPr>
              <a:t>　  ＜特別区＞</a:t>
            </a:r>
            <a:endParaRPr lang="en-US" altLang="ja-JP" sz="1300" dirty="0">
              <a:latin typeface="Meiryo UI" pitchFamily="50" charset="-128"/>
              <a:ea typeface="Meiryo UI" pitchFamily="50" charset="-128"/>
              <a:cs typeface="Meiryo UI" pitchFamily="50" charset="-128"/>
            </a:endParaRPr>
          </a:p>
          <a:p>
            <a:pPr marL="628650" indent="-628650" eaLnBrk="1" hangingPunct="1">
              <a:defRPr/>
            </a:pPr>
            <a:r>
              <a:rPr lang="ja-JP" altLang="en-US" sz="1250" dirty="0">
                <a:latin typeface="Meiryo UI" pitchFamily="50" charset="-128"/>
                <a:ea typeface="Meiryo UI" pitchFamily="50" charset="-128"/>
                <a:cs typeface="Meiryo UI" pitchFamily="50" charset="-128"/>
              </a:rPr>
              <a:t>　　■住民情報系基幹システムとそれに必要な基盤については改修を行い、一部事務組合による運用を基本として試算</a:t>
            </a:r>
            <a:endParaRPr lang="en-US" altLang="ja-JP" sz="1250" dirty="0">
              <a:latin typeface="Meiryo UI" pitchFamily="50" charset="-128"/>
              <a:ea typeface="Meiryo UI" pitchFamily="50" charset="-128"/>
              <a:cs typeface="Meiryo UI" pitchFamily="50" charset="-128"/>
            </a:endParaRPr>
          </a:p>
          <a:p>
            <a:pPr marL="628650" indent="-628650" eaLnBrk="1" hangingPunct="1">
              <a:defRPr/>
            </a:pPr>
            <a:r>
              <a:rPr lang="ja-JP" altLang="en-US" sz="1250" dirty="0">
                <a:latin typeface="Meiryo UI" pitchFamily="50" charset="-128"/>
                <a:ea typeface="Meiryo UI" pitchFamily="50" charset="-128"/>
                <a:cs typeface="Meiryo UI" pitchFamily="50" charset="-128"/>
              </a:rPr>
              <a:t>　　■その他</a:t>
            </a:r>
            <a:r>
              <a:rPr lang="en-US" altLang="ja-JP" sz="1250" dirty="0">
                <a:latin typeface="Meiryo UI" pitchFamily="50" charset="-128"/>
                <a:ea typeface="Meiryo UI" pitchFamily="50" charset="-128"/>
                <a:cs typeface="Meiryo UI" pitchFamily="50" charset="-128"/>
              </a:rPr>
              <a:t>194</a:t>
            </a:r>
            <a:r>
              <a:rPr lang="ja-JP" altLang="en-US" sz="1250" dirty="0">
                <a:latin typeface="Meiryo UI" pitchFamily="50" charset="-128"/>
                <a:ea typeface="Meiryo UI" pitchFamily="50" charset="-128"/>
                <a:cs typeface="Meiryo UI" pitchFamily="50" charset="-128"/>
              </a:rPr>
              <a:t>システムについては大阪市の現行システムを改修して、一部事務組合による運用もしくは各特別区が共通利用</a:t>
            </a:r>
            <a:endParaRPr lang="en-US" altLang="ja-JP" sz="1250" dirty="0">
              <a:latin typeface="Meiryo UI" pitchFamily="50" charset="-128"/>
              <a:ea typeface="Meiryo UI" pitchFamily="50" charset="-128"/>
              <a:cs typeface="Meiryo UI" pitchFamily="50" charset="-128"/>
            </a:endParaRPr>
          </a:p>
          <a:p>
            <a:pPr marL="357188" indent="-357188" eaLnBrk="1" hangingPunct="1">
              <a:spcAft>
                <a:spcPts val="0"/>
              </a:spcAft>
              <a:defRPr/>
            </a:pPr>
            <a:r>
              <a:rPr lang="ja-JP" altLang="en-US" sz="1250" dirty="0">
                <a:latin typeface="Meiryo UI" pitchFamily="50" charset="-128"/>
                <a:ea typeface="Meiryo UI" pitchFamily="50" charset="-128"/>
                <a:cs typeface="Meiryo UI" pitchFamily="50" charset="-128"/>
              </a:rPr>
              <a:t>　　　 することを基本として試算</a:t>
            </a:r>
            <a:endParaRPr lang="en-US" altLang="ja-JP" sz="1250" dirty="0">
              <a:latin typeface="Meiryo UI" pitchFamily="50" charset="-128"/>
              <a:ea typeface="Meiryo UI" pitchFamily="50" charset="-128"/>
              <a:cs typeface="Meiryo UI" pitchFamily="50" charset="-128"/>
            </a:endParaRPr>
          </a:p>
          <a:p>
            <a:pPr marL="357188" indent="-357188" eaLnBrk="1" hangingPunct="1">
              <a:spcAft>
                <a:spcPts val="0"/>
              </a:spcAft>
              <a:defRPr/>
            </a:pPr>
            <a:r>
              <a:rPr lang="ja-JP" altLang="en-US" sz="1300" dirty="0">
                <a:latin typeface="Meiryo UI" pitchFamily="50" charset="-128"/>
                <a:ea typeface="Meiryo UI" pitchFamily="50" charset="-128"/>
                <a:cs typeface="Meiryo UI" pitchFamily="50" charset="-128"/>
              </a:rPr>
              <a:t>　　＜大阪府＞</a:t>
            </a:r>
            <a:endParaRPr lang="en-US" altLang="ja-JP" sz="1300" dirty="0">
              <a:latin typeface="Meiryo UI" pitchFamily="50" charset="-128"/>
              <a:ea typeface="Meiryo UI" pitchFamily="50" charset="-128"/>
              <a:cs typeface="Meiryo UI" pitchFamily="50" charset="-128"/>
            </a:endParaRPr>
          </a:p>
          <a:p>
            <a:pPr marL="357188" indent="-357188" eaLnBrk="1" hangingPunct="1">
              <a:spcAft>
                <a:spcPts val="600"/>
              </a:spcAft>
              <a:defRPr/>
            </a:pPr>
            <a:r>
              <a:rPr lang="ja-JP" altLang="en-US" sz="1250" dirty="0">
                <a:latin typeface="Meiryo UI" pitchFamily="50" charset="-128"/>
                <a:ea typeface="Meiryo UI" pitchFamily="50" charset="-128"/>
                <a:cs typeface="Meiryo UI" pitchFamily="50" charset="-128"/>
              </a:rPr>
              <a:t>　　■特別区の設置に伴い事務等の変更による影響が生じるシステムを対象に改修経費を試算</a:t>
            </a:r>
            <a:endParaRPr lang="en-US" altLang="ja-JP" sz="1250" dirty="0">
              <a:latin typeface="Meiryo UI" pitchFamily="50" charset="-128"/>
              <a:ea typeface="Meiryo UI" pitchFamily="50" charset="-128"/>
              <a:cs typeface="Meiryo UI" pitchFamily="50" charset="-128"/>
            </a:endParaRPr>
          </a:p>
          <a:p>
            <a:pPr marL="628650" indent="-628650" eaLnBrk="1" hangingPunct="1">
              <a:defRPr/>
            </a:pPr>
            <a:r>
              <a:rPr lang="en-US" altLang="ja-JP" sz="1400" dirty="0">
                <a:latin typeface="Meiryo UI" pitchFamily="50" charset="-128"/>
                <a:ea typeface="Meiryo UI" pitchFamily="50" charset="-128"/>
                <a:cs typeface="Meiryo UI" pitchFamily="50" charset="-128"/>
              </a:rPr>
              <a:t>  </a:t>
            </a:r>
            <a:r>
              <a:rPr lang="ja-JP" altLang="en-US" sz="1400" b="1" dirty="0">
                <a:latin typeface="Meiryo UI" pitchFamily="50" charset="-128"/>
                <a:ea typeface="Meiryo UI" pitchFamily="50" charset="-128"/>
                <a:cs typeface="Meiryo UI" pitchFamily="50" charset="-128"/>
              </a:rPr>
              <a:t>◇庁舎整備関係</a:t>
            </a:r>
            <a:endParaRPr lang="en-US" altLang="ja-JP" sz="1400" b="1" dirty="0">
              <a:latin typeface="Meiryo UI" pitchFamily="50" charset="-128"/>
              <a:ea typeface="Meiryo UI" pitchFamily="50" charset="-128"/>
              <a:cs typeface="Meiryo UI" pitchFamily="50" charset="-128"/>
            </a:endParaRPr>
          </a:p>
          <a:p>
            <a:pPr marL="628650" indent="-628650" eaLnBrk="1" hangingPunct="1">
              <a:defRPr/>
            </a:pPr>
            <a:r>
              <a:rPr lang="ja-JP" altLang="en-US" sz="1400" b="1" dirty="0">
                <a:latin typeface="Meiryo UI" pitchFamily="50" charset="-128"/>
                <a:ea typeface="Meiryo UI" pitchFamily="50" charset="-128"/>
                <a:cs typeface="Meiryo UI" pitchFamily="50" charset="-128"/>
              </a:rPr>
              <a:t>　 </a:t>
            </a:r>
            <a:r>
              <a:rPr lang="en-US" altLang="ja-JP" sz="1400" b="1" dirty="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庁舎整備経費</a:t>
            </a:r>
            <a:r>
              <a:rPr lang="en-US" altLang="ja-JP" sz="1400" b="1" dirty="0">
                <a:latin typeface="Meiryo UI" pitchFamily="50" charset="-128"/>
                <a:ea typeface="Meiryo UI" pitchFamily="50" charset="-128"/>
                <a:cs typeface="Meiryo UI" pitchFamily="50" charset="-128"/>
              </a:rPr>
              <a:t>〕</a:t>
            </a:r>
          </a:p>
          <a:p>
            <a:pPr marL="628650" indent="-628650" eaLnBrk="1" hangingPunct="1">
              <a:spcAft>
                <a:spcPts val="600"/>
              </a:spcAft>
              <a:defRPr/>
            </a:pPr>
            <a:r>
              <a:rPr lang="ja-JP" altLang="en-US" sz="1250" b="1" dirty="0">
                <a:latin typeface="Meiryo UI" pitchFamily="50" charset="-128"/>
                <a:ea typeface="Meiryo UI" pitchFamily="50" charset="-128"/>
                <a:cs typeface="Meiryo UI" pitchFamily="50" charset="-128"/>
              </a:rPr>
              <a:t>　　■</a:t>
            </a:r>
            <a:r>
              <a:rPr lang="ja-JP" altLang="en-US" sz="1250" dirty="0">
                <a:latin typeface="Meiryo UI" pitchFamily="50" charset="-128"/>
                <a:ea typeface="Meiryo UI" pitchFamily="50" charset="-128"/>
                <a:cs typeface="Meiryo UI" pitchFamily="50" charset="-128"/>
              </a:rPr>
              <a:t>次頁「</a:t>
            </a:r>
            <a:r>
              <a:rPr lang="en-US" altLang="ja-JP" sz="1250" dirty="0">
                <a:latin typeface="Meiryo UI" pitchFamily="50" charset="-128"/>
                <a:ea typeface="Meiryo UI" pitchFamily="50" charset="-128"/>
                <a:cs typeface="Meiryo UI" pitchFamily="50" charset="-128"/>
              </a:rPr>
              <a:t>〔</a:t>
            </a:r>
            <a:r>
              <a:rPr lang="ja-JP" altLang="en-US" sz="1250" dirty="0">
                <a:latin typeface="Meiryo UI" pitchFamily="50" charset="-128"/>
                <a:ea typeface="Meiryo UI" pitchFamily="50" charset="-128"/>
                <a:cs typeface="Meiryo UI" pitchFamily="50" charset="-128"/>
              </a:rPr>
              <a:t>庁舎整備経費</a:t>
            </a:r>
            <a:r>
              <a:rPr lang="en-US" altLang="ja-JP" sz="1250" dirty="0">
                <a:latin typeface="Meiryo UI" pitchFamily="50" charset="-128"/>
                <a:ea typeface="Meiryo UI" pitchFamily="50" charset="-128"/>
                <a:cs typeface="Meiryo UI" pitchFamily="50" charset="-128"/>
              </a:rPr>
              <a:t>〕</a:t>
            </a:r>
            <a:r>
              <a:rPr lang="ja-JP" altLang="en-US" sz="1250" dirty="0">
                <a:latin typeface="Meiryo UI" pitchFamily="50" charset="-128"/>
                <a:ea typeface="Meiryo UI" pitchFamily="50" charset="-128"/>
                <a:cs typeface="Meiryo UI" pitchFamily="50" charset="-128"/>
              </a:rPr>
              <a:t>に関する基本的な考え方」参照</a:t>
            </a:r>
            <a:endParaRPr lang="en-US" altLang="ja-JP" sz="1250" dirty="0">
              <a:latin typeface="Meiryo UI" pitchFamily="50" charset="-128"/>
              <a:ea typeface="Meiryo UI" pitchFamily="50" charset="-128"/>
              <a:cs typeface="Meiryo UI" pitchFamily="50" charset="-128"/>
            </a:endParaRPr>
          </a:p>
          <a:p>
            <a:pPr marL="628650" indent="-628650" eaLnBrk="1" hangingPunct="1">
              <a:spcBef>
                <a:spcPts val="0"/>
              </a:spcBef>
              <a:defRPr/>
            </a:pPr>
            <a:r>
              <a:rPr lang="ja-JP" altLang="en-US" sz="1400" dirty="0">
                <a:latin typeface="Meiryo UI" pitchFamily="50" charset="-128"/>
                <a:ea typeface="Meiryo UI" pitchFamily="50" charset="-128"/>
                <a:cs typeface="Meiryo UI" pitchFamily="50" charset="-128"/>
              </a:rPr>
              <a:t>　</a:t>
            </a:r>
            <a:r>
              <a:rPr lang="ja-JP" altLang="en-US" sz="1400" b="1" dirty="0">
                <a:latin typeface="Meiryo UI" pitchFamily="50" charset="-128"/>
                <a:ea typeface="Meiryo UI" pitchFamily="50" charset="-128"/>
                <a:cs typeface="Meiryo UI" pitchFamily="50" charset="-128"/>
              </a:rPr>
              <a:t> </a:t>
            </a:r>
            <a:r>
              <a:rPr lang="en-US" altLang="ja-JP" sz="1400" b="1" dirty="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移転経費</a:t>
            </a:r>
            <a:r>
              <a:rPr lang="en-US" altLang="ja-JP" sz="1400" b="1" dirty="0">
                <a:latin typeface="Meiryo UI" pitchFamily="50" charset="-128"/>
                <a:ea typeface="Meiryo UI" pitchFamily="50" charset="-128"/>
                <a:cs typeface="Meiryo UI" pitchFamily="50" charset="-128"/>
              </a:rPr>
              <a:t>〕</a:t>
            </a:r>
            <a:endParaRPr lang="ja-JP" altLang="en-US" sz="1400" b="1" dirty="0">
              <a:latin typeface="Meiryo UI" pitchFamily="50" charset="-128"/>
              <a:ea typeface="Meiryo UI" pitchFamily="50" charset="-128"/>
              <a:cs typeface="Meiryo UI" pitchFamily="50" charset="-128"/>
            </a:endParaRPr>
          </a:p>
          <a:p>
            <a:pPr marL="628650" indent="-628650" eaLnBrk="1" hangingPunct="1">
              <a:spcAft>
                <a:spcPts val="600"/>
              </a:spcAft>
              <a:defRPr/>
            </a:pPr>
            <a:r>
              <a:rPr lang="ja-JP" altLang="en-US" sz="1250" dirty="0">
                <a:latin typeface="Meiryo UI" pitchFamily="50" charset="-128"/>
                <a:ea typeface="Meiryo UI" pitchFamily="50" charset="-128"/>
                <a:cs typeface="Meiryo UI" pitchFamily="50" charset="-128"/>
              </a:rPr>
              <a:t>　  ■特別区設置に伴い発生する職員の移転経費等について過去の実績等をもとに試算</a:t>
            </a:r>
            <a:endParaRPr lang="en-US" altLang="ja-JP" sz="1250" dirty="0">
              <a:latin typeface="Meiryo UI" pitchFamily="50" charset="-128"/>
              <a:ea typeface="Meiryo UI" pitchFamily="50" charset="-128"/>
              <a:cs typeface="Meiryo UI" pitchFamily="50" charset="-128"/>
            </a:endParaRPr>
          </a:p>
          <a:p>
            <a:pPr marL="628650" indent="-628650" eaLnBrk="1" hangingPunct="1">
              <a:spcBef>
                <a:spcPts val="0"/>
              </a:spcBef>
              <a:defRPr/>
            </a:pPr>
            <a:r>
              <a:rPr lang="ja-JP" altLang="en-US" sz="1400" b="1" dirty="0">
                <a:latin typeface="Meiryo UI" pitchFamily="50" charset="-128"/>
                <a:ea typeface="Meiryo UI" pitchFamily="50" charset="-128"/>
                <a:cs typeface="Meiryo UI" pitchFamily="50" charset="-128"/>
              </a:rPr>
              <a:t>　 </a:t>
            </a:r>
            <a:r>
              <a:rPr lang="en-US" altLang="ja-JP" sz="1400" b="1" dirty="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一時保護所建設経費</a:t>
            </a:r>
            <a:r>
              <a:rPr lang="en-US" altLang="ja-JP" sz="1400" b="1" dirty="0">
                <a:latin typeface="Meiryo UI" pitchFamily="50" charset="-128"/>
                <a:ea typeface="Meiryo UI" pitchFamily="50" charset="-128"/>
                <a:cs typeface="Meiryo UI" pitchFamily="50" charset="-128"/>
              </a:rPr>
              <a:t>〕</a:t>
            </a:r>
            <a:endParaRPr lang="ja-JP" altLang="en-US" sz="1400" b="1" dirty="0">
              <a:latin typeface="Meiryo UI" pitchFamily="50" charset="-128"/>
              <a:ea typeface="Meiryo UI" pitchFamily="50" charset="-128"/>
              <a:cs typeface="Meiryo UI" pitchFamily="50" charset="-128"/>
            </a:endParaRPr>
          </a:p>
          <a:p>
            <a:pPr marL="628650" indent="-628650" eaLnBrk="1" hangingPunct="1">
              <a:spcAft>
                <a:spcPts val="600"/>
              </a:spcAft>
              <a:defRPr/>
            </a:pPr>
            <a:r>
              <a:rPr lang="ja-JP" altLang="en-US" sz="1250" dirty="0">
                <a:latin typeface="Meiryo UI" pitchFamily="50" charset="-128"/>
                <a:ea typeface="Meiryo UI" pitchFamily="50" charset="-128"/>
                <a:cs typeface="Meiryo UI" pitchFamily="50" charset="-128"/>
              </a:rPr>
              <a:t>　  ■各特別区に児童相談所の一時保護所を設置し、一時保護所を有しない特別区については新たに建設することと仮定し試算</a:t>
            </a:r>
            <a:endParaRPr lang="en-US" altLang="ja-JP" sz="1250" dirty="0">
              <a:latin typeface="Meiryo UI" pitchFamily="50" charset="-128"/>
              <a:ea typeface="Meiryo UI" pitchFamily="50" charset="-128"/>
              <a:cs typeface="Meiryo UI" pitchFamily="50" charset="-128"/>
            </a:endParaRPr>
          </a:p>
          <a:p>
            <a:pPr marL="628650" indent="-628650" eaLnBrk="1" hangingPunct="1">
              <a:defRPr/>
            </a:pPr>
            <a:r>
              <a:rPr lang="ja-JP" altLang="en-US" sz="1400" b="1" dirty="0">
                <a:latin typeface="Meiryo UI" pitchFamily="50" charset="-128"/>
                <a:ea typeface="Meiryo UI" pitchFamily="50" charset="-128"/>
                <a:cs typeface="Meiryo UI" pitchFamily="50" charset="-128"/>
              </a:rPr>
              <a:t>　 ◇その他</a:t>
            </a:r>
            <a:endParaRPr lang="en-US" altLang="ja-JP" sz="1400" b="1" dirty="0">
              <a:latin typeface="Meiryo UI" pitchFamily="50" charset="-128"/>
              <a:ea typeface="Meiryo UI" pitchFamily="50" charset="-128"/>
              <a:cs typeface="Meiryo UI" pitchFamily="50" charset="-128"/>
            </a:endParaRPr>
          </a:p>
          <a:p>
            <a:pPr marL="628650" indent="-628650" eaLnBrk="1" hangingPunct="1">
              <a:defRPr/>
            </a:pPr>
            <a:r>
              <a:rPr lang="ja-JP" altLang="en-US" sz="1400" b="1" dirty="0">
                <a:latin typeface="Meiryo UI" pitchFamily="50" charset="-128"/>
                <a:ea typeface="Meiryo UI" pitchFamily="50" charset="-128"/>
                <a:cs typeface="Meiryo UI" pitchFamily="50" charset="-128"/>
              </a:rPr>
              <a:t>　 </a:t>
            </a:r>
            <a:r>
              <a:rPr lang="en-US" altLang="ja-JP" sz="1400" b="1" dirty="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その他経費</a:t>
            </a:r>
            <a:r>
              <a:rPr lang="en-US" altLang="ja-JP" sz="1400" b="1" dirty="0">
                <a:latin typeface="Meiryo UI" pitchFamily="50" charset="-128"/>
                <a:ea typeface="Meiryo UI" pitchFamily="50" charset="-128"/>
                <a:cs typeface="Meiryo UI" pitchFamily="50" charset="-128"/>
              </a:rPr>
              <a:t>〕</a:t>
            </a:r>
          </a:p>
          <a:p>
            <a:pPr marL="628650" indent="-628650" eaLnBrk="1" hangingPunct="1">
              <a:defRPr/>
            </a:pPr>
            <a:r>
              <a:rPr lang="ja-JP" altLang="en-US" sz="1250" dirty="0">
                <a:latin typeface="Meiryo UI" pitchFamily="50" charset="-128"/>
                <a:ea typeface="Meiryo UI" pitchFamily="50" charset="-128"/>
                <a:cs typeface="Meiryo UI" pitchFamily="50" charset="-128"/>
              </a:rPr>
              <a:t>　  ■街区表示変更経費、標識変更経費、広報関係経費等について過去の実績等をもとに試算</a:t>
            </a:r>
            <a:endParaRPr lang="en-US" altLang="ja-JP" sz="1250" dirty="0">
              <a:latin typeface="Meiryo UI" pitchFamily="50" charset="-128"/>
              <a:ea typeface="Meiryo UI" pitchFamily="50" charset="-128"/>
              <a:cs typeface="Meiryo UI" pitchFamily="50" charset="-128"/>
            </a:endParaRPr>
          </a:p>
          <a:p>
            <a:pPr marL="628650" indent="-628650" eaLnBrk="1" hangingPunct="1">
              <a:spcBef>
                <a:spcPct val="60000"/>
              </a:spcBef>
              <a:defRPr/>
            </a:pPr>
            <a:r>
              <a:rPr lang="ja-JP" altLang="en-US" sz="1600" b="1" dirty="0">
                <a:latin typeface="ＭＳ Ｐゴシック" pitchFamily="50" charset="-128"/>
                <a:ea typeface="Meiryo UI" pitchFamily="50" charset="-128"/>
                <a:cs typeface="Meiryo UI" pitchFamily="50" charset="-128"/>
              </a:rPr>
              <a:t>（２）ランニングコスト</a:t>
            </a:r>
          </a:p>
          <a:p>
            <a:pPr marL="628650" indent="-628650" eaLnBrk="1" hangingPunct="1">
              <a:defRPr/>
            </a:pPr>
            <a:r>
              <a:rPr lang="ja-JP" altLang="en-US" sz="1400" b="1" dirty="0">
                <a:latin typeface="Meiryo UI" pitchFamily="50" charset="-128"/>
                <a:ea typeface="Meiryo UI" pitchFamily="50" charset="-128"/>
                <a:cs typeface="Meiryo UI" pitchFamily="50" charset="-128"/>
              </a:rPr>
              <a:t>　 ◇システム運用経費、民間ビル賃借料、新庁舎維持管理等経費、各特別区に新たに必要となる経費を想定</a:t>
            </a:r>
            <a:endParaRPr lang="en-US" altLang="ja-JP" sz="1400" b="1" dirty="0">
              <a:latin typeface="Meiryo UI" pitchFamily="50" charset="-128"/>
              <a:ea typeface="Meiryo UI" pitchFamily="50" charset="-128"/>
              <a:cs typeface="Meiryo UI" pitchFamily="50" charset="-128"/>
            </a:endParaRPr>
          </a:p>
          <a:p>
            <a:pPr marL="628650" indent="-628650" eaLnBrk="1" hangingPunct="1">
              <a:spcAft>
                <a:spcPts val="0"/>
              </a:spcAft>
              <a:defRPr/>
            </a:pPr>
            <a:r>
              <a:rPr lang="ja-JP" altLang="en-US" sz="1250" dirty="0">
                <a:latin typeface="Meiryo UI" pitchFamily="50" charset="-128"/>
                <a:ea typeface="Meiryo UI" pitchFamily="50" charset="-128"/>
                <a:cs typeface="Meiryo UI" pitchFamily="50" charset="-128"/>
              </a:rPr>
              <a:t>    ■システム運用経費については、システム改修経費の考え方に準じて試算</a:t>
            </a:r>
          </a:p>
          <a:p>
            <a:pPr marL="357188" indent="-357188" eaLnBrk="1" hangingPunct="1">
              <a:defRPr/>
            </a:pPr>
            <a:r>
              <a:rPr lang="ja-JP" altLang="en-US" sz="1250" dirty="0">
                <a:latin typeface="Meiryo UI" pitchFamily="50" charset="-128"/>
                <a:ea typeface="Meiryo UI" pitchFamily="50" charset="-128"/>
                <a:cs typeface="Meiryo UI" pitchFamily="50" charset="-128"/>
              </a:rPr>
              <a:t>    ■行政委員会運営費については、近隣中核市６市（豊中市・高槻市・枚方市・東大阪市・尼崎市・西宮市）の平均をもとに試算</a:t>
            </a:r>
            <a:endParaRPr lang="en-US" altLang="ja-JP" sz="1250" dirty="0">
              <a:latin typeface="Meiryo UI" pitchFamily="50" charset="-128"/>
              <a:ea typeface="Meiryo UI" pitchFamily="50" charset="-128"/>
              <a:cs typeface="Meiryo UI" pitchFamily="50" charset="-128"/>
            </a:endParaRPr>
          </a:p>
          <a:p>
            <a:pPr marL="357188" indent="-357188" eaLnBrk="1" hangingPunct="1">
              <a:defRPr/>
            </a:pPr>
            <a:r>
              <a:rPr lang="ja-JP" altLang="en-US" sz="1250" dirty="0">
                <a:latin typeface="Meiryo UI" pitchFamily="50" charset="-128"/>
                <a:ea typeface="Meiryo UI" pitchFamily="50" charset="-128"/>
                <a:cs typeface="Meiryo UI" pitchFamily="50" charset="-128"/>
              </a:rPr>
              <a:t>　　■議員報酬等については、議員定数、議員報酬を現状のままと仮定し、特別区設置に伴うコストとしては計上していない</a:t>
            </a:r>
          </a:p>
        </p:txBody>
      </p:sp>
      <p:sp>
        <p:nvSpPr>
          <p:cNvPr id="57" name="正方形/長方形 56"/>
          <p:cNvSpPr/>
          <p:nvPr/>
        </p:nvSpPr>
        <p:spPr>
          <a:xfrm>
            <a:off x="0" y="-4763"/>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a:solidFill>
                  <a:srgbClr val="000000"/>
                </a:solidFill>
                <a:latin typeface="ＭＳ Ｐゴシック" charset="-128"/>
                <a:ea typeface="Meiryo UI"/>
                <a:cs typeface="Meiryo UI"/>
              </a:rPr>
              <a:t>１　基本的な考え方</a:t>
            </a:r>
            <a:endParaRPr lang="ja-JP" altLang="en-US" sz="1400" b="1" dirty="0">
              <a:solidFill>
                <a:srgbClr val="000000"/>
              </a:solidFill>
              <a:latin typeface="ＭＳ Ｐゴシック" charset="-128"/>
              <a:ea typeface="Meiryo UI"/>
              <a:cs typeface="Meiryo UI"/>
            </a:endParaRPr>
          </a:p>
        </p:txBody>
      </p:sp>
      <p:sp>
        <p:nvSpPr>
          <p:cNvPr id="17412" name="正方形/長方形 12"/>
          <p:cNvSpPr>
            <a:spLocks noChangeArrowheads="1"/>
          </p:cNvSpPr>
          <p:nvPr/>
        </p:nvSpPr>
        <p:spPr bwMode="auto">
          <a:xfrm>
            <a:off x="8861425" y="6604000"/>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コスト</a:t>
            </a:r>
            <a:r>
              <a:rPr lang="en-US" altLang="ja-JP"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１</a:t>
            </a:r>
            <a:endParaRPr lang="ja-JP" altLang="en-US" sz="12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99027844"/>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角丸四角形 11"/>
          <p:cNvSpPr>
            <a:spLocks noChangeArrowheads="1"/>
          </p:cNvSpPr>
          <p:nvPr/>
        </p:nvSpPr>
        <p:spPr bwMode="auto">
          <a:xfrm>
            <a:off x="393700" y="836613"/>
            <a:ext cx="9180513" cy="4968875"/>
          </a:xfrm>
          <a:prstGeom prst="roundRect">
            <a:avLst>
              <a:gd name="adj" fmla="val 1796"/>
            </a:avLst>
          </a:prstGeom>
          <a:solidFill>
            <a:srgbClr val="FFFFCC"/>
          </a:solidFill>
          <a:ln w="6350" algn="ctr">
            <a:solidFill>
              <a:schemeClr val="tx1"/>
            </a:solidFill>
            <a:prstDash val="sysDash"/>
            <a:round/>
            <a:headEnd/>
            <a:tailEnd/>
          </a:ln>
        </p:spPr>
        <p:txBody>
          <a:bodyPr lIns="180000" tIns="180000"/>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spcAft>
                <a:spcPts val="1200"/>
              </a:spcAft>
              <a:buFontTx/>
              <a:buNone/>
            </a:pPr>
            <a:r>
              <a:rPr lang="en-US" altLang="ja-JP" sz="18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8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庁舎整備経費</a:t>
            </a:r>
            <a:r>
              <a:rPr lang="en-US" altLang="ja-JP" sz="1800" b="1" dirty="0">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800" b="1" dirty="0">
                <a:latin typeface="ＭＳ Ｐゴシック" panose="020B0600070205080204" pitchFamily="50" charset="-128"/>
                <a:ea typeface="Meiryo UI" panose="020B0604030504040204" pitchFamily="50" charset="-128"/>
                <a:cs typeface="Meiryo UI" panose="020B0604030504040204" pitchFamily="50" charset="-128"/>
              </a:rPr>
              <a:t>に関する基本的な考え方</a:t>
            </a:r>
            <a:endParaRPr lang="en-US" altLang="ja-JP" sz="1800" b="1" dirty="0">
              <a:latin typeface="ＭＳ Ｐゴシック" panose="020B060007020508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■各特別区における職員数に応じた必要な執務室を確保</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spcAft>
                <a:spcPts val="1200"/>
              </a:spcAft>
              <a:buFontTx/>
              <a:buNone/>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　　・既存の執務室については全面的に改修を行う</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spcAft>
                <a:spcPts val="1200"/>
              </a:spcAft>
              <a:buFontTx/>
              <a:buNone/>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■整備にあたってはコスト抑制の観点を重視</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・既存の庁舎として利用している執務室（大阪市保有庁舎、民間ビル</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）の活用を前提とし、新庁舎の</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必要面積を試算</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ＡＴＣ、あべのメディックス、あべのルシアス等</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spcAft>
                <a:spcPts val="300"/>
              </a:spcAft>
              <a:buFontTx/>
              <a:buNone/>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・執務室面積（次頁</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執務室面積の算定について</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参照）の不足が生じる特別区については、</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①建設案（特別区域内で新庁舎を建設</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試算上は民有地の買収を前提</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　　　　　　　　　　　　　　　　　　　　　　　　　　　　　　　  　 　　　 新庁舎が建設されるまでの期間については民間ビルの賃借により対応</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spcAft>
                <a:spcPts val="300"/>
              </a:spcAft>
              <a:buFontTx/>
              <a:buNone/>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②賃借案（特別区域内の民間ビルを賃借）　</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ts val="300"/>
              </a:spcBef>
              <a:buFontTx/>
              <a:buNone/>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上記</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案について、それぞれコストを試算</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700" b="1" dirty="0">
                <a:latin typeface="Meiryo UI" panose="020B0604030504040204" pitchFamily="50" charset="-128"/>
                <a:ea typeface="Meiryo UI" panose="020B0604030504040204" pitchFamily="50" charset="-128"/>
                <a:cs typeface="Meiryo UI" panose="020B0604030504040204" pitchFamily="50" charset="-128"/>
              </a:rPr>
              <a:t>＊なお、具体的な整備にあたっては、新庁舎の建設や民間ビルの賃借を柔軟に</a:t>
            </a:r>
            <a:r>
              <a:rPr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組み合わせ</a:t>
            </a:r>
            <a:r>
              <a:rPr lang="ja-JP" altLang="en-US" sz="1700" b="1" dirty="0">
                <a:latin typeface="Meiryo UI" panose="020B0604030504040204" pitchFamily="50" charset="-128"/>
                <a:ea typeface="Meiryo UI" panose="020B0604030504040204" pitchFamily="50" charset="-128"/>
                <a:cs typeface="Meiryo UI" panose="020B0604030504040204" pitchFamily="50" charset="-128"/>
              </a:rPr>
              <a:t>、整備を</a:t>
            </a:r>
            <a:endParaRPr lang="en-US" altLang="ja-JP" sz="17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700" b="1" dirty="0">
                <a:latin typeface="Meiryo UI" panose="020B0604030504040204" pitchFamily="50" charset="-128"/>
                <a:ea typeface="Meiryo UI" panose="020B0604030504040204" pitchFamily="50" charset="-128"/>
                <a:cs typeface="Meiryo UI" panose="020B0604030504040204" pitchFamily="50" charset="-128"/>
              </a:rPr>
              <a:t>　 図るものとする</a:t>
            </a:r>
            <a:endParaRPr lang="en-US" altLang="ja-JP" sz="1700" b="1" dirty="0">
              <a:latin typeface="ＭＳ Ｐゴシック" panose="020B060007020508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700" b="1" dirty="0">
                <a:latin typeface="ＭＳ Ｐゴシック" panose="020B0600070205080204" pitchFamily="50" charset="-128"/>
                <a:ea typeface="Meiryo UI" panose="020B0604030504040204" pitchFamily="50" charset="-128"/>
                <a:cs typeface="Meiryo UI" panose="020B0604030504040204" pitchFamily="50" charset="-128"/>
              </a:rPr>
              <a:t>　 また、新庁舎建設において大阪市保有地の活用が</a:t>
            </a:r>
            <a:r>
              <a:rPr lang="ja-JP" altLang="en-US" sz="17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できる場合は、積極的な活用を図るものとする</a:t>
            </a:r>
            <a:endParaRPr lang="en-US" altLang="ja-JP" sz="17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0" y="-3175"/>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a:solidFill>
                  <a:srgbClr val="000000"/>
                </a:solidFill>
                <a:latin typeface="ＭＳ Ｐゴシック" charset="-128"/>
                <a:ea typeface="Meiryo UI"/>
                <a:cs typeface="Meiryo UI"/>
              </a:rPr>
              <a:t>１　基本的な考え方</a:t>
            </a:r>
            <a:endParaRPr lang="ja-JP" altLang="en-US" sz="1400" b="1" dirty="0">
              <a:solidFill>
                <a:srgbClr val="000000"/>
              </a:solidFill>
              <a:latin typeface="ＭＳ Ｐゴシック" charset="-128"/>
              <a:ea typeface="Meiryo UI"/>
              <a:cs typeface="Meiryo UI"/>
            </a:endParaRPr>
          </a:p>
        </p:txBody>
      </p:sp>
      <p:sp>
        <p:nvSpPr>
          <p:cNvPr id="2" name="大かっこ 1"/>
          <p:cNvSpPr/>
          <p:nvPr/>
        </p:nvSpPr>
        <p:spPr>
          <a:xfrm>
            <a:off x="4551363" y="3262313"/>
            <a:ext cx="4794250" cy="431800"/>
          </a:xfrm>
          <a:prstGeom prst="bracketPair">
            <a:avLst/>
          </a:prstGeom>
          <a:ln w="19050"/>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18437" name="正方形/長方形 12"/>
          <p:cNvSpPr>
            <a:spLocks noChangeArrowheads="1"/>
          </p:cNvSpPr>
          <p:nvPr/>
        </p:nvSpPr>
        <p:spPr bwMode="auto">
          <a:xfrm>
            <a:off x="8861425" y="-3175"/>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コスト</a:t>
            </a:r>
            <a:r>
              <a:rPr lang="en-US" altLang="ja-JP"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２</a:t>
            </a:r>
            <a:endParaRPr lang="ja-JP" altLang="en-US" sz="12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73415152"/>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角丸四角形 11"/>
          <p:cNvSpPr>
            <a:spLocks noChangeArrowheads="1"/>
          </p:cNvSpPr>
          <p:nvPr/>
        </p:nvSpPr>
        <p:spPr bwMode="auto">
          <a:xfrm>
            <a:off x="560388" y="703263"/>
            <a:ext cx="8785225" cy="5688012"/>
          </a:xfrm>
          <a:prstGeom prst="roundRect">
            <a:avLst>
              <a:gd name="adj" fmla="val 1796"/>
            </a:avLst>
          </a:prstGeom>
          <a:solidFill>
            <a:srgbClr val="FFFFCC"/>
          </a:solidFill>
          <a:ln w="6350" algn="ctr">
            <a:solidFill>
              <a:schemeClr val="tx1"/>
            </a:solidFill>
            <a:prstDash val="sysDash"/>
            <a:round/>
            <a:headEnd/>
            <a:tailEnd/>
          </a:ln>
        </p:spPr>
        <p:txBody>
          <a:bodyPr lIns="180000" tIns="108000"/>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spcAft>
                <a:spcPts val="1200"/>
              </a:spcAft>
              <a:buFontTx/>
              <a:buNone/>
            </a:pPr>
            <a:r>
              <a:rPr lang="en-US" altLang="ja-JP" sz="18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8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執務室面積の算定について</a:t>
            </a:r>
            <a:r>
              <a:rPr lang="en-US" altLang="ja-JP" sz="18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p>
          <a:p>
            <a:pPr eaLnBrk="1" hangingPunct="1">
              <a:spcBef>
                <a:spcPct val="0"/>
              </a:spcBef>
              <a:spcAft>
                <a:spcPts val="300"/>
              </a:spcAft>
              <a:buFontTx/>
              <a:buNone/>
            </a:pP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職員配置の前提</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spcAft>
                <a:spcPts val="300"/>
              </a:spcAft>
              <a:buFontTx/>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・特別区職員は、各特別区域内の既存の大阪市保有</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庁舎及びＡＴＣ</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等の賃借ビルへ配置</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spcAft>
                <a:spcPts val="300"/>
              </a:spcAft>
              <a:buFontTx/>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・一部事務組合職員のうち約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230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名は現大阪市本庁舎に配置</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spcAft>
                <a:spcPts val="300"/>
              </a:spcAft>
              <a:buFontTx/>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（他の一部事務組合職員については直営事業所（斎場等）に引き続き配置）</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・大阪府へ移管する職員のうち</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約</a:t>
            </a:r>
            <a:r>
              <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600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名</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は民間ビルに配置（状況に応じて大阪市本庁舎を活用）</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spcAft>
                <a:spcPts val="300"/>
              </a:spcAft>
              <a:buFontTx/>
              <a:buNone/>
            </a:pP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職員一人当たりの必要執務室面積</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・一人当たり</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㎡とする（平成</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22</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年度地方債同意等基準による）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spcAft>
                <a:spcPts val="300"/>
              </a:spcAft>
              <a:buFontTx/>
              <a:buNone/>
            </a:pP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議会関係施設の必要面積</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spcAft>
                <a:spcPts val="300"/>
              </a:spcAft>
              <a:buFontTx/>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・議員一人当たり</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35</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㎡とする（平成</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22</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年度地方債同意等基準による）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spcAft>
                <a:spcPts val="300"/>
              </a:spcAft>
              <a:buFont typeface="Arial" panose="020B0604020202020204" pitchFamily="34" charset="0"/>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北区を含む特別区については</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、大阪市本</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庁舎の議会関係諸室を現状使用するものと仮定</a:t>
            </a:r>
          </a:p>
          <a:p>
            <a:pPr eaLnBrk="1" hangingPunct="1">
              <a:spcBef>
                <a:spcPct val="0"/>
              </a:spcBef>
              <a:buFontTx/>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現在の大阪市の議員定数（</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86</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名）を各特別区の議員定数の総数と仮定し、</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spcAft>
                <a:spcPts val="1200"/>
              </a:spcAft>
              <a:buFontTx/>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特別区ごとの議員定数は、現在の各行政区の議員定数の合計としている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上記前提をもとに試算した不足執務室面積に対して、庁舎整備を行う　　</a:t>
            </a:r>
            <a:endParaRPr lang="en-US" altLang="ja-JP" sz="15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endParaRPr lang="en-US" altLang="ja-JP" sz="15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endParaRPr lang="en-US" altLang="ja-JP" sz="15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endParaRPr lang="en-US" altLang="ja-JP" sz="15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endParaRPr lang="en-US" altLang="ja-JP" sz="15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 typeface="Arial" panose="020B0604020202020204" pitchFamily="34" charset="0"/>
              <a:buNone/>
            </a:pP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5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　今後の議論により、上記前提条件に変更が生じた</a:t>
            </a:r>
            <a:r>
              <a:rPr lang="ja-JP" altLang="en-US" sz="15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場合、試算数値は変動する</a:t>
            </a:r>
            <a:endParaRPr lang="en-US" altLang="ja-JP" sz="15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459" name="正方形/長方形 12"/>
          <p:cNvSpPr>
            <a:spLocks noChangeArrowheads="1"/>
          </p:cNvSpPr>
          <p:nvPr/>
        </p:nvSpPr>
        <p:spPr bwMode="auto">
          <a:xfrm>
            <a:off x="8882063" y="6594475"/>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コスト</a:t>
            </a:r>
            <a:r>
              <a:rPr lang="en-US" altLang="ja-JP"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３</a:t>
            </a:r>
            <a:endParaRPr lang="ja-JP" altLang="en-US" sz="12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2144689" y="5084763"/>
            <a:ext cx="4608512" cy="684212"/>
          </a:xfrm>
          <a:prstGeom prst="rect">
            <a:avLst/>
          </a:prstGeom>
          <a:solidFill>
            <a:schemeClr val="accent5">
              <a:lumMod val="20000"/>
              <a:lumOff val="80000"/>
            </a:schemeClr>
          </a:solidFill>
          <a:ln w="12700">
            <a:solidFill>
              <a:schemeClr val="tx1"/>
            </a:solidFill>
          </a:ln>
        </p:spPr>
        <p:style>
          <a:lnRef idx="2">
            <a:schemeClr val="accent6"/>
          </a:lnRef>
          <a:fillRef idx="1">
            <a:schemeClr val="lt1"/>
          </a:fillRef>
          <a:effectRef idx="0">
            <a:schemeClr val="accent6"/>
          </a:effectRef>
          <a:fontRef idx="minor">
            <a:schemeClr val="dk1"/>
          </a:fontRef>
        </p:style>
        <p:txBody>
          <a:bodyPr tIns="72000" bIns="72000" anchor="ctr"/>
          <a:lstStyle/>
          <a:p>
            <a:pPr eaLnBrk="1" hangingPunct="1">
              <a:defRPr/>
            </a:pP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不足する執務室面積</a:t>
            </a: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試案Ｂ（４区</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Ｂ</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約</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31,000</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48068493"/>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95"/>
          <p:cNvSpPr txBox="1">
            <a:spLocks noChangeArrowheads="1"/>
          </p:cNvSpPr>
          <p:nvPr/>
        </p:nvSpPr>
        <p:spPr bwMode="auto">
          <a:xfrm>
            <a:off x="6457950" y="704503"/>
            <a:ext cx="173541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50000"/>
              </a:spcBef>
              <a:buFontTx/>
              <a:buNone/>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（単位：億円）</a:t>
            </a:r>
          </a:p>
        </p:txBody>
      </p:sp>
      <p:sp>
        <p:nvSpPr>
          <p:cNvPr id="8" name="正方形/長方形 7"/>
          <p:cNvSpPr/>
          <p:nvPr/>
        </p:nvSpPr>
        <p:spPr>
          <a:xfrm>
            <a:off x="6537324" y="1003977"/>
            <a:ext cx="3168203" cy="336791"/>
          </a:xfrm>
          <a:prstGeom prst="rect">
            <a:avLst/>
          </a:prstGeom>
          <a:ln w="9525">
            <a:noFill/>
          </a:ln>
        </p:spPr>
        <p:style>
          <a:lnRef idx="2">
            <a:schemeClr val="accent6"/>
          </a:lnRef>
          <a:fillRef idx="1">
            <a:schemeClr val="lt1"/>
          </a:fillRef>
          <a:effectRef idx="0">
            <a:schemeClr val="accent6"/>
          </a:effectRef>
          <a:fontRef idx="minor">
            <a:schemeClr val="dk1"/>
          </a:fontRef>
        </p:style>
        <p:txBody>
          <a:bodyPr/>
          <a:lstStyle/>
          <a:p>
            <a:pPr eaLnBrk="1" hangingPunct="1">
              <a:defRPr/>
            </a:pPr>
            <a:r>
              <a:rPr lang="en-US" altLang="ja-JP" sz="1300" dirty="0">
                <a:solidFill>
                  <a:schemeClr val="tx1"/>
                </a:solidFill>
                <a:latin typeface="Meiryo UI" pitchFamily="50" charset="-128"/>
                <a:ea typeface="Meiryo UI" pitchFamily="50" charset="-128"/>
                <a:cs typeface="Meiryo UI" pitchFamily="50" charset="-128"/>
              </a:rPr>
              <a:t>※</a:t>
            </a:r>
            <a:r>
              <a:rPr lang="ja-JP" altLang="en-US" sz="1300" dirty="0">
                <a:solidFill>
                  <a:schemeClr val="tx1"/>
                </a:solidFill>
                <a:latin typeface="Meiryo UI" pitchFamily="50" charset="-128"/>
                <a:ea typeface="Meiryo UI" pitchFamily="50" charset="-128"/>
                <a:cs typeface="Meiryo UI" pitchFamily="50" charset="-128"/>
              </a:rPr>
              <a:t>積算内訳についてはコストー</a:t>
            </a:r>
            <a:r>
              <a:rPr lang="en-US" altLang="ja-JP" sz="1300" dirty="0" smtClean="0">
                <a:solidFill>
                  <a:schemeClr val="tx1"/>
                </a:solidFill>
                <a:latin typeface="Meiryo UI" pitchFamily="50" charset="-128"/>
                <a:ea typeface="Meiryo UI" pitchFamily="50" charset="-128"/>
                <a:cs typeface="Meiryo UI" pitchFamily="50" charset="-128"/>
              </a:rPr>
              <a:t>5</a:t>
            </a:r>
            <a:r>
              <a:rPr lang="ja-JP" altLang="en-US" sz="1300" dirty="0" smtClean="0">
                <a:solidFill>
                  <a:schemeClr val="tx1"/>
                </a:solidFill>
                <a:latin typeface="Meiryo UI" pitchFamily="50" charset="-128"/>
                <a:ea typeface="Meiryo UI" pitchFamily="50" charset="-128"/>
                <a:cs typeface="Meiryo UI" pitchFamily="50" charset="-128"/>
              </a:rPr>
              <a:t>～</a:t>
            </a:r>
            <a:r>
              <a:rPr lang="en-US" altLang="ja-JP" sz="1300" u="sng" dirty="0" smtClean="0">
                <a:solidFill>
                  <a:schemeClr val="tx1"/>
                </a:solidFill>
                <a:latin typeface="Meiryo UI" pitchFamily="50" charset="-128"/>
                <a:ea typeface="Meiryo UI" pitchFamily="50" charset="-128"/>
                <a:cs typeface="Meiryo UI" pitchFamily="50" charset="-128"/>
              </a:rPr>
              <a:t>8</a:t>
            </a:r>
            <a:r>
              <a:rPr lang="ja-JP" altLang="en-US" sz="1300" dirty="0" smtClean="0">
                <a:solidFill>
                  <a:schemeClr val="tx1"/>
                </a:solidFill>
                <a:latin typeface="Meiryo UI" pitchFamily="50" charset="-128"/>
                <a:ea typeface="Meiryo UI" pitchFamily="50" charset="-128"/>
                <a:cs typeface="Meiryo UI" pitchFamily="50" charset="-128"/>
              </a:rPr>
              <a:t>参照</a:t>
            </a:r>
            <a:endParaRPr lang="en-US" altLang="ja-JP" sz="1300" dirty="0">
              <a:solidFill>
                <a:schemeClr val="tx1"/>
              </a:solidFill>
              <a:latin typeface="Meiryo UI" pitchFamily="50" charset="-128"/>
              <a:ea typeface="Meiryo UI" pitchFamily="50" charset="-128"/>
              <a:cs typeface="Meiryo UI" pitchFamily="50" charset="-128"/>
            </a:endParaRPr>
          </a:p>
        </p:txBody>
      </p:sp>
      <p:sp>
        <p:nvSpPr>
          <p:cNvPr id="4" name="正方形/長方形 3"/>
          <p:cNvSpPr/>
          <p:nvPr/>
        </p:nvSpPr>
        <p:spPr>
          <a:xfrm>
            <a:off x="0" y="-4763"/>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a:solidFill>
                  <a:prstClr val="black"/>
                </a:solidFill>
                <a:latin typeface="Meiryo UI" pitchFamily="50" charset="-128"/>
                <a:ea typeface="Meiryo UI" pitchFamily="50" charset="-128"/>
                <a:cs typeface="Meiryo UI" pitchFamily="50" charset="-128"/>
              </a:rPr>
              <a:t>２　コストの試算（総括表）</a:t>
            </a:r>
            <a:endParaRPr lang="ja-JP" altLang="en-US" sz="1400" b="1" dirty="0">
              <a:solidFill>
                <a:srgbClr val="000000"/>
              </a:solidFill>
              <a:latin typeface="ＭＳ Ｐゴシック" charset="-128"/>
              <a:ea typeface="Meiryo UI"/>
              <a:cs typeface="Meiryo UI"/>
            </a:endParaRPr>
          </a:p>
        </p:txBody>
      </p:sp>
      <p:sp>
        <p:nvSpPr>
          <p:cNvPr id="20651" name="正方形/長方形 12"/>
          <p:cNvSpPr>
            <a:spLocks noChangeArrowheads="1"/>
          </p:cNvSpPr>
          <p:nvPr/>
        </p:nvSpPr>
        <p:spPr bwMode="auto">
          <a:xfrm>
            <a:off x="8859838" y="-12700"/>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コスト</a:t>
            </a:r>
            <a:r>
              <a:rPr lang="en-US" altLang="ja-JP"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1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４</a:t>
            </a:r>
            <a:endParaRPr lang="ja-JP" altLang="en-US" sz="1200"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endParaRPr>
          </a:p>
        </p:txBody>
      </p:sp>
      <p:graphicFrame>
        <p:nvGraphicFramePr>
          <p:cNvPr id="7" name="Group 809"/>
          <p:cNvGraphicFramePr>
            <a:graphicFrameLocks noGrp="1"/>
          </p:cNvGraphicFramePr>
          <p:nvPr>
            <p:extLst>
              <p:ext uri="{D42A27DB-BD31-4B8C-83A1-F6EECF244321}">
                <p14:modId xmlns:p14="http://schemas.microsoft.com/office/powerpoint/2010/main" val="32026983"/>
              </p:ext>
            </p:extLst>
          </p:nvPr>
        </p:nvGraphicFramePr>
        <p:xfrm>
          <a:off x="571500" y="684398"/>
          <a:ext cx="5903912" cy="720000"/>
        </p:xfrm>
        <a:graphic>
          <a:graphicData uri="http://schemas.openxmlformats.org/drawingml/2006/table">
            <a:tbl>
              <a:tblPr/>
              <a:tblGrid>
                <a:gridCol w="2159968"/>
                <a:gridCol w="1871972"/>
                <a:gridCol w="1871972"/>
              </a:tblGrid>
              <a:tr h="360000">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区割り案</a:t>
                      </a:r>
                    </a:p>
                  </a:txBody>
                  <a:tcPr marL="99111" marR="99111" marT="45660" marB="4566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イニシャルコスト</a:t>
                      </a:r>
                      <a:endParaRPr kumimoji="1" lang="en-US" altLang="ja-JP" sz="15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endParaRPr>
                    </a:p>
                  </a:txBody>
                  <a:tcPr marL="19509" marR="19509" marT="35965" marB="3596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ランニングコスト</a:t>
                      </a:r>
                    </a:p>
                  </a:txBody>
                  <a:tcPr marL="19509" marR="19509" marT="35965" marB="3596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r>
              <a:tr h="360000">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試案Ｂ（４区Ｂ案）</a:t>
                      </a:r>
                    </a:p>
                  </a:txBody>
                  <a:tcPr marL="19509" marR="19509"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311</a:t>
                      </a:r>
                      <a:r>
                        <a:rPr kumimoji="1" lang="ja-JP" altLang="en-US"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558</a:t>
                      </a:r>
                    </a:p>
                  </a:txBody>
                  <a:tcPr marL="78032" marR="78032"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41</a:t>
                      </a:r>
                      <a:r>
                        <a:rPr kumimoji="1" lang="ja-JP" altLang="en-US"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48</a:t>
                      </a:r>
                    </a:p>
                  </a:txBody>
                  <a:tcPr marL="78032" marR="78032"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0" name="Group 809"/>
          <p:cNvGraphicFramePr>
            <a:graphicFrameLocks noGrp="1"/>
          </p:cNvGraphicFramePr>
          <p:nvPr>
            <p:extLst>
              <p:ext uri="{D42A27DB-BD31-4B8C-83A1-F6EECF244321}">
                <p14:modId xmlns:p14="http://schemas.microsoft.com/office/powerpoint/2010/main" val="201688006"/>
              </p:ext>
            </p:extLst>
          </p:nvPr>
        </p:nvGraphicFramePr>
        <p:xfrm>
          <a:off x="560512" y="1599749"/>
          <a:ext cx="6624736" cy="5073786"/>
        </p:xfrm>
        <a:graphic>
          <a:graphicData uri="http://schemas.openxmlformats.org/drawingml/2006/table">
            <a:tbl>
              <a:tblPr/>
              <a:tblGrid>
                <a:gridCol w="504056"/>
                <a:gridCol w="306176"/>
                <a:gridCol w="2286112"/>
                <a:gridCol w="1764196"/>
                <a:gridCol w="1764196"/>
              </a:tblGrid>
              <a:tr h="432000">
                <a:tc gridSpan="3">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項　　目</a:t>
                      </a:r>
                    </a:p>
                  </a:txBody>
                  <a:tcPr marL="99090" marR="99090" marT="45709" marB="45709"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hMerge="1">
                  <a:txBody>
                    <a:bodyPr/>
                    <a:lstStyle/>
                    <a:p>
                      <a:endParaRPr kumimoji="1" lang="ja-JP" altLang="en-US"/>
                    </a:p>
                  </a:txBody>
                  <a:tcPr/>
                </a:tc>
                <a:tc h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建設案</a:t>
                      </a:r>
                    </a:p>
                  </a:txBody>
                  <a:tcPr marL="19505" marR="19505" marT="36004" marB="3600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賃借案</a:t>
                      </a:r>
                    </a:p>
                  </a:txBody>
                  <a:tcPr marL="19505" marR="19505" marT="36004" marB="3600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r>
              <a:tr h="324000">
                <a:tc rowSpan="9">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イニシャルコスト</a:t>
                      </a:r>
                    </a:p>
                  </a:txBody>
                  <a:tcPr marL="97530" marR="97530" marT="46817" marB="46817" vert="eaVert"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システム改修経費</a:t>
                      </a:r>
                    </a:p>
                  </a:txBody>
                  <a:tcPr marL="19505" marR="1950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182</a:t>
                      </a:r>
                    </a:p>
                  </a:txBody>
                  <a:tcPr marL="78017" marR="78017"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324000">
                <a:tc v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庁舎整備経費</a:t>
                      </a:r>
                      <a:endParaRPr kumimoji="1" lang="zh-TW"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505" marR="1950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507" marR="1950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356</a:t>
                      </a:r>
                    </a:p>
                  </a:txBody>
                  <a:tcPr marL="78003" marR="78003"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109</a:t>
                      </a:r>
                    </a:p>
                  </a:txBody>
                  <a:tcPr marL="78003" marR="78003"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4000">
                <a:tc vMerge="1">
                  <a:txBody>
                    <a:bodyPr/>
                    <a:lstStyle/>
                    <a:p>
                      <a:endParaRPr kumimoji="1" lang="ja-JP" altLang="en-US"/>
                    </a:p>
                  </a:txBody>
                  <a:tcPr/>
                </a:tc>
                <a:tc rowSpan="3">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505" marR="19505"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庁舎</a:t>
                      </a: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等</a:t>
                      </a:r>
                      <a:r>
                        <a:rPr kumimoji="1" lang="zh-TW"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改修経費</a:t>
                      </a:r>
                    </a:p>
                  </a:txBody>
                  <a:tcPr marL="19505" marR="19505"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88</a:t>
                      </a:r>
                    </a:p>
                  </a:txBody>
                  <a:tcPr marL="78003" marR="78003"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88</a:t>
                      </a:r>
                    </a:p>
                  </a:txBody>
                  <a:tcPr marL="78003" marR="78003"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r>
              <a:tr h="324000">
                <a:tc vMerge="1">
                  <a:txBody>
                    <a:bodyPr/>
                    <a:lstStyle/>
                    <a:p>
                      <a:endParaRPr kumimoji="1" lang="ja-JP" altLang="en-US"/>
                    </a:p>
                  </a:txBody>
                  <a:tcPr/>
                </a:tc>
                <a:tc vMerge="1">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507" marR="1950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新庁舎建設経費</a:t>
                      </a:r>
                    </a:p>
                  </a:txBody>
                  <a:tcPr marL="19505" marR="19505"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247</a:t>
                      </a:r>
                    </a:p>
                  </a:txBody>
                  <a:tcPr marL="78003" marR="78003"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78003" marR="78003"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r>
              <a:tr h="324000">
                <a:tc vMerge="1">
                  <a:txBody>
                    <a:bodyPr/>
                    <a:lstStyle/>
                    <a:p>
                      <a:endParaRPr kumimoji="1" lang="ja-JP" altLang="en-US"/>
                    </a:p>
                  </a:txBody>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507" marR="1950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民間ビル賃借保証金</a:t>
                      </a:r>
                    </a:p>
                  </a:txBody>
                  <a:tcPr marL="19505" marR="19505"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21</a:t>
                      </a:r>
                    </a:p>
                  </a:txBody>
                  <a:tcPr marL="78017" marR="78017"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21</a:t>
                      </a:r>
                    </a:p>
                  </a:txBody>
                  <a:tcPr marL="78017" marR="78017"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4000">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移転経費</a:t>
                      </a:r>
                    </a:p>
                  </a:txBody>
                  <a:tcPr marL="19505" marR="1950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p>
                  </a:txBody>
                  <a:tcPr marL="78017" marR="78017"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324000">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一時保護所建設経費</a:t>
                      </a:r>
                    </a:p>
                  </a:txBody>
                  <a:tcPr marL="19505" marR="1950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p>
                  </a:txBody>
                  <a:tcPr marL="78003" marR="78003"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324000">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その他経費</a:t>
                      </a:r>
                    </a:p>
                  </a:txBody>
                  <a:tcPr marL="19505" marR="1950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a:t>
                      </a:r>
                    </a:p>
                  </a:txBody>
                  <a:tcPr marL="78017" marR="78017"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376893">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合　　計</a:t>
                      </a:r>
                    </a:p>
                  </a:txBody>
                  <a:tcPr marL="19505" marR="1950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h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558</a:t>
                      </a:r>
                    </a:p>
                  </a:txBody>
                  <a:tcPr marL="78003" marR="78003"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311</a:t>
                      </a:r>
                    </a:p>
                  </a:txBody>
                  <a:tcPr marL="78003" marR="78003"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r>
              <a:tr h="324000">
                <a:tc rowSpan="5">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ランニングコスト</a:t>
                      </a:r>
                    </a:p>
                  </a:txBody>
                  <a:tcPr marL="19505" marR="19505" marT="72039" marB="72039" vert="eaVert"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システム運用経費</a:t>
                      </a:r>
                    </a:p>
                  </a:txBody>
                  <a:tcPr marL="19505" marR="1950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32</a:t>
                      </a:r>
                    </a:p>
                  </a:txBody>
                  <a:tcPr marL="78016" marR="78016"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324000">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民間ビル賃借料</a:t>
                      </a:r>
                    </a:p>
                  </a:txBody>
                  <a:tcPr marL="19505" marR="1950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p>
                  </a:txBody>
                  <a:tcPr marL="78017" marR="78017"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p>
                  </a:txBody>
                  <a:tcPr marL="78017" marR="78017"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4000">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新庁舎維持管理等経費</a:t>
                      </a:r>
                    </a:p>
                  </a:txBody>
                  <a:tcPr marL="19505" marR="1950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endParaRPr kumimoji="1" lang="ja-JP" altLang="en-US"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7" marR="78017"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endParaRPr kumimoji="1" lang="ja-JP" altLang="en-US"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7" marR="78017"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4000">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各特別区に新たに必要となる経費</a:t>
                      </a:r>
                    </a:p>
                  </a:txBody>
                  <a:tcPr marL="19505" marR="1950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p>
                  </a:txBody>
                  <a:tcPr marL="78016" marR="78016"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376893">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合　　計</a:t>
                      </a:r>
                    </a:p>
                  </a:txBody>
                  <a:tcPr marL="19505" marR="1950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h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41</a:t>
                      </a:r>
                    </a:p>
                  </a:txBody>
                  <a:tcPr marL="78017" marR="78017"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48</a:t>
                      </a:r>
                    </a:p>
                  </a:txBody>
                  <a:tcPr marL="78017" marR="78017"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r>
            </a:tbl>
          </a:graphicData>
        </a:graphic>
      </p:graphicFrame>
    </p:spTree>
    <p:extLst>
      <p:ext uri="{BB962C8B-B14F-4D97-AF65-F5344CB8AC3E}">
        <p14:creationId xmlns:p14="http://schemas.microsoft.com/office/powerpoint/2010/main" val="3734819027"/>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355600" y="6045200"/>
            <a:ext cx="2869208" cy="431800"/>
          </a:xfrm>
          <a:prstGeom prst="rect">
            <a:avLst/>
          </a:prstGeom>
          <a:ln w="9525">
            <a:noFill/>
          </a:ln>
        </p:spPr>
        <p:style>
          <a:lnRef idx="2">
            <a:schemeClr val="accent6"/>
          </a:lnRef>
          <a:fillRef idx="1">
            <a:schemeClr val="lt1"/>
          </a:fillRef>
          <a:effectRef idx="0">
            <a:schemeClr val="accent6"/>
          </a:effectRef>
          <a:fontRef idx="minor">
            <a:schemeClr val="dk1"/>
          </a:fontRef>
        </p:style>
        <p:txBody>
          <a:bodyPr anchor="b"/>
          <a:lstStyle/>
          <a:p>
            <a:pPr eaLnBrk="1" hangingPunct="1">
              <a:defRPr/>
            </a:pP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詳細については</a:t>
            </a:r>
            <a:r>
              <a:rPr lang="ja-JP" altLang="en-US" sz="1200" dirty="0" smtClean="0">
                <a:solidFill>
                  <a:schemeClr val="tx1"/>
                </a:solidFill>
                <a:latin typeface="Meiryo UI" pitchFamily="50" charset="-128"/>
                <a:ea typeface="Meiryo UI" pitchFamily="50" charset="-128"/>
                <a:cs typeface="Meiryo UI" pitchFamily="50" charset="-128"/>
              </a:rPr>
              <a:t>コストー</a:t>
            </a:r>
            <a:r>
              <a:rPr lang="en-US" altLang="ja-JP" sz="1200" u="sng" dirty="0" smtClean="0">
                <a:solidFill>
                  <a:schemeClr val="tx1"/>
                </a:solidFill>
                <a:latin typeface="Meiryo UI" pitchFamily="50" charset="-128"/>
                <a:ea typeface="Meiryo UI" pitchFamily="50" charset="-128"/>
                <a:cs typeface="Meiryo UI" pitchFamily="50" charset="-128"/>
              </a:rPr>
              <a:t>11</a:t>
            </a:r>
            <a:r>
              <a:rPr lang="ja-JP" altLang="en-US" sz="1200" u="sng" dirty="0" err="1">
                <a:solidFill>
                  <a:schemeClr val="tx1"/>
                </a:solidFill>
                <a:latin typeface="Meiryo UI" pitchFamily="50" charset="-128"/>
                <a:ea typeface="Meiryo UI" pitchFamily="50" charset="-128"/>
                <a:cs typeface="Meiryo UI" pitchFamily="50" charset="-128"/>
              </a:rPr>
              <a:t>、</a:t>
            </a:r>
            <a:r>
              <a:rPr lang="en-US" altLang="ja-JP" sz="1200" u="sng" dirty="0" smtClean="0">
                <a:solidFill>
                  <a:schemeClr val="tx1"/>
                </a:solidFill>
                <a:latin typeface="Meiryo UI" pitchFamily="50" charset="-128"/>
                <a:ea typeface="Meiryo UI" pitchFamily="50" charset="-128"/>
                <a:cs typeface="Meiryo UI" pitchFamily="50" charset="-128"/>
              </a:rPr>
              <a:t>13</a:t>
            </a:r>
            <a:r>
              <a:rPr lang="ja-JP" altLang="en-US" sz="1200" dirty="0" smtClean="0">
                <a:solidFill>
                  <a:schemeClr val="tx1"/>
                </a:solidFill>
                <a:latin typeface="Meiryo UI" pitchFamily="50" charset="-128"/>
                <a:ea typeface="Meiryo UI" pitchFamily="50" charset="-128"/>
                <a:cs typeface="Meiryo UI" pitchFamily="50" charset="-128"/>
              </a:rPr>
              <a:t>参照</a:t>
            </a:r>
            <a:endParaRPr lang="en-US" altLang="ja-JP" sz="1200" dirty="0">
              <a:solidFill>
                <a:schemeClr val="tx1"/>
              </a:solidFill>
              <a:latin typeface="Meiryo UI" pitchFamily="50" charset="-128"/>
              <a:ea typeface="Meiryo UI" pitchFamily="50" charset="-128"/>
              <a:cs typeface="Meiryo UI" pitchFamily="50" charset="-128"/>
            </a:endParaRPr>
          </a:p>
        </p:txBody>
      </p:sp>
      <p:sp>
        <p:nvSpPr>
          <p:cNvPr id="5" name="角丸四角形 4"/>
          <p:cNvSpPr/>
          <p:nvPr/>
        </p:nvSpPr>
        <p:spPr>
          <a:xfrm>
            <a:off x="0" y="587375"/>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b="1" dirty="0">
                <a:solidFill>
                  <a:srgbClr val="000000"/>
                </a:solidFill>
                <a:latin typeface="ＭＳ Ｐゴシック" charset="-128"/>
                <a:ea typeface="Meiryo UI" pitchFamily="50" charset="-128"/>
                <a:cs typeface="Meiryo UI" pitchFamily="50" charset="-128"/>
              </a:rPr>
              <a:t>イニシャルコスト</a:t>
            </a:r>
            <a:endPar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 name="Group 20"/>
          <p:cNvGraphicFramePr>
            <a:graphicFrameLocks noGrp="1"/>
          </p:cNvGraphicFramePr>
          <p:nvPr>
            <p:extLst>
              <p:ext uri="{D42A27DB-BD31-4B8C-83A1-F6EECF244321}">
                <p14:modId xmlns:p14="http://schemas.microsoft.com/office/powerpoint/2010/main" val="1549687038"/>
              </p:ext>
            </p:extLst>
          </p:nvPr>
        </p:nvGraphicFramePr>
        <p:xfrm>
          <a:off x="431800" y="1052513"/>
          <a:ext cx="9161463" cy="5140325"/>
        </p:xfrm>
        <a:graphic>
          <a:graphicData uri="http://schemas.openxmlformats.org/drawingml/2006/table">
            <a:tbl>
              <a:tblPr/>
              <a:tblGrid>
                <a:gridCol w="359981"/>
                <a:gridCol w="1507680"/>
                <a:gridCol w="3693775"/>
                <a:gridCol w="3600027"/>
              </a:tblGrid>
              <a:tr h="445534">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項　　　目　　</a:t>
                      </a:r>
                    </a:p>
                  </a:txBody>
                  <a:tcPr marL="99035" marR="99035" marT="45681" marB="4568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3735"/>
                    </a:solid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積　算　根　拠　　　　　　</a:t>
                      </a:r>
                    </a:p>
                  </a:txBody>
                  <a:tcPr marL="99035" marR="99035" marT="45681" marB="4568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3735"/>
                    </a:solidFill>
                  </a:tcPr>
                </a:tc>
                <a:tc hMerge="1">
                  <a:txBody>
                    <a:bodyPr/>
                    <a:lstStyle/>
                    <a:p>
                      <a:endParaRPr kumimoji="1" lang="ja-JP" altLang="en-US"/>
                    </a:p>
                  </a:txBody>
                  <a:tcPr/>
                </a:tc>
              </a:tr>
              <a:tr h="2160234">
                <a:tc rowSpan="4">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イニシャルコスト</a:t>
                      </a:r>
                    </a:p>
                  </a:txBody>
                  <a:tcPr marL="99035" marR="99035" marT="45681" marB="45681"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システム改修経費</a:t>
                      </a:r>
                    </a:p>
                  </a:txBody>
                  <a:tcPr marL="99035" marR="99035" marT="45678" marB="4567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marL="266700" indent="-266700"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266700" marR="0" lvl="0" indent="-26670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■住民情報系基幹システム　　　　　　　　　　　　　　　　　　　　　　　　　　　　</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（①＋②）      　　　 </a:t>
                      </a:r>
                      <a:r>
                        <a:rPr kumimoji="1" lang="en-US" altLang="ja-JP"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156</a:t>
                      </a:r>
                      <a:r>
                        <a:rPr kumimoji="1" lang="ja-JP" altLang="en-US"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charset="-128"/>
                          <a:ea typeface="ＭＳ Ｐゴシック" charset="-128"/>
                        </a:rPr>
                        <a:t>　・</a:t>
                      </a:r>
                      <a:r>
                        <a:rPr kumimoji="1" lang="en-US" altLang="ja-JP" sz="1400" b="0" i="0" u="none" strike="noStrike" cap="none" normalizeH="0" baseline="0" dirty="0" smtClean="0">
                          <a:ln>
                            <a:noFill/>
                          </a:ln>
                          <a:solidFill>
                            <a:schemeClr val="tx1"/>
                          </a:solidFill>
                          <a:effectLst/>
                          <a:latin typeface="HGｺﾞｼｯｸM" pitchFamily="49" charset="-128"/>
                          <a:ea typeface="HGｺﾞｼｯｸM" pitchFamily="49"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住民基本台帳等事務システム、税務事務システムなど</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9</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システム</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266700" marR="0" lvl="0" indent="-266700" algn="l" defTabSz="914400" rtl="0" eaLnBrk="1" fontAlgn="base" latinLnBrk="0" hangingPunct="1">
                        <a:lnSpc>
                          <a:spcPct val="100000"/>
                        </a:lnSpc>
                        <a:spcBef>
                          <a:spcPts val="300"/>
                        </a:spcBef>
                        <a:spcAft>
                          <a:spcPts val="600"/>
                        </a:spcAft>
                        <a:buClrTx/>
                        <a:buSzTx/>
                        <a:buFontTx/>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基幹システム改修経費の見積り　＝</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93.6</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r>
                        <a:rPr kumimoji="1" lang="ja-JP" altLang="en-US" sz="1100" b="0" i="0" u="none" strike="noStrike" cap="none" normalizeH="0" baseline="0" dirty="0" smtClean="0">
                          <a:ln>
                            <a:noFill/>
                          </a:ln>
                          <a:solidFill>
                            <a:schemeClr val="tx1"/>
                          </a:solidFill>
                          <a:effectLst/>
                          <a:latin typeface="ＭＳ Ｐゴシック" charset="-128"/>
                          <a:ea typeface="ＭＳ Ｐゴシック" charset="-128"/>
                        </a:rPr>
                        <a:t>・・・①</a:t>
                      </a:r>
                      <a:endParaRPr kumimoji="1" lang="en-US" altLang="ja-JP" sz="1300" b="0" i="0" u="none" strike="noStrike" cap="none" normalizeH="0" baseline="0" dirty="0" smtClean="0">
                        <a:ln>
                          <a:noFill/>
                        </a:ln>
                        <a:solidFill>
                          <a:schemeClr val="tx1"/>
                        </a:solidFill>
                        <a:effectLst/>
                        <a:latin typeface="ＭＳ Ｐゴシック" charset="-128"/>
                        <a:ea typeface="ＭＳ Ｐゴシック" charset="-128"/>
                      </a:endParaRPr>
                    </a:p>
                    <a:p>
                      <a:pPr marL="266700" marR="0" lvl="0" indent="-26670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■その他</a:t>
                      </a:r>
                      <a:r>
                        <a:rPr kumimoji="1" lang="en-US" altLang="ja-JP"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194</a:t>
                      </a:r>
                      <a:r>
                        <a:rPr kumimoji="1" lang="ja-JP" altLang="en-US"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システム</a:t>
                      </a:r>
                      <a:endParaRPr kumimoji="1" lang="ja-JP" altLang="en-US" sz="1300" b="0" i="0" u="sng"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p>
                      <a:pPr marL="266700" marR="0" lvl="0" indent="-266700" algn="l" defTabSz="914400" rtl="0" eaLnBrk="1" fontAlgn="base" latinLnBrk="0" hangingPunct="1">
                        <a:lnSpc>
                          <a:spcPct val="100000"/>
                        </a:lnSpc>
                        <a:spcBef>
                          <a:spcPct val="2000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a:t>
                      </a:r>
                      <a:r>
                        <a:rPr kumimoji="1" lang="ja-JP" altLang="en-US"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平成</a:t>
                      </a:r>
                      <a:r>
                        <a:rPr kumimoji="1" lang="en-US" altLang="ja-JP"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29</a:t>
                      </a:r>
                      <a:r>
                        <a:rPr kumimoji="1" lang="ja-JP" altLang="en-US"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年度予算の運用経費</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上位</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24</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システムの改修経費の見積り（</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56.2</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0.9  </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62.4</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億円・・・②</a:t>
                      </a:r>
                    </a:p>
                    <a:p>
                      <a:pPr marL="266700" marR="0" lvl="0" indent="-266700" algn="l" defTabSz="914400" rtl="0" eaLnBrk="1" fontAlgn="base" latinLnBrk="0" hangingPunct="1">
                        <a:lnSpc>
                          <a:spcPct val="100000"/>
                        </a:lnSpc>
                        <a:spcBef>
                          <a:spcPts val="300"/>
                        </a:spcBef>
                        <a:spcAft>
                          <a:spcPts val="60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（上位</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24</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システムの現行運用経費（</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74.5</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その他</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194</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システムの現行運用経費（</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83</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　</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0.9</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endPar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p>
                      <a:pPr marL="266700" marR="0" lvl="0" indent="-26670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■大阪府のシステム　　　　　　　　　　　　　　　                                                                 　　</a:t>
                      </a:r>
                      <a:r>
                        <a:rPr kumimoji="1" lang="en-US" altLang="ja-JP"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p>
                    <a:p>
                      <a:pPr marL="266700" marR="0" lvl="0" indent="-266700" algn="l"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・システム改修経費の見積り等　＝　</a:t>
                      </a:r>
                      <a:r>
                        <a:rPr kumimoji="1" lang="en-US" altLang="ja-JP"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26</a:t>
                      </a:r>
                      <a:r>
                        <a:rPr kumimoji="1" lang="ja-JP" altLang="en-US" sz="11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endPar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p>
                      <a:pPr marL="266700" marR="0" lvl="0" indent="-26670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a:t>
                      </a:r>
                      <a:r>
                        <a:rPr kumimoji="1" lang="ja-JP" altLang="en-US"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182</a:t>
                      </a:r>
                      <a:r>
                        <a:rPr kumimoji="1" lang="ja-JP" altLang="en-US"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7981" marR="77981" marT="71982" marB="719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1238419">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庁舎整備経費（</a:t>
                      </a:r>
                      <a:r>
                        <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35" marR="99035" marT="45681" marB="4568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建設案</a:t>
                      </a:r>
                      <a:endParaRPr kumimoji="1" lang="en-US" altLang="ja-JP" sz="1200" b="0"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■区役所等保有庁舎改修経費　　　　　　       </a:t>
                      </a:r>
                      <a:r>
                        <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58</a:t>
                      </a: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■民間ビル賃借執務室改修経費</a:t>
                      </a:r>
                      <a:r>
                        <a:rPr kumimoji="1" lang="ja-JP" altLang="en-US" sz="9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（大阪府含む）  </a:t>
                      </a:r>
                      <a:r>
                        <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■民間ビル賃借保証金</a:t>
                      </a:r>
                      <a:r>
                        <a:rPr kumimoji="1" lang="ja-JP" altLang="en-US" sz="9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（大阪府含む）</a:t>
                      </a: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21</a:t>
                      </a:r>
                      <a:r>
                        <a:rPr kumimoji="1" lang="ja-JP" altLang="en-US"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億円</a:t>
                      </a:r>
                      <a:endParaRPr kumimoji="1" lang="en-US" altLang="ja-JP"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■新庁舎建設経費</a:t>
                      </a:r>
                      <a:r>
                        <a:rPr kumimoji="1" lang="ja-JP" altLang="en-US"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（用地費・設計費含む）　  </a:t>
                      </a:r>
                      <a:r>
                        <a:rPr kumimoji="1" lang="en-US" altLang="ja-JP" sz="12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247</a:t>
                      </a:r>
                      <a:r>
                        <a:rPr kumimoji="1" lang="ja-JP" altLang="en-US"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億円</a:t>
                      </a:r>
                      <a:endParaRPr kumimoji="1" lang="en-US" altLang="ja-JP"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a:t>
                      </a:r>
                      <a:r>
                        <a:rPr kumimoji="1" lang="ja-JP" altLang="en-US" sz="14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356</a:t>
                      </a:r>
                      <a:r>
                        <a:rPr kumimoji="1" lang="ja-JP" altLang="en-US" sz="14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5" marR="99035" marT="45681" marB="4568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賃借案</a:t>
                      </a:r>
                      <a:endParaRPr kumimoji="1" lang="en-US" altLang="ja-JP" sz="1200" b="0"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■区役所等保有庁舎改修経費　　　　　　     </a:t>
                      </a:r>
                      <a:r>
                        <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58</a:t>
                      </a: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■民間ビル賃借執務室改修経費</a:t>
                      </a:r>
                      <a:r>
                        <a:rPr kumimoji="1" lang="ja-JP" altLang="en-US" sz="9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（大阪府含む）</a:t>
                      </a:r>
                      <a:r>
                        <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■民間ビル賃借保証金</a:t>
                      </a:r>
                      <a:r>
                        <a:rPr kumimoji="1" lang="ja-JP" altLang="en-US" sz="9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（大阪府含む） 　 　　        </a:t>
                      </a:r>
                      <a:r>
                        <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21</a:t>
                      </a:r>
                      <a:r>
                        <a:rPr kumimoji="1" lang="ja-JP" altLang="en-US"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億円</a:t>
                      </a:r>
                      <a:endParaRPr kumimoji="1" lang="en-US" altLang="ja-JP"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109</a:t>
                      </a:r>
                      <a:r>
                        <a:rPr kumimoji="1" lang="ja-JP" altLang="en-US" sz="14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4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035" marR="99035" marT="45681" marB="4568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8186">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移転経費</a:t>
                      </a:r>
                    </a:p>
                  </a:txBody>
                  <a:tcPr marL="99035" marR="99035" marT="45690" marB="456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■移転を伴う対象職員数 ：  </a:t>
                      </a:r>
                      <a:r>
                        <a:rPr kumimoji="1" lang="en-US" altLang="ja-JP" sz="1200" b="1" i="0" u="sng"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11,710</a:t>
                      </a:r>
                      <a:r>
                        <a:rPr kumimoji="1" lang="ja-JP" altLang="en-US"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人（特別区</a:t>
                      </a:r>
                      <a:r>
                        <a:rPr kumimoji="1" lang="en-US" altLang="ja-JP" sz="1200" b="1" i="0" u="sng"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11,110</a:t>
                      </a:r>
                      <a:r>
                        <a:rPr kumimoji="1" lang="ja-JP" altLang="en-US"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人＋大阪府</a:t>
                      </a:r>
                      <a:r>
                        <a:rPr kumimoji="1" lang="en-US" altLang="ja-JP" sz="1200" b="1" i="0" u="sng"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600</a:t>
                      </a:r>
                      <a:r>
                        <a:rPr kumimoji="1" lang="ja-JP" altLang="en-US" sz="12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人）　　</a:t>
                      </a:r>
                      <a:r>
                        <a:rPr kumimoji="1" lang="ja-JP" altLang="en-US" sz="1200" b="0"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　　 　  　　</a:t>
                      </a:r>
                      <a:r>
                        <a:rPr kumimoji="1" lang="ja-JP" altLang="en-US" sz="1400" b="1"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   　   </a:t>
                      </a:r>
                      <a:r>
                        <a:rPr kumimoji="1" lang="ja-JP" altLang="en-US" sz="14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4.5</a:t>
                      </a:r>
                      <a:r>
                        <a:rPr kumimoji="1" lang="ja-JP" altLang="en-US" sz="14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億円</a:t>
                      </a:r>
                    </a:p>
                    <a:p>
                      <a:pPr marL="0" marR="0" lvl="0" indent="0" algn="l" defTabSz="914400" rtl="0" eaLnBrk="1" fontAlgn="base" latinLnBrk="0" hangingPunct="1">
                        <a:lnSpc>
                          <a:spcPct val="100000"/>
                        </a:lnSpc>
                        <a:spcBef>
                          <a:spcPts val="300"/>
                        </a:spcBef>
                        <a:spcAft>
                          <a:spcPct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・一人当たり移転経費（大阪市の過去の実績）：</a:t>
                      </a:r>
                      <a:r>
                        <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@15</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千円 </a:t>
                      </a:r>
                      <a:r>
                        <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×110</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a:t>
                      </a:r>
                      <a:r>
                        <a:rPr kumimoji="1" lang="en-US" altLang="ja-JP" sz="1100" b="0" i="0" u="sng"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11,710</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人　 　   </a:t>
                      </a:r>
                      <a:r>
                        <a:rPr kumimoji="1" lang="en-US" altLang="ja-JP" sz="1100" b="0" i="0" u="sng" strike="noStrike" kern="1200" cap="none" spc="0" normalizeH="0" baseline="0" noProof="0" dirty="0" smtClean="0">
                          <a:ln>
                            <a:noFill/>
                          </a:ln>
                          <a:solidFill>
                            <a:schemeClr val="tx1"/>
                          </a:solidFill>
                          <a:effectLst/>
                          <a:uLnTx/>
                          <a:uFillTx/>
                          <a:latin typeface="ＭＳ Ｐゴシック" charset="-128"/>
                          <a:ea typeface="ＭＳ Ｐゴシック" charset="-128"/>
                        </a:rPr>
                        <a:t>193</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百万円</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ＭＳ Ｐゴシック" charset="-128"/>
                          <a:ea typeface="Meiryo UI" pitchFamily="50" charset="-128"/>
                          <a:cs typeface="Meiryo UI"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・パソコン等移設単価（大阪市の単価）：</a:t>
                      </a:r>
                      <a:r>
                        <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@20</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千円 </a:t>
                      </a:r>
                      <a:r>
                        <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110</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a:t>
                      </a:r>
                      <a:r>
                        <a:rPr kumimoji="1" lang="en-US" altLang="ja-JP" sz="1100" b="0" i="0" u="sng"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11,710</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人　　　</a:t>
                      </a:r>
                      <a:r>
                        <a:rPr kumimoji="1" lang="ja-JP" altLang="en-US" sz="1100" b="0" i="0" u="none" strike="noStrike" kern="1200" cap="none" spc="0" normalizeH="0" baseline="0" noProof="0" dirty="0" smtClean="0">
                          <a:ln>
                            <a:noFill/>
                          </a:ln>
                          <a:solidFill>
                            <a:schemeClr val="tx1"/>
                          </a:solidFill>
                          <a:effectLst/>
                          <a:uLnTx/>
                          <a:uFillTx/>
                          <a:latin typeface="ＭＳ Ｐゴシック" charset="-128"/>
                          <a:ea typeface="ＭＳ Ｐゴシック" charset="-128"/>
                        </a:rPr>
                        <a:t>  　 </a:t>
                      </a:r>
                      <a:r>
                        <a:rPr kumimoji="1" lang="ja-JP" altLang="en-US" sz="800" b="0" i="0" u="none" strike="noStrike" kern="1200" cap="none" spc="0" normalizeH="0" baseline="0" noProof="0" dirty="0" smtClean="0">
                          <a:ln>
                            <a:noFill/>
                          </a:ln>
                          <a:solidFill>
                            <a:schemeClr val="tx1"/>
                          </a:solidFill>
                          <a:effectLst/>
                          <a:uLnTx/>
                          <a:uFillTx/>
                          <a:latin typeface="ＭＳ Ｐゴシック" charset="-128"/>
                          <a:ea typeface="ＭＳ Ｐゴシック" charset="-128"/>
                        </a:rPr>
                        <a:t>　 </a:t>
                      </a:r>
                      <a:r>
                        <a:rPr kumimoji="1" lang="ja-JP" altLang="en-US" sz="1100" b="0" i="0" u="none" strike="noStrike" kern="1200" cap="none" spc="0" normalizeH="0" baseline="0" noProof="0" dirty="0" smtClean="0">
                          <a:ln>
                            <a:noFill/>
                          </a:ln>
                          <a:solidFill>
                            <a:schemeClr val="tx1"/>
                          </a:solidFill>
                          <a:effectLst/>
                          <a:uLnTx/>
                          <a:uFillTx/>
                          <a:latin typeface="ＭＳ Ｐゴシック" charset="-128"/>
                          <a:ea typeface="ＭＳ Ｐゴシック" charset="-128"/>
                        </a:rPr>
                        <a:t>　　 </a:t>
                      </a:r>
                      <a:r>
                        <a:rPr kumimoji="1" lang="en-US" altLang="ja-JP" sz="1100" b="0" i="0" u="sng" strike="noStrike" kern="1200" cap="none" spc="0" normalizeH="0" baseline="0" noProof="0" dirty="0" smtClean="0">
                          <a:ln>
                            <a:noFill/>
                          </a:ln>
                          <a:solidFill>
                            <a:schemeClr val="tx1"/>
                          </a:solidFill>
                          <a:effectLst/>
                          <a:uLnTx/>
                          <a:uFillTx/>
                          <a:latin typeface="ＭＳ Ｐゴシック" charset="-128"/>
                          <a:ea typeface="ＭＳ Ｐゴシック" charset="-128"/>
                        </a:rPr>
                        <a:t>258</a:t>
                      </a: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百万円</a:t>
                      </a:r>
                    </a:p>
                  </a:txBody>
                  <a:tcPr marL="99035" marR="99035" marT="45690" marB="456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617952">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一時保護所建設</a:t>
                      </a:r>
                      <a:endParaRPr kumimoji="1" lang="en-US" altLang="ja-JP"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経費</a:t>
                      </a:r>
                    </a:p>
                  </a:txBody>
                  <a:tcPr marL="99035" marR="99035" marT="45690" marB="456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marL="266700" indent="-266700" eaLnBrk="0" hangingPunct="0">
                        <a:spcBef>
                          <a:spcPct val="20000"/>
                        </a:spcBef>
                        <a:buFont typeface="Arial" charset="0"/>
                        <a:defRPr kumimoji="1" sz="2800">
                          <a:solidFill>
                            <a:schemeClr val="tx1"/>
                          </a:solidFill>
                          <a:latin typeface="Calibri" pitchFamily="34" charset="0"/>
                          <a:ea typeface="ＭＳ Ｐゴシック"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266700" marR="0" lvl="0" indent="-26670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■１か所新たに建設　　　　第二区：</a:t>
                      </a:r>
                      <a:r>
                        <a:rPr kumimoji="1" lang="en-US" altLang="ja-JP"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591</a:t>
                      </a:r>
                      <a:r>
                        <a:rPr kumimoji="1" lang="ja-JP" altLang="en-US" sz="12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百万円　　　　　　　　　　　　　　　　　　　　　　　　　　　　</a:t>
                      </a: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4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5.9</a:t>
                      </a: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266700" marR="0" lvl="0" indent="-26670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定員：</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35</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名、整備面積</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1,180</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9035" marR="99035" marT="45690" marB="456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bl>
          </a:graphicData>
        </a:graphic>
      </p:graphicFrame>
      <p:sp>
        <p:nvSpPr>
          <p:cNvPr id="8" name="正方形/長方形 7"/>
          <p:cNvSpPr/>
          <p:nvPr/>
        </p:nvSpPr>
        <p:spPr>
          <a:xfrm>
            <a:off x="0" y="-4763"/>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a:solidFill>
                  <a:srgbClr val="000000"/>
                </a:solidFill>
                <a:latin typeface="ＭＳ Ｐゴシック" charset="-128"/>
                <a:ea typeface="Meiryo UI"/>
                <a:cs typeface="Meiryo UI"/>
              </a:rPr>
              <a:t>３　積算内訳　</a:t>
            </a:r>
            <a:r>
              <a:rPr lang="ja-JP" altLang="en-US" sz="2000" b="1" dirty="0">
                <a:solidFill>
                  <a:srgbClr val="000000"/>
                </a:solidFill>
                <a:latin typeface="ＭＳ Ｐゴシック" charset="-128"/>
                <a:ea typeface="Meiryo UI" pitchFamily="50" charset="-128"/>
                <a:cs typeface="Meiryo UI" pitchFamily="50" charset="-128"/>
              </a:rPr>
              <a:t> ＜試案Ｂ（４区Ｂ案）＞</a:t>
            </a:r>
            <a:endParaRPr lang="ja-JP" altLang="en-US" sz="2000" b="1" dirty="0">
              <a:solidFill>
                <a:srgbClr val="000000"/>
              </a:solidFill>
              <a:latin typeface="Meiryo UI" pitchFamily="50" charset="-128"/>
              <a:ea typeface="Meiryo UI" pitchFamily="50" charset="-128"/>
              <a:cs typeface="Meiryo UI" pitchFamily="50" charset="-128"/>
            </a:endParaRPr>
          </a:p>
        </p:txBody>
      </p:sp>
      <p:sp>
        <p:nvSpPr>
          <p:cNvPr id="25629" name="正方形/長方形 12"/>
          <p:cNvSpPr>
            <a:spLocks noChangeArrowheads="1"/>
          </p:cNvSpPr>
          <p:nvPr/>
        </p:nvSpPr>
        <p:spPr bwMode="auto">
          <a:xfrm>
            <a:off x="8861425" y="6623050"/>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コスト</a:t>
            </a:r>
            <a:r>
              <a:rPr lang="en-US" altLang="ja-JP" sz="1100" b="1" dirty="0" smtClean="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100" b="1" dirty="0" smtClean="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５</a:t>
            </a:r>
            <a:endParaRPr lang="ja-JP" altLang="en-US" sz="12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endParaRPr>
          </a:p>
        </p:txBody>
      </p:sp>
      <p:sp>
        <p:nvSpPr>
          <p:cNvPr id="7" name="大かっこ 6"/>
          <p:cNvSpPr/>
          <p:nvPr/>
        </p:nvSpPr>
        <p:spPr>
          <a:xfrm>
            <a:off x="4016375" y="5892800"/>
            <a:ext cx="2132013" cy="179388"/>
          </a:xfrm>
          <a:prstGeom prst="bracketPair">
            <a:avLst/>
          </a:prstGeom>
          <a:ln w="19050"/>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Tree>
    <p:extLst>
      <p:ext uri="{BB962C8B-B14F-4D97-AF65-F5344CB8AC3E}">
        <p14:creationId xmlns:p14="http://schemas.microsoft.com/office/powerpoint/2010/main" val="975100824"/>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3175" y="-1588"/>
            <a:ext cx="9906000" cy="428626"/>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a:solidFill>
                  <a:srgbClr val="000000"/>
                </a:solidFill>
                <a:latin typeface="ＭＳ Ｐゴシック" charset="-128"/>
                <a:ea typeface="Meiryo UI"/>
                <a:cs typeface="Meiryo UI"/>
              </a:rPr>
              <a:t>３　積算内訳　</a:t>
            </a:r>
            <a:r>
              <a:rPr lang="ja-JP" altLang="en-US" sz="2000" b="1" dirty="0">
                <a:solidFill>
                  <a:srgbClr val="000000"/>
                </a:solidFill>
                <a:latin typeface="ＭＳ Ｐゴシック" charset="-128"/>
                <a:ea typeface="Meiryo UI" pitchFamily="50" charset="-128"/>
                <a:cs typeface="Meiryo UI" pitchFamily="50" charset="-128"/>
              </a:rPr>
              <a:t> ＜試案Ｂ（４区Ｂ案）＞</a:t>
            </a:r>
            <a:endParaRPr lang="ja-JP" altLang="en-US" sz="1400" b="1" dirty="0">
              <a:solidFill>
                <a:srgbClr val="000000"/>
              </a:solidFill>
              <a:latin typeface="ＭＳ Ｐゴシック" charset="-128"/>
              <a:ea typeface="Meiryo UI"/>
              <a:cs typeface="Meiryo UI"/>
            </a:endParaRPr>
          </a:p>
        </p:txBody>
      </p:sp>
      <p:graphicFrame>
        <p:nvGraphicFramePr>
          <p:cNvPr id="10" name="Group 20"/>
          <p:cNvGraphicFramePr>
            <a:graphicFrameLocks noGrp="1"/>
          </p:cNvGraphicFramePr>
          <p:nvPr>
            <p:extLst/>
          </p:nvPr>
        </p:nvGraphicFramePr>
        <p:xfrm>
          <a:off x="728663" y="819150"/>
          <a:ext cx="8374062" cy="5741988"/>
        </p:xfrm>
        <a:graphic>
          <a:graphicData uri="http://schemas.openxmlformats.org/drawingml/2006/table">
            <a:tbl>
              <a:tblPr/>
              <a:tblGrid>
                <a:gridCol w="359968"/>
                <a:gridCol w="1173495"/>
                <a:gridCol w="6840599"/>
              </a:tblGrid>
              <a:tr h="335216">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項　　　目</a:t>
                      </a:r>
                      <a:r>
                        <a:rPr kumimoji="1" lang="ja-JP" altLang="en-US" sz="16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　</a:t>
                      </a: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　</a:t>
                      </a:r>
                    </a:p>
                  </a:txBody>
                  <a:tcPr marL="99091" marR="99091"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3735"/>
                    </a:solidFill>
                  </a:tcPr>
                </a:tc>
                <a:tc h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積　算　根　拠</a:t>
                      </a:r>
                      <a:r>
                        <a:rPr kumimoji="1" lang="ja-JP" altLang="en-US" sz="16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　　</a:t>
                      </a: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　　　　</a:t>
                      </a:r>
                    </a:p>
                  </a:txBody>
                  <a:tcPr marL="99091" marR="99091"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3735"/>
                    </a:solidFill>
                  </a:tcPr>
                </a:tc>
              </a:tr>
              <a:tr h="5406772">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イニシャルコスト</a:t>
                      </a:r>
                    </a:p>
                  </a:txBody>
                  <a:tcPr marL="99091" marR="99091" marT="45688" marB="45688"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その他経費</a:t>
                      </a:r>
                    </a:p>
                  </a:txBody>
                  <a:tcPr marL="99091" marR="99091"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ts val="16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■街区表示変更経費</a:t>
                      </a:r>
                      <a:r>
                        <a:rPr kumimoji="1" lang="ja-JP" altLang="en-US" sz="1200" b="1" i="0" u="none" strike="noStrike" cap="none" normalizeH="0" baseline="0" dirty="0" smtClean="0">
                          <a:ln>
                            <a:noFill/>
                          </a:ln>
                          <a:solidFill>
                            <a:schemeClr val="tx1"/>
                          </a:solidFill>
                          <a:effectLst/>
                          <a:latin typeface="HGｺﾞｼｯｸM" pitchFamily="49" charset="-128"/>
                          <a:ea typeface="HGｺﾞｼｯｸM" pitchFamily="49" charset="-128"/>
                          <a:cs typeface="Meiryo UI" pitchFamily="50" charset="-128"/>
                        </a:rPr>
                        <a:t>　</a:t>
                      </a:r>
                      <a:r>
                        <a:rPr kumimoji="1" lang="ja-JP" altLang="en-US" sz="1200" b="1" i="0" u="none" strike="noStrike" cap="none" normalizeH="0" baseline="0" dirty="0" smtClean="0">
                          <a:ln>
                            <a:noFill/>
                          </a:ln>
                          <a:solidFill>
                            <a:schemeClr val="tx1"/>
                          </a:solidFill>
                          <a:effectLst/>
                          <a:latin typeface="Meiryo UI" pitchFamily="50" charset="-128"/>
                          <a:ea typeface="HGｺﾞｼｯｸM" pitchFamily="49" charset="-128"/>
                          <a:cs typeface="Meiryo UI" pitchFamily="50" charset="-128"/>
                        </a:rPr>
                        <a:t>　　　　　　　　　　　　　　　　　</a:t>
                      </a:r>
                      <a:r>
                        <a:rPr kumimoji="1" lang="ja-JP" altLang="en-US" sz="1200" b="0" i="0" u="none" strike="noStrike" cap="none" normalizeH="0" baseline="0" dirty="0" smtClean="0">
                          <a:ln>
                            <a:noFill/>
                          </a:ln>
                          <a:solidFill>
                            <a:schemeClr val="tx1"/>
                          </a:solidFill>
                          <a:effectLst/>
                          <a:latin typeface="Meiryo UI" pitchFamily="50" charset="-128"/>
                          <a:ea typeface="HGｺﾞｼｯｸM" pitchFamily="49" charset="-128"/>
                          <a:cs typeface="Meiryo UI" pitchFamily="50" charset="-128"/>
                        </a:rPr>
                        <a:t>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4.2</a:t>
                      </a:r>
                      <a:r>
                        <a:rPr kumimoji="1" lang="ja-JP" altLang="en-US" sz="1200" b="1" i="0" u="none" strike="noStrike" cap="none" normalizeH="0" baseline="0" dirty="0" smtClean="0">
                          <a:ln>
                            <a:noFill/>
                          </a:ln>
                          <a:solidFill>
                            <a:schemeClr val="tx1"/>
                          </a:solidFill>
                          <a:effectLst/>
                          <a:latin typeface="Meiryo UI" pitchFamily="50" charset="-128"/>
                          <a:ea typeface="Meiryo UI" panose="020B0604030504040204" pitchFamily="50" charset="-128"/>
                          <a:cs typeface="Meiryo UI" panose="020B0604030504040204" pitchFamily="50" charset="-128"/>
                        </a:rPr>
                        <a:t>億円</a:t>
                      </a:r>
                      <a:endParaRPr kumimoji="1" lang="ja-JP" altLang="en-US" sz="1600" b="0"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○街区表示板張替え</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表示板作成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@1,924</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円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100,528</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枚（</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24</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区設置枚数）</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110%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213</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a:t>
                      </a: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張替え費用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@5,893</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円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25,132</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街区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110%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163</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○町名街区案内板取替え</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ts val="600"/>
                        </a:spcAft>
                        <a:buClrTx/>
                        <a:buSzTx/>
                        <a:buFontTx/>
                        <a:buNone/>
                        <a:tabLst/>
                        <a:defRPr/>
                      </a:pPr>
                      <a:r>
                        <a:rPr kumimoji="1" lang="ja-JP" altLang="en-US"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　　　案内板作成・取替え一式　</a:t>
                      </a:r>
                      <a:r>
                        <a:rPr kumimoji="1" lang="en-US" altLang="ja-JP"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@74,509</a:t>
                      </a:r>
                      <a:r>
                        <a:rPr kumimoji="1" lang="ja-JP" altLang="en-US"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円　</a:t>
                      </a:r>
                      <a:r>
                        <a:rPr kumimoji="1" lang="en-US" altLang="ja-JP"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a:t>
                      </a:r>
                      <a:r>
                        <a:rPr kumimoji="1" lang="ja-JP" altLang="en-US"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　全</a:t>
                      </a:r>
                      <a:r>
                        <a:rPr kumimoji="1" lang="en-US" altLang="ja-JP"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580</a:t>
                      </a:r>
                      <a:r>
                        <a:rPr kumimoji="1" lang="ja-JP" altLang="en-US"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基　</a:t>
                      </a:r>
                      <a:r>
                        <a:rPr kumimoji="1" lang="en-US" altLang="ja-JP"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 110%</a:t>
                      </a:r>
                      <a:r>
                        <a:rPr kumimoji="1" lang="ja-JP" altLang="en-US"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　　　　</a:t>
                      </a:r>
                      <a:r>
                        <a:rPr kumimoji="1" lang="en-US" altLang="ja-JP"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48</a:t>
                      </a:r>
                      <a:r>
                        <a:rPr kumimoji="1" lang="ja-JP" altLang="en-US" sz="11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百万円</a:t>
                      </a:r>
                      <a:endParaRPr kumimoji="1" lang="en-US" altLang="ja-JP" sz="1100" b="0" i="0" u="none" strike="noStrike" kern="1200" cap="none" spc="0" normalizeH="0" baseline="0" noProof="0" dirty="0" smtClean="0">
                        <a:ln>
                          <a:noFill/>
                        </a:ln>
                        <a:solidFill>
                          <a:srgbClr val="000000"/>
                        </a:solidFill>
                        <a:effectLst/>
                        <a:uLnTx/>
                        <a:uFillTx/>
                        <a:latin typeface="Meiryo UI" pitchFamily="50" charset="-128"/>
                        <a:ea typeface="HGｺﾞｼｯｸM" pitchFamily="49" charset="-128"/>
                        <a:cs typeface="Meiryo UI"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■標識変更経費</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Meiryo UI" pitchFamily="50" charset="-128"/>
                          <a:ea typeface="HGｺﾞｼｯｸM" pitchFamily="49" charset="-128"/>
                        </a:rPr>
                        <a:t>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0.2</a:t>
                      </a:r>
                      <a:r>
                        <a:rPr kumimoji="1" lang="ja-JP" altLang="en-US" sz="1200" b="1" i="0" u="none" strike="noStrike" cap="none" normalizeH="0" baseline="0" dirty="0" smtClean="0">
                          <a:ln>
                            <a:noFill/>
                          </a:ln>
                          <a:solidFill>
                            <a:schemeClr val="tx1"/>
                          </a:solidFill>
                          <a:effectLst/>
                          <a:latin typeface="Meiryo UI" pitchFamily="50" charset="-128"/>
                          <a:ea typeface="Meiryo UI" panose="020B0604030504040204" pitchFamily="50" charset="-128"/>
                          <a:cs typeface="Meiryo UI" panose="020B0604030504040204" pitchFamily="50" charset="-128"/>
                        </a:rPr>
                        <a:t>億円</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○著名地点標識取替え（材料費・施工費等） </a:t>
                      </a: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@150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千円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枚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110%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５百万円　　　　</a:t>
                      </a: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○道路案内標識取替え（材料費・施工費等）  </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@190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千円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46</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枚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110%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　</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○市町村標識取替え（材料費・施工費等）  </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ts val="60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@150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千円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18</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枚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110%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　 </a:t>
                      </a:r>
                      <a:endParaRPr kumimoji="1" lang="en-US" altLang="ja-JP" sz="1100" b="1" i="0" u="none" strike="noStrike" cap="none" normalizeH="0" baseline="0" dirty="0" smtClean="0">
                        <a:ln>
                          <a:noFill/>
                        </a:ln>
                        <a:solidFill>
                          <a:schemeClr val="tx1"/>
                        </a:solidFill>
                        <a:effectLst/>
                        <a:latin typeface="Meiryo UI" pitchFamily="50" charset="-128"/>
                        <a:ea typeface="HGｺﾞｼｯｸM" pitchFamily="49" charset="-128"/>
                      </a:endParaRPr>
                    </a:p>
                    <a:p>
                      <a:pPr marL="0" marR="0" lvl="0" indent="0" algn="l" defTabSz="914400" rtl="0" eaLnBrk="1" fontAlgn="base" latinLnBrk="0" hangingPunct="1">
                        <a:lnSpc>
                          <a:spcPts val="16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■広報関係経費</a:t>
                      </a:r>
                      <a:r>
                        <a:rPr kumimoji="1" lang="ja-JP" altLang="en-US" sz="1200" b="0" i="0" u="none" strike="noStrike" cap="none" normalizeH="0" baseline="0" dirty="0" smtClean="0">
                          <a:ln>
                            <a:noFill/>
                          </a:ln>
                          <a:solidFill>
                            <a:schemeClr val="tx1"/>
                          </a:solidFill>
                          <a:effectLst/>
                          <a:latin typeface="Meiryo UI" pitchFamily="50" charset="-128"/>
                          <a:ea typeface="HGｺﾞｼｯｸM" pitchFamily="49" charset="-128"/>
                        </a:rPr>
                        <a:t>　　　　　　　　　　　　　　　　　　　　</a:t>
                      </a:r>
                      <a:r>
                        <a:rPr kumimoji="1" lang="ja-JP" altLang="en-US" sz="1200" b="1" i="0" u="none" strike="noStrike" cap="none" normalizeH="0" baseline="0" dirty="0" smtClean="0">
                          <a:ln>
                            <a:noFill/>
                          </a:ln>
                          <a:solidFill>
                            <a:schemeClr val="tx1"/>
                          </a:solidFill>
                          <a:effectLst/>
                          <a:latin typeface="Meiryo UI" pitchFamily="50" charset="-128"/>
                          <a:ea typeface="HGｺﾞｼｯｸM" pitchFamily="49" charset="-128"/>
                        </a:rPr>
                        <a:t>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200" b="1" i="0" u="none" strike="noStrike" cap="none" normalizeH="0" baseline="0" dirty="0" smtClean="0">
                          <a:ln>
                            <a:noFill/>
                          </a:ln>
                          <a:solidFill>
                            <a:schemeClr val="tx1"/>
                          </a:solidFill>
                          <a:effectLst/>
                          <a:latin typeface="Meiryo UI" pitchFamily="50" charset="-128"/>
                          <a:ea typeface="Meiryo UI" panose="020B0604030504040204" pitchFamily="50" charset="-128"/>
                          <a:cs typeface="Meiryo UI" panose="020B0604030504040204" pitchFamily="50" charset="-128"/>
                        </a:rPr>
                        <a:t>億円</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HGｺﾞｼｯｸM" pitchFamily="49" charset="-128"/>
                        </a:rPr>
                        <a:t>  </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○広報誌　印刷費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28</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a:t>
                      </a: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○広報誌　配布経費</a:t>
                      </a:r>
                      <a:endPar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25.7</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円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1,640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千件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110%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46</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a:t>
                      </a: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○ホームページ作成委託</a:t>
                      </a:r>
                      <a:endPar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ts val="60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大阪府内自治体平均＠</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17,000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千円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４区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110%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75</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百万円</a:t>
                      </a:r>
                      <a:r>
                        <a:rPr kumimoji="1" lang="ja-JP" altLang="en-US" sz="1100" b="0" i="0" u="none" strike="noStrike" cap="none" normalizeH="0" baseline="0" dirty="0" smtClean="0">
                          <a:ln>
                            <a:noFill/>
                          </a:ln>
                          <a:solidFill>
                            <a:srgbClr val="000000"/>
                          </a:solidFill>
                          <a:effectLst/>
                          <a:latin typeface="Meiryo UI" pitchFamily="50" charset="-128"/>
                          <a:ea typeface="HGｺﾞｼｯｸM" pitchFamily="49" charset="-128"/>
                        </a:rPr>
                        <a:t> </a:t>
                      </a:r>
                      <a:endParaRPr kumimoji="1" lang="ja-JP" altLang="en-US" sz="1100" b="0" i="0" u="sng" strike="noStrike" cap="none" normalizeH="0" baseline="0" dirty="0" smtClean="0">
                        <a:ln>
                          <a:noFill/>
                        </a:ln>
                        <a:solidFill>
                          <a:srgbClr val="000000"/>
                        </a:solidFill>
                        <a:effectLst/>
                        <a:latin typeface="Meiryo UI" pitchFamily="50" charset="-128"/>
                        <a:ea typeface="HGｺﾞｼｯｸM" pitchFamily="49" charset="-128"/>
                      </a:endParaRPr>
                    </a:p>
                    <a:p>
                      <a:pPr marL="0" marR="0" lvl="0" indent="0" algn="l" defTabSz="914400" rtl="0" eaLnBrk="1" fontAlgn="base" latinLnBrk="0" hangingPunct="1">
                        <a:lnSpc>
                          <a:spcPts val="16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■議会関係経費</a:t>
                      </a: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a:t>
                      </a:r>
                      <a:r>
                        <a:rPr kumimoji="1" lang="ja-JP" altLang="en-US" sz="1200" b="0" i="0" u="none" strike="noStrike" kern="1200" cap="none" spc="0" normalizeH="0" baseline="0" noProof="0" dirty="0" smtClean="0">
                          <a:ln>
                            <a:noFill/>
                          </a:ln>
                          <a:solidFill>
                            <a:schemeClr val="tx1"/>
                          </a:solidFill>
                          <a:effectLst/>
                          <a:uLnTx/>
                          <a:uFillTx/>
                          <a:latin typeface="ＭＳ Ｐゴシック" pitchFamily="50" charset="-128"/>
                          <a:ea typeface="Meiryo UI" pitchFamily="50" charset="-128"/>
                          <a:cs typeface="Meiryo UI" pitchFamily="50" charset="-128"/>
                        </a:rPr>
                        <a:t> </a:t>
                      </a:r>
                      <a:r>
                        <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5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○議会音響　＠</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25,000</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千円 </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４区  　</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100</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百万円</a:t>
                      </a:r>
                      <a:endPar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ts val="0"/>
                        </a:spcBef>
                        <a:spcAft>
                          <a:spcPts val="60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○議会備品　＠</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4,000</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千円 　</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４区  　　</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16</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百万円</a:t>
                      </a:r>
                      <a:endPar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■公印等経費</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Meiryo UI" pitchFamily="50" charset="-128"/>
                          <a:ea typeface="HGｺﾞｼｯｸM" pitchFamily="49" charset="-128"/>
                        </a:rPr>
                        <a:t>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a:t>
                      </a:r>
                      <a:r>
                        <a:rPr kumimoji="1" lang="ja-JP" altLang="en-US" sz="1200" b="1" i="0" u="none" strike="noStrike" cap="none" normalizeH="0" baseline="0" dirty="0" smtClean="0">
                          <a:ln>
                            <a:noFill/>
                          </a:ln>
                          <a:solidFill>
                            <a:schemeClr val="tx1"/>
                          </a:solidFill>
                          <a:effectLst/>
                          <a:latin typeface="Meiryo UI" pitchFamily="50" charset="-128"/>
                          <a:ea typeface="Meiryo UI" panose="020B0604030504040204" pitchFamily="50" charset="-128"/>
                          <a:cs typeface="Meiryo UI" panose="020B0604030504040204" pitchFamily="50" charset="-128"/>
                        </a:rPr>
                        <a:t>億円</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○公印・ゴム印・封筒印刷等各種消耗品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20,000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千円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４区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80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百万円</a:t>
                      </a:r>
                      <a:endPar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500"/>
                        </a:lnSpc>
                        <a:spcBef>
                          <a:spcPct val="0"/>
                        </a:spcBef>
                        <a:spcAft>
                          <a:spcPts val="0"/>
                        </a:spcAft>
                        <a:buClrTx/>
                        <a:buSzTx/>
                        <a:buFontTx/>
                        <a:buNone/>
                        <a:tabLst/>
                      </a:pP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○その他施設関係経費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20,000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千円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４区　  </a:t>
                      </a:r>
                      <a:r>
                        <a:rPr kumimoji="1" lang="en-US" altLang="ja-JP"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80</a:t>
                      </a:r>
                      <a:r>
                        <a:rPr kumimoji="1" lang="ja-JP" altLang="en-US" sz="11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百万円</a:t>
                      </a:r>
                      <a:r>
                        <a:rPr kumimoji="1" lang="ja-JP" altLang="en-US" sz="11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8.7</a:t>
                      </a: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91" marR="99091" marT="45688" marB="456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6640" name="テキスト ボックス 11"/>
          <p:cNvSpPr txBox="1">
            <a:spLocks noChangeArrowheads="1"/>
          </p:cNvSpPr>
          <p:nvPr/>
        </p:nvSpPr>
        <p:spPr bwMode="auto">
          <a:xfrm>
            <a:off x="-131763" y="428625"/>
            <a:ext cx="5653088"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900" b="1">
                <a:solidFill>
                  <a:srgbClr val="000000"/>
                </a:solidFill>
                <a:latin typeface="Meiryo UI" panose="020B0604030504040204" pitchFamily="50" charset="-128"/>
                <a:ea typeface="Meiryo UI" panose="020B0604030504040204" pitchFamily="50" charset="-128"/>
                <a:cs typeface="Meiryo UI" panose="020B0604030504040204" pitchFamily="50" charset="-128"/>
              </a:rPr>
              <a:t>（１）イニシャルコスト</a:t>
            </a:r>
            <a:endParaRPr lang="en-US" altLang="ja-JP" sz="2000" b="1">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641" name="正方形/長方形 27"/>
          <p:cNvSpPr>
            <a:spLocks noChangeArrowheads="1"/>
          </p:cNvSpPr>
          <p:nvPr/>
        </p:nvSpPr>
        <p:spPr bwMode="auto">
          <a:xfrm>
            <a:off x="8788400" y="17463"/>
            <a:ext cx="11176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コスト</a:t>
            </a:r>
            <a:r>
              <a:rPr lang="en-US" altLang="ja-JP" sz="1100" b="1" dirty="0" smtClean="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1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６</a:t>
            </a:r>
            <a:endParaRPr lang="ja-JP" altLang="en-US" sz="12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470427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547688" y="6273800"/>
            <a:ext cx="2749128" cy="431800"/>
          </a:xfrm>
          <a:prstGeom prst="rect">
            <a:avLst/>
          </a:prstGeom>
          <a:ln w="9525">
            <a:noFill/>
          </a:ln>
        </p:spPr>
        <p:style>
          <a:lnRef idx="2">
            <a:schemeClr val="accent6"/>
          </a:lnRef>
          <a:fillRef idx="1">
            <a:schemeClr val="lt1"/>
          </a:fillRef>
          <a:effectRef idx="0">
            <a:schemeClr val="accent6"/>
          </a:effectRef>
          <a:fontRef idx="minor">
            <a:schemeClr val="dk1"/>
          </a:fontRef>
        </p:style>
        <p:txBody>
          <a:bodyPr anchor="b"/>
          <a:lstStyle/>
          <a:p>
            <a:pPr eaLnBrk="1" hangingPunct="1">
              <a:defRPr/>
            </a:pP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詳細については</a:t>
            </a:r>
            <a:r>
              <a:rPr lang="ja-JP" altLang="en-US" sz="1200" dirty="0" smtClean="0">
                <a:solidFill>
                  <a:schemeClr val="tx1"/>
                </a:solidFill>
                <a:latin typeface="Meiryo UI" pitchFamily="50" charset="-128"/>
                <a:ea typeface="Meiryo UI" pitchFamily="50" charset="-128"/>
                <a:cs typeface="Meiryo UI" pitchFamily="50" charset="-128"/>
              </a:rPr>
              <a:t>コストー</a:t>
            </a:r>
            <a:r>
              <a:rPr lang="en-US" altLang="ja-JP" sz="1200" u="sng" dirty="0">
                <a:solidFill>
                  <a:schemeClr val="tx1"/>
                </a:solidFill>
                <a:latin typeface="Meiryo UI" pitchFamily="50" charset="-128"/>
                <a:ea typeface="Meiryo UI" pitchFamily="50" charset="-128"/>
                <a:cs typeface="Meiryo UI" pitchFamily="50" charset="-128"/>
              </a:rPr>
              <a:t>12</a:t>
            </a:r>
            <a:r>
              <a:rPr lang="ja-JP" altLang="en-US" sz="1200" u="sng" dirty="0" err="1" smtClean="0">
                <a:solidFill>
                  <a:schemeClr val="tx1"/>
                </a:solidFill>
                <a:latin typeface="Meiryo UI" pitchFamily="50" charset="-128"/>
                <a:ea typeface="Meiryo UI" pitchFamily="50" charset="-128"/>
                <a:cs typeface="Meiryo UI" pitchFamily="50" charset="-128"/>
              </a:rPr>
              <a:t>、</a:t>
            </a:r>
            <a:r>
              <a:rPr lang="en-US" altLang="ja-JP" sz="1200" u="sng" dirty="0">
                <a:solidFill>
                  <a:schemeClr val="tx1"/>
                </a:solidFill>
                <a:latin typeface="Meiryo UI" pitchFamily="50" charset="-128"/>
                <a:ea typeface="Meiryo UI" pitchFamily="50" charset="-128"/>
                <a:cs typeface="Meiryo UI" pitchFamily="50" charset="-128"/>
              </a:rPr>
              <a:t>14</a:t>
            </a:r>
            <a:r>
              <a:rPr lang="ja-JP" altLang="en-US" sz="1200" dirty="0" smtClean="0">
                <a:solidFill>
                  <a:schemeClr val="tx1"/>
                </a:solidFill>
                <a:latin typeface="Meiryo UI" pitchFamily="50" charset="-128"/>
                <a:ea typeface="Meiryo UI" pitchFamily="50" charset="-128"/>
                <a:cs typeface="Meiryo UI" pitchFamily="50" charset="-128"/>
              </a:rPr>
              <a:t>参照</a:t>
            </a:r>
            <a:endParaRPr lang="en-US" altLang="ja-JP" sz="1200" dirty="0">
              <a:solidFill>
                <a:schemeClr val="tx1"/>
              </a:solidFill>
              <a:latin typeface="Meiryo UI" pitchFamily="50" charset="-128"/>
              <a:ea typeface="Meiryo UI" pitchFamily="50" charset="-128"/>
              <a:cs typeface="Meiryo UI" pitchFamily="50" charset="-128"/>
            </a:endParaRPr>
          </a:p>
        </p:txBody>
      </p:sp>
      <p:graphicFrame>
        <p:nvGraphicFramePr>
          <p:cNvPr id="6" name="Group 20"/>
          <p:cNvGraphicFramePr>
            <a:graphicFrameLocks noGrp="1"/>
          </p:cNvGraphicFramePr>
          <p:nvPr>
            <p:extLst/>
          </p:nvPr>
        </p:nvGraphicFramePr>
        <p:xfrm>
          <a:off x="611188" y="806450"/>
          <a:ext cx="8751887" cy="5626100"/>
        </p:xfrm>
        <a:graphic>
          <a:graphicData uri="http://schemas.openxmlformats.org/drawingml/2006/table">
            <a:tbl>
              <a:tblPr/>
              <a:tblGrid>
                <a:gridCol w="359977"/>
                <a:gridCol w="1655304"/>
                <a:gridCol w="3368303"/>
                <a:gridCol w="3368303"/>
              </a:tblGrid>
              <a:tr h="379592">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項　　　目　　</a:t>
                      </a:r>
                    </a:p>
                  </a:txBody>
                  <a:tcPr marL="99058" marR="99058" marT="45709" marB="4570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3735"/>
                    </a:solid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積　算　根　拠　　　　</a:t>
                      </a:r>
                    </a:p>
                  </a:txBody>
                  <a:tcPr marL="99058" marR="99058" marT="45709" marB="4570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3735"/>
                    </a:solidFill>
                  </a:tcPr>
                </a:tc>
                <a:tc hMerge="1">
                  <a:txBody>
                    <a:bodyPr/>
                    <a:lstStyle/>
                    <a:p>
                      <a:endParaRPr kumimoji="1" lang="ja-JP" altLang="en-US"/>
                    </a:p>
                  </a:txBody>
                  <a:tcPr/>
                </a:tc>
              </a:tr>
              <a:tr h="2403414">
                <a:tc rowSpan="4">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ランニングコスト</a:t>
                      </a:r>
                      <a:endParaRPr kumimoji="1" lang="ja-JP" altLang="en-US" sz="11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58" marR="99058" marT="45709" marB="45709"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row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システム運用経費</a:t>
                      </a:r>
                    </a:p>
                  </a:txBody>
                  <a:tcPr marL="99058" marR="99058" marT="45708" marB="4570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■住民情報系基幹システム（増加分）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14.4</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住民基本台帳等事務システム、税務事務システムなど</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9</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システム</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endPar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ts val="60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○システム改修後運用経費</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(56.4</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－現行運用経費</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(42</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14.4</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■その他</a:t>
                      </a:r>
                      <a:r>
                        <a:rPr kumimoji="1" lang="en-US" altLang="ja-JP"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194</a:t>
                      </a: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システム（増加分）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6.8</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○平成</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29</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年度予算の運用経費上位</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24</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システムの</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システム運用経費増加分（</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6.1</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　　　　　　 </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0.9    </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6.8</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 </a:t>
                      </a:r>
                    </a:p>
                    <a:p>
                      <a:pPr marL="0" marR="0" lvl="0" indent="0" algn="l" defTabSz="914400" rtl="0" eaLnBrk="0" fontAlgn="base" latinLnBrk="0" hangingPunct="0">
                        <a:lnSpc>
                          <a:spcPct val="100000"/>
                        </a:lnSpc>
                        <a:spcBef>
                          <a:spcPct val="0"/>
                        </a:spcBef>
                        <a:spcAft>
                          <a:spcPts val="60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（上位</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24</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システムの現行運用経費</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(74.5</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その他</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194</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システムの現行運用経費</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(83</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0.9</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■大阪府のシステム（増加分</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ts val="600"/>
                        </a:spcAft>
                        <a:buClrTx/>
                        <a:buSzTx/>
                        <a:buFontTx/>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・システム運用経費の見積り等　＝　</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11</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r>
                        <a:rPr kumimoji="1" lang="ja-JP" altLang="en-US" sz="16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4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endParaRPr kumimoji="1" lang="en-US" altLang="ja-JP" sz="14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ts val="1200"/>
                        </a:spcAft>
                        <a:buClrTx/>
                        <a:buSzTx/>
                        <a:buFontTx/>
                        <a:buNone/>
                        <a:tabLst/>
                      </a:pPr>
                      <a:r>
                        <a:rPr kumimoji="1" lang="ja-JP" altLang="en-US" sz="14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計　</a:t>
                      </a:r>
                      <a:r>
                        <a:rPr kumimoji="1" lang="en-US" altLang="ja-JP"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32.2</a:t>
                      </a:r>
                      <a:r>
                        <a:rPr kumimoji="1" lang="ja-JP" altLang="en-US"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p>
                  </a:txBody>
                  <a:tcPr marL="77999" marR="77999" marT="54019" marB="540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hMerge="1">
                  <a:txBody>
                    <a:bodyPr/>
                    <a:lstStyle/>
                    <a:p>
                      <a:endParaRPr kumimoji="1" lang="ja-JP" altLang="en-US"/>
                    </a:p>
                  </a:txBody>
                  <a:tcPr/>
                </a:tc>
              </a:tr>
              <a:tr h="687379">
                <a:tc vMerge="1">
                  <a:txBody>
                    <a:bodyPr/>
                    <a:lstStyle/>
                    <a:p>
                      <a:endParaRPr kumimoji="1" lang="ja-JP" altLang="en-US"/>
                    </a:p>
                  </a:txBody>
                  <a:tcPr/>
                </a:tc>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■ホームページ運用経費</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大阪府内自治体平均　＠</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4,000</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千円</a:t>
                      </a: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４区</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×110%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18</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　  </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4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0.2</a:t>
                      </a: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77999" marR="77999" marT="54019" marB="540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1219306">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民間ビル賃借料</a:t>
                      </a:r>
                      <a:endParaRPr kumimoji="1" lang="en-US" altLang="ja-JP"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新庁舎維持管理等</a:t>
                      </a:r>
                      <a:endParaRPr kumimoji="1" lang="en-US" altLang="ja-JP"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経費（</a:t>
                      </a:r>
                      <a:r>
                        <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9058" marR="99058" marT="45712" marB="457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建設案</a:t>
                      </a:r>
                      <a:endParaRPr kumimoji="1" lang="en-US" altLang="ja-JP"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■民間ビル賃借料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■大阪府へ移管する職員のうち移転を伴う対象 </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職員にかかる民間ビル賃借料　  　  　  ６億円</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■新庁舎の維持管理等経費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計</a:t>
                      </a:r>
                      <a:r>
                        <a:rPr kumimoji="1" lang="ja-JP" altLang="en-US"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58" marR="99058"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賃借案</a:t>
                      </a:r>
                      <a:endParaRPr kumimoji="1" lang="en-US" altLang="ja-JP"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■民間ビル賃借料　　 　　　 　　 　　　　　 　</a:t>
                      </a: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■大阪府へ移管する職員のうち移転を伴う対象 </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職員にかかる民間ビル賃借料　　　  　   ６億円</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en-US" altLang="ja-JP" sz="14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4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en-US" altLang="ja-JP" sz="14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58" marR="99058"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36409">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各特別区に新たに</a:t>
                      </a:r>
                      <a:endParaRPr kumimoji="1" lang="en-US" altLang="ja-JP"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必要となる経費</a:t>
                      </a:r>
                    </a:p>
                  </a:txBody>
                  <a:tcPr marL="99058" marR="99058"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■各特別区に新たに必要となる経費（増加分）　　　　　　　　　　　　　　　　　　  　　　  　　</a:t>
                      </a:r>
                      <a:r>
                        <a:rPr kumimoji="1" lang="ja-JP" altLang="en-US" sz="14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0.5</a:t>
                      </a:r>
                      <a:r>
                        <a:rPr kumimoji="1" lang="ja-JP" altLang="en-US"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p>
                    <a:p>
                      <a:pPr marL="0" marR="0" lvl="0" indent="0" algn="l" defTabSz="914400" rtl="0" eaLnBrk="1" fontAlgn="base" latinLnBrk="0" hangingPunct="1">
                        <a:lnSpc>
                          <a:spcPct val="100000"/>
                        </a:lnSpc>
                        <a:spcBef>
                          <a:spcPts val="3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・各種行政委員会委員報酬費</a:t>
                      </a:r>
                      <a:r>
                        <a:rPr kumimoji="1" lang="ja-JP" altLang="en-US" sz="13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0.5</a:t>
                      </a:r>
                      <a:r>
                        <a:rPr kumimoji="1" lang="ja-JP" altLang="en-US" sz="13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endPar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◇委員数・月額報酬を近隣中核市６市平均で試算（平成</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　　　　　　　　　　</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・対象行政委員会：教育委員会、監査委員、選挙管理委員会、公平委員会、農業委員会</a:t>
                      </a:r>
                    </a:p>
                  </a:txBody>
                  <a:tcPr marL="99058" marR="99058"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bl>
          </a:graphicData>
        </a:graphic>
      </p:graphicFrame>
      <p:sp>
        <p:nvSpPr>
          <p:cNvPr id="27674" name="正方形/長方形 12"/>
          <p:cNvSpPr>
            <a:spLocks noChangeArrowheads="1"/>
          </p:cNvSpPr>
          <p:nvPr/>
        </p:nvSpPr>
        <p:spPr bwMode="auto">
          <a:xfrm>
            <a:off x="8861425" y="6605588"/>
            <a:ext cx="10445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コスト</a:t>
            </a:r>
            <a:r>
              <a:rPr lang="en-US" altLang="ja-JP" sz="1100" b="1" dirty="0" smtClean="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1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７</a:t>
            </a:r>
            <a:endParaRPr lang="ja-JP" altLang="en-US" sz="1200" b="1"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endParaRPr>
          </a:p>
        </p:txBody>
      </p:sp>
      <p:sp>
        <p:nvSpPr>
          <p:cNvPr id="9" name="角丸四角形 8"/>
          <p:cNvSpPr/>
          <p:nvPr/>
        </p:nvSpPr>
        <p:spPr>
          <a:xfrm>
            <a:off x="104775" y="476250"/>
            <a:ext cx="9680575"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b="1" dirty="0" smtClean="0">
                <a:solidFill>
                  <a:srgbClr val="000000"/>
                </a:solidFill>
                <a:latin typeface="ＭＳ Ｐゴシック" charset="-128"/>
                <a:ea typeface="Meiryo UI" pitchFamily="50" charset="-128"/>
                <a:cs typeface="Meiryo UI" pitchFamily="50" charset="-128"/>
              </a:rPr>
              <a:t>（２）ランニングコスト</a:t>
            </a:r>
          </a:p>
        </p:txBody>
      </p:sp>
    </p:spTree>
    <p:extLst>
      <p:ext uri="{BB962C8B-B14F-4D97-AF65-F5344CB8AC3E}">
        <p14:creationId xmlns:p14="http://schemas.microsoft.com/office/powerpoint/2010/main" val="3713743121"/>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31162</TotalTime>
  <Words>1148</Words>
  <PresentationFormat>A4 210 x 297 mm</PresentationFormat>
  <Paragraphs>416</Paragraphs>
  <Slides>16</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16</vt:i4>
      </vt:variant>
    </vt:vector>
  </HeadingPairs>
  <TitlesOfParts>
    <vt:vector size="24" baseType="lpstr">
      <vt:lpstr>HGS創英角ｺﾞｼｯｸUB</vt:lpstr>
      <vt:lpstr>HGｺﾞｼｯｸM</vt:lpstr>
      <vt:lpstr>HG丸ｺﾞｼｯｸM-PRO</vt:lpstr>
      <vt:lpstr>Meiryo UI</vt:lpstr>
      <vt:lpstr>ＭＳ Ｐゴシック</vt:lpstr>
      <vt:lpstr>Arial</vt:lpstr>
      <vt:lpstr>Calibri</vt:lpstr>
      <vt:lpstr>Office テーマ</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参考資料</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2018-03-15T01:35:55Z</cp:lastPrinted>
  <dcterms:created xsi:type="dcterms:W3CDTF">2013-07-16T06:48:23Z</dcterms:created>
  <dcterms:modified xsi:type="dcterms:W3CDTF">2018-03-27T07:37:34Z</dcterms:modified>
</cp:coreProperties>
</file>