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638" r:id="rId3"/>
    <p:sldId id="629" r:id="rId4"/>
    <p:sldId id="633" r:id="rId5"/>
    <p:sldId id="631" r:id="rId6"/>
    <p:sldId id="637" r:id="rId7"/>
    <p:sldId id="630" r:id="rId8"/>
    <p:sldId id="635" r:id="rId9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5" autoAdjust="0"/>
    <p:restoredTop sz="96223" autoAdjust="0"/>
  </p:normalViewPr>
  <p:slideViewPr>
    <p:cSldViewPr>
      <p:cViewPr varScale="1">
        <p:scale>
          <a:sx n="70" d="100"/>
          <a:sy n="70" d="100"/>
        </p:scale>
        <p:origin x="1230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3" y="0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1"/>
            <a:ext cx="7951470" cy="3063240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6465659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3" y="6465659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76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76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83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8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95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3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59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38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06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77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66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23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90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420888"/>
            <a:ext cx="9906000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r>
              <a:rPr lang="ja-JP" altLang="en-US" sz="4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設置の日</a:t>
            </a:r>
            <a:endParaRPr kumimoji="1" lang="ja-JP" altLang="en-US" sz="4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14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544" y="2866352"/>
            <a:ext cx="8208912" cy="1642768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基本的な考え方</a:t>
            </a:r>
            <a:endParaRPr kumimoji="1"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1116276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2864769" y="3394364"/>
            <a:ext cx="619268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・・・・設置日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96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496" y="870700"/>
            <a:ext cx="9260566" cy="902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◇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特別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区設置の日の検討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にあたっては、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・住民サービスに支障がでないこと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・十分な周知と関係機関との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調整期間の確保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　　　　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が重要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6496" y="1988840"/>
            <a:ext cx="9289032" cy="4732594"/>
          </a:xfrm>
          <a:prstGeom prst="roundRect">
            <a:avLst>
              <a:gd name="adj" fmla="val 555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◆特別区設置の日については、組織体制の整備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システム改修など、特別区が住民サービスを確実に提供でき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るよう、必要な期間を踏まえる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上記のほか、事務の引継ぎ、財政の調整、財産・債務の承継など、特別区の設置に必要な項目について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準備期間中に整える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住民</a:t>
            </a:r>
            <a:r>
              <a:rPr lang="ja-JP" altLang="en-US" sz="170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サービスを</a:t>
            </a:r>
            <a:r>
              <a:rPr lang="ja-JP" altLang="en-US" sz="170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間断</a:t>
            </a:r>
            <a:r>
              <a:rPr lang="ja-JP" altLang="en-US" sz="170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なく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提供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するため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、特別区設置の日は、</a:t>
            </a:r>
            <a:endParaRPr lang="en-US" altLang="ja-JP" sz="17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住民投票の日から概ね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３～４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年後とする</a:t>
            </a:r>
            <a:endParaRPr kumimoji="1" lang="ja-JP" altLang="en-US" sz="17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963309"/>
              </p:ext>
            </p:extLst>
          </p:nvPr>
        </p:nvGraphicFramePr>
        <p:xfrm>
          <a:off x="848545" y="3030748"/>
          <a:ext cx="8460070" cy="1898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8679"/>
                <a:gridCol w="3441391"/>
              </a:tblGrid>
              <a:tr h="3436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主要項目</a:t>
                      </a:r>
                      <a:endParaRPr kumimoji="1" lang="ja-JP" altLang="en-US" sz="15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0" marR="990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必要期間</a:t>
                      </a:r>
                      <a:endParaRPr kumimoji="1" lang="ja-JP" altLang="en-US" sz="15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0" marR="99060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組織体制の整備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３年程度</a:t>
                      </a: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システム改修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３年程度</a:t>
                      </a:r>
                      <a:endParaRPr kumimoji="1" lang="en-US" altLang="ja-JP" sz="13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庁舎整備（建設、賃借・改修）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３～７年程度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 街区表示板、住居表示板の変更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その他（広報・周知、関係機関との調整等）</a:t>
                      </a:r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036" y="476672"/>
            <a:ext cx="2781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（１）特別区設置の日　　</a:t>
            </a:r>
            <a:endParaRPr lang="ja-JP" altLang="en-US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48544" y="6292643"/>
            <a:ext cx="8541518" cy="304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なお、具体的な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の日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については、今後、法定協議会における議論を踏まえたうえで、案の提示を行う</a:t>
            </a:r>
            <a:endParaRPr kumimoji="1"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rot="10800000">
            <a:off x="3606057" y="5301208"/>
            <a:ext cx="2736304" cy="34524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60470" y="2680649"/>
            <a:ext cx="259228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必要期間（見込み）</a:t>
            </a:r>
            <a:r>
              <a:rPr kumimoji="1"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endParaRPr kumimoji="1" lang="ja-JP" altLang="en-US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-9967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27"/>
          <p:cNvSpPr>
            <a:spLocks noChangeArrowheads="1"/>
          </p:cNvSpPr>
          <p:nvPr/>
        </p:nvSpPr>
        <p:spPr bwMode="auto">
          <a:xfrm>
            <a:off x="8874125" y="662377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41655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-9967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473555"/>
              </p:ext>
            </p:extLst>
          </p:nvPr>
        </p:nvGraphicFramePr>
        <p:xfrm>
          <a:off x="145142" y="764709"/>
          <a:ext cx="9656434" cy="59766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458"/>
                <a:gridCol w="360040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709962"/>
                <a:gridCol w="709962"/>
                <a:gridCol w="709962"/>
                <a:gridCol w="709962"/>
              </a:tblGrid>
              <a:tr h="333802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住民投票後年数</a:t>
                      </a:r>
                      <a:endParaRPr kumimoji="1" lang="en-US" altLang="ja-JP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四半期</a:t>
                      </a: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６年目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4193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7977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組織体制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の整備</a:t>
                      </a:r>
                      <a:endParaRPr kumimoji="1" lang="en-US" altLang="ja-JP" sz="1400" dirty="0" smtClean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住　民　投　票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システム改修</a:t>
                      </a:r>
                      <a:endParaRPr kumimoji="1" lang="en-US" altLang="ja-JP" sz="1400" dirty="0" smtClean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庁舎整備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87977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3769" y="390604"/>
            <a:ext cx="3494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</a:t>
            </a:r>
            <a:r>
              <a:rPr lang="ja-JP" altLang="en-US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設置</a:t>
            </a: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準備期間（イメージ）</a:t>
            </a:r>
            <a:endParaRPr lang="ja-JP" altLang="en-US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正方形/長方形 27"/>
          <p:cNvSpPr>
            <a:spLocks noChangeArrowheads="1"/>
          </p:cNvSpPr>
          <p:nvPr/>
        </p:nvSpPr>
        <p:spPr bwMode="auto">
          <a:xfrm>
            <a:off x="8889677" y="-2738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1635589" y="3285516"/>
            <a:ext cx="1780624" cy="198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■職員の身分移管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637222" y="2416175"/>
            <a:ext cx="1764704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■組織・人事配置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640632" y="1484784"/>
            <a:ext cx="1944216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</a:t>
            </a:r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体制</a:t>
            </a:r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整備に向けた採用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468058" y="3492449"/>
            <a:ext cx="44280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ルールの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3900489" y="3492449"/>
            <a:ext cx="1319212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身分移管の決定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1720819" y="1703570"/>
            <a:ext cx="567885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採用年次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計画の作成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2289842" y="1703570"/>
            <a:ext cx="1173586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回目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採用試験実施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3463428" y="1703570"/>
            <a:ext cx="1746306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回目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採用試験実施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205028" y="1703570"/>
            <a:ext cx="1752589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３回目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採用試験実施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1720819" y="2636912"/>
            <a:ext cx="432048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準備組織の設置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2144687" y="2636912"/>
            <a:ext cx="1317651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組織別要員案の検討移管職員数の協議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722163" y="3492449"/>
            <a:ext cx="174600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身分移管ルールの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3461631" y="2636912"/>
            <a:ext cx="438857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準備組織の拡充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900489" y="2636912"/>
            <a:ext cx="1306042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組織別要員案の決定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人事配置の決定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650311" y="5045969"/>
            <a:ext cx="3531803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■庁舎の建設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721991" y="5276391"/>
            <a:ext cx="1296144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事前調査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018135" y="5276391"/>
            <a:ext cx="439489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候補地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絞込み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121225" y="5276391"/>
            <a:ext cx="468000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計画・基本設計・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実施設計・建設工事（概ね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459708" y="5276391"/>
            <a:ext cx="1750219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検討調査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637220" y="5917062"/>
            <a:ext cx="2811724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■庁舎の</a:t>
            </a:r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賃借</a:t>
            </a:r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・改修</a:t>
            </a:r>
            <a:endParaRPr kumimoji="1" lang="ja-JP" altLang="en-US" sz="12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440832" y="6150409"/>
            <a:ext cx="3528392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基本計画・基本設計・実施設計・改修工事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715270" y="6150409"/>
            <a:ext cx="1308146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事前調査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015508" y="6150478"/>
            <a:ext cx="445095" cy="50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ビル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1632255" y="4149080"/>
            <a:ext cx="5327077" cy="772619"/>
            <a:chOff x="1632256" y="4149080"/>
            <a:chExt cx="5250980" cy="772619"/>
          </a:xfrm>
        </p:grpSpPr>
        <p:sp>
          <p:nvSpPr>
            <p:cNvPr id="33" name="正方形/長方形 32"/>
            <p:cNvSpPr/>
            <p:nvPr/>
          </p:nvSpPr>
          <p:spPr>
            <a:xfrm>
              <a:off x="1724360" y="4365104"/>
              <a:ext cx="2580568" cy="1697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準備調査・仕様書等の作成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632256" y="4149080"/>
              <a:ext cx="2811724" cy="2116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  <a:cs typeface="Meiryo UI" panose="020B0604030504040204" pitchFamily="50" charset="-128"/>
                </a:rPr>
                <a:t>■システム改修</a:t>
              </a:r>
              <a:endParaRPr kumimoji="1"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3441119" y="4572752"/>
              <a:ext cx="3442117" cy="34894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システム改修実施</a:t>
              </a: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基本・詳細設計、構築、テスト）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5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68164"/>
              </p:ext>
            </p:extLst>
          </p:nvPr>
        </p:nvGraphicFramePr>
        <p:xfrm>
          <a:off x="145142" y="332656"/>
          <a:ext cx="9656434" cy="5279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458"/>
                <a:gridCol w="360040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437424"/>
                <a:gridCol w="709962"/>
                <a:gridCol w="709962"/>
                <a:gridCol w="709962"/>
                <a:gridCol w="709962"/>
              </a:tblGrid>
              <a:tr h="345753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住民投票後年数</a:t>
                      </a:r>
                      <a:endParaRPr kumimoji="1" lang="en-US" altLang="ja-JP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四半期</a:t>
                      </a: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endParaRPr kumimoji="1" lang="ja-JP" alt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６年目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７年目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7232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127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街区表示板、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住居表示板の変更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住　民　投　票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91127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91127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Meiryo UI" panose="020B0604030504040204" pitchFamily="50" charset="-128"/>
                        </a:rPr>
                        <a:t>（広報・周知、関係機関との調整等）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91127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  <a:tr h="91127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2456" y="5612022"/>
            <a:ext cx="985909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dirty="0" smtClean="0">
                <a:solidFill>
                  <a:prstClr val="black"/>
                </a:solidFill>
              </a:rPr>
              <a:t>※</a:t>
            </a:r>
            <a:r>
              <a:rPr lang="ja-JP" altLang="en-US" sz="1300" dirty="0" smtClean="0">
                <a:solidFill>
                  <a:prstClr val="black"/>
                </a:solidFill>
              </a:rPr>
              <a:t>事務執行が滞りなく行われるよう、</a:t>
            </a:r>
            <a:r>
              <a:rPr lang="ja-JP" altLang="en-US" sz="1300" dirty="0">
                <a:solidFill>
                  <a:prstClr val="black"/>
                </a:solidFill>
              </a:rPr>
              <a:t>設置</a:t>
            </a:r>
            <a:r>
              <a:rPr lang="ja-JP" altLang="en-US" sz="1300" dirty="0" smtClean="0">
                <a:solidFill>
                  <a:prstClr val="black"/>
                </a:solidFill>
              </a:rPr>
              <a:t>準備期間中に、職員に対する研修を</a:t>
            </a:r>
            <a:r>
              <a:rPr lang="ja-JP" altLang="en-US" sz="1300" dirty="0">
                <a:solidFill>
                  <a:prstClr val="black"/>
                </a:solidFill>
              </a:rPr>
              <a:t>実施</a:t>
            </a:r>
          </a:p>
        </p:txBody>
      </p:sp>
      <p:sp>
        <p:nvSpPr>
          <p:cNvPr id="25" name="正方形/長方形 27"/>
          <p:cNvSpPr>
            <a:spLocks noChangeArrowheads="1"/>
          </p:cNvSpPr>
          <p:nvPr/>
        </p:nvSpPr>
        <p:spPr bwMode="auto">
          <a:xfrm>
            <a:off x="8889677" y="662377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-3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637222" y="1100547"/>
            <a:ext cx="1764704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</a:t>
            </a:r>
            <a:r>
              <a:rPr lang="ja-JP" altLang="en-US" sz="1200" dirty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町名</a:t>
            </a:r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の決定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639494" y="2012149"/>
            <a:ext cx="2764179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■街区表示板、住居表示板の変更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722167" y="1312243"/>
            <a:ext cx="1070592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説明会等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792759" y="1312243"/>
            <a:ext cx="667123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町名案の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決定・公表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459883" y="2233894"/>
            <a:ext cx="175260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表示板作成・設置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637222" y="2949194"/>
            <a:ext cx="2764179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■広報・周知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720821" y="3160890"/>
            <a:ext cx="3489355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広報・周知計画の作成・実施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639759" y="3854212"/>
            <a:ext cx="2764179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■条例等の整理、法令改正への対応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629711" y="4770219"/>
            <a:ext cx="2764179" cy="21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Meiryo UI" panose="020B0604030504040204" pitchFamily="50" charset="-128"/>
              </a:rPr>
              <a:t>■予算・決算</a:t>
            </a:r>
            <a:endParaRPr lang="ja-JP" altLang="en-US" sz="1200" dirty="0">
              <a:solidFill>
                <a:prstClr val="black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719263" y="4065908"/>
            <a:ext cx="1577554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の分類整理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296818" y="4065908"/>
            <a:ext cx="1479972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条例案等の作成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776789" y="4065908"/>
            <a:ext cx="442914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大阪府条例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制定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205413" y="4065908"/>
            <a:ext cx="369938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特別区条</a:t>
            </a:r>
            <a:endParaRPr lang="en-US" altLang="ja-JP" sz="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例の制定</a:t>
            </a:r>
            <a:endParaRPr lang="en-US" altLang="ja-JP" sz="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専決</a:t>
            </a:r>
            <a:r>
              <a:rPr lang="ja-JP" altLang="en-US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処分</a:t>
            </a:r>
            <a:r>
              <a:rPr lang="en-US" altLang="ja-JP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5201838" y="4981914"/>
            <a:ext cx="363465" cy="5004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特別区暫定予算の</a:t>
            </a:r>
            <a:r>
              <a:rPr lang="ja-JP" altLang="en-US" sz="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調製</a:t>
            </a:r>
            <a:endParaRPr lang="en-US" altLang="ja-JP" sz="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専決</a:t>
            </a:r>
            <a:r>
              <a:rPr lang="ja-JP" altLang="en-US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処分</a:t>
            </a:r>
            <a:r>
              <a:rPr lang="en-US" altLang="ja-JP" sz="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716316" y="4981915"/>
            <a:ext cx="2606320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設置後の予算・資金収支の検証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打切り決算処理への対応等を検討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322636" y="4981915"/>
            <a:ext cx="877491" cy="5051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大阪府予算の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調製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区暫定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予算案の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53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9967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（参考）　特別区設置までの主な項目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8310" y="412027"/>
            <a:ext cx="3148506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①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500" b="1" dirty="0">
                <a:solidFill>
                  <a:schemeClr val="tx1"/>
                </a:solidFill>
              </a:rPr>
              <a:t>組織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体制の整備</a:t>
            </a:r>
            <a:endParaRPr lang="en-US" altLang="ja-JP" sz="15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48310" y="3040494"/>
            <a:ext cx="2029874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②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システム改修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48310" y="4613012"/>
            <a:ext cx="3076498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③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庁舎整備（建設、</a:t>
            </a:r>
            <a:r>
              <a:rPr lang="ja-JP" altLang="en-US" sz="1500" b="1" dirty="0">
                <a:solidFill>
                  <a:schemeClr val="tx1"/>
                </a:solidFill>
              </a:rPr>
              <a:t>賃借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・改修）</a:t>
            </a:r>
            <a:endParaRPr lang="en-US" altLang="ja-JP" sz="1500" dirty="0">
              <a:solidFill>
                <a:schemeClr val="tx1"/>
              </a:solidFill>
            </a:endParaRPr>
          </a:p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6437" y="5018049"/>
            <a:ext cx="9149810" cy="16949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◆安定的に住民サービスが提供できるよう庁舎整備を実施</a:t>
            </a:r>
            <a:endParaRPr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○庁舎の建設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・建設候補地の調査、候補地絞り込み、候補地の建設可能延べ面積などを調査、検討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・設計・工事、新庁舎への移転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○庁舎の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賃借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・改修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・各施設の現況調査、優先配置順位の検討、賃貸物件調査、組織・定数の検討結果を受けた配置案の作成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・配置案の決定後、周知・移転準備の開始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改修・移転）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27"/>
          <p:cNvSpPr>
            <a:spLocks noChangeArrowheads="1"/>
          </p:cNvSpPr>
          <p:nvPr/>
        </p:nvSpPr>
        <p:spPr bwMode="auto">
          <a:xfrm>
            <a:off x="8874125" y="-962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10702" y="3433299"/>
            <a:ext cx="9149810" cy="11118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住民サービスに支障が出ないよう必要なシステムを改修</a:t>
            </a:r>
            <a:endParaRPr lang="en-US" altLang="ja-JP" sz="5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○システム改修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・特別区設置決定後、準備調査、仕様書等の作成、システム改修を実施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仕様書等の作成については、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部局ごと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の組織・定数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及び、庁舎への部局配置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が整うことを前提とする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06437" y="814944"/>
            <a:ext cx="9149810" cy="2149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ja-JP" altLang="en-US" sz="13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◆事務分担</a:t>
            </a:r>
            <a:r>
              <a:rPr lang="en-US" altLang="ja-JP" sz="13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3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案</a:t>
            </a:r>
            <a:r>
              <a:rPr lang="en-US" altLang="ja-JP" sz="13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3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に応じた住民サービスを提供できるよう組織体制を整備</a:t>
            </a:r>
            <a:endParaRPr lang="en-US" altLang="ja-JP" sz="13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endParaRPr lang="en-US" altLang="ja-JP" sz="5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○体制整備に向けた採用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・設置準備期間中に段階的に採用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・大阪府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への移管職員数の比率に応じて、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大阪府・大阪市で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採用し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、設置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準備期間中の準備業務に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○組織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・人事配置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・準備組織の設置、段階的に拡充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・組織別の要員案を作成し、人事配置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○大阪府・大阪市の職員の身分移管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身分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移管ルール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給与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等勤務条件の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取扱の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決定、身分移管の決定</a:t>
            </a:r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324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48310" y="188640"/>
            <a:ext cx="4876698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④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街区表示板、住居表示板の変更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8310" y="2186572"/>
            <a:ext cx="5308746" cy="460514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500" dirty="0" smtClean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tx1"/>
                </a:solidFill>
              </a:rPr>
              <a:t>⑤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　その他（広報・周知、関係機関との調整等）</a:t>
            </a:r>
            <a:endParaRPr lang="en-US" altLang="ja-JP" sz="15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6437" y="608210"/>
            <a:ext cx="9149810" cy="15328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◆町名の決定を受けて、各種表示板を変更・設置</a:t>
            </a:r>
            <a:endParaRPr kumimoji="1"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○町名の決定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・町名の取扱い方針・検討、町名素案の作成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住民へ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の説明会、町名案の決定・公表、住民への周知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○街区表示板、住居表示板の変更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・各種表示板の変更計画の検討、発注のための仕様書作成、入札・設置、住民への周知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27"/>
          <p:cNvSpPr>
            <a:spLocks noChangeArrowheads="1"/>
          </p:cNvSpPr>
          <p:nvPr/>
        </p:nvSpPr>
        <p:spPr bwMode="auto">
          <a:xfrm>
            <a:off x="8889677" y="659672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88504" y="2589476"/>
            <a:ext cx="9149810" cy="22796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◆広報・周知の実施、関係機関との調整</a:t>
            </a:r>
            <a:endParaRPr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○広報・周知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・特別区設置決定後、広報・周知計画の作成、計画的な周知啓発の実施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○条例等の整理、法令改正への対応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・条例の分類整理（暫定施行・新規制定等）、関連条例案の作成、職務執行者による暫定施行・専決処分の準備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・大阪府条例の精査、条例案等の作成、条例案の議決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・国における法制上の措置その他の措置にかかる状況把握、調整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○予算・決算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 ・特別区設置後の特別区・大阪府における予算や資金収支の試算・検証、大阪市打切り決算処理への対応、予算決算にかかる国との調整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　　 ・大阪府予算の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調製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・議決、特別区暫定予算案の策定・専決処分の準備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7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12947</TotalTime>
  <Words>662</Words>
  <PresentationFormat>A4 210 x 297 mm</PresentationFormat>
  <Paragraphs>229</Paragraphs>
  <Slides>7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7" baseType="lpstr">
      <vt:lpstr>HGP創英角ｺﾞｼｯｸUB</vt:lpstr>
      <vt:lpstr>HGP創英角ﾎﾟｯﾌﾟ体</vt:lpstr>
      <vt:lpstr>HGｺﾞｼｯｸE</vt:lpstr>
      <vt:lpstr>Meiryo UI</vt:lpstr>
      <vt:lpstr>ＭＳ Ｐゴシック</vt:lpstr>
      <vt:lpstr>ＭＳ ゴシック</vt:lpstr>
      <vt:lpstr>Arial</vt:lpstr>
      <vt:lpstr>Calibri</vt:lpstr>
      <vt:lpstr>Office テーマ</vt:lpstr>
      <vt:lpstr>1_Office テーマ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2017-09-21T10:14:25Z</cp:lastPrinted>
  <dcterms:created xsi:type="dcterms:W3CDTF">2013-07-16T06:48:23Z</dcterms:created>
  <dcterms:modified xsi:type="dcterms:W3CDTF">2018-03-19T02:27:22Z</dcterms:modified>
</cp:coreProperties>
</file>