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978" r:id="rId2"/>
    <p:sldId id="1010" r:id="rId3"/>
    <p:sldId id="1011" r:id="rId4"/>
    <p:sldId id="1012" r:id="rId5"/>
    <p:sldId id="1013" r:id="rId6"/>
    <p:sldId id="1014" r:id="rId7"/>
    <p:sldId id="1015" r:id="rId8"/>
    <p:sldId id="1016" r:id="rId9"/>
    <p:sldId id="1017"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9274" autoAdjust="0"/>
  </p:normalViewPr>
  <p:slideViewPr>
    <p:cSldViewPr>
      <p:cViewPr varScale="1">
        <p:scale>
          <a:sx n="74" d="100"/>
          <a:sy n="74" d="100"/>
        </p:scale>
        <p:origin x="1068"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2018/3/27</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97788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670107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3957553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10369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95535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８　一部事務組合等</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512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836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2348880"/>
            <a:ext cx="8394400" cy="216024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一部事務</a:t>
            </a:r>
            <a:r>
              <a:rPr lang="ja-JP" altLang="en-US" sz="2000" dirty="0" smtClean="0">
                <a:solidFill>
                  <a:schemeClr val="tx1"/>
                </a:solidFill>
                <a:latin typeface="Meiryo UI" pitchFamily="50" charset="-128"/>
                <a:ea typeface="Meiryo UI" pitchFamily="50" charset="-128"/>
                <a:cs typeface="Meiryo UI" pitchFamily="50" charset="-128"/>
              </a:rPr>
              <a:t>組合</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機関</a:t>
            </a:r>
            <a:r>
              <a:rPr lang="ja-JP" altLang="en-US" sz="2000" dirty="0">
                <a:solidFill>
                  <a:schemeClr val="tx1"/>
                </a:solidFill>
                <a:latin typeface="Meiryo UI" pitchFamily="50" charset="-128"/>
                <a:ea typeface="Meiryo UI" pitchFamily="50" charset="-128"/>
                <a:cs typeface="Meiryo UI" pitchFamily="50" charset="-128"/>
              </a:rPr>
              <a:t>等の共同</a:t>
            </a:r>
            <a:r>
              <a:rPr lang="ja-JP" altLang="en-US" sz="2000" dirty="0" smtClean="0">
                <a:solidFill>
                  <a:schemeClr val="tx1"/>
                </a:solidFill>
                <a:latin typeface="Meiryo UI" pitchFamily="50" charset="-128"/>
                <a:ea typeface="Meiryo UI" pitchFamily="50" charset="-128"/>
                <a:cs typeface="Meiryo UI" pitchFamily="50" charset="-128"/>
              </a:rPr>
              <a:t>設置</a:t>
            </a:r>
            <a:endParaRPr lang="en-US" altLang="ja-JP" sz="20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2864768" y="2831627"/>
            <a:ext cx="624760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3296816" y="3429000"/>
            <a:ext cx="5815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５</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2560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一部事務</a:t>
            </a:r>
            <a:r>
              <a:rPr lang="ja-JP" altLang="en-US" sz="2000" b="1" dirty="0" smtClean="0">
                <a:solidFill>
                  <a:prstClr val="black"/>
                </a:solidFill>
                <a:latin typeface="Meiryo UI" pitchFamily="50" charset="-128"/>
                <a:ea typeface="Meiryo UI" pitchFamily="50" charset="-128"/>
                <a:cs typeface="Meiryo UI" pitchFamily="50" charset="-128"/>
              </a:rPr>
              <a:t>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89677" y="-2738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bwMode="auto">
          <a:xfrm>
            <a:off x="5961112" y="2660073"/>
            <a:ext cx="3776913" cy="4093140"/>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bwMode="auto">
          <a:xfrm>
            <a:off x="424112" y="2410691"/>
            <a:ext cx="5214688" cy="4330676"/>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AutoShape 16"/>
          <p:cNvSpPr>
            <a:spLocks noChangeArrowheads="1"/>
          </p:cNvSpPr>
          <p:nvPr/>
        </p:nvSpPr>
        <p:spPr bwMode="auto">
          <a:xfrm>
            <a:off x="697478" y="2750484"/>
            <a:ext cx="4667956" cy="2019727"/>
          </a:xfrm>
          <a:prstGeom prst="roundRect">
            <a:avLst>
              <a:gd name="adj" fmla="val 2876"/>
            </a:avLst>
          </a:prstGeom>
          <a:solidFill>
            <a:sysClr val="window" lastClr="FFFFFF"/>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○団体の性格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・特別地方公共団体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法人格あり）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○条例・規則</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・共同する事務の範囲内で制定</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○組織</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・執行機関（管理者）、組合</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を設置</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・構成団体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から</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の負担金等で運営（</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課税権なし</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34736" y="578552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AutoShape 16"/>
          <p:cNvSpPr>
            <a:spLocks noChangeArrowheads="1"/>
          </p:cNvSpPr>
          <p:nvPr/>
        </p:nvSpPr>
        <p:spPr bwMode="auto">
          <a:xfrm>
            <a:off x="683623" y="6109055"/>
            <a:ext cx="4695711" cy="520307"/>
          </a:xfrm>
          <a:prstGeom prst="roundRect">
            <a:avLst>
              <a:gd name="adj" fmla="val 8757"/>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endParaRPr lang="en-US" altLang="ja-JP" sz="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議会は、条例の制定、予算の決定などに関する議決のほか、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の監視などを</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3045" y="2422153"/>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5838284" y="2319701"/>
            <a:ext cx="3690247"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運営のイメージ</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68" name="直線コネクタ 67"/>
          <p:cNvCxnSpPr>
            <a:stCxn id="70" idx="2"/>
            <a:endCxn id="67" idx="0"/>
          </p:cNvCxnSpPr>
          <p:nvPr/>
        </p:nvCxnSpPr>
        <p:spPr bwMode="auto">
          <a:xfrm flipV="1">
            <a:off x="7968860" y="5252040"/>
            <a:ext cx="0" cy="20593"/>
          </a:xfrm>
          <a:prstGeom prst="line">
            <a:avLst/>
          </a:prstGeom>
          <a:solidFill>
            <a:srgbClr val="FFFF99"/>
          </a:solidFill>
          <a:ln w="19050" cap="flat" cmpd="sng" algn="ctr">
            <a:solidFill>
              <a:sysClr val="windowText" lastClr="000000"/>
            </a:solidFill>
            <a:prstDash val="solid"/>
            <a:round/>
            <a:headEnd type="none" w="med" len="med"/>
            <a:tailEnd type="none" w="med" len="med"/>
          </a:ln>
          <a:effectLst/>
        </p:spPr>
      </p:cxnSp>
      <p:sp>
        <p:nvSpPr>
          <p:cNvPr id="56" name="正方形/長方形 55"/>
          <p:cNvSpPr/>
          <p:nvPr/>
        </p:nvSpPr>
        <p:spPr bwMode="auto">
          <a:xfrm>
            <a:off x="6165461" y="4492984"/>
            <a:ext cx="3385888" cy="2193565"/>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en-US" altLang="ja-JP"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）組合管理者・・・一部事務組合を代表し、実施事業を総理</a:t>
            </a:r>
          </a:p>
        </p:txBody>
      </p:sp>
      <p:sp>
        <p:nvSpPr>
          <p:cNvPr id="57" name="AutoShape 4"/>
          <p:cNvSpPr>
            <a:spLocks noChangeArrowheads="1"/>
          </p:cNvSpPr>
          <p:nvPr/>
        </p:nvSpPr>
        <p:spPr bwMode="auto">
          <a:xfrm>
            <a:off x="6968138" y="5860268"/>
            <a:ext cx="1944296" cy="604787"/>
          </a:xfrm>
          <a:prstGeom prst="roundRect">
            <a:avLst>
              <a:gd name="adj" fmla="val 5796"/>
            </a:avLst>
          </a:prstGeom>
          <a:solidFill>
            <a:schemeClr val="accent6">
              <a:lumMod val="40000"/>
              <a:lumOff val="60000"/>
            </a:schemeClr>
          </a:solidFill>
          <a:ln w="9525">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組合議会</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8" name="AutoShape 4"/>
          <p:cNvSpPr>
            <a:spLocks noChangeArrowheads="1"/>
          </p:cNvSpPr>
          <p:nvPr/>
        </p:nvSpPr>
        <p:spPr bwMode="auto">
          <a:xfrm>
            <a:off x="6968138" y="4765597"/>
            <a:ext cx="1944296" cy="723060"/>
          </a:xfrm>
          <a:prstGeom prst="roundRect">
            <a:avLst>
              <a:gd name="adj" fmla="val 5796"/>
            </a:avLst>
          </a:prstGeom>
          <a:solidFill>
            <a:schemeClr val="accent6">
              <a:lumMod val="40000"/>
              <a:lumOff val="60000"/>
            </a:schemeClr>
          </a:solidFill>
          <a:ln w="12700">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執行機関</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9" name="正方形/長方形 58"/>
          <p:cNvSpPr/>
          <p:nvPr/>
        </p:nvSpPr>
        <p:spPr bwMode="auto">
          <a:xfrm>
            <a:off x="7272392" y="4332835"/>
            <a:ext cx="1323612" cy="320301"/>
          </a:xfrm>
          <a:prstGeom prst="rect">
            <a:avLst/>
          </a:prstGeom>
          <a:solidFill>
            <a:schemeClr val="accent1">
              <a:lumMod val="60000"/>
              <a:lumOff val="40000"/>
            </a:scheme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一部事務組合</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60" name="正方形/長方形 59"/>
          <p:cNvSpPr/>
          <p:nvPr/>
        </p:nvSpPr>
        <p:spPr bwMode="auto">
          <a:xfrm>
            <a:off x="6450961" y="5465791"/>
            <a:ext cx="1297274"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提案（条例・予算等）</a:t>
            </a:r>
          </a:p>
        </p:txBody>
      </p:sp>
      <p:sp>
        <p:nvSpPr>
          <p:cNvPr id="61" name="正方形/長方形 60"/>
          <p:cNvSpPr/>
          <p:nvPr/>
        </p:nvSpPr>
        <p:spPr bwMode="auto">
          <a:xfrm>
            <a:off x="8197060" y="5475316"/>
            <a:ext cx="1231861"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a:solidFill>
                  <a:prstClr val="black"/>
                </a:solidFill>
                <a:latin typeface="HG丸ｺﾞｼｯｸM-PRO" panose="020F0600000000000000" pitchFamily="50" charset="-128"/>
                <a:ea typeface="HG丸ｺﾞｼｯｸM-PRO" panose="020F0600000000000000" pitchFamily="50" charset="-128"/>
              </a:rPr>
              <a:t>意思</a:t>
            </a: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決定（議決）</a:t>
            </a:r>
          </a:p>
        </p:txBody>
      </p:sp>
      <p:sp>
        <p:nvSpPr>
          <p:cNvPr id="62" name="下矢印 61"/>
          <p:cNvSpPr/>
          <p:nvPr/>
        </p:nvSpPr>
        <p:spPr bwMode="auto">
          <a:xfrm>
            <a:off x="7665201" y="5524501"/>
            <a:ext cx="202449" cy="295274"/>
          </a:xfrm>
          <a:prstGeom prst="down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3" name="上矢印 62"/>
          <p:cNvSpPr/>
          <p:nvPr/>
        </p:nvSpPr>
        <p:spPr bwMode="auto">
          <a:xfrm>
            <a:off x="8052726" y="5514975"/>
            <a:ext cx="195923" cy="295306"/>
          </a:xfrm>
          <a:prstGeom prst="up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7" name="角丸四角形 66"/>
          <p:cNvSpPr/>
          <p:nvPr/>
        </p:nvSpPr>
        <p:spPr bwMode="auto">
          <a:xfrm>
            <a:off x="7568438" y="5252040"/>
            <a:ext cx="800844" cy="236617"/>
          </a:xfrm>
          <a:prstGeom prst="roundRect">
            <a:avLst/>
          </a:prstGeom>
          <a:noFill/>
          <a:ln w="9525" cap="flat" cmpd="sng" algn="ctr">
            <a:no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a:t>
            </a:r>
          </a:p>
        </p:txBody>
      </p:sp>
      <p:sp>
        <p:nvSpPr>
          <p:cNvPr id="69" name="正方形/長方形 68"/>
          <p:cNvSpPr/>
          <p:nvPr/>
        </p:nvSpPr>
        <p:spPr bwMode="auto">
          <a:xfrm>
            <a:off x="7398380" y="6158329"/>
            <a:ext cx="1071192" cy="234130"/>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組合議会の議員</a:t>
            </a:r>
          </a:p>
        </p:txBody>
      </p:sp>
      <p:sp>
        <p:nvSpPr>
          <p:cNvPr id="70" name="正方形/長方形 69"/>
          <p:cNvSpPr/>
          <p:nvPr/>
        </p:nvSpPr>
        <p:spPr bwMode="auto">
          <a:xfrm>
            <a:off x="7433264" y="5046120"/>
            <a:ext cx="1071192" cy="226513"/>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組合管理者</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4" name="下矢印 73"/>
          <p:cNvSpPr/>
          <p:nvPr/>
        </p:nvSpPr>
        <p:spPr bwMode="auto">
          <a:xfrm>
            <a:off x="6623157" y="3789040"/>
            <a:ext cx="2697031" cy="504056"/>
          </a:xfrm>
          <a:prstGeom prst="downArrow">
            <a:avLst>
              <a:gd name="adj1" fmla="val 75921"/>
              <a:gd name="adj2" fmla="val 50000"/>
            </a:avLst>
          </a:prstGeom>
          <a:solidFill>
            <a:schemeClr val="accent6"/>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4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「○○事務」を共同して実施する</a:t>
            </a:r>
            <a:endParaRPr kumimoji="0" lang="en-US" altLang="ja-JP"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ため、</a:t>
            </a:r>
            <a:r>
              <a:rPr kumimoji="0" lang="ja-JP" altLang="en-US" sz="1000" b="1" kern="0" dirty="0" smtClean="0">
                <a:latin typeface="ＭＳ Ｐゴシック" panose="020B0600070205080204" pitchFamily="50" charset="-128"/>
                <a:ea typeface="ＭＳ Ｐゴシック" panose="020B0600070205080204" pitchFamily="50" charset="-128"/>
              </a:rPr>
              <a:t>一部事務組合を設置</a:t>
            </a:r>
            <a:endPar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p:txBody>
      </p:sp>
      <p:grpSp>
        <p:nvGrpSpPr>
          <p:cNvPr id="3" name="グループ化 2"/>
          <p:cNvGrpSpPr/>
          <p:nvPr/>
        </p:nvGrpSpPr>
        <p:grpSpPr>
          <a:xfrm>
            <a:off x="6165461" y="2714785"/>
            <a:ext cx="3343275" cy="1002247"/>
            <a:chOff x="6198988" y="2174304"/>
            <a:chExt cx="3343275" cy="1002247"/>
          </a:xfrm>
        </p:grpSpPr>
        <p:sp>
          <p:nvSpPr>
            <p:cNvPr id="47" name="正方形/長方形 46"/>
            <p:cNvSpPr/>
            <p:nvPr/>
          </p:nvSpPr>
          <p:spPr bwMode="auto">
            <a:xfrm>
              <a:off x="6198988" y="2327410"/>
              <a:ext cx="3343275" cy="849141"/>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64" name="正方形/長方形 63"/>
            <p:cNvSpPr/>
            <p:nvPr/>
          </p:nvSpPr>
          <p:spPr bwMode="auto">
            <a:xfrm>
              <a:off x="628267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smtClean="0">
                  <a:solidFill>
                    <a:prstClr val="black"/>
                  </a:solidFill>
                  <a:latin typeface="Meiryo UI" panose="020B0604030504040204" pitchFamily="50" charset="-128"/>
                  <a:ea typeface="Meiryo UI" panose="020B0604030504040204" pitchFamily="50" charset="-128"/>
                </a:rPr>
                <a:t>第一</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65" name="角丸四角形 64"/>
            <p:cNvSpPr/>
            <p:nvPr/>
          </p:nvSpPr>
          <p:spPr bwMode="auto">
            <a:xfrm>
              <a:off x="6308349"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1" name="直線コネクタ 70"/>
            <p:cNvCxnSpPr/>
            <p:nvPr/>
          </p:nvCxnSpPr>
          <p:spPr bwMode="auto">
            <a:xfrm>
              <a:off x="6365411"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2" name="直線コネクタ 71"/>
            <p:cNvCxnSpPr/>
            <p:nvPr/>
          </p:nvCxnSpPr>
          <p:spPr bwMode="auto">
            <a:xfrm flipV="1">
              <a:off x="6372902" y="2803783"/>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3" name="正方形/長方形 72"/>
            <p:cNvSpPr/>
            <p:nvPr/>
          </p:nvSpPr>
          <p:spPr bwMode="auto">
            <a:xfrm>
              <a:off x="7340796" y="2174304"/>
              <a:ext cx="1084598" cy="320301"/>
            </a:xfrm>
            <a:prstGeom prst="rect">
              <a:avLst/>
            </a:prstGeom>
            <a:solidFill>
              <a:srgbClr val="F79646">
                <a:lumMod val="60000"/>
                <a:lumOff val="4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構成団体</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75" name="正方形/長方形 74"/>
            <p:cNvSpPr/>
            <p:nvPr/>
          </p:nvSpPr>
          <p:spPr bwMode="auto">
            <a:xfrm>
              <a:off x="7116926" y="2566579"/>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a:solidFill>
                    <a:prstClr val="black"/>
                  </a:solidFill>
                  <a:latin typeface="Meiryo UI" panose="020B0604030504040204" pitchFamily="50" charset="-128"/>
                  <a:ea typeface="Meiryo UI" panose="020B0604030504040204" pitchFamily="50" charset="-128"/>
                </a:rPr>
                <a:t>第二</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76" name="角丸四角形 75"/>
            <p:cNvSpPr/>
            <p:nvPr/>
          </p:nvSpPr>
          <p:spPr bwMode="auto">
            <a:xfrm>
              <a:off x="7144225" y="2831794"/>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7" name="直線コネクタ 76"/>
            <p:cNvCxnSpPr/>
            <p:nvPr/>
          </p:nvCxnSpPr>
          <p:spPr bwMode="auto">
            <a:xfrm>
              <a:off x="7227722" y="279295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8" name="直線コネクタ 77"/>
            <p:cNvCxnSpPr/>
            <p:nvPr/>
          </p:nvCxnSpPr>
          <p:spPr bwMode="auto">
            <a:xfrm flipV="1">
              <a:off x="7210407" y="2808948"/>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9" name="正方形/長方形 78"/>
            <p:cNvSpPr/>
            <p:nvPr/>
          </p:nvSpPr>
          <p:spPr bwMode="auto">
            <a:xfrm>
              <a:off x="794731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a:solidFill>
                    <a:prstClr val="black"/>
                  </a:solidFill>
                  <a:latin typeface="Meiryo UI" panose="020B0604030504040204" pitchFamily="50" charset="-128"/>
                  <a:ea typeface="Meiryo UI" panose="020B0604030504040204" pitchFamily="50" charset="-128"/>
                </a:rPr>
                <a:t>第三</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0" name="角丸四角形 79"/>
            <p:cNvSpPr/>
            <p:nvPr/>
          </p:nvSpPr>
          <p:spPr bwMode="auto">
            <a:xfrm>
              <a:off x="7966361"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1" name="直線コネクタ 80"/>
            <p:cNvCxnSpPr/>
            <p:nvPr/>
          </p:nvCxnSpPr>
          <p:spPr bwMode="auto">
            <a:xfrm>
              <a:off x="8045866"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2" name="直線コネクタ 81"/>
            <p:cNvCxnSpPr/>
            <p:nvPr/>
          </p:nvCxnSpPr>
          <p:spPr bwMode="auto">
            <a:xfrm flipV="1">
              <a:off x="8045866"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grpSp>
      <p:sp>
        <p:nvSpPr>
          <p:cNvPr id="44" name="角丸四角形 43"/>
          <p:cNvSpPr/>
          <p:nvPr/>
        </p:nvSpPr>
        <p:spPr>
          <a:xfrm>
            <a:off x="434736" y="477334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法的</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AutoShape 16"/>
          <p:cNvSpPr>
            <a:spLocks noChangeArrowheads="1"/>
          </p:cNvSpPr>
          <p:nvPr/>
        </p:nvSpPr>
        <p:spPr bwMode="auto">
          <a:xfrm>
            <a:off x="697477" y="5103545"/>
            <a:ext cx="4695711" cy="666792"/>
          </a:xfrm>
          <a:prstGeom prst="roundRect">
            <a:avLst>
              <a:gd name="adj" fmla="val 7755"/>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組合が担う事務は、構成団体の事務から除外</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5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組合が処理した事務の効果は、すべての構成団体の区域内に及ぶ</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AutoShape 16"/>
          <p:cNvSpPr>
            <a:spLocks noChangeArrowheads="1"/>
          </p:cNvSpPr>
          <p:nvPr/>
        </p:nvSpPr>
        <p:spPr bwMode="auto">
          <a:xfrm>
            <a:off x="424112" y="754640"/>
            <a:ext cx="9296401" cy="1474210"/>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◆複数の地方公共団体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が、その事務の一部を共同して処理するために設置する特別地方</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公共団体</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の判断と責任に</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おいて運営</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◆必要な事項を定める規約は、構成団体の議会の議決を経て、構成団体の協議により規定</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国（総務大臣）又は都道府県（知事）が</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許可＞</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一部事務組合</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で必要な経費（負担金等）については、構成団体の議会における審議・議決を経る必要があり、</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議会の審議の中で一部事務組合の運営を確認</a:t>
            </a:r>
            <a:endPar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bwMode="auto">
          <a:xfrm>
            <a:off x="8734609" y="3107061"/>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smtClean="0">
                <a:solidFill>
                  <a:prstClr val="black"/>
                </a:solidFill>
                <a:latin typeface="Meiryo UI" panose="020B0604030504040204" pitchFamily="50" charset="-128"/>
                <a:ea typeface="Meiryo UI" panose="020B0604030504040204" pitchFamily="50" charset="-128"/>
              </a:rPr>
              <a:t>第四</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4" name="角丸四角形 83"/>
          <p:cNvSpPr/>
          <p:nvPr/>
        </p:nvSpPr>
        <p:spPr bwMode="auto">
          <a:xfrm>
            <a:off x="8753659" y="3372276"/>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5" name="直線コネクタ 84"/>
          <p:cNvCxnSpPr/>
          <p:nvPr/>
        </p:nvCxnSpPr>
        <p:spPr bwMode="auto">
          <a:xfrm>
            <a:off x="8833164" y="334138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6" name="直線コネクタ 85"/>
          <p:cNvCxnSpPr/>
          <p:nvPr/>
        </p:nvCxnSpPr>
        <p:spPr bwMode="auto">
          <a:xfrm flipV="1">
            <a:off x="8833164" y="3354845"/>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6441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261316805"/>
              </p:ext>
            </p:extLst>
          </p:nvPr>
        </p:nvGraphicFramePr>
        <p:xfrm>
          <a:off x="216024" y="1210064"/>
          <a:ext cx="9489504" cy="3665220"/>
        </p:xfrm>
        <a:graphic>
          <a:graphicData uri="http://schemas.openxmlformats.org/drawingml/2006/table">
            <a:tbl>
              <a:tblPr firstRow="1" bandRow="1">
                <a:tableStyleId>{5940675A-B579-460E-94D1-54222C63F5DA}</a:tableStyleId>
              </a:tblPr>
              <a:tblGrid>
                <a:gridCol w="1210994"/>
                <a:gridCol w="3906982"/>
                <a:gridCol w="4371528"/>
              </a:tblGrid>
              <a:tr h="297925">
                <a:tc>
                  <a:txBody>
                    <a:bodyP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区分</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主な事務</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一部事務組合の事務とする視点</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45788">
                <a:tc rowSpan="2">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事業の実施</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・介護保険事業</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・特別区設置時における特別区間の保険料・サービスの公平性等を考慮</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r>
              <a:tr h="402199">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・民間の児童養護施設等及び生活保護施設の所管事務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（設置認可、指導、助成などの事務を含む）</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・施設が偏在しており、特別区の区域を越えた入所調整の公平性等を考慮</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715020">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情報システム</a:t>
                      </a:r>
                      <a:endParaRPr kumimoji="1" lang="en-US" altLang="ja-JP" sz="1300" b="1" dirty="0" smtClean="0">
                        <a:latin typeface="ＭＳ ゴシック" panose="020B0609070205080204" pitchFamily="49" charset="-128"/>
                        <a:ea typeface="ＭＳ ゴシック" panose="020B0609070205080204" pitchFamily="49" charset="-128"/>
                      </a:endParaRPr>
                    </a:p>
                    <a:p>
                      <a:pPr algn="l"/>
                      <a:r>
                        <a:rPr kumimoji="1" lang="ja-JP" altLang="en-US" sz="1300" b="1" dirty="0" smtClean="0">
                          <a:latin typeface="ＭＳ ゴシック" panose="020B0609070205080204" pitchFamily="49" charset="-128"/>
                          <a:ea typeface="ＭＳ ゴシック" panose="020B0609070205080204" pitchFamily="49" charset="-128"/>
                        </a:rPr>
                        <a:t>の管理</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・住民基本台帳等システム　　　・戸籍情報システム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・税務事務システム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・総合福祉システム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・国民健康保険システム　　 　　・介護保険システム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・統合基盤・ネットワークシステム　　　　　　　　　　　　　　　など</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・共通的なシステム管理の集約と共同利用により、住民サービスを円滑　</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に提供するとともに、特別区のコストの抑制、業務の効率性等を考慮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921617">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施設の管理</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等</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1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児童自立支援施設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・児童養護施設</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・生活保護施設　　・心身障が</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・特別養護老人ホーム等（弘済院）</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＜市民利用施設＞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・信太山青少年野外活動センター　　・長居ユースホステル </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・青少年センタ－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・こども文化センター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者スポーツセンター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・中央体育館　　・大阪プール　　・靱テニスセンター、靱庭球場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zh-TW" altLang="en-US"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・動物管理センター　　・斎場　　・霊園</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・処分検討地等にかかる管理・処分</a:t>
                      </a:r>
                      <a:endParaRPr kumimoji="1" lang="zh-TW"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が偏在しており、特別区の区域を越えて利用される施設の</a:t>
                      </a:r>
                      <a:endParaRPr kumimoji="1" lang="en-US" altLang="ja-JP"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共同管理により、住民負担やサービスの公平性等を考慮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・施設の更新等にかかる効率的・効果的な財源投入、財産の有効</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な活用・処分などを考慮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bl>
          </a:graphicData>
        </a:graphic>
      </p:graphicFrame>
      <p:sp>
        <p:nvSpPr>
          <p:cNvPr id="6" name="正方形/長方形 27"/>
          <p:cNvSpPr>
            <a:spLocks noChangeArrowheads="1"/>
          </p:cNvSpPr>
          <p:nvPr/>
        </p:nvSpPr>
        <p:spPr bwMode="auto">
          <a:xfrm>
            <a:off x="8869486" y="659906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832" y="188640"/>
            <a:ext cx="2864768"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事務事業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185592" y="5158050"/>
            <a:ext cx="7632848" cy="652200"/>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◆特別区間における住民負担やサービスの公平性等を確保</a:t>
            </a:r>
            <a:endParaRPr lang="en-US" altLang="ja-JP" sz="1300" b="1"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◆共通的なシステム管理や所在地が偏在する施設の管理等について、共同化・集約化することにより、</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効率的・効果的に事務を執行、財産を管理・処分</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704528" y="5014033"/>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2835169" y="4940490"/>
            <a:ext cx="4248475" cy="17742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正方形/長方形 3"/>
          <p:cNvSpPr/>
          <p:nvPr/>
        </p:nvSpPr>
        <p:spPr>
          <a:xfrm>
            <a:off x="488504" y="5881040"/>
            <a:ext cx="9001000" cy="780751"/>
          </a:xfrm>
          <a:prstGeom prst="rect">
            <a:avLst/>
          </a:prstGeom>
          <a:noFill/>
          <a:ln w="158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◇以下の一部事務組合又は広域連合で実施している事務については、特別区設置の日以後においても、 引き続き、当該一部事務組合又は広域</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連合で実施</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（水防事務）</a:t>
            </a:r>
            <a:r>
              <a:rPr lang="ja-JP" altLang="en-US" sz="1000" dirty="0">
                <a:solidFill>
                  <a:schemeClr val="tx1"/>
                </a:solidFill>
                <a:latin typeface="ＭＳ Ｐゴシック" panose="020B0600070205080204" pitchFamily="50" charset="-128"/>
                <a:ea typeface="ＭＳ Ｐゴシック" panose="020B0600070205080204" pitchFamily="50" charset="-128"/>
              </a:rPr>
              <a:t>淀川左岸水防事務組合、淀川右岸水防事務組合、大和川右岸水防事務</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組合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（後期高齢者医療事業）</a:t>
            </a:r>
            <a:r>
              <a:rPr lang="ja-JP" altLang="en-US" sz="1000" dirty="0">
                <a:solidFill>
                  <a:schemeClr val="tx1"/>
                </a:solidFill>
                <a:latin typeface="+mn-ea"/>
              </a:rPr>
              <a:t>大阪府後期高齢者医療広域連合</a:t>
            </a:r>
            <a:endParaRPr lang="en-US" altLang="ja-JP" sz="1000" dirty="0">
              <a:solidFill>
                <a:schemeClr val="tx1"/>
              </a:solidFill>
              <a:latin typeface="+mn-ea"/>
            </a:endParaRPr>
          </a:p>
          <a:p>
            <a:r>
              <a:rPr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（一般廃棄物処理・処分</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000" dirty="0" smtClean="0">
                <a:solidFill>
                  <a:schemeClr val="tx1"/>
                </a:solidFill>
                <a:latin typeface="+mn-ea"/>
              </a:rPr>
              <a:t>大阪市</a:t>
            </a:r>
            <a:r>
              <a:rPr lang="ja-JP" altLang="en-US" sz="1000" dirty="0">
                <a:solidFill>
                  <a:schemeClr val="tx1"/>
                </a:solidFill>
                <a:latin typeface="+mn-ea"/>
              </a:rPr>
              <a:t>・八尾市・松原市環境施設組合</a:t>
            </a:r>
          </a:p>
          <a:p>
            <a:endParaRPr kumimoji="1"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角丸四角形 2"/>
          <p:cNvSpPr/>
          <p:nvPr/>
        </p:nvSpPr>
        <p:spPr>
          <a:xfrm>
            <a:off x="189413" y="548680"/>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4998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一部事務組合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27"/>
          <p:cNvSpPr>
            <a:spLocks noChangeArrowheads="1"/>
          </p:cNvSpPr>
          <p:nvPr/>
        </p:nvSpPr>
        <p:spPr bwMode="auto">
          <a:xfrm>
            <a:off x="8874125" y="-30336"/>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（３）組織体制</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601398" y="692696"/>
            <a:ext cx="2014544" cy="360362"/>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srgbClr val="000000"/>
                </a:solidFill>
                <a:effectLst/>
                <a:uLnTx/>
                <a:uFillTx/>
                <a:latin typeface="ＭＳ Ｐゴシック" charset="-128"/>
                <a:ea typeface="Meiryo UI"/>
                <a:cs typeface="Meiryo UI"/>
              </a:rPr>
              <a:t>＜職員数の考え方＞</a:t>
            </a:r>
            <a:endParaRPr kumimoji="0" lang="ja-JP" altLang="en-US" sz="1600" b="0" i="0" u="none" strike="noStrike" kern="0" cap="none" spc="0" normalizeH="0" baseline="0" noProof="0" dirty="0">
              <a:ln>
                <a:noFill/>
              </a:ln>
              <a:solidFill>
                <a:srgbClr val="000000"/>
              </a:solidFill>
              <a:effectLst/>
              <a:uLnTx/>
              <a:uFillTx/>
              <a:latin typeface="ＭＳ Ｐゴシック" charset="-128"/>
              <a:ea typeface="ＭＳ Ｐゴシック"/>
              <a:cs typeface="+mn-cs"/>
            </a:endParaRPr>
          </a:p>
        </p:txBody>
      </p:sp>
      <p:graphicFrame>
        <p:nvGraphicFramePr>
          <p:cNvPr id="22" name="Group 63"/>
          <p:cNvGraphicFramePr>
            <a:graphicFrameLocks noGrp="1"/>
          </p:cNvGraphicFramePr>
          <p:nvPr>
            <p:extLst/>
          </p:nvPr>
        </p:nvGraphicFramePr>
        <p:xfrm>
          <a:off x="1397620" y="1478924"/>
          <a:ext cx="7814703" cy="4614372"/>
        </p:xfrm>
        <a:graphic>
          <a:graphicData uri="http://schemas.openxmlformats.org/drawingml/2006/table">
            <a:tbl>
              <a:tblPr/>
              <a:tblGrid>
                <a:gridCol w="1987133">
                  <a:extLst>
                    <a:ext uri="{9D8B030D-6E8A-4147-A177-3AD203B41FA5}">
                      <a16:colId xmlns="" xmlns:a16="http://schemas.microsoft.com/office/drawing/2014/main" val="20000"/>
                    </a:ext>
                  </a:extLst>
                </a:gridCol>
                <a:gridCol w="4592583">
                  <a:extLst>
                    <a:ext uri="{9D8B030D-6E8A-4147-A177-3AD203B41FA5}">
                      <a16:colId xmlns="" xmlns:a16="http://schemas.microsoft.com/office/drawing/2014/main" val="20001"/>
                    </a:ext>
                  </a:extLst>
                </a:gridCol>
                <a:gridCol w="1234987">
                  <a:extLst>
                    <a:ext uri="{9D8B030D-6E8A-4147-A177-3AD203B41FA5}">
                      <a16:colId xmlns="" xmlns:a16="http://schemas.microsoft.com/office/drawing/2014/main" val="20002"/>
                    </a:ext>
                  </a:extLst>
                </a:gridCol>
              </a:tblGrid>
              <a:tr h="353495">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extLst>
                  <a:ext uri="{0D108BD9-81ED-4DB2-BD59-A6C34878D82A}">
                    <a16:rowId xmlns="" xmlns:a16="http://schemas.microsoft.com/office/drawing/2014/main" val="10000"/>
                  </a:ext>
                </a:extLst>
              </a:tr>
              <a:tr h="1237955">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窓口サービスについては、特別区（地域自治区事務所）において実施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1"/>
                  </a:ext>
                </a:extLst>
              </a:tr>
              <a:tr h="91623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動物</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管理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センター</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③斎場・霊園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2"/>
                  </a:ext>
                </a:extLst>
              </a:tr>
              <a:tr h="38968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3"/>
                  </a:ext>
                </a:extLst>
              </a:tr>
              <a:tr h="56745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 部 門   ：総務、会計、監査事務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4"/>
                  </a:ext>
                </a:extLst>
              </a:tr>
              <a:tr h="375217">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非技能労務職員</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5"/>
                  </a:ext>
                </a:extLst>
              </a:tr>
              <a:tr h="375217">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技能労務職員</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6"/>
                  </a:ext>
                </a:extLst>
              </a:tr>
              <a:tr h="375217">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7"/>
                  </a:ext>
                </a:extLst>
              </a:tr>
            </a:tbl>
          </a:graphicData>
        </a:graphic>
      </p:graphicFrame>
      <p:sp>
        <p:nvSpPr>
          <p:cNvPr id="24" name="Rectangle 3"/>
          <p:cNvSpPr>
            <a:spLocks noChangeArrowheads="1"/>
          </p:cNvSpPr>
          <p:nvPr/>
        </p:nvSpPr>
        <p:spPr bwMode="auto">
          <a:xfrm>
            <a:off x="356262" y="2964555"/>
            <a:ext cx="789177" cy="256932"/>
          </a:xfrm>
          <a:prstGeom prst="rect">
            <a:avLst/>
          </a:prstGeom>
          <a:noFill/>
          <a:ln w="19050" algn="ctr">
            <a:solidFill>
              <a:sysClr val="windowText" lastClr="000000"/>
            </a:solidFill>
            <a:miter lim="800000"/>
            <a:headEnd/>
            <a:tailEn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組合議会</a:t>
            </a:r>
          </a:p>
        </p:txBody>
      </p:sp>
      <p:sp>
        <p:nvSpPr>
          <p:cNvPr id="25" name="Line 5"/>
          <p:cNvSpPr>
            <a:spLocks noChangeShapeType="1"/>
          </p:cNvSpPr>
          <p:nvPr/>
        </p:nvSpPr>
        <p:spPr bwMode="auto">
          <a:xfrm rot="5400000">
            <a:off x="1270139" y="2097987"/>
            <a:ext cx="0" cy="252000"/>
          </a:xfrm>
          <a:prstGeom prst="line">
            <a:avLst/>
          </a:prstGeom>
          <a:noFill/>
          <a:ln w="31750">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26" name="Rectangle 2"/>
          <p:cNvSpPr>
            <a:spLocks noChangeArrowheads="1"/>
          </p:cNvSpPr>
          <p:nvPr/>
        </p:nvSpPr>
        <p:spPr bwMode="auto">
          <a:xfrm>
            <a:off x="353087" y="1798537"/>
            <a:ext cx="789177" cy="763736"/>
          </a:xfrm>
          <a:prstGeom prst="rect">
            <a:avLst/>
          </a:prstGeom>
          <a:solidFill>
            <a:srgbClr val="FFCC99"/>
          </a:solidFill>
          <a:ln w="19050" algn="ctr">
            <a:solidFill>
              <a:sysClr val="windowText" lastClr="000000"/>
            </a:solidFill>
            <a:miter lim="800000"/>
            <a:headEnd/>
            <a:tailEn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組合</a:t>
            </a:r>
            <a:endParaRPr kumimoji="0" lang="en-US" altLang="ja-JP"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管理者</a:t>
            </a:r>
          </a:p>
        </p:txBody>
      </p:sp>
      <p:sp>
        <p:nvSpPr>
          <p:cNvPr id="27" name="Text Box 61"/>
          <p:cNvSpPr txBox="1">
            <a:spLocks noChangeArrowheads="1"/>
          </p:cNvSpPr>
          <p:nvPr/>
        </p:nvSpPr>
        <p:spPr bwMode="auto">
          <a:xfrm>
            <a:off x="1371582" y="980728"/>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buFontTx/>
              <a:buNone/>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3" name="Text Box 61"/>
          <p:cNvSpPr txBox="1">
            <a:spLocks noChangeArrowheads="1"/>
          </p:cNvSpPr>
          <p:nvPr/>
        </p:nvSpPr>
        <p:spPr bwMode="auto">
          <a:xfrm>
            <a:off x="1495643" y="6167045"/>
            <a:ext cx="7618655" cy="646331"/>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決定</a:t>
            </a:r>
          </a:p>
          <a:p>
            <a:pPr eaLnBrk="1" hangingPunct="1">
              <a:spcBef>
                <a:spcPct val="0"/>
              </a:spcBef>
              <a:buNone/>
              <a:defRP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職員数は端数処理の影響で、合計数において一致して</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　上記は経営形態見直し部門を除く部門の職員数。弘済院については、経営形態見直しを反映した職員数を配置</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2798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大阪特別区事務組合（仮称）の規約＜イメージ</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 name="正方形/長方形 27"/>
          <p:cNvSpPr>
            <a:spLocks noChangeArrowheads="1"/>
          </p:cNvSpPr>
          <p:nvPr/>
        </p:nvSpPr>
        <p:spPr bwMode="auto">
          <a:xfrm>
            <a:off x="8874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bwMode="auto">
          <a:xfrm>
            <a:off x="6629400" y="1527595"/>
            <a:ext cx="1524000" cy="32384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組合管理者</a:t>
            </a:r>
          </a:p>
        </p:txBody>
      </p:sp>
      <p:sp>
        <p:nvSpPr>
          <p:cNvPr id="26" name="正方形/長方形 25"/>
          <p:cNvSpPr/>
          <p:nvPr/>
        </p:nvSpPr>
        <p:spPr bwMode="auto">
          <a:xfrm>
            <a:off x="7686676" y="2615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福祉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sp>
        <p:nvSpPr>
          <p:cNvPr id="27" name="正方形/長方形 26"/>
          <p:cNvSpPr/>
          <p:nvPr/>
        </p:nvSpPr>
        <p:spPr bwMode="auto">
          <a:xfrm>
            <a:off x="8343899" y="2037906"/>
            <a:ext cx="1219200" cy="293547"/>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会計管理者</a:t>
            </a:r>
          </a:p>
        </p:txBody>
      </p:sp>
      <p:cxnSp>
        <p:nvCxnSpPr>
          <p:cNvPr id="28" name="直線コネクタ 27"/>
          <p:cNvCxnSpPr>
            <a:stCxn id="25" idx="2"/>
          </p:cNvCxnSpPr>
          <p:nvPr/>
        </p:nvCxnSpPr>
        <p:spPr bwMode="auto">
          <a:xfrm>
            <a:off x="7391400" y="1851444"/>
            <a:ext cx="0" cy="2598062"/>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0" name="正方形/長方形 29"/>
          <p:cNvSpPr/>
          <p:nvPr/>
        </p:nvSpPr>
        <p:spPr bwMode="auto">
          <a:xfrm>
            <a:off x="5719483" y="5229200"/>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公平委員会</a:t>
            </a:r>
          </a:p>
        </p:txBody>
      </p:sp>
      <p:sp>
        <p:nvSpPr>
          <p:cNvPr id="31" name="正方形/長方形 30"/>
          <p:cNvSpPr/>
          <p:nvPr/>
        </p:nvSpPr>
        <p:spPr bwMode="auto">
          <a:xfrm>
            <a:off x="5719483" y="4725144"/>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監査委員</a:t>
            </a:r>
          </a:p>
        </p:txBody>
      </p:sp>
      <p:cxnSp>
        <p:nvCxnSpPr>
          <p:cNvPr id="32" name="直線コネクタ 31"/>
          <p:cNvCxnSpPr>
            <a:endCxn id="27" idx="1"/>
          </p:cNvCxnSpPr>
          <p:nvPr/>
        </p:nvCxnSpPr>
        <p:spPr bwMode="auto">
          <a:xfrm>
            <a:off x="7391400" y="2184680"/>
            <a:ext cx="952499"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3" name="正方形/長方形 32"/>
          <p:cNvSpPr/>
          <p:nvPr/>
        </p:nvSpPr>
        <p:spPr bwMode="auto">
          <a:xfrm>
            <a:off x="5486400" y="951217"/>
            <a:ext cx="4222376" cy="4784565"/>
          </a:xfrm>
          <a:prstGeom prst="rect">
            <a:avLst/>
          </a:prstGeom>
          <a:no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34" name="正方形/長方形 33"/>
          <p:cNvSpPr/>
          <p:nvPr/>
        </p:nvSpPr>
        <p:spPr bwMode="auto">
          <a:xfrm>
            <a:off x="5486400" y="841795"/>
            <a:ext cx="4222376" cy="457200"/>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5486401" y="5860473"/>
            <a:ext cx="4222376" cy="684447"/>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組合議会</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5343900" y="53604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smtClean="0">
                <a:solidFill>
                  <a:srgbClr val="000000"/>
                </a:solidFill>
                <a:latin typeface="ＭＳ Ｐゴシック" pitchFamily="50" charset="-128"/>
                <a:ea typeface="Meiryo UI"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ＭＳ Ｐゴシック" pitchFamily="50" charset="-128"/>
                <a:ea typeface="Meiryo UI" pitchFamily="50" charset="-128"/>
                <a:cs typeface="Meiryo UI" pitchFamily="50" charset="-128"/>
              </a:rPr>
              <a:t>組織図</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37" name="AutoShape 16"/>
          <p:cNvSpPr>
            <a:spLocks noChangeArrowheads="1"/>
          </p:cNvSpPr>
          <p:nvPr/>
        </p:nvSpPr>
        <p:spPr bwMode="auto">
          <a:xfrm>
            <a:off x="394440" y="837793"/>
            <a:ext cx="4777635" cy="5701699"/>
          </a:xfrm>
          <a:prstGeom prst="roundRect">
            <a:avLst>
              <a:gd name="adj" fmla="val 0"/>
            </a:avLst>
          </a:prstGeom>
          <a:solidFill>
            <a:schemeClr val="accent6">
              <a:lumMod val="40000"/>
              <a:lumOff val="60000"/>
            </a:schemeClr>
          </a:solidFill>
          <a:ln w="12700">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lang="en-US" altLang="ja-JP" sz="3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名称）</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大阪特別区事務組合（仮称）という。</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6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（組合の構成団体）</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・組合は、第一区、第二区、・・・をもって組織する。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共同処理する事務）</a:t>
            </a:r>
            <a:endParaRPr kumimoji="1" lang="en-US" altLang="ja-JP" sz="3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事務、△△に関する事務、□□に関する事務を共同</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処理する。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事務所の位置）</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・組合の事務所は、</a:t>
            </a:r>
            <a:r>
              <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議会の組織及び議員の選挙</a:t>
            </a:r>
            <a:r>
              <a:rPr kumimoji="1" lang="ja-JP" altLang="en-US" sz="12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方法）</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・組合議会の議員定数は○人とし、構成団体の議会において、当該構成団体の</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うちから、第一区</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にあって</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は△人を、第二区にあっては</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人を、・・・、それぞれ選</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挙する。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議員の任期は、当該構成団体の議会の任期による。ただし、補欠議員の任</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期は、前任者の残任期間とする。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・組合の議会は、組合議員のうちから議長及び副議長各１人を選挙しなければな</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らない。</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執行機関の組織及び選任の方法）</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に管理者、副管理者及び会計管理者各</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管理者は、構成団体の長の互選により定める。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・副管理者は、管理者である構成団体の長以外の構成団体の長のうちから管理</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者が選任する。</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・上記のほか、組合に必要な職員を置き、管理者が任命する。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（監査</a:t>
            </a: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委員</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・組合に監査委員◆人を置く。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（経費の支弁の方法）</a:t>
            </a:r>
            <a:endParaRPr lang="en-US" altLang="ja-JP"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・構成団体の負担金、◇◇に係る収入その他の収入をもって充てる。</a:t>
            </a:r>
            <a:endParaRPr lang="en-US" altLang="ja-JP"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1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cxnSp>
        <p:nvCxnSpPr>
          <p:cNvPr id="38" name="直線コネクタ 37"/>
          <p:cNvCxnSpPr>
            <a:endCxn id="26" idx="1"/>
          </p:cNvCxnSpPr>
          <p:nvPr/>
        </p:nvCxnSpPr>
        <p:spPr bwMode="auto">
          <a:xfrm>
            <a:off x="7391400" y="2741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9" name="正方形/長方形 38"/>
          <p:cNvSpPr/>
          <p:nvPr/>
        </p:nvSpPr>
        <p:spPr bwMode="auto">
          <a:xfrm>
            <a:off x="7686676" y="3200679"/>
            <a:ext cx="1586804" cy="230271"/>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市民利用施設</a:t>
            </a: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cxnSp>
        <p:nvCxnSpPr>
          <p:cNvPr id="40" name="直線コネクタ 39"/>
          <p:cNvCxnSpPr>
            <a:endCxn id="39" idx="1"/>
          </p:cNvCxnSpPr>
          <p:nvPr/>
        </p:nvCxnSpPr>
        <p:spPr bwMode="auto">
          <a:xfrm>
            <a:off x="7405688" y="3314700"/>
            <a:ext cx="280988" cy="1115"/>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1" name="正方形/長方形 40"/>
          <p:cNvSpPr/>
          <p:nvPr/>
        </p:nvSpPr>
        <p:spPr bwMode="auto">
          <a:xfrm>
            <a:off x="7686676" y="3758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情報システム管理部門</a:t>
            </a:r>
          </a:p>
        </p:txBody>
      </p:sp>
      <p:cxnSp>
        <p:nvCxnSpPr>
          <p:cNvPr id="42" name="直線コネクタ 41"/>
          <p:cNvCxnSpPr>
            <a:endCxn id="41" idx="1"/>
          </p:cNvCxnSpPr>
          <p:nvPr/>
        </p:nvCxnSpPr>
        <p:spPr bwMode="auto">
          <a:xfrm>
            <a:off x="7391400" y="3884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3" name="正方形/長方形 42"/>
          <p:cNvSpPr/>
          <p:nvPr/>
        </p:nvSpPr>
        <p:spPr bwMode="auto">
          <a:xfrm>
            <a:off x="7696200" y="4323416"/>
            <a:ext cx="1577280"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総務・財産管理</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endParaRPr kumimoji="0" lang="en-US" altLang="ja-JP"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cxnSp>
        <p:nvCxnSpPr>
          <p:cNvPr id="44" name="直線コネクタ 43"/>
          <p:cNvCxnSpPr>
            <a:endCxn id="43" idx="1"/>
          </p:cNvCxnSpPr>
          <p:nvPr/>
        </p:nvCxnSpPr>
        <p:spPr bwMode="auto">
          <a:xfrm>
            <a:off x="7391400" y="4449506"/>
            <a:ext cx="304800"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24" name="角丸四角形 23"/>
          <p:cNvSpPr/>
          <p:nvPr/>
        </p:nvSpPr>
        <p:spPr>
          <a:xfrm>
            <a:off x="223464" y="53306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a:solidFill>
                  <a:srgbClr val="000000"/>
                </a:solidFill>
                <a:latin typeface="ＭＳ Ｐゴシック" pitchFamily="50" charset="-128"/>
                <a:ea typeface="Meiryo UI" pitchFamily="50" charset="-128"/>
                <a:cs typeface="Meiryo UI" pitchFamily="50" charset="-128"/>
              </a:rPr>
              <a:t>■</a:t>
            </a:r>
            <a:r>
              <a:rPr kumimoji="0" lang="ja-JP" altLang="en-US" sz="1500" b="1" kern="0" dirty="0" smtClean="0">
                <a:solidFill>
                  <a:srgbClr val="000000"/>
                </a:solidFill>
                <a:latin typeface="ＭＳ Ｐゴシック" pitchFamily="50" charset="-128"/>
                <a:ea typeface="Meiryo UI" pitchFamily="50" charset="-128"/>
                <a:cs typeface="Meiryo UI" pitchFamily="50" charset="-128"/>
              </a:rPr>
              <a:t>規約（主な規定例）</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2" name="正方形/長方形 1"/>
          <p:cNvSpPr/>
          <p:nvPr/>
        </p:nvSpPr>
        <p:spPr>
          <a:xfrm>
            <a:off x="306757" y="6533707"/>
            <a:ext cx="4953000" cy="261610"/>
          </a:xfrm>
          <a:prstGeom prst="rect">
            <a:avLst/>
          </a:prstGeom>
        </p:spPr>
        <p:txBody>
          <a:bodyPr>
            <a:spAutoFit/>
          </a:bodyPr>
          <a:lstStyle/>
          <a:p>
            <a:pPr lvl="0" fontAlgn="base">
              <a:spcBef>
                <a:spcPct val="0"/>
              </a:spcBef>
              <a:spcAft>
                <a:spcPct val="0"/>
              </a:spcAft>
              <a:defRPr/>
            </a:pPr>
            <a:r>
              <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「大阪市・八尾市・松原市環境施設組合規約」を</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参照</a:t>
            </a:r>
            <a:endPar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 name="正方形/長方形 3"/>
          <p:cNvSpPr/>
          <p:nvPr/>
        </p:nvSpPr>
        <p:spPr>
          <a:xfrm>
            <a:off x="2603616" y="6069819"/>
            <a:ext cx="288032" cy="641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dirty="0" smtClean="0">
                <a:solidFill>
                  <a:schemeClr val="tx1"/>
                </a:solidFill>
              </a:rPr>
              <a:t>････</a:t>
            </a:r>
            <a:endParaRPr kumimoji="1" lang="ja-JP" altLang="en-US" sz="1300" dirty="0">
              <a:solidFill>
                <a:schemeClr val="tx1"/>
              </a:solidFill>
            </a:endParaRPr>
          </a:p>
        </p:txBody>
      </p:sp>
    </p:spTree>
    <p:extLst>
      <p:ext uri="{BB962C8B-B14F-4D97-AF65-F5344CB8AC3E}">
        <p14:creationId xmlns:p14="http://schemas.microsoft.com/office/powerpoint/2010/main" val="1185343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8021316" y="3549427"/>
            <a:ext cx="9701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機関等の共同</a:t>
            </a:r>
            <a:r>
              <a:rPr lang="ja-JP" altLang="en-US" sz="2000" b="1" dirty="0" smtClean="0">
                <a:solidFill>
                  <a:prstClr val="black"/>
                </a:solidFill>
                <a:latin typeface="Meiryo UI" pitchFamily="50" charset="-128"/>
                <a:ea typeface="Meiryo UI" pitchFamily="50" charset="-128"/>
                <a:cs typeface="Meiryo UI" pitchFamily="50" charset="-128"/>
              </a:rPr>
              <a:t>設置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9" name="角丸四角形 48"/>
          <p:cNvSpPr/>
          <p:nvPr/>
        </p:nvSpPr>
        <p:spPr bwMode="auto">
          <a:xfrm>
            <a:off x="5935515" y="2725546"/>
            <a:ext cx="3702346" cy="3923072"/>
          </a:xfrm>
          <a:prstGeom prst="roundRect">
            <a:avLst>
              <a:gd name="adj" fmla="val 0"/>
            </a:avLst>
          </a:prstGeom>
          <a:noFill/>
          <a:ln w="12700">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424112" y="2479964"/>
            <a:ext cx="5214688" cy="4193288"/>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7" name="AutoShape 16"/>
          <p:cNvSpPr>
            <a:spLocks noChangeArrowheads="1"/>
          </p:cNvSpPr>
          <p:nvPr/>
        </p:nvSpPr>
        <p:spPr bwMode="auto">
          <a:xfrm>
            <a:off x="424112" y="794485"/>
            <a:ext cx="9296401" cy="1510852"/>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◆地方公共団体の執行機関を簡素化し、経費節約に資しつつ合理的な行政を確保するため、地方公共団体の委員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会、委員又は執行機関の内部組織等を共同で設置するもの</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◆共同設置した各地方公共団体</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（以下「関係団体」という。）</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の共通の機関等の性格を有し、共同設置する機関等が管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理及び執行したことの効果は、</a:t>
            </a:r>
            <a:r>
              <a:rPr lang="ja-JP" altLang="en-US" sz="1500" kern="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関係団体に帰属</a:t>
            </a:r>
            <a:endParaRPr kumimoji="1" lang="ja-JP" altLang="en-US" sz="15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◆機関等の共同設置にあたり必要</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事項</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を定める規約</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、関係団体の議会の議決を経て、関係団体の協議により規定</a:t>
            </a:r>
            <a:endParaRPr kumimoji="1" lang="ja-JP" altLang="en-US" sz="149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22767" y="2520606"/>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5803756" y="2420888"/>
            <a:ext cx="3610913"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組織（イメージ）</a:t>
            </a: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5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3" name="正方形/長方形 27"/>
          <p:cNvSpPr>
            <a:spLocks noChangeArrowheads="1"/>
          </p:cNvSpPr>
          <p:nvPr/>
        </p:nvSpPr>
        <p:spPr bwMode="auto">
          <a:xfrm>
            <a:off x="8874125" y="-2738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AutoShape 16"/>
          <p:cNvSpPr>
            <a:spLocks noChangeArrowheads="1"/>
          </p:cNvSpPr>
          <p:nvPr/>
        </p:nvSpPr>
        <p:spPr bwMode="auto">
          <a:xfrm>
            <a:off x="717306" y="2880646"/>
            <a:ext cx="4667956" cy="1764434"/>
          </a:xfrm>
          <a:prstGeom prst="roundRect">
            <a:avLst>
              <a:gd name="adj" fmla="val 2730"/>
            </a:avLst>
          </a:prstGeom>
          <a:solidFill>
            <a:sysClr val="window" lastClr="FFFFFF"/>
          </a:solidFill>
          <a:ln w="9525">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○組織の性格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・関係団体の共通組織</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○指揮監督</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・関係団体それぞれから指揮命令</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を受ける</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・関係団体が負担し、規約で定める普通地方公共団体の予算に計上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して支出</a:t>
            </a:r>
            <a:endParaRPr kumimoji="1" lang="en-US" altLang="ja-JP" sz="8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p:txBody>
      </p:sp>
      <p:sp>
        <p:nvSpPr>
          <p:cNvPr id="10" name="正方形/長方形 9"/>
          <p:cNvSpPr/>
          <p:nvPr/>
        </p:nvSpPr>
        <p:spPr>
          <a:xfrm>
            <a:off x="7525667" y="5036989"/>
            <a:ext cx="657225" cy="1439758"/>
          </a:xfrm>
          <a:prstGeom prst="rect">
            <a:avLst/>
          </a:prstGeom>
          <a:solidFill>
            <a:schemeClr val="accent6">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○○部</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共同組織</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509119"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第○</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3" name="正方形/長方形 2"/>
          <p:cNvSpPr/>
          <p:nvPr/>
        </p:nvSpPr>
        <p:spPr>
          <a:xfrm>
            <a:off x="6050536" y="3554082"/>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6396928" y="3904242"/>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033120" y="4614460"/>
            <a:ext cx="1558305" cy="4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396928" y="4254921"/>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534819" y="4038896"/>
            <a:ext cx="74900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6228117"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55998"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37" name="正方形/長方形 36"/>
          <p:cNvSpPr/>
          <p:nvPr/>
        </p:nvSpPr>
        <p:spPr>
          <a:xfrm>
            <a:off x="6715101"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38" name="正方形/長方形 37"/>
          <p:cNvSpPr/>
          <p:nvPr/>
        </p:nvSpPr>
        <p:spPr>
          <a:xfrm>
            <a:off x="635982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39" name="正方形/長方形 38"/>
          <p:cNvSpPr/>
          <p:nvPr/>
        </p:nvSpPr>
        <p:spPr>
          <a:xfrm>
            <a:off x="602152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47" name="正方形/長方形 46"/>
          <p:cNvSpPr/>
          <p:nvPr/>
        </p:nvSpPr>
        <p:spPr>
          <a:xfrm>
            <a:off x="8846120" y="3526785"/>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コネクタ 47"/>
          <p:cNvCxnSpPr/>
          <p:nvPr/>
        </p:nvCxnSpPr>
        <p:spPr>
          <a:xfrm>
            <a:off x="9216572" y="3902749"/>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8115300" y="4614326"/>
            <a:ext cx="1507350" cy="5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367811" y="4038897"/>
            <a:ext cx="77055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921284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3" name="正方形/長方形 62"/>
          <p:cNvSpPr/>
          <p:nvPr/>
        </p:nvSpPr>
        <p:spPr>
          <a:xfrm>
            <a:off x="887857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4" name="正方形/長方形 63"/>
          <p:cNvSpPr/>
          <p:nvPr/>
        </p:nvSpPr>
        <p:spPr>
          <a:xfrm>
            <a:off x="8546500"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65" name="正方形/長方形 64"/>
          <p:cNvSpPr/>
          <p:nvPr/>
        </p:nvSpPr>
        <p:spPr>
          <a:xfrm>
            <a:off x="8211682"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74" name="正方形/長方形 73"/>
          <p:cNvSpPr/>
          <p:nvPr/>
        </p:nvSpPr>
        <p:spPr>
          <a:xfrm>
            <a:off x="6608697" y="3548865"/>
            <a:ext cx="1078084"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1" name="直線コネクタ 100"/>
          <p:cNvCxnSpPr/>
          <p:nvPr/>
        </p:nvCxnSpPr>
        <p:spPr>
          <a:xfrm>
            <a:off x="6566411"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6921689" y="4609695"/>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7262586"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8418270"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080405" y="4608866"/>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414669"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6714837" y="3757224"/>
            <a:ext cx="85753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7572375" y="3762375"/>
            <a:ext cx="138113" cy="1247775"/>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7165388" y="4256413"/>
            <a:ext cx="44382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8115300" y="3762375"/>
            <a:ext cx="781050"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7996238" y="3763162"/>
            <a:ext cx="119062" cy="1251751"/>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8072442" y="4252913"/>
            <a:ext cx="409571" cy="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10" idx="0"/>
          </p:cNvCxnSpPr>
          <p:nvPr/>
        </p:nvCxnSpPr>
        <p:spPr>
          <a:xfrm flipH="1">
            <a:off x="7854280" y="2728913"/>
            <a:ext cx="3845" cy="230807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10" idx="2"/>
          </p:cNvCxnSpPr>
          <p:nvPr/>
        </p:nvCxnSpPr>
        <p:spPr>
          <a:xfrm flipH="1">
            <a:off x="7853363" y="6476747"/>
            <a:ext cx="917" cy="17170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8418270"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第△</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69" name="角丸四角形 68"/>
          <p:cNvSpPr/>
          <p:nvPr/>
        </p:nvSpPr>
        <p:spPr>
          <a:xfrm>
            <a:off x="434736" y="5584089"/>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AutoShape 16"/>
          <p:cNvSpPr>
            <a:spLocks noChangeArrowheads="1"/>
          </p:cNvSpPr>
          <p:nvPr/>
        </p:nvSpPr>
        <p:spPr bwMode="auto">
          <a:xfrm>
            <a:off x="678427" y="5949900"/>
            <a:ext cx="4690885" cy="527646"/>
          </a:xfrm>
          <a:prstGeom prst="roundRect">
            <a:avLst>
              <a:gd name="adj" fmla="val 8694"/>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議決</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が必要な事項で関係団体すべてに関係する事項については</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のすべての議会において審議・議決が</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34736" y="4727877"/>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◆法的効果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AutoShape 16"/>
          <p:cNvSpPr>
            <a:spLocks noChangeArrowheads="1"/>
          </p:cNvSpPr>
          <p:nvPr/>
        </p:nvSpPr>
        <p:spPr bwMode="auto">
          <a:xfrm>
            <a:off x="717306" y="5087917"/>
            <a:ext cx="4652006" cy="415314"/>
          </a:xfrm>
          <a:prstGeom prst="roundRect">
            <a:avLst>
              <a:gd name="adj" fmla="val 9912"/>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団体自らが行ったことと同様、それぞれの関係団体に</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帰属</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3" name="直線コネクタ 72"/>
          <p:cNvCxnSpPr/>
          <p:nvPr/>
        </p:nvCxnSpPr>
        <p:spPr>
          <a:xfrm>
            <a:off x="9019486" y="4253428"/>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コネクタ 75"/>
          <p:cNvCxnSpPr/>
          <p:nvPr/>
        </p:nvCxnSpPr>
        <p:spPr>
          <a:xfrm>
            <a:off x="8753088"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7598246"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8115300"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83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69486" y="6616180"/>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5551" y="188640"/>
            <a:ext cx="2808312"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（２）事務</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272480" y="1268760"/>
          <a:ext cx="9361040" cy="3601664"/>
        </p:xfrm>
        <a:graphic>
          <a:graphicData uri="http://schemas.openxmlformats.org/drawingml/2006/table">
            <a:tbl>
              <a:tblPr firstRow="1" bandRow="1">
                <a:tableStyleId>{5940675A-B579-460E-94D1-54222C63F5DA}</a:tableStyleId>
              </a:tblPr>
              <a:tblGrid>
                <a:gridCol w="3744416"/>
                <a:gridCol w="5616624"/>
              </a:tblGrid>
              <a:tr h="442435">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主な事務</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共同設置の事務とする視点</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6922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・監査委員及び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その事務局</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・監査機能の共同化により、統一した監査基準、監査委員の専門性等を考慮</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33351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・心身障が</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者リハビリテーションセンターで行う事務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知的障がい者更生相談所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者支援センター　　など</a:t>
                      </a:r>
                    </a:p>
                  </a:txBody>
                  <a:tcPr anchor="ctr"/>
                </a:tc>
                <a:tc>
                  <a:txBody>
                    <a:bodyPr/>
                    <a:lstStyle/>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者福祉にかかる相談、支援等の住民生活に密接に関わる事務は、住民に身近な</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特別区での実施が基本</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身体障がい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者リハビリテーションセンターで行う事務を</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一体的に共同処理し、各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特別区長</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の権限のもと、</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者支援の基幹施設として関係機関と連携した体系的な支援サービス</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の提供、高度な専門性等を考慮</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133489">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・児童相談所及び一時保護所</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（一部の特別区において暫定的に共同設置で対応）</a:t>
                      </a:r>
                    </a:p>
                  </a:txBody>
                  <a:tcPr anchor="ct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spc="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児童虐待事案への迅速な対応や高い専門性が求められるため、各特別区に児童相談所・</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　一時保護所を整備することが基本</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・なお、特別区設置時に整備が完了していない場合は、隣接区との共同設置により、特別</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　区長の権限のもとで実施できる体制を確保</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txBody>
                  <a:tcPr anchor="ctr"/>
                </a:tc>
              </a:tr>
            </a:tbl>
          </a:graphicData>
        </a:graphic>
      </p:graphicFrame>
      <p:sp>
        <p:nvSpPr>
          <p:cNvPr id="14" name="正方形/長方形 13"/>
          <p:cNvSpPr/>
          <p:nvPr/>
        </p:nvSpPr>
        <p:spPr>
          <a:xfrm>
            <a:off x="1207443" y="5522822"/>
            <a:ext cx="7632848" cy="625838"/>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者支援など特別区長の権限において実施すべき事務や監査事務について、共同処理すること</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により、高度な専門性の確保や効率的な事務処理が可能</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大かっこ 15"/>
          <p:cNvSpPr/>
          <p:nvPr/>
        </p:nvSpPr>
        <p:spPr>
          <a:xfrm>
            <a:off x="488504" y="2938072"/>
            <a:ext cx="2254696" cy="5541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二等辺三角形 9"/>
          <p:cNvSpPr/>
          <p:nvPr/>
        </p:nvSpPr>
        <p:spPr>
          <a:xfrm rot="10800000">
            <a:off x="2855167" y="5018441"/>
            <a:ext cx="4248475" cy="31102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716778" y="5356572"/>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13" name="角丸四角形 12"/>
          <p:cNvSpPr/>
          <p:nvPr/>
        </p:nvSpPr>
        <p:spPr>
          <a:xfrm>
            <a:off x="189413" y="589624"/>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03572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31151</TotalTime>
  <Words>935</Words>
  <PresentationFormat>A4 210 x 297 mm</PresentationFormat>
  <Paragraphs>300</Paragraphs>
  <Slides>9</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HGPｺﾞｼｯｸE</vt:lpstr>
      <vt:lpstr>HGｺﾞｼｯｸE</vt:lpstr>
      <vt:lpstr>HG丸ｺﾞｼｯｸM-PRO</vt:lpstr>
      <vt:lpstr>Meiryo UI</vt:lpstr>
      <vt:lpstr>ＭＳ Ｐゴシック</vt:lpstr>
      <vt:lpstr>MS UI Gothic</vt:lpstr>
      <vt:lpstr>ＭＳ ゴシック</vt:lpstr>
      <vt:lpstr>Arial</vt:lpstr>
      <vt:lpstr>Calibri</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2018-03-15T01:35:55Z</cp:lastPrinted>
  <dcterms:created xsi:type="dcterms:W3CDTF">2013-07-16T06:48:23Z</dcterms:created>
  <dcterms:modified xsi:type="dcterms:W3CDTF">2018-03-27T07:48:10Z</dcterms:modified>
</cp:coreProperties>
</file>