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834" r:id="rId2"/>
    <p:sldId id="845" r:id="rId3"/>
    <p:sldId id="846" r:id="rId4"/>
    <p:sldId id="847" r:id="rId5"/>
    <p:sldId id="848" r:id="rId6"/>
    <p:sldId id="849" r:id="rId7"/>
    <p:sldId id="850" r:id="rId8"/>
    <p:sldId id="851" r:id="rId9"/>
    <p:sldId id="852" r:id="rId10"/>
    <p:sldId id="853" r:id="rId11"/>
    <p:sldId id="854" r:id="rId12"/>
    <p:sldId id="855" r:id="rId13"/>
    <p:sldId id="856" r:id="rId14"/>
    <p:sldId id="857" r:id="rId15"/>
    <p:sldId id="858" r:id="rId16"/>
    <p:sldId id="859" r:id="rId17"/>
    <p:sldId id="860" r:id="rId18"/>
    <p:sldId id="861" r:id="rId19"/>
    <p:sldId id="862" r:id="rId20"/>
    <p:sldId id="863" r:id="rId21"/>
    <p:sldId id="864" r:id="rId22"/>
    <p:sldId id="865" r:id="rId23"/>
    <p:sldId id="866" r:id="rId24"/>
    <p:sldId id="867" r:id="rId25"/>
    <p:sldId id="868" r:id="rId26"/>
    <p:sldId id="869" r:id="rId27"/>
    <p:sldId id="870" r:id="rId28"/>
    <p:sldId id="871" r:id="rId29"/>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3" autoAdjust="0"/>
    <p:restoredTop sz="99274" autoAdjust="0"/>
  </p:normalViewPr>
  <p:slideViewPr>
    <p:cSldViewPr>
      <p:cViewPr varScale="1">
        <p:scale>
          <a:sx n="74" d="100"/>
          <a:sy n="74" d="100"/>
        </p:scale>
        <p:origin x="1068" y="84"/>
      </p:cViewPr>
      <p:guideLst>
        <p:guide orient="horz" pos="2160"/>
        <p:guide pos="312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4307047" cy="340360"/>
          </a:xfrm>
          <a:prstGeom prst="rect">
            <a:avLst/>
          </a:prstGeom>
        </p:spPr>
        <p:txBody>
          <a:bodyPr vert="horz" lIns="91406" tIns="45700" rIns="91406" bIns="4570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7" y="0"/>
            <a:ext cx="4307047" cy="340360"/>
          </a:xfrm>
          <a:prstGeom prst="rect">
            <a:avLst/>
          </a:prstGeom>
        </p:spPr>
        <p:txBody>
          <a:bodyPr vert="horz" lIns="91406" tIns="45700" rIns="91406" bIns="45700" rtlCol="0"/>
          <a:lstStyle>
            <a:lvl1pPr algn="r">
              <a:defRPr sz="1200"/>
            </a:lvl1pPr>
          </a:lstStyle>
          <a:p>
            <a:fld id="{4179279C-853F-4F34-A5D2-B95F4823AB07}" type="datetimeFigureOut">
              <a:rPr kumimoji="1" lang="ja-JP" altLang="en-US" smtClean="0"/>
              <a:pPr/>
              <a:t>2018/3/30</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406" tIns="45700" rIns="91406" bIns="45700" rtlCol="0" anchor="ctr"/>
          <a:lstStyle/>
          <a:p>
            <a:endParaRPr lang="ja-JP" altLang="en-US"/>
          </a:p>
        </p:txBody>
      </p:sp>
      <p:sp>
        <p:nvSpPr>
          <p:cNvPr id="5" name="ノート プレースホルダ 4"/>
          <p:cNvSpPr>
            <a:spLocks noGrp="1"/>
          </p:cNvSpPr>
          <p:nvPr>
            <p:ph type="body" sz="quarter" idx="3"/>
          </p:nvPr>
        </p:nvSpPr>
        <p:spPr>
          <a:xfrm>
            <a:off x="993935" y="3233425"/>
            <a:ext cx="7951470" cy="3063240"/>
          </a:xfrm>
          <a:prstGeom prst="rect">
            <a:avLst/>
          </a:prstGeom>
        </p:spPr>
        <p:txBody>
          <a:bodyPr vert="horz" lIns="91406" tIns="45700" rIns="91406" bIns="45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6465659"/>
            <a:ext cx="4307047" cy="340360"/>
          </a:xfrm>
          <a:prstGeom prst="rect">
            <a:avLst/>
          </a:prstGeom>
        </p:spPr>
        <p:txBody>
          <a:bodyPr vert="horz" lIns="91406" tIns="45700" rIns="91406" bIns="4570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7" y="6465659"/>
            <a:ext cx="4307047" cy="340360"/>
          </a:xfrm>
          <a:prstGeom prst="rect">
            <a:avLst/>
          </a:prstGeom>
        </p:spPr>
        <p:txBody>
          <a:bodyPr vert="horz" lIns="91406" tIns="45700" rIns="91406" bIns="4570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3</a:t>
            </a:fld>
            <a:endParaRPr kumimoji="1" lang="ja-JP" altLang="en-US"/>
          </a:p>
        </p:txBody>
      </p:sp>
    </p:spTree>
    <p:extLst>
      <p:ext uri="{BB962C8B-B14F-4D97-AF65-F5344CB8AC3E}">
        <p14:creationId xmlns:p14="http://schemas.microsoft.com/office/powerpoint/2010/main" val="35116015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290F06E3-7E36-4021-8B51-FE94DB2220A6}" type="slidenum">
              <a:rPr kumimoji="1" lang="ja-JP" altLang="en-US" smtClean="0"/>
              <a:pPr/>
              <a:t>25</a:t>
            </a:fld>
            <a:endParaRPr kumimoji="1" lang="ja-JP" altLang="en-US"/>
          </a:p>
        </p:txBody>
      </p:sp>
    </p:spTree>
    <p:extLst>
      <p:ext uri="{BB962C8B-B14F-4D97-AF65-F5344CB8AC3E}">
        <p14:creationId xmlns:p14="http://schemas.microsoft.com/office/powerpoint/2010/main" val="483485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4</a:t>
            </a:fld>
            <a:endParaRPr kumimoji="1" lang="ja-JP" altLang="en-US"/>
          </a:p>
        </p:txBody>
      </p:sp>
    </p:spTree>
    <p:extLst>
      <p:ext uri="{BB962C8B-B14F-4D97-AF65-F5344CB8AC3E}">
        <p14:creationId xmlns:p14="http://schemas.microsoft.com/office/powerpoint/2010/main" val="1084061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5</a:t>
            </a:fld>
            <a:endParaRPr kumimoji="1" lang="ja-JP" altLang="en-US"/>
          </a:p>
        </p:txBody>
      </p:sp>
    </p:spTree>
    <p:extLst>
      <p:ext uri="{BB962C8B-B14F-4D97-AF65-F5344CB8AC3E}">
        <p14:creationId xmlns:p14="http://schemas.microsoft.com/office/powerpoint/2010/main" val="1039820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8</a:t>
            </a:fld>
            <a:endParaRPr kumimoji="1" lang="ja-JP" altLang="en-US"/>
          </a:p>
        </p:txBody>
      </p:sp>
    </p:spTree>
    <p:extLst>
      <p:ext uri="{BB962C8B-B14F-4D97-AF65-F5344CB8AC3E}">
        <p14:creationId xmlns:p14="http://schemas.microsoft.com/office/powerpoint/2010/main" val="3511972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9</a:t>
            </a:fld>
            <a:endParaRPr kumimoji="1" lang="ja-JP" altLang="en-US"/>
          </a:p>
        </p:txBody>
      </p:sp>
    </p:spTree>
    <p:extLst>
      <p:ext uri="{BB962C8B-B14F-4D97-AF65-F5344CB8AC3E}">
        <p14:creationId xmlns:p14="http://schemas.microsoft.com/office/powerpoint/2010/main" val="2225715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16</a:t>
            </a:fld>
            <a:endParaRPr kumimoji="1" lang="ja-JP" altLang="en-US"/>
          </a:p>
        </p:txBody>
      </p:sp>
    </p:spTree>
    <p:extLst>
      <p:ext uri="{BB962C8B-B14F-4D97-AF65-F5344CB8AC3E}">
        <p14:creationId xmlns:p14="http://schemas.microsoft.com/office/powerpoint/2010/main" val="37689102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17</a:t>
            </a:fld>
            <a:endParaRPr kumimoji="1" lang="ja-JP" altLang="en-US"/>
          </a:p>
        </p:txBody>
      </p:sp>
    </p:spTree>
    <p:extLst>
      <p:ext uri="{BB962C8B-B14F-4D97-AF65-F5344CB8AC3E}">
        <p14:creationId xmlns:p14="http://schemas.microsoft.com/office/powerpoint/2010/main" val="1832343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18</a:t>
            </a:fld>
            <a:endParaRPr kumimoji="1" lang="ja-JP" altLang="en-US"/>
          </a:p>
        </p:txBody>
      </p:sp>
    </p:spTree>
    <p:extLst>
      <p:ext uri="{BB962C8B-B14F-4D97-AF65-F5344CB8AC3E}">
        <p14:creationId xmlns:p14="http://schemas.microsoft.com/office/powerpoint/2010/main" val="2643169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290F06E3-7E36-4021-8B51-FE94DB2220A6}" type="slidenum">
              <a:rPr kumimoji="1" lang="ja-JP" altLang="en-US" smtClean="0"/>
              <a:pPr/>
              <a:t>24</a:t>
            </a:fld>
            <a:endParaRPr kumimoji="1" lang="ja-JP" altLang="en-US"/>
          </a:p>
        </p:txBody>
      </p:sp>
    </p:spTree>
    <p:extLst>
      <p:ext uri="{BB962C8B-B14F-4D97-AF65-F5344CB8AC3E}">
        <p14:creationId xmlns:p14="http://schemas.microsoft.com/office/powerpoint/2010/main" val="4117114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2018/3/30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2018/3/30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2018/3/30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2018/3/30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2018/3/30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2018/3/30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2018/3/30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2018/3/30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2018/3/30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2018/3/30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2018/3/30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2018/3/30</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420888"/>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500" dirty="0" smtClean="0">
                <a:solidFill>
                  <a:schemeClr val="tx1"/>
                </a:solidFill>
                <a:latin typeface="Meiryo UI" panose="020B0604030504040204" pitchFamily="50" charset="-128"/>
                <a:ea typeface="Meiryo UI" panose="020B0604030504040204" pitchFamily="50" charset="-128"/>
              </a:rPr>
              <a:t>２　</a:t>
            </a:r>
            <a:r>
              <a:rPr kumimoji="1" lang="ja-JP" altLang="en-US" sz="4500" dirty="0" smtClean="0">
                <a:solidFill>
                  <a:schemeClr val="tx1"/>
                </a:solidFill>
                <a:latin typeface="Meiryo UI" panose="020B0604030504040204" pitchFamily="50" charset="-128"/>
                <a:ea typeface="Meiryo UI" panose="020B0604030504040204" pitchFamily="50" charset="-128"/>
              </a:rPr>
              <a:t>事務分担</a:t>
            </a:r>
            <a:endParaRPr kumimoji="1" lang="ja-JP" altLang="en-US" sz="45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53803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特別区の事務</a:t>
            </a:r>
            <a:r>
              <a:rPr lang="ja-JP" altLang="en-US" sz="2000" b="1" dirty="0">
                <a:solidFill>
                  <a:prstClr val="black"/>
                </a:solidFill>
                <a:latin typeface="Meiryo UI" pitchFamily="50" charset="-128"/>
                <a:ea typeface="Meiryo UI" pitchFamily="50" charset="-128"/>
                <a:cs typeface="Meiryo UI" pitchFamily="50" charset="-128"/>
              </a:rPr>
              <a:t>　</a:t>
            </a:r>
          </a:p>
        </p:txBody>
      </p:sp>
      <p:graphicFrame>
        <p:nvGraphicFramePr>
          <p:cNvPr id="7" name="Group 80"/>
          <p:cNvGraphicFramePr>
            <a:graphicFrameLocks/>
          </p:cNvGraphicFramePr>
          <p:nvPr/>
        </p:nvGraphicFramePr>
        <p:xfrm>
          <a:off x="53569" y="865176"/>
          <a:ext cx="9789536" cy="5876192"/>
        </p:xfrm>
        <a:graphic>
          <a:graphicData uri="http://schemas.openxmlformats.org/drawingml/2006/table">
            <a:tbl>
              <a:tblPr/>
              <a:tblGrid>
                <a:gridCol w="1950825"/>
                <a:gridCol w="1220414"/>
                <a:gridCol w="1152128"/>
                <a:gridCol w="5466169"/>
              </a:tblGrid>
              <a:tr h="33157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r>
              <a:tr h="71710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保育</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・待機児童解消の取り組みなどについて、特別区長の方針や考え方を反映</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し、地域の実情に応じて特色ある施策を展開</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047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こども医療費助成</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・大阪市が独自に進めてきた住民サービスを、より地域の特性を踏まえて特</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別区で実施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89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幼児教育無償化</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・大阪市が独自に進めてきた住民サービスを、より地域の特性を踏まえて特</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別区で実施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797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高齢者福祉</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・住民の福祉に係る直接的な対人サービスの事務については、特別区長の</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方針や考え方を反映し、地域の実情に応じて特色ある施策を展開</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・住民に身近な特別区で実施し、よりきめ細かに対応</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106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介護保険</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0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0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・特別区間の保険料のばらつきを生じさせないことから、特別区設置時は一　</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部事務組合で実施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32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敬老優待乗車証交付事業</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・大阪市が独自に進めてきた住民サービスを、より地域の特性を踏まえて特</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別区で実施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409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国民健康保険</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・平成</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年度から国民健康保険が広域化され、都道府県が財政運営の</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責任主体となり、その運営方針のもと各市町村は事業実施するため、特</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別区で実施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正方形/長方形 5"/>
          <p:cNvSpPr/>
          <p:nvPr/>
        </p:nvSpPr>
        <p:spPr>
          <a:xfrm>
            <a:off x="0" y="404664"/>
            <a:ext cx="9087459"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itchFamily="50" charset="-128"/>
                <a:ea typeface="Meiryo UI" pitchFamily="50" charset="-128"/>
                <a:cs typeface="Meiryo UI" pitchFamily="50" charset="-128"/>
              </a:rPr>
              <a:t>①　中核市・一般市の事務</a:t>
            </a:r>
            <a:r>
              <a:rPr kumimoji="1" lang="ja-JP" altLang="en-US" sz="1600" b="1" dirty="0" smtClean="0">
                <a:solidFill>
                  <a:schemeClr val="tx1"/>
                </a:solidFill>
                <a:latin typeface="Meiryo UI" pitchFamily="50" charset="-128"/>
                <a:ea typeface="Meiryo UI" pitchFamily="50" charset="-128"/>
                <a:cs typeface="Meiryo UI" pitchFamily="50" charset="-128"/>
              </a:rPr>
              <a:t>（主な事務）</a:t>
            </a:r>
            <a:endParaRPr kumimoji="1" lang="ja-JP" altLang="en-US" sz="1600" b="1" dirty="0">
              <a:solidFill>
                <a:schemeClr val="tx1"/>
              </a:solidFill>
              <a:latin typeface="Meiryo UI" pitchFamily="50" charset="-128"/>
              <a:ea typeface="Meiryo UI" pitchFamily="50" charset="-128"/>
              <a:cs typeface="Meiryo UI" pitchFamily="50" charset="-128"/>
            </a:endParaRPr>
          </a:p>
        </p:txBody>
      </p:sp>
      <p:sp>
        <p:nvSpPr>
          <p:cNvPr id="8" name="テキスト ボックス 7"/>
          <p:cNvSpPr txBox="1"/>
          <p:nvPr/>
        </p:nvSpPr>
        <p:spPr>
          <a:xfrm>
            <a:off x="5457056" y="404665"/>
            <a:ext cx="4370936" cy="461665"/>
          </a:xfrm>
          <a:prstGeom prst="rect">
            <a:avLst/>
          </a:prstGeom>
          <a:noFill/>
        </p:spPr>
        <p:txBody>
          <a:bodyPr wrap="square" rtlCol="0">
            <a:spAutoFit/>
          </a:bodyPr>
          <a:lstStyle/>
          <a:p>
            <a:r>
              <a:rPr lang="en-US" altLang="ja-JP" sz="1200" dirty="0" smtClean="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「主な権限」について、主たる事務に付随する事務に任意事務が</a:t>
            </a:r>
            <a:endParaRPr lang="en-US" altLang="ja-JP" sz="120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含まれる場合は、主たる事務の権限についてのみ記載</a:t>
            </a:r>
            <a:endParaRPr kumimoji="1" lang="ja-JP" altLang="en-US" sz="1200" dirty="0">
              <a:latin typeface="Meiryo UI" pitchFamily="50" charset="-128"/>
              <a:ea typeface="Meiryo UI" pitchFamily="50" charset="-128"/>
              <a:cs typeface="Meiryo UI" pitchFamily="50" charset="-128"/>
            </a:endParaRPr>
          </a:p>
        </p:txBody>
      </p:sp>
      <p:sp>
        <p:nvSpPr>
          <p:cNvPr id="10"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８</a:t>
            </a:r>
          </a:p>
        </p:txBody>
      </p:sp>
    </p:spTree>
    <p:extLst>
      <p:ext uri="{BB962C8B-B14F-4D97-AF65-F5344CB8AC3E}">
        <p14:creationId xmlns:p14="http://schemas.microsoft.com/office/powerpoint/2010/main" val="366676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oup 80"/>
          <p:cNvGraphicFramePr>
            <a:graphicFrameLocks/>
          </p:cNvGraphicFramePr>
          <p:nvPr>
            <p:extLst/>
          </p:nvPr>
        </p:nvGraphicFramePr>
        <p:xfrm>
          <a:off x="53569" y="73092"/>
          <a:ext cx="9789536" cy="6452253"/>
        </p:xfrm>
        <a:graphic>
          <a:graphicData uri="http://schemas.openxmlformats.org/drawingml/2006/table">
            <a:tbl>
              <a:tblPr/>
              <a:tblGrid>
                <a:gridCol w="1950825"/>
                <a:gridCol w="1220414"/>
                <a:gridCol w="1152128"/>
                <a:gridCol w="5466169"/>
              </a:tblGrid>
              <a:tr h="35276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r>
              <a:tr h="718579">
                <a:tc>
                  <a:txBody>
                    <a:bodyPr/>
                    <a:lstStyle/>
                    <a:p>
                      <a:pPr marL="0" marR="0" lvl="0" indent="0" algn="l" defTabSz="914400" rtl="0" eaLnBrk="1" fontAlgn="base" latinLnBrk="0" hangingPunct="1">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生活保護</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ctr">
                        <a:lnSpc>
                          <a:spcPct val="100000"/>
                        </a:lnSpc>
                      </a:pPr>
                      <a:r>
                        <a:rPr lang="ja-JP" altLang="en-US" sz="1400" b="0" i="0" u="none" strike="noStrike" spc="0" baseline="0" dirty="0" smtClean="0">
                          <a:solidFill>
                            <a:schemeClr val="tx1"/>
                          </a:solidFill>
                          <a:effectLst/>
                          <a:latin typeface="Meiryo UI" pitchFamily="50" charset="-128"/>
                          <a:ea typeface="Meiryo UI" pitchFamily="50" charset="-128"/>
                          <a:cs typeface="Meiryo UI" pitchFamily="50" charset="-128"/>
                        </a:rPr>
                        <a:t>・基礎自治体の基本的な事務であり、地域に密着した保護の実施等による</a:t>
                      </a:r>
                      <a:r>
                        <a:rPr lang="en-US" altLang="ja-JP" sz="1400" b="0" i="0" u="none" strike="noStrike" spc="0" baseline="0" dirty="0" smtClean="0">
                          <a:solidFill>
                            <a:schemeClr val="tx1"/>
                          </a:solidFill>
                          <a:effectLst/>
                          <a:latin typeface="Meiryo UI" pitchFamily="50" charset="-128"/>
                          <a:ea typeface="Meiryo UI" pitchFamily="50" charset="-128"/>
                          <a:cs typeface="Meiryo UI" pitchFamily="50" charset="-128"/>
                        </a:rPr>
                        <a:t/>
                      </a:r>
                      <a:br>
                        <a:rPr lang="en-US" altLang="ja-JP" sz="1400" b="0" i="0" u="none" strike="noStrike" spc="0" baseline="0" dirty="0" smtClean="0">
                          <a:solidFill>
                            <a:schemeClr val="tx1"/>
                          </a:solidFill>
                          <a:effectLst/>
                          <a:latin typeface="Meiryo UI" pitchFamily="50" charset="-128"/>
                          <a:ea typeface="Meiryo UI" pitchFamily="50" charset="-128"/>
                          <a:cs typeface="Meiryo UI" pitchFamily="50" charset="-128"/>
                        </a:rPr>
                      </a:br>
                      <a:r>
                        <a:rPr lang="ja-JP" altLang="en-US" sz="1400" b="0" i="0" u="none" strike="noStrike" spc="0" baseline="0" dirty="0" smtClean="0">
                          <a:solidFill>
                            <a:schemeClr val="tx1"/>
                          </a:solidFill>
                          <a:effectLst/>
                          <a:latin typeface="Meiryo UI" pitchFamily="50" charset="-128"/>
                          <a:ea typeface="Meiryo UI" pitchFamily="50" charset="-128"/>
                          <a:cs typeface="Meiryo UI" pitchFamily="50" charset="-128"/>
                        </a:rPr>
                        <a:t>　住民福祉の向上の観点から対応</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911">
                <a:tc>
                  <a:txBody>
                    <a:bodyPr/>
                    <a:lstStyle/>
                    <a:p>
                      <a:pPr marL="0" marR="0" lvl="0" indent="0" algn="l" defTabSz="914400" rtl="0" eaLnBrk="1" fontAlgn="base" latinLnBrk="0" hangingPunct="1">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保健所</a:t>
                      </a:r>
                      <a:endParaRPr kumimoji="1" lang="en-US" altLang="ja-JP" sz="1400" b="0" i="0" u="none" strike="noStrike" cap="none" spc="0"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14400" rtl="0" eaLnBrk="1" fontAlgn="base" latinLnBrk="0" hangingPunct="1">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保健センター</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ctr">
                        <a:lnSpc>
                          <a:spcPct val="100000"/>
                        </a:lnSpc>
                      </a:pPr>
                      <a:r>
                        <a:rPr lang="ja-JP" altLang="en-US" sz="1400" b="0" i="0" u="none" strike="noStrike" spc="0" dirty="0" smtClean="0">
                          <a:solidFill>
                            <a:schemeClr val="tx1"/>
                          </a:solidFill>
                          <a:effectLst/>
                          <a:latin typeface="Meiryo UI" pitchFamily="50" charset="-128"/>
                          <a:ea typeface="Meiryo UI" pitchFamily="50" charset="-128"/>
                          <a:cs typeface="Meiryo UI" pitchFamily="50" charset="-128"/>
                        </a:rPr>
                        <a:t>・</a:t>
                      </a:r>
                      <a:r>
                        <a:rPr lang="ja-JP" altLang="en-US" sz="1400" b="0" i="0" u="none" strike="noStrike" spc="0" baseline="0" dirty="0" smtClean="0">
                          <a:solidFill>
                            <a:schemeClr val="tx1"/>
                          </a:solidFill>
                          <a:effectLst/>
                          <a:latin typeface="Meiryo UI" pitchFamily="50" charset="-128"/>
                          <a:ea typeface="Meiryo UI" pitchFamily="50" charset="-128"/>
                          <a:cs typeface="Meiryo UI" pitchFamily="50" charset="-128"/>
                        </a:rPr>
                        <a:t>各種健康診断や予防接種の実施、医療給付の申請受付など地域に密</a:t>
                      </a:r>
                      <a:r>
                        <a:rPr lang="en-US" altLang="ja-JP" sz="1400" b="0" i="0" u="none" strike="noStrike" spc="0" baseline="0" dirty="0" smtClean="0">
                          <a:solidFill>
                            <a:schemeClr val="tx1"/>
                          </a:solidFill>
                          <a:effectLst/>
                          <a:latin typeface="Meiryo UI" pitchFamily="50" charset="-128"/>
                          <a:ea typeface="Meiryo UI" pitchFamily="50" charset="-128"/>
                          <a:cs typeface="Meiryo UI" pitchFamily="50" charset="-128"/>
                        </a:rPr>
                        <a:t/>
                      </a:r>
                      <a:br>
                        <a:rPr lang="en-US" altLang="ja-JP" sz="1400" b="0" i="0" u="none" strike="noStrike" spc="0" baseline="0" dirty="0" smtClean="0">
                          <a:solidFill>
                            <a:schemeClr val="tx1"/>
                          </a:solidFill>
                          <a:effectLst/>
                          <a:latin typeface="Meiryo UI" pitchFamily="50" charset="-128"/>
                          <a:ea typeface="Meiryo UI" pitchFamily="50" charset="-128"/>
                          <a:cs typeface="Meiryo UI" pitchFamily="50" charset="-128"/>
                        </a:rPr>
                      </a:br>
                      <a:r>
                        <a:rPr lang="ja-JP" altLang="en-US" sz="1400" b="0" i="0" u="none" strike="noStrike" spc="0" baseline="0" dirty="0" smtClean="0">
                          <a:solidFill>
                            <a:schemeClr val="tx1"/>
                          </a:solidFill>
                          <a:effectLst/>
                          <a:latin typeface="Meiryo UI" pitchFamily="50" charset="-128"/>
                          <a:ea typeface="Meiryo UI" pitchFamily="50" charset="-128"/>
                          <a:cs typeface="Meiryo UI" pitchFamily="50" charset="-128"/>
                        </a:rPr>
                        <a:t>　着した保健衛生・公衆衛生の向上を図る観点から、よりきめ細かに対応</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87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幼稚園、小中学校の</a:t>
                      </a:r>
                      <a:r>
                        <a:rPr kumimoji="1" lang="en-US" altLang="ja-JP"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
                      </a:r>
                      <a:br>
                        <a:rPr kumimoji="1" lang="en-US" altLang="ja-JP"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b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設置運営等</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・地域に密着した教育行政を実施し、教育内容を充実</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・特別区で策定する教育振興基本計画に沿って施策を展開</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26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環境監視規制等</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・地域に密着した環境汚染状況等の監視</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・地域の実情に応じた事業者指導等により、地域の生活環境を向上</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85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地域の企業支援等</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・特別区長の方針や考え方のもと、地域の特性を踏まえながら、地域の企</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業にきめ細かに対応</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87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住民票等窓口サービス</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・住民に関する登録や証明など基礎自治体の基本的</a:t>
                      </a:r>
                      <a:r>
                        <a:rPr kumimoji="1" lang="ja-JP" altLang="en-US" sz="1400" b="0" i="0" u="none" strike="noStrike" cap="none" spc="0" normalizeH="0" baseline="0" smtClean="0">
                          <a:ln>
                            <a:noFill/>
                          </a:ln>
                          <a:solidFill>
                            <a:schemeClr val="tx1"/>
                          </a:solidFill>
                          <a:effectLst/>
                          <a:latin typeface="Meiryo UI" pitchFamily="50" charset="-128"/>
                          <a:ea typeface="Meiryo UI" pitchFamily="50" charset="-128"/>
                          <a:cs typeface="Meiryo UI" pitchFamily="50" charset="-128"/>
                        </a:rPr>
                        <a:t>な事務</a:t>
                      </a:r>
                      <a:endPar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37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防災・危機管理</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・地域住民の安全・安心にかかわる事務</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・地域の実情に応じて地域防災計画を策定し、地域住民と協力しながら危</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機管理体制を充実</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361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公平委員会事務</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・各特別区において人事給与制度を構築する観点から、各特別区に公平</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委員会を設置</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９</a:t>
            </a:r>
          </a:p>
        </p:txBody>
      </p:sp>
    </p:spTree>
    <p:extLst>
      <p:ext uri="{BB962C8B-B14F-4D97-AF65-F5344CB8AC3E}">
        <p14:creationId xmlns:p14="http://schemas.microsoft.com/office/powerpoint/2010/main" val="32697458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特別区の事務</a:t>
            </a:r>
            <a:r>
              <a:rPr lang="ja-JP" altLang="en-US" sz="2000" b="1" dirty="0">
                <a:solidFill>
                  <a:prstClr val="black"/>
                </a:solidFill>
                <a:latin typeface="Meiryo UI" pitchFamily="50" charset="-128"/>
                <a:ea typeface="Meiryo UI" pitchFamily="50" charset="-128"/>
                <a:cs typeface="Meiryo UI" pitchFamily="50" charset="-128"/>
              </a:rPr>
              <a:t>　</a:t>
            </a:r>
          </a:p>
        </p:txBody>
      </p:sp>
      <p:graphicFrame>
        <p:nvGraphicFramePr>
          <p:cNvPr id="6" name="表 5"/>
          <p:cNvGraphicFramePr>
            <a:graphicFrameLocks noGrp="1"/>
          </p:cNvGraphicFramePr>
          <p:nvPr>
            <p:extLst>
              <p:ext uri="{D42A27DB-BD31-4B8C-83A1-F6EECF244321}">
                <p14:modId xmlns:p14="http://schemas.microsoft.com/office/powerpoint/2010/main" val="1716560314"/>
              </p:ext>
            </p:extLst>
          </p:nvPr>
        </p:nvGraphicFramePr>
        <p:xfrm>
          <a:off x="54178" y="864468"/>
          <a:ext cx="9789536" cy="3446969"/>
        </p:xfrm>
        <a:graphic>
          <a:graphicData uri="http://schemas.openxmlformats.org/drawingml/2006/table">
            <a:tbl>
              <a:tblPr/>
              <a:tblGrid>
                <a:gridCol w="1950825"/>
                <a:gridCol w="1219805"/>
                <a:gridCol w="1152128"/>
                <a:gridCol w="5466778"/>
              </a:tblGrid>
              <a:tr h="188269">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r>
              <a:tr h="8185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rPr>
                        <a:t>都市計画 </a:t>
                      </a:r>
                      <a:r>
                        <a:rPr kumimoji="1" lang="en-US" altLang="ja-JP" sz="1400" b="0" i="0" u="none" strike="noStrike" cap="none" normalizeH="0" baseline="0" dirty="0" smtClean="0">
                          <a:ln>
                            <a:noFill/>
                          </a:ln>
                          <a:solidFill>
                            <a:srgbClr val="000000"/>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・地区計画、大規模でない特定街区・再開発等促進区、地域インフラの決</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定等については、地域の実情を踏まえきめ細かに施策を展開しながら、地</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域に身近なまちづくりを実施</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71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rPr>
                        <a:t>道路 </a:t>
                      </a:r>
                      <a:r>
                        <a:rPr kumimoji="1" lang="en-US" altLang="ja-JP" sz="1400" b="0" i="0" u="none" strike="noStrike" cap="none" normalizeH="0" baseline="0" dirty="0" smtClean="0">
                          <a:ln>
                            <a:noFill/>
                          </a:ln>
                          <a:solidFill>
                            <a:srgbClr val="000000"/>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一般市</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・住民生活に身近な道路（大阪府が所管する道路除く）は、特別区が地</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域の実情に応じて対応</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70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rPr>
                        <a:t>河川 </a:t>
                      </a:r>
                      <a:r>
                        <a:rPr kumimoji="1" lang="en-US" altLang="ja-JP" sz="1400" b="0" i="0" u="none" strike="noStrike" cap="none" normalizeH="0" baseline="0" dirty="0" smtClean="0">
                          <a:ln>
                            <a:noFill/>
                          </a:ln>
                          <a:solidFill>
                            <a:srgbClr val="000000"/>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・地域の状況にあわせた河川の利活用を図り、まちづくり（にぎわいづくり</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等）との一体性を確保するため、</a:t>
                      </a:r>
                      <a:r>
                        <a:rPr kumimoji="1" lang="ja-JP" altLang="en-US" sz="14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河川の親水環境整備・維持等</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を実施</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71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rPr>
                        <a:t>公園 </a:t>
                      </a:r>
                      <a:r>
                        <a:rPr kumimoji="1" lang="en-US" altLang="ja-JP" sz="1400" b="0" i="0" u="none" strike="noStrike" cap="none" normalizeH="0" baseline="0" dirty="0" smtClean="0">
                          <a:ln>
                            <a:noFill/>
                          </a:ln>
                          <a:solidFill>
                            <a:srgbClr val="000000"/>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・住民に身近な公園は地域の特性を踏まえながら維持管理</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正方形/長方形 4"/>
          <p:cNvSpPr/>
          <p:nvPr/>
        </p:nvSpPr>
        <p:spPr>
          <a:xfrm>
            <a:off x="0" y="404664"/>
            <a:ext cx="963352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Meiryo UI" pitchFamily="50" charset="-128"/>
                <a:ea typeface="Meiryo UI" pitchFamily="50" charset="-128"/>
                <a:cs typeface="Meiryo UI" pitchFamily="50" charset="-128"/>
              </a:rPr>
              <a:t>②　地域のまちづくり、住民生活に密着した都市基盤整備に関する事務（主な事務）</a:t>
            </a:r>
            <a:endParaRPr kumimoji="1" lang="ja-JP" altLang="en-US" sz="1600" b="1" dirty="0">
              <a:solidFill>
                <a:schemeClr val="tx1"/>
              </a:solidFill>
              <a:latin typeface="Meiryo UI" pitchFamily="50" charset="-128"/>
              <a:ea typeface="Meiryo UI" pitchFamily="50" charset="-128"/>
              <a:cs typeface="Meiryo UI" pitchFamily="50" charset="-128"/>
            </a:endParaRPr>
          </a:p>
        </p:txBody>
      </p:sp>
      <p:sp>
        <p:nvSpPr>
          <p:cNvPr id="7" name="テキスト ボックス 6"/>
          <p:cNvSpPr txBox="1"/>
          <p:nvPr/>
        </p:nvSpPr>
        <p:spPr>
          <a:xfrm>
            <a:off x="0" y="4321563"/>
            <a:ext cx="9906000" cy="307777"/>
          </a:xfrm>
          <a:prstGeom prst="rect">
            <a:avLst/>
          </a:prstGeom>
          <a:noFill/>
        </p:spPr>
        <p:txBody>
          <a:bodyPr wrap="square" rtlCol="0">
            <a:spAutoFit/>
          </a:bodyPr>
          <a:lstStyle/>
          <a:p>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大阪府が所管する事務は事務</a:t>
            </a:r>
            <a:r>
              <a:rPr lang="en-US" altLang="ja-JP" sz="1400" dirty="0" smtClean="0">
                <a:latin typeface="Meiryo UI" pitchFamily="50" charset="-128"/>
                <a:ea typeface="Meiryo UI" pitchFamily="50" charset="-128"/>
                <a:cs typeface="Meiryo UI" pitchFamily="50" charset="-128"/>
              </a:rPr>
              <a:t>-18</a:t>
            </a:r>
            <a:r>
              <a:rPr lang="ja-JP" altLang="en-US" sz="1400" dirty="0" smtClean="0">
                <a:latin typeface="Meiryo UI" pitchFamily="50" charset="-128"/>
                <a:ea typeface="Meiryo UI" pitchFamily="50" charset="-128"/>
                <a:cs typeface="Meiryo UI" pitchFamily="50" charset="-128"/>
              </a:rPr>
              <a:t>に記載</a:t>
            </a:r>
            <a:endParaRPr kumimoji="1" lang="ja-JP" altLang="en-US" sz="1400" dirty="0">
              <a:latin typeface="Meiryo UI" pitchFamily="50" charset="-128"/>
              <a:ea typeface="Meiryo UI" pitchFamily="50" charset="-128"/>
              <a:cs typeface="Meiryo UI" pitchFamily="50" charset="-128"/>
            </a:endParaRPr>
          </a:p>
        </p:txBody>
      </p:sp>
      <p:sp>
        <p:nvSpPr>
          <p:cNvPr id="8"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１０</a:t>
            </a:r>
          </a:p>
        </p:txBody>
      </p:sp>
    </p:spTree>
    <p:extLst>
      <p:ext uri="{BB962C8B-B14F-4D97-AF65-F5344CB8AC3E}">
        <p14:creationId xmlns:p14="http://schemas.microsoft.com/office/powerpoint/2010/main" val="374112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404664"/>
            <a:ext cx="9906000" cy="4030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Meiryo UI" pitchFamily="50" charset="-128"/>
                <a:ea typeface="Meiryo UI" pitchFamily="50" charset="-128"/>
                <a:cs typeface="Meiryo UI" pitchFamily="50" charset="-128"/>
              </a:rPr>
              <a:t>③　都道府県や政令指定都市の権限に係る事務であっても、住民に身近な事務</a:t>
            </a:r>
            <a:r>
              <a:rPr lang="ja-JP" altLang="en-US" sz="1600" b="1" dirty="0" smtClean="0">
                <a:solidFill>
                  <a:schemeClr val="tx1"/>
                </a:solidFill>
                <a:latin typeface="Meiryo UI" pitchFamily="50" charset="-128"/>
                <a:ea typeface="Meiryo UI" pitchFamily="50" charset="-128"/>
                <a:cs typeface="Meiryo UI" pitchFamily="50" charset="-128"/>
              </a:rPr>
              <a:t>（主な事務） </a:t>
            </a:r>
            <a:endParaRPr kumimoji="1" lang="ja-JP" altLang="en-US" sz="1600" b="1" dirty="0">
              <a:solidFill>
                <a:schemeClr val="tx1"/>
              </a:solidFill>
              <a:latin typeface="Meiryo UI" pitchFamily="50" charset="-128"/>
              <a:ea typeface="Meiryo UI" pitchFamily="50" charset="-128"/>
              <a:cs typeface="Meiryo UI" pitchFamily="50" charset="-128"/>
            </a:endParaRPr>
          </a:p>
        </p:txBody>
      </p:sp>
      <p:graphicFrame>
        <p:nvGraphicFramePr>
          <p:cNvPr id="6" name="Group 84"/>
          <p:cNvGraphicFramePr>
            <a:graphicFrameLocks noGrp="1"/>
          </p:cNvGraphicFramePr>
          <p:nvPr>
            <p:extLst>
              <p:ext uri="{D42A27DB-BD31-4B8C-83A1-F6EECF244321}">
                <p14:modId xmlns:p14="http://schemas.microsoft.com/office/powerpoint/2010/main" val="440333215"/>
              </p:ext>
            </p:extLst>
          </p:nvPr>
        </p:nvGraphicFramePr>
        <p:xfrm>
          <a:off x="100739" y="836836"/>
          <a:ext cx="9711529" cy="5553571"/>
        </p:xfrm>
        <a:graphic>
          <a:graphicData uri="http://schemas.openxmlformats.org/drawingml/2006/table">
            <a:tbl>
              <a:tblPr/>
              <a:tblGrid>
                <a:gridCol w="2331981"/>
                <a:gridCol w="1152128"/>
                <a:gridCol w="1152128"/>
                <a:gridCol w="5075292"/>
              </a:tblGrid>
              <a:tr h="326441">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r>
              <a:tr h="89757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児童相談所・一時保護所</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・住民に身近な特別区において児童虐待発生時の迅速に対応する</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た</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め、児童相談所・一時保護所を一体として設置することを基本</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特別区設置当初は、一部の特別区において共同設置</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87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児童養護施設等</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endPar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0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0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・偏在している施設の入所調整等にかかる事務であり、一部事務組</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合で実施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87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認定こども園</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都道府県</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・地域の就学前教育・保育に係る事務であり、住民に身近な特別区</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が地域の実情を踏まえながら実施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218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心身障が</a:t>
                      </a:r>
                      <a:r>
                        <a:rPr kumimoji="1" lang="ja-JP" altLang="en-US" sz="1400" b="0" i="0" u="none" strike="noStrike" cap="none" normalizeH="0" baseline="0" dirty="0" err="1" smtClean="0">
                          <a:ln>
                            <a:noFill/>
                          </a:ln>
                          <a:solidFill>
                            <a:schemeClr val="tx1"/>
                          </a:solidFill>
                          <a:effectLst/>
                          <a:latin typeface="ＭＳ Ｐゴシック" pitchFamily="50" charset="-128"/>
                          <a:ea typeface="ＭＳ Ｐゴシック" pitchFamily="50" charset="-128"/>
                        </a:rPr>
                        <a:t>い</a:t>
                      </a: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者リハビリテーションセンター</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endPar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共同設置</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・心身障が</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者リハビリテーションセンターを構成する</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身体障がい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者更</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生相談所、知的障がい者更生相談所、更生療育センター等が連</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携して総合的にサービスを提供</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・これらを共同設置することで専門性を確保</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施設・財産の管理については、一部事務組合で実施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790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err="1" smtClean="0">
                          <a:ln>
                            <a:noFill/>
                          </a:ln>
                          <a:solidFill>
                            <a:schemeClr val="tx1"/>
                          </a:solidFill>
                          <a:effectLst/>
                          <a:latin typeface="ＭＳ Ｐゴシック" pitchFamily="50" charset="-128"/>
                          <a:ea typeface="ＭＳ Ｐゴシック" pitchFamily="50" charset="-128"/>
                        </a:rPr>
                        <a:t>身体障がい</a:t>
                      </a: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者更生相談所</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知的</a:t>
                      </a:r>
                      <a:r>
                        <a:rPr kumimoji="1" lang="ja-JP" altLang="en-US" sz="1400" b="0" i="0" u="none" strike="noStrike" cap="none" normalizeH="0" baseline="0" dirty="0" err="1" smtClean="0">
                          <a:ln>
                            <a:noFill/>
                          </a:ln>
                          <a:solidFill>
                            <a:schemeClr val="tx1"/>
                          </a:solidFill>
                          <a:effectLst/>
                          <a:latin typeface="ＭＳ Ｐゴシック" pitchFamily="50" charset="-128"/>
                          <a:ea typeface="ＭＳ Ｐゴシック" pitchFamily="50" charset="-128"/>
                        </a:rPr>
                        <a:t>障がい</a:t>
                      </a: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者更生相談所</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共同設置</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・他の</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障がい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者福祉施策と一体的に地域の実情を踏まえながら実施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・機関の共同設置により実施することで、高度な専門性を確保</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87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err="1" smtClean="0">
                          <a:ln>
                            <a:noFill/>
                          </a:ln>
                          <a:solidFill>
                            <a:schemeClr val="tx1"/>
                          </a:solidFill>
                          <a:effectLst/>
                          <a:latin typeface="ＭＳ Ｐゴシック" pitchFamily="50" charset="-128"/>
                          <a:ea typeface="ＭＳ Ｐゴシック" pitchFamily="50" charset="-128"/>
                        </a:rPr>
                        <a:t>発達障がい</a:t>
                      </a: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者支援センター運営等事業</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共同設置</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・関係機関との連携や高度な専門性を確保しながら効果的に事業を</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実施していくため、機関の共同設置により実施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333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err="1" smtClean="0">
                          <a:ln>
                            <a:noFill/>
                          </a:ln>
                          <a:solidFill>
                            <a:schemeClr val="tx1"/>
                          </a:solidFill>
                          <a:effectLst/>
                          <a:latin typeface="ＭＳ Ｐゴシック" pitchFamily="50" charset="-128"/>
                          <a:ea typeface="ＭＳ Ｐゴシック" pitchFamily="50" charset="-128"/>
                        </a:rPr>
                        <a:t>精神障がい</a:t>
                      </a: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者保健福祉手帳の交付等</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・他の</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障がい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者福祉施策と一体的に地域の実情を踏まえながら実施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１１</a:t>
            </a:r>
          </a:p>
        </p:txBody>
      </p:sp>
    </p:spTree>
    <p:extLst>
      <p:ext uri="{BB962C8B-B14F-4D97-AF65-F5344CB8AC3E}">
        <p14:creationId xmlns:p14="http://schemas.microsoft.com/office/powerpoint/2010/main" val="9566437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特別区の事務</a:t>
            </a:r>
            <a:r>
              <a:rPr lang="ja-JP" altLang="en-US" sz="2000" b="1" dirty="0">
                <a:solidFill>
                  <a:prstClr val="black"/>
                </a:solidFill>
                <a:latin typeface="Meiryo UI" pitchFamily="50" charset="-128"/>
                <a:ea typeface="Meiryo UI" pitchFamily="50" charset="-128"/>
                <a:cs typeface="Meiryo UI" pitchFamily="50" charset="-128"/>
              </a:rPr>
              <a:t>　</a:t>
            </a:r>
          </a:p>
        </p:txBody>
      </p:sp>
      <p:sp>
        <p:nvSpPr>
          <p:cNvPr id="3" name="正方形/長方形 2"/>
          <p:cNvSpPr/>
          <p:nvPr/>
        </p:nvSpPr>
        <p:spPr>
          <a:xfrm>
            <a:off x="0" y="404664"/>
            <a:ext cx="990600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Meiryo UI" pitchFamily="50" charset="-128"/>
                <a:ea typeface="Meiryo UI" pitchFamily="50" charset="-128"/>
                <a:cs typeface="Meiryo UI" pitchFamily="50" charset="-128"/>
              </a:rPr>
              <a:t>③　都道府県や政令指定都市の権限に係る事務であっても、住民に身近な事務</a:t>
            </a:r>
            <a:r>
              <a:rPr lang="ja-JP" altLang="en-US" sz="1600" b="1" dirty="0" smtClean="0">
                <a:solidFill>
                  <a:schemeClr val="tx1"/>
                </a:solidFill>
                <a:latin typeface="Meiryo UI" pitchFamily="50" charset="-128"/>
                <a:ea typeface="Meiryo UI" pitchFamily="50" charset="-128"/>
                <a:cs typeface="Meiryo UI" pitchFamily="50" charset="-128"/>
              </a:rPr>
              <a:t>（主な事務）</a:t>
            </a:r>
            <a:endParaRPr lang="en-US" altLang="ja-JP" sz="1600" b="1" dirty="0" smtClean="0">
              <a:solidFill>
                <a:schemeClr val="tx1"/>
              </a:solidFill>
              <a:latin typeface="Meiryo UI" pitchFamily="50" charset="-128"/>
              <a:ea typeface="Meiryo UI" pitchFamily="50" charset="-128"/>
              <a:cs typeface="Meiryo UI" pitchFamily="50" charset="-128"/>
            </a:endParaRPr>
          </a:p>
        </p:txBody>
      </p:sp>
      <p:graphicFrame>
        <p:nvGraphicFramePr>
          <p:cNvPr id="6" name="Group 84"/>
          <p:cNvGraphicFramePr>
            <a:graphicFrameLocks noGrp="1"/>
          </p:cNvGraphicFramePr>
          <p:nvPr>
            <p:extLst/>
          </p:nvPr>
        </p:nvGraphicFramePr>
        <p:xfrm>
          <a:off x="93732" y="858045"/>
          <a:ext cx="9711529" cy="3025585"/>
        </p:xfrm>
        <a:graphic>
          <a:graphicData uri="http://schemas.openxmlformats.org/drawingml/2006/table">
            <a:tbl>
              <a:tblPr/>
              <a:tblGrid>
                <a:gridCol w="2483004"/>
                <a:gridCol w="1152128"/>
                <a:gridCol w="1080120"/>
                <a:gridCol w="4996277"/>
              </a:tblGrid>
              <a:tr h="288032">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r>
              <a:tr h="69278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小中学校教職員人事権・研修</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・特別区が教職員人事権や研修まで含めた権限と責任を持つことで、</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より地域に密着した教育行政を実施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278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私立幼稚園の設置認可</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都道府県</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・地域の就学前教育に係る事務であり、住民に身近な特別区が地</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域の実情を踏まえながら実施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278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文化財保護</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都道府県</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・地域振興等の施策と一体的・効果的に施策展開</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27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旅券（パスポート）交付</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smtClean="0">
                          <a:ln>
                            <a:noFill/>
                          </a:ln>
                          <a:solidFill>
                            <a:schemeClr val="tx1"/>
                          </a:solidFill>
                          <a:effectLst/>
                          <a:latin typeface="Meiryo UI" pitchFamily="50" charset="-128"/>
                          <a:ea typeface="Meiryo UI" pitchFamily="50" charset="-128"/>
                          <a:cs typeface="Meiryo UI" pitchFamily="50" charset="-128"/>
                        </a:rPr>
                        <a:t>都道府県</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・旅券発給にかかる申請受理・交付業務などの窓口業務を実施し、</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住民の利便性を確保</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435986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64964"/>
            <a:ext cx="8619407"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itchFamily="50" charset="-128"/>
                <a:ea typeface="Meiryo UI" pitchFamily="50" charset="-128"/>
                <a:cs typeface="Meiryo UI" pitchFamily="50" charset="-128"/>
              </a:rPr>
              <a:t>（２） 地域自治区事務所で実施する事務</a:t>
            </a:r>
            <a:endParaRPr kumimoji="1"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9" name="Group 77"/>
          <p:cNvGraphicFramePr>
            <a:graphicFrameLocks noGrp="1"/>
          </p:cNvGraphicFramePr>
          <p:nvPr>
            <p:extLst/>
          </p:nvPr>
        </p:nvGraphicFramePr>
        <p:xfrm>
          <a:off x="47171" y="1571761"/>
          <a:ext cx="9827992" cy="5248314"/>
        </p:xfrm>
        <a:graphic>
          <a:graphicData uri="http://schemas.openxmlformats.org/drawingml/2006/table">
            <a:tbl>
              <a:tblPr/>
              <a:tblGrid>
                <a:gridCol w="1598627"/>
                <a:gridCol w="4217465"/>
                <a:gridCol w="4011900"/>
              </a:tblGrid>
              <a:tr h="272055">
                <a:tc>
                  <a:txBody>
                    <a:bodyPr/>
                    <a:lstStyle/>
                    <a:p>
                      <a:pPr marL="0" marR="0" lvl="0" indent="0" algn="ctr" defTabSz="914400" rtl="0" eaLnBrk="0" fontAlgn="ctr" latinLnBrk="0" hangingPunct="0">
                        <a:lnSpc>
                          <a:spcPts val="14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cs typeface="Meiryo UI" pitchFamily="50" charset="-128"/>
                        </a:rPr>
                        <a:t>分野</a:t>
                      </a:r>
                    </a:p>
                  </a:txBody>
                  <a:tcPr marL="97500" marR="97500" marT="46801" marB="4680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0" fontAlgn="ctr" latinLnBrk="0" hangingPunct="0">
                        <a:lnSpc>
                          <a:spcPts val="14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cs typeface="Meiryo UI" pitchFamily="50" charset="-128"/>
                        </a:rPr>
                        <a:t>地域自治区事務所の主な事務</a:t>
                      </a:r>
                    </a:p>
                  </a:txBody>
                  <a:tcPr marL="0" marR="0"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0" fontAlgn="ctr" latinLnBrk="0" hangingPunct="0">
                        <a:lnSpc>
                          <a:spcPts val="14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cs typeface="Meiryo UI" pitchFamily="50" charset="-128"/>
                        </a:rPr>
                        <a:t>特別区の区役所で実施する主な関連事務</a:t>
                      </a:r>
                    </a:p>
                  </a:txBody>
                  <a:tcPr marL="97500" marR="97500" marT="46801" marB="4680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r>
              <a:tr h="992375">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　 １．こども</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・保育所の入所手続、保育料賦課徴収</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・子育て支援（相談、児童手当の受付等）</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・ひとり親家庭等の支援</a:t>
                      </a:r>
                      <a:r>
                        <a:rPr kumimoji="1" lang="ja-JP" altLang="en-US" sz="11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（日常生活支援事業の派遣申請等）</a:t>
                      </a:r>
                      <a:endParaRPr kumimoji="1" lang="en-US" altLang="ja-JP" sz="11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・児童養護施設等の徴収金の決定</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ts val="1400"/>
                        </a:lnSpc>
                        <a:spcBef>
                          <a:spcPct val="2000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・母子生活支援施設等の入所・徴収金の決定</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・放課後児童健全育成事業</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・児童委員の研修等</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82083">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　 ２．福祉</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・生活保護相談・申請等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・地域福祉等窓口業務</a:t>
                      </a:r>
                      <a:r>
                        <a:rPr kumimoji="1" lang="ja-JP" altLang="en-US" sz="13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（成年後見制度利用支援等）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障がい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者福祉窓口業務</a:t>
                      </a:r>
                      <a:b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（身体障がい者手帳･療育手帳の申請、自立支援給付等）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・高齢者福祉窓口業務</a:t>
                      </a:r>
                      <a:r>
                        <a:rPr kumimoji="1" lang="ja-JP" altLang="en-US" sz="13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（敬老優待乗車証交付等）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・国民健康保険、介護保険、国民年金等の届出等</a:t>
                      </a: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・生活保護に係る職員研修等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・地域福祉等（民生委員の指導監督等）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障がい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者福祉</a:t>
                      </a:r>
                      <a:r>
                        <a:rPr kumimoji="1" lang="ja-JP" altLang="en-US" sz="13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（事業者に対する給付費の支払い等）</a:t>
                      </a:r>
                      <a:endParaRPr kumimoji="1" lang="en-US" altLang="ja-JP" sz="13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・高齢者福祉</a:t>
                      </a:r>
                      <a:r>
                        <a:rPr kumimoji="1" lang="ja-JP" altLang="en-US" sz="13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（地域包括支援センター運営協議会等）</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8112">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　 ３．健康・保健</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・健診、予防接種、相談、医療費助成等</a:t>
                      </a:r>
                    </a:p>
                    <a:p>
                      <a:pPr marL="0" marR="0" lvl="0" indent="0" algn="l" defTabSz="914400" rtl="0" eaLnBrk="0" fontAlgn="base"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・食品・環境衛生関係相談、医療関係届出等</a:t>
                      </a:r>
                    </a:p>
                    <a:p>
                      <a:pPr marL="0" marR="0" lvl="0" indent="0" algn="l" defTabSz="914400" rtl="0" eaLnBrk="0" fontAlgn="base"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・狂犬病予防・動物愛護等　</a:t>
                      </a:r>
                    </a:p>
                    <a:p>
                      <a:pPr marL="0" marR="0" lvl="0" indent="0" algn="l" defTabSz="914400" rtl="0" eaLnBrk="0" fontAlgn="base"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精神障がい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者保健福祉手帳の申請等</a:t>
                      </a: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base" latinLnBrk="0" hangingPunct="0">
                        <a:lnSpc>
                          <a:spcPts val="1400"/>
                        </a:lnSpc>
                        <a:spcBef>
                          <a:spcPct val="20000"/>
                        </a:spcBef>
                        <a:spcAft>
                          <a:spcPct val="0"/>
                        </a:spcAft>
                        <a:buClrTx/>
                        <a:buSzTx/>
                        <a:buFontTx/>
                        <a:buNone/>
                        <a:tabLst/>
                      </a:pPr>
                      <a:endPar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2491">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　 ４．教育</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endPar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・就学事務</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2491">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　 ８．まちづくり</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defRPr/>
                      </a:pPr>
                      <a:endPar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・空家法に基づく特定空家対策事務</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7854">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１０．住民生活</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・住民票等窓口サービス　　・地域活動支援</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・住居表示、人口動態調査票の作成等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・地域活動支援（企画）　・地域防犯対策</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9451">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１１．消防・防災</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defRPr/>
                      </a:pPr>
                      <a:r>
                        <a:rPr lang="ja-JP" altLang="en-US" sz="1400" b="0" spc="0" dirty="0" smtClean="0">
                          <a:solidFill>
                            <a:schemeClr val="tx1"/>
                          </a:solidFill>
                          <a:latin typeface="Meiryo UI" pitchFamily="50" charset="-128"/>
                          <a:ea typeface="Meiryo UI" pitchFamily="50" charset="-128"/>
                          <a:cs typeface="Meiryo UI" pitchFamily="50" charset="-128"/>
                        </a:rPr>
                        <a:t>・</a:t>
                      </a:r>
                      <a:r>
                        <a:rPr lang="ja-JP" altLang="ja-JP" sz="1400" b="0" spc="0" dirty="0" smtClean="0">
                          <a:solidFill>
                            <a:schemeClr val="tx1"/>
                          </a:solidFill>
                          <a:latin typeface="Meiryo UI" pitchFamily="50" charset="-128"/>
                          <a:ea typeface="Meiryo UI" pitchFamily="50" charset="-128"/>
                          <a:cs typeface="Meiryo UI" pitchFamily="50" charset="-128"/>
                        </a:rPr>
                        <a:t>地域自主防災組織事務</a:t>
                      </a:r>
                      <a:r>
                        <a:rPr lang="ja-JP" altLang="en-US" sz="1600" b="0" spc="0" dirty="0" smtClean="0">
                          <a:solidFill>
                            <a:schemeClr val="tx1"/>
                          </a:solidFill>
                          <a:latin typeface="Meiryo UI" pitchFamily="50" charset="-128"/>
                          <a:ea typeface="Meiryo UI" pitchFamily="50" charset="-128"/>
                          <a:cs typeface="Meiryo UI" pitchFamily="50" charset="-128"/>
                        </a:rPr>
                        <a:t>・</a:t>
                      </a:r>
                      <a:r>
                        <a:rPr lang="ja-JP" altLang="ja-JP" sz="1400" b="0" spc="0" dirty="0" smtClean="0">
                          <a:solidFill>
                            <a:schemeClr val="tx1"/>
                          </a:solidFill>
                          <a:latin typeface="Meiryo UI" pitchFamily="50" charset="-128"/>
                          <a:ea typeface="Meiryo UI" pitchFamily="50" charset="-128"/>
                          <a:cs typeface="Meiryo UI" pitchFamily="50" charset="-128"/>
                        </a:rPr>
                        <a:t>災害時避難所等事務</a:t>
                      </a:r>
                      <a:endParaRPr lang="ja-JP" altLang="ja-JP" sz="1600" b="0" spc="0" dirty="0" smtClean="0">
                        <a:solidFill>
                          <a:schemeClr val="tx1"/>
                        </a:solidFill>
                        <a:latin typeface="Meiryo UI" pitchFamily="50" charset="-128"/>
                        <a:ea typeface="Meiryo UI" pitchFamily="50" charset="-128"/>
                        <a:cs typeface="Meiryo UI" pitchFamily="50" charset="-128"/>
                      </a:endParaRP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・防災</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396">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１２．自治体運営</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・税関係証明書の発行、税収納</a:t>
                      </a: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・統計調査　　・選挙</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角丸四角形 6"/>
          <p:cNvSpPr/>
          <p:nvPr/>
        </p:nvSpPr>
        <p:spPr>
          <a:xfrm>
            <a:off x="147909" y="692132"/>
            <a:ext cx="9617797" cy="777574"/>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itchFamily="50" charset="-128"/>
                <a:ea typeface="Meiryo UI" pitchFamily="50" charset="-128"/>
                <a:cs typeface="Meiryo UI" pitchFamily="50" charset="-128"/>
              </a:rPr>
              <a:t>現在の</a:t>
            </a:r>
            <a:r>
              <a:rPr lang="en-US" altLang="ja-JP" sz="1600" b="1" dirty="0" smtClean="0">
                <a:solidFill>
                  <a:schemeClr val="tx1"/>
                </a:solidFill>
                <a:latin typeface="Meiryo UI" pitchFamily="50" charset="-128"/>
                <a:ea typeface="Meiryo UI" pitchFamily="50" charset="-128"/>
                <a:cs typeface="Meiryo UI" pitchFamily="50" charset="-128"/>
              </a:rPr>
              <a:t>24</a:t>
            </a:r>
            <a:r>
              <a:rPr lang="ja-JP" altLang="en-US" sz="1600" b="1" dirty="0" smtClean="0">
                <a:solidFill>
                  <a:schemeClr val="tx1"/>
                </a:solidFill>
                <a:latin typeface="Meiryo UI" pitchFamily="50" charset="-128"/>
                <a:ea typeface="Meiryo UI" pitchFamily="50" charset="-128"/>
                <a:cs typeface="Meiryo UI" pitchFamily="50" charset="-128"/>
              </a:rPr>
              <a:t>区役所で実施している事務については、 企画部門や内部事務は特別区の区役所に集約し、</a:t>
            </a:r>
            <a:r>
              <a:rPr kumimoji="1" lang="ja-JP" altLang="en-US" sz="1600" b="1" dirty="0" smtClean="0">
                <a:solidFill>
                  <a:schemeClr val="tx1"/>
                </a:solidFill>
                <a:latin typeface="Meiryo UI" pitchFamily="50" charset="-128"/>
                <a:ea typeface="Meiryo UI" pitchFamily="50" charset="-128"/>
                <a:cs typeface="Meiryo UI" pitchFamily="50" charset="-128"/>
              </a:rPr>
              <a:t>窓口サービスは地域自治区事務所等で実施</a:t>
            </a:r>
            <a:endParaRPr kumimoji="1" lang="ja-JP" altLang="en-US" sz="1600" b="1" dirty="0">
              <a:solidFill>
                <a:schemeClr val="tx1"/>
              </a:solidFill>
              <a:latin typeface="Meiryo UI" pitchFamily="50" charset="-128"/>
              <a:ea typeface="Meiryo UI" pitchFamily="50" charset="-128"/>
              <a:cs typeface="Meiryo UI" pitchFamily="50" charset="-128"/>
            </a:endParaRPr>
          </a:p>
        </p:txBody>
      </p:sp>
      <p:sp>
        <p:nvSpPr>
          <p:cNvPr id="6"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2265811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53864" y="2827537"/>
            <a:ext cx="9577064" cy="1609576"/>
          </a:xfrm>
          <a:prstGeom prst="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600" dirty="0" smtClean="0">
                <a:solidFill>
                  <a:schemeClr val="tx1"/>
                </a:solidFill>
                <a:latin typeface="Meiryo UI" pitchFamily="50" charset="-128"/>
                <a:ea typeface="Meiryo UI" pitchFamily="50" charset="-128"/>
                <a:cs typeface="Meiryo UI" pitchFamily="50" charset="-128"/>
              </a:rPr>
              <a:t>・住民の負担やサービスの公平性確保の観点から、共同で実施する必要がある介護保険事業や偏在する施設の管</a:t>
            </a:r>
            <a:r>
              <a:rPr lang="en-US" altLang="ja-JP" sz="1600" dirty="0" smtClean="0">
                <a:solidFill>
                  <a:schemeClr val="tx1"/>
                </a:solidFill>
                <a:latin typeface="Meiryo UI" pitchFamily="50" charset="-128"/>
                <a:ea typeface="Meiryo UI" pitchFamily="50" charset="-128"/>
                <a:cs typeface="Meiryo UI" pitchFamily="50" charset="-128"/>
              </a:rPr>
              <a:t/>
            </a:r>
            <a:br>
              <a:rPr lang="en-US" altLang="ja-JP" sz="1600" dirty="0" smtClean="0">
                <a:solidFill>
                  <a:schemeClr val="tx1"/>
                </a:solidFill>
                <a:latin typeface="Meiryo UI" pitchFamily="50" charset="-128"/>
                <a:ea typeface="Meiryo UI" pitchFamily="50" charset="-128"/>
                <a:cs typeface="Meiryo UI" pitchFamily="50" charset="-128"/>
              </a:rPr>
            </a:br>
            <a:r>
              <a:rPr lang="ja-JP" altLang="en-US" sz="1600" dirty="0" smtClean="0">
                <a:solidFill>
                  <a:schemeClr val="tx1"/>
                </a:solidFill>
                <a:latin typeface="Meiryo UI" pitchFamily="50" charset="-128"/>
                <a:ea typeface="Meiryo UI" pitchFamily="50" charset="-128"/>
                <a:cs typeface="Meiryo UI" pitchFamily="50" charset="-128"/>
              </a:rPr>
              <a:t>　理運営など</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・効率性の観点から共通管理を行う必要がある基幹情報システム</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ja-JP" altLang="en-US" sz="1600" dirty="0" smtClean="0">
              <a:solidFill>
                <a:schemeClr val="tx1"/>
              </a:solidFill>
              <a:latin typeface="Meiryo UI" pitchFamily="50" charset="-128"/>
              <a:ea typeface="Meiryo UI" pitchFamily="50" charset="-128"/>
              <a:cs typeface="Meiryo UI" pitchFamily="50" charset="-128"/>
            </a:endParaRPr>
          </a:p>
        </p:txBody>
      </p:sp>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特別区の事務</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4" name="角丸四角形 3"/>
          <p:cNvSpPr/>
          <p:nvPr/>
        </p:nvSpPr>
        <p:spPr>
          <a:xfrm>
            <a:off x="59473" y="836712"/>
            <a:ext cx="9783633" cy="1512168"/>
          </a:xfrm>
          <a:prstGeom prst="roundRect">
            <a:avLst>
              <a:gd name="adj" fmla="val 13610"/>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r>
              <a:rPr lang="ja-JP" altLang="en-US" b="1" spc="-50" dirty="0" smtClean="0">
                <a:solidFill>
                  <a:schemeClr val="tx1"/>
                </a:solidFill>
                <a:latin typeface="Meiryo UI" pitchFamily="50" charset="-128"/>
                <a:ea typeface="Meiryo UI" pitchFamily="50" charset="-128"/>
                <a:cs typeface="Meiryo UI" pitchFamily="50" charset="-128"/>
              </a:rPr>
              <a:t>特別区間で共同処理が必要な事務は、一部事務組合の設置や機関等の共同設置により実施</a:t>
            </a:r>
            <a:endParaRPr lang="en-US" altLang="ja-JP" b="1" spc="-50" dirty="0" smtClean="0">
              <a:solidFill>
                <a:schemeClr val="tx1"/>
              </a:solidFill>
              <a:latin typeface="Meiryo UI" pitchFamily="50" charset="-128"/>
              <a:ea typeface="Meiryo UI" pitchFamily="50" charset="-128"/>
              <a:cs typeface="Meiryo UI" pitchFamily="50" charset="-128"/>
            </a:endParaRPr>
          </a:p>
        </p:txBody>
      </p:sp>
      <p:sp>
        <p:nvSpPr>
          <p:cNvPr id="17" name="正方形/長方形 16"/>
          <p:cNvSpPr/>
          <p:nvPr/>
        </p:nvSpPr>
        <p:spPr>
          <a:xfrm>
            <a:off x="0" y="406396"/>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（３）特別区が共同で行う事務</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20" name="正方形/長方形 19"/>
          <p:cNvSpPr/>
          <p:nvPr/>
        </p:nvSpPr>
        <p:spPr>
          <a:xfrm>
            <a:off x="147910" y="4941168"/>
            <a:ext cx="9595066" cy="1787329"/>
          </a:xfrm>
          <a:prstGeom prst="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118800" rtlCol="0" anchor="ctr" anchorCtr="0"/>
          <a:lstStyle/>
          <a:p>
            <a:r>
              <a:rPr lang="ja-JP" altLang="en-US" sz="1600" dirty="0" smtClean="0">
                <a:solidFill>
                  <a:schemeClr val="tx1"/>
                </a:solidFill>
                <a:latin typeface="Meiryo UI" pitchFamily="50" charset="-128"/>
                <a:ea typeface="Meiryo UI" pitchFamily="50" charset="-128"/>
                <a:cs typeface="Meiryo UI" pitchFamily="50" charset="-128"/>
              </a:rPr>
              <a:t>・監査委員及びその事務局　　　　　　　　　　　　　　　　　　　　　　　　</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・心身障が</a:t>
            </a:r>
            <a:r>
              <a:rPr lang="ja-JP" altLang="en-US" sz="1600" dirty="0" err="1" smtClean="0">
                <a:solidFill>
                  <a:schemeClr val="tx1"/>
                </a:solidFill>
                <a:latin typeface="Meiryo UI" pitchFamily="50" charset="-128"/>
                <a:ea typeface="Meiryo UI" pitchFamily="50" charset="-128"/>
                <a:cs typeface="Meiryo UI" pitchFamily="50" charset="-128"/>
              </a:rPr>
              <a:t>い</a:t>
            </a:r>
            <a:r>
              <a:rPr lang="ja-JP" altLang="en-US" sz="1600" dirty="0" smtClean="0">
                <a:solidFill>
                  <a:schemeClr val="tx1"/>
                </a:solidFill>
                <a:latin typeface="Meiryo UI" pitchFamily="50" charset="-128"/>
                <a:ea typeface="Meiryo UI" pitchFamily="50" charset="-128"/>
                <a:cs typeface="Meiryo UI" pitchFamily="50" charset="-128"/>
              </a:rPr>
              <a:t>者リハビリテーションセンターで行う事務</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600" dirty="0" err="1" smtClean="0">
                <a:solidFill>
                  <a:schemeClr val="tx1"/>
                </a:solidFill>
                <a:latin typeface="Meiryo UI" pitchFamily="50" charset="-128"/>
                <a:ea typeface="Meiryo UI" pitchFamily="50" charset="-128"/>
                <a:cs typeface="Meiryo UI" pitchFamily="50" charset="-128"/>
              </a:rPr>
              <a:t>身体障がい</a:t>
            </a:r>
            <a:r>
              <a:rPr lang="ja-JP" altLang="en-US" sz="1600" dirty="0" smtClean="0">
                <a:solidFill>
                  <a:schemeClr val="tx1"/>
                </a:solidFill>
                <a:latin typeface="Meiryo UI" pitchFamily="50" charset="-128"/>
                <a:ea typeface="Meiryo UI" pitchFamily="50" charset="-128"/>
                <a:cs typeface="Meiryo UI" pitchFamily="50" charset="-128"/>
              </a:rPr>
              <a:t>者更生相談所、知的</a:t>
            </a:r>
            <a:r>
              <a:rPr lang="ja-JP" altLang="en-US" sz="1600" dirty="0" err="1" smtClean="0">
                <a:solidFill>
                  <a:schemeClr val="tx1"/>
                </a:solidFill>
                <a:latin typeface="Meiryo UI" pitchFamily="50" charset="-128"/>
                <a:ea typeface="Meiryo UI" pitchFamily="50" charset="-128"/>
                <a:cs typeface="Meiryo UI" pitchFamily="50" charset="-128"/>
              </a:rPr>
              <a:t>障がい</a:t>
            </a:r>
            <a:r>
              <a:rPr lang="ja-JP" altLang="en-US" sz="1600" dirty="0" smtClean="0">
                <a:solidFill>
                  <a:schemeClr val="tx1"/>
                </a:solidFill>
                <a:latin typeface="Meiryo UI" pitchFamily="50" charset="-128"/>
                <a:ea typeface="Meiryo UI" pitchFamily="50" charset="-128"/>
                <a:cs typeface="Meiryo UI" pitchFamily="50" charset="-128"/>
              </a:rPr>
              <a:t>者更生相談所、</a:t>
            </a:r>
            <a:r>
              <a:rPr lang="ja-JP" altLang="en-US" sz="1600" dirty="0" err="1" smtClean="0">
                <a:solidFill>
                  <a:schemeClr val="tx1"/>
                </a:solidFill>
                <a:latin typeface="Meiryo UI" pitchFamily="50" charset="-128"/>
                <a:ea typeface="Meiryo UI" pitchFamily="50" charset="-128"/>
                <a:cs typeface="Meiryo UI" pitchFamily="50" charset="-128"/>
              </a:rPr>
              <a:t>発達障がい</a:t>
            </a:r>
            <a:r>
              <a:rPr lang="ja-JP" altLang="en-US" sz="1600" dirty="0" smtClean="0">
                <a:solidFill>
                  <a:schemeClr val="tx1"/>
                </a:solidFill>
                <a:latin typeface="Meiryo UI" pitchFamily="50" charset="-128"/>
                <a:ea typeface="Meiryo UI" pitchFamily="50" charset="-128"/>
                <a:cs typeface="Meiryo UI" pitchFamily="50" charset="-128"/>
              </a:rPr>
              <a:t>者支援センターなど）</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・児童相談所及び一時保護所（一部の特別区において暫定的に対応）</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ja-JP" altLang="en-US" sz="1600" dirty="0" smtClean="0">
              <a:solidFill>
                <a:schemeClr val="tx1"/>
              </a:solidFill>
              <a:latin typeface="Meiryo UI" pitchFamily="50" charset="-128"/>
              <a:ea typeface="Meiryo UI" pitchFamily="50" charset="-128"/>
              <a:cs typeface="Meiryo UI" pitchFamily="50" charset="-128"/>
            </a:endParaRPr>
          </a:p>
        </p:txBody>
      </p:sp>
      <p:sp>
        <p:nvSpPr>
          <p:cNvPr id="15" name="正方形/長方形 14"/>
          <p:cNvSpPr/>
          <p:nvPr/>
        </p:nvSpPr>
        <p:spPr>
          <a:xfrm>
            <a:off x="200473" y="1412776"/>
            <a:ext cx="9505056" cy="7781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 特別区が担う事務は、各特別区において実施することが原則であるが、専門性の確保が特に必要なものやサービスの実施にあたり</a:t>
            </a:r>
            <a:r>
              <a:rPr lang="en-US" altLang="ja-JP" sz="1400" dirty="0" smtClean="0">
                <a:solidFill>
                  <a:schemeClr val="tx1"/>
                </a:solidFill>
                <a:latin typeface="Meiryo UI" pitchFamily="50" charset="-128"/>
                <a:ea typeface="Meiryo UI" pitchFamily="50" charset="-128"/>
                <a:cs typeface="Meiryo UI" pitchFamily="50" charset="-128"/>
              </a:rPr>
              <a:t/>
            </a:r>
            <a:br>
              <a:rPr lang="en-US" altLang="ja-JP" sz="1400" dirty="0" smtClean="0">
                <a:solidFill>
                  <a:schemeClr val="tx1"/>
                </a:solidFill>
                <a:latin typeface="Meiryo UI" pitchFamily="50" charset="-128"/>
                <a:ea typeface="Meiryo UI" pitchFamily="50" charset="-128"/>
                <a:cs typeface="Meiryo UI" pitchFamily="50" charset="-128"/>
              </a:rPr>
            </a:br>
            <a:r>
              <a:rPr lang="ja-JP" altLang="en-US" sz="1400" dirty="0" smtClean="0">
                <a:solidFill>
                  <a:schemeClr val="tx1"/>
                </a:solidFill>
                <a:latin typeface="Meiryo UI" pitchFamily="50" charset="-128"/>
                <a:ea typeface="Meiryo UI" pitchFamily="50" charset="-128"/>
                <a:cs typeface="Meiryo UI" pitchFamily="50" charset="-128"/>
              </a:rPr>
              <a:t>　　公平性・効率性を特に確保する必要がある一部の事務に限り、一部事務組合の設置や機関等の共同設置により、特別区が共同</a:t>
            </a:r>
            <a:r>
              <a:rPr lang="en-US" altLang="ja-JP" sz="1400" dirty="0" smtClean="0">
                <a:solidFill>
                  <a:schemeClr val="tx1"/>
                </a:solidFill>
                <a:latin typeface="Meiryo UI" pitchFamily="50" charset="-128"/>
                <a:ea typeface="Meiryo UI" pitchFamily="50" charset="-128"/>
                <a:cs typeface="Meiryo UI" pitchFamily="50" charset="-128"/>
              </a:rPr>
              <a:t/>
            </a:r>
            <a:br>
              <a:rPr lang="en-US" altLang="ja-JP" sz="1400" dirty="0" smtClean="0">
                <a:solidFill>
                  <a:schemeClr val="tx1"/>
                </a:solidFill>
                <a:latin typeface="Meiryo UI" pitchFamily="50" charset="-128"/>
                <a:ea typeface="Meiryo UI" pitchFamily="50" charset="-128"/>
                <a:cs typeface="Meiryo UI" pitchFamily="50" charset="-128"/>
              </a:rPr>
            </a:br>
            <a:r>
              <a:rPr lang="ja-JP" altLang="en-US" sz="1400" dirty="0" smtClean="0">
                <a:solidFill>
                  <a:schemeClr val="tx1"/>
                </a:solidFill>
                <a:latin typeface="Meiryo UI" pitchFamily="50" charset="-128"/>
                <a:ea typeface="Meiryo UI" pitchFamily="50" charset="-128"/>
                <a:cs typeface="Meiryo UI" pitchFamily="50" charset="-128"/>
              </a:rPr>
              <a:t>　　して事務を実施</a:t>
            </a:r>
            <a:endParaRPr kumimoji="1" lang="ja-JP" altLang="en-US" sz="1400" dirty="0">
              <a:solidFill>
                <a:schemeClr val="tx1"/>
              </a:solidFill>
            </a:endParaRPr>
          </a:p>
        </p:txBody>
      </p:sp>
      <p:sp>
        <p:nvSpPr>
          <p:cNvPr id="12" name="テキスト ボックス 11"/>
          <p:cNvSpPr txBox="1"/>
          <p:nvPr/>
        </p:nvSpPr>
        <p:spPr>
          <a:xfrm>
            <a:off x="2648744" y="2492896"/>
            <a:ext cx="1368152" cy="276999"/>
          </a:xfrm>
          <a:prstGeom prst="rect">
            <a:avLst/>
          </a:prstGeom>
          <a:noFill/>
        </p:spPr>
        <p:txBody>
          <a:bodyPr wrap="square" rtlCol="0">
            <a:spAutoFit/>
          </a:bodyPr>
          <a:lstStyle/>
          <a:p>
            <a:r>
              <a:rPr kumimoji="1" lang="ja-JP" altLang="en-US"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事務</a:t>
            </a:r>
            <a:r>
              <a:rPr lang="en-US" altLang="ja-JP" sz="1200" dirty="0" smtClean="0">
                <a:latin typeface="Meiryo UI" pitchFamily="50" charset="-128"/>
                <a:ea typeface="Meiryo UI" pitchFamily="50" charset="-128"/>
                <a:cs typeface="Meiryo UI" pitchFamily="50" charset="-128"/>
              </a:rPr>
              <a:t>-15</a:t>
            </a:r>
            <a:r>
              <a:rPr kumimoji="1" lang="ja-JP" altLang="en-US" sz="1200" dirty="0" smtClean="0">
                <a:latin typeface="Meiryo UI" pitchFamily="50" charset="-128"/>
                <a:ea typeface="Meiryo UI" pitchFamily="50" charset="-128"/>
                <a:cs typeface="Meiryo UI" pitchFamily="50" charset="-128"/>
              </a:rPr>
              <a:t>参照）</a:t>
            </a:r>
            <a:endParaRPr kumimoji="1" lang="ja-JP" altLang="en-US" sz="1200" dirty="0">
              <a:latin typeface="Meiryo UI" pitchFamily="50" charset="-128"/>
              <a:ea typeface="Meiryo UI" pitchFamily="50" charset="-128"/>
              <a:cs typeface="Meiryo UI" pitchFamily="50" charset="-128"/>
            </a:endParaRPr>
          </a:p>
        </p:txBody>
      </p:sp>
      <p:sp>
        <p:nvSpPr>
          <p:cNvPr id="14" name="テキスト ボックス 13"/>
          <p:cNvSpPr txBox="1"/>
          <p:nvPr/>
        </p:nvSpPr>
        <p:spPr>
          <a:xfrm>
            <a:off x="1856656" y="3717032"/>
            <a:ext cx="7704856" cy="576000"/>
          </a:xfrm>
          <a:prstGeom prst="roundRect">
            <a:avLst/>
          </a:prstGeom>
          <a:noFill/>
          <a:ln>
            <a:solidFill>
              <a:schemeClr val="tx1"/>
            </a:solidFill>
            <a:prstDash val="dash"/>
          </a:ln>
        </p:spPr>
        <p:txBody>
          <a:bodyPr wrap="square" rtlCol="0">
            <a:spAutoFit/>
          </a:bodyPr>
          <a:lstStyle/>
          <a:p>
            <a:pPr marL="182563" indent="-182563"/>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一部事務組合は、特別区とは別の法人格を有する特別地方公共団体</a:t>
            </a:r>
            <a:endParaRPr lang="en-US" altLang="ja-JP" sz="1400" dirty="0" smtClean="0">
              <a:latin typeface="Meiryo UI" pitchFamily="50" charset="-128"/>
              <a:ea typeface="Meiryo UI" pitchFamily="50" charset="-128"/>
              <a:cs typeface="Meiryo UI" pitchFamily="50" charset="-128"/>
            </a:endParaRPr>
          </a:p>
          <a:p>
            <a:pPr marL="182563" indent="-182563"/>
            <a:r>
              <a:rPr lang="ja-JP" altLang="en-US" sz="1400" dirty="0" smtClean="0">
                <a:latin typeface="Meiryo UI" pitchFamily="50" charset="-128"/>
                <a:ea typeface="Meiryo UI" pitchFamily="50" charset="-128"/>
                <a:cs typeface="Meiryo UI" pitchFamily="50" charset="-128"/>
              </a:rPr>
              <a:t>　　一部事務組合で共同処理する事務は、特別区の権限から除外され、一部事務組合に引き継がれる</a:t>
            </a:r>
            <a:endParaRPr lang="en-US" altLang="ja-JP" sz="1400" dirty="0" smtClean="0">
              <a:latin typeface="Meiryo UI" pitchFamily="50" charset="-128"/>
              <a:ea typeface="Meiryo UI" pitchFamily="50" charset="-128"/>
              <a:cs typeface="Meiryo UI" pitchFamily="50" charset="-128"/>
            </a:endParaRPr>
          </a:p>
        </p:txBody>
      </p:sp>
      <p:sp>
        <p:nvSpPr>
          <p:cNvPr id="16" name="テキスト ボックス 15"/>
          <p:cNvSpPr txBox="1"/>
          <p:nvPr/>
        </p:nvSpPr>
        <p:spPr>
          <a:xfrm>
            <a:off x="1856656" y="6046688"/>
            <a:ext cx="7704856" cy="576000"/>
          </a:xfrm>
          <a:prstGeom prst="roundRect">
            <a:avLst/>
          </a:prstGeom>
          <a:noFill/>
          <a:ln>
            <a:solidFill>
              <a:schemeClr val="tx1"/>
            </a:solidFill>
            <a:prstDash val="dash"/>
          </a:ln>
        </p:spPr>
        <p:txBody>
          <a:bodyPr wrap="square" rtlCol="0">
            <a:spAutoFit/>
          </a:bodyPr>
          <a:lstStyle/>
          <a:p>
            <a:pPr marL="182563" indent="-182563"/>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特別区の委員会又は委員、行政機関、長の内部組織等を共同して設置する制度</a:t>
            </a:r>
            <a:endParaRPr lang="en-US" altLang="ja-JP" sz="1400" dirty="0" smtClean="0">
              <a:latin typeface="Meiryo UI" pitchFamily="50" charset="-128"/>
              <a:ea typeface="Meiryo UI" pitchFamily="50" charset="-128"/>
              <a:cs typeface="Meiryo UI" pitchFamily="50" charset="-128"/>
            </a:endParaRPr>
          </a:p>
          <a:p>
            <a:pPr marL="182563" indent="-182563"/>
            <a:r>
              <a:rPr lang="ja-JP" altLang="en-US" sz="1400" dirty="0" smtClean="0">
                <a:latin typeface="Meiryo UI" pitchFamily="50" charset="-128"/>
                <a:ea typeface="Meiryo UI" pitchFamily="50" charset="-128"/>
                <a:cs typeface="Meiryo UI" pitchFamily="50" charset="-128"/>
              </a:rPr>
              <a:t>　　共同設置の機関等が行った事務執行の効果は、各特別区自身が行ったものと同様、各特別区に帰属</a:t>
            </a:r>
            <a:endParaRPr lang="en-US" altLang="ja-JP" sz="1400" dirty="0" smtClean="0">
              <a:latin typeface="Meiryo UI" pitchFamily="50" charset="-128"/>
              <a:ea typeface="Meiryo UI" pitchFamily="50" charset="-128"/>
              <a:cs typeface="Meiryo UI" pitchFamily="50" charset="-128"/>
            </a:endParaRPr>
          </a:p>
        </p:txBody>
      </p:sp>
      <p:sp>
        <p:nvSpPr>
          <p:cNvPr id="21" name="正方形/長方形 20"/>
          <p:cNvSpPr/>
          <p:nvPr/>
        </p:nvSpPr>
        <p:spPr>
          <a:xfrm>
            <a:off x="-1" y="2478382"/>
            <a:ext cx="2664000" cy="360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一部事務組合の事務</a:t>
            </a:r>
            <a:endParaRPr kumimoji="1" lang="ja-JP" altLang="en-US" b="1" dirty="0">
              <a:solidFill>
                <a:schemeClr val="bg1"/>
              </a:solidFill>
            </a:endParaRPr>
          </a:p>
        </p:txBody>
      </p:sp>
      <p:sp>
        <p:nvSpPr>
          <p:cNvPr id="22" name="正方形/長方形 21"/>
          <p:cNvSpPr/>
          <p:nvPr/>
        </p:nvSpPr>
        <p:spPr>
          <a:xfrm>
            <a:off x="0" y="4581128"/>
            <a:ext cx="2664000" cy="360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機関等共同設置の事務</a:t>
            </a:r>
            <a:endParaRPr kumimoji="1" lang="ja-JP" altLang="en-US" b="1" dirty="0">
              <a:solidFill>
                <a:schemeClr val="bg1"/>
              </a:solidFill>
            </a:endParaRPr>
          </a:p>
        </p:txBody>
      </p:sp>
      <p:sp>
        <p:nvSpPr>
          <p:cNvPr id="19"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１４</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9047657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17" name="正方形/長方形 16"/>
          <p:cNvSpPr/>
          <p:nvPr/>
        </p:nvSpPr>
        <p:spPr>
          <a:xfrm>
            <a:off x="6749" y="1793989"/>
            <a:ext cx="2534731" cy="382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 施設の管理等</a:t>
            </a:r>
            <a:endParaRPr kumimoji="1"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484228205"/>
              </p:ext>
            </p:extLst>
          </p:nvPr>
        </p:nvGraphicFramePr>
        <p:xfrm>
          <a:off x="203680" y="2146474"/>
          <a:ext cx="9517056" cy="4480560"/>
        </p:xfrm>
        <a:graphic>
          <a:graphicData uri="http://schemas.openxmlformats.org/drawingml/2006/table">
            <a:tbl>
              <a:tblPr firstRow="1" bandRow="1">
                <a:tableStyleId>{5C22544A-7EE6-4342-B048-85BDC9FD1C3A}</a:tableStyleId>
              </a:tblPr>
              <a:tblGrid>
                <a:gridCol w="3172352"/>
                <a:gridCol w="3172352"/>
                <a:gridCol w="3172352"/>
              </a:tblGrid>
              <a:tr h="253168">
                <a:tc>
                  <a:txBody>
                    <a:bodyPr/>
                    <a:lstStyle/>
                    <a:p>
                      <a:pPr algn="ctr"/>
                      <a:r>
                        <a:rPr kumimoji="1" lang="ja-JP" altLang="en-US" sz="1600" dirty="0" smtClean="0"/>
                        <a:t>福祉施設</a:t>
                      </a:r>
                      <a:endParaRPr kumimoji="1" lang="ja-JP" altLang="en-US" sz="1600" dirty="0"/>
                    </a:p>
                  </a:txBody>
                  <a:tcPr marL="99060" marR="99060" anchor="ctr">
                    <a:lnL w="28575"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solidFill>
                      <a:schemeClr val="accent3">
                        <a:lumMod val="75000"/>
                      </a:schemeClr>
                    </a:solidFill>
                  </a:tcPr>
                </a:tc>
                <a:tc>
                  <a:txBody>
                    <a:bodyPr/>
                    <a:lstStyle/>
                    <a:p>
                      <a:pPr algn="ctr"/>
                      <a:r>
                        <a:rPr kumimoji="1" lang="ja-JP" altLang="en-US" sz="1600" dirty="0" smtClean="0"/>
                        <a:t>市民利用施設</a:t>
                      </a:r>
                      <a:endParaRPr kumimoji="1" lang="ja-JP" altLang="en-US" sz="1600" dirty="0"/>
                    </a:p>
                  </a:txBody>
                  <a:tcPr marL="99060" marR="9906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solidFill>
                      <a:schemeClr val="accent3">
                        <a:lumMod val="75000"/>
                      </a:schemeClr>
                    </a:solidFill>
                  </a:tcPr>
                </a:tc>
                <a:tc>
                  <a:txBody>
                    <a:bodyPr/>
                    <a:lstStyle/>
                    <a:p>
                      <a:pPr algn="ctr"/>
                      <a:r>
                        <a:rPr kumimoji="1" lang="ja-JP" altLang="en-US" sz="1600" dirty="0" smtClean="0"/>
                        <a:t>その他</a:t>
                      </a:r>
                      <a:endParaRPr kumimoji="1" lang="ja-JP" altLang="en-US" sz="1600" dirty="0"/>
                    </a:p>
                  </a:txBody>
                  <a:tcPr marL="99060" marR="9906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solidFill>
                      <a:schemeClr val="accent3">
                        <a:lumMod val="75000"/>
                      </a:schemeClr>
                    </a:solidFill>
                  </a:tcPr>
                </a:tc>
              </a:tr>
              <a:tr h="4077067">
                <a:tc>
                  <a:txBody>
                    <a:bodyPr/>
                    <a:lstStyle/>
                    <a:p>
                      <a:r>
                        <a:rPr kumimoji="1" lang="ja-JP" altLang="en-US" sz="1400" spc="0" dirty="0" smtClean="0">
                          <a:latin typeface="Meiryo UI" pitchFamily="50" charset="-128"/>
                          <a:ea typeface="Meiryo UI" pitchFamily="50" charset="-128"/>
                          <a:cs typeface="Meiryo UI" pitchFamily="50" charset="-128"/>
                        </a:rPr>
                        <a:t>・児童自立支援施設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（阿武山学園）</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・児童心理治療施設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（児童院・弘済のぞみ園）</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・児童養護施設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（弘済みらい園・長谷川羽曳野学園）</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・母子・父子福祉施設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（愛光会館）</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・生活保護施設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大淀寮、淀川寮、港晴寮、</a:t>
                      </a:r>
                      <a:r>
                        <a:rPr kumimoji="1" lang="en-US" altLang="ja-JP" sz="1400" spc="0" dirty="0" smtClean="0">
                          <a:latin typeface="Meiryo UI" pitchFamily="50" charset="-128"/>
                          <a:ea typeface="Meiryo UI" pitchFamily="50" charset="-128"/>
                          <a:cs typeface="Meiryo UI" pitchFamily="50" charset="-128"/>
                        </a:rPr>
                        <a:t/>
                      </a:r>
                      <a:br>
                        <a:rPr kumimoji="1" lang="en-US" altLang="ja-JP" sz="1400" spc="0" dirty="0" smtClean="0">
                          <a:latin typeface="Meiryo UI" pitchFamily="50" charset="-128"/>
                          <a:ea typeface="Meiryo UI" pitchFamily="50" charset="-128"/>
                          <a:cs typeface="Meiryo UI" pitchFamily="50" charset="-128"/>
                        </a:rPr>
                      </a:br>
                      <a:r>
                        <a:rPr kumimoji="1" lang="ja-JP" altLang="en-US" sz="1400" spc="0" dirty="0" smtClean="0">
                          <a:latin typeface="Meiryo UI" pitchFamily="50" charset="-128"/>
                          <a:ea typeface="Meiryo UI" pitchFamily="50" charset="-128"/>
                          <a:cs typeface="Meiryo UI" pitchFamily="50" charset="-128"/>
                        </a:rPr>
                        <a:t>　　　第２港晴寮</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・心身障が</a:t>
                      </a:r>
                      <a:r>
                        <a:rPr kumimoji="1" lang="ja-JP" altLang="en-US" sz="1400" spc="0" dirty="0" err="1" smtClean="0">
                          <a:latin typeface="Meiryo UI" pitchFamily="50" charset="-128"/>
                          <a:ea typeface="Meiryo UI" pitchFamily="50" charset="-128"/>
                          <a:cs typeface="Meiryo UI" pitchFamily="50" charset="-128"/>
                        </a:rPr>
                        <a:t>い</a:t>
                      </a:r>
                      <a:r>
                        <a:rPr kumimoji="1" lang="ja-JP" altLang="en-US" sz="1400" spc="0" dirty="0" smtClean="0">
                          <a:latin typeface="Meiryo UI" pitchFamily="50" charset="-128"/>
                          <a:ea typeface="Meiryo UI" pitchFamily="50" charset="-128"/>
                          <a:cs typeface="Meiryo UI" pitchFamily="50" charset="-128"/>
                        </a:rPr>
                        <a:t>者リハビリテーションセンター</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（施設管理・財産管理に限る）</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a:t>
                      </a:r>
                      <a:r>
                        <a:rPr kumimoji="1" lang="ja-JP" altLang="en-US" sz="1400" spc="0" dirty="0" err="1" smtClean="0">
                          <a:latin typeface="Meiryo UI" pitchFamily="50" charset="-128"/>
                          <a:ea typeface="Meiryo UI" pitchFamily="50" charset="-128"/>
                          <a:cs typeface="Meiryo UI" pitchFamily="50" charset="-128"/>
                        </a:rPr>
                        <a:t>福祉型障がい</a:t>
                      </a:r>
                      <a:r>
                        <a:rPr kumimoji="1" lang="ja-JP" altLang="en-US" sz="1400" spc="0" dirty="0" smtClean="0">
                          <a:latin typeface="Meiryo UI" pitchFamily="50" charset="-128"/>
                          <a:ea typeface="Meiryo UI" pitchFamily="50" charset="-128"/>
                          <a:cs typeface="Meiryo UI" pitchFamily="50" charset="-128"/>
                        </a:rPr>
                        <a:t>児入所施設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（敷津浦学園）</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a:t>
                      </a:r>
                      <a:r>
                        <a:rPr kumimoji="1" lang="ja-JP" altLang="en-US" sz="1400" spc="0" dirty="0" err="1" smtClean="0">
                          <a:latin typeface="Meiryo UI" pitchFamily="50" charset="-128"/>
                          <a:ea typeface="Meiryo UI" pitchFamily="50" charset="-128"/>
                          <a:cs typeface="Meiryo UI" pitchFamily="50" charset="-128"/>
                        </a:rPr>
                        <a:t>障がい</a:t>
                      </a:r>
                      <a:r>
                        <a:rPr kumimoji="1" lang="ja-JP" altLang="en-US" sz="1400" spc="0" dirty="0" smtClean="0">
                          <a:latin typeface="Meiryo UI" pitchFamily="50" charset="-128"/>
                          <a:ea typeface="Meiryo UI" pitchFamily="50" charset="-128"/>
                          <a:cs typeface="Meiryo UI" pitchFamily="50" charset="-128"/>
                        </a:rPr>
                        <a:t>者就労支援施設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（千里作業指導所）</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u="sng" spc="0" dirty="0" smtClean="0">
                          <a:solidFill>
                            <a:schemeClr val="tx1"/>
                          </a:solidFill>
                          <a:latin typeface="Meiryo UI" pitchFamily="50" charset="-128"/>
                          <a:ea typeface="Meiryo UI" pitchFamily="50" charset="-128"/>
                        </a:rPr>
                        <a:t>・特別養護老人ホーム等</a:t>
                      </a:r>
                      <a:endParaRPr kumimoji="1" lang="en-US" altLang="ja-JP" sz="1400" u="sng" spc="0" dirty="0" smtClean="0">
                        <a:solidFill>
                          <a:schemeClr val="tx1"/>
                        </a:solidFill>
                        <a:latin typeface="Meiryo UI" pitchFamily="50" charset="-128"/>
                        <a:ea typeface="Meiryo UI" pitchFamily="50" charset="-128"/>
                      </a:endParaRPr>
                    </a:p>
                    <a:p>
                      <a:r>
                        <a:rPr kumimoji="1" lang="ja-JP" altLang="en-US" sz="1400" u="none" spc="0" dirty="0" smtClean="0">
                          <a:solidFill>
                            <a:schemeClr val="tx1"/>
                          </a:solidFill>
                          <a:latin typeface="Meiryo UI" pitchFamily="50" charset="-128"/>
                          <a:ea typeface="Meiryo UI" pitchFamily="50" charset="-128"/>
                        </a:rPr>
                        <a:t>　</a:t>
                      </a:r>
                      <a:r>
                        <a:rPr kumimoji="1" lang="ja-JP" altLang="en-US" sz="1400" u="sng" spc="0" dirty="0" smtClean="0">
                          <a:solidFill>
                            <a:schemeClr val="tx1"/>
                          </a:solidFill>
                          <a:latin typeface="Meiryo UI" pitchFamily="50" charset="-128"/>
                          <a:ea typeface="Meiryo UI" pitchFamily="50" charset="-128"/>
                        </a:rPr>
                        <a:t>（弘済院）</a:t>
                      </a:r>
                      <a:endParaRPr kumimoji="1" lang="en-US" altLang="ja-JP" sz="1400" u="sng" spc="0" dirty="0" smtClean="0">
                        <a:solidFill>
                          <a:schemeClr val="tx1"/>
                        </a:solidFill>
                        <a:latin typeface="Meiryo UI" pitchFamily="50" charset="-128"/>
                        <a:ea typeface="Meiryo UI" pitchFamily="50" charset="-128"/>
                      </a:endParaRPr>
                    </a:p>
                  </a:txBody>
                  <a:tcPr marL="99060" marR="99060">
                    <a:lnL w="28575"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solidFill>
                      <a:schemeClr val="accent3">
                        <a:lumMod val="40000"/>
                        <a:lumOff val="60000"/>
                      </a:schemeClr>
                    </a:solidFill>
                  </a:tcPr>
                </a:tc>
                <a:tc>
                  <a:txBody>
                    <a:bodyPr/>
                    <a:lstStyle/>
                    <a:p>
                      <a:r>
                        <a:rPr kumimoji="1" lang="ja-JP" altLang="en-US" sz="1400" spc="0" dirty="0" smtClean="0">
                          <a:latin typeface="Meiryo UI" pitchFamily="50" charset="-128"/>
                          <a:ea typeface="Meiryo UI" pitchFamily="50" charset="-128"/>
                          <a:cs typeface="Meiryo UI" pitchFamily="50" charset="-128"/>
                        </a:rPr>
                        <a:t>・信太山青少年野外活動センター</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・長居ユースホステル</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・青少年センタ－</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・こども文化センター</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a:t>
                      </a:r>
                      <a:r>
                        <a:rPr kumimoji="1" lang="ja-JP" altLang="en-US" sz="1400" spc="0" dirty="0" err="1" smtClean="0">
                          <a:latin typeface="Meiryo UI" pitchFamily="50" charset="-128"/>
                          <a:ea typeface="Meiryo UI" pitchFamily="50" charset="-128"/>
                          <a:cs typeface="Meiryo UI" pitchFamily="50" charset="-128"/>
                        </a:rPr>
                        <a:t>障がい</a:t>
                      </a:r>
                      <a:r>
                        <a:rPr kumimoji="1" lang="ja-JP" altLang="en-US" sz="1400" spc="0" dirty="0" smtClean="0">
                          <a:latin typeface="Meiryo UI" pitchFamily="50" charset="-128"/>
                          <a:ea typeface="Meiryo UI" pitchFamily="50" charset="-128"/>
                          <a:cs typeface="Meiryo UI" pitchFamily="50" charset="-128"/>
                        </a:rPr>
                        <a:t>者スポーツセンター</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800" spc="0" baseline="0" dirty="0" smtClean="0">
                        <a:latin typeface="Meiryo UI" pitchFamily="50" charset="-128"/>
                        <a:ea typeface="Meiryo UI" pitchFamily="50" charset="-128"/>
                        <a:cs typeface="Meiryo UI" pitchFamily="50" charset="-128"/>
                      </a:endParaRPr>
                    </a:p>
                    <a:p>
                      <a:r>
                        <a:rPr kumimoji="1" lang="ja-JP" altLang="en-US" sz="1400" spc="0" baseline="0" dirty="0" smtClean="0">
                          <a:latin typeface="Meiryo UI" pitchFamily="50" charset="-128"/>
                          <a:ea typeface="Meiryo UI" pitchFamily="50" charset="-128"/>
                          <a:cs typeface="Meiryo UI" pitchFamily="50" charset="-128"/>
                        </a:rPr>
                        <a:t>　 </a:t>
                      </a:r>
                      <a:r>
                        <a:rPr kumimoji="1" lang="ja-JP" altLang="en-US" sz="1400" spc="0" dirty="0" err="1" smtClean="0">
                          <a:latin typeface="Meiryo UI" pitchFamily="50" charset="-128"/>
                          <a:ea typeface="Meiryo UI" pitchFamily="50" charset="-128"/>
                          <a:cs typeface="Meiryo UI" pitchFamily="50" charset="-128"/>
                        </a:rPr>
                        <a:t>舞洲障がい</a:t>
                      </a:r>
                      <a:r>
                        <a:rPr kumimoji="1" lang="ja-JP" altLang="en-US" sz="1400" spc="0" dirty="0" smtClean="0">
                          <a:latin typeface="Meiryo UI" pitchFamily="50" charset="-128"/>
                          <a:ea typeface="Meiryo UI" pitchFamily="50" charset="-128"/>
                          <a:cs typeface="Meiryo UI" pitchFamily="50" charset="-128"/>
                        </a:rPr>
                        <a:t>者スポーツセンター、</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a:t>
                      </a:r>
                      <a:r>
                        <a:rPr kumimoji="1" lang="ja-JP" altLang="en-US" sz="1400" spc="0" baseline="0" dirty="0" smtClean="0">
                          <a:latin typeface="Meiryo UI" pitchFamily="50" charset="-128"/>
                          <a:ea typeface="Meiryo UI" pitchFamily="50" charset="-128"/>
                          <a:cs typeface="Meiryo UI" pitchFamily="50" charset="-128"/>
                        </a:rPr>
                        <a:t> </a:t>
                      </a:r>
                      <a:r>
                        <a:rPr kumimoji="1" lang="ja-JP" altLang="en-US" sz="1400" spc="0" dirty="0" smtClean="0">
                          <a:latin typeface="Meiryo UI" pitchFamily="50" charset="-128"/>
                          <a:ea typeface="Meiryo UI" pitchFamily="50" charset="-128"/>
                          <a:cs typeface="Meiryo UI" pitchFamily="50" charset="-128"/>
                        </a:rPr>
                        <a:t>長居</a:t>
                      </a:r>
                      <a:r>
                        <a:rPr kumimoji="1" lang="ja-JP" altLang="en-US" sz="1400" spc="0" dirty="0" err="1" smtClean="0">
                          <a:latin typeface="Meiryo UI" pitchFamily="50" charset="-128"/>
                          <a:ea typeface="Meiryo UI" pitchFamily="50" charset="-128"/>
                          <a:cs typeface="Meiryo UI" pitchFamily="50" charset="-128"/>
                        </a:rPr>
                        <a:t>障がい</a:t>
                      </a:r>
                      <a:r>
                        <a:rPr kumimoji="1" lang="ja-JP" altLang="en-US" sz="1400" spc="0" dirty="0" smtClean="0">
                          <a:latin typeface="Meiryo UI" pitchFamily="50" charset="-128"/>
                          <a:ea typeface="Meiryo UI" pitchFamily="50" charset="-128"/>
                          <a:cs typeface="Meiryo UI" pitchFamily="50" charset="-128"/>
                        </a:rPr>
                        <a:t>者スポーツセンター</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8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・中央体育館</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・大阪プール</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・靱テニスセンター、靱庭球場</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1400" spc="0" dirty="0" smtClean="0">
                        <a:latin typeface="Meiryo UI" pitchFamily="50" charset="-128"/>
                        <a:ea typeface="Meiryo UI" pitchFamily="50" charset="-128"/>
                        <a:cs typeface="Meiryo UI" pitchFamily="50" charset="-128"/>
                      </a:endParaRPr>
                    </a:p>
                    <a:p>
                      <a:endParaRPr kumimoji="1" lang="ja-JP" altLang="en-US" sz="1400" spc="0" dirty="0"/>
                    </a:p>
                  </a:txBody>
                  <a:tcPr marL="99060" marR="9906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solidFill>
                      <a:schemeClr val="accent3">
                        <a:lumMod val="40000"/>
                        <a:lumOff val="60000"/>
                      </a:schemeClr>
                    </a:solidFill>
                  </a:tcPr>
                </a:tc>
                <a:tc>
                  <a:txBody>
                    <a:bodyPr/>
                    <a:lstStyle/>
                    <a:p>
                      <a:r>
                        <a:rPr kumimoji="1" lang="ja-JP" altLang="en-US" sz="1400" spc="0" dirty="0" smtClean="0">
                          <a:latin typeface="Meiryo UI" pitchFamily="50" charset="-128"/>
                          <a:ea typeface="Meiryo UI" pitchFamily="50" charset="-128"/>
                          <a:cs typeface="Meiryo UI" pitchFamily="50" charset="-128"/>
                        </a:rPr>
                        <a:t>・動物管理センター</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・斎場</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8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a:t>
                      </a:r>
                      <a:r>
                        <a:rPr kumimoji="1" lang="ja-JP" altLang="en-US" sz="1400" spc="0" baseline="0" dirty="0" smtClean="0">
                          <a:latin typeface="Meiryo UI" pitchFamily="50" charset="-128"/>
                          <a:ea typeface="Meiryo UI" pitchFamily="50" charset="-128"/>
                          <a:cs typeface="Meiryo UI" pitchFamily="50" charset="-128"/>
                        </a:rPr>
                        <a:t> </a:t>
                      </a:r>
                      <a:r>
                        <a:rPr kumimoji="1" lang="ja-JP" altLang="en-US" sz="1400" spc="0" dirty="0" smtClean="0">
                          <a:latin typeface="Meiryo UI" pitchFamily="50" charset="-128"/>
                          <a:ea typeface="Meiryo UI" pitchFamily="50" charset="-128"/>
                          <a:cs typeface="Meiryo UI" pitchFamily="50" charset="-128"/>
                        </a:rPr>
                        <a:t>北斎場、小林斎場、佃斎場、</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a:t>
                      </a:r>
                      <a:r>
                        <a:rPr kumimoji="1" lang="ja-JP" altLang="en-US" sz="1400" spc="0" baseline="0" dirty="0" smtClean="0">
                          <a:latin typeface="Meiryo UI" pitchFamily="50" charset="-128"/>
                          <a:ea typeface="Meiryo UI" pitchFamily="50" charset="-128"/>
                          <a:cs typeface="Meiryo UI" pitchFamily="50" charset="-128"/>
                        </a:rPr>
                        <a:t> </a:t>
                      </a:r>
                      <a:r>
                        <a:rPr kumimoji="1" lang="ja-JP" altLang="en-US" sz="1400" spc="0" dirty="0" smtClean="0">
                          <a:latin typeface="Meiryo UI" pitchFamily="50" charset="-128"/>
                          <a:ea typeface="Meiryo UI" pitchFamily="50" charset="-128"/>
                          <a:cs typeface="Meiryo UI" pitchFamily="50" charset="-128"/>
                        </a:rPr>
                        <a:t>鶴見斎場、瓜破斎場、葬祭場</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800" spc="0" dirty="0" smtClean="0">
                        <a:latin typeface="Meiryo UI" pitchFamily="50" charset="-128"/>
                        <a:ea typeface="Meiryo UI" pitchFamily="50" charset="-128"/>
                        <a:cs typeface="Meiryo UI" pitchFamily="50" charset="-128"/>
                      </a:endParaRPr>
                    </a:p>
                    <a:p>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・霊園</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8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a:t>
                      </a:r>
                      <a:r>
                        <a:rPr kumimoji="1" lang="ja-JP" altLang="en-US" sz="1400" spc="0" baseline="0" dirty="0" smtClean="0">
                          <a:latin typeface="Meiryo UI" pitchFamily="50" charset="-128"/>
                          <a:ea typeface="Meiryo UI" pitchFamily="50" charset="-128"/>
                          <a:cs typeface="Meiryo UI" pitchFamily="50" charset="-128"/>
                        </a:rPr>
                        <a:t> </a:t>
                      </a:r>
                      <a:r>
                        <a:rPr kumimoji="1" lang="ja-JP" altLang="en-US" sz="1400" spc="0" dirty="0" smtClean="0">
                          <a:latin typeface="Meiryo UI" pitchFamily="50" charset="-128"/>
                          <a:ea typeface="Meiryo UI" pitchFamily="50" charset="-128"/>
                          <a:cs typeface="Meiryo UI" pitchFamily="50" charset="-128"/>
                        </a:rPr>
                        <a:t>泉南メモリアルパーク、瓜破霊園、</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a:t>
                      </a:r>
                      <a:r>
                        <a:rPr kumimoji="1" lang="ja-JP" altLang="en-US" sz="1400" spc="0" baseline="0" dirty="0" smtClean="0">
                          <a:latin typeface="Meiryo UI" pitchFamily="50" charset="-128"/>
                          <a:ea typeface="Meiryo UI" pitchFamily="50" charset="-128"/>
                          <a:cs typeface="Meiryo UI" pitchFamily="50" charset="-128"/>
                        </a:rPr>
                        <a:t> </a:t>
                      </a:r>
                      <a:r>
                        <a:rPr kumimoji="1" lang="ja-JP" altLang="en-US" sz="1400" spc="0" dirty="0" smtClean="0">
                          <a:latin typeface="Meiryo UI" pitchFamily="50" charset="-128"/>
                          <a:ea typeface="Meiryo UI" pitchFamily="50" charset="-128"/>
                          <a:cs typeface="Meiryo UI" pitchFamily="50" charset="-128"/>
                        </a:rPr>
                        <a:t>服部霊園、北霊園、南霊園</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処分検討地等にかかる管理・処分</a:t>
                      </a:r>
                      <a:r>
                        <a:rPr kumimoji="1" lang="ja-JP" altLang="en-US" sz="1400" spc="0" dirty="0" smtClean="0">
                          <a:latin typeface="Meiryo UI" pitchFamily="50" charset="-128"/>
                          <a:ea typeface="Meiryo UI" pitchFamily="50" charset="-128"/>
                          <a:cs typeface="Meiryo UI" pitchFamily="50" charset="-128"/>
                        </a:rPr>
                        <a:t>　</a:t>
                      </a:r>
                      <a:endParaRPr kumimoji="1" lang="ja-JP" altLang="en-US" sz="1400" spc="0" dirty="0">
                        <a:latin typeface="Meiryo UI" pitchFamily="50" charset="-128"/>
                        <a:ea typeface="Meiryo UI" pitchFamily="50" charset="-128"/>
                        <a:cs typeface="Meiryo UI" pitchFamily="50" charset="-128"/>
                      </a:endParaRPr>
                    </a:p>
                  </a:txBody>
                  <a:tcPr marL="99060" marR="99060">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solidFill>
                      <a:schemeClr val="accent3">
                        <a:lumMod val="40000"/>
                        <a:lumOff val="60000"/>
                      </a:schemeClr>
                    </a:solidFill>
                  </a:tcPr>
                </a:tc>
              </a:tr>
            </a:tbl>
          </a:graphicData>
        </a:graphic>
      </p:graphicFrame>
      <p:sp>
        <p:nvSpPr>
          <p:cNvPr id="15" name="大かっこ 14"/>
          <p:cNvSpPr/>
          <p:nvPr/>
        </p:nvSpPr>
        <p:spPr>
          <a:xfrm>
            <a:off x="6725427" y="3062215"/>
            <a:ext cx="2501801" cy="460184"/>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大かっこ 15"/>
          <p:cNvSpPr/>
          <p:nvPr/>
        </p:nvSpPr>
        <p:spPr>
          <a:xfrm>
            <a:off x="6725427" y="4138284"/>
            <a:ext cx="2644851" cy="504056"/>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正方形/長方形 7"/>
          <p:cNvSpPr/>
          <p:nvPr/>
        </p:nvSpPr>
        <p:spPr>
          <a:xfrm>
            <a:off x="0" y="544832"/>
            <a:ext cx="4484948" cy="3817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 事業の実施</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10" name="正方形/長方形 9"/>
          <p:cNvSpPr/>
          <p:nvPr/>
        </p:nvSpPr>
        <p:spPr>
          <a:xfrm>
            <a:off x="231390" y="915834"/>
            <a:ext cx="4478782" cy="771119"/>
          </a:xfrm>
          <a:prstGeom prst="rect">
            <a:avLst/>
          </a:prstGeom>
          <a:solidFill>
            <a:schemeClr val="accent3">
              <a:lumMod val="40000"/>
              <a:lumOff val="60000"/>
            </a:schemeClr>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itchFamily="50" charset="-128"/>
                <a:ea typeface="Meiryo UI" pitchFamily="50" charset="-128"/>
                <a:cs typeface="Meiryo UI" pitchFamily="50" charset="-128"/>
              </a:rPr>
              <a:t>・介護保険事業</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・民間の児童養護施設等及び生活保護施設の所管事務</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（設置認可、指導、助成などの事務を含む）</a:t>
            </a:r>
            <a:endParaRPr lang="ja-JP" altLang="en-US" sz="1400" dirty="0" smtClean="0">
              <a:latin typeface="Meiryo UI" pitchFamily="50" charset="-128"/>
              <a:ea typeface="Meiryo UI" pitchFamily="50" charset="-128"/>
              <a:cs typeface="Meiryo UI" pitchFamily="50" charset="-128"/>
            </a:endParaRPr>
          </a:p>
        </p:txBody>
      </p:sp>
      <p:sp>
        <p:nvSpPr>
          <p:cNvPr id="11" name="正方形/長方形 10"/>
          <p:cNvSpPr/>
          <p:nvPr/>
        </p:nvSpPr>
        <p:spPr>
          <a:xfrm>
            <a:off x="4691265" y="530954"/>
            <a:ext cx="3042338" cy="369332"/>
          </a:xfrm>
          <a:prstGeom prst="rect">
            <a:avLst/>
          </a:prstGeom>
        </p:spPr>
        <p:txBody>
          <a:bodyPr wrap="square" anchor="ctr" anchorCtr="0">
            <a:spAutoFit/>
          </a:bodyPr>
          <a:lstStyle/>
          <a:p>
            <a:r>
              <a:rPr lang="ja-JP" altLang="en-US" b="1" dirty="0" smtClean="0">
                <a:latin typeface="Meiryo UI" pitchFamily="50" charset="-128"/>
                <a:ea typeface="Meiryo UI" pitchFamily="50" charset="-128"/>
                <a:cs typeface="Meiryo UI" pitchFamily="50" charset="-128"/>
              </a:rPr>
              <a:t>□ 情報システムの管理</a:t>
            </a:r>
            <a:endParaRPr lang="ja-JP" altLang="en-US" b="1" dirty="0">
              <a:latin typeface="Meiryo UI" pitchFamily="50" charset="-128"/>
              <a:ea typeface="Meiryo UI" pitchFamily="50" charset="-128"/>
              <a:cs typeface="Meiryo UI" pitchFamily="50" charset="-128"/>
            </a:endParaRPr>
          </a:p>
        </p:txBody>
      </p:sp>
      <p:sp>
        <p:nvSpPr>
          <p:cNvPr id="12" name="正方形/長方形 11"/>
          <p:cNvSpPr/>
          <p:nvPr/>
        </p:nvSpPr>
        <p:spPr>
          <a:xfrm>
            <a:off x="4935489" y="893638"/>
            <a:ext cx="4758529" cy="1006682"/>
          </a:xfrm>
          <a:prstGeom prst="rect">
            <a:avLst/>
          </a:prstGeom>
          <a:solidFill>
            <a:schemeClr val="accent3">
              <a:lumMod val="40000"/>
              <a:lumOff val="60000"/>
            </a:schemeClr>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itchFamily="50" charset="-128"/>
                <a:ea typeface="Meiryo UI" pitchFamily="50" charset="-128"/>
                <a:cs typeface="Meiryo UI" pitchFamily="50" charset="-128"/>
              </a:rPr>
              <a:t>・住民基本台帳等システム　　　　　　・戸籍情報システム</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・税務事務システム　　　　　 　　　　　・総合福祉システム</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・国民健康保険システム　　 　　　　　・介護保険システム</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・統合基盤・ネットワークシステム　　など</a:t>
            </a:r>
            <a:endParaRPr lang="ja-JP" altLang="en-US" sz="1400" dirty="0" smtClean="0">
              <a:latin typeface="Meiryo UI" pitchFamily="50" charset="-128"/>
              <a:ea typeface="Meiryo UI" pitchFamily="50" charset="-128"/>
              <a:cs typeface="Meiryo UI" pitchFamily="50" charset="-128"/>
            </a:endParaRPr>
          </a:p>
        </p:txBody>
      </p:sp>
      <p:sp>
        <p:nvSpPr>
          <p:cNvPr id="14" name="大かっこ 13"/>
          <p:cNvSpPr/>
          <p:nvPr/>
        </p:nvSpPr>
        <p:spPr>
          <a:xfrm>
            <a:off x="3520066" y="3710423"/>
            <a:ext cx="2513053" cy="43204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正方形/長方形 18"/>
          <p:cNvSpPr/>
          <p:nvPr/>
        </p:nvSpPr>
        <p:spPr>
          <a:xfrm>
            <a:off x="0" y="142001"/>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（４）一部事務組合の事務</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18" name="大かっこ 17"/>
          <p:cNvSpPr/>
          <p:nvPr/>
        </p:nvSpPr>
        <p:spPr>
          <a:xfrm>
            <a:off x="488504" y="4483362"/>
            <a:ext cx="2254696" cy="360040"/>
          </a:xfrm>
          <a:prstGeom prst="bracketPair">
            <a:avLst>
              <a:gd name="adj" fmla="val 23401"/>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1"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r>
              <a:rPr lang="ja-JP" altLang="en-US" sz="1100" b="1" dirty="0">
                <a:solidFill>
                  <a:srgbClr val="000000"/>
                </a:solidFill>
                <a:latin typeface="Meiryo UI" pitchFamily="50" charset="-128"/>
                <a:ea typeface="Meiryo UI" pitchFamily="50" charset="-128"/>
                <a:cs typeface="Meiryo UI" pitchFamily="50" charset="-128"/>
              </a:rPr>
              <a:t>５</a:t>
            </a:r>
          </a:p>
        </p:txBody>
      </p:sp>
    </p:spTree>
    <p:extLst>
      <p:ext uri="{BB962C8B-B14F-4D97-AF65-F5344CB8AC3E}">
        <p14:creationId xmlns:p14="http://schemas.microsoft.com/office/powerpoint/2010/main" val="32913082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４　大阪府の事務</a:t>
            </a:r>
            <a:r>
              <a:rPr lang="ja-JP" altLang="en-US" sz="2000" b="1" dirty="0">
                <a:solidFill>
                  <a:prstClr val="black"/>
                </a:solidFill>
                <a:latin typeface="Meiryo UI" pitchFamily="50" charset="-128"/>
                <a:ea typeface="Meiryo UI" pitchFamily="50" charset="-128"/>
                <a:cs typeface="Meiryo UI" pitchFamily="50" charset="-128"/>
              </a:rPr>
              <a:t>　</a:t>
            </a:r>
          </a:p>
        </p:txBody>
      </p:sp>
      <p:sp>
        <p:nvSpPr>
          <p:cNvPr id="7" name="スライド番号プレースホルダー 2"/>
          <p:cNvSpPr txBox="1">
            <a:spLocks/>
          </p:cNvSpPr>
          <p:nvPr/>
        </p:nvSpPr>
        <p:spPr>
          <a:xfrm>
            <a:off x="10101572" y="6057561"/>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graphicFrame>
        <p:nvGraphicFramePr>
          <p:cNvPr id="15" name="Group 45"/>
          <p:cNvGraphicFramePr>
            <a:graphicFrameLocks noGrp="1"/>
          </p:cNvGraphicFramePr>
          <p:nvPr>
            <p:extLst>
              <p:ext uri="{D42A27DB-BD31-4B8C-83A1-F6EECF244321}">
                <p14:modId xmlns:p14="http://schemas.microsoft.com/office/powerpoint/2010/main" val="2414687944"/>
              </p:ext>
            </p:extLst>
          </p:nvPr>
        </p:nvGraphicFramePr>
        <p:xfrm>
          <a:off x="47171" y="2867909"/>
          <a:ext cx="9789537" cy="3934840"/>
        </p:xfrm>
        <a:graphic>
          <a:graphicData uri="http://schemas.openxmlformats.org/drawingml/2006/table">
            <a:tbl>
              <a:tblPr/>
              <a:tblGrid>
                <a:gridCol w="1785483"/>
                <a:gridCol w="8004054"/>
              </a:tblGrid>
              <a:tr h="278457">
                <a:tc>
                  <a:txBody>
                    <a:bodyPr/>
                    <a:lstStyle/>
                    <a:p>
                      <a:pPr marL="0" marR="0" lvl="0" indent="0" algn="ctr" defTabSz="914400" rtl="0" eaLnBrk="0" fontAlgn="ctr" latinLnBrk="0" hangingPunct="0">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分野</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0" fontAlgn="ctr" latinLnBrk="0" hangingPunct="0">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事務の例</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１．こども</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・スクールカウンセラー事業等　　　・母子父子寡婦福祉貸付金（特別会計の管理等）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２．福祉</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障がい</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者歯科診療センター　　　・障がい者の競技スポーツ振興　　　・高齢者福祉専門研修　　　・あい</a:t>
                      </a:r>
                      <a:r>
                        <a:rPr kumimoji="1" lang="ja-JP" altLang="en-US" sz="12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りん</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対策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３．健康・保健</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・医療法人の設立認可　　　・精神保健福祉センター　　　・環境科学研究　・病院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４．教育</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・高等学校　　　・大学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５．環境</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・エネルギー政策　　　・地球温暖化広域対策等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６．産業・市場</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・成長分野の企業支援　　　・融資制度　　　・アジア太平洋トレードセンター　　　・商工会議所　　　・中央卸売市場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8756">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７．都市魅力</a:t>
                      </a:r>
                      <a:endPar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endParaRP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defRPr/>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・観光・文化・スポーツ振興（成長・集客等）　　　・文化施設（博物館・美術館等）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502">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８．まちづくり</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・広域的な交通基盤整備　　　・成長戦略・グランドデザイン　　　・港湾　　　・地価監視</a:t>
                      </a:r>
                      <a:endPar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・都市計画（都市再生特別地区、用途地域等）　　　・うめきた２期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９．都市基盤整備</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・道路（広域交通網）　　　・河川（一級河川） 　　・公園（後方支援活動拠点等） 　　・下水道　 　</a:t>
                      </a:r>
                      <a:r>
                        <a:rPr kumimoji="1" lang="ja-JP" altLang="en-US" sz="1200" b="0" i="0" u="sng"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・水道</a:t>
                      </a:r>
                      <a:r>
                        <a:rPr kumimoji="1" lang="ja-JP" altLang="en-US" sz="1200" b="0" i="0" u="none" strike="noStrike" cap="none" spc="0" normalizeH="0" baseline="0" dirty="0" smtClean="0">
                          <a:ln>
                            <a:noFill/>
                          </a:ln>
                          <a:solidFill>
                            <a:srgbClr val="FF0000"/>
                          </a:solidFill>
                          <a:effectLst/>
                          <a:latin typeface="Meiryo UI" pitchFamily="50" charset="-128"/>
                          <a:ea typeface="Meiryo UI" pitchFamily="50" charset="-128"/>
                          <a:cs typeface="Meiryo UI" pitchFamily="50" charset="-128"/>
                        </a:rPr>
                        <a:t>　</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１０．住民生活</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・市区町村との連絡調整　　　・ＤＶ一時保護　　　・雇用施策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１１．消防・防災</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・消防　　　・防災・危機管理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１２．自治体運営</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・地方公務員災害補償基金　　　・財政運営（交付税・公債費）　　　・税務（固定資産税等）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 name="正方形/長方形 11"/>
          <p:cNvSpPr/>
          <p:nvPr/>
        </p:nvSpPr>
        <p:spPr>
          <a:xfrm>
            <a:off x="0" y="2492896"/>
            <a:ext cx="990600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大阪市が現在実施している事務で大阪府に承継する事務の例</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17" name="角丸四角形 16"/>
          <p:cNvSpPr/>
          <p:nvPr/>
        </p:nvSpPr>
        <p:spPr>
          <a:xfrm>
            <a:off x="0" y="476672"/>
            <a:ext cx="9804325" cy="2016224"/>
          </a:xfrm>
          <a:prstGeom prst="roundRect">
            <a:avLst>
              <a:gd name="adj" fmla="val 14119"/>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b="1" dirty="0" smtClean="0">
                <a:solidFill>
                  <a:schemeClr val="tx1"/>
                </a:solidFill>
                <a:latin typeface="Meiryo UI" pitchFamily="50" charset="-128"/>
                <a:ea typeface="Meiryo UI" pitchFamily="50" charset="-128"/>
                <a:cs typeface="Meiryo UI" pitchFamily="50" charset="-128"/>
              </a:rPr>
              <a:t>大阪府は、特別区を包括する新たな広域自治体として、大阪全体の成長、都市の発展、安全・安心に関わる事務などを実施</a:t>
            </a:r>
            <a:endParaRPr lang="en-US" altLang="ja-JP" b="1" dirty="0" smtClean="0">
              <a:solidFill>
                <a:schemeClr val="tx1"/>
              </a:solidFill>
              <a:latin typeface="Meiryo UI" pitchFamily="50" charset="-128"/>
              <a:ea typeface="Meiryo UI" pitchFamily="50" charset="-128"/>
              <a:cs typeface="Meiryo UI" pitchFamily="50" charset="-128"/>
            </a:endParaRPr>
          </a:p>
        </p:txBody>
      </p:sp>
      <p:sp>
        <p:nvSpPr>
          <p:cNvPr id="18" name="正方形/長方形 17"/>
          <p:cNvSpPr/>
          <p:nvPr/>
        </p:nvSpPr>
        <p:spPr>
          <a:xfrm>
            <a:off x="128464" y="1234852"/>
            <a:ext cx="9567341" cy="11521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700"/>
              </a:lnSpc>
            </a:pPr>
            <a:r>
              <a:rPr lang="ja-JP" altLang="en-US" sz="1600" dirty="0" smtClean="0">
                <a:solidFill>
                  <a:schemeClr val="tx1"/>
                </a:solidFill>
                <a:latin typeface="Meiryo UI" pitchFamily="50" charset="-128"/>
                <a:ea typeface="Meiryo UI" pitchFamily="50" charset="-128"/>
                <a:cs typeface="Meiryo UI" pitchFamily="50" charset="-128"/>
              </a:rPr>
              <a:t>○ 都道府県・政令指定都市の権限に係る事務</a:t>
            </a:r>
            <a:r>
              <a:rPr lang="ja-JP" altLang="en-US" sz="1400" dirty="0" smtClean="0">
                <a:solidFill>
                  <a:schemeClr val="tx1"/>
                </a:solidFill>
                <a:latin typeface="Meiryo UI" pitchFamily="50" charset="-128"/>
                <a:ea typeface="Meiryo UI" pitchFamily="50" charset="-128"/>
                <a:cs typeface="Meiryo UI" pitchFamily="50" charset="-128"/>
              </a:rPr>
              <a:t>（ただし、住民に身近な事務は特別区が実施）</a:t>
            </a:r>
            <a:endParaRPr lang="en-US" altLang="ja-JP" sz="1400" dirty="0" smtClean="0">
              <a:solidFill>
                <a:schemeClr val="tx1"/>
              </a:solidFill>
              <a:latin typeface="Meiryo UI" pitchFamily="50" charset="-128"/>
              <a:ea typeface="Meiryo UI" pitchFamily="50" charset="-128"/>
              <a:cs typeface="Meiryo UI" pitchFamily="50" charset="-128"/>
            </a:endParaRPr>
          </a:p>
          <a:p>
            <a:pPr>
              <a:lnSpc>
                <a:spcPts val="1700"/>
              </a:lnSpc>
              <a:spcBef>
                <a:spcPts val="600"/>
              </a:spcBef>
            </a:pPr>
            <a:r>
              <a:rPr lang="ja-JP" altLang="en-US" sz="1600" dirty="0" smtClean="0">
                <a:solidFill>
                  <a:schemeClr val="tx1"/>
                </a:solidFill>
                <a:latin typeface="Meiryo UI" pitchFamily="50" charset="-128"/>
                <a:ea typeface="Meiryo UI" pitchFamily="50" charset="-128"/>
                <a:cs typeface="Meiryo UI" pitchFamily="50" charset="-128"/>
              </a:rPr>
              <a:t>○ 大阪全体の成長、都市の発展、安全・安心に関わる事務、大阪全体の視点で統一的・広域的な対応が必要な</a:t>
            </a:r>
            <a:r>
              <a:rPr lang="en-US" altLang="ja-JP" sz="1600" dirty="0" smtClean="0">
                <a:solidFill>
                  <a:schemeClr val="tx1"/>
                </a:solidFill>
                <a:latin typeface="Meiryo UI" pitchFamily="50" charset="-128"/>
                <a:ea typeface="Meiryo UI" pitchFamily="50" charset="-128"/>
                <a:cs typeface="Meiryo UI" pitchFamily="50" charset="-128"/>
              </a:rPr>
              <a:t/>
            </a:r>
            <a:br>
              <a:rPr lang="en-US" altLang="ja-JP" sz="1600" dirty="0" smtClean="0">
                <a:solidFill>
                  <a:schemeClr val="tx1"/>
                </a:solidFill>
                <a:latin typeface="Meiryo UI" pitchFamily="50" charset="-128"/>
                <a:ea typeface="Meiryo UI" pitchFamily="50" charset="-128"/>
                <a:cs typeface="Meiryo UI" pitchFamily="50" charset="-128"/>
              </a:rPr>
            </a:br>
            <a:r>
              <a:rPr lang="ja-JP" altLang="en-US" sz="1600" dirty="0" smtClean="0">
                <a:solidFill>
                  <a:schemeClr val="tx1"/>
                </a:solidFill>
                <a:latin typeface="Meiryo UI" pitchFamily="50" charset="-128"/>
                <a:ea typeface="Meiryo UI" pitchFamily="50" charset="-128"/>
                <a:cs typeface="Meiryo UI" pitchFamily="50" charset="-128"/>
              </a:rPr>
              <a:t>　　まちづくり、都市基盤整備等に関する事務</a:t>
            </a:r>
            <a:r>
              <a:rPr lang="ja-JP" altLang="en-US" sz="1200" dirty="0" smtClean="0">
                <a:solidFill>
                  <a:schemeClr val="tx1"/>
                </a:solidFill>
                <a:latin typeface="Meiryo UI" pitchFamily="50" charset="-128"/>
                <a:ea typeface="Meiryo UI" pitchFamily="50" charset="-128"/>
                <a:cs typeface="Meiryo UI" pitchFamily="50" charset="-128"/>
              </a:rPr>
              <a:t>（中核市や一般市の権限に係る事務であっても、これに該当するものは大阪府が実施）</a:t>
            </a:r>
            <a:endParaRPr lang="en-US" altLang="ja-JP" sz="1200" dirty="0" smtClean="0">
              <a:solidFill>
                <a:schemeClr val="tx1"/>
              </a:solidFill>
              <a:latin typeface="Meiryo UI" pitchFamily="50" charset="-128"/>
              <a:ea typeface="Meiryo UI" pitchFamily="50" charset="-128"/>
              <a:cs typeface="Meiryo UI" pitchFamily="50" charset="-128"/>
            </a:endParaRPr>
          </a:p>
          <a:p>
            <a:pPr>
              <a:lnSpc>
                <a:spcPts val="1700"/>
              </a:lnSpc>
              <a:spcBef>
                <a:spcPts val="600"/>
              </a:spcBef>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大阪市が独自に行う任意事務についても、同様の考え方で仕分け</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9"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１６</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0812535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68"/>
          <p:cNvGraphicFramePr>
            <a:graphicFrameLocks noGrp="1"/>
          </p:cNvGraphicFramePr>
          <p:nvPr>
            <p:ph idx="1"/>
            <p:extLst/>
          </p:nvPr>
        </p:nvGraphicFramePr>
        <p:xfrm>
          <a:off x="69292" y="562021"/>
          <a:ext cx="9789539" cy="5986650"/>
        </p:xfrm>
        <a:graphic>
          <a:graphicData uri="http://schemas.openxmlformats.org/drawingml/2006/table">
            <a:tbl>
              <a:tblPr/>
              <a:tblGrid>
                <a:gridCol w="2291420"/>
                <a:gridCol w="1152128"/>
                <a:gridCol w="1152128"/>
                <a:gridCol w="5193863"/>
              </a:tblGrid>
              <a:tr h="29183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r>
              <a:tr h="535242">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母子父子寡婦福祉貸付金</a:t>
                      </a:r>
                      <a:endParaRPr kumimoji="1" lang="en-US" altLang="ja-JP" sz="1400" b="0" i="0" u="none" strike="noStrike" cap="none" spc="0"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（特別会計の管理等）</a:t>
                      </a:r>
                      <a:endParaRPr kumimoji="1" lang="en-US" altLang="ja-JP" sz="1400" b="0" i="0" u="none" strike="noStrike" cap="none" spc="0" normalizeH="0" baseline="0" dirty="0" smtClean="0">
                        <a:ln>
                          <a:noFill/>
                        </a:ln>
                        <a:solidFill>
                          <a:schemeClr val="tx1"/>
                        </a:solidFill>
                        <a:effectLst/>
                        <a:latin typeface="ＭＳ Ｐゴシック" pitchFamily="50" charset="-128"/>
                        <a:ea typeface="ＭＳ Ｐゴシック" pitchFamily="50" charset="-128"/>
                      </a:endParaRP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・貸付金に係る特別会計の管理等については</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大阪府が一元的に実施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467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あい</a:t>
                      </a:r>
                      <a:r>
                        <a:rPr kumimoji="1" lang="ja-JP" altLang="en-US" sz="1400" b="0" i="0" u="none" strike="noStrike" cap="none" spc="0" normalizeH="0" baseline="0" dirty="0" err="1" smtClean="0">
                          <a:ln>
                            <a:noFill/>
                          </a:ln>
                          <a:solidFill>
                            <a:schemeClr val="tx1"/>
                          </a:solidFill>
                          <a:effectLst/>
                          <a:latin typeface="ＭＳ Ｐゴシック" pitchFamily="50" charset="-128"/>
                          <a:ea typeface="ＭＳ Ｐゴシック" pitchFamily="50" charset="-128"/>
                        </a:rPr>
                        <a:t>りん</a:t>
                      </a: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対策</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・あい</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りん</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地域は、全国各地から労働者が流入してきた経過があり、全</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国レベルの課題かつ大都市特有の課題として、大阪府の総合調整の</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もと、地域の実情に精通した特別区と連携しながら事業を実施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467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精神保健福祉センター</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・大阪府と大阪市が設置している精神保健福祉センターを統合し、精</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神保健福祉に係る専門性を確保しながら、広域的に対応</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8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病院</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・専門的な高度医療施設、広域的な拠点施設を確保</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808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高等学校</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・多様な課程・学科等を設置し、専門的な教育を実施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・中学校卒業者数の将来動向も見据えた、大阪府域全体での高等学</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校の適正配置を実現</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19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大学（大阪市立大学）</a:t>
                      </a:r>
                      <a:endParaRPr kumimoji="1" lang="en-US" altLang="ja-JP" sz="1400" b="0" i="0" u="none" strike="noStrike" cap="none" spc="0" normalizeH="0" baseline="0" dirty="0" smtClean="0">
                        <a:ln>
                          <a:noFill/>
                        </a:ln>
                        <a:solidFill>
                          <a:schemeClr val="tx1"/>
                        </a:solidFill>
                        <a:effectLst/>
                        <a:latin typeface="ＭＳ Ｐゴシック" pitchFamily="50" charset="-128"/>
                        <a:ea typeface="ＭＳ Ｐゴシック" pitchFamily="50" charset="-128"/>
                      </a:endParaRP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・国内外での競争に打ち勝ち、大阪の成長や発展に寄与</a:t>
                      </a:r>
                      <a:endParaRPr kumimoji="1" lang="ja-JP" altLang="en-US" sz="1400" b="1" i="0" u="none" strike="noStrike" kern="1200"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737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成長分野の企業支援等</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・大阪全体を俯瞰し、大阪の成長に向けて戦略的・統一的に実施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18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観光・文化・スポーツ振興</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（成長・集客等）</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・大阪全体の統一的な戦略のもと、都市魅力を向上させ、内外から人</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を呼び込む</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22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広域的な交通基盤の整備</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endPar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・広域的な交通基盤（鉄道ネットワーク、高速道路ネットワーク等）の</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整備・検討等について、大阪の成長、都市づくりの一体性を確保</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467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成長戦略・グランドデザイン</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・大阪全体の統一的な戦略のもと、都市づくりを推進し、大阪全体の成</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長、発展につなげる</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467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うめきた２期</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・検討業務及び個別事業は、広域インフラとしての機能を重視し、関連</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事業全体として広域的に実施</a:t>
                      </a:r>
                      <a:endParaRPr kumimoji="1" lang="ja-JP" altLang="en-US" sz="1400" b="0" i="0" u="none" strike="noStrike" cap="none" spc="0" normalizeH="0" baseline="0" dirty="0" smtClean="0">
                        <a:ln>
                          <a:noFill/>
                        </a:ln>
                        <a:solidFill>
                          <a:srgbClr val="FF0000"/>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正方形/長方形 6"/>
          <p:cNvSpPr/>
          <p:nvPr/>
        </p:nvSpPr>
        <p:spPr>
          <a:xfrm>
            <a:off x="0" y="163364"/>
            <a:ext cx="487499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a:t>
            </a:r>
            <a:r>
              <a:rPr lang="en-US" altLang="ja-JP" b="1" dirty="0" smtClean="0">
                <a:solidFill>
                  <a:schemeClr val="tx1"/>
                </a:solidFill>
                <a:latin typeface="Meiryo UI" pitchFamily="50" charset="-128"/>
                <a:ea typeface="Meiryo UI" pitchFamily="50" charset="-128"/>
                <a:cs typeface="Meiryo UI" pitchFamily="50" charset="-128"/>
              </a:rPr>
              <a:t> </a:t>
            </a:r>
            <a:r>
              <a:rPr lang="ja-JP" altLang="en-US" b="1" dirty="0" smtClean="0">
                <a:solidFill>
                  <a:schemeClr val="tx1"/>
                </a:solidFill>
                <a:latin typeface="Meiryo UI" pitchFamily="50" charset="-128"/>
                <a:ea typeface="Meiryo UI" pitchFamily="50" charset="-128"/>
                <a:cs typeface="Meiryo UI" pitchFamily="50" charset="-128"/>
              </a:rPr>
              <a:t>主な事務</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6" name="テキスト ボックス 5"/>
          <p:cNvSpPr txBox="1"/>
          <p:nvPr/>
        </p:nvSpPr>
        <p:spPr>
          <a:xfrm>
            <a:off x="5601072" y="87040"/>
            <a:ext cx="4228728" cy="461665"/>
          </a:xfrm>
          <a:prstGeom prst="rect">
            <a:avLst/>
          </a:prstGeom>
          <a:noFill/>
        </p:spPr>
        <p:txBody>
          <a:bodyPr wrap="square" rtlCol="0">
            <a:spAutoFit/>
          </a:bodyPr>
          <a:lstStyle/>
          <a:p>
            <a:r>
              <a:rPr lang="en-US" altLang="ja-JP" sz="1200" dirty="0" smtClean="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「主な権限」について、主たる事務に付随する事務に任意事務が</a:t>
            </a:r>
            <a:endParaRPr lang="en-US" altLang="ja-JP" sz="120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含まれる場合は、主たる事務の権限についてのみ記載</a:t>
            </a:r>
            <a:endParaRPr kumimoji="1" lang="ja-JP" altLang="en-US" sz="1200" dirty="0">
              <a:latin typeface="Meiryo UI" pitchFamily="50" charset="-128"/>
              <a:ea typeface="Meiryo UI" pitchFamily="50" charset="-128"/>
              <a:cs typeface="Meiryo UI" pitchFamily="50" charset="-128"/>
            </a:endParaRPr>
          </a:p>
        </p:txBody>
      </p:sp>
      <p:sp>
        <p:nvSpPr>
          <p:cNvPr id="10"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r>
              <a:rPr lang="ja-JP" altLang="en-US" sz="1100" b="1" dirty="0">
                <a:solidFill>
                  <a:srgbClr val="000000"/>
                </a:solidFill>
                <a:latin typeface="Meiryo UI" pitchFamily="50" charset="-128"/>
                <a:ea typeface="Meiryo UI" pitchFamily="50" charset="-128"/>
                <a:cs typeface="Meiryo UI" pitchFamily="50" charset="-128"/>
              </a:rPr>
              <a:t>７</a:t>
            </a:r>
          </a:p>
        </p:txBody>
      </p:sp>
    </p:spTree>
    <p:extLst>
      <p:ext uri="{BB962C8B-B14F-4D97-AF65-F5344CB8AC3E}">
        <p14:creationId xmlns:p14="http://schemas.microsoft.com/office/powerpoint/2010/main" val="26363584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560512" y="980728"/>
            <a:ext cx="8856984" cy="5184576"/>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endParaRPr lang="en-US" altLang="ja-JP" sz="2000" dirty="0">
              <a:solidFill>
                <a:prstClr val="black"/>
              </a:solidFill>
              <a:latin typeface="Meiryo UI" pitchFamily="50" charset="-128"/>
              <a:ea typeface="Meiryo UI" pitchFamily="50" charset="-128"/>
              <a:cs typeface="Meiryo UI" pitchFamily="50" charset="-128"/>
            </a:endParaRPr>
          </a:p>
        </p:txBody>
      </p:sp>
      <p:sp>
        <p:nvSpPr>
          <p:cNvPr id="9" name="タイトル 1"/>
          <p:cNvSpPr txBox="1">
            <a:spLocks/>
          </p:cNvSpPr>
          <p:nvPr/>
        </p:nvSpPr>
        <p:spPr>
          <a:xfrm>
            <a:off x="848544" y="409228"/>
            <a:ext cx="8229600" cy="1143000"/>
          </a:xfrm>
          <a:prstGeom prst="rect">
            <a:avLst/>
          </a:prstGeom>
        </p:spPr>
        <p:txBody>
          <a:bodyPr>
            <a:noAutofit/>
          </a:bodyPr>
          <a:lstStyle/>
          <a:p>
            <a:pPr algn="ctr">
              <a:spcBef>
                <a:spcPct val="0"/>
              </a:spcBef>
              <a:defRPr/>
            </a:pPr>
            <a:r>
              <a:rPr lang="ja-JP" altLang="en-US" sz="3600" dirty="0" smtClean="0">
                <a:solidFill>
                  <a:prstClr val="black"/>
                </a:solidFill>
              </a:rPr>
              <a:t>目　　次</a:t>
            </a:r>
            <a:endParaRPr lang="ja-JP" altLang="en-US" sz="3600" dirty="0">
              <a:solidFill>
                <a:prstClr val="black"/>
              </a:solidFill>
            </a:endParaRPr>
          </a:p>
        </p:txBody>
      </p:sp>
      <p:sp>
        <p:nvSpPr>
          <p:cNvPr id="10" name="正方形/長方形 9"/>
          <p:cNvSpPr/>
          <p:nvPr/>
        </p:nvSpPr>
        <p:spPr>
          <a:xfrm>
            <a:off x="2460724" y="2420888"/>
            <a:ext cx="6955631"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６</a:t>
            </a:r>
          </a:p>
        </p:txBody>
      </p:sp>
      <p:sp>
        <p:nvSpPr>
          <p:cNvPr id="11" name="正方形/長方形 10"/>
          <p:cNvSpPr/>
          <p:nvPr/>
        </p:nvSpPr>
        <p:spPr>
          <a:xfrm>
            <a:off x="2935635" y="1175844"/>
            <a:ext cx="648072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a:t>
            </a:r>
          </a:p>
        </p:txBody>
      </p:sp>
      <p:sp>
        <p:nvSpPr>
          <p:cNvPr id="12" name="正方形/長方形 11"/>
          <p:cNvSpPr/>
          <p:nvPr/>
        </p:nvSpPr>
        <p:spPr>
          <a:xfrm>
            <a:off x="4191747" y="1787731"/>
            <a:ext cx="5224607"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a:t>
            </a:r>
          </a:p>
        </p:txBody>
      </p:sp>
      <p:sp>
        <p:nvSpPr>
          <p:cNvPr id="13" name="正方形/長方形 12"/>
          <p:cNvSpPr/>
          <p:nvPr/>
        </p:nvSpPr>
        <p:spPr>
          <a:xfrm>
            <a:off x="2748494" y="2994797"/>
            <a:ext cx="666786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１６</a:t>
            </a:r>
          </a:p>
        </p:txBody>
      </p:sp>
      <p:sp>
        <p:nvSpPr>
          <p:cNvPr id="14" name="正方形/長方形 13"/>
          <p:cNvSpPr/>
          <p:nvPr/>
        </p:nvSpPr>
        <p:spPr>
          <a:xfrm>
            <a:off x="549290" y="1185745"/>
            <a:ext cx="522460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prstClr val="black"/>
                </a:solidFill>
                <a:latin typeface="Meiryo UI" pitchFamily="50" charset="-128"/>
                <a:ea typeface="Meiryo UI" pitchFamily="50" charset="-128"/>
                <a:cs typeface="Meiryo UI" pitchFamily="50" charset="-128"/>
              </a:rPr>
              <a:t>１　基本的な考え方</a:t>
            </a:r>
          </a:p>
        </p:txBody>
      </p:sp>
      <p:sp>
        <p:nvSpPr>
          <p:cNvPr id="15" name="正方形/長方形 14"/>
          <p:cNvSpPr/>
          <p:nvPr/>
        </p:nvSpPr>
        <p:spPr>
          <a:xfrm>
            <a:off x="549290" y="1800168"/>
            <a:ext cx="522460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prstClr val="black"/>
                </a:solidFill>
                <a:latin typeface="Meiryo UI" pitchFamily="50" charset="-128"/>
                <a:ea typeface="Meiryo UI" pitchFamily="50" charset="-128"/>
                <a:cs typeface="Meiryo UI" pitchFamily="50" charset="-128"/>
              </a:rPr>
              <a:t>２　特別区と大阪府の事務分担</a:t>
            </a:r>
          </a:p>
        </p:txBody>
      </p:sp>
      <p:sp>
        <p:nvSpPr>
          <p:cNvPr id="16" name="正方形/長方形 15"/>
          <p:cNvSpPr/>
          <p:nvPr/>
        </p:nvSpPr>
        <p:spPr>
          <a:xfrm>
            <a:off x="549290" y="2414591"/>
            <a:ext cx="7356037"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prstClr val="black"/>
                </a:solidFill>
                <a:latin typeface="Meiryo UI" pitchFamily="50" charset="-128"/>
                <a:ea typeface="Meiryo UI" pitchFamily="50" charset="-128"/>
                <a:cs typeface="Meiryo UI" pitchFamily="50" charset="-128"/>
              </a:rPr>
              <a:t>３　特別区の事務</a:t>
            </a:r>
          </a:p>
        </p:txBody>
      </p:sp>
      <p:sp>
        <p:nvSpPr>
          <p:cNvPr id="17" name="正方形/長方形 16"/>
          <p:cNvSpPr/>
          <p:nvPr/>
        </p:nvSpPr>
        <p:spPr>
          <a:xfrm>
            <a:off x="549290" y="3029014"/>
            <a:ext cx="7190465"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prstClr val="black"/>
                </a:solidFill>
                <a:latin typeface="Meiryo UI" pitchFamily="50" charset="-128"/>
                <a:ea typeface="Meiryo UI" pitchFamily="50" charset="-128"/>
                <a:cs typeface="Meiryo UI" pitchFamily="50" charset="-128"/>
              </a:rPr>
              <a:t>４　大阪府の事務　</a:t>
            </a:r>
          </a:p>
        </p:txBody>
      </p:sp>
      <p:sp>
        <p:nvSpPr>
          <p:cNvPr id="18" name="正方形/長方形 17"/>
          <p:cNvSpPr/>
          <p:nvPr/>
        </p:nvSpPr>
        <p:spPr>
          <a:xfrm>
            <a:off x="549290" y="3643437"/>
            <a:ext cx="7190465"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2000" dirty="0">
                <a:solidFill>
                  <a:prstClr val="black"/>
                </a:solidFill>
                <a:latin typeface="Meiryo UI" pitchFamily="50" charset="-128"/>
                <a:ea typeface="Meiryo UI" pitchFamily="50" charset="-128"/>
                <a:cs typeface="Meiryo UI" pitchFamily="50" charset="-128"/>
              </a:rPr>
              <a:t>５　新たな事務に関する事務分担</a:t>
            </a:r>
          </a:p>
        </p:txBody>
      </p:sp>
      <p:sp>
        <p:nvSpPr>
          <p:cNvPr id="19" name="正方形/長方形 18"/>
          <p:cNvSpPr/>
          <p:nvPr/>
        </p:nvSpPr>
        <p:spPr>
          <a:xfrm>
            <a:off x="4336916" y="3645024"/>
            <a:ext cx="507637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１９</a:t>
            </a:r>
          </a:p>
        </p:txBody>
      </p:sp>
      <p:sp>
        <p:nvSpPr>
          <p:cNvPr id="20" name="正方形/長方形 19"/>
          <p:cNvSpPr/>
          <p:nvPr/>
        </p:nvSpPr>
        <p:spPr>
          <a:xfrm>
            <a:off x="549290" y="4257860"/>
            <a:ext cx="7190465"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2000" dirty="0">
                <a:solidFill>
                  <a:prstClr val="black"/>
                </a:solidFill>
                <a:latin typeface="Meiryo UI" pitchFamily="50" charset="-128"/>
                <a:ea typeface="Meiryo UI" pitchFamily="50" charset="-128"/>
                <a:cs typeface="Meiryo UI" pitchFamily="50" charset="-128"/>
              </a:rPr>
              <a:t>６　事務分担総括表</a:t>
            </a:r>
          </a:p>
        </p:txBody>
      </p:sp>
      <p:sp>
        <p:nvSpPr>
          <p:cNvPr id="21" name="正方形/長方形 20"/>
          <p:cNvSpPr/>
          <p:nvPr/>
        </p:nvSpPr>
        <p:spPr>
          <a:xfrm>
            <a:off x="2907060" y="4280963"/>
            <a:ext cx="6503163"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２０</a:t>
            </a:r>
          </a:p>
        </p:txBody>
      </p:sp>
      <p:sp>
        <p:nvSpPr>
          <p:cNvPr id="22" name="正方形/長方形 21"/>
          <p:cNvSpPr/>
          <p:nvPr/>
        </p:nvSpPr>
        <p:spPr>
          <a:xfrm>
            <a:off x="549290" y="4872281"/>
            <a:ext cx="7190465"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2000" dirty="0">
                <a:solidFill>
                  <a:prstClr val="black"/>
                </a:solidFill>
                <a:latin typeface="Meiryo UI" pitchFamily="50" charset="-128"/>
                <a:ea typeface="Meiryo UI" pitchFamily="50" charset="-128"/>
                <a:cs typeface="Meiryo UI" pitchFamily="50" charset="-128"/>
              </a:rPr>
              <a:t>７　法令事務の特別区への承継</a:t>
            </a:r>
          </a:p>
        </p:txBody>
      </p:sp>
      <p:sp>
        <p:nvSpPr>
          <p:cNvPr id="23" name="正方形/長方形 22"/>
          <p:cNvSpPr/>
          <p:nvPr/>
        </p:nvSpPr>
        <p:spPr>
          <a:xfrm>
            <a:off x="4015755" y="4907287"/>
            <a:ext cx="5411821"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２４</a:t>
            </a:r>
          </a:p>
        </p:txBody>
      </p:sp>
      <p:sp>
        <p:nvSpPr>
          <p:cNvPr id="24" name="正方形/長方形 23"/>
          <p:cNvSpPr/>
          <p:nvPr/>
        </p:nvSpPr>
        <p:spPr>
          <a:xfrm>
            <a:off x="549290" y="5502573"/>
            <a:ext cx="411265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2000" dirty="0">
                <a:solidFill>
                  <a:prstClr val="black"/>
                </a:solidFill>
                <a:latin typeface="Meiryo UI" pitchFamily="50" charset="-128"/>
                <a:ea typeface="Meiryo UI" pitchFamily="50" charset="-128"/>
                <a:cs typeface="Meiryo UI" pitchFamily="50" charset="-128"/>
              </a:rPr>
              <a:t>８　事務の承継</a:t>
            </a:r>
          </a:p>
        </p:txBody>
      </p:sp>
      <p:sp>
        <p:nvSpPr>
          <p:cNvPr id="25" name="正方形/長方形 24"/>
          <p:cNvSpPr/>
          <p:nvPr/>
        </p:nvSpPr>
        <p:spPr>
          <a:xfrm>
            <a:off x="2460724" y="5494717"/>
            <a:ext cx="6935211"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２６</a:t>
            </a:r>
          </a:p>
        </p:txBody>
      </p:sp>
    </p:spTree>
    <p:extLst>
      <p:ext uri="{BB962C8B-B14F-4D97-AF65-F5344CB8AC3E}">
        <p14:creationId xmlns:p14="http://schemas.microsoft.com/office/powerpoint/2010/main" val="9205687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４　大阪府の事務</a:t>
            </a:r>
            <a:r>
              <a:rPr lang="ja-JP" altLang="en-US" sz="2000" b="1" dirty="0">
                <a:solidFill>
                  <a:prstClr val="black"/>
                </a:solidFill>
                <a:latin typeface="Meiryo UI" pitchFamily="50" charset="-128"/>
                <a:ea typeface="Meiryo UI" pitchFamily="50" charset="-128"/>
                <a:cs typeface="Meiryo UI" pitchFamily="50" charset="-128"/>
              </a:rPr>
              <a:t>　</a:t>
            </a:r>
          </a:p>
        </p:txBody>
      </p:sp>
      <p:graphicFrame>
        <p:nvGraphicFramePr>
          <p:cNvPr id="9" name="Group 68"/>
          <p:cNvGraphicFramePr>
            <a:graphicFrameLocks noGrp="1"/>
          </p:cNvGraphicFramePr>
          <p:nvPr>
            <p:ph idx="1"/>
            <p:extLst>
              <p:ext uri="{D42A27DB-BD31-4B8C-83A1-F6EECF244321}">
                <p14:modId xmlns:p14="http://schemas.microsoft.com/office/powerpoint/2010/main" val="3460485779"/>
              </p:ext>
            </p:extLst>
          </p:nvPr>
        </p:nvGraphicFramePr>
        <p:xfrm>
          <a:off x="58230" y="776967"/>
          <a:ext cx="9789539" cy="5804733"/>
        </p:xfrm>
        <a:graphic>
          <a:graphicData uri="http://schemas.openxmlformats.org/drawingml/2006/table">
            <a:tbl>
              <a:tblPr/>
              <a:tblGrid>
                <a:gridCol w="2169525"/>
                <a:gridCol w="1152128"/>
                <a:gridCol w="1152128"/>
                <a:gridCol w="5315758"/>
              </a:tblGrid>
              <a:tr h="2949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r>
              <a:tr h="38697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下水道</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・区部下水道の一体管理が必要であることから、大阪府が一体的に所管</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384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都市計画 </a:t>
                      </a:r>
                      <a:r>
                        <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endPar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・都市計画区域マスタープラン、都市再開発方針等の策定、自動車専</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用道路等の広域インフラに係る都市計画の決定、都市再生特別地区、</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用途地域、大規模な特定街区･再開発等促進区の決定等については、</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都市としての一体性を確保しながら、成長に資する都市づくりを実施</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8630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道路 </a:t>
                      </a:r>
                      <a:r>
                        <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・下記の基準に適合する道路は大阪府が所管し、大阪の経済・産業戦</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略を支え、防災上必要な広域ネットワークを形成</a:t>
                      </a:r>
                    </a:p>
                    <a:p>
                      <a:pPr marL="0" marR="0" lvl="0" indent="0" algn="l" defTabSz="914400" rtl="0" eaLnBrk="1" fontAlgn="base" latinLnBrk="0" hangingPunct="1">
                        <a:lnSpc>
                          <a:spcPts val="1400"/>
                        </a:lnSpc>
                        <a:spcBef>
                          <a:spcPts val="0"/>
                        </a:spcBef>
                        <a:spcAft>
                          <a:spcPct val="0"/>
                        </a:spcAft>
                        <a:buClrTx/>
                        <a:buSzTx/>
                        <a:buFontTx/>
                        <a:buNone/>
                        <a:tabLst/>
                      </a:pP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基準</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４車線以上かつ①～⑥のいずれかを満たす路線</a:t>
                      </a:r>
                    </a:p>
                    <a:p>
                      <a:pPr marL="0" marR="0" lvl="0" indent="0" algn="l" defTabSz="914400" rtl="0" eaLnBrk="1" fontAlgn="base" latinLnBrk="0" hangingPunct="1">
                        <a:lnSpc>
                          <a:spcPct val="100000"/>
                        </a:lnSpc>
                        <a:spcBef>
                          <a:spcPts val="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①大阪府域内の地域間の連絡　　　　　②都心</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都市核</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地域核間の連絡</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③広域交流拠点、国土軸との連絡　　　④隣接府県の主要都市との連絡</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⑤都市への交通集中の分散</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環状道路</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⑥広域的防災に資する道路</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581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河川 </a:t>
                      </a:r>
                      <a:r>
                        <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都道府県</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・河川の治水機能については、広域的に一元管理することで、大阪全体</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の安全・安心、都市づくりの一体性を確保</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78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公園 </a:t>
                      </a:r>
                      <a:r>
                        <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都道府県</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・規模が大きく、災害時における後方支援活動拠点としての機能を有する</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公園については、大阪府が所管し、大阪全体の安全・安心、都市づくり</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の一体性を確保</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59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消防</a:t>
                      </a:r>
                      <a:endPar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endParaRP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・大阪市消防局が有する消防力を維持し、大規模災害に対応できる体</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制を確保</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819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sng" strike="noStrike" cap="none" spc="0" normalizeH="0" baseline="0" dirty="0" smtClean="0">
                          <a:ln>
                            <a:noFill/>
                          </a:ln>
                          <a:solidFill>
                            <a:schemeClr val="tx1"/>
                          </a:solidFill>
                          <a:effectLst/>
                          <a:latin typeface="Arial" pitchFamily="34" charset="0"/>
                          <a:ea typeface="ＭＳ Ｐゴシック" pitchFamily="50" charset="-128"/>
                        </a:rPr>
                        <a:t>水道</a:t>
                      </a:r>
                      <a:endParaRPr kumimoji="1" lang="en-US" altLang="ja-JP" sz="1400" b="0" i="0" u="sng" strike="noStrike" cap="none" spc="0" normalizeH="0" baseline="0" dirty="0" smtClean="0">
                        <a:ln>
                          <a:noFill/>
                        </a:ln>
                        <a:solidFill>
                          <a:schemeClr val="tx1"/>
                        </a:solidFill>
                        <a:effectLst/>
                        <a:latin typeface="Arial" pitchFamily="34" charset="0"/>
                        <a:ea typeface="ＭＳ Ｐゴシック" pitchFamily="50" charset="-128"/>
                      </a:endParaRP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1" u="sng"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1" u="sng"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endParaRPr kumimoji="1" lang="en-US" altLang="ja-JP" sz="1400" b="0" i="1" u="sng"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sng"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sng" strike="noStrike" kern="1200" cap="none" spc="0" normalizeH="0" baseline="0" dirty="0" smtClean="0">
                          <a:ln>
                            <a:noFill/>
                          </a:ln>
                          <a:solidFill>
                            <a:schemeClr val="tx1"/>
                          </a:solidFill>
                          <a:effectLst/>
                          <a:latin typeface="Meiryo UI" pitchFamily="50" charset="-128"/>
                          <a:ea typeface="Meiryo UI" pitchFamily="50" charset="-128"/>
                          <a:cs typeface="Meiryo UI" pitchFamily="50" charset="-128"/>
                        </a:rPr>
                        <a:t>以下の観点から大阪府の事務として整理</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sng" strike="noStrike" kern="1200" cap="none" spc="0" normalizeH="0" baseline="0" dirty="0" smtClean="0">
                          <a:ln>
                            <a:noFill/>
                          </a:ln>
                          <a:solidFill>
                            <a:schemeClr val="tx1"/>
                          </a:solidFill>
                          <a:effectLst/>
                          <a:latin typeface="Meiryo UI" pitchFamily="50" charset="-128"/>
                          <a:ea typeface="Meiryo UI" pitchFamily="50" charset="-128"/>
                          <a:cs typeface="Meiryo UI" pitchFamily="50" charset="-128"/>
                        </a:rPr>
                        <a:t>①これまで大阪市水道事業が培ってきた大規模事業体としてのノウハウ等の活用</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kern="1200" cap="none" spc="0"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sng" strike="noStrike" kern="1200" cap="none" spc="0" normalizeH="0" baseline="0" dirty="0" smtClean="0">
                          <a:ln>
                            <a:noFill/>
                          </a:ln>
                          <a:solidFill>
                            <a:schemeClr val="tx1"/>
                          </a:solidFill>
                          <a:effectLst/>
                          <a:latin typeface="Meiryo UI" pitchFamily="50" charset="-128"/>
                          <a:ea typeface="Meiryo UI" pitchFamily="50" charset="-128"/>
                          <a:cs typeface="Meiryo UI" pitchFamily="50" charset="-128"/>
                        </a:rPr>
                        <a:t>②大阪市域を含めた広域水道の基盤強化</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kern="1200" cap="none" spc="0"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sng" strike="noStrike" kern="1200" cap="none" spc="0" normalizeH="0" baseline="0" dirty="0" smtClean="0">
                          <a:ln>
                            <a:noFill/>
                          </a:ln>
                          <a:solidFill>
                            <a:schemeClr val="tx1"/>
                          </a:solidFill>
                          <a:effectLst/>
                          <a:latin typeface="Meiryo UI" pitchFamily="50" charset="-128"/>
                          <a:ea typeface="Meiryo UI" pitchFamily="50" charset="-128"/>
                          <a:cs typeface="Meiryo UI" pitchFamily="50" charset="-128"/>
                        </a:rPr>
                        <a:t>③国において都道府県の役割強化に向けた水道法改正を予定</a:t>
                      </a:r>
                      <a:endParaRPr kumimoji="1" lang="ja-JP" altLang="en-US" sz="1400" b="0" i="0" u="sng"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正方形/長方形 9"/>
          <p:cNvSpPr/>
          <p:nvPr/>
        </p:nvSpPr>
        <p:spPr>
          <a:xfrm>
            <a:off x="0" y="404664"/>
            <a:ext cx="9087459"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a:t>
            </a:r>
            <a:r>
              <a:rPr lang="en-US" altLang="ja-JP" b="1" dirty="0" smtClean="0">
                <a:solidFill>
                  <a:schemeClr val="tx1"/>
                </a:solidFill>
                <a:latin typeface="Meiryo UI" pitchFamily="50" charset="-128"/>
                <a:ea typeface="Meiryo UI" pitchFamily="50" charset="-128"/>
                <a:cs typeface="Meiryo UI" pitchFamily="50" charset="-128"/>
              </a:rPr>
              <a:t> </a:t>
            </a:r>
            <a:r>
              <a:rPr lang="ja-JP" altLang="en-US" b="1" dirty="0" smtClean="0">
                <a:solidFill>
                  <a:schemeClr val="tx1"/>
                </a:solidFill>
                <a:latin typeface="Meiryo UI" pitchFamily="50" charset="-128"/>
                <a:ea typeface="Meiryo UI" pitchFamily="50" charset="-128"/>
                <a:cs typeface="Meiryo UI" pitchFamily="50" charset="-128"/>
              </a:rPr>
              <a:t>主な事務</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6" name="テキスト ボックス 5"/>
          <p:cNvSpPr txBox="1"/>
          <p:nvPr/>
        </p:nvSpPr>
        <p:spPr>
          <a:xfrm>
            <a:off x="0" y="6538348"/>
            <a:ext cx="9906000" cy="307777"/>
          </a:xfrm>
          <a:prstGeom prst="rect">
            <a:avLst/>
          </a:prstGeom>
          <a:noFill/>
        </p:spPr>
        <p:txBody>
          <a:bodyPr wrap="square" rtlCol="0">
            <a:spAutoFit/>
          </a:bodyPr>
          <a:lstStyle/>
          <a:p>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特別区が所管する</a:t>
            </a:r>
            <a:r>
              <a:rPr lang="ja-JP" altLang="en-US" sz="1400" dirty="0">
                <a:latin typeface="Meiryo UI" pitchFamily="50" charset="-128"/>
                <a:ea typeface="Meiryo UI" pitchFamily="50" charset="-128"/>
                <a:cs typeface="Meiryo UI" pitchFamily="50" charset="-128"/>
              </a:rPr>
              <a:t>事務</a:t>
            </a:r>
            <a:r>
              <a:rPr lang="ja-JP" altLang="en-US" sz="1400" dirty="0" smtClean="0">
                <a:latin typeface="Meiryo UI" pitchFamily="50" charset="-128"/>
                <a:ea typeface="Meiryo UI" pitchFamily="50" charset="-128"/>
                <a:cs typeface="Meiryo UI" pitchFamily="50" charset="-128"/>
              </a:rPr>
              <a:t>は事務</a:t>
            </a:r>
            <a:r>
              <a:rPr lang="en-US" altLang="ja-JP" sz="1400" dirty="0" smtClean="0">
                <a:latin typeface="Meiryo UI" pitchFamily="50" charset="-128"/>
                <a:ea typeface="Meiryo UI" pitchFamily="50" charset="-128"/>
                <a:cs typeface="Meiryo UI" pitchFamily="50" charset="-128"/>
              </a:rPr>
              <a:t>-10</a:t>
            </a:r>
            <a:r>
              <a:rPr lang="ja-JP" altLang="en-US" sz="1400" dirty="0" smtClean="0">
                <a:latin typeface="Meiryo UI" pitchFamily="50" charset="-128"/>
                <a:ea typeface="Meiryo UI" pitchFamily="50" charset="-128"/>
                <a:cs typeface="Meiryo UI" pitchFamily="50" charset="-128"/>
              </a:rPr>
              <a:t>に記載</a:t>
            </a:r>
            <a:endParaRPr kumimoji="1" lang="ja-JP" altLang="en-US" sz="1400" dirty="0">
              <a:latin typeface="Meiryo UI" pitchFamily="50" charset="-128"/>
              <a:ea typeface="Meiryo UI" pitchFamily="50" charset="-128"/>
              <a:cs typeface="Meiryo UI" pitchFamily="50" charset="-128"/>
            </a:endParaRPr>
          </a:p>
        </p:txBody>
      </p:sp>
      <p:sp>
        <p:nvSpPr>
          <p:cNvPr id="7"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6920137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５　新たな事務に関する事務分担</a:t>
            </a:r>
            <a:r>
              <a:rPr lang="ja-JP" altLang="en-US" sz="2000" b="1" dirty="0">
                <a:solidFill>
                  <a:prstClr val="black"/>
                </a:solidFill>
                <a:latin typeface="Meiryo UI" pitchFamily="50" charset="-128"/>
                <a:ea typeface="Meiryo UI" pitchFamily="50" charset="-128"/>
                <a:cs typeface="Meiryo UI" pitchFamily="50" charset="-128"/>
              </a:rPr>
              <a:t>　</a:t>
            </a:r>
          </a:p>
        </p:txBody>
      </p:sp>
      <p:sp>
        <p:nvSpPr>
          <p:cNvPr id="7" name="角丸四角形 6"/>
          <p:cNvSpPr/>
          <p:nvPr/>
        </p:nvSpPr>
        <p:spPr>
          <a:xfrm>
            <a:off x="140294" y="591660"/>
            <a:ext cx="9649244" cy="792088"/>
          </a:xfrm>
          <a:prstGeom prst="roundRect">
            <a:avLst>
              <a:gd name="adj" fmla="val 10806"/>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600" b="1" dirty="0" smtClean="0">
                <a:solidFill>
                  <a:schemeClr val="tx1"/>
                </a:solidFill>
                <a:latin typeface="Meiryo UI" pitchFamily="50" charset="-128"/>
                <a:ea typeface="Meiryo UI" pitchFamily="50" charset="-128"/>
                <a:cs typeface="Meiryo UI" pitchFamily="50" charset="-128"/>
              </a:rPr>
              <a:t>事務分担（案）の作成基準時点（平成２８年５月）以後に、新たに実施することになった事務事業についても、特別区と大阪府の事務分担と同様の考え方により整理を行うものとする</a:t>
            </a:r>
            <a:endParaRPr lang="en-US" altLang="ja-JP" sz="1600" b="1" dirty="0" smtClean="0">
              <a:solidFill>
                <a:schemeClr val="tx1"/>
              </a:solidFill>
              <a:latin typeface="Meiryo UI" pitchFamily="50" charset="-128"/>
              <a:ea typeface="Meiryo UI" pitchFamily="50" charset="-128"/>
              <a:cs typeface="Meiryo UI" pitchFamily="50" charset="-128"/>
            </a:endParaRPr>
          </a:p>
        </p:txBody>
      </p:sp>
      <p:graphicFrame>
        <p:nvGraphicFramePr>
          <p:cNvPr id="11" name="表 10"/>
          <p:cNvGraphicFramePr>
            <a:graphicFrameLocks noGrp="1"/>
          </p:cNvGraphicFramePr>
          <p:nvPr>
            <p:extLst/>
          </p:nvPr>
        </p:nvGraphicFramePr>
        <p:xfrm>
          <a:off x="54178" y="1830874"/>
          <a:ext cx="9789539" cy="4302655"/>
        </p:xfrm>
        <a:graphic>
          <a:graphicData uri="http://schemas.openxmlformats.org/drawingml/2006/table">
            <a:tbl>
              <a:tblPr/>
              <a:tblGrid>
                <a:gridCol w="2409552"/>
                <a:gridCol w="1193126"/>
                <a:gridCol w="1069126"/>
                <a:gridCol w="5117735"/>
              </a:tblGrid>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r>
              <a:tr h="821724">
                <a:tc>
                  <a:txBody>
                    <a:bodyPr/>
                    <a:lstStyle/>
                    <a:p>
                      <a:pPr marL="0" marR="0" lvl="0" indent="0" algn="l" defTabSz="914400" rtl="0" eaLnBrk="1" fontAlgn="base" latinLnBrk="0" hangingPunct="1">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都市交通局関係事務</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・地域住民の暮らしに身近な交通に関する事務であり、地域の実情に</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応じた対応が可能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194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rgbClr val="000000"/>
                          </a:solidFill>
                          <a:effectLst/>
                          <a:latin typeface="Arial" pitchFamily="34" charset="0"/>
                          <a:ea typeface="ＭＳ Ｐゴシック" pitchFamily="50" charset="-128"/>
                        </a:rPr>
                        <a:t>万博関係事務（誘致）</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・誘致にかかる事務は、大阪の魅力を世界に発信し、経済や地域の活</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性化を図るため、大阪府が実施</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194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rgbClr val="000000"/>
                          </a:solidFill>
                          <a:effectLst/>
                          <a:latin typeface="Arial" pitchFamily="34" charset="0"/>
                          <a:ea typeface="ＭＳ Ｐゴシック" pitchFamily="50" charset="-128"/>
                        </a:rPr>
                        <a:t>万博関係事務（機運醸成）</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・大阪市内での機運醸成については、各地域において引き続き取組み</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が行われることから、特別区が実施</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194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rgbClr val="000000"/>
                          </a:solidFill>
                          <a:effectLst/>
                          <a:latin typeface="Arial" pitchFamily="34" charset="0"/>
                          <a:ea typeface="ＭＳ Ｐゴシック" pitchFamily="50" charset="-128"/>
                        </a:rPr>
                        <a:t>ＩＲ誘致</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・ＩＲ基本構想（案）の策定、住民のＩＲへの理解促進やギャンブ</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ル依存症対策などへの対応等、いずれも広域的に大阪府が取り組む</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813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rgbClr val="000000"/>
                          </a:solidFill>
                          <a:effectLst/>
                          <a:latin typeface="Arial" pitchFamily="34" charset="0"/>
                          <a:ea typeface="ＭＳ Ｐゴシック" pitchFamily="50" charset="-128"/>
                        </a:rPr>
                        <a:t>環境科学研究所（環境分野）関係事務</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・環境科学研究センターは、広域的な調査研究の拠点となる施設とし</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て大阪府が実施</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 name="正方形/長方形 11"/>
          <p:cNvSpPr/>
          <p:nvPr/>
        </p:nvSpPr>
        <p:spPr>
          <a:xfrm>
            <a:off x="0" y="1463576"/>
            <a:ext cx="1393330" cy="369332"/>
          </a:xfrm>
          <a:prstGeom prst="rect">
            <a:avLst/>
          </a:prstGeom>
        </p:spPr>
        <p:txBody>
          <a:bodyPr wrap="none">
            <a:spAutoFit/>
          </a:bodyPr>
          <a:lstStyle/>
          <a:p>
            <a:r>
              <a:rPr lang="ja-JP" altLang="en-US" b="1" dirty="0" smtClean="0">
                <a:latin typeface="Meiryo UI" pitchFamily="50" charset="-128"/>
                <a:ea typeface="Meiryo UI" pitchFamily="50" charset="-128"/>
                <a:cs typeface="Meiryo UI" pitchFamily="50" charset="-128"/>
              </a:rPr>
              <a:t>■</a:t>
            </a:r>
            <a:r>
              <a:rPr lang="en-US" altLang="ja-JP" b="1" dirty="0" smtClean="0">
                <a:latin typeface="Meiryo UI" pitchFamily="50" charset="-128"/>
                <a:ea typeface="Meiryo UI" pitchFamily="50" charset="-128"/>
                <a:cs typeface="Meiryo UI" pitchFamily="50" charset="-128"/>
              </a:rPr>
              <a:t> </a:t>
            </a:r>
            <a:r>
              <a:rPr lang="ja-JP" altLang="en-US" b="1" dirty="0" smtClean="0">
                <a:latin typeface="Meiryo UI" pitchFamily="50" charset="-128"/>
                <a:ea typeface="Meiryo UI" pitchFamily="50" charset="-128"/>
                <a:cs typeface="Meiryo UI" pitchFamily="50" charset="-128"/>
              </a:rPr>
              <a:t>主な事務</a:t>
            </a:r>
            <a:endParaRPr lang="ja-JP" altLang="en-US" dirty="0"/>
          </a:p>
        </p:txBody>
      </p:sp>
      <p:sp>
        <p:nvSpPr>
          <p:cNvPr id="8"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r>
              <a:rPr lang="ja-JP" altLang="en-US" sz="1100" b="1" dirty="0">
                <a:solidFill>
                  <a:srgbClr val="000000"/>
                </a:solidFill>
                <a:latin typeface="Meiryo UI" pitchFamily="50" charset="-128"/>
                <a:ea typeface="Meiryo UI" pitchFamily="50" charset="-128"/>
                <a:cs typeface="Meiryo UI" pitchFamily="50" charset="-128"/>
              </a:rPr>
              <a:t>９</a:t>
            </a:r>
          </a:p>
        </p:txBody>
      </p:sp>
    </p:spTree>
    <p:extLst>
      <p:ext uri="{BB962C8B-B14F-4D97-AF65-F5344CB8AC3E}">
        <p14:creationId xmlns:p14="http://schemas.microsoft.com/office/powerpoint/2010/main" val="3141561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６　事務分担総括表</a:t>
            </a:r>
            <a:r>
              <a:rPr lang="ja-JP" altLang="en-US" sz="2000" b="1" dirty="0">
                <a:solidFill>
                  <a:prstClr val="black"/>
                </a:solidFill>
                <a:latin typeface="Meiryo UI" pitchFamily="50" charset="-128"/>
                <a:ea typeface="Meiryo UI" pitchFamily="50" charset="-128"/>
                <a:cs typeface="Meiryo UI" pitchFamily="50" charset="-128"/>
              </a:rPr>
              <a:t>　</a:t>
            </a:r>
          </a:p>
        </p:txBody>
      </p:sp>
      <p:sp>
        <p:nvSpPr>
          <p:cNvPr id="5" name="角丸四角形 4"/>
          <p:cNvSpPr/>
          <p:nvPr/>
        </p:nvSpPr>
        <p:spPr>
          <a:xfrm>
            <a:off x="5015894" y="476672"/>
            <a:ext cx="4780650" cy="648072"/>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大阪府に仕分けられた事務</a:t>
            </a:r>
            <a:endParaRPr kumimoji="1" lang="en-US" altLang="ja-JP" b="1" dirty="0" smtClean="0">
              <a:solidFill>
                <a:schemeClr val="bg1"/>
              </a:solidFill>
            </a:endParaRPr>
          </a:p>
          <a:p>
            <a:pPr algn="ctr"/>
            <a:r>
              <a:rPr lang="ja-JP" altLang="en-US" sz="1600" b="1" dirty="0" smtClean="0">
                <a:solidFill>
                  <a:schemeClr val="bg1"/>
                </a:solidFill>
              </a:rPr>
              <a:t>［</a:t>
            </a:r>
            <a:r>
              <a:rPr lang="ja-JP" altLang="en-US" sz="1600" b="1" u="sng" dirty="0" smtClean="0">
                <a:solidFill>
                  <a:schemeClr val="bg1"/>
                </a:solidFill>
              </a:rPr>
              <a:t>２，８４０</a:t>
            </a:r>
            <a:r>
              <a:rPr lang="ja-JP" altLang="en-US" sz="1600" b="1" dirty="0" smtClean="0">
                <a:solidFill>
                  <a:schemeClr val="bg1"/>
                </a:solidFill>
              </a:rPr>
              <a:t>事務のうち、</a:t>
            </a:r>
            <a:r>
              <a:rPr lang="ja-JP" altLang="en-US" sz="1600" b="1" u="sng" dirty="0" smtClean="0">
                <a:solidFill>
                  <a:schemeClr val="bg1"/>
                </a:solidFill>
              </a:rPr>
              <a:t>４２８</a:t>
            </a:r>
            <a:r>
              <a:rPr lang="ja-JP" altLang="en-US" sz="1600" b="1" dirty="0" smtClean="0">
                <a:solidFill>
                  <a:schemeClr val="bg1"/>
                </a:solidFill>
              </a:rPr>
              <a:t>事務（１５％）］</a:t>
            </a:r>
            <a:endParaRPr kumimoji="1" lang="ja-JP" altLang="en-US" sz="1600" b="1" dirty="0">
              <a:solidFill>
                <a:schemeClr val="bg1"/>
              </a:solidFill>
            </a:endParaRPr>
          </a:p>
        </p:txBody>
      </p:sp>
      <p:graphicFrame>
        <p:nvGraphicFramePr>
          <p:cNvPr id="6" name="表 5"/>
          <p:cNvGraphicFramePr>
            <a:graphicFrameLocks noGrp="1"/>
          </p:cNvGraphicFramePr>
          <p:nvPr>
            <p:extLst>
              <p:ext uri="{D42A27DB-BD31-4B8C-83A1-F6EECF244321}">
                <p14:modId xmlns:p14="http://schemas.microsoft.com/office/powerpoint/2010/main" val="3288837363"/>
              </p:ext>
            </p:extLst>
          </p:nvPr>
        </p:nvGraphicFramePr>
        <p:xfrm>
          <a:off x="93732" y="1191260"/>
          <a:ext cx="4781260" cy="5623560"/>
        </p:xfrm>
        <a:graphic>
          <a:graphicData uri="http://schemas.openxmlformats.org/drawingml/2006/table">
            <a:tbl>
              <a:tblPr/>
              <a:tblGrid>
                <a:gridCol w="1426887"/>
                <a:gridCol w="3354373"/>
              </a:tblGrid>
              <a:tr h="144018">
                <a:tc>
                  <a:txBody>
                    <a:bodyPr/>
                    <a:lstStyle/>
                    <a:p>
                      <a:pPr algn="ctr"/>
                      <a:r>
                        <a:rPr kumimoji="1" lang="ja-JP" altLang="en-US" sz="1400" b="1" dirty="0" smtClean="0"/>
                        <a:t>分野</a:t>
                      </a:r>
                      <a:r>
                        <a:rPr kumimoji="1" lang="ja-JP" altLang="en-US" sz="1400" b="0" dirty="0" smtClean="0"/>
                        <a:t>（事務数）</a:t>
                      </a:r>
                      <a:endParaRPr kumimoji="1" lang="ja-JP" altLang="en-US" sz="1400" b="0" dirty="0"/>
                    </a:p>
                  </a:txBody>
                  <a:tcPr marL="99060" marR="9906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kumimoji="1" lang="ja-JP" altLang="en-US" sz="1400" b="1" dirty="0" smtClean="0"/>
                        <a:t>事務の例</a:t>
                      </a:r>
                      <a:r>
                        <a:rPr kumimoji="1" lang="ja-JP" altLang="en-US" sz="1400" b="0" dirty="0" smtClean="0"/>
                        <a:t>（事務数）</a:t>
                      </a:r>
                      <a:endParaRPr kumimoji="1" lang="ja-JP" altLang="en-US" sz="1400" b="0" dirty="0"/>
                    </a:p>
                  </a:txBody>
                  <a:tcPr marL="99060" marR="990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40000"/>
                        <a:lumOff val="60000"/>
                      </a:schemeClr>
                    </a:solidFill>
                  </a:tcPr>
                </a:tc>
              </a:tr>
              <a:tr h="1068844">
                <a:tc>
                  <a:txBody>
                    <a:bodyPr/>
                    <a:lstStyle/>
                    <a:p>
                      <a:r>
                        <a:rPr kumimoji="1" lang="ja-JP" altLang="en-US" sz="1400" dirty="0" smtClean="0"/>
                        <a:t>１．こども</a:t>
                      </a:r>
                      <a:r>
                        <a:rPr kumimoji="1" lang="en-US" altLang="ja-JP" sz="1400" dirty="0" smtClean="0"/>
                        <a:t>(240)</a:t>
                      </a:r>
                    </a:p>
                    <a:p>
                      <a:r>
                        <a:rPr kumimoji="1" lang="ja-JP" altLang="en-US" sz="1400" dirty="0" smtClean="0"/>
                        <a:t>　　　　</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・児童相談所・児童福祉施設（</a:t>
                      </a:r>
                      <a:r>
                        <a:rPr kumimoji="1" lang="en-US" altLang="ja-JP" sz="1100" dirty="0" smtClean="0">
                          <a:latin typeface="Meiryo UI" pitchFamily="50" charset="-128"/>
                          <a:ea typeface="Meiryo UI" pitchFamily="50" charset="-128"/>
                          <a:cs typeface="Meiryo UI" pitchFamily="50" charset="-128"/>
                        </a:rPr>
                        <a:t>51</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・保育（</a:t>
                      </a:r>
                      <a:r>
                        <a:rPr kumimoji="1" lang="en-US" altLang="ja-JP" sz="1100" dirty="0" smtClean="0">
                          <a:latin typeface="Meiryo UI" pitchFamily="50" charset="-128"/>
                          <a:ea typeface="Meiryo UI" pitchFamily="50" charset="-128"/>
                          <a:cs typeface="Meiryo UI" pitchFamily="50" charset="-128"/>
                        </a:rPr>
                        <a:t>82</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・保育人材確保事業（</a:t>
                      </a:r>
                      <a:r>
                        <a:rPr kumimoji="1" lang="en-US" altLang="ja-JP" sz="1100" dirty="0" smtClean="0">
                          <a:latin typeface="Meiryo UI" pitchFamily="50" charset="-128"/>
                          <a:ea typeface="Meiryo UI" pitchFamily="50" charset="-128"/>
                          <a:cs typeface="Meiryo UI" pitchFamily="50" charset="-128"/>
                        </a:rPr>
                        <a:t>5</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　（保育士・保育所支援センター運営事業等）</a:t>
                      </a:r>
                      <a:endParaRPr kumimoji="1" lang="en-US" altLang="ja-JP" sz="11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itchFamily="50" charset="-128"/>
                          <a:ea typeface="Meiryo UI" pitchFamily="50" charset="-128"/>
                          <a:cs typeface="Meiryo UI" pitchFamily="50" charset="-128"/>
                        </a:rPr>
                        <a:t>・子育て支援（</a:t>
                      </a:r>
                      <a:r>
                        <a:rPr kumimoji="1" lang="en-US" altLang="ja-JP" sz="1100" dirty="0" smtClean="0">
                          <a:latin typeface="Meiryo UI" pitchFamily="50" charset="-128"/>
                          <a:ea typeface="Meiryo UI" pitchFamily="50" charset="-128"/>
                          <a:cs typeface="Meiryo UI" pitchFamily="50" charset="-128"/>
                        </a:rPr>
                        <a:t>38</a:t>
                      </a:r>
                      <a:r>
                        <a:rPr kumimoji="1" lang="ja-JP" altLang="en-US" sz="1100" dirty="0" smtClean="0">
                          <a:latin typeface="Meiryo UI" pitchFamily="50" charset="-128"/>
                          <a:ea typeface="Meiryo UI" pitchFamily="50" charset="-128"/>
                          <a:cs typeface="Meiryo UI" pitchFamily="50" charset="-128"/>
                        </a:rPr>
                        <a:t>）・こども</a:t>
                      </a:r>
                      <a:r>
                        <a:rPr kumimoji="1" lang="en-US" altLang="ja-JP" sz="1100" dirty="0" smtClean="0">
                          <a:latin typeface="Meiryo UI" pitchFamily="50" charset="-128"/>
                          <a:ea typeface="Meiryo UI" pitchFamily="50" charset="-128"/>
                          <a:cs typeface="Meiryo UI" pitchFamily="50" charset="-128"/>
                        </a:rPr>
                        <a:t>,</a:t>
                      </a:r>
                      <a:r>
                        <a:rPr kumimoji="1" lang="ja-JP" altLang="en-US" sz="1100" dirty="0" smtClean="0">
                          <a:latin typeface="Meiryo UI" pitchFamily="50" charset="-128"/>
                          <a:ea typeface="Meiryo UI" pitchFamily="50" charset="-128"/>
                          <a:cs typeface="Meiryo UI" pitchFamily="50" charset="-128"/>
                        </a:rPr>
                        <a:t>青少年（</a:t>
                      </a:r>
                      <a:r>
                        <a:rPr kumimoji="1" lang="en-US" altLang="ja-JP" sz="1100" dirty="0" smtClean="0">
                          <a:latin typeface="Meiryo UI" pitchFamily="50" charset="-128"/>
                          <a:ea typeface="Meiryo UI" pitchFamily="50" charset="-128"/>
                          <a:cs typeface="Meiryo UI" pitchFamily="50" charset="-128"/>
                        </a:rPr>
                        <a:t>27</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・ひとり親家庭支援等（</a:t>
                      </a:r>
                      <a:r>
                        <a:rPr kumimoji="1" lang="en-US" altLang="ja-JP" sz="1100" dirty="0" smtClean="0">
                          <a:latin typeface="Meiryo UI" pitchFamily="50" charset="-128"/>
                          <a:ea typeface="Meiryo UI" pitchFamily="50" charset="-128"/>
                          <a:cs typeface="Meiryo UI" pitchFamily="50" charset="-128"/>
                        </a:rPr>
                        <a:t>26</a:t>
                      </a:r>
                      <a:r>
                        <a:rPr kumimoji="1" lang="ja-JP" altLang="en-US" sz="1100" dirty="0" smtClean="0">
                          <a:latin typeface="Meiryo UI" pitchFamily="50" charset="-128"/>
                          <a:ea typeface="Meiryo UI" pitchFamily="50" charset="-128"/>
                          <a:cs typeface="Meiryo UI" pitchFamily="50" charset="-128"/>
                        </a:rPr>
                        <a:t>）　　など</a:t>
                      </a: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31478">
                <a:tc>
                  <a:txBody>
                    <a:bodyPr/>
                    <a:lstStyle/>
                    <a:p>
                      <a:r>
                        <a:rPr kumimoji="1" lang="ja-JP" altLang="en-US" sz="1400" dirty="0" smtClean="0"/>
                        <a:t>２．福祉</a:t>
                      </a:r>
                      <a:r>
                        <a:rPr kumimoji="1" lang="en-US" altLang="ja-JP" sz="1400" dirty="0" smtClean="0">
                          <a:solidFill>
                            <a:schemeClr val="tx1"/>
                          </a:solidFill>
                        </a:rPr>
                        <a:t>(</a:t>
                      </a:r>
                      <a:r>
                        <a:rPr kumimoji="1" lang="en-US" altLang="ja-JP" sz="1400" u="sng" dirty="0" smtClean="0">
                          <a:solidFill>
                            <a:schemeClr val="tx1"/>
                          </a:solidFill>
                        </a:rPr>
                        <a:t>413</a:t>
                      </a:r>
                      <a:r>
                        <a:rPr kumimoji="1" lang="en-US" altLang="ja-JP" sz="1400" dirty="0" smtClean="0">
                          <a:solidFill>
                            <a:schemeClr val="tx1"/>
                          </a:solidFill>
                        </a:rPr>
                        <a:t>)</a:t>
                      </a:r>
                      <a:r>
                        <a:rPr kumimoji="1" lang="ja-JP" altLang="en-US" sz="1400" dirty="0" smtClean="0"/>
                        <a:t>　</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a:t>
                      </a:r>
                      <a:r>
                        <a:rPr kumimoji="1" lang="ja-JP" altLang="en-US" sz="1100" dirty="0" err="1" smtClean="0">
                          <a:latin typeface="Meiryo UI" pitchFamily="50" charset="-128"/>
                          <a:ea typeface="Meiryo UI" pitchFamily="50" charset="-128"/>
                          <a:cs typeface="Meiryo UI" pitchFamily="50" charset="-128"/>
                        </a:rPr>
                        <a:t>障がい</a:t>
                      </a:r>
                      <a:r>
                        <a:rPr kumimoji="1" lang="ja-JP" altLang="en-US" sz="1100" dirty="0" smtClean="0">
                          <a:latin typeface="Meiryo UI" pitchFamily="50" charset="-128"/>
                          <a:ea typeface="Meiryo UI" pitchFamily="50" charset="-128"/>
                          <a:cs typeface="Meiryo UI" pitchFamily="50" charset="-128"/>
                        </a:rPr>
                        <a:t>者福祉</a:t>
                      </a:r>
                      <a:r>
                        <a:rPr kumimoji="1" lang="en-US" altLang="ja-JP" sz="1100" dirty="0" smtClean="0">
                          <a:latin typeface="Meiryo UI" pitchFamily="50" charset="-128"/>
                          <a:ea typeface="Meiryo UI" pitchFamily="50" charset="-128"/>
                          <a:cs typeface="Meiryo UI" pitchFamily="50" charset="-128"/>
                        </a:rPr>
                        <a:t>(112)</a:t>
                      </a:r>
                    </a:p>
                    <a:p>
                      <a:r>
                        <a:rPr kumimoji="1" lang="ja-JP" altLang="en-US" sz="1100" dirty="0" smtClean="0">
                          <a:latin typeface="Meiryo UI" pitchFamily="50" charset="-128"/>
                          <a:ea typeface="Meiryo UI" pitchFamily="50" charset="-128"/>
                          <a:cs typeface="Meiryo UI" pitchFamily="50" charset="-128"/>
                        </a:rPr>
                        <a:t>・</a:t>
                      </a:r>
                      <a:r>
                        <a:rPr kumimoji="1" lang="ja-JP" altLang="en-US" sz="1000" dirty="0" err="1" smtClean="0">
                          <a:latin typeface="Meiryo UI" pitchFamily="50" charset="-128"/>
                          <a:ea typeface="Meiryo UI" pitchFamily="50" charset="-128"/>
                          <a:cs typeface="Meiryo UI" pitchFamily="50" charset="-128"/>
                        </a:rPr>
                        <a:t>身体障がい</a:t>
                      </a:r>
                      <a:r>
                        <a:rPr kumimoji="1" lang="ja-JP" altLang="en-US" sz="1000" dirty="0" smtClean="0">
                          <a:latin typeface="Meiryo UI" pitchFamily="50" charset="-128"/>
                          <a:ea typeface="Meiryo UI" pitchFamily="50" charset="-128"/>
                          <a:cs typeface="Meiryo UI" pitchFamily="50" charset="-128"/>
                        </a:rPr>
                        <a:t>者更生相談所・知的障がい者更生相談所</a:t>
                      </a:r>
                      <a:r>
                        <a:rPr kumimoji="1" lang="en-US" altLang="ja-JP" sz="1100" dirty="0" smtClean="0">
                          <a:latin typeface="Meiryo UI" pitchFamily="50" charset="-128"/>
                          <a:ea typeface="Meiryo UI" pitchFamily="50" charset="-128"/>
                          <a:cs typeface="Meiryo UI" pitchFamily="50" charset="-128"/>
                        </a:rPr>
                        <a:t>(4</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a:t>
                      </a:r>
                      <a:r>
                        <a:rPr kumimoji="1" lang="ja-JP" altLang="en-US" sz="1100" dirty="0" err="1" smtClean="0">
                          <a:latin typeface="Meiryo UI" pitchFamily="50" charset="-128"/>
                          <a:ea typeface="Meiryo UI" pitchFamily="50" charset="-128"/>
                          <a:cs typeface="Meiryo UI" pitchFamily="50" charset="-128"/>
                        </a:rPr>
                        <a:t>発達障がい</a:t>
                      </a:r>
                      <a:r>
                        <a:rPr kumimoji="1" lang="ja-JP" altLang="en-US" sz="1100" dirty="0" smtClean="0">
                          <a:latin typeface="Meiryo UI" pitchFamily="50" charset="-128"/>
                          <a:ea typeface="Meiryo UI" pitchFamily="50" charset="-128"/>
                          <a:cs typeface="Meiryo UI" pitchFamily="50" charset="-128"/>
                        </a:rPr>
                        <a:t>者支援（</a:t>
                      </a:r>
                      <a:r>
                        <a:rPr kumimoji="1" lang="en-US" altLang="ja-JP" sz="1100" dirty="0" smtClean="0">
                          <a:latin typeface="Meiryo UI" pitchFamily="50" charset="-128"/>
                          <a:ea typeface="Meiryo UI" pitchFamily="50" charset="-128"/>
                          <a:cs typeface="Meiryo UI" pitchFamily="50" charset="-128"/>
                        </a:rPr>
                        <a:t>5</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・高齢者福祉（</a:t>
                      </a:r>
                      <a:r>
                        <a:rPr kumimoji="1" lang="en-US" altLang="ja-JP" sz="1100" dirty="0" smtClean="0">
                          <a:latin typeface="Meiryo UI" pitchFamily="50" charset="-128"/>
                          <a:ea typeface="Meiryo UI" pitchFamily="50" charset="-128"/>
                          <a:cs typeface="Meiryo UI" pitchFamily="50" charset="-128"/>
                        </a:rPr>
                        <a:t>57</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・介護保険（</a:t>
                      </a:r>
                      <a:r>
                        <a:rPr kumimoji="1" lang="en-US" altLang="ja-JP" sz="1100" dirty="0" smtClean="0">
                          <a:latin typeface="Meiryo UI" pitchFamily="50" charset="-128"/>
                          <a:ea typeface="Meiryo UI" pitchFamily="50" charset="-128"/>
                          <a:cs typeface="Meiryo UI" pitchFamily="50" charset="-128"/>
                        </a:rPr>
                        <a:t>37</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・国民健康保険（</a:t>
                      </a:r>
                      <a:r>
                        <a:rPr kumimoji="1" lang="en-US" altLang="ja-JP" sz="1100" dirty="0" smtClean="0">
                          <a:latin typeface="Meiryo UI" pitchFamily="50" charset="-128"/>
                          <a:ea typeface="Meiryo UI" pitchFamily="50" charset="-128"/>
                          <a:cs typeface="Meiryo UI" pitchFamily="50" charset="-128"/>
                        </a:rPr>
                        <a:t>8</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・生活保護（</a:t>
                      </a:r>
                      <a:r>
                        <a:rPr kumimoji="1" lang="en-US" altLang="ja-JP" sz="1100" dirty="0" smtClean="0">
                          <a:latin typeface="Meiryo UI" pitchFamily="50" charset="-128"/>
                          <a:ea typeface="Meiryo UI" pitchFamily="50" charset="-128"/>
                          <a:cs typeface="Meiryo UI" pitchFamily="50" charset="-128"/>
                        </a:rPr>
                        <a:t>49</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・社会福祉・地域福祉等（</a:t>
                      </a:r>
                      <a:r>
                        <a:rPr kumimoji="1" lang="en-US" altLang="ja-JP" sz="1100" dirty="0" smtClean="0">
                          <a:latin typeface="Meiryo UI" pitchFamily="50" charset="-128"/>
                          <a:ea typeface="Meiryo UI" pitchFamily="50" charset="-128"/>
                          <a:cs typeface="Meiryo UI" pitchFamily="50" charset="-128"/>
                        </a:rPr>
                        <a:t>90)</a:t>
                      </a:r>
                      <a:r>
                        <a:rPr kumimoji="1" lang="ja-JP" altLang="en-US" sz="1100" dirty="0" smtClean="0">
                          <a:latin typeface="Meiryo UI" pitchFamily="50" charset="-128"/>
                          <a:ea typeface="Meiryo UI" pitchFamily="50" charset="-128"/>
                          <a:cs typeface="Meiryo UI" pitchFamily="50" charset="-128"/>
                        </a:rPr>
                        <a:t>　　　など</a:t>
                      </a:r>
                      <a:endParaRPr kumimoji="1" lang="ja-JP" altLang="en-US" sz="110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5022">
                <a:tc>
                  <a:txBody>
                    <a:bodyPr/>
                    <a:lstStyle/>
                    <a:p>
                      <a:r>
                        <a:rPr kumimoji="1" lang="ja-JP" altLang="en-US" sz="1400" dirty="0" smtClean="0"/>
                        <a:t>３．健康・保健</a:t>
                      </a:r>
                      <a:r>
                        <a:rPr kumimoji="1" lang="en-US" altLang="ja-JP" sz="1400" dirty="0" smtClean="0"/>
                        <a:t>(266)</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・感染症対策（</a:t>
                      </a:r>
                      <a:r>
                        <a:rPr kumimoji="1" lang="en-US" altLang="ja-JP" sz="1100" dirty="0" smtClean="0">
                          <a:latin typeface="Meiryo UI" pitchFamily="50" charset="-128"/>
                          <a:ea typeface="Meiryo UI" pitchFamily="50" charset="-128"/>
                          <a:cs typeface="Meiryo UI" pitchFamily="50" charset="-128"/>
                        </a:rPr>
                        <a:t>28</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・保健医療（</a:t>
                      </a:r>
                      <a:r>
                        <a:rPr kumimoji="1" lang="en-US" altLang="ja-JP" sz="1100" dirty="0" smtClean="0">
                          <a:latin typeface="Meiryo UI" pitchFamily="50" charset="-128"/>
                          <a:ea typeface="Meiryo UI" pitchFamily="50" charset="-128"/>
                          <a:cs typeface="Meiryo UI" pitchFamily="50" charset="-128"/>
                        </a:rPr>
                        <a:t>92</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・環境衛生、食品衛生（</a:t>
                      </a:r>
                      <a:r>
                        <a:rPr kumimoji="1" lang="en-US" altLang="ja-JP" sz="1100" dirty="0" smtClean="0">
                          <a:latin typeface="Meiryo UI" pitchFamily="50" charset="-128"/>
                          <a:ea typeface="Meiryo UI" pitchFamily="50" charset="-128"/>
                          <a:cs typeface="Meiryo UI" pitchFamily="50" charset="-128"/>
                        </a:rPr>
                        <a:t>85</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・狂犬病予防・動物愛護等（</a:t>
                      </a:r>
                      <a:r>
                        <a:rPr kumimoji="1" lang="en-US" altLang="ja-JP" sz="1100" dirty="0" smtClean="0">
                          <a:latin typeface="Meiryo UI" pitchFamily="50" charset="-128"/>
                          <a:ea typeface="Meiryo UI" pitchFamily="50" charset="-128"/>
                          <a:cs typeface="Meiryo UI" pitchFamily="50" charset="-128"/>
                        </a:rPr>
                        <a:t>20</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・精神保健（</a:t>
                      </a:r>
                      <a:r>
                        <a:rPr kumimoji="1" lang="en-US" altLang="ja-JP" sz="1100" dirty="0" smtClean="0">
                          <a:latin typeface="Meiryo UI" pitchFamily="50" charset="-128"/>
                          <a:ea typeface="Meiryo UI" pitchFamily="50" charset="-128"/>
                          <a:cs typeface="Meiryo UI" pitchFamily="50" charset="-128"/>
                        </a:rPr>
                        <a:t>16</a:t>
                      </a:r>
                      <a:r>
                        <a:rPr kumimoji="1" lang="ja-JP" altLang="en-US" sz="1100" dirty="0" smtClean="0">
                          <a:latin typeface="Meiryo UI" pitchFamily="50" charset="-128"/>
                          <a:ea typeface="Meiryo UI" pitchFamily="50" charset="-128"/>
                          <a:cs typeface="Meiryo UI" pitchFamily="50" charset="-128"/>
                        </a:rPr>
                        <a:t>）　　など</a:t>
                      </a:r>
                      <a:endParaRPr kumimoji="1" lang="ja-JP" altLang="en-US" sz="110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9478">
                <a:tc>
                  <a:txBody>
                    <a:bodyPr/>
                    <a:lstStyle/>
                    <a:p>
                      <a:r>
                        <a:rPr kumimoji="1" lang="ja-JP" altLang="en-US" sz="1400" dirty="0" smtClean="0"/>
                        <a:t>４．教育</a:t>
                      </a:r>
                      <a:r>
                        <a:rPr kumimoji="1" lang="en-US" altLang="ja-JP" sz="1400" dirty="0" smtClean="0"/>
                        <a:t>(283)</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・幼稚園、小中学校の設置運営等（</a:t>
                      </a:r>
                      <a:r>
                        <a:rPr kumimoji="1" lang="en-US" altLang="ja-JP" sz="1100" dirty="0" smtClean="0">
                          <a:latin typeface="Meiryo UI" pitchFamily="50" charset="-128"/>
                          <a:ea typeface="Meiryo UI" pitchFamily="50" charset="-128"/>
                          <a:cs typeface="Meiryo UI" pitchFamily="50" charset="-128"/>
                        </a:rPr>
                        <a:t>106</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・私立幼稚園の設置認可（</a:t>
                      </a:r>
                      <a:r>
                        <a:rPr kumimoji="1" lang="en-US" altLang="ja-JP" sz="1100" dirty="0" smtClean="0">
                          <a:latin typeface="Meiryo UI" pitchFamily="50" charset="-128"/>
                          <a:ea typeface="Meiryo UI" pitchFamily="50" charset="-128"/>
                          <a:cs typeface="Meiryo UI" pitchFamily="50" charset="-128"/>
                        </a:rPr>
                        <a:t>1</a:t>
                      </a:r>
                      <a:r>
                        <a:rPr kumimoji="1" lang="ja-JP" altLang="en-US" sz="1100" dirty="0" smtClean="0">
                          <a:latin typeface="Meiryo UI" pitchFamily="50" charset="-128"/>
                          <a:ea typeface="Meiryo UI" pitchFamily="50" charset="-128"/>
                          <a:cs typeface="Meiryo UI" pitchFamily="50" charset="-128"/>
                        </a:rPr>
                        <a:t>）　</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・小中学校教職員人事権・研修（</a:t>
                      </a:r>
                      <a:r>
                        <a:rPr kumimoji="1" lang="en-US" altLang="ja-JP" sz="1100" dirty="0" smtClean="0">
                          <a:latin typeface="Meiryo UI" pitchFamily="50" charset="-128"/>
                          <a:ea typeface="Meiryo UI" pitchFamily="50" charset="-128"/>
                          <a:cs typeface="Meiryo UI" pitchFamily="50" charset="-128"/>
                        </a:rPr>
                        <a:t>39</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・公立児童福祉施設併設校（</a:t>
                      </a:r>
                      <a:r>
                        <a:rPr kumimoji="1" lang="en-US" altLang="ja-JP" sz="1100" dirty="0" smtClean="0">
                          <a:latin typeface="Meiryo UI" pitchFamily="50" charset="-128"/>
                          <a:ea typeface="Meiryo UI" pitchFamily="50" charset="-128"/>
                          <a:cs typeface="Meiryo UI" pitchFamily="50" charset="-128"/>
                        </a:rPr>
                        <a:t>67</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・文化財保護（</a:t>
                      </a:r>
                      <a:r>
                        <a:rPr kumimoji="1" lang="en-US" altLang="ja-JP" sz="1100" dirty="0" smtClean="0">
                          <a:latin typeface="Meiryo UI" pitchFamily="50" charset="-128"/>
                          <a:ea typeface="Meiryo UI" pitchFamily="50" charset="-128"/>
                          <a:cs typeface="Meiryo UI" pitchFamily="50" charset="-128"/>
                        </a:rPr>
                        <a:t>9</a:t>
                      </a:r>
                      <a:r>
                        <a:rPr kumimoji="1" lang="ja-JP" altLang="en-US" sz="1100" dirty="0" smtClean="0">
                          <a:latin typeface="Meiryo UI" pitchFamily="50" charset="-128"/>
                          <a:ea typeface="Meiryo UI" pitchFamily="50" charset="-128"/>
                          <a:cs typeface="Meiryo UI" pitchFamily="50" charset="-128"/>
                        </a:rPr>
                        <a:t>）　・生涯学習（</a:t>
                      </a:r>
                      <a:r>
                        <a:rPr kumimoji="1" lang="en-US" altLang="ja-JP" sz="1100" dirty="0" smtClean="0">
                          <a:latin typeface="Meiryo UI" pitchFamily="50" charset="-128"/>
                          <a:ea typeface="Meiryo UI" pitchFamily="50" charset="-128"/>
                          <a:cs typeface="Meiryo UI" pitchFamily="50" charset="-128"/>
                        </a:rPr>
                        <a:t>18</a:t>
                      </a:r>
                      <a:r>
                        <a:rPr kumimoji="1" lang="ja-JP" altLang="en-US" sz="1100" dirty="0" smtClean="0">
                          <a:latin typeface="Meiryo UI" pitchFamily="50" charset="-128"/>
                          <a:ea typeface="Meiryo UI" pitchFamily="50" charset="-128"/>
                          <a:cs typeface="Meiryo UI" pitchFamily="50" charset="-128"/>
                        </a:rPr>
                        <a:t>）など</a:t>
                      </a:r>
                      <a:endParaRPr kumimoji="1" lang="en-US" altLang="ja-JP" sz="110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47950">
                <a:tc>
                  <a:txBody>
                    <a:bodyPr/>
                    <a:lstStyle/>
                    <a:p>
                      <a:r>
                        <a:rPr kumimoji="1" lang="ja-JP" altLang="en-US" sz="1400" dirty="0" smtClean="0"/>
                        <a:t>５．環境</a:t>
                      </a:r>
                      <a:r>
                        <a:rPr kumimoji="1" lang="en-US" altLang="ja-JP" sz="1400" dirty="0" smtClean="0"/>
                        <a:t>(254)</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・環境監視規制等（</a:t>
                      </a:r>
                      <a:r>
                        <a:rPr kumimoji="1" lang="en-US" altLang="ja-JP" sz="1100" dirty="0" smtClean="0">
                          <a:latin typeface="Meiryo UI" pitchFamily="50" charset="-128"/>
                          <a:ea typeface="Meiryo UI" pitchFamily="50" charset="-128"/>
                          <a:cs typeface="Meiryo UI" pitchFamily="50" charset="-128"/>
                        </a:rPr>
                        <a:t>81</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・廃棄物処理（</a:t>
                      </a:r>
                      <a:r>
                        <a:rPr kumimoji="1" lang="en-US" altLang="ja-JP" sz="1100" dirty="0" smtClean="0">
                          <a:latin typeface="Meiryo UI" pitchFamily="50" charset="-128"/>
                          <a:ea typeface="Meiryo UI" pitchFamily="50" charset="-128"/>
                          <a:cs typeface="Meiryo UI" pitchFamily="50" charset="-128"/>
                        </a:rPr>
                        <a:t>94</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・斎場霊園（</a:t>
                      </a:r>
                      <a:r>
                        <a:rPr kumimoji="1" lang="en-US" altLang="ja-JP" sz="1100" dirty="0" smtClean="0">
                          <a:latin typeface="Meiryo UI" pitchFamily="50" charset="-128"/>
                          <a:ea typeface="Meiryo UI" pitchFamily="50" charset="-128"/>
                          <a:cs typeface="Meiryo UI" pitchFamily="50" charset="-128"/>
                        </a:rPr>
                        <a:t>9</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・地球温暖化対策（</a:t>
                      </a:r>
                      <a:r>
                        <a:rPr kumimoji="1" lang="en-US" altLang="ja-JP" sz="1100" dirty="0" smtClean="0">
                          <a:latin typeface="Meiryo UI" pitchFamily="50" charset="-128"/>
                          <a:ea typeface="Meiryo UI" pitchFamily="50" charset="-128"/>
                          <a:cs typeface="Meiryo UI" pitchFamily="50" charset="-128"/>
                        </a:rPr>
                        <a:t>16</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・エネルギー政策推進等（</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　　など</a:t>
                      </a:r>
                      <a:endParaRPr kumimoji="1" lang="ja-JP" altLang="en-US" sz="110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10" name="角丸四角形 9"/>
          <p:cNvSpPr/>
          <p:nvPr/>
        </p:nvSpPr>
        <p:spPr>
          <a:xfrm>
            <a:off x="94341" y="476672"/>
            <a:ext cx="4780650" cy="648072"/>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bg1"/>
                </a:solidFill>
              </a:rPr>
              <a:t>特別区</a:t>
            </a:r>
            <a:r>
              <a:rPr kumimoji="1" lang="ja-JP" altLang="en-US" b="1" dirty="0" smtClean="0">
                <a:solidFill>
                  <a:schemeClr val="bg1"/>
                </a:solidFill>
              </a:rPr>
              <a:t>に仕分けられた事務</a:t>
            </a:r>
            <a:endParaRPr kumimoji="1" lang="en-US" altLang="ja-JP" b="1" dirty="0" smtClean="0">
              <a:solidFill>
                <a:schemeClr val="bg1"/>
              </a:solidFill>
            </a:endParaRPr>
          </a:p>
          <a:p>
            <a:pPr algn="ctr"/>
            <a:r>
              <a:rPr lang="ja-JP" altLang="en-US" sz="1600" b="1" dirty="0" smtClean="0">
                <a:solidFill>
                  <a:schemeClr val="bg1"/>
                </a:solidFill>
              </a:rPr>
              <a:t>［</a:t>
            </a:r>
            <a:r>
              <a:rPr lang="ja-JP" altLang="en-US" sz="1600" b="1" u="sng" dirty="0" smtClean="0">
                <a:solidFill>
                  <a:schemeClr val="bg1"/>
                </a:solidFill>
              </a:rPr>
              <a:t>２，８</a:t>
            </a:r>
            <a:r>
              <a:rPr lang="ja-JP" altLang="en-US" sz="1600" b="1" u="sng" dirty="0">
                <a:solidFill>
                  <a:schemeClr val="bg1"/>
                </a:solidFill>
              </a:rPr>
              <a:t>４</a:t>
            </a:r>
            <a:r>
              <a:rPr lang="ja-JP" altLang="en-US" sz="1600" b="1" u="sng" dirty="0" smtClean="0">
                <a:solidFill>
                  <a:schemeClr val="bg1"/>
                </a:solidFill>
              </a:rPr>
              <a:t>０</a:t>
            </a:r>
            <a:r>
              <a:rPr lang="ja-JP" altLang="en-US" sz="1600" b="1" dirty="0" smtClean="0">
                <a:solidFill>
                  <a:schemeClr val="bg1"/>
                </a:solidFill>
              </a:rPr>
              <a:t>事務のうち、</a:t>
            </a:r>
            <a:r>
              <a:rPr lang="ja-JP" altLang="en-US" sz="1600" b="1" u="sng" dirty="0" smtClean="0">
                <a:solidFill>
                  <a:schemeClr val="bg1"/>
                </a:solidFill>
              </a:rPr>
              <a:t>２，４１２</a:t>
            </a:r>
            <a:r>
              <a:rPr lang="ja-JP" altLang="en-US" sz="1600" b="1" dirty="0" smtClean="0">
                <a:solidFill>
                  <a:schemeClr val="bg1"/>
                </a:solidFill>
              </a:rPr>
              <a:t>事務（８５％）］</a:t>
            </a:r>
            <a:endParaRPr kumimoji="1" lang="ja-JP" altLang="en-US" sz="1600" b="1" dirty="0">
              <a:solidFill>
                <a:schemeClr val="bg1"/>
              </a:solidFill>
            </a:endParaRPr>
          </a:p>
        </p:txBody>
      </p:sp>
      <p:graphicFrame>
        <p:nvGraphicFramePr>
          <p:cNvPr id="13" name="表 12"/>
          <p:cNvGraphicFramePr>
            <a:graphicFrameLocks noGrp="1"/>
          </p:cNvGraphicFramePr>
          <p:nvPr>
            <p:extLst>
              <p:ext uri="{D42A27DB-BD31-4B8C-83A1-F6EECF244321}">
                <p14:modId xmlns:p14="http://schemas.microsoft.com/office/powerpoint/2010/main" val="3109893000"/>
              </p:ext>
            </p:extLst>
          </p:nvPr>
        </p:nvGraphicFramePr>
        <p:xfrm>
          <a:off x="5024002" y="1196753"/>
          <a:ext cx="4781260" cy="5630491"/>
        </p:xfrm>
        <a:graphic>
          <a:graphicData uri="http://schemas.openxmlformats.org/drawingml/2006/table">
            <a:tbl>
              <a:tblPr/>
              <a:tblGrid>
                <a:gridCol w="1441166"/>
                <a:gridCol w="3340094"/>
              </a:tblGrid>
              <a:tr h="288031">
                <a:tc>
                  <a:txBody>
                    <a:bodyPr/>
                    <a:lstStyle/>
                    <a:p>
                      <a:pPr algn="ctr"/>
                      <a:r>
                        <a:rPr kumimoji="1" lang="ja-JP" altLang="en-US" sz="1400" b="1" dirty="0" smtClean="0"/>
                        <a:t>分野</a:t>
                      </a:r>
                      <a:r>
                        <a:rPr kumimoji="1" lang="ja-JP" altLang="en-US" sz="1400" b="0" dirty="0" smtClean="0"/>
                        <a:t>（事務数）</a:t>
                      </a:r>
                      <a:endParaRPr kumimoji="1" lang="ja-JP" altLang="en-US" sz="1400" b="0" dirty="0"/>
                    </a:p>
                  </a:txBody>
                  <a:tcPr marL="99060" marR="9906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kumimoji="1" lang="ja-JP" altLang="en-US" sz="1400" b="1" dirty="0" smtClean="0"/>
                        <a:t>事務の例</a:t>
                      </a:r>
                      <a:r>
                        <a:rPr kumimoji="1" lang="ja-JP" altLang="en-US" sz="1400" b="0" dirty="0" smtClean="0"/>
                        <a:t>（事務数）</a:t>
                      </a:r>
                      <a:endParaRPr kumimoji="1" lang="ja-JP" altLang="en-US" sz="1400" b="0" dirty="0"/>
                    </a:p>
                  </a:txBody>
                  <a:tcPr marL="99060" marR="990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tr>
              <a:tr h="1063351">
                <a:tc>
                  <a:txBody>
                    <a:bodyPr/>
                    <a:lstStyle/>
                    <a:p>
                      <a:r>
                        <a:rPr kumimoji="1" lang="ja-JP" altLang="en-US" sz="1400" dirty="0" smtClean="0"/>
                        <a:t>１．こども</a:t>
                      </a:r>
                      <a:r>
                        <a:rPr kumimoji="1" lang="en-US" altLang="ja-JP" sz="1400" dirty="0" smtClean="0"/>
                        <a:t>(5)</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itchFamily="50" charset="-128"/>
                          <a:ea typeface="Meiryo UI" pitchFamily="50" charset="-128"/>
                          <a:cs typeface="Meiryo UI" pitchFamily="50" charset="-128"/>
                        </a:rPr>
                        <a:t>・スクールカウンセラー事業等（</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・保育人材確保事業（</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　（潜在保育士の再就職支援事業等）</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・母子父子寡婦福祉貸付金（</a:t>
                      </a:r>
                      <a:r>
                        <a:rPr kumimoji="1" lang="en-US" altLang="ja-JP" sz="1100" dirty="0" smtClean="0">
                          <a:latin typeface="Meiryo UI" pitchFamily="50" charset="-128"/>
                          <a:ea typeface="Meiryo UI" pitchFamily="50" charset="-128"/>
                          <a:cs typeface="Meiryo UI" pitchFamily="50" charset="-128"/>
                        </a:rPr>
                        <a:t>1</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　（特別会計の管理等）</a:t>
                      </a:r>
                      <a:endParaRPr kumimoji="1" lang="en-US" altLang="ja-JP" sz="1100" dirty="0" smtClean="0">
                        <a:latin typeface="Meiryo UI" pitchFamily="50" charset="-128"/>
                        <a:ea typeface="Meiryo UI" pitchFamily="50" charset="-128"/>
                        <a:cs typeface="Meiryo UI" pitchFamily="50" charset="-128"/>
                      </a:endParaRPr>
                    </a:p>
                    <a:p>
                      <a:endParaRPr kumimoji="1" lang="ja-JP" altLang="en-US" sz="110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37965">
                <a:tc>
                  <a:txBody>
                    <a:bodyPr/>
                    <a:lstStyle/>
                    <a:p>
                      <a:r>
                        <a:rPr kumimoji="1" lang="ja-JP" altLang="en-US" sz="1400" dirty="0" smtClean="0"/>
                        <a:t>２．福祉</a:t>
                      </a:r>
                      <a:r>
                        <a:rPr kumimoji="1" lang="en-US" altLang="ja-JP" sz="1400" dirty="0" smtClean="0">
                          <a:solidFill>
                            <a:schemeClr val="tx1"/>
                          </a:solidFill>
                        </a:rPr>
                        <a:t>(</a:t>
                      </a:r>
                      <a:r>
                        <a:rPr kumimoji="1" lang="en-US" altLang="ja-JP" sz="1400" u="sng" dirty="0" smtClean="0">
                          <a:solidFill>
                            <a:schemeClr val="tx1"/>
                          </a:solidFill>
                        </a:rPr>
                        <a:t>31</a:t>
                      </a:r>
                      <a:r>
                        <a:rPr kumimoji="1" lang="en-US" altLang="ja-JP" sz="1400" dirty="0" smtClean="0">
                          <a:solidFill>
                            <a:schemeClr val="tx1"/>
                          </a:solidFill>
                        </a:rPr>
                        <a:t>)</a:t>
                      </a:r>
                      <a:endParaRPr kumimoji="1" lang="ja-JP" altLang="en-US" sz="140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a:t>
                      </a:r>
                      <a:r>
                        <a:rPr kumimoji="1" lang="ja-JP" altLang="en-US" sz="1100" dirty="0" err="1" smtClean="0">
                          <a:latin typeface="Meiryo UI" pitchFamily="50" charset="-128"/>
                          <a:ea typeface="Meiryo UI" pitchFamily="50" charset="-128"/>
                          <a:cs typeface="Meiryo UI" pitchFamily="50" charset="-128"/>
                        </a:rPr>
                        <a:t>障がい</a:t>
                      </a:r>
                      <a:r>
                        <a:rPr kumimoji="1" lang="ja-JP" altLang="en-US" sz="1100" dirty="0" smtClean="0">
                          <a:latin typeface="Meiryo UI" pitchFamily="50" charset="-128"/>
                          <a:ea typeface="Meiryo UI" pitchFamily="50" charset="-128"/>
                          <a:cs typeface="Meiryo UI" pitchFamily="50" charset="-128"/>
                        </a:rPr>
                        <a:t>者歯科診療センター（</a:t>
                      </a:r>
                      <a:r>
                        <a:rPr kumimoji="1" lang="en-US" altLang="ja-JP" sz="1100" dirty="0" smtClean="0">
                          <a:latin typeface="Meiryo UI" pitchFamily="50" charset="-128"/>
                          <a:ea typeface="Meiryo UI" pitchFamily="50" charset="-128"/>
                          <a:cs typeface="Meiryo UI" pitchFamily="50" charset="-128"/>
                        </a:rPr>
                        <a:t>1)</a:t>
                      </a:r>
                    </a:p>
                    <a:p>
                      <a:r>
                        <a:rPr kumimoji="1" lang="ja-JP" altLang="en-US" sz="1100" dirty="0" smtClean="0">
                          <a:latin typeface="Meiryo UI" pitchFamily="50" charset="-128"/>
                          <a:ea typeface="Meiryo UI" pitchFamily="50" charset="-128"/>
                          <a:cs typeface="Meiryo UI" pitchFamily="50" charset="-128"/>
                        </a:rPr>
                        <a:t>・</a:t>
                      </a:r>
                      <a:r>
                        <a:rPr kumimoji="1" lang="ja-JP" altLang="en-US" sz="1100" dirty="0" err="1" smtClean="0">
                          <a:latin typeface="Meiryo UI" pitchFamily="50" charset="-128"/>
                          <a:ea typeface="Meiryo UI" pitchFamily="50" charset="-128"/>
                          <a:cs typeface="Meiryo UI" pitchFamily="50" charset="-128"/>
                        </a:rPr>
                        <a:t>障がい</a:t>
                      </a:r>
                      <a:r>
                        <a:rPr kumimoji="1" lang="ja-JP" altLang="en-US" sz="1100" dirty="0" smtClean="0">
                          <a:latin typeface="Meiryo UI" pitchFamily="50" charset="-128"/>
                          <a:ea typeface="Meiryo UI" pitchFamily="50" charset="-128"/>
                          <a:cs typeface="Meiryo UI" pitchFamily="50" charset="-128"/>
                        </a:rPr>
                        <a:t>者の競技スポーツ振興（</a:t>
                      </a:r>
                      <a:r>
                        <a:rPr kumimoji="1" lang="en-US" altLang="ja-JP" sz="1100" dirty="0" smtClean="0">
                          <a:latin typeface="Meiryo UI" pitchFamily="50" charset="-128"/>
                          <a:ea typeface="Meiryo UI" pitchFamily="50" charset="-128"/>
                          <a:cs typeface="Meiryo UI" pitchFamily="50" charset="-128"/>
                        </a:rPr>
                        <a:t>3)</a:t>
                      </a:r>
                    </a:p>
                    <a:p>
                      <a:r>
                        <a:rPr kumimoji="1" lang="ja-JP" altLang="en-US" sz="1100" dirty="0" smtClean="0">
                          <a:latin typeface="Meiryo UI" pitchFamily="50" charset="-128"/>
                          <a:ea typeface="Meiryo UI" pitchFamily="50" charset="-128"/>
                          <a:cs typeface="Meiryo UI" pitchFamily="50" charset="-128"/>
                        </a:rPr>
                        <a:t>・高齢者福祉専門研修（</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・あい</a:t>
                      </a:r>
                      <a:r>
                        <a:rPr kumimoji="1" lang="ja-JP" altLang="en-US" sz="1100" dirty="0" err="1" smtClean="0">
                          <a:latin typeface="Meiryo UI" pitchFamily="50" charset="-128"/>
                          <a:ea typeface="Meiryo UI" pitchFamily="50" charset="-128"/>
                          <a:cs typeface="Meiryo UI" pitchFamily="50" charset="-128"/>
                        </a:rPr>
                        <a:t>りん</a:t>
                      </a:r>
                      <a:r>
                        <a:rPr kumimoji="1" lang="ja-JP" altLang="en-US" sz="1100" dirty="0" smtClean="0">
                          <a:latin typeface="Meiryo UI" pitchFamily="50" charset="-128"/>
                          <a:ea typeface="Meiryo UI" pitchFamily="50" charset="-128"/>
                          <a:cs typeface="Meiryo UI" pitchFamily="50" charset="-128"/>
                        </a:rPr>
                        <a:t>対策（</a:t>
                      </a:r>
                      <a:r>
                        <a:rPr kumimoji="1" lang="en-US" altLang="ja-JP" sz="1100" dirty="0" smtClean="0">
                          <a:latin typeface="Meiryo UI" pitchFamily="50" charset="-128"/>
                          <a:ea typeface="Meiryo UI" pitchFamily="50" charset="-128"/>
                          <a:cs typeface="Meiryo UI" pitchFamily="50" charset="-128"/>
                        </a:rPr>
                        <a:t>6</a:t>
                      </a:r>
                      <a:r>
                        <a:rPr kumimoji="1" lang="ja-JP" altLang="en-US" sz="1100" dirty="0" smtClean="0">
                          <a:latin typeface="Meiryo UI" pitchFamily="50" charset="-128"/>
                          <a:ea typeface="Meiryo UI" pitchFamily="50" charset="-128"/>
                          <a:cs typeface="Meiryo UI" pitchFamily="50" charset="-128"/>
                        </a:rPr>
                        <a:t>）　</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・生活保護業務に係る事務監査（</a:t>
                      </a:r>
                      <a:r>
                        <a:rPr kumimoji="1" lang="en-US" altLang="ja-JP" sz="1100" dirty="0" smtClean="0">
                          <a:latin typeface="Meiryo UI" pitchFamily="50" charset="-128"/>
                          <a:ea typeface="Meiryo UI" pitchFamily="50" charset="-128"/>
                          <a:cs typeface="Meiryo UI" pitchFamily="50" charset="-128"/>
                        </a:rPr>
                        <a:t>1</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・専門医療機関の確保（</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　　など</a:t>
                      </a:r>
                      <a:endParaRPr kumimoji="1" lang="en-US" altLang="ja-JP" sz="1100" dirty="0" smtClean="0">
                        <a:latin typeface="Meiryo UI" pitchFamily="50" charset="-128"/>
                        <a:ea typeface="Meiryo UI" pitchFamily="50" charset="-128"/>
                        <a:cs typeface="Meiryo UI" pitchFamily="50" charset="-128"/>
                      </a:endParaRPr>
                    </a:p>
                    <a:p>
                      <a:endParaRPr kumimoji="1" lang="en-US" altLang="ja-JP" sz="110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24014">
                <a:tc>
                  <a:txBody>
                    <a:bodyPr/>
                    <a:lstStyle/>
                    <a:p>
                      <a:r>
                        <a:rPr kumimoji="1" lang="ja-JP" altLang="en-US" sz="1400" dirty="0" smtClean="0"/>
                        <a:t>３．健康・保健</a:t>
                      </a:r>
                      <a:r>
                        <a:rPr kumimoji="1" lang="en-US" altLang="ja-JP" sz="1400" dirty="0" smtClean="0"/>
                        <a:t>(20)</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・精神保健福祉センター（</a:t>
                      </a:r>
                      <a:r>
                        <a:rPr kumimoji="1" lang="en-US" altLang="ja-JP" sz="1100" dirty="0" smtClean="0">
                          <a:latin typeface="Meiryo UI" pitchFamily="50" charset="-128"/>
                          <a:ea typeface="Meiryo UI" pitchFamily="50" charset="-128"/>
                          <a:cs typeface="Meiryo UI" pitchFamily="50" charset="-128"/>
                        </a:rPr>
                        <a:t>7</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・動物愛護等（</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・病院（</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　　など</a:t>
                      </a:r>
                      <a:endParaRPr kumimoji="1" lang="ja-JP" altLang="en-US" sz="110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24014">
                <a:tc>
                  <a:txBody>
                    <a:bodyPr/>
                    <a:lstStyle/>
                    <a:p>
                      <a:r>
                        <a:rPr kumimoji="1" lang="ja-JP" altLang="en-US" sz="1400" dirty="0" smtClean="0"/>
                        <a:t>４．教育</a:t>
                      </a:r>
                      <a:r>
                        <a:rPr kumimoji="1" lang="en-US" altLang="ja-JP" sz="1400" dirty="0" smtClean="0"/>
                        <a:t>(49)</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・高等学校（</a:t>
                      </a:r>
                      <a:r>
                        <a:rPr kumimoji="1" lang="en-US" altLang="ja-JP" sz="1100" dirty="0" smtClean="0">
                          <a:latin typeface="Meiryo UI" pitchFamily="50" charset="-128"/>
                          <a:ea typeface="Meiryo UI" pitchFamily="50" charset="-128"/>
                          <a:cs typeface="Meiryo UI" pitchFamily="50" charset="-128"/>
                        </a:rPr>
                        <a:t>38</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・大学（</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　　　など</a:t>
                      </a:r>
                      <a:endParaRPr kumimoji="1" lang="ja-JP" altLang="en-US" sz="110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42418">
                <a:tc>
                  <a:txBody>
                    <a:bodyPr/>
                    <a:lstStyle/>
                    <a:p>
                      <a:r>
                        <a:rPr kumimoji="1" lang="ja-JP" altLang="en-US" sz="1400" dirty="0" smtClean="0"/>
                        <a:t>５．環境</a:t>
                      </a:r>
                      <a:r>
                        <a:rPr kumimoji="1" lang="en-US" altLang="ja-JP" sz="1400" dirty="0" smtClean="0"/>
                        <a:t>(19)</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・エネルギー政策（</a:t>
                      </a:r>
                      <a:r>
                        <a:rPr kumimoji="1" lang="en-US" altLang="ja-JP" sz="1100" dirty="0" smtClean="0">
                          <a:latin typeface="Meiryo UI" pitchFamily="50" charset="-128"/>
                          <a:ea typeface="Meiryo UI" pitchFamily="50" charset="-128"/>
                          <a:cs typeface="Meiryo UI" pitchFamily="50" charset="-128"/>
                        </a:rPr>
                        <a:t>5</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・地球温暖化広域対策（</a:t>
                      </a:r>
                      <a:r>
                        <a:rPr kumimoji="1" lang="en-US" altLang="ja-JP" sz="1100" dirty="0" smtClean="0">
                          <a:latin typeface="Meiryo UI" pitchFamily="50" charset="-128"/>
                          <a:ea typeface="Meiryo UI" pitchFamily="50" charset="-128"/>
                          <a:cs typeface="Meiryo UI" pitchFamily="50" charset="-128"/>
                        </a:rPr>
                        <a:t>3</a:t>
                      </a:r>
                      <a:r>
                        <a:rPr kumimoji="1" lang="ja-JP" altLang="en-US" sz="1100" dirty="0" smtClean="0">
                          <a:latin typeface="Meiryo UI" pitchFamily="50" charset="-128"/>
                          <a:ea typeface="Meiryo UI" pitchFamily="50" charset="-128"/>
                          <a:cs typeface="Meiryo UI" pitchFamily="50" charset="-128"/>
                        </a:rPr>
                        <a:t>）　　など</a:t>
                      </a:r>
                      <a:endParaRPr kumimoji="1" lang="en-US" altLang="ja-JP" sz="110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8"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r>
              <a:rPr lang="ja-JP" altLang="en-US" sz="1100" b="1" dirty="0" smtClean="0">
                <a:solidFill>
                  <a:srgbClr val="000000"/>
                </a:solidFill>
                <a:latin typeface="Meiryo UI" pitchFamily="50" charset="-128"/>
                <a:ea typeface="Meiryo UI" pitchFamily="50" charset="-128"/>
                <a:cs typeface="Meiryo UI" pitchFamily="50" charset="-128"/>
              </a:rPr>
              <a:t>０</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514471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947383718"/>
              </p:ext>
            </p:extLst>
          </p:nvPr>
        </p:nvGraphicFramePr>
        <p:xfrm>
          <a:off x="93732" y="294680"/>
          <a:ext cx="4781259" cy="6242762"/>
        </p:xfrm>
        <a:graphic>
          <a:graphicData uri="http://schemas.openxmlformats.org/drawingml/2006/table">
            <a:tbl>
              <a:tblPr/>
              <a:tblGrid>
                <a:gridCol w="1504895"/>
                <a:gridCol w="3276364"/>
              </a:tblGrid>
              <a:tr h="304545">
                <a:tc>
                  <a:txBody>
                    <a:bodyPr/>
                    <a:lstStyle/>
                    <a:p>
                      <a:pPr algn="ctr"/>
                      <a:r>
                        <a:rPr kumimoji="1" lang="ja-JP" altLang="en-US" sz="1400" b="1" dirty="0" smtClean="0"/>
                        <a:t>分野</a:t>
                      </a:r>
                      <a:r>
                        <a:rPr kumimoji="1" lang="ja-JP" altLang="en-US" sz="1400" b="0" dirty="0" smtClean="0"/>
                        <a:t>（事務数）</a:t>
                      </a:r>
                      <a:endParaRPr kumimoji="1" lang="ja-JP" altLang="en-US" sz="1400" b="0" dirty="0"/>
                    </a:p>
                  </a:txBody>
                  <a:tcPr marL="99060" marR="9906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kumimoji="1" lang="ja-JP" altLang="en-US" sz="1400" b="1" dirty="0" smtClean="0"/>
                        <a:t>事務の例</a:t>
                      </a:r>
                      <a:r>
                        <a:rPr kumimoji="1" lang="ja-JP" altLang="en-US" sz="1400" b="0" dirty="0" smtClean="0"/>
                        <a:t>（事務数）</a:t>
                      </a:r>
                      <a:endParaRPr kumimoji="1" lang="ja-JP" altLang="en-US" sz="1400" b="0" dirty="0"/>
                    </a:p>
                  </a:txBody>
                  <a:tcPr marL="99060" marR="990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40000"/>
                        <a:lumOff val="60000"/>
                      </a:schemeClr>
                    </a:solidFill>
                  </a:tcPr>
                </a:tc>
              </a:tr>
              <a:tr h="771602">
                <a:tc>
                  <a:txBody>
                    <a:bodyPr/>
                    <a:lstStyle/>
                    <a:p>
                      <a:r>
                        <a:rPr kumimoji="1" lang="ja-JP" altLang="en-US" sz="1400" spc="0" dirty="0" smtClean="0"/>
                        <a:t>６．産業・市場</a:t>
                      </a:r>
                      <a:r>
                        <a:rPr kumimoji="1" lang="en-US" altLang="ja-JP" sz="1400" spc="0" dirty="0" smtClean="0"/>
                        <a:t>(40)</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latin typeface="Meiryo UI" pitchFamily="50" charset="-128"/>
                          <a:ea typeface="Meiryo UI" pitchFamily="50" charset="-128"/>
                          <a:cs typeface="Meiryo UI" pitchFamily="50" charset="-128"/>
                        </a:rPr>
                        <a:t>・地域の企業支援等（</a:t>
                      </a:r>
                      <a:r>
                        <a:rPr kumimoji="1" lang="en-US" altLang="ja-JP" sz="1100" spc="0" dirty="0" smtClean="0">
                          <a:latin typeface="Meiryo UI" pitchFamily="50" charset="-128"/>
                          <a:ea typeface="Meiryo UI" pitchFamily="50" charset="-128"/>
                          <a:cs typeface="Meiryo UI" pitchFamily="50" charset="-128"/>
                        </a:rPr>
                        <a:t>16</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・地域産業の振興・規制等（</a:t>
                      </a:r>
                      <a:r>
                        <a:rPr kumimoji="1" lang="en-US" altLang="ja-JP" sz="1100" spc="0" dirty="0" smtClean="0">
                          <a:latin typeface="Meiryo UI" pitchFamily="50" charset="-128"/>
                          <a:ea typeface="Meiryo UI" pitchFamily="50" charset="-128"/>
                          <a:cs typeface="Meiryo UI" pitchFamily="50" charset="-128"/>
                        </a:rPr>
                        <a:t>7</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・計量（</a:t>
                      </a:r>
                      <a:r>
                        <a:rPr kumimoji="1" lang="en-US" altLang="ja-JP" sz="1100" spc="0" dirty="0" smtClean="0">
                          <a:latin typeface="Meiryo UI" pitchFamily="50" charset="-128"/>
                          <a:ea typeface="Meiryo UI" pitchFamily="50" charset="-128"/>
                          <a:cs typeface="Meiryo UI" pitchFamily="50" charset="-128"/>
                        </a:rPr>
                        <a:t>3</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・農業の振興・規制等（</a:t>
                      </a:r>
                      <a:r>
                        <a:rPr kumimoji="1" lang="en-US" altLang="ja-JP" sz="1100" spc="0" dirty="0" smtClean="0">
                          <a:latin typeface="Meiryo UI" pitchFamily="50" charset="-128"/>
                          <a:ea typeface="Meiryo UI" pitchFamily="50" charset="-128"/>
                          <a:cs typeface="Meiryo UI" pitchFamily="50" charset="-128"/>
                        </a:rPr>
                        <a:t>9</a:t>
                      </a:r>
                      <a:r>
                        <a:rPr kumimoji="1" lang="ja-JP" altLang="en-US" sz="1100" spc="0" dirty="0" smtClean="0">
                          <a:latin typeface="Meiryo UI" pitchFamily="50" charset="-128"/>
                          <a:ea typeface="Meiryo UI" pitchFamily="50" charset="-128"/>
                          <a:cs typeface="Meiryo UI" pitchFamily="50" charset="-128"/>
                        </a:rPr>
                        <a:t>）　など</a:t>
                      </a:r>
                      <a:endParaRPr kumimoji="1" lang="en-US" altLang="ja-JP" sz="1100" spc="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3757">
                <a:tc>
                  <a:txBody>
                    <a:bodyPr/>
                    <a:lstStyle/>
                    <a:p>
                      <a:r>
                        <a:rPr kumimoji="1" lang="ja-JP" altLang="en-US" sz="1400" spc="0" dirty="0" smtClean="0"/>
                        <a:t>７．都市魅力</a:t>
                      </a:r>
                      <a:r>
                        <a:rPr kumimoji="1" lang="en-US" altLang="ja-JP" sz="1400" spc="0" dirty="0" smtClean="0"/>
                        <a:t>(14)</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latin typeface="Meiryo UI" pitchFamily="50" charset="-128"/>
                          <a:ea typeface="Meiryo UI" pitchFamily="50" charset="-128"/>
                          <a:cs typeface="Meiryo UI" pitchFamily="50" charset="-128"/>
                        </a:rPr>
                        <a:t>・観光・文化・スポーツ振興（地域）（</a:t>
                      </a:r>
                      <a:r>
                        <a:rPr kumimoji="1" lang="en-US" altLang="ja-JP" sz="1100" spc="0" dirty="0" smtClean="0">
                          <a:latin typeface="Meiryo UI" pitchFamily="50" charset="-128"/>
                          <a:ea typeface="Meiryo UI" pitchFamily="50" charset="-128"/>
                          <a:cs typeface="Meiryo UI" pitchFamily="50" charset="-128"/>
                        </a:rPr>
                        <a:t>11</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・文化施設（地域）（</a:t>
                      </a:r>
                      <a:r>
                        <a:rPr kumimoji="1" lang="en-US" altLang="ja-JP" sz="1100" spc="0" dirty="0" smtClean="0">
                          <a:latin typeface="Meiryo UI" pitchFamily="50" charset="-128"/>
                          <a:ea typeface="Meiryo UI" pitchFamily="50" charset="-128"/>
                          <a:cs typeface="Meiryo UI" pitchFamily="50" charset="-128"/>
                        </a:rPr>
                        <a:t>3</a:t>
                      </a:r>
                      <a:r>
                        <a:rPr kumimoji="1" lang="ja-JP" altLang="en-US" sz="1100" spc="0" dirty="0" smtClean="0">
                          <a:latin typeface="Meiryo UI" pitchFamily="50" charset="-128"/>
                          <a:ea typeface="Meiryo UI" pitchFamily="50" charset="-128"/>
                          <a:cs typeface="Meiryo UI" pitchFamily="50" charset="-128"/>
                        </a:rPr>
                        <a:t>）</a:t>
                      </a: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62172">
                <a:tc>
                  <a:txBody>
                    <a:bodyPr/>
                    <a:lstStyle/>
                    <a:p>
                      <a:r>
                        <a:rPr kumimoji="1" lang="ja-JP" altLang="en-US" sz="1400" spc="0" dirty="0" smtClean="0">
                          <a:solidFill>
                            <a:schemeClr val="tx1"/>
                          </a:solidFill>
                        </a:rPr>
                        <a:t>８．まちづくり</a:t>
                      </a:r>
                      <a:endParaRPr kumimoji="1" lang="en-US" altLang="ja-JP" sz="1400" spc="0" dirty="0" smtClean="0">
                        <a:solidFill>
                          <a:schemeClr val="tx1"/>
                        </a:solidFill>
                      </a:endParaRPr>
                    </a:p>
                    <a:p>
                      <a:r>
                        <a:rPr kumimoji="1" lang="en-US" altLang="ja-JP" sz="1400" spc="0" dirty="0" smtClean="0">
                          <a:solidFill>
                            <a:schemeClr val="tx1"/>
                          </a:solidFill>
                        </a:rPr>
                        <a:t>(257)</a:t>
                      </a:r>
                      <a:endParaRPr kumimoji="1" lang="ja-JP" altLang="en-US" sz="1400" spc="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solidFill>
                            <a:schemeClr val="tx1"/>
                          </a:solidFill>
                          <a:latin typeface="Meiryo UI" pitchFamily="50" charset="-128"/>
                          <a:ea typeface="Meiryo UI" pitchFamily="50" charset="-128"/>
                          <a:cs typeface="Meiryo UI" pitchFamily="50" charset="-128"/>
                        </a:rPr>
                        <a:t>・都市計画（地区計画）等（</a:t>
                      </a:r>
                      <a:r>
                        <a:rPr kumimoji="1" lang="en-US" altLang="ja-JP" sz="1100" spc="0" dirty="0" smtClean="0">
                          <a:solidFill>
                            <a:schemeClr val="tx1"/>
                          </a:solidFill>
                          <a:latin typeface="Meiryo UI" pitchFamily="50" charset="-128"/>
                          <a:ea typeface="Meiryo UI" pitchFamily="50" charset="-128"/>
                          <a:cs typeface="Meiryo UI" pitchFamily="50" charset="-128"/>
                        </a:rPr>
                        <a:t>12</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・市街地整備・景観等（</a:t>
                      </a:r>
                      <a:r>
                        <a:rPr kumimoji="1" lang="en-US" altLang="ja-JP" sz="1100" spc="0" dirty="0" smtClean="0">
                          <a:solidFill>
                            <a:schemeClr val="tx1"/>
                          </a:solidFill>
                          <a:latin typeface="Meiryo UI" pitchFamily="50" charset="-128"/>
                          <a:ea typeface="Meiryo UI" pitchFamily="50" charset="-128"/>
                          <a:cs typeface="Meiryo UI" pitchFamily="50" charset="-128"/>
                        </a:rPr>
                        <a:t>61</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a:t>
                      </a:r>
                      <a:r>
                        <a:rPr kumimoji="1" lang="zh-TW" altLang="en-US" sz="1100" spc="0" dirty="0" smtClean="0">
                          <a:solidFill>
                            <a:schemeClr val="tx1"/>
                          </a:solidFill>
                          <a:latin typeface="Meiryo UI" pitchFamily="50" charset="-128"/>
                          <a:ea typeface="Meiryo UI" pitchFamily="50" charset="-128"/>
                          <a:cs typeface="Meiryo UI" pitchFamily="50" charset="-128"/>
                        </a:rPr>
                        <a:t>建築基準法関係</a:t>
                      </a:r>
                      <a:r>
                        <a:rPr kumimoji="1" lang="ja-JP" altLang="en-US" sz="1100" spc="0" dirty="0" smtClean="0">
                          <a:solidFill>
                            <a:schemeClr val="tx1"/>
                          </a:solidFill>
                          <a:latin typeface="Meiryo UI" pitchFamily="50" charset="-128"/>
                          <a:ea typeface="Meiryo UI" pitchFamily="50" charset="-128"/>
                          <a:cs typeface="Meiryo UI" pitchFamily="50" charset="-128"/>
                        </a:rPr>
                        <a:t>等（</a:t>
                      </a:r>
                      <a:r>
                        <a:rPr kumimoji="1" lang="en-US" altLang="ja-JP" sz="1100" spc="0" dirty="0" smtClean="0">
                          <a:solidFill>
                            <a:schemeClr val="tx1"/>
                          </a:solidFill>
                          <a:latin typeface="Meiryo UI" pitchFamily="50" charset="-128"/>
                          <a:ea typeface="Meiryo UI" pitchFamily="50" charset="-128"/>
                          <a:cs typeface="Meiryo UI" pitchFamily="50" charset="-128"/>
                        </a:rPr>
                        <a:t>27</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zh-TW"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・開発指導（</a:t>
                      </a:r>
                      <a:r>
                        <a:rPr kumimoji="1" lang="en-US" altLang="ja-JP" sz="1100" spc="0" dirty="0" smtClean="0">
                          <a:solidFill>
                            <a:schemeClr val="tx1"/>
                          </a:solidFill>
                          <a:latin typeface="Meiryo UI" pitchFamily="50" charset="-128"/>
                          <a:ea typeface="Meiryo UI" pitchFamily="50" charset="-128"/>
                          <a:cs typeface="Meiryo UI" pitchFamily="50" charset="-128"/>
                        </a:rPr>
                        <a:t>13</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・地域まちづくり等（</a:t>
                      </a:r>
                      <a:r>
                        <a:rPr kumimoji="1" lang="en-US" altLang="ja-JP" sz="1100" spc="0" dirty="0" smtClean="0">
                          <a:solidFill>
                            <a:schemeClr val="tx1"/>
                          </a:solidFill>
                          <a:latin typeface="Meiryo UI" pitchFamily="50" charset="-128"/>
                          <a:ea typeface="Meiryo UI" pitchFamily="50" charset="-128"/>
                          <a:cs typeface="Meiryo UI" pitchFamily="50" charset="-128"/>
                        </a:rPr>
                        <a:t>73</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・地域交通政策等（</a:t>
                      </a:r>
                      <a:r>
                        <a:rPr kumimoji="1" lang="en-US" altLang="ja-JP" sz="1100" spc="0" dirty="0" smtClean="0">
                          <a:solidFill>
                            <a:schemeClr val="tx1"/>
                          </a:solidFill>
                          <a:latin typeface="Meiryo UI" pitchFamily="50" charset="-128"/>
                          <a:ea typeface="Meiryo UI" pitchFamily="50" charset="-128"/>
                          <a:cs typeface="Meiryo UI" pitchFamily="50" charset="-128"/>
                        </a:rPr>
                        <a:t>30</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・公営住宅等（</a:t>
                      </a:r>
                      <a:r>
                        <a:rPr kumimoji="1" lang="en-US" altLang="ja-JP" sz="1100" spc="0" dirty="0" smtClean="0">
                          <a:solidFill>
                            <a:schemeClr val="tx1"/>
                          </a:solidFill>
                          <a:latin typeface="Meiryo UI" pitchFamily="50" charset="-128"/>
                          <a:ea typeface="Meiryo UI" pitchFamily="50" charset="-128"/>
                          <a:cs typeface="Meiryo UI" pitchFamily="50" charset="-128"/>
                        </a:rPr>
                        <a:t>6</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・多様な世帯に対する居住支援（</a:t>
                      </a:r>
                      <a:r>
                        <a:rPr kumimoji="1" lang="en-US" altLang="ja-JP" sz="1100" spc="0" dirty="0" smtClean="0">
                          <a:solidFill>
                            <a:schemeClr val="tx1"/>
                          </a:solidFill>
                          <a:latin typeface="Meiryo UI" pitchFamily="50" charset="-128"/>
                          <a:ea typeface="Meiryo UI" pitchFamily="50" charset="-128"/>
                          <a:cs typeface="Meiryo UI" pitchFamily="50" charset="-128"/>
                        </a:rPr>
                        <a:t>22</a:t>
                      </a:r>
                      <a:r>
                        <a:rPr kumimoji="1" lang="ja-JP" altLang="en-US" sz="1100" spc="0" dirty="0" smtClean="0">
                          <a:solidFill>
                            <a:schemeClr val="tx1"/>
                          </a:solidFill>
                          <a:latin typeface="Meiryo UI" pitchFamily="50" charset="-128"/>
                          <a:ea typeface="Meiryo UI" pitchFamily="50" charset="-128"/>
                          <a:cs typeface="Meiryo UI" pitchFamily="50" charset="-128"/>
                        </a:rPr>
                        <a:t>）　　など</a:t>
                      </a:r>
                      <a:endParaRPr kumimoji="1" lang="ja-JP" altLang="en-US" sz="1100" spc="0" dirty="0">
                        <a:solidFill>
                          <a:schemeClr val="tx1"/>
                        </a:solidFill>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05325">
                <a:tc>
                  <a:txBody>
                    <a:bodyPr/>
                    <a:lstStyle/>
                    <a:p>
                      <a:r>
                        <a:rPr kumimoji="1" lang="ja-JP" altLang="en-US" sz="1400" spc="0" dirty="0" smtClean="0"/>
                        <a:t>９．</a:t>
                      </a:r>
                      <a:r>
                        <a:rPr kumimoji="1" lang="ja-JP" altLang="en-US" sz="1400" spc="0" baseline="0" dirty="0" smtClean="0"/>
                        <a:t>都市基盤整備</a:t>
                      </a:r>
                      <a:r>
                        <a:rPr kumimoji="1" lang="en-US" altLang="ja-JP" sz="1400" spc="0" baseline="0" dirty="0" smtClean="0">
                          <a:solidFill>
                            <a:schemeClr val="tx1"/>
                          </a:solidFill>
                        </a:rPr>
                        <a:t>(</a:t>
                      </a:r>
                      <a:r>
                        <a:rPr kumimoji="1" lang="en-US" altLang="ja-JP" sz="1400" u="sng" spc="0" baseline="0" dirty="0" smtClean="0">
                          <a:solidFill>
                            <a:schemeClr val="tx1"/>
                          </a:solidFill>
                        </a:rPr>
                        <a:t>180</a:t>
                      </a:r>
                      <a:r>
                        <a:rPr kumimoji="1" lang="en-US" altLang="ja-JP" sz="1400" spc="0" baseline="0" dirty="0" smtClean="0">
                          <a:solidFill>
                            <a:schemeClr val="tx1"/>
                          </a:solidFill>
                        </a:rPr>
                        <a:t>)</a:t>
                      </a:r>
                      <a:endParaRPr kumimoji="1" lang="ja-JP" altLang="en-US" sz="1400" spc="0" baseline="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latin typeface="Meiryo UI" pitchFamily="50" charset="-128"/>
                          <a:ea typeface="Meiryo UI" pitchFamily="50" charset="-128"/>
                          <a:cs typeface="Meiryo UI" pitchFamily="50" charset="-128"/>
                        </a:rPr>
                        <a:t>・</a:t>
                      </a:r>
                      <a:r>
                        <a:rPr kumimoji="1" lang="zh-TW" altLang="en-US" sz="1100" spc="0" dirty="0" smtClean="0">
                          <a:latin typeface="Meiryo UI" pitchFamily="50" charset="-128"/>
                          <a:ea typeface="Meiryo UI" pitchFamily="50" charset="-128"/>
                          <a:cs typeface="Meiryo UI" pitchFamily="50" charset="-128"/>
                        </a:rPr>
                        <a:t>道路事業（地域交通網）</a:t>
                      </a:r>
                      <a:r>
                        <a:rPr kumimoji="1" lang="ja-JP" altLang="en-US" sz="1100" spc="0" dirty="0" smtClean="0">
                          <a:latin typeface="Meiryo UI" pitchFamily="50" charset="-128"/>
                          <a:ea typeface="Meiryo UI" pitchFamily="50" charset="-128"/>
                          <a:cs typeface="Meiryo UI" pitchFamily="50" charset="-128"/>
                        </a:rPr>
                        <a:t>（</a:t>
                      </a:r>
                      <a:r>
                        <a:rPr kumimoji="1" lang="en-US" altLang="ja-JP" sz="1100" spc="0" dirty="0" smtClean="0">
                          <a:latin typeface="Meiryo UI" pitchFamily="50" charset="-128"/>
                          <a:ea typeface="Meiryo UI" pitchFamily="50" charset="-128"/>
                          <a:cs typeface="Meiryo UI" pitchFamily="50" charset="-128"/>
                        </a:rPr>
                        <a:t>98</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a:t>
                      </a:r>
                      <a:r>
                        <a:rPr kumimoji="1" lang="zh-TW" altLang="en-US" sz="1100" spc="0" dirty="0" smtClean="0">
                          <a:latin typeface="Meiryo UI" pitchFamily="50" charset="-128"/>
                          <a:ea typeface="Meiryo UI" pitchFamily="50" charset="-128"/>
                          <a:cs typeface="Meiryo UI" pitchFamily="50" charset="-128"/>
                        </a:rPr>
                        <a:t>連続立体交差事業</a:t>
                      </a:r>
                      <a:r>
                        <a:rPr kumimoji="1" lang="ja-JP" altLang="en-US" sz="1100" spc="0" dirty="0" smtClean="0">
                          <a:latin typeface="Meiryo UI" pitchFamily="50" charset="-128"/>
                          <a:ea typeface="Meiryo UI" pitchFamily="50" charset="-128"/>
                          <a:cs typeface="Meiryo UI" pitchFamily="50" charset="-128"/>
                        </a:rPr>
                        <a:t>（</a:t>
                      </a:r>
                      <a:r>
                        <a:rPr kumimoji="1" lang="en-US" altLang="ja-JP" sz="1100" spc="0" dirty="0" smtClean="0">
                          <a:latin typeface="Meiryo UI" pitchFamily="50" charset="-128"/>
                          <a:ea typeface="Meiryo UI" pitchFamily="50" charset="-128"/>
                          <a:cs typeface="Meiryo UI" pitchFamily="50" charset="-128"/>
                        </a:rPr>
                        <a:t>1</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・駐車場（</a:t>
                      </a:r>
                      <a:r>
                        <a:rPr kumimoji="1" lang="en-US" altLang="ja-JP" sz="1100" spc="0" dirty="0" smtClean="0">
                          <a:latin typeface="Meiryo UI" pitchFamily="50" charset="-128"/>
                          <a:ea typeface="Meiryo UI" pitchFamily="50" charset="-128"/>
                          <a:cs typeface="Meiryo UI" pitchFamily="50" charset="-128"/>
                        </a:rPr>
                        <a:t>3</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u="none" spc="0" dirty="0" smtClean="0">
                          <a:solidFill>
                            <a:schemeClr val="tx1"/>
                          </a:solidFill>
                          <a:latin typeface="Meiryo UI" pitchFamily="50" charset="-128"/>
                          <a:ea typeface="Meiryo UI" pitchFamily="50" charset="-128"/>
                          <a:cs typeface="Meiryo UI" pitchFamily="50" charset="-128"/>
                        </a:rPr>
                        <a:t>・河川事業</a:t>
                      </a:r>
                      <a:r>
                        <a:rPr kumimoji="1" lang="ja-JP" altLang="en-US" sz="1100" u="sng" spc="0" baseline="0" dirty="0" smtClean="0">
                          <a:solidFill>
                            <a:schemeClr val="tx1"/>
                          </a:solidFill>
                          <a:latin typeface="Meiryo UI" pitchFamily="50" charset="-128"/>
                          <a:ea typeface="Meiryo UI" pitchFamily="50" charset="-128"/>
                          <a:cs typeface="Meiryo UI" pitchFamily="50" charset="-128"/>
                        </a:rPr>
                        <a:t>（一級河川）</a:t>
                      </a:r>
                      <a:r>
                        <a:rPr kumimoji="1" lang="en-US" altLang="ja-JP" sz="1100" u="sng" spc="0" dirty="0" smtClean="0">
                          <a:solidFill>
                            <a:schemeClr val="tx1"/>
                          </a:solidFill>
                          <a:latin typeface="Meiryo UI" pitchFamily="50" charset="-128"/>
                          <a:ea typeface="Meiryo UI" pitchFamily="50" charset="-128"/>
                          <a:cs typeface="Meiryo UI" pitchFamily="50" charset="-128"/>
                        </a:rPr>
                        <a:t>(</a:t>
                      </a:r>
                      <a:r>
                        <a:rPr kumimoji="1" lang="ja-JP" altLang="en-US" sz="1100" u="sng" spc="0" baseline="0" dirty="0" smtClean="0">
                          <a:solidFill>
                            <a:schemeClr val="tx1"/>
                          </a:solidFill>
                          <a:latin typeface="Meiryo UI" pitchFamily="50" charset="-128"/>
                          <a:ea typeface="Meiryo UI" pitchFamily="50" charset="-128"/>
                          <a:cs typeface="Meiryo UI" pitchFamily="50" charset="-128"/>
                        </a:rPr>
                        <a:t>まちづくり等</a:t>
                      </a:r>
                      <a:r>
                        <a:rPr kumimoji="1" lang="en-US" altLang="ja-JP" sz="1100" u="sng" spc="0" baseline="0" dirty="0" smtClean="0">
                          <a:solidFill>
                            <a:schemeClr val="tx1"/>
                          </a:solidFill>
                          <a:latin typeface="Meiryo UI" pitchFamily="50" charset="-128"/>
                          <a:ea typeface="Meiryo UI" pitchFamily="50" charset="-128"/>
                          <a:cs typeface="Meiryo UI" pitchFamily="50" charset="-128"/>
                        </a:rPr>
                        <a:t>)</a:t>
                      </a:r>
                      <a:r>
                        <a:rPr kumimoji="1" lang="ja-JP" altLang="en-US" sz="1100" u="sng" spc="0" dirty="0" smtClean="0">
                          <a:solidFill>
                            <a:schemeClr val="tx1"/>
                          </a:solidFill>
                          <a:latin typeface="Meiryo UI" pitchFamily="50" charset="-128"/>
                          <a:ea typeface="Meiryo UI" pitchFamily="50" charset="-128"/>
                          <a:cs typeface="Meiryo UI" pitchFamily="50" charset="-128"/>
                        </a:rPr>
                        <a:t>（</a:t>
                      </a:r>
                      <a:r>
                        <a:rPr kumimoji="1" lang="en-US" altLang="ja-JP" sz="1100" u="sng" spc="0" dirty="0" smtClean="0">
                          <a:solidFill>
                            <a:schemeClr val="tx1"/>
                          </a:solidFill>
                          <a:latin typeface="Meiryo UI" pitchFamily="50" charset="-128"/>
                          <a:ea typeface="Meiryo UI" pitchFamily="50" charset="-128"/>
                          <a:cs typeface="Meiryo UI" pitchFamily="50" charset="-128"/>
                        </a:rPr>
                        <a:t>5</a:t>
                      </a:r>
                      <a:r>
                        <a:rPr kumimoji="1" lang="ja-JP" altLang="en-US" sz="1100" u="sng" spc="0" dirty="0" smtClean="0">
                          <a:solidFill>
                            <a:schemeClr val="tx1"/>
                          </a:solidFill>
                          <a:latin typeface="Meiryo UI" pitchFamily="50" charset="-128"/>
                          <a:ea typeface="Meiryo UI" pitchFamily="50" charset="-128"/>
                          <a:cs typeface="Meiryo UI" pitchFamily="50" charset="-128"/>
                        </a:rPr>
                        <a:t>）</a:t>
                      </a:r>
                      <a:endParaRPr kumimoji="1" lang="en-US" altLang="ja-JP" sz="1100" u="sng"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・河川事業（準用河川・普通河川）（</a:t>
                      </a:r>
                      <a:r>
                        <a:rPr kumimoji="1" lang="en-US" altLang="ja-JP" sz="1100" spc="0" dirty="0" smtClean="0">
                          <a:latin typeface="Meiryo UI" pitchFamily="50" charset="-128"/>
                          <a:ea typeface="Meiryo UI" pitchFamily="50" charset="-128"/>
                          <a:cs typeface="Meiryo UI" pitchFamily="50" charset="-128"/>
                        </a:rPr>
                        <a:t>2</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・公園事業（その他の公園）（</a:t>
                      </a:r>
                      <a:r>
                        <a:rPr kumimoji="1" lang="en-US" altLang="ja-JP" sz="1100" spc="0" dirty="0" smtClean="0">
                          <a:latin typeface="Meiryo UI" pitchFamily="50" charset="-128"/>
                          <a:ea typeface="Meiryo UI" pitchFamily="50" charset="-128"/>
                          <a:cs typeface="Meiryo UI" pitchFamily="50" charset="-128"/>
                        </a:rPr>
                        <a:t>61</a:t>
                      </a:r>
                      <a:r>
                        <a:rPr kumimoji="1" lang="ja-JP" altLang="en-US" sz="1100" spc="0" dirty="0" smtClean="0">
                          <a:latin typeface="Meiryo UI" pitchFamily="50" charset="-128"/>
                          <a:ea typeface="Meiryo UI" pitchFamily="50" charset="-128"/>
                          <a:cs typeface="Meiryo UI" pitchFamily="50" charset="-128"/>
                        </a:rPr>
                        <a:t>）　　など</a:t>
                      </a:r>
                      <a:endParaRPr kumimoji="1" lang="en-US" altLang="ja-JP" sz="1100" spc="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04998">
                <a:tc>
                  <a:txBody>
                    <a:bodyPr/>
                    <a:lstStyle/>
                    <a:p>
                      <a:r>
                        <a:rPr kumimoji="1" lang="ja-JP" altLang="en-US" sz="1400" spc="0" dirty="0" smtClean="0"/>
                        <a:t>１０．住民生活</a:t>
                      </a:r>
                      <a:r>
                        <a:rPr kumimoji="1" lang="en-US" altLang="ja-JP" sz="1400" spc="0" dirty="0" smtClean="0"/>
                        <a:t>(170)</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latin typeface="Meiryo UI" pitchFamily="50" charset="-128"/>
                          <a:ea typeface="Meiryo UI" pitchFamily="50" charset="-128"/>
                          <a:cs typeface="Meiryo UI" pitchFamily="50" charset="-128"/>
                        </a:rPr>
                        <a:t>・住民票等窓口サービス（</a:t>
                      </a:r>
                      <a:r>
                        <a:rPr kumimoji="1" lang="en-US" altLang="ja-JP" sz="1100" spc="0" dirty="0" smtClean="0">
                          <a:latin typeface="Meiryo UI" pitchFamily="50" charset="-128"/>
                          <a:ea typeface="Meiryo UI" pitchFamily="50" charset="-128"/>
                          <a:cs typeface="Meiryo UI" pitchFamily="50" charset="-128"/>
                        </a:rPr>
                        <a:t>62</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・人権・男女共同参画等（</a:t>
                      </a:r>
                      <a:r>
                        <a:rPr kumimoji="1" lang="en-US" altLang="ja-JP" sz="1100" spc="0" dirty="0" smtClean="0">
                          <a:latin typeface="Meiryo UI" pitchFamily="50" charset="-128"/>
                          <a:ea typeface="Meiryo UI" pitchFamily="50" charset="-128"/>
                          <a:cs typeface="Meiryo UI" pitchFamily="50" charset="-128"/>
                        </a:rPr>
                        <a:t>18</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・地域振興・住民協働等（</a:t>
                      </a:r>
                      <a:r>
                        <a:rPr kumimoji="1" lang="en-US" altLang="ja-JP" sz="1100" spc="0" dirty="0" smtClean="0">
                          <a:latin typeface="Meiryo UI" pitchFamily="50" charset="-128"/>
                          <a:ea typeface="Meiryo UI" pitchFamily="50" charset="-128"/>
                          <a:cs typeface="Meiryo UI" pitchFamily="50" charset="-128"/>
                        </a:rPr>
                        <a:t>50</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・地域施設（</a:t>
                      </a:r>
                      <a:r>
                        <a:rPr kumimoji="1" lang="en-US" altLang="ja-JP" sz="1100" spc="0" dirty="0" smtClean="0">
                          <a:latin typeface="Meiryo UI" pitchFamily="50" charset="-128"/>
                          <a:ea typeface="Meiryo UI" pitchFamily="50" charset="-128"/>
                          <a:cs typeface="Meiryo UI" pitchFamily="50" charset="-128"/>
                        </a:rPr>
                        <a:t>21</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・消費者行政（</a:t>
                      </a:r>
                      <a:r>
                        <a:rPr kumimoji="1" lang="en-US" altLang="ja-JP" sz="1100" spc="0" dirty="0" smtClean="0">
                          <a:latin typeface="Meiryo UI" pitchFamily="50" charset="-128"/>
                          <a:ea typeface="Meiryo UI" pitchFamily="50" charset="-128"/>
                          <a:cs typeface="Meiryo UI" pitchFamily="50" charset="-128"/>
                        </a:rPr>
                        <a:t>10</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・旅券交付（</a:t>
                      </a:r>
                      <a:r>
                        <a:rPr kumimoji="1" lang="en-US" altLang="ja-JP" sz="1100" spc="0" dirty="0" smtClean="0">
                          <a:latin typeface="Meiryo UI" pitchFamily="50" charset="-128"/>
                          <a:ea typeface="Meiryo UI" pitchFamily="50" charset="-128"/>
                          <a:cs typeface="Meiryo UI" pitchFamily="50" charset="-128"/>
                        </a:rPr>
                        <a:t>1</a:t>
                      </a:r>
                      <a:r>
                        <a:rPr kumimoji="1" lang="ja-JP" altLang="en-US" sz="1100" spc="0" dirty="0" smtClean="0">
                          <a:latin typeface="Meiryo UI" pitchFamily="50" charset="-128"/>
                          <a:ea typeface="Meiryo UI" pitchFamily="50" charset="-128"/>
                          <a:cs typeface="Meiryo UI" pitchFamily="50" charset="-128"/>
                        </a:rPr>
                        <a:t>）　　など</a:t>
                      </a:r>
                      <a:endParaRPr kumimoji="1" lang="ja-JP" altLang="en-US" sz="1100" spc="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7726">
                <a:tc>
                  <a:txBody>
                    <a:bodyPr/>
                    <a:lstStyle/>
                    <a:p>
                      <a:r>
                        <a:rPr kumimoji="1" lang="ja-JP" altLang="en-US" sz="1400" spc="0" dirty="0" smtClean="0">
                          <a:solidFill>
                            <a:schemeClr val="tx1"/>
                          </a:solidFill>
                        </a:rPr>
                        <a:t>１１．消防防災</a:t>
                      </a:r>
                      <a:r>
                        <a:rPr kumimoji="1" lang="en-US" altLang="ja-JP" sz="1400" spc="0" dirty="0" smtClean="0">
                          <a:solidFill>
                            <a:schemeClr val="tx1"/>
                          </a:solidFill>
                        </a:rPr>
                        <a:t>(55)</a:t>
                      </a:r>
                      <a:endParaRPr kumimoji="1" lang="ja-JP" altLang="en-US" sz="1400" spc="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solidFill>
                            <a:schemeClr val="tx1"/>
                          </a:solidFill>
                          <a:latin typeface="Meiryo UI" pitchFamily="50" charset="-128"/>
                          <a:ea typeface="Meiryo UI" pitchFamily="50" charset="-128"/>
                          <a:cs typeface="Meiryo UI" pitchFamily="50" charset="-128"/>
                        </a:rPr>
                        <a:t>・防災・危機管理（地域）（</a:t>
                      </a:r>
                      <a:r>
                        <a:rPr kumimoji="1" lang="en-US" altLang="ja-JP" sz="1100" spc="0" dirty="0" smtClean="0">
                          <a:solidFill>
                            <a:schemeClr val="tx1"/>
                          </a:solidFill>
                          <a:latin typeface="Meiryo UI" pitchFamily="50" charset="-128"/>
                          <a:ea typeface="Meiryo UI" pitchFamily="50" charset="-128"/>
                          <a:cs typeface="Meiryo UI" pitchFamily="50" charset="-128"/>
                        </a:rPr>
                        <a:t>55</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endParaRPr kumimoji="1" lang="ja-JP" altLang="en-US" sz="1100" spc="0" dirty="0">
                        <a:solidFill>
                          <a:schemeClr val="tx1"/>
                        </a:solidFill>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2845">
                <a:tc>
                  <a:txBody>
                    <a:bodyPr/>
                    <a:lstStyle/>
                    <a:p>
                      <a:r>
                        <a:rPr kumimoji="1" lang="ja-JP" altLang="en-US" sz="1400" spc="0" dirty="0" smtClean="0"/>
                        <a:t>１２．自治体運営</a:t>
                      </a:r>
                      <a:r>
                        <a:rPr kumimoji="1" lang="en-US" altLang="ja-JP" sz="1400" spc="0" dirty="0" smtClean="0"/>
                        <a:t>(240)</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spc="0" dirty="0" smtClean="0">
                          <a:latin typeface="Meiryo UI" pitchFamily="50" charset="-128"/>
                          <a:ea typeface="Meiryo UI" pitchFamily="50" charset="-128"/>
                          <a:cs typeface="Meiryo UI" pitchFamily="50" charset="-128"/>
                        </a:rPr>
                        <a:t>・人事給与、税務、財政、企画、統計、広聴広報、法務、管財、会計、議会、行政委員会等（</a:t>
                      </a:r>
                      <a:r>
                        <a:rPr kumimoji="1" lang="en-US" altLang="ja-JP" sz="1100" spc="0" dirty="0" smtClean="0">
                          <a:latin typeface="Meiryo UI" pitchFamily="50" charset="-128"/>
                          <a:ea typeface="Meiryo UI" pitchFamily="50" charset="-128"/>
                          <a:cs typeface="Meiryo UI" pitchFamily="50" charset="-128"/>
                        </a:rPr>
                        <a:t>240)</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spc="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2235088246"/>
              </p:ext>
            </p:extLst>
          </p:nvPr>
        </p:nvGraphicFramePr>
        <p:xfrm>
          <a:off x="5031587" y="299986"/>
          <a:ext cx="4781259" cy="6230292"/>
        </p:xfrm>
        <a:graphic>
          <a:graphicData uri="http://schemas.openxmlformats.org/drawingml/2006/table">
            <a:tbl>
              <a:tblPr/>
              <a:tblGrid>
                <a:gridCol w="1504895"/>
                <a:gridCol w="3276364"/>
              </a:tblGrid>
              <a:tr h="311201">
                <a:tc>
                  <a:txBody>
                    <a:bodyPr/>
                    <a:lstStyle/>
                    <a:p>
                      <a:pPr algn="ctr"/>
                      <a:r>
                        <a:rPr kumimoji="1" lang="ja-JP" altLang="en-US" sz="1400" b="1" dirty="0" smtClean="0"/>
                        <a:t>分野</a:t>
                      </a:r>
                      <a:r>
                        <a:rPr kumimoji="1" lang="ja-JP" altLang="en-US" sz="1400" b="0" dirty="0" smtClean="0"/>
                        <a:t>（事務数）</a:t>
                      </a:r>
                      <a:endParaRPr kumimoji="1" lang="ja-JP" altLang="en-US" sz="1400" b="0" dirty="0"/>
                    </a:p>
                  </a:txBody>
                  <a:tcPr marL="99060" marR="9906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kumimoji="1" lang="ja-JP" altLang="en-US" sz="1400" b="1" dirty="0" smtClean="0"/>
                        <a:t>事務の例</a:t>
                      </a:r>
                      <a:r>
                        <a:rPr kumimoji="1" lang="ja-JP" altLang="en-US" sz="1400" b="0" dirty="0" smtClean="0"/>
                        <a:t>（事務数）</a:t>
                      </a:r>
                      <a:endParaRPr kumimoji="1" lang="ja-JP" altLang="en-US" sz="1400" b="0" dirty="0"/>
                    </a:p>
                  </a:txBody>
                  <a:tcPr marL="99060" marR="990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tr>
              <a:tr h="729397">
                <a:tc>
                  <a:txBody>
                    <a:bodyPr/>
                    <a:lstStyle/>
                    <a:p>
                      <a:r>
                        <a:rPr kumimoji="1" lang="ja-JP" altLang="en-US" sz="1400" spc="0" dirty="0" smtClean="0"/>
                        <a:t>６．産業・市場</a:t>
                      </a:r>
                      <a:r>
                        <a:rPr kumimoji="1" lang="en-US" altLang="ja-JP" sz="1400" spc="0" dirty="0" smtClean="0"/>
                        <a:t>(29)</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latin typeface="Meiryo UI" pitchFamily="50" charset="-128"/>
                          <a:ea typeface="Meiryo UI" pitchFamily="50" charset="-128"/>
                          <a:cs typeface="Meiryo UI" pitchFamily="50" charset="-128"/>
                        </a:rPr>
                        <a:t>・成長分野の企業支援等（</a:t>
                      </a:r>
                      <a:r>
                        <a:rPr kumimoji="1" lang="en-US" altLang="ja-JP" sz="1100" spc="0" dirty="0" smtClean="0">
                          <a:latin typeface="Meiryo UI" pitchFamily="50" charset="-128"/>
                          <a:ea typeface="Meiryo UI" pitchFamily="50" charset="-128"/>
                          <a:cs typeface="Meiryo UI" pitchFamily="50" charset="-128"/>
                        </a:rPr>
                        <a:t>16</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・融資制度（</a:t>
                      </a:r>
                      <a:r>
                        <a:rPr kumimoji="1" lang="en-US" altLang="ja-JP" sz="1100" spc="0" dirty="0" smtClean="0">
                          <a:latin typeface="Meiryo UI" pitchFamily="50" charset="-128"/>
                          <a:ea typeface="Meiryo UI" pitchFamily="50" charset="-128"/>
                          <a:cs typeface="Meiryo UI" pitchFamily="50" charset="-128"/>
                        </a:rPr>
                        <a:t>2</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・アジア太平洋トレードセンター（</a:t>
                      </a:r>
                      <a:r>
                        <a:rPr kumimoji="1" lang="en-US" altLang="ja-JP" sz="1100" spc="0" dirty="0" smtClean="0">
                          <a:latin typeface="Meiryo UI" pitchFamily="50" charset="-128"/>
                          <a:ea typeface="Meiryo UI" pitchFamily="50" charset="-128"/>
                          <a:cs typeface="Meiryo UI" pitchFamily="50" charset="-128"/>
                        </a:rPr>
                        <a:t>2</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・中央卸売市場（</a:t>
                      </a:r>
                      <a:r>
                        <a:rPr kumimoji="1" lang="en-US" altLang="ja-JP" sz="1100" spc="0" dirty="0" smtClean="0">
                          <a:latin typeface="Meiryo UI" pitchFamily="50" charset="-128"/>
                          <a:ea typeface="Meiryo UI" pitchFamily="50" charset="-128"/>
                          <a:cs typeface="Meiryo UI" pitchFamily="50" charset="-128"/>
                        </a:rPr>
                        <a:t>3</a:t>
                      </a:r>
                      <a:r>
                        <a:rPr kumimoji="1" lang="ja-JP" altLang="en-US" sz="1100" spc="0" dirty="0" smtClean="0">
                          <a:latin typeface="Meiryo UI" pitchFamily="50" charset="-128"/>
                          <a:ea typeface="Meiryo UI" pitchFamily="50" charset="-128"/>
                          <a:cs typeface="Meiryo UI" pitchFamily="50" charset="-128"/>
                        </a:rPr>
                        <a:t>）　など</a:t>
                      </a:r>
                      <a:endParaRPr kumimoji="1" lang="ja-JP" altLang="en-US" sz="1100" spc="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0961">
                <a:tc>
                  <a:txBody>
                    <a:bodyPr/>
                    <a:lstStyle/>
                    <a:p>
                      <a:r>
                        <a:rPr kumimoji="1" lang="ja-JP" altLang="en-US" sz="1400" spc="0" dirty="0" smtClean="0"/>
                        <a:t>７．都市魅力</a:t>
                      </a:r>
                      <a:r>
                        <a:rPr kumimoji="1" lang="en-US" altLang="ja-JP" sz="1400" spc="0" dirty="0" smtClean="0"/>
                        <a:t>(23)</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latin typeface="Meiryo UI" pitchFamily="50" charset="-128"/>
                          <a:ea typeface="Meiryo UI" pitchFamily="50" charset="-128"/>
                          <a:cs typeface="Meiryo UI" pitchFamily="50" charset="-128"/>
                        </a:rPr>
                        <a:t>・観光・文化・スポーツ振興（成長・集客等）（</a:t>
                      </a:r>
                      <a:r>
                        <a:rPr kumimoji="1" lang="en-US" altLang="ja-JP" sz="1100" spc="0" dirty="0" smtClean="0">
                          <a:latin typeface="Meiryo UI" pitchFamily="50" charset="-128"/>
                          <a:ea typeface="Meiryo UI" pitchFamily="50" charset="-128"/>
                          <a:cs typeface="Meiryo UI" pitchFamily="50" charset="-128"/>
                        </a:rPr>
                        <a:t>15</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・文化施設（博物館、美術館等）（</a:t>
                      </a:r>
                      <a:r>
                        <a:rPr kumimoji="1" lang="en-US" altLang="ja-JP" sz="1100" spc="0" dirty="0" smtClean="0">
                          <a:latin typeface="Meiryo UI" pitchFamily="50" charset="-128"/>
                          <a:ea typeface="Meiryo UI" pitchFamily="50" charset="-128"/>
                          <a:cs typeface="Meiryo UI" pitchFamily="50" charset="-128"/>
                        </a:rPr>
                        <a:t>8</a:t>
                      </a:r>
                      <a:r>
                        <a:rPr kumimoji="1" lang="ja-JP" altLang="en-US" sz="1100" spc="0" dirty="0" smtClean="0">
                          <a:latin typeface="Meiryo UI" pitchFamily="50" charset="-128"/>
                          <a:ea typeface="Meiryo UI" pitchFamily="50" charset="-128"/>
                          <a:cs typeface="Meiryo UI" pitchFamily="50" charset="-128"/>
                        </a:rPr>
                        <a:t>）</a:t>
                      </a:r>
                      <a:endParaRPr kumimoji="1" lang="ja-JP" altLang="en-US" sz="1100" spc="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14969">
                <a:tc>
                  <a:txBody>
                    <a:bodyPr/>
                    <a:lstStyle/>
                    <a:p>
                      <a:r>
                        <a:rPr kumimoji="1" lang="ja-JP" altLang="en-US" sz="1400" spc="0" dirty="0" smtClean="0">
                          <a:solidFill>
                            <a:schemeClr val="tx1"/>
                          </a:solidFill>
                        </a:rPr>
                        <a:t>８．まちづくり</a:t>
                      </a:r>
                      <a:endParaRPr kumimoji="1" lang="en-US" altLang="ja-JP" sz="1400" spc="0" dirty="0" smtClean="0">
                        <a:solidFill>
                          <a:schemeClr val="tx1"/>
                        </a:solidFill>
                      </a:endParaRPr>
                    </a:p>
                    <a:p>
                      <a:r>
                        <a:rPr kumimoji="1" lang="en-US" altLang="ja-JP" sz="1400" spc="0" dirty="0" smtClean="0">
                          <a:solidFill>
                            <a:schemeClr val="tx1"/>
                          </a:solidFill>
                        </a:rPr>
                        <a:t>(90)</a:t>
                      </a:r>
                      <a:endParaRPr kumimoji="1" lang="ja-JP" altLang="en-US" sz="1400" spc="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solidFill>
                            <a:schemeClr val="tx1"/>
                          </a:solidFill>
                          <a:latin typeface="Meiryo UI" pitchFamily="50" charset="-128"/>
                          <a:ea typeface="Meiryo UI" pitchFamily="50" charset="-128"/>
                          <a:cs typeface="Meiryo UI" pitchFamily="50" charset="-128"/>
                        </a:rPr>
                        <a:t>・都市計画</a:t>
                      </a:r>
                      <a:r>
                        <a:rPr kumimoji="1" lang="ja-JP" altLang="en-US" sz="1050" spc="0" dirty="0" smtClean="0">
                          <a:solidFill>
                            <a:schemeClr val="tx1"/>
                          </a:solidFill>
                          <a:latin typeface="Meiryo UI" pitchFamily="50" charset="-128"/>
                          <a:ea typeface="Meiryo UI" pitchFamily="50" charset="-128"/>
                          <a:cs typeface="Meiryo UI" pitchFamily="50" charset="-128"/>
                        </a:rPr>
                        <a:t>（都市再生特別地区・用途地域等）</a:t>
                      </a:r>
                      <a:r>
                        <a:rPr kumimoji="1" lang="en-US" altLang="ja-JP" sz="1100" spc="0" dirty="0" smtClean="0">
                          <a:solidFill>
                            <a:schemeClr val="tx1"/>
                          </a:solidFill>
                          <a:latin typeface="Meiryo UI" pitchFamily="50" charset="-128"/>
                          <a:ea typeface="Meiryo UI" pitchFamily="50" charset="-128"/>
                          <a:cs typeface="Meiryo UI" pitchFamily="50" charset="-128"/>
                        </a:rPr>
                        <a:t>(10)</a:t>
                      </a:r>
                    </a:p>
                    <a:p>
                      <a:r>
                        <a:rPr kumimoji="1" lang="ja-JP" altLang="en-US" sz="1100" spc="0" dirty="0" smtClean="0">
                          <a:solidFill>
                            <a:schemeClr val="tx1"/>
                          </a:solidFill>
                          <a:latin typeface="Meiryo UI" pitchFamily="50" charset="-128"/>
                          <a:ea typeface="Meiryo UI" pitchFamily="50" charset="-128"/>
                          <a:cs typeface="Meiryo UI" pitchFamily="50" charset="-128"/>
                        </a:rPr>
                        <a:t>・広域的な交通基盤の整備（</a:t>
                      </a:r>
                      <a:r>
                        <a:rPr kumimoji="1" lang="en-US" altLang="ja-JP" sz="1100" spc="0" dirty="0" smtClean="0">
                          <a:solidFill>
                            <a:schemeClr val="tx1"/>
                          </a:solidFill>
                          <a:latin typeface="Meiryo UI" pitchFamily="50" charset="-128"/>
                          <a:ea typeface="Meiryo UI" pitchFamily="50" charset="-128"/>
                          <a:cs typeface="Meiryo UI" pitchFamily="50" charset="-128"/>
                        </a:rPr>
                        <a:t>11</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・成長戦略・グランドデザイン（</a:t>
                      </a:r>
                      <a:r>
                        <a:rPr kumimoji="1" lang="en-US" altLang="ja-JP" sz="1100" spc="0" dirty="0" smtClean="0">
                          <a:solidFill>
                            <a:schemeClr val="tx1"/>
                          </a:solidFill>
                          <a:latin typeface="Meiryo UI" pitchFamily="50" charset="-128"/>
                          <a:ea typeface="Meiryo UI" pitchFamily="50" charset="-128"/>
                          <a:cs typeface="Meiryo UI" pitchFamily="50" charset="-128"/>
                        </a:rPr>
                        <a:t>11</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・港湾（</a:t>
                      </a:r>
                      <a:r>
                        <a:rPr kumimoji="1" lang="en-US" altLang="ja-JP" sz="1100" spc="0" dirty="0" smtClean="0">
                          <a:solidFill>
                            <a:schemeClr val="tx1"/>
                          </a:solidFill>
                          <a:latin typeface="Meiryo UI" pitchFamily="50" charset="-128"/>
                          <a:ea typeface="Meiryo UI" pitchFamily="50" charset="-128"/>
                          <a:cs typeface="Meiryo UI" pitchFamily="50" charset="-128"/>
                        </a:rPr>
                        <a:t>40</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・地価監視（</a:t>
                      </a:r>
                      <a:r>
                        <a:rPr kumimoji="1" lang="en-US" altLang="ja-JP" sz="1100" spc="0" dirty="0" smtClean="0">
                          <a:solidFill>
                            <a:schemeClr val="tx1"/>
                          </a:solidFill>
                          <a:latin typeface="Meiryo UI" pitchFamily="50" charset="-128"/>
                          <a:ea typeface="Meiryo UI" pitchFamily="50" charset="-128"/>
                          <a:cs typeface="Meiryo UI" pitchFamily="50" charset="-128"/>
                        </a:rPr>
                        <a:t>10</a:t>
                      </a:r>
                      <a:r>
                        <a:rPr kumimoji="1" lang="ja-JP" altLang="en-US" sz="1100" spc="0" dirty="0" smtClean="0">
                          <a:solidFill>
                            <a:schemeClr val="tx1"/>
                          </a:solidFill>
                          <a:latin typeface="Meiryo UI" pitchFamily="50" charset="-128"/>
                          <a:ea typeface="Meiryo UI" pitchFamily="50" charset="-128"/>
                          <a:cs typeface="Meiryo UI" pitchFamily="50" charset="-128"/>
                        </a:rPr>
                        <a:t>）</a:t>
                      </a:r>
                      <a:r>
                        <a:rPr kumimoji="1" lang="en-US" altLang="ja-JP" sz="1100" spc="0" dirty="0" smtClean="0">
                          <a:solidFill>
                            <a:schemeClr val="tx1"/>
                          </a:solidFill>
                          <a:latin typeface="Meiryo UI" pitchFamily="50" charset="-128"/>
                          <a:ea typeface="Meiryo UI" pitchFamily="50" charset="-128"/>
                          <a:cs typeface="Meiryo UI" pitchFamily="50" charset="-128"/>
                        </a:rPr>
                        <a:t>        </a:t>
                      </a:r>
                      <a:r>
                        <a:rPr kumimoji="1" lang="ja-JP" altLang="en-US" sz="1100" spc="0" dirty="0" smtClean="0">
                          <a:solidFill>
                            <a:schemeClr val="tx1"/>
                          </a:solidFill>
                          <a:latin typeface="Meiryo UI" pitchFamily="50" charset="-128"/>
                          <a:ea typeface="Meiryo UI" pitchFamily="50" charset="-128"/>
                          <a:cs typeface="Meiryo UI" pitchFamily="50" charset="-128"/>
                        </a:rPr>
                        <a:t>など</a:t>
                      </a:r>
                      <a:endParaRPr kumimoji="1" lang="en-US" altLang="ja-JP" sz="1100" spc="0" dirty="0" smtClean="0">
                        <a:solidFill>
                          <a:schemeClr val="tx1"/>
                        </a:solidFill>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80120">
                <a:tc>
                  <a:txBody>
                    <a:bodyPr/>
                    <a:lstStyle/>
                    <a:p>
                      <a:r>
                        <a:rPr kumimoji="1" lang="ja-JP" altLang="en-US" sz="1400" spc="0" dirty="0" smtClean="0">
                          <a:solidFill>
                            <a:schemeClr val="tx1"/>
                          </a:solidFill>
                        </a:rPr>
                        <a:t>９．</a:t>
                      </a:r>
                      <a:r>
                        <a:rPr kumimoji="1" lang="ja-JP" altLang="en-US" sz="1400" spc="0" baseline="0" dirty="0" smtClean="0">
                          <a:solidFill>
                            <a:schemeClr val="tx1"/>
                          </a:solidFill>
                        </a:rPr>
                        <a:t>都市基盤整備</a:t>
                      </a:r>
                      <a:r>
                        <a:rPr kumimoji="1" lang="en-US" altLang="ja-JP" sz="1400" spc="0" baseline="0" dirty="0" smtClean="0">
                          <a:solidFill>
                            <a:schemeClr val="tx1"/>
                          </a:solidFill>
                        </a:rPr>
                        <a:t>(</a:t>
                      </a:r>
                      <a:r>
                        <a:rPr kumimoji="1" lang="en-US" altLang="ja-JP" sz="1400" u="sng" spc="0" baseline="0" dirty="0" smtClean="0">
                          <a:solidFill>
                            <a:schemeClr val="tx1"/>
                          </a:solidFill>
                        </a:rPr>
                        <a:t>108</a:t>
                      </a:r>
                      <a:r>
                        <a:rPr kumimoji="1" lang="en-US" altLang="ja-JP" sz="1400" spc="0" baseline="0" dirty="0" smtClean="0">
                          <a:solidFill>
                            <a:schemeClr val="tx1"/>
                          </a:solidFill>
                        </a:rPr>
                        <a:t>)</a:t>
                      </a:r>
                      <a:endParaRPr kumimoji="1" lang="ja-JP" altLang="en-US" sz="1400" spc="0" baseline="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solidFill>
                            <a:schemeClr val="tx1"/>
                          </a:solidFill>
                          <a:latin typeface="Meiryo UI" pitchFamily="50" charset="-128"/>
                          <a:ea typeface="Meiryo UI" pitchFamily="50" charset="-128"/>
                          <a:cs typeface="Meiryo UI" pitchFamily="50" charset="-128"/>
                        </a:rPr>
                        <a:t>・</a:t>
                      </a:r>
                      <a:r>
                        <a:rPr kumimoji="1" lang="zh-TW" altLang="en-US" sz="1100" spc="0" dirty="0" smtClean="0">
                          <a:solidFill>
                            <a:schemeClr val="tx1"/>
                          </a:solidFill>
                          <a:latin typeface="Meiryo UI" pitchFamily="50" charset="-128"/>
                          <a:ea typeface="Meiryo UI" pitchFamily="50" charset="-128"/>
                          <a:cs typeface="Meiryo UI" pitchFamily="50" charset="-128"/>
                        </a:rPr>
                        <a:t>道路事業（広域交通網）</a:t>
                      </a:r>
                      <a:r>
                        <a:rPr kumimoji="1" lang="ja-JP" altLang="en-US" sz="1100" spc="0" dirty="0" smtClean="0">
                          <a:solidFill>
                            <a:schemeClr val="tx1"/>
                          </a:solidFill>
                          <a:latin typeface="Meiryo UI" pitchFamily="50" charset="-128"/>
                          <a:ea typeface="Meiryo UI" pitchFamily="50" charset="-128"/>
                          <a:cs typeface="Meiryo UI" pitchFamily="50" charset="-128"/>
                        </a:rPr>
                        <a:t>（</a:t>
                      </a:r>
                      <a:r>
                        <a:rPr kumimoji="1" lang="en-US" altLang="ja-JP" sz="1100" spc="0" dirty="0" smtClean="0">
                          <a:solidFill>
                            <a:schemeClr val="tx1"/>
                          </a:solidFill>
                          <a:latin typeface="Meiryo UI" pitchFamily="50" charset="-128"/>
                          <a:ea typeface="Meiryo UI" pitchFamily="50" charset="-128"/>
                          <a:cs typeface="Meiryo UI" pitchFamily="50" charset="-128"/>
                        </a:rPr>
                        <a:t>53</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a:t>
                      </a:r>
                      <a:r>
                        <a:rPr kumimoji="1" lang="zh-TW" altLang="en-US" sz="1100" u="none" spc="0" dirty="0" smtClean="0">
                          <a:solidFill>
                            <a:schemeClr val="tx1"/>
                          </a:solidFill>
                          <a:latin typeface="Meiryo UI" pitchFamily="50" charset="-128"/>
                          <a:ea typeface="Meiryo UI" pitchFamily="50" charset="-128"/>
                          <a:cs typeface="Meiryo UI" pitchFamily="50" charset="-128"/>
                        </a:rPr>
                        <a:t>河川事業</a:t>
                      </a:r>
                      <a:r>
                        <a:rPr kumimoji="1" lang="zh-TW" altLang="en-US" sz="1100" u="sng" spc="0" dirty="0" smtClean="0">
                          <a:solidFill>
                            <a:schemeClr val="tx1"/>
                          </a:solidFill>
                          <a:latin typeface="Meiryo UI" pitchFamily="50" charset="-128"/>
                          <a:ea typeface="Meiryo UI" pitchFamily="50" charset="-128"/>
                          <a:cs typeface="Meiryo UI" pitchFamily="50" charset="-128"/>
                        </a:rPr>
                        <a:t>（一級河川）</a:t>
                      </a:r>
                      <a:r>
                        <a:rPr kumimoji="1" lang="ja-JP" altLang="en-US" sz="1100" u="sng" spc="0" dirty="0" smtClean="0">
                          <a:solidFill>
                            <a:schemeClr val="tx1"/>
                          </a:solidFill>
                          <a:latin typeface="Meiryo UI" pitchFamily="50" charset="-128"/>
                          <a:ea typeface="Meiryo UI" pitchFamily="50" charset="-128"/>
                          <a:cs typeface="Meiryo UI" pitchFamily="50" charset="-128"/>
                        </a:rPr>
                        <a:t>（治水等）（</a:t>
                      </a:r>
                      <a:r>
                        <a:rPr kumimoji="1" lang="en-US" altLang="ja-JP" sz="1100" u="sng" spc="0" dirty="0" smtClean="0">
                          <a:solidFill>
                            <a:schemeClr val="tx1"/>
                          </a:solidFill>
                          <a:latin typeface="Meiryo UI" pitchFamily="50" charset="-128"/>
                          <a:ea typeface="Meiryo UI" pitchFamily="50" charset="-128"/>
                          <a:cs typeface="Meiryo UI" pitchFamily="50" charset="-128"/>
                        </a:rPr>
                        <a:t>8</a:t>
                      </a:r>
                      <a:r>
                        <a:rPr kumimoji="1" lang="ja-JP" altLang="en-US" sz="1100" u="sng" spc="0" dirty="0" smtClean="0">
                          <a:solidFill>
                            <a:schemeClr val="tx1"/>
                          </a:solidFill>
                          <a:latin typeface="Meiryo UI" pitchFamily="50" charset="-128"/>
                          <a:ea typeface="Meiryo UI" pitchFamily="50" charset="-128"/>
                          <a:cs typeface="Meiryo UI" pitchFamily="50" charset="-128"/>
                        </a:rPr>
                        <a:t>）</a:t>
                      </a:r>
                      <a:endParaRPr kumimoji="1" lang="en-US" altLang="ja-JP" sz="1100" u="sng"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・公園事業（広域的機能を有する公園）（</a:t>
                      </a:r>
                      <a:r>
                        <a:rPr kumimoji="1" lang="en-US" altLang="ja-JP" sz="1100" spc="0" dirty="0" smtClean="0">
                          <a:solidFill>
                            <a:schemeClr val="tx1"/>
                          </a:solidFill>
                          <a:latin typeface="Meiryo UI" pitchFamily="50" charset="-128"/>
                          <a:ea typeface="Meiryo UI" pitchFamily="50" charset="-128"/>
                          <a:cs typeface="Meiryo UI" pitchFamily="50" charset="-128"/>
                        </a:rPr>
                        <a:t>37</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・下水道事業（</a:t>
                      </a:r>
                      <a:r>
                        <a:rPr kumimoji="1" lang="en-US" altLang="ja-JP" sz="1100" spc="0" dirty="0" smtClean="0">
                          <a:solidFill>
                            <a:schemeClr val="tx1"/>
                          </a:solidFill>
                          <a:latin typeface="Meiryo UI" pitchFamily="50" charset="-128"/>
                          <a:ea typeface="Meiryo UI" pitchFamily="50" charset="-128"/>
                          <a:cs typeface="Meiryo UI" pitchFamily="50" charset="-128"/>
                        </a:rPr>
                        <a:t>5</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u="sng" spc="0" dirty="0" smtClean="0">
                          <a:solidFill>
                            <a:schemeClr val="tx1"/>
                          </a:solidFill>
                          <a:latin typeface="Meiryo UI" pitchFamily="50" charset="-128"/>
                          <a:ea typeface="Meiryo UI" pitchFamily="50" charset="-128"/>
                          <a:cs typeface="Meiryo UI" pitchFamily="50" charset="-128"/>
                        </a:rPr>
                        <a:t>・水道事業　</a:t>
                      </a:r>
                      <a:r>
                        <a:rPr kumimoji="1" lang="en-US" altLang="ja-JP" sz="1100" u="sng" spc="0" dirty="0" smtClean="0">
                          <a:solidFill>
                            <a:schemeClr val="tx1"/>
                          </a:solidFill>
                          <a:latin typeface="Meiryo UI" pitchFamily="50" charset="-128"/>
                          <a:ea typeface="Meiryo UI" pitchFamily="50" charset="-128"/>
                          <a:cs typeface="Meiryo UI" pitchFamily="50" charset="-128"/>
                        </a:rPr>
                        <a:t>(4)</a:t>
                      </a:r>
                      <a:r>
                        <a:rPr kumimoji="1" lang="ja-JP" altLang="en-US" sz="1100" spc="0" dirty="0" smtClean="0">
                          <a:solidFill>
                            <a:schemeClr val="tx1"/>
                          </a:solidFill>
                          <a:latin typeface="Meiryo UI" pitchFamily="50" charset="-128"/>
                          <a:ea typeface="Meiryo UI" pitchFamily="50" charset="-128"/>
                          <a:cs typeface="Meiryo UI" pitchFamily="50" charset="-128"/>
                        </a:rPr>
                        <a:t>　　など</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endParaRPr kumimoji="1" lang="ja-JP" altLang="en-US" sz="1100" spc="0" dirty="0">
                        <a:solidFill>
                          <a:schemeClr val="tx1"/>
                        </a:solidFill>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83919">
                <a:tc>
                  <a:txBody>
                    <a:bodyPr/>
                    <a:lstStyle/>
                    <a:p>
                      <a:r>
                        <a:rPr kumimoji="1" lang="ja-JP" altLang="en-US" sz="1400" spc="0" dirty="0" smtClean="0">
                          <a:solidFill>
                            <a:schemeClr val="tx1"/>
                          </a:solidFill>
                        </a:rPr>
                        <a:t>１０．住民生活</a:t>
                      </a:r>
                      <a:r>
                        <a:rPr kumimoji="1" lang="en-US" altLang="ja-JP" sz="1400" spc="0" dirty="0" smtClean="0">
                          <a:solidFill>
                            <a:schemeClr val="tx1"/>
                          </a:solidFill>
                        </a:rPr>
                        <a:t>(22)</a:t>
                      </a:r>
                      <a:endParaRPr kumimoji="1" lang="ja-JP" altLang="en-US" sz="1400" spc="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solidFill>
                            <a:schemeClr val="tx1"/>
                          </a:solidFill>
                          <a:latin typeface="Meiryo UI" pitchFamily="50" charset="-128"/>
                          <a:ea typeface="Meiryo UI" pitchFamily="50" charset="-128"/>
                          <a:cs typeface="Meiryo UI" pitchFamily="50" charset="-128"/>
                        </a:rPr>
                        <a:t>・市区町村との連絡調整（</a:t>
                      </a:r>
                      <a:r>
                        <a:rPr kumimoji="1" lang="en-US" altLang="ja-JP" sz="1100" spc="0" dirty="0" smtClean="0">
                          <a:solidFill>
                            <a:schemeClr val="tx1"/>
                          </a:solidFill>
                          <a:latin typeface="Meiryo UI" pitchFamily="50" charset="-128"/>
                          <a:ea typeface="Meiryo UI" pitchFamily="50" charset="-128"/>
                          <a:cs typeface="Meiryo UI" pitchFamily="50" charset="-128"/>
                        </a:rPr>
                        <a:t>12</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・ＤＶ一時保護（</a:t>
                      </a:r>
                      <a:r>
                        <a:rPr kumimoji="1" lang="en-US" altLang="ja-JP" sz="1100" spc="0" dirty="0" smtClean="0">
                          <a:solidFill>
                            <a:schemeClr val="tx1"/>
                          </a:solidFill>
                          <a:latin typeface="Meiryo UI" pitchFamily="50" charset="-128"/>
                          <a:ea typeface="Meiryo UI" pitchFamily="50" charset="-128"/>
                          <a:cs typeface="Meiryo UI" pitchFamily="50" charset="-128"/>
                        </a:rPr>
                        <a:t>2</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・雇用施策（</a:t>
                      </a:r>
                      <a:r>
                        <a:rPr kumimoji="1" lang="en-US" altLang="ja-JP" sz="1100" spc="0" dirty="0" smtClean="0">
                          <a:solidFill>
                            <a:schemeClr val="tx1"/>
                          </a:solidFill>
                          <a:latin typeface="Meiryo UI" pitchFamily="50" charset="-128"/>
                          <a:ea typeface="Meiryo UI" pitchFamily="50" charset="-128"/>
                          <a:cs typeface="Meiryo UI" pitchFamily="50" charset="-128"/>
                        </a:rPr>
                        <a:t>2</a:t>
                      </a:r>
                      <a:r>
                        <a:rPr kumimoji="1" lang="ja-JP" altLang="en-US" sz="1100" spc="0" dirty="0" smtClean="0">
                          <a:solidFill>
                            <a:schemeClr val="tx1"/>
                          </a:solidFill>
                          <a:latin typeface="Meiryo UI" pitchFamily="50" charset="-128"/>
                          <a:ea typeface="Meiryo UI" pitchFamily="50" charset="-128"/>
                          <a:cs typeface="Meiryo UI" pitchFamily="50" charset="-128"/>
                        </a:rPr>
                        <a:t>）　　など</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endParaRPr kumimoji="1" lang="en-US" altLang="ja-JP" sz="1100" spc="0" dirty="0" smtClean="0">
                        <a:solidFill>
                          <a:schemeClr val="tx1"/>
                        </a:solidFill>
                        <a:latin typeface="Meiryo UI" pitchFamily="50" charset="-128"/>
                        <a:ea typeface="Meiryo UI" pitchFamily="50" charset="-128"/>
                        <a:cs typeface="Meiryo UI" pitchFamily="50" charset="-128"/>
                      </a:endParaRPr>
                    </a:p>
                    <a:p>
                      <a:endParaRPr kumimoji="1" lang="en-US" altLang="ja-JP" sz="1100" spc="0" dirty="0" smtClean="0">
                        <a:solidFill>
                          <a:schemeClr val="tx1"/>
                        </a:solidFill>
                        <a:latin typeface="Meiryo UI" pitchFamily="50" charset="-128"/>
                        <a:ea typeface="Meiryo UI" pitchFamily="50" charset="-128"/>
                        <a:cs typeface="Meiryo UI" pitchFamily="50" charset="-128"/>
                      </a:endParaRPr>
                    </a:p>
                    <a:p>
                      <a:endParaRPr kumimoji="1" lang="ja-JP" altLang="en-US" sz="1100" spc="0" dirty="0">
                        <a:solidFill>
                          <a:schemeClr val="tx1"/>
                        </a:solidFill>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6482">
                <a:tc>
                  <a:txBody>
                    <a:bodyPr/>
                    <a:lstStyle/>
                    <a:p>
                      <a:r>
                        <a:rPr kumimoji="1" lang="ja-JP" altLang="en-US" sz="1400" spc="0" dirty="0" smtClean="0">
                          <a:solidFill>
                            <a:schemeClr val="tx1"/>
                          </a:solidFill>
                        </a:rPr>
                        <a:t>１１．消防防災</a:t>
                      </a:r>
                      <a:r>
                        <a:rPr kumimoji="1" lang="en-US" altLang="ja-JP" sz="1400" spc="0" dirty="0" smtClean="0">
                          <a:solidFill>
                            <a:schemeClr val="tx1"/>
                          </a:solidFill>
                        </a:rPr>
                        <a:t>(7)</a:t>
                      </a:r>
                      <a:endParaRPr kumimoji="1" lang="ja-JP" altLang="en-US" sz="1400" spc="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solidFill>
                            <a:schemeClr val="tx1"/>
                          </a:solidFill>
                          <a:latin typeface="Meiryo UI" pitchFamily="50" charset="-128"/>
                          <a:ea typeface="Meiryo UI" pitchFamily="50" charset="-128"/>
                          <a:cs typeface="Meiryo UI" pitchFamily="50" charset="-128"/>
                        </a:rPr>
                        <a:t>・消防（</a:t>
                      </a:r>
                      <a:r>
                        <a:rPr kumimoji="1" lang="en-US" altLang="ja-JP" sz="1100" spc="0" dirty="0" smtClean="0">
                          <a:solidFill>
                            <a:schemeClr val="tx1"/>
                          </a:solidFill>
                          <a:latin typeface="Meiryo UI" pitchFamily="50" charset="-128"/>
                          <a:ea typeface="Meiryo UI" pitchFamily="50" charset="-128"/>
                          <a:cs typeface="Meiryo UI" pitchFamily="50" charset="-128"/>
                        </a:rPr>
                        <a:t>5</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・防災・危機管理（</a:t>
                      </a:r>
                      <a:r>
                        <a:rPr kumimoji="1" lang="en-US" altLang="ja-JP" sz="1100" spc="0" dirty="0" smtClean="0">
                          <a:solidFill>
                            <a:schemeClr val="tx1"/>
                          </a:solidFill>
                          <a:latin typeface="Meiryo UI" pitchFamily="50" charset="-128"/>
                          <a:ea typeface="Meiryo UI" pitchFamily="50" charset="-128"/>
                          <a:cs typeface="Meiryo UI" pitchFamily="50" charset="-128"/>
                        </a:rPr>
                        <a:t>2</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1530">
                <a:tc>
                  <a:txBody>
                    <a:bodyPr/>
                    <a:lstStyle/>
                    <a:p>
                      <a:r>
                        <a:rPr kumimoji="1" lang="ja-JP" altLang="en-US" sz="1400" spc="0" dirty="0" smtClean="0"/>
                        <a:t>１２．自治体運営</a:t>
                      </a:r>
                      <a:r>
                        <a:rPr kumimoji="1" lang="en-US" altLang="ja-JP" sz="1400" spc="0" dirty="0" smtClean="0">
                          <a:solidFill>
                            <a:schemeClr val="tx1"/>
                          </a:solidFill>
                        </a:rPr>
                        <a:t>(</a:t>
                      </a:r>
                      <a:r>
                        <a:rPr kumimoji="1" lang="en-US" altLang="ja-JP" sz="1400" u="sng" spc="0" dirty="0" smtClean="0">
                          <a:solidFill>
                            <a:schemeClr val="tx1"/>
                          </a:solidFill>
                        </a:rPr>
                        <a:t>25</a:t>
                      </a:r>
                      <a:r>
                        <a:rPr kumimoji="1" lang="en-US" altLang="ja-JP" sz="1400" spc="0" dirty="0" smtClean="0">
                          <a:solidFill>
                            <a:schemeClr val="tx1"/>
                          </a:solidFill>
                        </a:rPr>
                        <a:t>)</a:t>
                      </a:r>
                      <a:endParaRPr kumimoji="1" lang="ja-JP" altLang="en-US" sz="1400" spc="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spc="0" dirty="0" smtClean="0">
                          <a:latin typeface="Meiryo UI" pitchFamily="50" charset="-128"/>
                          <a:ea typeface="Meiryo UI" pitchFamily="50" charset="-128"/>
                          <a:cs typeface="Meiryo UI" pitchFamily="50" charset="-128"/>
                        </a:rPr>
                        <a:t>・</a:t>
                      </a:r>
                      <a:r>
                        <a:rPr kumimoji="1" lang="zh-TW" altLang="en-US" sz="1100" spc="0" dirty="0" smtClean="0">
                          <a:latin typeface="Meiryo UI" pitchFamily="50" charset="-128"/>
                          <a:ea typeface="Meiryo UI" pitchFamily="50" charset="-128"/>
                          <a:cs typeface="Meiryo UI" pitchFamily="50" charset="-128"/>
                        </a:rPr>
                        <a:t>地方公務員災害補償基金</a:t>
                      </a:r>
                      <a:r>
                        <a:rPr kumimoji="1" lang="ja-JP" altLang="en-US" sz="1100" spc="0" dirty="0" smtClean="0">
                          <a:latin typeface="Meiryo UI" pitchFamily="50" charset="-128"/>
                          <a:ea typeface="Meiryo UI" pitchFamily="50" charset="-128"/>
                          <a:cs typeface="Meiryo UI" pitchFamily="50" charset="-128"/>
                        </a:rPr>
                        <a:t>（</a:t>
                      </a:r>
                      <a:r>
                        <a:rPr kumimoji="1" lang="en-US" altLang="ja-JP" sz="1100" spc="0" dirty="0" smtClean="0">
                          <a:latin typeface="Meiryo UI" pitchFamily="50" charset="-128"/>
                          <a:ea typeface="Meiryo UI" pitchFamily="50" charset="-128"/>
                          <a:cs typeface="Meiryo UI" pitchFamily="50" charset="-128"/>
                        </a:rPr>
                        <a:t>1</a:t>
                      </a:r>
                      <a:r>
                        <a:rPr kumimoji="1" lang="en-US" altLang="zh-TW" sz="1100" spc="0" dirty="0" smtClean="0">
                          <a:latin typeface="Meiryo UI" pitchFamily="50" charset="-128"/>
                          <a:ea typeface="Meiryo UI" pitchFamily="50" charset="-128"/>
                          <a:cs typeface="Meiryo UI"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spc="0" dirty="0" smtClean="0">
                          <a:latin typeface="Meiryo UI" pitchFamily="50" charset="-128"/>
                          <a:ea typeface="Meiryo UI" pitchFamily="50" charset="-128"/>
                          <a:cs typeface="Meiryo UI" pitchFamily="50" charset="-128"/>
                        </a:rPr>
                        <a:t>・財政運営（交付税・公債費）（</a:t>
                      </a:r>
                      <a:r>
                        <a:rPr kumimoji="1" lang="en-US" altLang="ja-JP" sz="1100" spc="0" dirty="0" smtClean="0">
                          <a:latin typeface="Meiryo UI" pitchFamily="50" charset="-128"/>
                          <a:ea typeface="Meiryo UI" pitchFamily="50" charset="-128"/>
                          <a:cs typeface="Meiryo UI" pitchFamily="50" charset="-128"/>
                        </a:rPr>
                        <a:t>2)</a:t>
                      </a:r>
                      <a:endParaRPr kumimoji="1" lang="ja-JP" altLang="en-US" sz="1100" spc="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spc="0" dirty="0" smtClean="0">
                          <a:latin typeface="Meiryo UI" pitchFamily="50" charset="-128"/>
                          <a:ea typeface="Meiryo UI" pitchFamily="50" charset="-128"/>
                          <a:cs typeface="Meiryo UI" pitchFamily="50" charset="-128"/>
                        </a:rPr>
                        <a:t>・税務（固定資産税等）（</a:t>
                      </a:r>
                      <a:r>
                        <a:rPr kumimoji="1" lang="en-US" altLang="ja-JP" sz="1100" spc="0" dirty="0" smtClean="0">
                          <a:latin typeface="Meiryo UI" pitchFamily="50" charset="-128"/>
                          <a:ea typeface="Meiryo UI" pitchFamily="50" charset="-128"/>
                          <a:cs typeface="Meiryo UI" pitchFamily="50" charset="-128"/>
                        </a:rPr>
                        <a:t>13)</a:t>
                      </a:r>
                      <a:r>
                        <a:rPr kumimoji="1" lang="ja-JP" altLang="en-US" sz="1100" spc="0" dirty="0" smtClean="0">
                          <a:latin typeface="Meiryo UI" pitchFamily="50" charset="-128"/>
                          <a:ea typeface="Meiryo UI" pitchFamily="50" charset="-128"/>
                          <a:cs typeface="Meiryo UI" pitchFamily="50" charset="-128"/>
                        </a:rPr>
                        <a:t>　など</a:t>
                      </a:r>
                      <a:endParaRPr kumimoji="1" lang="ja-JP" altLang="en-US" sz="1100" spc="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5"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２１</a:t>
            </a:r>
          </a:p>
        </p:txBody>
      </p:sp>
    </p:spTree>
    <p:extLst>
      <p:ext uri="{BB962C8B-B14F-4D97-AF65-F5344CB8AC3E}">
        <p14:creationId xmlns:p14="http://schemas.microsoft.com/office/powerpoint/2010/main" val="22486312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a:solidFill>
                  <a:prstClr val="black"/>
                </a:solidFill>
                <a:latin typeface="Meiryo UI" pitchFamily="50" charset="-128"/>
                <a:ea typeface="Meiryo UI" pitchFamily="50" charset="-128"/>
                <a:cs typeface="Meiryo UI" pitchFamily="50" charset="-128"/>
              </a:rPr>
              <a:t>（</a:t>
            </a:r>
            <a:r>
              <a:rPr lang="ja-JP" altLang="en-US" sz="2000" b="1" smtClean="0">
                <a:solidFill>
                  <a:prstClr val="black"/>
                </a:solidFill>
                <a:latin typeface="Meiryo UI" pitchFamily="50" charset="-128"/>
                <a:ea typeface="Meiryo UI" pitchFamily="50" charset="-128"/>
                <a:cs typeface="Meiryo UI" pitchFamily="50" charset="-128"/>
              </a:rPr>
              <a:t>参考）</a:t>
            </a:r>
            <a:r>
              <a:rPr lang="en-US" altLang="ja-JP" sz="2000" b="1" smtClean="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新たな大都市制度における特別区・大阪府の権限イメージ</a:t>
            </a:r>
            <a:r>
              <a:rPr lang="ja-JP" altLang="en-US" sz="2000" b="1" dirty="0">
                <a:solidFill>
                  <a:prstClr val="black"/>
                </a:solidFill>
                <a:latin typeface="Meiryo UI" pitchFamily="50" charset="-128"/>
                <a:ea typeface="Meiryo UI" pitchFamily="50" charset="-128"/>
                <a:cs typeface="Meiryo UI" pitchFamily="50" charset="-128"/>
              </a:rPr>
              <a:t>　</a:t>
            </a:r>
          </a:p>
        </p:txBody>
      </p:sp>
      <p:graphicFrame>
        <p:nvGraphicFramePr>
          <p:cNvPr id="15" name="表 14"/>
          <p:cNvGraphicFramePr>
            <a:graphicFrameLocks noGrp="1"/>
          </p:cNvGraphicFramePr>
          <p:nvPr>
            <p:extLst/>
          </p:nvPr>
        </p:nvGraphicFramePr>
        <p:xfrm>
          <a:off x="101680" y="589557"/>
          <a:ext cx="9711530" cy="6101436"/>
        </p:xfrm>
        <a:graphic>
          <a:graphicData uri="http://schemas.openxmlformats.org/drawingml/2006/table">
            <a:tbl>
              <a:tblPr/>
              <a:tblGrid>
                <a:gridCol w="326820"/>
                <a:gridCol w="1663246"/>
                <a:gridCol w="1671657"/>
                <a:gridCol w="1671657"/>
                <a:gridCol w="1671657"/>
                <a:gridCol w="1671658"/>
                <a:gridCol w="1034835"/>
              </a:tblGrid>
              <a:tr h="412639">
                <a:tc>
                  <a:txBody>
                    <a:bodyPr/>
                    <a:lstStyle/>
                    <a:p>
                      <a:endParaRPr kumimoji="1" lang="ja-JP" altLang="en-US" sz="1200" dirty="0">
                        <a:solidFill>
                          <a:schemeClr val="tx1"/>
                        </a:solidFill>
                        <a:latin typeface="ＭＳ Ｐゴシック" pitchFamily="50" charset="-128"/>
                        <a:ea typeface="ＭＳ Ｐゴシック" pitchFamily="50" charset="-128"/>
                      </a:endParaRPr>
                    </a:p>
                  </a:txBody>
                  <a:tcPr marL="99060" marR="99060"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こども、福祉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健康・保健</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教　　育</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環　　境</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まちづくり、</a:t>
                      </a:r>
                      <a:br>
                        <a:rPr lang="ja-JP" altLang="en-US" sz="1200" b="1" i="0" u="none" strike="noStrike" dirty="0">
                          <a:solidFill>
                            <a:schemeClr val="bg1"/>
                          </a:solidFill>
                          <a:effectLst/>
                          <a:latin typeface="ＭＳ Ｐゴシック" pitchFamily="50" charset="-128"/>
                          <a:ea typeface="ＭＳ Ｐゴシック" pitchFamily="50" charset="-128"/>
                        </a:rPr>
                      </a:br>
                      <a:r>
                        <a:rPr lang="ja-JP" altLang="en-US" sz="1200" b="1" i="0" u="none" strike="noStrike" dirty="0">
                          <a:solidFill>
                            <a:schemeClr val="bg1"/>
                          </a:solidFill>
                          <a:effectLst/>
                          <a:latin typeface="ＭＳ Ｐゴシック" pitchFamily="50" charset="-128"/>
                          <a:ea typeface="ＭＳ Ｐゴシック" pitchFamily="50" charset="-128"/>
                        </a:rPr>
                        <a:t>都市基盤整備</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住民生活、</a:t>
                      </a:r>
                      <a:br>
                        <a:rPr lang="ja-JP" altLang="en-US" sz="1200" b="1" i="0" u="none" strike="noStrike" dirty="0">
                          <a:solidFill>
                            <a:schemeClr val="bg1"/>
                          </a:solidFill>
                          <a:effectLst/>
                          <a:latin typeface="ＭＳ Ｐゴシック" pitchFamily="50" charset="-128"/>
                          <a:ea typeface="ＭＳ Ｐゴシック" pitchFamily="50" charset="-128"/>
                        </a:rPr>
                      </a:br>
                      <a:r>
                        <a:rPr lang="ja-JP" altLang="en-US" sz="1200" b="1" i="0" u="none" strike="noStrike" dirty="0">
                          <a:solidFill>
                            <a:schemeClr val="bg1"/>
                          </a:solidFill>
                          <a:effectLst/>
                          <a:latin typeface="ＭＳ Ｐゴシック" pitchFamily="50" charset="-128"/>
                          <a:ea typeface="ＭＳ Ｐゴシック" pitchFamily="50" charset="-128"/>
                        </a:rPr>
                        <a:t>消防</a:t>
                      </a:r>
                      <a:r>
                        <a:rPr lang="ja-JP" altLang="en-US" sz="1200" b="1" i="0" u="none" strike="noStrike" dirty="0" smtClean="0">
                          <a:solidFill>
                            <a:schemeClr val="bg1"/>
                          </a:solidFill>
                          <a:effectLst/>
                          <a:latin typeface="ＭＳ Ｐゴシック" pitchFamily="50" charset="-128"/>
                          <a:ea typeface="ＭＳ Ｐゴシック" pitchFamily="50" charset="-128"/>
                        </a:rPr>
                        <a:t>・防災</a:t>
                      </a:r>
                      <a:r>
                        <a:rPr lang="ja-JP" altLang="en-US" sz="1200" b="1" i="0" u="none" strike="noStrike" dirty="0">
                          <a:solidFill>
                            <a:schemeClr val="bg1"/>
                          </a:solidFill>
                          <a:effectLst/>
                          <a:latin typeface="ＭＳ Ｐゴシック" pitchFamily="50" charset="-128"/>
                          <a:ea typeface="ＭＳ Ｐゴシック" pitchFamily="50" charset="-128"/>
                        </a:rPr>
                        <a:t>等</a:t>
                      </a:r>
                    </a:p>
                  </a:txBody>
                  <a:tcPr marL="0" marR="0" marT="0" marB="0" anchor="ct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r>
              <a:tr h="582649">
                <a:tc rowSpan="5">
                  <a:txBody>
                    <a:bodyPr/>
                    <a:lstStyle/>
                    <a:p>
                      <a:pPr algn="ctr"/>
                      <a:r>
                        <a:rPr kumimoji="1" lang="ja-JP" altLang="en-US" sz="1200" b="1" dirty="0" smtClean="0">
                          <a:solidFill>
                            <a:schemeClr val="tx1"/>
                          </a:solidFill>
                          <a:latin typeface="ＭＳ Ｐゴシック" pitchFamily="50" charset="-128"/>
                          <a:ea typeface="ＭＳ Ｐゴシック" pitchFamily="50" charset="-128"/>
                        </a:rPr>
                        <a:t>都道府県</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保育士・介護支援専門員の登録</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麻薬取扱者（一部厚労大臣権限）の免許</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小中</a:t>
                      </a:r>
                      <a:r>
                        <a:rPr kumimoji="1" lang="ja-JP" altLang="en-US" sz="1100" b="1" dirty="0" err="1" smtClean="0">
                          <a:solidFill>
                            <a:schemeClr val="tx1"/>
                          </a:solidFill>
                          <a:latin typeface="HG丸ｺﾞｼｯｸM-PRO" pitchFamily="50" charset="-128"/>
                          <a:ea typeface="HG丸ｺﾞｼｯｸM-PRO" pitchFamily="50" charset="-128"/>
                        </a:rPr>
                        <a:t>学校学校</a:t>
                      </a:r>
                      <a:r>
                        <a:rPr kumimoji="1" lang="ja-JP" altLang="en-US" sz="1100" b="1" dirty="0" smtClean="0">
                          <a:solidFill>
                            <a:schemeClr val="tx1"/>
                          </a:solidFill>
                          <a:latin typeface="HG丸ｺﾞｼｯｸM-PRO" pitchFamily="50" charset="-128"/>
                          <a:ea typeface="HG丸ｺﾞｼｯｸM-PRO" pitchFamily="50" charset="-128"/>
                        </a:rPr>
                        <a:t>編制基準、教職員定数の決定</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第一種フロン類回収業者の登録</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指定区間の一級河川の管理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警察（犯罪捜査、運転免許等）</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582649">
                <a:tc vMerge="1">
                  <a:txBody>
                    <a:bodyPr/>
                    <a:lstStyle/>
                    <a:p>
                      <a:endParaRPr kumimoji="1" lang="ja-JP" altLang="en-US"/>
                    </a:p>
                  </a:txBody>
                  <a:tcPr/>
                </a:tc>
                <a:tc rowSpan="2">
                  <a:txBody>
                    <a:bodyPr/>
                    <a:lstStyle/>
                    <a:p>
                      <a:r>
                        <a:rPr kumimoji="1" lang="ja-JP" altLang="en-US" sz="1100" b="1" dirty="0" err="1" smtClean="0">
                          <a:solidFill>
                            <a:schemeClr val="tx1"/>
                          </a:solidFill>
                          <a:latin typeface="HG丸ｺﾞｼｯｸM-PRO" pitchFamily="50" charset="-128"/>
                          <a:ea typeface="HG丸ｺﾞｼｯｸM-PRO" pitchFamily="50" charset="-128"/>
                        </a:rPr>
                        <a:t>身体障がい</a:t>
                      </a:r>
                      <a:r>
                        <a:rPr kumimoji="1" lang="ja-JP" altLang="en-US" sz="1100" b="1" dirty="0" smtClean="0">
                          <a:solidFill>
                            <a:schemeClr val="tx1"/>
                          </a:solidFill>
                          <a:latin typeface="HG丸ｺﾞｼｯｸM-PRO" pitchFamily="50" charset="-128"/>
                          <a:ea typeface="HG丸ｺﾞｼｯｸM-PRO" pitchFamily="50" charset="-128"/>
                        </a:rPr>
                        <a:t>者更生相談所・知的</a:t>
                      </a:r>
                      <a:r>
                        <a:rPr kumimoji="1" lang="ja-JP" altLang="en-US" sz="1100" b="1" dirty="0" err="1" smtClean="0">
                          <a:solidFill>
                            <a:schemeClr val="tx1"/>
                          </a:solidFill>
                          <a:latin typeface="HG丸ｺﾞｼｯｸM-PRO" pitchFamily="50" charset="-128"/>
                          <a:ea typeface="HG丸ｺﾞｼｯｸM-PRO" pitchFamily="50" charset="-128"/>
                        </a:rPr>
                        <a:t>障がい</a:t>
                      </a:r>
                      <a:r>
                        <a:rPr kumimoji="1" lang="ja-JP" altLang="en-US" sz="1100" b="1" dirty="0" smtClean="0">
                          <a:solidFill>
                            <a:schemeClr val="tx1"/>
                          </a:solidFill>
                          <a:latin typeface="HG丸ｺﾞｼｯｸM-PRO" pitchFamily="50" charset="-128"/>
                          <a:ea typeface="HG丸ｺﾞｼｯｸM-PRO" pitchFamily="50" charset="-128"/>
                        </a:rPr>
                        <a:t>者更生相談所の設置</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rowSpan="2">
                  <a:txBody>
                    <a:bodyPr/>
                    <a:lstStyle/>
                    <a:p>
                      <a:r>
                        <a:rPr kumimoji="1" lang="ja-JP" altLang="en-US" sz="1100" b="1" dirty="0" smtClean="0">
                          <a:solidFill>
                            <a:schemeClr val="tx1"/>
                          </a:solidFill>
                          <a:latin typeface="HG丸ｺﾞｼｯｸM-PRO" pitchFamily="50" charset="-128"/>
                          <a:ea typeface="HG丸ｺﾞｼｯｸM-PRO" pitchFamily="50" charset="-128"/>
                        </a:rPr>
                        <a:t>精神科病院の設置</a:t>
                      </a:r>
                      <a:endParaRPr kumimoji="1" lang="en-US" altLang="ja-JP" sz="1100" b="1" dirty="0" smtClean="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dirty="0" smtClean="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HG丸ｺﾞｼｯｸM-PRO" pitchFamily="50" charset="-128"/>
                          <a:ea typeface="HG丸ｺﾞｼｯｸM-PRO" pitchFamily="50" charset="-128"/>
                        </a:rPr>
                        <a:t>臨時の予防接種の実施</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私立学校（幼稚園除く）、市町村立高等学校の設置認可</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浄化槽工事業・解体工事業の登録</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418312">
                <a:tc vMerge="1">
                  <a:txBody>
                    <a:bodyPr/>
                    <a:lstStyle/>
                    <a:p>
                      <a:endParaRPr kumimoji="1" lang="ja-JP" altLang="en-US"/>
                    </a:p>
                  </a:txBody>
                  <a:tcPr/>
                </a:tc>
                <a:tc vMerge="1">
                  <a:txBody>
                    <a:bodyPr/>
                    <a:lstStyle/>
                    <a:p>
                      <a:endParaRPr kumimoji="1" lang="ja-JP" altLang="en-US" sz="11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lang="ja-JP" altLang="en-US" sz="1100" b="1" dirty="0" smtClean="0">
                          <a:solidFill>
                            <a:schemeClr val="tx1"/>
                          </a:solidFill>
                          <a:latin typeface="HG丸ｺﾞｼｯｸM-PRO" pitchFamily="50" charset="-128"/>
                          <a:ea typeface="HG丸ｺﾞｼｯｸM-PRO" pitchFamily="50" charset="-128"/>
                          <a:cs typeface="Meiryo UI" pitchFamily="50" charset="-128"/>
                        </a:rPr>
                        <a:t>私立幼稚園の設置認可</a:t>
                      </a:r>
                      <a:endParaRPr lang="ja-JP" altLang="en-US" sz="1100" b="1" dirty="0">
                        <a:solidFill>
                          <a:schemeClr val="tx1"/>
                        </a:solidFill>
                        <a:latin typeface="HG丸ｺﾞｼｯｸM-PRO" pitchFamily="50" charset="-128"/>
                        <a:ea typeface="HG丸ｺﾞｼｯｸM-PRO" pitchFamily="50" charset="-128"/>
                        <a:cs typeface="Meiryo UI"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noFill/>
                      <a:prstDash val="solid"/>
                      <a:round/>
                      <a:headEnd type="none" w="med" len="med"/>
                      <a:tailEnd type="none" w="med" len="med"/>
                    </a:lnB>
                    <a:solidFill>
                      <a:schemeClr val="accent1">
                        <a:lumMod val="40000"/>
                        <a:lumOff val="60000"/>
                      </a:schemeClr>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公害健康被害の補償</a:t>
                      </a:r>
                      <a:r>
                        <a:rPr kumimoji="1" lang="en-US" altLang="ja-JP" sz="1100" b="1" dirty="0" smtClean="0">
                          <a:solidFill>
                            <a:schemeClr val="tx1"/>
                          </a:solidFill>
                          <a:latin typeface="HG丸ｺﾞｼｯｸM-PRO" pitchFamily="50" charset="-128"/>
                          <a:ea typeface="HG丸ｺﾞｼｯｸM-PRO" pitchFamily="50" charset="-128"/>
                        </a:rPr>
                        <a:t/>
                      </a:r>
                      <a:br>
                        <a:rPr kumimoji="1" lang="en-US" altLang="ja-JP" sz="1100" b="1" dirty="0" smtClean="0">
                          <a:solidFill>
                            <a:schemeClr val="tx1"/>
                          </a:solidFill>
                          <a:latin typeface="HG丸ｺﾞｼｯｸM-PRO" pitchFamily="50" charset="-128"/>
                          <a:ea typeface="HG丸ｺﾞｼｯｸM-PRO" pitchFamily="50" charset="-128"/>
                        </a:rPr>
                      </a:br>
                      <a:r>
                        <a:rPr kumimoji="1" lang="ja-JP" altLang="en-US" sz="1100" b="1" dirty="0" smtClean="0">
                          <a:solidFill>
                            <a:schemeClr val="tx1"/>
                          </a:solidFill>
                          <a:latin typeface="HG丸ｺﾞｼｯｸM-PRO" pitchFamily="50" charset="-128"/>
                          <a:ea typeface="HG丸ｺﾞｼｯｸM-PRO" pitchFamily="50" charset="-128"/>
                        </a:rPr>
                        <a:t>給付</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418312">
                <a:tc vMerge="1">
                  <a:txBody>
                    <a:bodyPr/>
                    <a:lstStyle/>
                    <a:p>
                      <a:endParaRPr kumimoji="1" lang="ja-JP" altLang="en-US"/>
                    </a:p>
                  </a:txBody>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重要文化財の管理に係る指揮監督</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582649">
                <a:tc vMerge="1">
                  <a:txBody>
                    <a:bodyPr/>
                    <a:lstStyle/>
                    <a:p>
                      <a:endParaRPr kumimoji="1" lang="ja-JP" altLang="en-US"/>
                    </a:p>
                  </a:txBody>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認定こども園（幼保連携型以外）の認定</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埋蔵文化財の調査発掘に関する届出の受理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2649">
                <a:tc rowSpan="3">
                  <a:txBody>
                    <a:bodyPr/>
                    <a:lstStyle/>
                    <a:p>
                      <a:pPr algn="ctr"/>
                      <a:r>
                        <a:rPr kumimoji="1" lang="ja-JP" altLang="en-US" sz="1200" b="1" dirty="0" smtClean="0">
                          <a:solidFill>
                            <a:schemeClr val="tx1"/>
                          </a:solidFill>
                          <a:latin typeface="ＭＳ Ｐゴシック" pitchFamily="50" charset="-128"/>
                          <a:ea typeface="ＭＳ Ｐゴシック" pitchFamily="50" charset="-128"/>
                        </a:rPr>
                        <a:t>政令指定都市</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rowSpan="2">
                  <a:txBody>
                    <a:bodyPr/>
                    <a:lstStyle/>
                    <a:p>
                      <a:r>
                        <a:rPr kumimoji="1" lang="ja-JP" altLang="en-US" sz="1100" b="1" dirty="0" err="1" smtClean="0">
                          <a:solidFill>
                            <a:schemeClr val="tx1"/>
                          </a:solidFill>
                          <a:latin typeface="HG丸ｺﾞｼｯｸM-PRO" pitchFamily="50" charset="-128"/>
                          <a:ea typeface="HG丸ｺﾞｼｯｸM-PRO" pitchFamily="50" charset="-128"/>
                        </a:rPr>
                        <a:t>身体障がい</a:t>
                      </a:r>
                      <a:r>
                        <a:rPr kumimoji="1" lang="ja-JP" altLang="en-US" sz="1100" b="1" dirty="0" smtClean="0">
                          <a:solidFill>
                            <a:schemeClr val="tx1"/>
                          </a:solidFill>
                          <a:latin typeface="HG丸ｺﾞｼｯｸM-PRO" pitchFamily="50" charset="-128"/>
                          <a:ea typeface="HG丸ｺﾞｼｯｸM-PRO" pitchFamily="50" charset="-128"/>
                        </a:rPr>
                        <a:t>者更生相談所・知的</a:t>
                      </a:r>
                      <a:r>
                        <a:rPr kumimoji="1" lang="ja-JP" altLang="en-US" sz="1100" b="1" dirty="0" err="1" smtClean="0">
                          <a:solidFill>
                            <a:schemeClr val="tx1"/>
                          </a:solidFill>
                          <a:latin typeface="HG丸ｺﾞｼｯｸM-PRO" pitchFamily="50" charset="-128"/>
                          <a:ea typeface="HG丸ｺﾞｼｯｸM-PRO" pitchFamily="50" charset="-128"/>
                        </a:rPr>
                        <a:t>障がい</a:t>
                      </a:r>
                      <a:r>
                        <a:rPr kumimoji="1" lang="ja-JP" altLang="en-US" sz="1100" b="1" dirty="0" smtClean="0">
                          <a:solidFill>
                            <a:schemeClr val="tx1"/>
                          </a:solidFill>
                          <a:latin typeface="HG丸ｺﾞｼｯｸM-PRO" pitchFamily="50" charset="-128"/>
                          <a:ea typeface="HG丸ｺﾞｼｯｸM-PRO" pitchFamily="50" charset="-128"/>
                        </a:rPr>
                        <a:t>者更生相談所の設置</a:t>
                      </a:r>
                      <a:endParaRPr kumimoji="1" lang="en-US" altLang="ja-JP" sz="1100" b="1" dirty="0" smtClean="0">
                        <a:solidFill>
                          <a:schemeClr val="tx1"/>
                        </a:solidFill>
                        <a:latin typeface="HG丸ｺﾞｼｯｸM-PRO" pitchFamily="50" charset="-128"/>
                        <a:ea typeface="HG丸ｺﾞｼｯｸM-PRO" pitchFamily="50" charset="-128"/>
                      </a:endParaRPr>
                    </a:p>
                    <a:p>
                      <a:r>
                        <a:rPr kumimoji="1" lang="ja-JP" altLang="en-US" sz="1100" b="1" dirty="0" smtClean="0">
                          <a:solidFill>
                            <a:schemeClr val="tx1"/>
                          </a:solidFill>
                          <a:latin typeface="HG丸ｺﾞｼｯｸM-PRO" pitchFamily="50" charset="-128"/>
                          <a:ea typeface="HG丸ｺﾞｼｯｸM-PRO" pitchFamily="50" charset="-128"/>
                        </a:rPr>
                        <a:t>（任意）</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err="1" smtClean="0">
                          <a:solidFill>
                            <a:schemeClr val="tx1"/>
                          </a:solidFill>
                          <a:effectLst/>
                          <a:latin typeface="HG丸ｺﾞｼｯｸM-PRO" panose="020F0600000000000000" pitchFamily="50" charset="-128"/>
                          <a:ea typeface="HG丸ｺﾞｼｯｸM-PRO" panose="020F0600000000000000" pitchFamily="50" charset="-128"/>
                        </a:rPr>
                        <a:t>精神障がい</a:t>
                      </a: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者の入院</a:t>
                      </a:r>
                      <a:r>
                        <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a:t>
                      </a:r>
                      <a:br>
                        <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b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措置</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県費負担教職員の任免等の決定</a:t>
                      </a: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建築物用地下水の採取の許可</a:t>
                      </a: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都市計画（マスタープラン、都市再生特別地区）</a:t>
                      </a:r>
                      <a:endParaRPr lang="ja-JP" altLang="en-US" sz="1100" b="1" i="0" u="none" strike="noStrike" dirty="0">
                        <a:effectLst/>
                        <a:latin typeface="HG丸ｺﾞｼｯｸM-PRO" panose="020F0600000000000000" pitchFamily="50" charset="-128"/>
                        <a:ea typeface="HG丸ｺﾞｼｯｸM-PRO" panose="020F0600000000000000"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418312">
                <a:tc vMerge="1">
                  <a:txBody>
                    <a:bodyPr/>
                    <a:lstStyle/>
                    <a:p>
                      <a:endParaRPr kumimoji="1" lang="ja-JP" altLang="en-US"/>
                    </a:p>
                  </a:txBody>
                  <a:tcPr/>
                </a:tc>
                <a:tc vMerge="1">
                  <a:txBody>
                    <a:bodyPr/>
                    <a:lstStyle/>
                    <a:p>
                      <a:endParaRPr kumimoji="1" lang="ja-JP" altLang="en-US" sz="11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HG丸ｺﾞｼｯｸM-PRO" pitchFamily="50" charset="-128"/>
                          <a:ea typeface="HG丸ｺﾞｼｯｸM-PRO" pitchFamily="50" charset="-128"/>
                        </a:rPr>
                        <a:t>特定毒物の製造許可</a:t>
                      </a: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遺跡の発見に関する届出の受理</a:t>
                      </a: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HG丸ｺﾞｼｯｸM-PRO" pitchFamily="50" charset="-128"/>
                          <a:ea typeface="HG丸ｺﾞｼｯｸM-PRO" pitchFamily="50" charset="-128"/>
                        </a:rPr>
                        <a:t>工業用地下水の採取の許可</a:t>
                      </a: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指定区間外の国道、県道の管理</a:t>
                      </a: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427468">
                <a:tc vMerge="1">
                  <a:txBody>
                    <a:bodyPr/>
                    <a:lstStyle/>
                    <a:p>
                      <a:endParaRPr kumimoji="1" lang="ja-JP" altLang="en-US"/>
                    </a:p>
                  </a:txBody>
                  <a:tcPr/>
                </a:tc>
                <a:tc>
                  <a:txBody>
                    <a:bodyPr/>
                    <a:lstStyle/>
                    <a:p>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児童相談所の設置</a:t>
                      </a:r>
                      <a:br>
                        <a:rPr lang="ja-JP" altLang="en-US" sz="1100" b="1" i="0" u="none" strike="noStrike" dirty="0" smtClean="0">
                          <a:effectLst/>
                          <a:latin typeface="HG丸ｺﾞｼｯｸM-PRO" panose="020F0600000000000000" pitchFamily="50" charset="-128"/>
                          <a:ea typeface="HG丸ｺﾞｼｯｸM-PRO" panose="020F0600000000000000" pitchFamily="50" charset="-128"/>
                        </a:rPr>
                      </a:b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動物取扱業の登録</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schemeClr val="tx1"/>
                          </a:solidFill>
                          <a:latin typeface="HG丸ｺﾞｼｯｸM-PRO" pitchFamily="50" charset="-128"/>
                          <a:ea typeface="HG丸ｺﾞｼｯｸM-PRO" pitchFamily="50" charset="-128"/>
                          <a:cs typeface="Meiryo UI" pitchFamily="50" charset="-128"/>
                        </a:rPr>
                        <a:t>博物館の設置登録</a:t>
                      </a:r>
                    </a:p>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指定区間の一級河川</a:t>
                      </a:r>
                      <a:r>
                        <a:rPr lang="en-US" altLang="ja-JP" sz="1100" b="1" i="0" u="none" strike="noStrike" dirty="0" smtClean="0">
                          <a:effectLst/>
                          <a:latin typeface="HG丸ｺﾞｼｯｸM-PRO" panose="020F0600000000000000" pitchFamily="50" charset="-128"/>
                          <a:ea typeface="HG丸ｺﾞｼｯｸM-PRO" panose="020F0600000000000000" pitchFamily="50" charset="-128"/>
                        </a:rPr>
                        <a:t/>
                      </a:r>
                      <a:br>
                        <a:rPr lang="en-US" altLang="ja-JP" sz="1100" b="1" i="0" u="none" strike="noStrike" dirty="0" smtClean="0">
                          <a:effectLst/>
                          <a:latin typeface="HG丸ｺﾞｼｯｸM-PRO" panose="020F0600000000000000" pitchFamily="50" charset="-128"/>
                          <a:ea typeface="HG丸ｺﾞｼｯｸM-PRO" panose="020F0600000000000000" pitchFamily="50" charset="-128"/>
                        </a:rPr>
                      </a:b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 （一部）の管理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tcPr>
                </a:tc>
              </a:tr>
              <a:tr h="418312">
                <a:tc rowSpan="3">
                  <a:txBody>
                    <a:bodyPr/>
                    <a:lstStyle/>
                    <a:p>
                      <a:pPr algn="ctr"/>
                      <a:r>
                        <a:rPr kumimoji="1" lang="ja-JP" altLang="en-US" sz="1200" b="1" dirty="0" smtClean="0">
                          <a:solidFill>
                            <a:schemeClr val="tx1"/>
                          </a:solidFill>
                          <a:latin typeface="ＭＳ Ｐゴシック" pitchFamily="50" charset="-128"/>
                          <a:ea typeface="ＭＳ Ｐゴシック" pitchFamily="50" charset="-128"/>
                        </a:rPr>
                        <a:t>中核市</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mpd="sng">
                      <a:noFill/>
                      <a:prstDash val="solid"/>
                    </a:lnB>
                  </a:tcPr>
                </a:tc>
                <a:tc rowSpan="3">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母子父子福祉資金・寡婦福祉資金の貸付け</a:t>
                      </a: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犬・ねこの引取り</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lang="ja-JP" altLang="en-US" sz="1100" b="1" dirty="0">
                        <a:solidFill>
                          <a:schemeClr val="tx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lang="ja-JP" altLang="en-US" sz="1100" b="1" dirty="0">
                        <a:solidFill>
                          <a:schemeClr val="tx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屋外広告物の条例による設置制限</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r>
              <a:tr h="582649">
                <a:tc vMerge="1">
                  <a:txBody>
                    <a:bodyPr/>
                    <a:lstStyle/>
                    <a:p>
                      <a:endParaRPr kumimoji="1" lang="ja-JP" altLang="en-US"/>
                    </a:p>
                  </a:txBody>
                  <a:tcPr/>
                </a:tc>
                <a:tc vMerge="1">
                  <a:txBody>
                    <a:bodyPr/>
                    <a:lstStyle/>
                    <a:p>
                      <a:pPr algn="l" fontAlgn="ctr"/>
                      <a:endParaRPr lang="ja-JP" altLang="en-US" sz="1100" b="1" i="0" u="none" strike="noStrike" dirty="0" smtClean="0">
                        <a:effectLst/>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保健所の設置</a:t>
                      </a:r>
                      <a:endParaRPr kumimoji="1" lang="ja-JP" altLang="en-US" sz="1100" b="1" dirty="0" smtClean="0">
                        <a:solidFill>
                          <a:schemeClr val="tx1"/>
                        </a:solidFill>
                        <a:latin typeface="HG丸ｺﾞｼｯｸM-PRO" pitchFamily="50" charset="-128"/>
                        <a:ea typeface="HG丸ｺﾞｼｯｸM-PRO" pitchFamily="50" charset="-128"/>
                      </a:endParaRPr>
                    </a:p>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県費負担教職員の研修</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一般廃棄物処理施設・産業廃棄物処理施設の設置の許可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サービス付高齢者向け住宅事業の登録</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r>
              <a:tr h="557267">
                <a:tc vMerge="1">
                  <a:txBody>
                    <a:bodyPr/>
                    <a:lstStyle/>
                    <a:p>
                      <a:endParaRPr kumimoji="1" lang="ja-JP" altLang="en-US"/>
                    </a:p>
                  </a:txBody>
                  <a:tcPr/>
                </a:tc>
                <a:tc vMerge="1">
                  <a:txBody>
                    <a:bodyPr/>
                    <a:lstStyle/>
                    <a:p>
                      <a:pPr algn="l" fontAlgn="ctr"/>
                      <a:endParaRPr lang="ja-JP" altLang="en-US" sz="1100" b="1" i="0" u="none" strike="noStrike" dirty="0" smtClean="0">
                        <a:effectLst/>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飲食店営業等の許可</a:t>
                      </a:r>
                      <a:endParaRPr kumimoji="1" lang="ja-JP" altLang="en-US" sz="1100" b="1" dirty="0" smtClean="0">
                        <a:solidFill>
                          <a:schemeClr val="tx1"/>
                        </a:solidFill>
                        <a:latin typeface="HG丸ｺﾞｼｯｸM-PRO" pitchFamily="50" charset="-128"/>
                        <a:ea typeface="HG丸ｺﾞｼｯｸM-PRO" pitchFamily="50" charset="-128"/>
                      </a:endParaRPr>
                    </a:p>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重要文化財（一部）の現状変更等の許可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err="1" smtClean="0">
                          <a:solidFill>
                            <a:schemeClr val="tx1"/>
                          </a:solidFill>
                          <a:effectLst/>
                          <a:latin typeface="HG丸ｺﾞｼｯｸM-PRO" panose="020F0600000000000000" pitchFamily="50" charset="-128"/>
                          <a:ea typeface="HG丸ｺﾞｼｯｸM-PRO" panose="020F0600000000000000" pitchFamily="50" charset="-128"/>
                        </a:rPr>
                        <a:t>ばい</a:t>
                      </a: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煙発生施設・ダイオキシン類発生</a:t>
                      </a:r>
                      <a:r>
                        <a:rPr lang="ja-JP" altLang="en-US" sz="1100" b="1" i="0" u="none" strike="noStrike" spc="-70" baseline="0" dirty="0" smtClean="0">
                          <a:solidFill>
                            <a:schemeClr val="tx1"/>
                          </a:solidFill>
                          <a:effectLst/>
                          <a:latin typeface="HG丸ｺﾞｼｯｸM-PRO" panose="020F0600000000000000" pitchFamily="50" charset="-128"/>
                          <a:ea typeface="HG丸ｺﾞｼｯｸM-PRO" panose="020F0600000000000000" pitchFamily="50" charset="-128"/>
                        </a:rPr>
                        <a:t>施設の設置の届出の受理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市街化区域又は市街化調整区域内の開発行為の許可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r>
            </a:tbl>
          </a:graphicData>
        </a:graphic>
      </p:graphicFrame>
      <p:sp>
        <p:nvSpPr>
          <p:cNvPr id="22" name="正方形/長方形 21"/>
          <p:cNvSpPr/>
          <p:nvPr/>
        </p:nvSpPr>
        <p:spPr>
          <a:xfrm>
            <a:off x="974558" y="2381662"/>
            <a:ext cx="2418269" cy="576064"/>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大阪府の事務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23" name="正方形/長方形 22"/>
          <p:cNvSpPr/>
          <p:nvPr/>
        </p:nvSpPr>
        <p:spPr>
          <a:xfrm>
            <a:off x="4470162" y="4945484"/>
            <a:ext cx="1950217" cy="57606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特別区の事務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10" name="正方形/長方形 9"/>
          <p:cNvSpPr/>
          <p:nvPr/>
        </p:nvSpPr>
        <p:spPr>
          <a:xfrm>
            <a:off x="568791" y="5881588"/>
            <a:ext cx="1404156" cy="576064"/>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大阪府</a:t>
            </a:r>
            <a:endParaRPr kumimoji="1" lang="en-US" altLang="ja-JP" b="1" dirty="0" smtClean="0">
              <a:solidFill>
                <a:schemeClr val="bg1"/>
              </a:solidFill>
              <a:latin typeface="HGS創英角ﾎﾟｯﾌﾟ体" pitchFamily="50" charset="-128"/>
              <a:ea typeface="HGS創英角ﾎﾟｯﾌﾟ体" pitchFamily="50" charset="-128"/>
            </a:endParaRPr>
          </a:p>
          <a:p>
            <a:pPr algn="ctr"/>
            <a:r>
              <a:rPr kumimoji="1" lang="ja-JP" altLang="en-US" b="1" dirty="0" smtClean="0">
                <a:solidFill>
                  <a:schemeClr val="bg1"/>
                </a:solidFill>
                <a:latin typeface="HGS創英角ﾎﾟｯﾌﾟ体" pitchFamily="50" charset="-128"/>
                <a:ea typeface="HGS創英角ﾎﾟｯﾌﾟ体" pitchFamily="50" charset="-128"/>
              </a:rPr>
              <a:t>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11"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a:t>
            </a:r>
            <a:r>
              <a:rPr lang="ja-JP" altLang="en-US" sz="1100" b="1" dirty="0">
                <a:solidFill>
                  <a:srgbClr val="000000"/>
                </a:solidFill>
                <a:latin typeface="Meiryo UI" pitchFamily="50" charset="-128"/>
                <a:ea typeface="Meiryo UI" pitchFamily="50" charset="-128"/>
                <a:cs typeface="Meiryo UI" pitchFamily="50" charset="-128"/>
              </a:rPr>
              <a:t>２</a:t>
            </a:r>
          </a:p>
        </p:txBody>
      </p:sp>
    </p:spTree>
    <p:extLst>
      <p:ext uri="{BB962C8B-B14F-4D97-AF65-F5344CB8AC3E}">
        <p14:creationId xmlns:p14="http://schemas.microsoft.com/office/powerpoint/2010/main" val="27118575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461873815"/>
              </p:ext>
            </p:extLst>
          </p:nvPr>
        </p:nvGraphicFramePr>
        <p:xfrm>
          <a:off x="88712" y="68244"/>
          <a:ext cx="9711530" cy="6451772"/>
        </p:xfrm>
        <a:graphic>
          <a:graphicData uri="http://schemas.openxmlformats.org/drawingml/2006/table">
            <a:tbl>
              <a:tblPr/>
              <a:tblGrid>
                <a:gridCol w="326559"/>
                <a:gridCol w="1663507"/>
                <a:gridCol w="1671657"/>
                <a:gridCol w="1671657"/>
                <a:gridCol w="1671657"/>
                <a:gridCol w="1671658"/>
                <a:gridCol w="1034835"/>
              </a:tblGrid>
              <a:tr h="745181">
                <a:tc rowSpan="5">
                  <a:txBody>
                    <a:bodyPr/>
                    <a:lstStyle/>
                    <a:p>
                      <a:pPr algn="ctr"/>
                      <a:r>
                        <a:rPr kumimoji="1" lang="ja-JP" altLang="en-US" sz="1200" b="1" dirty="0" smtClean="0">
                          <a:solidFill>
                            <a:schemeClr val="tx1"/>
                          </a:solidFill>
                          <a:latin typeface="ＭＳ Ｐゴシック" pitchFamily="50" charset="-128"/>
                          <a:ea typeface="ＭＳ Ｐゴシック" pitchFamily="50" charset="-128"/>
                        </a:rPr>
                        <a:t>中核市</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保育所・認定こども園（幼保連携型）、養護老人ホームの設置の認可・監督</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温泉の利用許可</a:t>
                      </a:r>
                      <a:endParaRPr kumimoji="1" lang="ja-JP" altLang="en-US" sz="1100" b="1" dirty="0" smtClean="0">
                        <a:solidFill>
                          <a:schemeClr val="tx1"/>
                        </a:solidFill>
                        <a:latin typeface="HG丸ｺﾞｼｯｸM-PRO" pitchFamily="50" charset="-128"/>
                        <a:ea typeface="HG丸ｺﾞｼｯｸM-PRO" pitchFamily="50" charset="-128"/>
                      </a:endParaRPr>
                    </a:p>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土壌汚染の除去等の措置が必要な区域の指定</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土地区画整理組合・防災街区計画整備組合の設立の認可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r>
              <a:tr h="581241">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介護サービス事業者の指定（一部を除く）</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旅館業・公衆浴場の経営許可</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浄化槽の設置の届出の受理</a:t>
                      </a:r>
                      <a:endParaRPr kumimoji="1" lang="ja-JP" altLang="en-US" sz="1100" b="1" dirty="0" smtClean="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r>
              <a:tr h="492931">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第一種社会福祉事業の経営許可・監督</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理容所・美容所の位置等の届出の受理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一般粉</a:t>
                      </a:r>
                      <a:r>
                        <a:rPr lang="ja-JP" altLang="en-US" sz="1100" b="1" i="0" u="none" strike="noStrike" dirty="0" err="1" smtClean="0">
                          <a:solidFill>
                            <a:schemeClr val="tx1"/>
                          </a:solidFill>
                          <a:effectLst/>
                          <a:latin typeface="HG丸ｺﾞｼｯｸM-PRO" panose="020F0600000000000000" pitchFamily="50" charset="-128"/>
                          <a:ea typeface="HG丸ｺﾞｼｯｸM-PRO" panose="020F0600000000000000" pitchFamily="50" charset="-128"/>
                        </a:rPr>
                        <a:t>じん</a:t>
                      </a: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発生施設の設置の届出の受理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r>
              <a:tr h="581241">
                <a:tc vMerge="1">
                  <a:txBody>
                    <a:bodyPr/>
                    <a:lstStyle/>
                    <a:p>
                      <a:endParaRPr kumimoji="1" lang="ja-JP" altLang="en-US"/>
                    </a:p>
                  </a:txBody>
                  <a:tcPr/>
                </a:tc>
                <a:tc>
                  <a:txBody>
                    <a:bodyPr/>
                    <a:lstStyle/>
                    <a:p>
                      <a:pPr algn="l" fontAlgn="ct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福祉サービス事業者の指定</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薬局の開設許可</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汚水又は廃液を排出する特定施設の設置の届出の受理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endParaRPr lang="ja-JP" altLang="en-US" sz="1100" b="1" i="0" u="none" strike="noStrike" dirty="0" smtClean="0">
                        <a:effectLst/>
                        <a:latin typeface="HG丸ｺﾞｼｯｸM-PRO" panose="020F0600000000000000" pitchFamily="50" charset="-128"/>
                        <a:ea typeface="HG丸ｺﾞｼｯｸM-PRO" panose="020F0600000000000000"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r>
              <a:tr h="417301">
                <a:tc vMerge="1">
                  <a:txBody>
                    <a:bodyPr/>
                    <a:lstStyle/>
                    <a:p>
                      <a:endParaRPr kumimoji="1" lang="ja-JP" altLang="en-US"/>
                    </a:p>
                  </a:txBody>
                  <a:tcPr/>
                </a:tc>
                <a:tc>
                  <a:txBody>
                    <a:bodyPr/>
                    <a:lstStyle/>
                    <a:p>
                      <a:pPr algn="l" fontAlgn="ct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身体障がい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者手帳の</a:t>
                      </a:r>
                      <a:endParaRPr lang="en-US" altLang="ja-JP" sz="1100" b="1" i="0" u="none" strike="noStrike" dirty="0" smtClean="0">
                        <a:effectLst/>
                        <a:latin typeface="HG丸ｺﾞｼｯｸM-PRO" panose="020F0600000000000000" pitchFamily="50" charset="-128"/>
                        <a:ea typeface="HG丸ｺﾞｼｯｸM-PRO" panose="020F0600000000000000" pitchFamily="50" charset="-128"/>
                      </a:endParaRPr>
                    </a:p>
                    <a:p>
                      <a:pPr algn="l" fontAlgn="ctr"/>
                      <a:r>
                        <a:rPr lang="en-US" altLang="ja-JP" sz="1100" b="1" i="0" u="none" strike="noStrike" dirty="0" smtClean="0">
                          <a:effectLst/>
                          <a:latin typeface="HG丸ｺﾞｼｯｸM-PRO" panose="020F0600000000000000" pitchFamily="50" charset="-128"/>
                          <a:ea typeface="HG丸ｺﾞｼｯｸM-PRO" panose="020F0600000000000000" pitchFamily="50" charset="-128"/>
                        </a:rPr>
                        <a:t> </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交付</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毒物・劇物の販売業の登録</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開発審査会</a:t>
                      </a:r>
                    </a:p>
                  </a:txBody>
                  <a:tcPr marL="99060" marR="990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1">
                        <a:lumMod val="40000"/>
                        <a:lumOff val="60000"/>
                      </a:schemeClr>
                    </a:solidFill>
                  </a:tcPr>
                </a:tc>
              </a:tr>
              <a:tr h="417301">
                <a:tc rowSpan="6">
                  <a:txBody>
                    <a:bodyPr/>
                    <a:lstStyle/>
                    <a:p>
                      <a:pPr algn="ctr"/>
                      <a:r>
                        <a:rPr kumimoji="1" lang="ja-JP" altLang="en-US" sz="1200" b="1" dirty="0" smtClean="0">
                          <a:solidFill>
                            <a:schemeClr val="tx1"/>
                          </a:solidFill>
                          <a:latin typeface="ＭＳ Ｐゴシック" pitchFamily="50" charset="-128"/>
                          <a:ea typeface="ＭＳ Ｐゴシック" pitchFamily="50" charset="-128"/>
                        </a:rPr>
                        <a:t>一般市・町村</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保育所の設置・運営</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市町村保健センターの設置</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lang="ja-JP" altLang="en-US" b="1" dirty="0">
                        <a:solidFill>
                          <a:schemeClr val="tx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lang="ja-JP" altLang="en-US" b="1" dirty="0">
                        <a:solidFill>
                          <a:schemeClr val="tx1"/>
                        </a:solidFill>
                      </a:endParaRP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sng" strike="noStrike" dirty="0" smtClean="0">
                          <a:solidFill>
                            <a:schemeClr val="tx1"/>
                          </a:solidFill>
                          <a:effectLst/>
                          <a:latin typeface="HG丸ｺﾞｼｯｸM-PRO" panose="020F0600000000000000" pitchFamily="50" charset="-128"/>
                          <a:ea typeface="HG丸ｺﾞｼｯｸM-PRO" panose="020F0600000000000000" pitchFamily="50" charset="-128"/>
                        </a:rPr>
                        <a:t>水道事業の運営</a:t>
                      </a:r>
                      <a:endParaRPr lang="en-US" altLang="ja-JP" sz="1100" b="1" i="0" u="sng"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ctr"/>
                      <a:endParaRPr lang="en-US" altLang="ja-JP" sz="1100" b="1" i="0" u="none" strike="noStrike" dirty="0" smtClean="0">
                        <a:effectLst/>
                        <a:latin typeface="HG丸ｺﾞｼｯｸM-PRO" panose="020F0600000000000000" pitchFamily="50" charset="-128"/>
                        <a:ea typeface="HG丸ｺﾞｼｯｸM-PRO" panose="020F0600000000000000" pitchFamily="50" charset="-128"/>
                      </a:endParaRPr>
                    </a:p>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下水道の整備･管理運営</a:t>
                      </a:r>
                    </a:p>
                  </a:txBody>
                  <a:tcPr marL="99060" marR="99060">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消防・救急活動</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r h="581241">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生活保護（市・福祉事務所設置町村が処理）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健康増進事業の実施</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小中学校の設置管理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一般廃棄物の収集・</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ctr"/>
                      <a:r>
                        <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a:t>
                      </a: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処理</a:t>
                      </a: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rowSpan="2">
                  <a:txBody>
                    <a:bodyPr/>
                    <a:lstStyle/>
                    <a:p>
                      <a:pPr algn="l" fontAlgn="ctr"/>
                      <a:r>
                        <a:rPr lang="ja-JP" altLang="en-US" sz="1100" b="1" i="0" u="none" strike="noStrike" dirty="0" smtClean="0">
                          <a:effectLst/>
                          <a:latin typeface="HG丸ｺﾞｼｯｸM-PRO" pitchFamily="50" charset="-128"/>
                          <a:ea typeface="HG丸ｺﾞｼｯｸM-PRO" pitchFamily="50" charset="-128"/>
                        </a:rPr>
                        <a:t>都市計画</a:t>
                      </a:r>
                      <a:endParaRPr lang="en-US" altLang="ja-JP" sz="1100" b="1" i="0" u="none" strike="noStrike" dirty="0" smtClean="0">
                        <a:effectLst/>
                        <a:latin typeface="HG丸ｺﾞｼｯｸM-PRO" pitchFamily="50" charset="-128"/>
                        <a:ea typeface="HG丸ｺﾞｼｯｸM-PRO" pitchFamily="50" charset="-128"/>
                      </a:endParaRPr>
                    </a:p>
                    <a:p>
                      <a:pPr algn="l" fontAlgn="ctr"/>
                      <a:r>
                        <a:rPr lang="en-US" altLang="ja-JP" sz="1100" b="1" i="0" u="none" strike="noStrike" dirty="0" smtClean="0">
                          <a:effectLst/>
                          <a:latin typeface="HG丸ｺﾞｼｯｸM-PRO" pitchFamily="50" charset="-128"/>
                          <a:ea typeface="HG丸ｺﾞｼｯｸM-PRO" pitchFamily="50" charset="-128"/>
                        </a:rPr>
                        <a:t> </a:t>
                      </a:r>
                      <a:r>
                        <a:rPr lang="ja-JP" altLang="en-US" sz="1100" b="1" i="0" u="none" strike="noStrike" dirty="0" smtClean="0">
                          <a:effectLst/>
                          <a:latin typeface="HG丸ｺﾞｼｯｸM-PRO" pitchFamily="50" charset="-128"/>
                          <a:ea typeface="HG丸ｺﾞｼｯｸM-PRO" pitchFamily="50" charset="-128"/>
                        </a:rPr>
                        <a:t>（用途地域等）</a:t>
                      </a:r>
                    </a:p>
                  </a:txBody>
                  <a:tcPr marL="99060" marR="99060">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rowSpan="2">
                  <a:txBody>
                    <a:bodyPr/>
                    <a:lstStyle/>
                    <a:p>
                      <a:endParaRPr lang="ja-JP" altLang="en-US" sz="1100" b="1" dirty="0">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r>
              <a:tr h="745181">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養護老人ホームの設置・運営</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定期の予防接種の実施</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幼稚園の設置・運営</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騒音、振動、悪臭を規制する地域の指定、規制基準の設定</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（市のみ）</a:t>
                      </a: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vMerge="1">
                  <a:txBody>
                    <a:bodyPr/>
                    <a:lstStyle/>
                    <a:p>
                      <a:pPr algn="l" fontAlgn="ctr"/>
                      <a:endParaRPr lang="ja-JP" altLang="en-US" sz="1100" b="0" i="0" u="none" strike="noStrike" dirty="0" smtClean="0">
                        <a:effectLst/>
                        <a:latin typeface="HG丸ｺﾞｼｯｸM-PRO" panose="020F0600000000000000" pitchFamily="50" charset="-128"/>
                        <a:ea typeface="HG丸ｺﾞｼｯｸM-PRO" panose="020F0600000000000000" pitchFamily="50" charset="-128"/>
                      </a:endParaRPr>
                    </a:p>
                  </a:txBody>
                  <a:tcP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vMerge="1">
                  <a:txBody>
                    <a:bodyPr/>
                    <a:lstStyle/>
                    <a:p>
                      <a:endParaRPr kumimoji="1" lang="ja-JP" altLang="en-US" sz="11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r>
              <a:tr h="745181">
                <a:tc vMerge="1">
                  <a:txBody>
                    <a:bodyPr/>
                    <a:lstStyle/>
                    <a:p>
                      <a:endParaRPr kumimoji="1" lang="ja-JP" altLang="en-US"/>
                    </a:p>
                  </a:txBody>
                  <a:tcPr/>
                </a:tc>
                <a:tc>
                  <a:txBody>
                    <a:bodyPr/>
                    <a:lstStyle/>
                    <a:p>
                      <a:pPr algn="l" fontAlgn="ct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者自立支援給付（一部を除く）</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結核に係る健康診断</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就学困難と認められる学齢児童又は学齢生徒の保護者に対する援助</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浄化槽清掃業の許可</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effectLst/>
                          <a:latin typeface="HG丸ｺﾞｼｯｸM-PRO" pitchFamily="50" charset="-128"/>
                          <a:ea typeface="HG丸ｺﾞｼｯｸM-PRO" pitchFamily="50" charset="-128"/>
                        </a:rPr>
                        <a:t>都市計画</a:t>
                      </a:r>
                      <a:endParaRPr lang="en-US" altLang="ja-JP" sz="1100" b="1" i="0" u="none" strike="noStrike" dirty="0" smtClean="0">
                        <a:effectLst/>
                        <a:latin typeface="HG丸ｺﾞｼｯｸM-PRO" pitchFamily="50" charset="-128"/>
                        <a:ea typeface="HG丸ｺﾞｼｯｸM-PRO" pitchFamily="50" charset="-128"/>
                      </a:endParaRPr>
                    </a:p>
                    <a:p>
                      <a:pPr algn="l" fontAlgn="ctr"/>
                      <a:r>
                        <a:rPr lang="ja-JP" altLang="en-US" sz="1100" b="1" i="0" u="none" strike="noStrike" dirty="0" smtClean="0">
                          <a:effectLst/>
                          <a:latin typeface="HG丸ｺﾞｼｯｸM-PRO" pitchFamily="50" charset="-128"/>
                          <a:ea typeface="HG丸ｺﾞｼｯｸM-PRO" pitchFamily="50" charset="-128"/>
                        </a:rPr>
                        <a:t>（地区計画等）</a:t>
                      </a:r>
                    </a:p>
                    <a:p>
                      <a:pPr algn="l" fontAlgn="ct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災害の予防･警戒･防除等</a:t>
                      </a:r>
                      <a:endParaRPr kumimoji="1" lang="en-US" altLang="ja-JP" sz="1100" b="1" dirty="0" smtClean="0">
                        <a:solidFill>
                          <a:schemeClr val="tx1"/>
                        </a:solidFill>
                        <a:latin typeface="HG丸ｺﾞｼｯｸM-PRO" pitchFamily="50" charset="-128"/>
                        <a:ea typeface="HG丸ｺﾞｼｯｸM-PRO" pitchFamily="50" charset="-128"/>
                      </a:endParaRPr>
                    </a:p>
                    <a:p>
                      <a:r>
                        <a:rPr kumimoji="1" lang="ja-JP" altLang="en-US" sz="1100" b="1" dirty="0" smtClean="0">
                          <a:solidFill>
                            <a:schemeClr val="tx1"/>
                          </a:solidFill>
                          <a:latin typeface="HG丸ｺﾞｼｯｸM-PRO" pitchFamily="50" charset="-128"/>
                          <a:ea typeface="HG丸ｺﾞｼｯｸM-PRO" pitchFamily="50" charset="-128"/>
                        </a:rPr>
                        <a:t>（その他）</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r>
              <a:tr h="485018">
                <a:tc vMerge="1">
                  <a:txBody>
                    <a:bodyPr/>
                    <a:lstStyle/>
                    <a:p>
                      <a:endParaRPr kumimoji="1" lang="ja-JP" altLang="en-US"/>
                    </a:p>
                  </a:txBody>
                  <a:tcPr/>
                </a:tc>
                <a:tc>
                  <a:txBody>
                    <a:bodyPr/>
                    <a:lstStyle/>
                    <a:p>
                      <a:pPr algn="l" fontAlgn="ct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身体障がい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者相談・知的</a:t>
                      </a: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者相談の委託</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母子健康手帳の交付</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県費負担教職員の服務の監督</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市町村道の建設・管理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戸籍・住基</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r>
              <a:tr h="425044">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介護保険・国民健康保険事業</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埋葬、火葬の許可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準用河川の管理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r>
            </a:tbl>
          </a:graphicData>
        </a:graphic>
      </p:graphicFrame>
      <p:sp>
        <p:nvSpPr>
          <p:cNvPr id="7" name="正方形/長方形 6"/>
          <p:cNvSpPr/>
          <p:nvPr/>
        </p:nvSpPr>
        <p:spPr>
          <a:xfrm>
            <a:off x="4250922" y="2708920"/>
            <a:ext cx="1950217" cy="57606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特別区の事務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4" name="Text Box 8"/>
          <p:cNvSpPr txBox="1">
            <a:spLocks noChangeArrowheads="1"/>
          </p:cNvSpPr>
          <p:nvPr/>
        </p:nvSpPr>
        <p:spPr bwMode="auto">
          <a:xfrm>
            <a:off x="584515" y="6486731"/>
            <a:ext cx="2652295" cy="430887"/>
          </a:xfrm>
          <a:prstGeom prst="rect">
            <a:avLst/>
          </a:prstGeom>
          <a:noFill/>
          <a:ln w="25400" algn="ctr">
            <a:noFill/>
            <a:prstDash val="sysDot"/>
            <a:miter lim="800000"/>
            <a:headEnd/>
            <a:tailEnd/>
          </a:ln>
          <a:effectLst/>
        </p:spPr>
        <p:txBody>
          <a:bodyPr wrap="square">
            <a:spAutoFit/>
          </a:bodyPr>
          <a:lstStyle/>
          <a:p>
            <a:r>
              <a:rPr lang="en-US" altLang="ja-JP" sz="1100" b="1" dirty="0"/>
              <a:t>※</a:t>
            </a:r>
            <a:r>
              <a:rPr lang="ja-JP" altLang="en-US" sz="1100" b="1" dirty="0"/>
              <a:t>　</a:t>
            </a:r>
            <a:r>
              <a:rPr lang="ja-JP" altLang="en-US" sz="1100" b="1" dirty="0" smtClean="0"/>
              <a:t>白色</a:t>
            </a:r>
            <a:r>
              <a:rPr lang="ja-JP" altLang="en-US" sz="1100" b="1" smtClean="0"/>
              <a:t>部分は大阪府の</a:t>
            </a:r>
            <a:r>
              <a:rPr lang="ja-JP" altLang="en-US" sz="1100" b="1" dirty="0"/>
              <a:t>事務</a:t>
            </a:r>
          </a:p>
          <a:p>
            <a:r>
              <a:rPr lang="en-US" altLang="ja-JP" sz="1100" b="1" dirty="0"/>
              <a:t>※</a:t>
            </a:r>
            <a:r>
              <a:rPr lang="ja-JP" altLang="en-US" sz="1100" b="1" dirty="0"/>
              <a:t>　濃色部分は東京特別区の</a:t>
            </a:r>
            <a:r>
              <a:rPr lang="ja-JP" altLang="en-US" sz="1100" b="1" dirty="0" smtClean="0"/>
              <a:t>権限</a:t>
            </a:r>
            <a:endParaRPr lang="en-US" altLang="ja-JP" sz="1100" b="1" dirty="0" smtClean="0"/>
          </a:p>
        </p:txBody>
      </p:sp>
      <p:sp>
        <p:nvSpPr>
          <p:cNvPr id="5" name="正方形/長方形 4"/>
          <p:cNvSpPr/>
          <p:nvPr/>
        </p:nvSpPr>
        <p:spPr>
          <a:xfrm>
            <a:off x="7257256" y="4149080"/>
            <a:ext cx="2418269" cy="576064"/>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大阪府の事務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10"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3565412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p:cNvSpPr/>
          <p:nvPr/>
        </p:nvSpPr>
        <p:spPr bwMode="auto">
          <a:xfrm>
            <a:off x="53166" y="980728"/>
            <a:ext cx="9808369" cy="5536378"/>
          </a:xfrm>
          <a:prstGeom prst="rect">
            <a:avLst/>
          </a:prstGeom>
          <a:solidFill>
            <a:schemeClr val="accent6">
              <a:lumMod val="40000"/>
              <a:lumOff val="60000"/>
            </a:schemeClr>
          </a:solidFill>
          <a:ln>
            <a:noFill/>
            <a:headEnd/>
            <a:tailEnd/>
          </a:ln>
        </p:spPr>
        <p:style>
          <a:lnRef idx="2">
            <a:schemeClr val="dk1"/>
          </a:lnRef>
          <a:fillRef idx="1">
            <a:schemeClr val="lt1"/>
          </a:fillRef>
          <a:effectRef idx="0">
            <a:schemeClr val="dk1"/>
          </a:effectRef>
          <a:fontRef idx="minor">
            <a:schemeClr val="dk1"/>
          </a:fontRef>
        </p:style>
        <p:txBody>
          <a:bodyPr rtlCol="0" anchor="t" anchorCtr="0"/>
          <a:lstStyle/>
          <a:p>
            <a:pPr eaLnBrk="1" hangingPunct="1"/>
            <a:endParaRPr kumimoji="1"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kumimoji="1"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◆分権の理念に適合</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国に法制上の措置等を求めるのでなく</a:t>
            </a:r>
            <a:r>
              <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a:t>
            </a:r>
            <a:r>
              <a:rPr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公共団体が自らの判断と責任において行政を</a:t>
            </a:r>
            <a:r>
              <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運営する」と</a:t>
            </a: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いう分権の</a:t>
            </a:r>
            <a: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　　理念に沿って、現行制度を活用して中核市並みの事務分担を実現</a:t>
            </a:r>
            <a:endParaRPr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spcBef>
                <a:spcPts val="1200"/>
              </a:spcBef>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◆分権的な手法</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事務処理特例条例等による事務移譲は、地域の主体的な判断に基づき、各自治体の規模・能力など、それぞれの</a:t>
            </a:r>
            <a: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　　地域の実情に応じ、住民ニーズの的確な反映といった観点から、柔軟に移譲を行う手段として広く活用されている手法</a:t>
            </a:r>
            <a: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移譲</a:t>
            </a: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事務の処理に必要な財源措置は、特別区財政調整交付金で措置することを基本に制度設計）</a:t>
            </a:r>
            <a:endParaRPr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pPr>
            <a:endParaRPr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800"/>
              </a:lnSpc>
            </a:pPr>
            <a:endParaRPr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lnSpc>
                <a:spcPts val="1700"/>
              </a:lnSpc>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bwMode="auto">
          <a:xfrm>
            <a:off x="704528" y="5733256"/>
            <a:ext cx="8382000" cy="503274"/>
          </a:xfrm>
          <a:prstGeom prst="roundRect">
            <a:avLst/>
          </a:prstGeom>
          <a:solidFill>
            <a:schemeClr val="bg1"/>
          </a:solidFill>
          <a:ln w="9525">
            <a:noFill/>
            <a:round/>
            <a:headEnd/>
            <a:tailEnd/>
          </a:ln>
          <a:effectLst/>
        </p:spPr>
        <p:txBody>
          <a:bodyPr rtlCol="0" anchor="ctr" anchorCtr="0"/>
          <a:lstStyle/>
          <a:p>
            <a:pPr algn="ctr"/>
            <a:r>
              <a:rPr lang="ja-JP" altLang="en-US" b="1" dirty="0">
                <a:latin typeface="Meiryo UI" panose="020B0604030504040204" pitchFamily="50" charset="-128"/>
                <a:ea typeface="Meiryo UI" panose="020B0604030504040204" pitchFamily="50" charset="-128"/>
                <a:cs typeface="Meiryo UI" panose="020B0604030504040204" pitchFamily="50" charset="-128"/>
              </a:rPr>
              <a:t>東京都の特別区とは異なる事務分担を大阪独自に</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実現</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正方形/長方形 56"/>
          <p:cNvSpPr/>
          <p:nvPr/>
        </p:nvSpPr>
        <p:spPr>
          <a:xfrm>
            <a:off x="0" y="0"/>
            <a:ext cx="9901238"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ＭＳ Ｐゴシック" pitchFamily="50" charset="-128"/>
                <a:ea typeface="Meiryo UI" pitchFamily="50" charset="-128"/>
                <a:cs typeface="Meiryo UI" pitchFamily="50" charset="-128"/>
              </a:rPr>
              <a:t>７</a:t>
            </a:r>
            <a:r>
              <a:rPr lang="ja-JP" altLang="en-US" sz="2000" b="1" dirty="0">
                <a:solidFill>
                  <a:schemeClr val="tx1"/>
                </a:solidFill>
                <a:latin typeface="ＭＳ Ｐゴシック" pitchFamily="50" charset="-128"/>
                <a:ea typeface="Meiryo UI" pitchFamily="50" charset="-128"/>
                <a:cs typeface="Meiryo UI" pitchFamily="50" charset="-128"/>
              </a:rPr>
              <a:t>　</a:t>
            </a:r>
            <a:r>
              <a:rPr lang="ja-JP" altLang="en-US" sz="2000" b="1" dirty="0">
                <a:solidFill>
                  <a:srgbClr val="000000"/>
                </a:solidFill>
                <a:latin typeface="ＭＳ Ｐゴシック" pitchFamily="50" charset="-128"/>
                <a:ea typeface="Meiryo UI" pitchFamily="50" charset="-128"/>
                <a:cs typeface="Meiryo UI" pitchFamily="50" charset="-128"/>
              </a:rPr>
              <a:t>法令事務</a:t>
            </a:r>
            <a:r>
              <a:rPr lang="ja-JP" altLang="en-US" sz="2000" b="1" dirty="0" smtClean="0">
                <a:solidFill>
                  <a:srgbClr val="000000"/>
                </a:solidFill>
                <a:latin typeface="ＭＳ Ｐゴシック" pitchFamily="50" charset="-128"/>
                <a:ea typeface="Meiryo UI" pitchFamily="50" charset="-128"/>
                <a:cs typeface="Meiryo UI" pitchFamily="50" charset="-128"/>
              </a:rPr>
              <a:t>の特別区への承継</a:t>
            </a:r>
            <a:r>
              <a:rPr lang="ja-JP" altLang="en-US" sz="2000" b="1" dirty="0">
                <a:solidFill>
                  <a:srgbClr val="000000"/>
                </a:solidFill>
                <a:latin typeface="ＭＳ Ｐゴシック" pitchFamily="50" charset="-128"/>
                <a:ea typeface="Meiryo UI" pitchFamily="50" charset="-128"/>
                <a:cs typeface="Meiryo UI" pitchFamily="50" charset="-128"/>
              </a:rPr>
              <a:t>　　　　　</a:t>
            </a:r>
          </a:p>
        </p:txBody>
      </p:sp>
      <p:sp>
        <p:nvSpPr>
          <p:cNvPr id="47" name="AutoShape 4"/>
          <p:cNvSpPr>
            <a:spLocks noChangeArrowheads="1"/>
          </p:cNvSpPr>
          <p:nvPr/>
        </p:nvSpPr>
        <p:spPr bwMode="auto">
          <a:xfrm>
            <a:off x="272480" y="1268760"/>
            <a:ext cx="9361040" cy="1066800"/>
          </a:xfrm>
          <a:prstGeom prst="roundRect">
            <a:avLst/>
          </a:prstGeom>
          <a:solidFill>
            <a:schemeClr val="bg1"/>
          </a:solidFill>
          <a:ln>
            <a:noFill/>
            <a:headEnd/>
            <a:tailEnd/>
          </a:ln>
        </p:spPr>
        <p:style>
          <a:lnRef idx="2">
            <a:schemeClr val="accent2"/>
          </a:lnRef>
          <a:fillRef idx="1">
            <a:schemeClr val="lt1"/>
          </a:fillRef>
          <a:effectRef idx="0">
            <a:schemeClr val="accent2"/>
          </a:effectRef>
          <a:fontRef idx="minor">
            <a:schemeClr val="dk1"/>
          </a:fontRef>
        </p:style>
        <p:txBody>
          <a:bodyPr anchor="ctr" anchorCtr="0"/>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eaLnBrk="1" hangingPunct="1">
              <a:lnSpc>
                <a:spcPts val="2500"/>
              </a:lnSpc>
            </a:pPr>
            <a:r>
              <a:rPr lang="ja-JP" altLang="en-US" b="0" dirty="0" smtClean="0">
                <a:latin typeface="Meiryo UI" panose="020B0604030504040204" pitchFamily="50" charset="-128"/>
                <a:ea typeface="Meiryo UI" panose="020B0604030504040204" pitchFamily="50" charset="-128"/>
                <a:cs typeface="Meiryo UI" panose="020B0604030504040204" pitchFamily="50" charset="-128"/>
              </a:rPr>
              <a:t>　東京都</a:t>
            </a:r>
            <a:r>
              <a:rPr lang="ja-JP" altLang="en-US" b="0" dirty="0">
                <a:latin typeface="Meiryo UI" panose="020B0604030504040204" pitchFamily="50" charset="-128"/>
                <a:ea typeface="Meiryo UI" panose="020B0604030504040204" pitchFamily="50" charset="-128"/>
                <a:cs typeface="Meiryo UI" panose="020B0604030504040204" pitchFamily="50" charset="-128"/>
              </a:rPr>
              <a:t>の特別区が法律又はこれに基づく政令により処理することとされている事務とは異なる</a:t>
            </a:r>
            <a:r>
              <a:rPr lang="ja-JP" altLang="en-US" b="0" dirty="0" smtClean="0">
                <a:latin typeface="Meiryo UI" panose="020B0604030504040204" pitchFamily="50" charset="-128"/>
                <a:ea typeface="Meiryo UI" panose="020B0604030504040204" pitchFamily="50" charset="-128"/>
                <a:cs typeface="Meiryo UI" panose="020B0604030504040204" pitchFamily="50" charset="-128"/>
              </a:rPr>
              <a:t>事務分担として</a:t>
            </a:r>
            <a:r>
              <a:rPr lang="en-US" altLang="ja-JP" b="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b="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b="0" dirty="0" smtClean="0">
                <a:latin typeface="Meiryo UI" panose="020B0604030504040204" pitchFamily="50" charset="-128"/>
                <a:ea typeface="Meiryo UI" panose="020B0604030504040204" pitchFamily="50" charset="-128"/>
                <a:cs typeface="Meiryo UI" panose="020B0604030504040204" pitchFamily="50" charset="-128"/>
              </a:rPr>
              <a:t>　いる事務に</a:t>
            </a:r>
            <a:r>
              <a:rPr lang="ja-JP" altLang="en-US" b="0" dirty="0">
                <a:latin typeface="Meiryo UI" panose="020B0604030504040204" pitchFamily="50" charset="-128"/>
                <a:ea typeface="Meiryo UI" panose="020B0604030504040204" pitchFamily="50" charset="-128"/>
                <a:cs typeface="Meiryo UI" panose="020B0604030504040204" pitchFamily="50" charset="-128"/>
              </a:rPr>
              <a:t>ついては</a:t>
            </a:r>
            <a:r>
              <a:rPr lang="ja-JP" altLang="en-US" b="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事務処理特例条例等での事務移譲を基本とし</a:t>
            </a:r>
            <a:r>
              <a:rPr lang="ja-JP" altLang="en-US" b="0" dirty="0" smtClean="0">
                <a:latin typeface="Meiryo UI" panose="020B0604030504040204" pitchFamily="50" charset="-128"/>
                <a:ea typeface="Meiryo UI" panose="020B0604030504040204" pitchFamily="50" charset="-128"/>
                <a:cs typeface="Meiryo UI" panose="020B0604030504040204" pitchFamily="50" charset="-128"/>
              </a:rPr>
              <a:t>、制度上法令等の改正が必要なものは、</a:t>
            </a:r>
            <a:r>
              <a:rPr lang="en-US" altLang="ja-JP" b="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b="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b="0" dirty="0" smtClean="0">
                <a:latin typeface="Meiryo UI" panose="020B0604030504040204" pitchFamily="50" charset="-128"/>
                <a:ea typeface="Meiryo UI" panose="020B0604030504040204" pitchFamily="50" charset="-128"/>
                <a:cs typeface="Meiryo UI" panose="020B0604030504040204" pitchFamily="50" charset="-128"/>
              </a:rPr>
              <a:t>　法令等の改正を協議</a:t>
            </a:r>
            <a:endParaRPr lang="en-US" altLang="ja-JP" b="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二等辺三角形 9"/>
          <p:cNvSpPr/>
          <p:nvPr/>
        </p:nvSpPr>
        <p:spPr bwMode="auto">
          <a:xfrm rot="10800000">
            <a:off x="3944888" y="5157192"/>
            <a:ext cx="1706480" cy="292767"/>
          </a:xfrm>
          <a:prstGeom prst="triangle">
            <a:avLst/>
          </a:prstGeom>
          <a:solidFill>
            <a:schemeClr val="accent6">
              <a:lumMod val="75000"/>
            </a:schemeClr>
          </a:solidFill>
          <a:ln w="9525">
            <a:noFill/>
            <a:round/>
            <a:headEnd/>
            <a:tailEnd/>
          </a:ln>
          <a:effectLst/>
        </p:spPr>
        <p:txBody>
          <a:bodyPr rtlCol="0" anchor="ctr" anchorCtr="0"/>
          <a:lstStyle/>
          <a:p>
            <a:pPr algn="ctr" eaLnBrk="1" hangingPunct="1"/>
            <a:endParaRPr kumimoji="1" lang="ja-JP" altLang="en-US" sz="1400" dirty="0" smtClean="0">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0" y="548680"/>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（１）基本的な考え方</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9"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a:t>
            </a:r>
            <a:r>
              <a:rPr lang="ja-JP" altLang="en-US" sz="1100" b="1" dirty="0">
                <a:solidFill>
                  <a:srgbClr val="000000"/>
                </a:solidFill>
                <a:latin typeface="Meiryo UI" pitchFamily="50" charset="-128"/>
                <a:ea typeface="Meiryo UI" pitchFamily="50" charset="-128"/>
                <a:cs typeface="Meiryo UI" pitchFamily="50" charset="-128"/>
              </a:rPr>
              <a:t>４</a:t>
            </a:r>
          </a:p>
        </p:txBody>
      </p:sp>
    </p:spTree>
    <p:extLst>
      <p:ext uri="{BB962C8B-B14F-4D97-AF65-F5344CB8AC3E}">
        <p14:creationId xmlns:p14="http://schemas.microsoft.com/office/powerpoint/2010/main" val="34325806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bwMode="auto">
          <a:xfrm>
            <a:off x="76366" y="692696"/>
            <a:ext cx="9808369" cy="6165304"/>
          </a:xfrm>
          <a:prstGeom prst="rect">
            <a:avLst/>
          </a:prstGeom>
          <a:solidFill>
            <a:schemeClr val="accent6">
              <a:lumMod val="40000"/>
              <a:lumOff val="60000"/>
            </a:schemeClr>
          </a:solidFill>
          <a:ln w="19050">
            <a:noFill/>
            <a:headEnd/>
            <a:tailEnd/>
          </a:ln>
        </p:spPr>
        <p:style>
          <a:lnRef idx="2">
            <a:schemeClr val="dk1"/>
          </a:lnRef>
          <a:fillRef idx="1">
            <a:schemeClr val="lt1"/>
          </a:fillRef>
          <a:effectRef idx="0">
            <a:schemeClr val="dk1"/>
          </a:effectRef>
          <a:fontRef idx="minor">
            <a:schemeClr val="dk1"/>
          </a:fontRef>
        </p:style>
        <p:txBody>
          <a:bodyPr rtlCol="0" anchor="t" anchorCtr="0"/>
          <a:lstStyle/>
          <a:p>
            <a:pPr eaLnBrk="1" hangingPunct="1"/>
            <a:endParaRPr kumimoji="1"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kumimoji="1"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600" b="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pPr>
            <a:endParaRPr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sz="2000"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800"/>
              </a:lnSpc>
            </a:pPr>
            <a:endParaRPr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lnSpc>
                <a:spcPts val="1700"/>
              </a:lnSpc>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bwMode="auto">
          <a:xfrm>
            <a:off x="4592960" y="1700808"/>
            <a:ext cx="5188157" cy="4995816"/>
          </a:xfrm>
          <a:prstGeom prst="rect">
            <a:avLst/>
          </a:prstGeom>
          <a:solidFill>
            <a:schemeClr val="bg1"/>
          </a:solidFill>
          <a:ln w="12700" algn="ctr">
            <a:noFill/>
            <a:prstDash val="solid"/>
            <a:round/>
            <a:headEnd/>
            <a:tailEnd/>
          </a:ln>
          <a:effectLst/>
          <a:extLst/>
        </p:spPr>
        <p:txBody>
          <a:bodyPr wrap="none" rtlCol="0" anchor="b" anchorCtr="0"/>
          <a:lstStyle/>
          <a:p>
            <a:pPr>
              <a:lnSpc>
                <a:spcPts val="600"/>
              </a:lnSpc>
            </a:pPr>
            <a:endParaRPr lang="en-US" altLang="ja-JP" sz="1200" b="0" dirty="0" smtClean="0">
              <a:latin typeface="+mn-ea"/>
              <a:ea typeface="+mn-ea"/>
              <a:cs typeface="Meiryo UI" panose="020B0604030504040204" pitchFamily="50" charset="-128"/>
            </a:endParaRPr>
          </a:p>
        </p:txBody>
      </p:sp>
      <p:graphicFrame>
        <p:nvGraphicFramePr>
          <p:cNvPr id="12" name="コンテンツ プレースホルダ 4"/>
          <p:cNvGraphicFramePr>
            <a:graphicFrameLocks/>
          </p:cNvGraphicFramePr>
          <p:nvPr>
            <p:extLst>
              <p:ext uri="{D42A27DB-BD31-4B8C-83A1-F6EECF244321}">
                <p14:modId xmlns:p14="http://schemas.microsoft.com/office/powerpoint/2010/main" val="275143778"/>
              </p:ext>
            </p:extLst>
          </p:nvPr>
        </p:nvGraphicFramePr>
        <p:xfrm>
          <a:off x="228600" y="2649183"/>
          <a:ext cx="3932312" cy="2743201"/>
        </p:xfrm>
        <a:graphic>
          <a:graphicData uri="http://schemas.openxmlformats.org/drawingml/2006/table">
            <a:tbl>
              <a:tblPr firstRow="1" bandRow="1">
                <a:tableStyleId>{5C22544A-7EE6-4342-B048-85BDC9FD1C3A}</a:tableStyleId>
              </a:tblPr>
              <a:tblGrid>
                <a:gridCol w="979984"/>
                <a:gridCol w="738082"/>
                <a:gridCol w="738082"/>
                <a:gridCol w="738082"/>
                <a:gridCol w="738082"/>
              </a:tblGrid>
              <a:tr h="651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法令</a:t>
                      </a:r>
                      <a:endParaRPr kumimoji="1" lang="en-US" altLang="ja-JP" sz="12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2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区分　　　　    </a:t>
                      </a:r>
                      <a:r>
                        <a:rPr kumimoji="1" lang="ja-JP" altLang="en-US" sz="9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9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4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法律</a:t>
                      </a:r>
                      <a:endParaRPr kumimoji="1" lang="ja-JP" altLang="en-US" sz="1400" spc="0" dirty="0">
                        <a:solidFill>
                          <a:schemeClr val="bg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4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政令</a:t>
                      </a:r>
                      <a:endParaRPr kumimoji="1" lang="ja-JP" altLang="en-US" sz="1400" spc="0" dirty="0">
                        <a:solidFill>
                          <a:schemeClr val="bg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400" spc="0" dirty="0" smtClean="0">
                          <a:solidFill>
                            <a:schemeClr val="bg1"/>
                          </a:solidFill>
                          <a:latin typeface="Meiryo UI" pitchFamily="50" charset="-128"/>
                          <a:ea typeface="Meiryo UI" pitchFamily="50" charset="-128"/>
                          <a:cs typeface="Meiryo UI" pitchFamily="50" charset="-128"/>
                        </a:rPr>
                        <a:t>省令</a:t>
                      </a:r>
                      <a:endParaRPr kumimoji="1" lang="ja-JP" altLang="en-US" sz="1400" spc="0" dirty="0">
                        <a:solidFill>
                          <a:schemeClr val="bg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4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計</a:t>
                      </a:r>
                      <a:endParaRPr kumimoji="1" lang="ja-JP" altLang="en-US" sz="1400" spc="0" dirty="0">
                        <a:solidFill>
                          <a:schemeClr val="bg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75000"/>
                      </a:schemeClr>
                    </a:solidFill>
                  </a:tcPr>
                </a:tc>
              </a:tr>
              <a:tr h="520656">
                <a:tc>
                  <a:txBody>
                    <a:bodyPr/>
                    <a:lstStyle/>
                    <a:p>
                      <a:pPr algn="l"/>
                      <a:r>
                        <a:rPr kumimoji="1" lang="ja-JP" altLang="en-US" sz="1400" spc="0" dirty="0" smtClean="0">
                          <a:latin typeface="Meiryo UI" panose="020B0604030504040204" pitchFamily="50" charset="-128"/>
                          <a:ea typeface="Meiryo UI" panose="020B0604030504040204" pitchFamily="50" charset="-128"/>
                          <a:cs typeface="Meiryo UI" panose="020B0604030504040204" pitchFamily="50" charset="-128"/>
                        </a:rPr>
                        <a:t>事務分担</a:t>
                      </a:r>
                      <a:endParaRPr kumimoji="1" lang="ja-JP" altLang="en-US" sz="1400" spc="0" dirty="0">
                        <a:latin typeface="Meiryo UI" pitchFamily="50" charset="-128"/>
                        <a:ea typeface="Meiryo UI" pitchFamily="50" charset="-128"/>
                        <a:cs typeface="Meiryo UI" pitchFamily="50" charset="-128"/>
                      </a:endParaRPr>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r>
                        <a:rPr kumimoji="1" lang="ja-JP" altLang="en-US" sz="1400" u="sng" spc="0" dirty="0" smtClean="0">
                          <a:solidFill>
                            <a:schemeClr val="tx1"/>
                          </a:solidFill>
                          <a:latin typeface="Meiryo UI" pitchFamily="50" charset="-128"/>
                          <a:ea typeface="Meiryo UI" pitchFamily="50" charset="-128"/>
                          <a:cs typeface="Meiryo UI" pitchFamily="50" charset="-128"/>
                        </a:rPr>
                        <a:t>８５</a:t>
                      </a:r>
                      <a:endParaRPr kumimoji="1" lang="en-US" altLang="ja-JP" sz="1400" u="sng"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r>
                        <a:rPr kumimoji="1" lang="ja-JP" altLang="en-US" sz="1400" spc="0" dirty="0" smtClean="0">
                          <a:solidFill>
                            <a:schemeClr val="tx1"/>
                          </a:solidFill>
                          <a:latin typeface="Meiryo UI" pitchFamily="50" charset="-128"/>
                          <a:ea typeface="Meiryo UI" pitchFamily="50" charset="-128"/>
                          <a:cs typeface="Meiryo UI" pitchFamily="50" charset="-128"/>
                        </a:rPr>
                        <a:t>３３</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r>
                        <a:rPr kumimoji="1" lang="en-US" altLang="ja-JP" sz="1400" spc="0" dirty="0" smtClean="0">
                          <a:solidFill>
                            <a:schemeClr val="tx1"/>
                          </a:solidFill>
                          <a:latin typeface="Meiryo UI" pitchFamily="50" charset="-128"/>
                          <a:ea typeface="Meiryo UI" pitchFamily="50" charset="-128"/>
                          <a:cs typeface="Meiryo UI" pitchFamily="50" charset="-128"/>
                        </a:rPr>
                        <a:t>2</a:t>
                      </a:r>
                      <a:r>
                        <a:rPr kumimoji="1" lang="ja-JP" altLang="en-US" sz="1400" spc="0" dirty="0" smtClean="0">
                          <a:solidFill>
                            <a:schemeClr val="tx1"/>
                          </a:solidFill>
                          <a:latin typeface="Meiryo UI" pitchFamily="50" charset="-128"/>
                          <a:ea typeface="Meiryo UI" pitchFamily="50" charset="-128"/>
                          <a:cs typeface="Meiryo UI" pitchFamily="50" charset="-128"/>
                        </a:rPr>
                        <a:t>１</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r>
                        <a:rPr kumimoji="1" lang="ja-JP" altLang="en-US" sz="1400" u="sng" spc="0" dirty="0" smtClean="0">
                          <a:solidFill>
                            <a:schemeClr val="tx1"/>
                          </a:solidFill>
                          <a:latin typeface="Meiryo UI" pitchFamily="50" charset="-128"/>
                          <a:ea typeface="Meiryo UI" pitchFamily="50" charset="-128"/>
                          <a:cs typeface="Meiryo UI" pitchFamily="50" charset="-128"/>
                        </a:rPr>
                        <a:t>１３９</a:t>
                      </a:r>
                      <a:endParaRPr kumimoji="1" lang="en-US" altLang="ja-JP" sz="1400" u="sng"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r>
              <a:tr h="509590">
                <a:tc>
                  <a:txBody>
                    <a:bodyPr/>
                    <a:lstStyle/>
                    <a:p>
                      <a:pPr algn="l"/>
                      <a:r>
                        <a:rPr kumimoji="1" lang="ja-JP" altLang="en-US" sz="1400" spc="0" dirty="0" smtClean="0">
                          <a:latin typeface="Meiryo UI" panose="020B0604030504040204" pitchFamily="50" charset="-128"/>
                          <a:ea typeface="Meiryo UI" panose="020B0604030504040204" pitchFamily="50" charset="-128"/>
                          <a:cs typeface="Meiryo UI" panose="020B0604030504040204" pitchFamily="50" charset="-128"/>
                        </a:rPr>
                        <a:t>財政調整</a:t>
                      </a:r>
                      <a:endParaRPr kumimoji="1" lang="ja-JP" altLang="en-US" sz="1400" spc="0"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spc="0" dirty="0" smtClean="0">
                          <a:solidFill>
                            <a:schemeClr val="tx1"/>
                          </a:solidFill>
                          <a:latin typeface="Meiryo UI" pitchFamily="50" charset="-128"/>
                          <a:ea typeface="Meiryo UI" pitchFamily="50" charset="-128"/>
                          <a:cs typeface="Meiryo UI" pitchFamily="50" charset="-128"/>
                        </a:rPr>
                        <a:t>１</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１</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０</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spc="0" dirty="0" smtClean="0">
                          <a:solidFill>
                            <a:schemeClr val="tx1"/>
                          </a:solidFill>
                          <a:latin typeface="Meiryo UI" pitchFamily="50" charset="-128"/>
                          <a:ea typeface="Meiryo UI" pitchFamily="50" charset="-128"/>
                          <a:cs typeface="Meiryo UI" pitchFamily="50" charset="-128"/>
                        </a:rPr>
                        <a:t>２</a:t>
                      </a:r>
                      <a:endParaRPr kumimoji="1" lang="ja-JP" altLang="en-US" sz="1400" spc="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0830">
                <a:tc>
                  <a:txBody>
                    <a:bodyPr/>
                    <a:lstStyle/>
                    <a:p>
                      <a:pPr algn="l"/>
                      <a:r>
                        <a:rPr kumimoji="1" lang="ja-JP" altLang="en-US" sz="1200" spc="0" baseline="0" dirty="0" smtClean="0">
                          <a:latin typeface="Meiryo UI" panose="020B0604030504040204" pitchFamily="50" charset="-128"/>
                          <a:ea typeface="Meiryo UI" panose="020B0604030504040204" pitchFamily="50" charset="-128"/>
                          <a:cs typeface="Meiryo UI" panose="020B0604030504040204" pitchFamily="50" charset="-128"/>
                        </a:rPr>
                        <a:t>都区協議会</a:t>
                      </a:r>
                      <a:endParaRPr kumimoji="1" lang="ja-JP" altLang="en-US" sz="1200" spc="0" baseline="0"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０</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１</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０</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0656">
                <a:tc>
                  <a:txBody>
                    <a:bodyPr/>
                    <a:lstStyle/>
                    <a:p>
                      <a:pPr algn="l"/>
                      <a:r>
                        <a:rPr kumimoji="1" lang="ja-JP" altLang="en-US" sz="1400" spc="0" dirty="0" smtClean="0">
                          <a:latin typeface="Meiryo UI" panose="020B0604030504040204" pitchFamily="50" charset="-128"/>
                          <a:ea typeface="Meiryo UI" panose="020B0604030504040204" pitchFamily="50" charset="-128"/>
                          <a:cs typeface="Meiryo UI" panose="020B0604030504040204" pitchFamily="50" charset="-128"/>
                        </a:rPr>
                        <a:t>組織体制</a:t>
                      </a:r>
                      <a:endParaRPr kumimoji="1" lang="ja-JP" altLang="en-US" sz="1400" spc="0"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１</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spc="0" dirty="0" smtClean="0">
                          <a:solidFill>
                            <a:schemeClr val="tx1"/>
                          </a:solidFill>
                          <a:latin typeface="Meiryo UI" pitchFamily="50" charset="-128"/>
                          <a:ea typeface="Meiryo UI" pitchFamily="50" charset="-128"/>
                          <a:cs typeface="Meiryo UI" pitchFamily="50" charset="-128"/>
                        </a:rPr>
                        <a:t>０</a:t>
                      </a:r>
                      <a:endParaRPr kumimoji="1" lang="ja-JP" altLang="en-US" sz="1400" spc="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spc="0" dirty="0" smtClean="0">
                          <a:solidFill>
                            <a:schemeClr val="tx1"/>
                          </a:solidFill>
                          <a:latin typeface="Meiryo UI" pitchFamily="50" charset="-128"/>
                          <a:ea typeface="Meiryo UI" pitchFamily="50" charset="-128"/>
                          <a:cs typeface="Meiryo UI" pitchFamily="50" charset="-128"/>
                        </a:rPr>
                        <a:t>０</a:t>
                      </a:r>
                      <a:endParaRPr kumimoji="1" lang="ja-JP" altLang="en-US" sz="1400" spc="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１</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5" name="テキスト ボックス 14"/>
          <p:cNvSpPr txBox="1"/>
          <p:nvPr/>
        </p:nvSpPr>
        <p:spPr>
          <a:xfrm>
            <a:off x="200472" y="5495223"/>
            <a:ext cx="4176464" cy="1123712"/>
          </a:xfrm>
          <a:prstGeom prst="roundRect">
            <a:avLst/>
          </a:prstGeom>
          <a:noFill/>
          <a:ln>
            <a:solidFill>
              <a:schemeClr val="tx1"/>
            </a:solidFill>
            <a:prstDash val="dash"/>
          </a:ln>
        </p:spPr>
        <p:txBody>
          <a:bodyPr wrap="square" rIns="54000" rtlCol="0">
            <a:spAutoFit/>
          </a:bodyPr>
          <a:lstStyle/>
          <a:p>
            <a:r>
              <a:rPr lang="en-US" altLang="ja-JP" sz="1200" b="0" dirty="0" smtClean="0">
                <a:latin typeface="Meiryo UI" pitchFamily="50" charset="-128"/>
                <a:ea typeface="Meiryo UI" pitchFamily="50" charset="-128"/>
                <a:cs typeface="Meiryo UI" pitchFamily="50" charset="-128"/>
              </a:rPr>
              <a:t>【</a:t>
            </a:r>
            <a:r>
              <a:rPr lang="ja-JP" altLang="en-US" sz="1200" b="0" dirty="0" smtClean="0">
                <a:latin typeface="Meiryo UI" pitchFamily="50" charset="-128"/>
                <a:ea typeface="Meiryo UI" pitchFamily="50" charset="-128"/>
                <a:cs typeface="Meiryo UI" pitchFamily="50" charset="-128"/>
              </a:rPr>
              <a:t>整理の考え方</a:t>
            </a:r>
            <a:r>
              <a:rPr lang="en-US" altLang="ja-JP" sz="1200" b="0" dirty="0" smtClean="0">
                <a:latin typeface="Meiryo UI" pitchFamily="50" charset="-128"/>
                <a:ea typeface="Meiryo UI" pitchFamily="50" charset="-128"/>
                <a:cs typeface="Meiryo UI" pitchFamily="50" charset="-128"/>
              </a:rPr>
              <a:t>】</a:t>
            </a:r>
          </a:p>
          <a:p>
            <a:r>
              <a:rPr lang="ja-JP" altLang="en-US" sz="1200" b="0" dirty="0" smtClean="0">
                <a:latin typeface="Meiryo UI" pitchFamily="50" charset="-128"/>
                <a:ea typeface="Meiryo UI" pitchFamily="50" charset="-128"/>
                <a:cs typeface="Meiryo UI" pitchFamily="50" charset="-128"/>
              </a:rPr>
              <a:t>① 事務分担の対象となる法令事務について、根拠法令・条項</a:t>
            </a:r>
            <a:r>
              <a:rPr lang="ja-JP" altLang="en-US" sz="1200" b="0" dirty="0" err="1" smtClean="0">
                <a:latin typeface="Meiryo UI" pitchFamily="50" charset="-128"/>
                <a:ea typeface="Meiryo UI" pitchFamily="50" charset="-128"/>
                <a:cs typeface="Meiryo UI" pitchFamily="50" charset="-128"/>
              </a:rPr>
              <a:t>ご</a:t>
            </a:r>
            <a:r>
              <a:rPr lang="en-US" altLang="ja-JP" sz="1200" b="0" dirty="0" smtClean="0">
                <a:latin typeface="Meiryo UI" pitchFamily="50" charset="-128"/>
                <a:ea typeface="Meiryo UI" pitchFamily="50" charset="-128"/>
                <a:cs typeface="Meiryo UI" pitchFamily="50" charset="-128"/>
              </a:rPr>
              <a:t/>
            </a:r>
            <a:br>
              <a:rPr lang="en-US" altLang="ja-JP" sz="1200" b="0" dirty="0" smtClean="0">
                <a:latin typeface="Meiryo UI" pitchFamily="50" charset="-128"/>
                <a:ea typeface="Meiryo UI" pitchFamily="50" charset="-128"/>
                <a:cs typeface="Meiryo UI" pitchFamily="50" charset="-128"/>
              </a:rPr>
            </a:br>
            <a:r>
              <a:rPr lang="ja-JP" altLang="en-US" sz="1200" b="0" dirty="0" smtClean="0">
                <a:latin typeface="Meiryo UI" pitchFamily="50" charset="-128"/>
                <a:ea typeface="Meiryo UI" pitchFamily="50" charset="-128"/>
                <a:cs typeface="Meiryo UI" pitchFamily="50" charset="-128"/>
              </a:rPr>
              <a:t>　　</a:t>
            </a:r>
            <a:r>
              <a:rPr lang="ja-JP" altLang="en-US" sz="1200" b="0" dirty="0" err="1" smtClean="0">
                <a:latin typeface="Meiryo UI" pitchFamily="50" charset="-128"/>
                <a:ea typeface="Meiryo UI" pitchFamily="50" charset="-128"/>
                <a:cs typeface="Meiryo UI" pitchFamily="50" charset="-128"/>
              </a:rPr>
              <a:t>とに</a:t>
            </a:r>
            <a:r>
              <a:rPr lang="ja-JP" altLang="en-US" sz="1200" b="0" dirty="0" smtClean="0">
                <a:latin typeface="Meiryo UI" pitchFamily="50" charset="-128"/>
                <a:ea typeface="Meiryo UI" pitchFamily="50" charset="-128"/>
                <a:cs typeface="Meiryo UI" pitchFamily="50" charset="-128"/>
              </a:rPr>
              <a:t>整理</a:t>
            </a:r>
            <a:endParaRPr lang="en-US" altLang="ja-JP" sz="1200" b="0" dirty="0" smtClean="0">
              <a:latin typeface="Meiryo UI" pitchFamily="50" charset="-128"/>
              <a:ea typeface="Meiryo UI" pitchFamily="50" charset="-128"/>
              <a:cs typeface="Meiryo UI" pitchFamily="50" charset="-128"/>
            </a:endParaRPr>
          </a:p>
          <a:p>
            <a:r>
              <a:rPr lang="ja-JP" altLang="en-US" sz="1200" b="0" dirty="0" smtClean="0">
                <a:latin typeface="Meiryo UI" pitchFamily="50" charset="-128"/>
                <a:ea typeface="Meiryo UI" pitchFamily="50" charset="-128"/>
                <a:cs typeface="Meiryo UI" pitchFamily="50" charset="-128"/>
              </a:rPr>
              <a:t>② 特別区素案において特別区が行うこととした事務のうち、東京</a:t>
            </a:r>
            <a:r>
              <a:rPr lang="en-US" altLang="ja-JP" sz="1200" b="0" dirty="0" smtClean="0">
                <a:latin typeface="Meiryo UI" pitchFamily="50" charset="-128"/>
                <a:ea typeface="Meiryo UI" pitchFamily="50" charset="-128"/>
                <a:cs typeface="Meiryo UI" pitchFamily="50" charset="-128"/>
              </a:rPr>
              <a:t/>
            </a:r>
            <a:br>
              <a:rPr lang="en-US" altLang="ja-JP" sz="1200" b="0" dirty="0" smtClean="0">
                <a:latin typeface="Meiryo UI" pitchFamily="50" charset="-128"/>
                <a:ea typeface="Meiryo UI" pitchFamily="50" charset="-128"/>
                <a:cs typeface="Meiryo UI" pitchFamily="50" charset="-128"/>
              </a:rPr>
            </a:br>
            <a:r>
              <a:rPr lang="ja-JP" altLang="en-US" sz="1200" b="0" dirty="0" smtClean="0">
                <a:latin typeface="Meiryo UI" pitchFamily="50" charset="-128"/>
                <a:ea typeface="Meiryo UI" pitchFamily="50" charset="-128"/>
                <a:cs typeface="Meiryo UI" pitchFamily="50" charset="-128"/>
              </a:rPr>
              <a:t>　　都における法令上の特別区の事務とは、異なる事務を抽出</a:t>
            </a:r>
            <a:endParaRPr lang="en-US" altLang="ja-JP" sz="1200" b="0" dirty="0" smtClean="0">
              <a:latin typeface="Meiryo UI" pitchFamily="50" charset="-128"/>
              <a:ea typeface="Meiryo UI" pitchFamily="50" charset="-128"/>
              <a:cs typeface="Meiryo UI" pitchFamily="50" charset="-128"/>
            </a:endParaRPr>
          </a:p>
        </p:txBody>
      </p:sp>
      <p:sp>
        <p:nvSpPr>
          <p:cNvPr id="18" name="角丸四角形 17"/>
          <p:cNvSpPr/>
          <p:nvPr/>
        </p:nvSpPr>
        <p:spPr bwMode="auto">
          <a:xfrm>
            <a:off x="522412" y="908720"/>
            <a:ext cx="8850984" cy="609600"/>
          </a:xfrm>
          <a:prstGeom prst="roundRect">
            <a:avLst/>
          </a:prstGeom>
          <a:solidFill>
            <a:schemeClr val="bg1"/>
          </a:solidFill>
          <a:ln w="9525">
            <a:noFill/>
            <a:round/>
            <a:headEnd/>
            <a:tailEnd/>
          </a:ln>
          <a:effectLst/>
        </p:spPr>
        <p:txBody>
          <a:bodyPr rtlCol="0" anchor="ctr" anchorCtr="0"/>
          <a:lstStyle/>
          <a:p>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　東京の特別区が法律又はこれに基づく政令により処理することとされている事務とは異なる</a:t>
            </a:r>
            <a:endParaRPr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事務分担としているもの</a:t>
            </a:r>
            <a:endParaRPr lang="en-US" altLang="ja-JP"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4677668" y="1802408"/>
            <a:ext cx="5012433" cy="677108"/>
          </a:xfrm>
          <a:prstGeom prst="rect">
            <a:avLst/>
          </a:prstGeom>
          <a:solidFill>
            <a:schemeClr val="accent1">
              <a:lumMod val="40000"/>
              <a:lumOff val="60000"/>
            </a:schemeClr>
          </a:solid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eaLnBrk="1" hangingPunct="1"/>
            <a:r>
              <a:rPr lang="ja-JP" altLang="en-US" sz="1400" b="1" dirty="0" smtClean="0">
                <a:latin typeface="Meiryo UI" pitchFamily="50" charset="-128"/>
                <a:ea typeface="Meiryo UI" pitchFamily="50" charset="-128"/>
                <a:cs typeface="Meiryo UI" pitchFamily="50" charset="-128"/>
              </a:rPr>
              <a:t>▶条例による事務処理の特例等により対応　</a:t>
            </a:r>
            <a:r>
              <a:rPr lang="en-US" altLang="ja-JP" sz="1400" b="1" dirty="0" smtClean="0">
                <a:latin typeface="Meiryo UI" pitchFamily="50" charset="-128"/>
                <a:ea typeface="Meiryo UI" pitchFamily="50" charset="-128"/>
                <a:cs typeface="Meiryo UI" pitchFamily="50" charset="-128"/>
              </a:rPr>
              <a:t>【</a:t>
            </a:r>
            <a:r>
              <a:rPr lang="ja-JP" altLang="en-US" sz="1400" b="1" dirty="0" smtClean="0">
                <a:latin typeface="Meiryo UI" pitchFamily="50" charset="-128"/>
                <a:ea typeface="Meiryo UI" pitchFamily="50" charset="-128"/>
                <a:cs typeface="Meiryo UI" pitchFamily="50" charset="-128"/>
              </a:rPr>
              <a:t>基本</a:t>
            </a:r>
            <a:r>
              <a:rPr lang="en-US" altLang="ja-JP" sz="1400" b="1" dirty="0" smtClean="0">
                <a:latin typeface="Meiryo UI" pitchFamily="50" charset="-128"/>
                <a:ea typeface="Meiryo UI" pitchFamily="50" charset="-128"/>
                <a:cs typeface="Meiryo UI" pitchFamily="50" charset="-128"/>
              </a:rPr>
              <a:t>】</a:t>
            </a:r>
          </a:p>
          <a:p>
            <a:pPr eaLnBrk="1" hangingPunct="1"/>
            <a:r>
              <a:rPr lang="ja-JP" altLang="en-US" sz="1200" b="0" dirty="0" smtClean="0">
                <a:latin typeface="Meiryo UI" pitchFamily="50" charset="-128"/>
                <a:ea typeface="Meiryo UI" pitchFamily="50" charset="-128"/>
                <a:cs typeface="Meiryo UI" pitchFamily="50" charset="-128"/>
              </a:rPr>
              <a:t>・地方自治法に基づき、大阪府が特例条例を制定するなど必要な措置を講ずる</a:t>
            </a:r>
            <a:endParaRPr lang="en-US" altLang="ja-JP" sz="1200" b="0" dirty="0" smtClean="0">
              <a:latin typeface="Meiryo UI" pitchFamily="50" charset="-128"/>
              <a:ea typeface="Meiryo UI" pitchFamily="50" charset="-128"/>
              <a:cs typeface="Meiryo UI" pitchFamily="50" charset="-128"/>
            </a:endParaRPr>
          </a:p>
          <a:p>
            <a:pPr eaLnBrk="1" hangingPunct="1"/>
            <a:r>
              <a:rPr lang="ja-JP" altLang="en-US" sz="1200" b="0" dirty="0" smtClean="0">
                <a:latin typeface="Meiryo UI" pitchFamily="50" charset="-128"/>
                <a:ea typeface="Meiryo UI" pitchFamily="50" charset="-128"/>
                <a:cs typeface="Meiryo UI" pitchFamily="50" charset="-128"/>
              </a:rPr>
              <a:t>・協定書に記載し総務大臣にあらかじめ報告</a:t>
            </a:r>
            <a:endParaRPr lang="en-US" altLang="ja-JP" sz="1200" b="0" dirty="0" smtClean="0">
              <a:latin typeface="Meiryo UI" pitchFamily="50" charset="-128"/>
              <a:ea typeface="Meiryo UI" pitchFamily="50" charset="-128"/>
              <a:cs typeface="Meiryo UI" pitchFamily="50" charset="-128"/>
            </a:endParaRPr>
          </a:p>
        </p:txBody>
      </p:sp>
      <p:sp>
        <p:nvSpPr>
          <p:cNvPr id="22" name="角丸四角形 21"/>
          <p:cNvSpPr/>
          <p:nvPr/>
        </p:nvSpPr>
        <p:spPr>
          <a:xfrm>
            <a:off x="272480" y="2060848"/>
            <a:ext cx="3960440" cy="323850"/>
          </a:xfrm>
          <a:prstGeom prst="roundRect">
            <a:avLst>
              <a:gd name="adj" fmla="val 7849"/>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smtClean="0">
                <a:solidFill>
                  <a:schemeClr val="bg1"/>
                </a:solidFill>
                <a:latin typeface="Meiryo UI" pitchFamily="50" charset="-128"/>
                <a:ea typeface="Meiryo UI" pitchFamily="50" charset="-128"/>
                <a:cs typeface="Meiryo UI" pitchFamily="50" charset="-128"/>
              </a:rPr>
              <a:t>現時点で整理した結果</a:t>
            </a:r>
            <a:endParaRPr lang="ja-JP" altLang="en-US" sz="1600" b="1" dirty="0">
              <a:solidFill>
                <a:schemeClr val="bg1"/>
              </a:solidFill>
              <a:latin typeface="Meiryo UI" pitchFamily="50" charset="-128"/>
              <a:ea typeface="Meiryo UI" pitchFamily="50" charset="-128"/>
              <a:cs typeface="Meiryo UI" pitchFamily="50" charset="-128"/>
            </a:endParaRPr>
          </a:p>
        </p:txBody>
      </p:sp>
      <p:sp>
        <p:nvSpPr>
          <p:cNvPr id="23" name="二等辺三角形 22"/>
          <p:cNvSpPr/>
          <p:nvPr/>
        </p:nvSpPr>
        <p:spPr bwMode="auto">
          <a:xfrm rot="5400000">
            <a:off x="3524920" y="3848968"/>
            <a:ext cx="1728000" cy="312000"/>
          </a:xfrm>
          <a:prstGeom prst="triangle">
            <a:avLst/>
          </a:prstGeom>
          <a:solidFill>
            <a:schemeClr val="accent6">
              <a:lumMod val="75000"/>
            </a:schemeClr>
          </a:solidFill>
          <a:ln w="9525">
            <a:noFill/>
            <a:round/>
            <a:headEnd/>
            <a:tailEnd/>
          </a:ln>
          <a:effectLst/>
        </p:spPr>
        <p:txBody>
          <a:bodyPr rtlCol="0" anchor="ctr" anchorCtr="0"/>
          <a:lstStyle/>
          <a:p>
            <a:pPr algn="ctr" eaLnBrk="1" hangingPunct="1"/>
            <a:endParaRPr kumimoji="1" lang="ja-JP" altLang="en-US" sz="1400" dirty="0" smtClean="0">
              <a:latin typeface="HG丸ｺﾞｼｯｸM-PRO" panose="020F0600000000000000" pitchFamily="50" charset="-128"/>
              <a:ea typeface="HG丸ｺﾞｼｯｸM-PRO" panose="020F0600000000000000" pitchFamily="50" charset="-128"/>
            </a:endParaRPr>
          </a:p>
        </p:txBody>
      </p:sp>
      <p:sp>
        <p:nvSpPr>
          <p:cNvPr id="24" name="テキスト ボックス 23"/>
          <p:cNvSpPr txBox="1"/>
          <p:nvPr/>
        </p:nvSpPr>
        <p:spPr>
          <a:xfrm>
            <a:off x="2792760" y="2398878"/>
            <a:ext cx="1440160" cy="276999"/>
          </a:xfrm>
          <a:prstGeom prst="rect">
            <a:avLst/>
          </a:prstGeom>
          <a:noFill/>
        </p:spPr>
        <p:txBody>
          <a:bodyPr wrap="square" rtlCol="0">
            <a:spAutoFit/>
          </a:bodyPr>
          <a:lstStyle/>
          <a:p>
            <a:pPr algn="r"/>
            <a:r>
              <a:rPr lang="ja-JP" altLang="en-US" sz="1200" b="0" dirty="0" smtClean="0">
                <a:latin typeface="Meiryo UI" pitchFamily="50" charset="-128"/>
                <a:ea typeface="Meiryo UI" pitchFamily="50" charset="-128"/>
                <a:cs typeface="Meiryo UI" pitchFamily="50" charset="-128"/>
              </a:rPr>
              <a:t>（</a:t>
            </a:r>
            <a:r>
              <a:rPr lang="en-US" altLang="ja-JP" sz="1200" b="0" dirty="0" smtClean="0">
                <a:latin typeface="Meiryo UI" pitchFamily="50" charset="-128"/>
                <a:ea typeface="Meiryo UI" pitchFamily="50" charset="-128"/>
                <a:cs typeface="Meiryo UI" pitchFamily="50" charset="-128"/>
              </a:rPr>
              <a:t>H28.5.1</a:t>
            </a:r>
            <a:r>
              <a:rPr lang="ja-JP" altLang="en-US" sz="1200" b="0" dirty="0" smtClean="0">
                <a:latin typeface="Meiryo UI" pitchFamily="50" charset="-128"/>
                <a:ea typeface="Meiryo UI" pitchFamily="50" charset="-128"/>
                <a:cs typeface="Meiryo UI" pitchFamily="50" charset="-128"/>
              </a:rPr>
              <a:t>時点）</a:t>
            </a:r>
            <a:endParaRPr lang="en-US" altLang="ja-JP" sz="1200" b="0" dirty="0" smtClean="0">
              <a:latin typeface="Meiryo UI" pitchFamily="50" charset="-128"/>
              <a:ea typeface="Meiryo UI" pitchFamily="50" charset="-128"/>
              <a:cs typeface="Meiryo UI" pitchFamily="50" charset="-128"/>
            </a:endParaRPr>
          </a:p>
        </p:txBody>
      </p:sp>
      <p:sp>
        <p:nvSpPr>
          <p:cNvPr id="26" name="テキスト ボックス 25"/>
          <p:cNvSpPr txBox="1"/>
          <p:nvPr/>
        </p:nvSpPr>
        <p:spPr>
          <a:xfrm>
            <a:off x="4677668" y="2852936"/>
            <a:ext cx="5012433" cy="3749744"/>
          </a:xfrm>
          <a:prstGeom prst="rect">
            <a:avLst/>
          </a:prstGeom>
          <a:solidFill>
            <a:schemeClr val="accent1">
              <a:lumMod val="40000"/>
              <a:lumOff val="60000"/>
            </a:schemeClr>
          </a:solid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nSpc>
                <a:spcPts val="2000"/>
              </a:lnSpc>
            </a:pPr>
            <a:r>
              <a:rPr lang="ja-JP" altLang="en-US" sz="1400" b="1" dirty="0" smtClean="0">
                <a:latin typeface="Meiryo UI" pitchFamily="50" charset="-128"/>
                <a:ea typeface="Meiryo UI" pitchFamily="50" charset="-128"/>
                <a:cs typeface="Meiryo UI" pitchFamily="50" charset="-128"/>
              </a:rPr>
              <a:t>▶国に法令改正を協議</a:t>
            </a:r>
            <a:endParaRPr lang="en-US" altLang="ja-JP" sz="1400" b="1" dirty="0" smtClean="0">
              <a:latin typeface="Meiryo UI" pitchFamily="50" charset="-128"/>
              <a:ea typeface="Meiryo UI" pitchFamily="50" charset="-128"/>
              <a:cs typeface="Meiryo UI" pitchFamily="50" charset="-128"/>
            </a:endParaRPr>
          </a:p>
          <a:p>
            <a:r>
              <a:rPr lang="ja-JP" altLang="en-US" sz="1200" b="0" dirty="0" smtClean="0">
                <a:latin typeface="Meiryo UI" pitchFamily="50" charset="-128"/>
                <a:ea typeface="Meiryo UI" pitchFamily="50" charset="-128"/>
                <a:cs typeface="Meiryo UI" pitchFamily="50" charset="-128"/>
              </a:rPr>
              <a:t>・事務分担、税源配分、財政調整について、国が法令改正等を行う必要が</a:t>
            </a:r>
            <a:r>
              <a:rPr lang="ja-JP" altLang="en-US" sz="1200" dirty="0" smtClean="0">
                <a:latin typeface="Meiryo UI" pitchFamily="50" charset="-128"/>
                <a:ea typeface="Meiryo UI" pitchFamily="50" charset="-128"/>
                <a:cs typeface="Meiryo UI" pitchFamily="50" charset="-128"/>
              </a:rPr>
              <a:t>あ</a:t>
            </a:r>
            <a:r>
              <a:rPr lang="ja-JP" altLang="en-US" sz="1200" b="0" dirty="0" smtClean="0">
                <a:latin typeface="Meiryo UI" pitchFamily="50" charset="-128"/>
                <a:ea typeface="Meiryo UI" pitchFamily="50" charset="-128"/>
                <a:cs typeface="Meiryo UI" pitchFamily="50" charset="-128"/>
              </a:rPr>
              <a:t>る</a:t>
            </a:r>
            <a:r>
              <a:rPr lang="en-US" altLang="ja-JP" sz="1200" b="0" dirty="0" smtClean="0">
                <a:latin typeface="Meiryo UI" pitchFamily="50" charset="-128"/>
                <a:ea typeface="Meiryo UI" pitchFamily="50" charset="-128"/>
                <a:cs typeface="Meiryo UI" pitchFamily="50" charset="-128"/>
              </a:rPr>
              <a:t/>
            </a:r>
            <a:br>
              <a:rPr lang="en-US" altLang="ja-JP" sz="1200" b="0" dirty="0" smtClean="0">
                <a:latin typeface="Meiryo UI" pitchFamily="50" charset="-128"/>
                <a:ea typeface="Meiryo UI" pitchFamily="50" charset="-128"/>
                <a:cs typeface="Meiryo UI" pitchFamily="50" charset="-128"/>
              </a:rPr>
            </a:br>
            <a:r>
              <a:rPr lang="ja-JP" altLang="en-US" sz="1200" b="0" dirty="0" smtClean="0">
                <a:latin typeface="Meiryo UI" pitchFamily="50" charset="-128"/>
                <a:ea typeface="Meiryo UI" pitchFamily="50" charset="-128"/>
                <a:cs typeface="Meiryo UI" pitchFamily="50" charset="-128"/>
              </a:rPr>
              <a:t>　ものを協定書に記載しようとするときは、総務大臣と事前に協議</a:t>
            </a:r>
            <a:endParaRPr lang="en-US" altLang="ja-JP" sz="1200" b="0" dirty="0" smtClean="0">
              <a:latin typeface="Meiryo UI" pitchFamily="50" charset="-128"/>
              <a:ea typeface="Meiryo UI" pitchFamily="50" charset="-128"/>
              <a:cs typeface="Meiryo UI" pitchFamily="50" charset="-128"/>
            </a:endParaRPr>
          </a:p>
          <a:p>
            <a:pPr>
              <a:spcBef>
                <a:spcPts val="300"/>
              </a:spcBef>
            </a:pPr>
            <a:r>
              <a:rPr lang="ja-JP" altLang="en-US" sz="1200" b="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国</a:t>
            </a:r>
            <a:r>
              <a:rPr lang="ja-JP" altLang="en-US" sz="1200" b="0" dirty="0" smtClean="0">
                <a:latin typeface="Meiryo UI" pitchFamily="50" charset="-128"/>
                <a:ea typeface="Meiryo UI" pitchFamily="50" charset="-128"/>
                <a:cs typeface="Meiryo UI" pitchFamily="50" charset="-128"/>
              </a:rPr>
              <a:t>は、協定書の内容を踏まえ必要があると認めるときは、必要な法制上の措置</a:t>
            </a:r>
            <a:endParaRPr lang="en-US" altLang="ja-JP" sz="1200" b="0" dirty="0" smtClean="0">
              <a:latin typeface="Meiryo UI" pitchFamily="50" charset="-128"/>
              <a:ea typeface="Meiryo UI" pitchFamily="50" charset="-128"/>
              <a:cs typeface="Meiryo UI" pitchFamily="50" charset="-128"/>
            </a:endParaRPr>
          </a:p>
          <a:p>
            <a:pPr>
              <a:spcBef>
                <a:spcPts val="300"/>
              </a:spcBef>
            </a:pPr>
            <a:r>
              <a:rPr lang="en-US" altLang="ja-JP" sz="1200" dirty="0">
                <a:latin typeface="Meiryo UI" pitchFamily="50" charset="-128"/>
                <a:ea typeface="Meiryo UI" pitchFamily="50" charset="-128"/>
                <a:cs typeface="Meiryo UI" pitchFamily="50" charset="-128"/>
              </a:rPr>
              <a:t> </a:t>
            </a:r>
            <a:r>
              <a:rPr lang="ja-JP" altLang="en-US" sz="1200" b="0" dirty="0" smtClean="0">
                <a:latin typeface="Meiryo UI" pitchFamily="50" charset="-128"/>
                <a:ea typeface="Meiryo UI" pitchFamily="50" charset="-128"/>
                <a:cs typeface="Meiryo UI" pitchFamily="50" charset="-128"/>
              </a:rPr>
              <a:t> 等を行う</a:t>
            </a:r>
            <a:endParaRPr lang="en-US" altLang="ja-JP" sz="1200" b="0" dirty="0" smtClean="0">
              <a:latin typeface="Meiryo UI" pitchFamily="50" charset="-128"/>
              <a:ea typeface="Meiryo UI" pitchFamily="50" charset="-128"/>
              <a:cs typeface="Meiryo UI" pitchFamily="50" charset="-128"/>
            </a:endParaRPr>
          </a:p>
          <a:p>
            <a:endParaRPr lang="en-US" altLang="ja-JP" sz="1200" b="0" dirty="0" smtClean="0">
              <a:latin typeface="Meiryo UI" pitchFamily="50" charset="-128"/>
              <a:ea typeface="Meiryo UI" pitchFamily="50" charset="-128"/>
              <a:cs typeface="Meiryo UI" pitchFamily="50" charset="-128"/>
            </a:endParaRPr>
          </a:p>
          <a:p>
            <a:endParaRPr lang="en-US" altLang="ja-JP" sz="1200" dirty="0" smtClean="0">
              <a:latin typeface="Meiryo UI" pitchFamily="50" charset="-128"/>
              <a:ea typeface="Meiryo UI" pitchFamily="50" charset="-128"/>
              <a:cs typeface="Meiryo UI" pitchFamily="50" charset="-128"/>
            </a:endParaRPr>
          </a:p>
          <a:p>
            <a:endParaRPr lang="en-US" altLang="ja-JP" sz="1200" dirty="0" smtClean="0">
              <a:latin typeface="Meiryo UI" pitchFamily="50" charset="-128"/>
              <a:ea typeface="Meiryo UI" pitchFamily="50" charset="-128"/>
              <a:cs typeface="Meiryo UI" pitchFamily="50" charset="-128"/>
            </a:endParaRPr>
          </a:p>
          <a:p>
            <a:endParaRPr lang="en-US" altLang="ja-JP" sz="1200" dirty="0" smtClean="0">
              <a:latin typeface="Meiryo UI" pitchFamily="50" charset="-128"/>
              <a:ea typeface="Meiryo UI" pitchFamily="50" charset="-128"/>
              <a:cs typeface="Meiryo UI" pitchFamily="50" charset="-128"/>
            </a:endParaRPr>
          </a:p>
          <a:p>
            <a:endParaRPr lang="en-US" altLang="ja-JP" sz="1200" b="0" dirty="0" smtClean="0">
              <a:latin typeface="Meiryo UI" pitchFamily="50" charset="-128"/>
              <a:ea typeface="Meiryo UI" pitchFamily="50" charset="-128"/>
              <a:cs typeface="Meiryo UI" pitchFamily="50" charset="-128"/>
            </a:endParaRPr>
          </a:p>
          <a:p>
            <a:endParaRPr lang="en-US" altLang="ja-JP" sz="1200" b="0" dirty="0" smtClean="0">
              <a:latin typeface="Meiryo UI" pitchFamily="50" charset="-128"/>
              <a:ea typeface="Meiryo UI" pitchFamily="50" charset="-128"/>
              <a:cs typeface="Meiryo UI" pitchFamily="50" charset="-128"/>
            </a:endParaRPr>
          </a:p>
          <a:p>
            <a:endParaRPr kumimoji="1" lang="en-US" altLang="ja-JP" sz="1200" b="0" dirty="0" smtClean="0">
              <a:latin typeface="Meiryo UI" pitchFamily="50" charset="-128"/>
              <a:ea typeface="Meiryo UI" pitchFamily="50" charset="-128"/>
              <a:cs typeface="Meiryo UI" pitchFamily="50" charset="-128"/>
            </a:endParaRPr>
          </a:p>
          <a:p>
            <a:endParaRPr lang="en-US" altLang="ja-JP" sz="1200" b="0" dirty="0" smtClean="0">
              <a:latin typeface="Meiryo UI" pitchFamily="50" charset="-128"/>
              <a:ea typeface="Meiryo UI" pitchFamily="50" charset="-128"/>
              <a:cs typeface="Meiryo UI" pitchFamily="50" charset="-128"/>
            </a:endParaRPr>
          </a:p>
          <a:p>
            <a:endParaRPr kumimoji="1" lang="en-US" altLang="ja-JP" sz="1200" b="0" dirty="0" smtClean="0">
              <a:latin typeface="Meiryo UI" pitchFamily="50" charset="-128"/>
              <a:ea typeface="Meiryo UI" pitchFamily="50" charset="-128"/>
              <a:cs typeface="Meiryo UI" pitchFamily="50" charset="-128"/>
            </a:endParaRPr>
          </a:p>
          <a:p>
            <a:endParaRPr lang="en-US" altLang="ja-JP" sz="1200" b="0" dirty="0" smtClean="0">
              <a:latin typeface="Meiryo UI" pitchFamily="50" charset="-128"/>
              <a:ea typeface="Meiryo UI" pitchFamily="50" charset="-128"/>
              <a:cs typeface="Meiryo UI" pitchFamily="50" charset="-128"/>
            </a:endParaRPr>
          </a:p>
          <a:p>
            <a:endParaRPr kumimoji="1" lang="en-US" altLang="ja-JP" sz="1200" dirty="0" smtClean="0">
              <a:latin typeface="Meiryo UI" pitchFamily="50" charset="-128"/>
              <a:ea typeface="Meiryo UI" pitchFamily="50" charset="-128"/>
              <a:cs typeface="Meiryo UI" pitchFamily="50" charset="-128"/>
            </a:endParaRPr>
          </a:p>
          <a:p>
            <a:endParaRPr lang="en-US" altLang="ja-JP" sz="1200" dirty="0">
              <a:latin typeface="Meiryo UI" pitchFamily="50" charset="-128"/>
              <a:ea typeface="Meiryo UI" pitchFamily="50" charset="-128"/>
              <a:cs typeface="Meiryo UI" pitchFamily="50" charset="-128"/>
            </a:endParaRPr>
          </a:p>
          <a:p>
            <a:endParaRPr lang="en-US" altLang="ja-JP" sz="1200" dirty="0" smtClean="0">
              <a:latin typeface="Meiryo UI" pitchFamily="50" charset="-128"/>
              <a:ea typeface="Meiryo UI" pitchFamily="50" charset="-128"/>
              <a:cs typeface="Meiryo UI" pitchFamily="50" charset="-128"/>
            </a:endParaRPr>
          </a:p>
          <a:p>
            <a:endParaRPr lang="en-US" altLang="ja-JP" sz="1200" dirty="0" smtClean="0">
              <a:latin typeface="Meiryo UI" pitchFamily="50" charset="-128"/>
              <a:ea typeface="Meiryo UI" pitchFamily="50" charset="-128"/>
              <a:cs typeface="Meiryo UI" pitchFamily="50" charset="-128"/>
            </a:endParaRPr>
          </a:p>
        </p:txBody>
      </p:sp>
      <p:graphicFrame>
        <p:nvGraphicFramePr>
          <p:cNvPr id="28" name="表 27"/>
          <p:cNvGraphicFramePr>
            <a:graphicFrameLocks noGrp="1"/>
          </p:cNvGraphicFramePr>
          <p:nvPr>
            <p:extLst>
              <p:ext uri="{D42A27DB-BD31-4B8C-83A1-F6EECF244321}">
                <p14:modId xmlns:p14="http://schemas.microsoft.com/office/powerpoint/2010/main" val="407154009"/>
              </p:ext>
            </p:extLst>
          </p:nvPr>
        </p:nvGraphicFramePr>
        <p:xfrm>
          <a:off x="4762376" y="4017000"/>
          <a:ext cx="4824536" cy="1932280"/>
        </p:xfrm>
        <a:graphic>
          <a:graphicData uri="http://schemas.openxmlformats.org/drawingml/2006/table">
            <a:tbl>
              <a:tblPr firstRow="1" bandRow="1">
                <a:tableStyleId>{5C22544A-7EE6-4342-B048-85BDC9FD1C3A}</a:tableStyleId>
              </a:tblPr>
              <a:tblGrid>
                <a:gridCol w="1872208"/>
                <a:gridCol w="2952328"/>
              </a:tblGrid>
              <a:tr h="216024">
                <a:tc>
                  <a:txBody>
                    <a:bodyPr/>
                    <a:lstStyle/>
                    <a:p>
                      <a:pPr algn="ctr"/>
                      <a:r>
                        <a:rPr kumimoji="1" lang="ja-JP" altLang="en-US" sz="1050" dirty="0" smtClean="0">
                          <a:solidFill>
                            <a:schemeClr val="bg1"/>
                          </a:solidFill>
                          <a:latin typeface="Meiryo UI" pitchFamily="50" charset="-128"/>
                          <a:ea typeface="Meiryo UI" pitchFamily="50" charset="-128"/>
                          <a:cs typeface="Meiryo UI" pitchFamily="50" charset="-128"/>
                        </a:rPr>
                        <a:t>対象となる法令</a:t>
                      </a:r>
                      <a:endParaRPr kumimoji="1" lang="ja-JP" altLang="en-US" sz="1050" dirty="0">
                        <a:solidFill>
                          <a:schemeClr val="bg1"/>
                        </a:solidFill>
                        <a:latin typeface="Meiryo UI" pitchFamily="50" charset="-128"/>
                        <a:ea typeface="Meiryo UI" pitchFamily="50" charset="-128"/>
                        <a:cs typeface="Meiryo UI"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050" dirty="0" smtClean="0">
                          <a:solidFill>
                            <a:schemeClr val="bg1"/>
                          </a:solidFill>
                          <a:latin typeface="Meiryo UI" pitchFamily="50" charset="-128"/>
                          <a:ea typeface="Meiryo UI" pitchFamily="50" charset="-128"/>
                          <a:cs typeface="Meiryo UI" pitchFamily="50" charset="-128"/>
                        </a:rPr>
                        <a:t>改正内容</a:t>
                      </a:r>
                      <a:endParaRPr kumimoji="1" lang="ja-JP" altLang="en-US" sz="1050" dirty="0">
                        <a:solidFill>
                          <a:schemeClr val="bg1"/>
                        </a:solidFill>
                        <a:latin typeface="Meiryo UI" pitchFamily="50" charset="-128"/>
                        <a:ea typeface="Meiryo UI" pitchFamily="50" charset="-128"/>
                        <a:cs typeface="Meiryo UI"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75000"/>
                      </a:schemeClr>
                    </a:solidFill>
                  </a:tcPr>
                </a:tc>
              </a:tr>
              <a:tr h="3966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旧公害健康被害の補償等に関する法律施行令</a:t>
                      </a:r>
                      <a:r>
                        <a:rPr kumimoji="1" lang="ja-JP" altLang="en-US" sz="10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nSpc>
                          <a:spcPct val="100000"/>
                        </a:lnSpc>
                      </a:pPr>
                      <a:r>
                        <a:rPr kumimoji="1" lang="ja-JP" altLang="en-US" sz="1200" b="0" spc="0" dirty="0" smtClean="0">
                          <a:latin typeface="Meiryo UI" pitchFamily="50" charset="-128"/>
                          <a:ea typeface="Meiryo UI" pitchFamily="50" charset="-128"/>
                          <a:cs typeface="Meiryo UI" pitchFamily="50" charset="-128"/>
                        </a:rPr>
                        <a:t>補償に係る旧第一種地域の指定を大阪市から特別区に改正</a:t>
                      </a:r>
                      <a:endParaRPr kumimoji="1" lang="ja-JP" altLang="en-US" sz="1200" b="0" spc="0" dirty="0">
                        <a:latin typeface="Meiryo UI" pitchFamily="50" charset="-128"/>
                        <a:ea typeface="Meiryo UI" pitchFamily="50" charset="-128"/>
                        <a:cs typeface="Meiryo UI" pitchFamily="50" charset="-128"/>
                      </a:endParaRPr>
                    </a:p>
                  </a:txBody>
                  <a:tcPr marL="84406" marR="84406"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r>
              <a:tr h="371460">
                <a:tc>
                  <a:txBody>
                    <a:bodyPr/>
                    <a:lstStyle/>
                    <a:p>
                      <a:pPr algn="l">
                        <a:lnSpc>
                          <a:spcPct val="100000"/>
                        </a:lnSpc>
                      </a:pPr>
                      <a:r>
                        <a:rPr kumimoji="1" lang="ja-JP" altLang="en-US" sz="12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地方自治法及び地方自治法施行令</a:t>
                      </a:r>
                      <a:endParaRPr kumimoji="1" lang="en-US" altLang="ja-JP" sz="12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pPr>
                      <a:r>
                        <a:rPr kumimoji="1" lang="ja-JP" altLang="en-US" sz="1200" spc="0" baseline="0" dirty="0" smtClean="0">
                          <a:solidFill>
                            <a:schemeClr val="tx1"/>
                          </a:solidFill>
                          <a:latin typeface="Meiryo UI" pitchFamily="50" charset="-128"/>
                          <a:ea typeface="Meiryo UI" pitchFamily="50" charset="-128"/>
                          <a:cs typeface="Meiryo UI" pitchFamily="50" charset="-128"/>
                        </a:rPr>
                        <a:t>財政調整財源に、地方交付税（市町村分）相当額（条例で定める額）を追加</a:t>
                      </a:r>
                      <a:endParaRPr kumimoji="1" lang="en-US" altLang="ja-JP" sz="1200" spc="0" baseline="0" dirty="0" smtClean="0">
                        <a:solidFill>
                          <a:schemeClr val="tx1"/>
                        </a:solidFill>
                        <a:latin typeface="Meiryo UI" pitchFamily="50" charset="-128"/>
                        <a:ea typeface="Meiryo UI" pitchFamily="50" charset="-128"/>
                        <a:cs typeface="Meiryo UI" pitchFamily="50" charset="-128"/>
                      </a:endParaRPr>
                    </a:p>
                  </a:txBody>
                  <a:tcPr marL="84406" marR="844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9220">
                <a:tc>
                  <a:txBody>
                    <a:bodyPr/>
                    <a:lstStyle/>
                    <a:p>
                      <a:pPr algn="l">
                        <a:lnSpc>
                          <a:spcPct val="1000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地方自治法施行令</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pPr>
                      <a:r>
                        <a:rPr kumimoji="1" lang="ja-JP" altLang="en-US" sz="1200" spc="0" dirty="0" smtClean="0">
                          <a:solidFill>
                            <a:schemeClr val="tx1"/>
                          </a:solidFill>
                          <a:latin typeface="Meiryo UI" pitchFamily="50" charset="-128"/>
                          <a:ea typeface="Meiryo UI" pitchFamily="50" charset="-128"/>
                          <a:cs typeface="Meiryo UI" pitchFamily="50" charset="-128"/>
                        </a:rPr>
                        <a:t>都区協議会の人数及び構成員の改正</a:t>
                      </a:r>
                      <a:endParaRPr kumimoji="1" lang="ja-JP" altLang="en-US" sz="1200" spc="0" dirty="0">
                        <a:solidFill>
                          <a:schemeClr val="tx1"/>
                        </a:solidFill>
                        <a:latin typeface="Meiryo UI" pitchFamily="50" charset="-128"/>
                        <a:ea typeface="Meiryo UI" pitchFamily="50" charset="-128"/>
                        <a:cs typeface="Meiryo UI" pitchFamily="50" charset="-128"/>
                      </a:endParaRPr>
                    </a:p>
                  </a:txBody>
                  <a:tcPr marL="84406" marR="844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9221">
                <a:tc>
                  <a:txBody>
                    <a:bodyPr/>
                    <a:lstStyle/>
                    <a:p>
                      <a:pPr algn="l">
                        <a:lnSpc>
                          <a:spcPct val="1000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地方公務員等共済組合法</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pPr>
                      <a:r>
                        <a:rPr kumimoji="1" lang="ja-JP" altLang="en-US" sz="1200" spc="0" baseline="0" dirty="0" smtClean="0">
                          <a:solidFill>
                            <a:schemeClr val="tx1"/>
                          </a:solidFill>
                          <a:latin typeface="Meiryo UI" pitchFamily="50" charset="-128"/>
                          <a:ea typeface="Meiryo UI" pitchFamily="50" charset="-128"/>
                          <a:cs typeface="Meiryo UI" pitchFamily="50" charset="-128"/>
                        </a:rPr>
                        <a:t>府職員は地方職員共済組合、特別区職員は市町村職員共済組合の組合員とする改正</a:t>
                      </a:r>
                      <a:endParaRPr kumimoji="1" lang="en-US" altLang="ja-JP" sz="1200" spc="0" baseline="0" dirty="0" smtClean="0">
                        <a:solidFill>
                          <a:schemeClr val="tx1"/>
                        </a:solidFill>
                        <a:latin typeface="Meiryo UI" pitchFamily="50" charset="-128"/>
                        <a:ea typeface="Meiryo UI" pitchFamily="50" charset="-128"/>
                        <a:cs typeface="Meiryo UI" pitchFamily="50" charset="-128"/>
                      </a:endParaRPr>
                    </a:p>
                  </a:txBody>
                  <a:tcPr marL="84406" marR="844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0" name="テキスト ボックス 29"/>
          <p:cNvSpPr txBox="1"/>
          <p:nvPr/>
        </p:nvSpPr>
        <p:spPr>
          <a:xfrm>
            <a:off x="7498680" y="3789040"/>
            <a:ext cx="2106234" cy="253916"/>
          </a:xfrm>
          <a:prstGeom prst="rect">
            <a:avLst/>
          </a:prstGeom>
          <a:noFill/>
        </p:spPr>
        <p:txBody>
          <a:bodyPr wrap="square" rtlCol="0">
            <a:spAutoFit/>
          </a:bodyPr>
          <a:lstStyle/>
          <a:p>
            <a:pPr algn="r"/>
            <a:r>
              <a:rPr kumimoji="1" lang="en-US" altLang="ja-JP" sz="1050" b="0" dirty="0" smtClean="0">
                <a:latin typeface="Meiryo UI" pitchFamily="50" charset="-128"/>
                <a:ea typeface="Meiryo UI" pitchFamily="50" charset="-128"/>
                <a:cs typeface="Meiryo UI" pitchFamily="50" charset="-128"/>
              </a:rPr>
              <a:t>【</a:t>
            </a:r>
            <a:r>
              <a:rPr kumimoji="1" lang="ja-JP" altLang="en-US" sz="1050" b="0" dirty="0" smtClean="0">
                <a:latin typeface="Meiryo UI" pitchFamily="50" charset="-128"/>
                <a:ea typeface="Meiryo UI" pitchFamily="50" charset="-128"/>
                <a:cs typeface="Meiryo UI" pitchFamily="50" charset="-128"/>
              </a:rPr>
              <a:t>法令改正を協議するもの</a:t>
            </a:r>
            <a:r>
              <a:rPr kumimoji="1" lang="en-US" altLang="ja-JP" sz="1050" b="0" dirty="0" smtClean="0">
                <a:latin typeface="Meiryo UI" pitchFamily="50" charset="-128"/>
                <a:ea typeface="Meiryo UI" pitchFamily="50" charset="-128"/>
                <a:cs typeface="Meiryo UI" pitchFamily="50" charset="-128"/>
              </a:rPr>
              <a:t>】</a:t>
            </a:r>
            <a:endParaRPr kumimoji="1" lang="ja-JP" altLang="en-US" sz="1050" b="0" dirty="0">
              <a:latin typeface="Meiryo UI" pitchFamily="50" charset="-128"/>
              <a:ea typeface="Meiryo UI" pitchFamily="50" charset="-128"/>
              <a:cs typeface="Meiryo UI" pitchFamily="50" charset="-128"/>
            </a:endParaRPr>
          </a:p>
        </p:txBody>
      </p:sp>
      <p:sp>
        <p:nvSpPr>
          <p:cNvPr id="33" name="テキスト ボックス 32"/>
          <p:cNvSpPr txBox="1"/>
          <p:nvPr/>
        </p:nvSpPr>
        <p:spPr>
          <a:xfrm>
            <a:off x="4663604" y="6012839"/>
            <a:ext cx="5040559" cy="764312"/>
          </a:xfrm>
          <a:prstGeom prst="rect">
            <a:avLst/>
          </a:prstGeom>
          <a:noFill/>
        </p:spPr>
        <p:txBody>
          <a:bodyPr wrap="square" rtlCol="0">
            <a:spAutoFit/>
          </a:bodyPr>
          <a:lstStyle/>
          <a:p>
            <a:r>
              <a:rPr lang="ja-JP" altLang="en-US" sz="900" dirty="0" smtClean="0">
                <a:latin typeface="Meiryo UI" pitchFamily="50" charset="-128"/>
                <a:ea typeface="Meiryo UI" pitchFamily="50" charset="-128"/>
                <a:cs typeface="Meiryo UI" pitchFamily="50" charset="-128"/>
              </a:rPr>
              <a:t>（</a:t>
            </a: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 </a:t>
            </a:r>
            <a:r>
              <a:rPr lang="ja-JP" altLang="en-US" sz="900" b="0" dirty="0" smtClean="0">
                <a:latin typeface="Meiryo UI" pitchFamily="50" charset="-128"/>
                <a:ea typeface="Meiryo UI" pitchFamily="50" charset="-128"/>
                <a:cs typeface="Meiryo UI" pitchFamily="50" charset="-128"/>
              </a:rPr>
              <a:t>公害健康被害補償法施行令の一部を改正する政令（昭和</a:t>
            </a:r>
            <a:r>
              <a:rPr lang="en-US" altLang="ja-JP" sz="900" b="0" dirty="0" smtClean="0">
                <a:latin typeface="Meiryo UI" pitchFamily="50" charset="-128"/>
                <a:ea typeface="Meiryo UI" pitchFamily="50" charset="-128"/>
                <a:cs typeface="Meiryo UI" pitchFamily="50" charset="-128"/>
              </a:rPr>
              <a:t>62</a:t>
            </a:r>
            <a:r>
              <a:rPr lang="ja-JP" altLang="en-US" sz="900" b="0" dirty="0" smtClean="0">
                <a:latin typeface="Meiryo UI" pitchFamily="50" charset="-128"/>
                <a:ea typeface="Meiryo UI" pitchFamily="50" charset="-128"/>
                <a:cs typeface="Meiryo UI" pitchFamily="50" charset="-128"/>
              </a:rPr>
              <a:t>年政令第</a:t>
            </a:r>
            <a:r>
              <a:rPr lang="en-US" altLang="ja-JP" sz="900" b="0" dirty="0" smtClean="0">
                <a:latin typeface="Meiryo UI" pitchFamily="50" charset="-128"/>
                <a:ea typeface="Meiryo UI" pitchFamily="50" charset="-128"/>
                <a:cs typeface="Meiryo UI" pitchFamily="50" charset="-128"/>
              </a:rPr>
              <a:t>368</a:t>
            </a:r>
            <a:r>
              <a:rPr lang="ja-JP" altLang="en-US" sz="900" b="0" dirty="0" smtClean="0">
                <a:latin typeface="Meiryo UI" pitchFamily="50" charset="-128"/>
                <a:ea typeface="Meiryo UI" pitchFamily="50" charset="-128"/>
                <a:cs typeface="Meiryo UI" pitchFamily="50" charset="-128"/>
              </a:rPr>
              <a:t>号）附則第</a:t>
            </a:r>
            <a:r>
              <a:rPr lang="en-US" altLang="ja-JP" sz="900" b="0" dirty="0" smtClean="0">
                <a:latin typeface="Meiryo UI" pitchFamily="50" charset="-128"/>
                <a:ea typeface="Meiryo UI" pitchFamily="50" charset="-128"/>
                <a:cs typeface="Meiryo UI" pitchFamily="50" charset="-128"/>
              </a:rPr>
              <a:t>2</a:t>
            </a:r>
            <a:r>
              <a:rPr lang="ja-JP" altLang="en-US" sz="900" b="0" dirty="0" smtClean="0">
                <a:latin typeface="Meiryo UI" pitchFamily="50" charset="-128"/>
                <a:ea typeface="Meiryo UI" pitchFamily="50" charset="-128"/>
                <a:cs typeface="Meiryo UI" pitchFamily="50" charset="-128"/>
              </a:rPr>
              <a:t>条等の規定により</a:t>
            </a:r>
            <a:r>
              <a:rPr lang="ja-JP" altLang="en-US" sz="900" dirty="0" smtClean="0">
                <a:latin typeface="Meiryo UI" pitchFamily="50" charset="-128"/>
                <a:ea typeface="Meiryo UI" pitchFamily="50" charset="-128"/>
                <a:cs typeface="Meiryo UI" pitchFamily="50" charset="-128"/>
              </a:rPr>
              <a:t>、</a:t>
            </a:r>
            <a:r>
              <a:rPr lang="ja-JP" altLang="en-US" sz="900" b="0" dirty="0" smtClean="0">
                <a:latin typeface="Meiryo UI" pitchFamily="50" charset="-128"/>
                <a:ea typeface="Meiryo UI" pitchFamily="50" charset="-128"/>
                <a:cs typeface="Meiryo UI" pitchFamily="50" charset="-128"/>
              </a:rPr>
              <a:t>なおその効力を有することとされた同令の規定による改正前の公害健康被害補償法施行令</a:t>
            </a:r>
            <a:endParaRPr lang="en-US" altLang="ja-JP" sz="900" b="0" dirty="0" smtClean="0">
              <a:latin typeface="Meiryo UI" pitchFamily="50" charset="-128"/>
              <a:ea typeface="Meiryo UI" pitchFamily="50" charset="-128"/>
              <a:cs typeface="Meiryo UI" pitchFamily="50" charset="-128"/>
            </a:endParaRPr>
          </a:p>
          <a:p>
            <a:pPr>
              <a:lnSpc>
                <a:spcPts val="600"/>
              </a:lnSpc>
            </a:pPr>
            <a:endParaRPr lang="en-US" altLang="ja-JP" sz="900" b="0" dirty="0" smtClean="0">
              <a:latin typeface="Meiryo UI" pitchFamily="50" charset="-128"/>
              <a:ea typeface="Meiryo UI" pitchFamily="50" charset="-128"/>
              <a:cs typeface="Meiryo UI" pitchFamily="50" charset="-128"/>
            </a:endParaRPr>
          </a:p>
          <a:p>
            <a:r>
              <a:rPr lang="ja-JP" altLang="en-US" sz="1000" u="sng" dirty="0">
                <a:latin typeface="Meiryo UI" pitchFamily="50" charset="-128"/>
                <a:ea typeface="Meiryo UI" pitchFamily="50" charset="-128"/>
                <a:cs typeface="Meiryo UI" pitchFamily="50" charset="-128"/>
              </a:rPr>
              <a:t>＊このほか、児童相談所の設置については、厚生労働省の意見も踏まえて政令指定を検討</a:t>
            </a:r>
            <a:endParaRPr lang="en-US" altLang="ja-JP" sz="1000" u="sng" dirty="0">
              <a:latin typeface="Meiryo UI" pitchFamily="50" charset="-128"/>
              <a:ea typeface="Meiryo UI" pitchFamily="50" charset="-128"/>
              <a:cs typeface="Meiryo UI" pitchFamily="50" charset="-128"/>
            </a:endParaRPr>
          </a:p>
          <a:p>
            <a:endParaRPr lang="en-US" altLang="ja-JP" sz="900" dirty="0" smtClean="0">
              <a:latin typeface="Meiryo UI" pitchFamily="50" charset="-128"/>
              <a:ea typeface="Meiryo UI" pitchFamily="50" charset="-128"/>
              <a:cs typeface="Meiryo UI" pitchFamily="50" charset="-128"/>
            </a:endParaRPr>
          </a:p>
        </p:txBody>
      </p:sp>
      <p:grpSp>
        <p:nvGrpSpPr>
          <p:cNvPr id="25" name="グループ化 24"/>
          <p:cNvGrpSpPr/>
          <p:nvPr/>
        </p:nvGrpSpPr>
        <p:grpSpPr>
          <a:xfrm>
            <a:off x="5961112" y="2458120"/>
            <a:ext cx="2496277" cy="504056"/>
            <a:chOff x="5961112" y="2534320"/>
            <a:chExt cx="2496277" cy="504056"/>
          </a:xfrm>
        </p:grpSpPr>
        <p:sp>
          <p:nvSpPr>
            <p:cNvPr id="32" name="下矢印 31"/>
            <p:cNvSpPr/>
            <p:nvPr/>
          </p:nvSpPr>
          <p:spPr bwMode="auto">
            <a:xfrm>
              <a:off x="5961112" y="2534320"/>
              <a:ext cx="2496277" cy="504056"/>
            </a:xfrm>
            <a:prstGeom prst="downArrow">
              <a:avLst>
                <a:gd name="adj1" fmla="val 56105"/>
                <a:gd name="adj2" fmla="val 53899"/>
              </a:avLst>
            </a:prstGeom>
            <a:solidFill>
              <a:schemeClr val="accent6">
                <a:lumMod val="75000"/>
              </a:schemeClr>
            </a:solidFill>
            <a:ln w="9525">
              <a:noFill/>
              <a:round/>
              <a:headEnd/>
              <a:tailEnd/>
            </a:ln>
            <a:effectLst/>
          </p:spPr>
          <p:txBody>
            <a:bodyPr rtlCol="0" anchor="ctr" anchorCtr="0"/>
            <a:lstStyle/>
            <a:p>
              <a:pPr algn="ctr" eaLnBrk="1" hangingPunct="1"/>
              <a:endParaRPr kumimoji="1" lang="ja-JP" altLang="en-US" sz="1400" dirty="0" smtClean="0">
                <a:latin typeface="HG丸ｺﾞｼｯｸM-PRO" panose="020F0600000000000000" pitchFamily="50" charset="-128"/>
                <a:ea typeface="HG丸ｺﾞｼｯｸM-PRO" panose="020F0600000000000000" pitchFamily="50" charset="-128"/>
              </a:endParaRPr>
            </a:p>
          </p:txBody>
        </p:sp>
        <p:sp>
          <p:nvSpPr>
            <p:cNvPr id="34" name="テキスト ボックス 33"/>
            <p:cNvSpPr txBox="1"/>
            <p:nvPr/>
          </p:nvSpPr>
          <p:spPr>
            <a:xfrm>
              <a:off x="6299944" y="2606328"/>
              <a:ext cx="1872208" cy="253916"/>
            </a:xfrm>
            <a:prstGeom prst="rect">
              <a:avLst/>
            </a:prstGeom>
            <a:noFill/>
          </p:spPr>
          <p:txBody>
            <a:bodyPr wrap="square" rtlCol="0">
              <a:spAutoFit/>
            </a:bodyPr>
            <a:lstStyle/>
            <a:p>
              <a:pPr algn="ctr"/>
              <a:r>
                <a:rPr kumimoji="1" lang="ja-JP" altLang="en-US" sz="1050" b="1" dirty="0" smtClean="0">
                  <a:solidFill>
                    <a:schemeClr val="bg1"/>
                  </a:solidFill>
                  <a:latin typeface="Meiryo UI" pitchFamily="50" charset="-128"/>
                  <a:ea typeface="Meiryo UI" pitchFamily="50" charset="-128"/>
                  <a:cs typeface="Meiryo UI" pitchFamily="50" charset="-128"/>
                </a:rPr>
                <a:t>対応できないもの</a:t>
              </a:r>
              <a:endParaRPr kumimoji="1" lang="ja-JP" altLang="en-US" sz="1050" b="1" dirty="0">
                <a:solidFill>
                  <a:schemeClr val="bg1"/>
                </a:solidFill>
                <a:latin typeface="Meiryo UI" pitchFamily="50" charset="-128"/>
                <a:ea typeface="Meiryo UI" pitchFamily="50" charset="-128"/>
                <a:cs typeface="Meiryo UI" pitchFamily="50" charset="-128"/>
              </a:endParaRPr>
            </a:p>
          </p:txBody>
        </p:sp>
      </p:grpSp>
      <p:cxnSp>
        <p:nvCxnSpPr>
          <p:cNvPr id="6" name="直線コネクタ 5"/>
          <p:cNvCxnSpPr/>
          <p:nvPr/>
        </p:nvCxnSpPr>
        <p:spPr bwMode="auto">
          <a:xfrm>
            <a:off x="228601" y="2649182"/>
            <a:ext cx="940981" cy="648586"/>
          </a:xfrm>
          <a:prstGeom prst="line">
            <a:avLst/>
          </a:prstGeom>
          <a:solidFill>
            <a:srgbClr val="FFFF99"/>
          </a:solidFill>
          <a:ln w="9525" cap="flat" cmpd="sng" algn="ctr">
            <a:solidFill>
              <a:schemeClr val="bg1"/>
            </a:solidFill>
            <a:prstDash val="solid"/>
            <a:round/>
            <a:headEnd type="none" w="med" len="med"/>
            <a:tailEnd type="none" w="med" len="med"/>
          </a:ln>
          <a:effectLst/>
        </p:spPr>
      </p:cxnSp>
      <p:sp>
        <p:nvSpPr>
          <p:cNvPr id="31" name="二等辺三角形 30"/>
          <p:cNvSpPr/>
          <p:nvPr/>
        </p:nvSpPr>
        <p:spPr bwMode="auto">
          <a:xfrm rot="10800000">
            <a:off x="1280592" y="1628800"/>
            <a:ext cx="1872000" cy="288000"/>
          </a:xfrm>
          <a:prstGeom prst="triangle">
            <a:avLst/>
          </a:prstGeom>
          <a:solidFill>
            <a:schemeClr val="accent6">
              <a:lumMod val="75000"/>
            </a:schemeClr>
          </a:solidFill>
          <a:ln w="9525">
            <a:noFill/>
            <a:round/>
            <a:headEnd/>
            <a:tailEnd/>
          </a:ln>
          <a:effectLst/>
        </p:spPr>
        <p:txBody>
          <a:bodyPr rtlCol="0" anchor="ctr" anchorCtr="0"/>
          <a:lstStyle/>
          <a:p>
            <a:pPr algn="ctr" eaLnBrk="1" hangingPunct="1"/>
            <a:endParaRPr kumimoji="1" lang="ja-JP" altLang="en-US" sz="1400" dirty="0" smtClean="0">
              <a:latin typeface="HG丸ｺﾞｼｯｸM-PRO" panose="020F0600000000000000" pitchFamily="50" charset="-128"/>
              <a:ea typeface="HG丸ｺﾞｼｯｸM-PRO" panose="020F0600000000000000" pitchFamily="50" charset="-128"/>
            </a:endParaRPr>
          </a:p>
        </p:txBody>
      </p:sp>
      <p:sp>
        <p:nvSpPr>
          <p:cNvPr id="35" name="正方形/長方形 34"/>
          <p:cNvSpPr/>
          <p:nvPr/>
        </p:nvSpPr>
        <p:spPr>
          <a:xfrm>
            <a:off x="0" y="266700"/>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（２）法令等の改正が必要なもの</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36"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6440747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正方形/長方形 56"/>
          <p:cNvSpPr/>
          <p:nvPr/>
        </p:nvSpPr>
        <p:spPr>
          <a:xfrm>
            <a:off x="0" y="0"/>
            <a:ext cx="9901238"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ＭＳ Ｐゴシック" pitchFamily="50" charset="-128"/>
                <a:ea typeface="Meiryo UI" pitchFamily="50" charset="-128"/>
                <a:cs typeface="Meiryo UI" pitchFamily="50" charset="-128"/>
              </a:rPr>
              <a:t>８</a:t>
            </a:r>
            <a:r>
              <a:rPr lang="ja-JP" altLang="en-US" sz="2000" b="1" dirty="0">
                <a:solidFill>
                  <a:schemeClr val="tx1"/>
                </a:solidFill>
                <a:latin typeface="ＭＳ Ｐゴシック" pitchFamily="50" charset="-128"/>
                <a:ea typeface="Meiryo UI" pitchFamily="50" charset="-128"/>
                <a:cs typeface="Meiryo UI" pitchFamily="50" charset="-128"/>
              </a:rPr>
              <a:t>　</a:t>
            </a:r>
            <a:r>
              <a:rPr lang="ja-JP" altLang="en-US" sz="2000" b="1" dirty="0" smtClean="0">
                <a:solidFill>
                  <a:srgbClr val="000000"/>
                </a:solidFill>
                <a:latin typeface="ＭＳ Ｐゴシック" pitchFamily="50" charset="-128"/>
                <a:ea typeface="Meiryo UI" pitchFamily="50" charset="-128"/>
                <a:cs typeface="Meiryo UI" pitchFamily="50" charset="-128"/>
              </a:rPr>
              <a:t>事務の承継</a:t>
            </a:r>
            <a:r>
              <a:rPr lang="ja-JP" altLang="en-US" sz="2000" b="1" dirty="0">
                <a:solidFill>
                  <a:srgbClr val="000000"/>
                </a:solidFill>
                <a:latin typeface="ＭＳ Ｐゴシック" pitchFamily="50" charset="-128"/>
                <a:ea typeface="Meiryo UI" pitchFamily="50" charset="-128"/>
                <a:cs typeface="Meiryo UI" pitchFamily="50" charset="-128"/>
              </a:rPr>
              <a:t>　　　　　</a:t>
            </a:r>
          </a:p>
        </p:txBody>
      </p:sp>
      <p:sp>
        <p:nvSpPr>
          <p:cNvPr id="47" name="AutoShape 4"/>
          <p:cNvSpPr>
            <a:spLocks noChangeArrowheads="1"/>
          </p:cNvSpPr>
          <p:nvPr/>
        </p:nvSpPr>
        <p:spPr bwMode="auto">
          <a:xfrm>
            <a:off x="506506" y="1478574"/>
            <a:ext cx="9095567" cy="1944000"/>
          </a:xfrm>
          <a:prstGeom prst="roundRect">
            <a:avLst>
              <a:gd name="adj" fmla="val 10155"/>
            </a:avLst>
          </a:prstGeom>
          <a:solidFill>
            <a:schemeClr val="accent6">
              <a:lumMod val="20000"/>
              <a:lumOff val="80000"/>
            </a:schemeClr>
          </a:solidFill>
          <a:ln>
            <a:solidFill>
              <a:schemeClr val="accent6"/>
            </a:solidFill>
            <a:headEnd/>
            <a:tailEnd/>
          </a:ln>
        </p:spPr>
        <p:style>
          <a:lnRef idx="2">
            <a:schemeClr val="accent2"/>
          </a:lnRef>
          <a:fillRef idx="1">
            <a:schemeClr val="lt1"/>
          </a:fillRef>
          <a:effectRef idx="0">
            <a:schemeClr val="accent2"/>
          </a:effectRef>
          <a:fontRef idx="minor">
            <a:schemeClr val="dk1"/>
          </a:fontRef>
        </p:style>
        <p:txBody>
          <a:bodyPr anchor="ctr" anchorCtr="0"/>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eaLnBrk="1" hangingPunct="1">
              <a:lnSpc>
                <a:spcPts val="2800"/>
              </a:lnSpc>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特別区の設置の日において、大阪市が処理していた事務（一切の行政上の行為等を含</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800"/>
              </a:lnSpc>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む）</a:t>
            </a: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は、法律・政令又は特別区設置協定書の定めるところにより、 </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特別区又は大阪府が承継</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800"/>
              </a:lnSpc>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800"/>
              </a:lnSpc>
              <a:spcBef>
                <a:spcPts val="1200"/>
              </a:spcBef>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◆大阪府が処理していた事務の一部は、同様に、特別区が承継する</a:t>
            </a:r>
            <a:endParaRPr lang="en-US" altLang="ja-JP" sz="1800" b="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0" y="980728"/>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（１）基本的な考え方</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22" name="正方形/長方形 21"/>
          <p:cNvSpPr/>
          <p:nvPr/>
        </p:nvSpPr>
        <p:spPr>
          <a:xfrm>
            <a:off x="0" y="3645024"/>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（２）承継の方針</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13" name="AutoShape 4"/>
          <p:cNvSpPr>
            <a:spLocks noChangeArrowheads="1"/>
          </p:cNvSpPr>
          <p:nvPr/>
        </p:nvSpPr>
        <p:spPr bwMode="auto">
          <a:xfrm>
            <a:off x="506506" y="4148212"/>
            <a:ext cx="9095567" cy="1944000"/>
          </a:xfrm>
          <a:prstGeom prst="roundRect">
            <a:avLst>
              <a:gd name="adj" fmla="val 10155"/>
            </a:avLst>
          </a:prstGeom>
          <a:solidFill>
            <a:schemeClr val="accent6">
              <a:lumMod val="20000"/>
              <a:lumOff val="80000"/>
            </a:schemeClr>
          </a:solidFill>
          <a:ln>
            <a:solidFill>
              <a:schemeClr val="accent6"/>
            </a:solidFill>
            <a:headEnd/>
            <a:tailEnd/>
          </a:ln>
        </p:spPr>
        <p:style>
          <a:lnRef idx="2">
            <a:schemeClr val="accent2"/>
          </a:lnRef>
          <a:fillRef idx="1">
            <a:schemeClr val="lt1"/>
          </a:fillRef>
          <a:effectRef idx="0">
            <a:schemeClr val="accent2"/>
          </a:effectRef>
          <a:fontRef idx="minor">
            <a:schemeClr val="dk1"/>
          </a:fontRef>
        </p:style>
        <p:txBody>
          <a:bodyPr anchor="ctr" anchorCtr="0"/>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eaLnBrk="1" hangingPunct="1">
              <a:lnSpc>
                <a:spcPts val="2500"/>
              </a:lnSpc>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▶大阪市及び大阪府が蓄積してきた行政のノウハウ、高度できめ細かな</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住民サービスを低下させ</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ないよう</a:t>
            </a: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、特別区及び大阪府は</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適正に事務を引き継ぐ</a:t>
            </a:r>
          </a:p>
          <a:p>
            <a:pPr eaLnBrk="1" hangingPunct="1">
              <a:lnSpc>
                <a:spcPts val="2500"/>
              </a:lnSpc>
              <a:spcBef>
                <a:spcPts val="1200"/>
              </a:spcBef>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▶大阪市が実施してきた特色ある住民サービスについては、地域の状況や住民のニーズも踏まえな</a:t>
            </a:r>
            <a:endParaRPr lang="en-US" altLang="ja-JP" sz="1800"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　 がら、</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内容や水準を維持するよう努める</a:t>
            </a: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ものとする</a:t>
            </a:r>
            <a:endParaRPr lang="ja-JP" altLang="en-US" sz="1800" b="0" dirty="0">
              <a:latin typeface="Meiryo UI" pitchFamily="50" charset="-128"/>
              <a:ea typeface="Meiryo UI" pitchFamily="50" charset="-128"/>
              <a:cs typeface="Meiryo UI" pitchFamily="50" charset="-128"/>
            </a:endParaRPr>
          </a:p>
        </p:txBody>
      </p:sp>
      <p:sp>
        <p:nvSpPr>
          <p:cNvPr id="9"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a:t>
            </a:r>
            <a:r>
              <a:rPr lang="ja-JP" altLang="en-US" sz="1100" b="1" dirty="0">
                <a:solidFill>
                  <a:srgbClr val="000000"/>
                </a:solidFill>
                <a:latin typeface="Meiryo UI" pitchFamily="50" charset="-128"/>
                <a:ea typeface="Meiryo UI" pitchFamily="50" charset="-128"/>
                <a:cs typeface="Meiryo UI" pitchFamily="50" charset="-128"/>
              </a:rPr>
              <a:t>６</a:t>
            </a:r>
          </a:p>
        </p:txBody>
      </p:sp>
    </p:spTree>
    <p:extLst>
      <p:ext uri="{BB962C8B-B14F-4D97-AF65-F5344CB8AC3E}">
        <p14:creationId xmlns:p14="http://schemas.microsoft.com/office/powerpoint/2010/main" val="17312084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基本的な考え方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61" name="円/楕円 60"/>
          <p:cNvSpPr/>
          <p:nvPr/>
        </p:nvSpPr>
        <p:spPr>
          <a:xfrm>
            <a:off x="4984447" y="3354018"/>
            <a:ext cx="4874994" cy="1512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bIns="46800" rtlCol="0" anchor="ctr"/>
          <a:lstStyle/>
          <a:p>
            <a:pPr algn="ctr"/>
            <a:endParaRPr lang="en-US" altLang="ja-JP" sz="1600" dirty="0" smtClean="0">
              <a:solidFill>
                <a:schemeClr val="tx1"/>
              </a:solidFill>
              <a:latin typeface="Meiryo UI" pitchFamily="50" charset="-128"/>
              <a:ea typeface="Meiryo UI" pitchFamily="50" charset="-128"/>
              <a:cs typeface="Meiryo UI" pitchFamily="50" charset="-128"/>
            </a:endParaRPr>
          </a:p>
          <a:p>
            <a:pPr algn="ctr"/>
            <a:r>
              <a:rPr lang="ja-JP" altLang="en-US" sz="1600" dirty="0" smtClean="0">
                <a:solidFill>
                  <a:schemeClr val="tx1"/>
                </a:solidFill>
                <a:latin typeface="Meiryo UI" pitchFamily="50" charset="-128"/>
                <a:ea typeface="Meiryo UI" pitchFamily="50" charset="-128"/>
                <a:cs typeface="Meiryo UI" pitchFamily="50" charset="-128"/>
              </a:rPr>
              <a:t>大阪都市圏の集積・広がりを踏まえ、</a:t>
            </a:r>
          </a:p>
          <a:p>
            <a:pPr algn="ctr"/>
            <a:r>
              <a:rPr lang="ja-JP" altLang="en-US" sz="1600" dirty="0" smtClean="0">
                <a:solidFill>
                  <a:schemeClr val="tx1"/>
                </a:solidFill>
                <a:latin typeface="Meiryo UI" pitchFamily="50" charset="-128"/>
                <a:ea typeface="Meiryo UI" pitchFamily="50" charset="-128"/>
                <a:cs typeface="Meiryo UI" pitchFamily="50" charset="-128"/>
              </a:rPr>
              <a:t>大阪全体の視点、統一戦略で</a:t>
            </a:r>
          </a:p>
          <a:p>
            <a:pPr algn="ctr"/>
            <a:r>
              <a:rPr lang="ja-JP" altLang="en-US" sz="1600" dirty="0" smtClean="0">
                <a:solidFill>
                  <a:schemeClr val="tx1"/>
                </a:solidFill>
                <a:latin typeface="Meiryo UI" pitchFamily="50" charset="-128"/>
                <a:ea typeface="Meiryo UI" pitchFamily="50" charset="-128"/>
                <a:cs typeface="Meiryo UI" pitchFamily="50" charset="-128"/>
              </a:rPr>
              <a:t>取り組むべき事務は、</a:t>
            </a:r>
          </a:p>
          <a:p>
            <a:pPr algn="ctr"/>
            <a:r>
              <a:rPr lang="ja-JP" altLang="en-US" sz="1600" dirty="0" smtClean="0">
                <a:solidFill>
                  <a:schemeClr val="tx1"/>
                </a:solidFill>
                <a:latin typeface="Meiryo UI" pitchFamily="50" charset="-128"/>
                <a:ea typeface="Meiryo UI" pitchFamily="50" charset="-128"/>
                <a:cs typeface="Meiryo UI" pitchFamily="50" charset="-128"/>
              </a:rPr>
              <a:t>広域自治体に一元化</a:t>
            </a:r>
            <a:endParaRPr kumimoji="1" lang="ja-JP" altLang="en-US" sz="1600" dirty="0">
              <a:solidFill>
                <a:schemeClr val="tx1"/>
              </a:solidFill>
              <a:latin typeface="Meiryo UI" pitchFamily="50" charset="-128"/>
              <a:ea typeface="Meiryo UI" pitchFamily="50" charset="-128"/>
              <a:cs typeface="Meiryo UI" pitchFamily="50" charset="-128"/>
            </a:endParaRPr>
          </a:p>
        </p:txBody>
      </p:sp>
      <p:sp>
        <p:nvSpPr>
          <p:cNvPr id="63" name="額縁 62"/>
          <p:cNvSpPr/>
          <p:nvPr/>
        </p:nvSpPr>
        <p:spPr>
          <a:xfrm>
            <a:off x="6286765" y="3284984"/>
            <a:ext cx="2262252" cy="360674"/>
          </a:xfrm>
          <a:prstGeom prst="bevel">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広域自治体</a:t>
            </a:r>
            <a:endParaRPr kumimoji="1" lang="ja-JP" altLang="en-US" b="1" dirty="0"/>
          </a:p>
        </p:txBody>
      </p:sp>
      <p:sp>
        <p:nvSpPr>
          <p:cNvPr id="73" name="円/楕円 72"/>
          <p:cNvSpPr/>
          <p:nvPr/>
        </p:nvSpPr>
        <p:spPr>
          <a:xfrm>
            <a:off x="0" y="3356992"/>
            <a:ext cx="4874989" cy="1512000"/>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600" dirty="0" smtClean="0">
              <a:solidFill>
                <a:schemeClr val="tx1"/>
              </a:solidFill>
              <a:latin typeface="Meiryo UI" pitchFamily="50" charset="-128"/>
              <a:ea typeface="Meiryo UI" pitchFamily="50" charset="-128"/>
              <a:cs typeface="Meiryo UI" pitchFamily="50" charset="-128"/>
            </a:endParaRPr>
          </a:p>
          <a:p>
            <a:pPr algn="ctr"/>
            <a:r>
              <a:rPr lang="ja-JP" altLang="en-US" sz="1600" dirty="0" smtClean="0">
                <a:solidFill>
                  <a:schemeClr val="tx1"/>
                </a:solidFill>
                <a:latin typeface="Meiryo UI" pitchFamily="50" charset="-128"/>
                <a:ea typeface="Meiryo UI" pitchFamily="50" charset="-128"/>
                <a:cs typeface="Meiryo UI" pitchFamily="50" charset="-128"/>
              </a:rPr>
              <a:t>住民に身近な事務については、</a:t>
            </a:r>
          </a:p>
          <a:p>
            <a:pPr algn="ctr"/>
            <a:r>
              <a:rPr lang="ja-JP" altLang="en-US" sz="1600" dirty="0" smtClean="0">
                <a:solidFill>
                  <a:schemeClr val="tx1"/>
                </a:solidFill>
                <a:latin typeface="Meiryo UI" pitchFamily="50" charset="-128"/>
                <a:ea typeface="Meiryo UI" pitchFamily="50" charset="-128"/>
                <a:cs typeface="Meiryo UI" pitchFamily="50" charset="-128"/>
              </a:rPr>
              <a:t>“基礎自治体優先”の原則のもと、</a:t>
            </a:r>
          </a:p>
          <a:p>
            <a:pPr algn="ctr"/>
            <a:r>
              <a:rPr lang="ja-JP" altLang="en-US" sz="1600" dirty="0" smtClean="0">
                <a:solidFill>
                  <a:schemeClr val="tx1"/>
                </a:solidFill>
                <a:latin typeface="Meiryo UI" pitchFamily="50" charset="-128"/>
                <a:ea typeface="Meiryo UI" pitchFamily="50" charset="-128"/>
                <a:cs typeface="Meiryo UI" pitchFamily="50" charset="-128"/>
              </a:rPr>
              <a:t>基礎自治体ができるだけ担う</a:t>
            </a:r>
            <a:endParaRPr kumimoji="1" lang="ja-JP" altLang="en-US" sz="1600" dirty="0">
              <a:solidFill>
                <a:schemeClr val="tx1"/>
              </a:solidFill>
              <a:latin typeface="Meiryo UI" pitchFamily="50" charset="-128"/>
              <a:ea typeface="Meiryo UI" pitchFamily="50" charset="-128"/>
              <a:cs typeface="Meiryo UI" pitchFamily="50" charset="-128"/>
            </a:endParaRPr>
          </a:p>
        </p:txBody>
      </p:sp>
      <p:sp>
        <p:nvSpPr>
          <p:cNvPr id="74" name="額縁 73"/>
          <p:cNvSpPr/>
          <p:nvPr/>
        </p:nvSpPr>
        <p:spPr>
          <a:xfrm>
            <a:off x="1333763" y="3270471"/>
            <a:ext cx="2262251" cy="428424"/>
          </a:xfrm>
          <a:prstGeom prst="bevel">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基礎自治体</a:t>
            </a:r>
            <a:endParaRPr kumimoji="1" lang="ja-JP" altLang="en-US" b="1" dirty="0"/>
          </a:p>
        </p:txBody>
      </p:sp>
      <p:sp>
        <p:nvSpPr>
          <p:cNvPr id="81" name="角丸四角形 80"/>
          <p:cNvSpPr/>
          <p:nvPr/>
        </p:nvSpPr>
        <p:spPr>
          <a:xfrm>
            <a:off x="350489" y="5261980"/>
            <a:ext cx="9205023" cy="1296144"/>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bg1"/>
                </a:solidFill>
                <a:latin typeface="Meiryo UI" pitchFamily="50" charset="-128"/>
                <a:ea typeface="Meiryo UI" pitchFamily="50" charset="-128"/>
                <a:cs typeface="Meiryo UI" pitchFamily="50" charset="-128"/>
              </a:rPr>
              <a:t>　 上記の役割分担に基づき、中核市並みの権限を基本として、大阪市と大阪府の事務事業・</a:t>
            </a:r>
            <a:endParaRPr lang="en-US" altLang="ja-JP" b="1" dirty="0" smtClean="0">
              <a:solidFill>
                <a:schemeClr val="bg1"/>
              </a:solidFill>
              <a:latin typeface="Meiryo UI" pitchFamily="50" charset="-128"/>
              <a:ea typeface="Meiryo UI" pitchFamily="50" charset="-128"/>
              <a:cs typeface="Meiryo UI" pitchFamily="50" charset="-128"/>
            </a:endParaRPr>
          </a:p>
          <a:p>
            <a:r>
              <a:rPr lang="ja-JP" altLang="en-US" b="1" dirty="0" smtClean="0">
                <a:solidFill>
                  <a:schemeClr val="bg1"/>
                </a:solidFill>
                <a:latin typeface="Meiryo UI" pitchFamily="50" charset="-128"/>
                <a:ea typeface="Meiryo UI" pitchFamily="50" charset="-128"/>
                <a:cs typeface="Meiryo UI" pitchFamily="50" charset="-128"/>
              </a:rPr>
              <a:t>　 機能を最適化する観点で事務を仕分け</a:t>
            </a:r>
            <a:endParaRPr lang="en-US" altLang="ja-JP" b="1" dirty="0" smtClean="0">
              <a:solidFill>
                <a:schemeClr val="bg1"/>
              </a:solidFill>
              <a:latin typeface="Meiryo UI" pitchFamily="50" charset="-128"/>
              <a:ea typeface="Meiryo UI" pitchFamily="50" charset="-128"/>
              <a:cs typeface="Meiryo UI" pitchFamily="50" charset="-128"/>
            </a:endParaRPr>
          </a:p>
          <a:p>
            <a:pPr algn="ctr"/>
            <a:endParaRPr lang="en-US" altLang="ja-JP" sz="800" dirty="0" smtClean="0">
              <a:solidFill>
                <a:schemeClr val="bg1"/>
              </a:solidFill>
              <a:latin typeface="Meiryo UI" pitchFamily="50" charset="-128"/>
              <a:ea typeface="Meiryo UI" pitchFamily="50" charset="-128"/>
              <a:cs typeface="Meiryo UI" pitchFamily="50" charset="-128"/>
            </a:endParaRPr>
          </a:p>
          <a:p>
            <a:r>
              <a:rPr lang="ja-JP" altLang="en-US" sz="1600" dirty="0" smtClean="0">
                <a:solidFill>
                  <a:schemeClr val="bg1"/>
                </a:solidFill>
                <a:latin typeface="Meiryo UI" pitchFamily="50" charset="-128"/>
                <a:ea typeface="Meiryo UI" pitchFamily="50" charset="-128"/>
                <a:cs typeface="Meiryo UI" pitchFamily="50" charset="-128"/>
              </a:rPr>
              <a:t>　　　　　　　　　　 </a:t>
            </a:r>
            <a:r>
              <a:rPr lang="en-US" altLang="ja-JP" sz="1600" dirty="0" smtClean="0">
                <a:solidFill>
                  <a:schemeClr val="bg1"/>
                </a:solidFill>
                <a:latin typeface="Meiryo UI" pitchFamily="50" charset="-128"/>
                <a:ea typeface="Meiryo UI" pitchFamily="50" charset="-128"/>
                <a:cs typeface="Meiryo UI" pitchFamily="50" charset="-128"/>
              </a:rPr>
              <a:t>※</a:t>
            </a:r>
            <a:r>
              <a:rPr lang="ja-JP" altLang="en-US" sz="1600" dirty="0" smtClean="0">
                <a:solidFill>
                  <a:schemeClr val="bg1"/>
                </a:solidFill>
                <a:latin typeface="Meiryo UI" pitchFamily="50" charset="-128"/>
                <a:ea typeface="Meiryo UI" pitchFamily="50" charset="-128"/>
                <a:cs typeface="Meiryo UI" pitchFamily="50" charset="-128"/>
              </a:rPr>
              <a:t>将来的には、</a:t>
            </a:r>
            <a:r>
              <a:rPr lang="ja-JP" altLang="en-US" sz="1600" dirty="0">
                <a:solidFill>
                  <a:schemeClr val="bg1"/>
                </a:solidFill>
                <a:latin typeface="Meiryo UI" pitchFamily="50" charset="-128"/>
                <a:ea typeface="Meiryo UI" pitchFamily="50" charset="-128"/>
                <a:cs typeface="Meiryo UI" pitchFamily="50" charset="-128"/>
              </a:rPr>
              <a:t>特別</a:t>
            </a:r>
            <a:r>
              <a:rPr lang="ja-JP" altLang="en-US" sz="1600" dirty="0" smtClean="0">
                <a:solidFill>
                  <a:schemeClr val="bg1"/>
                </a:solidFill>
                <a:latin typeface="Meiryo UI" pitchFamily="50" charset="-128"/>
                <a:ea typeface="Meiryo UI" pitchFamily="50" charset="-128"/>
                <a:cs typeface="Meiryo UI" pitchFamily="50" charset="-128"/>
              </a:rPr>
              <a:t>区の設置当初に大阪府が担うこととした事務であっても、</a:t>
            </a:r>
            <a:endParaRPr lang="en-US" altLang="ja-JP" sz="1600" dirty="0" smtClean="0">
              <a:solidFill>
                <a:schemeClr val="bg1"/>
              </a:solidFill>
              <a:latin typeface="Meiryo UI" pitchFamily="50" charset="-128"/>
              <a:ea typeface="Meiryo UI" pitchFamily="50" charset="-128"/>
              <a:cs typeface="Meiryo UI" pitchFamily="50" charset="-128"/>
            </a:endParaRPr>
          </a:p>
          <a:p>
            <a:r>
              <a:rPr lang="ja-JP" altLang="en-US" sz="1600" dirty="0" smtClean="0">
                <a:solidFill>
                  <a:schemeClr val="bg1"/>
                </a:solidFill>
                <a:latin typeface="Meiryo UI" pitchFamily="50" charset="-128"/>
                <a:ea typeface="Meiryo UI" pitchFamily="50" charset="-128"/>
                <a:cs typeface="Meiryo UI" pitchFamily="50" charset="-128"/>
              </a:rPr>
              <a:t>　　　　　　　　　　　　住民に身近な事務は特別区が担えるように取り組んでいく</a:t>
            </a:r>
            <a:endParaRPr lang="en-US" altLang="ja-JP" sz="1600" dirty="0" smtClean="0">
              <a:solidFill>
                <a:schemeClr val="bg1"/>
              </a:solidFill>
              <a:latin typeface="Meiryo UI" pitchFamily="50" charset="-128"/>
              <a:ea typeface="Meiryo UI" pitchFamily="50" charset="-128"/>
              <a:cs typeface="Meiryo UI" pitchFamily="50" charset="-128"/>
            </a:endParaRPr>
          </a:p>
        </p:txBody>
      </p:sp>
      <p:sp>
        <p:nvSpPr>
          <p:cNvPr id="83" name="正方形/長方形 11"/>
          <p:cNvSpPr/>
          <p:nvPr/>
        </p:nvSpPr>
        <p:spPr>
          <a:xfrm>
            <a:off x="2284982" y="2346446"/>
            <a:ext cx="5382598" cy="247487"/>
          </a:xfrm>
          <a:prstGeom prst="flowChartMerg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bg1"/>
              </a:solidFill>
              <a:latin typeface="Meiryo UI" pitchFamily="50" charset="-128"/>
              <a:ea typeface="Meiryo UI" pitchFamily="50" charset="-128"/>
              <a:cs typeface="Meiryo UI" pitchFamily="50" charset="-128"/>
            </a:endParaRPr>
          </a:p>
        </p:txBody>
      </p:sp>
      <p:sp>
        <p:nvSpPr>
          <p:cNvPr id="18" name="正方形/長方形 17"/>
          <p:cNvSpPr/>
          <p:nvPr/>
        </p:nvSpPr>
        <p:spPr>
          <a:xfrm>
            <a:off x="603743" y="2593933"/>
            <a:ext cx="8658962" cy="646331"/>
          </a:xfrm>
          <a:prstGeom prst="rect">
            <a:avLst/>
          </a:prstGeom>
        </p:spPr>
        <p:txBody>
          <a:bodyPr wrap="square">
            <a:spAutoFit/>
          </a:bodyPr>
          <a:lstStyle/>
          <a:p>
            <a:pPr algn="ctr"/>
            <a:r>
              <a:rPr lang="ja-JP" altLang="en-US" b="1" dirty="0" smtClean="0">
                <a:latin typeface="Meiryo UI" pitchFamily="50" charset="-128"/>
                <a:ea typeface="Meiryo UI" pitchFamily="50" charset="-128"/>
                <a:cs typeface="Meiryo UI" pitchFamily="50" charset="-128"/>
              </a:rPr>
              <a:t>新たな大都市制度において</a:t>
            </a:r>
            <a:r>
              <a:rPr lang="ja-JP" altLang="en-US" b="1" dirty="0">
                <a:latin typeface="Meiryo UI" pitchFamily="50" charset="-128"/>
                <a:ea typeface="Meiryo UI" pitchFamily="50" charset="-128"/>
                <a:cs typeface="Meiryo UI" pitchFamily="50" charset="-128"/>
              </a:rPr>
              <a:t>めざ</a:t>
            </a:r>
            <a:r>
              <a:rPr lang="ja-JP" altLang="en-US" b="1" dirty="0" smtClean="0">
                <a:latin typeface="Meiryo UI" pitchFamily="50" charset="-128"/>
                <a:ea typeface="Meiryo UI" pitchFamily="50" charset="-128"/>
                <a:cs typeface="Meiryo UI" pitchFamily="50" charset="-128"/>
              </a:rPr>
              <a:t>すべき姿として、現行法制度の枠組みにとらわれない</a:t>
            </a:r>
            <a:endParaRPr lang="en-US" altLang="ja-JP" b="1" dirty="0" smtClean="0">
              <a:latin typeface="Meiryo UI" pitchFamily="50" charset="-128"/>
              <a:ea typeface="Meiryo UI" pitchFamily="50" charset="-128"/>
              <a:cs typeface="Meiryo UI" pitchFamily="50" charset="-128"/>
            </a:endParaRPr>
          </a:p>
          <a:p>
            <a:pPr algn="ctr"/>
            <a:r>
              <a:rPr lang="ja-JP" altLang="en-US" b="1" dirty="0" smtClean="0">
                <a:latin typeface="Meiryo UI" pitchFamily="50" charset="-128"/>
                <a:ea typeface="Meiryo UI" pitchFamily="50" charset="-128"/>
                <a:cs typeface="Meiryo UI" pitchFamily="50" charset="-128"/>
              </a:rPr>
              <a:t>「基礎自治体」と「広域自治体」の役割分担を徹底</a:t>
            </a:r>
            <a:endParaRPr lang="ja-JP" altLang="en-US" b="1" dirty="0">
              <a:latin typeface="Meiryo UI" pitchFamily="50" charset="-128"/>
              <a:ea typeface="Meiryo UI" pitchFamily="50" charset="-128"/>
              <a:cs typeface="Meiryo UI" pitchFamily="50" charset="-128"/>
            </a:endParaRPr>
          </a:p>
        </p:txBody>
      </p:sp>
      <p:sp>
        <p:nvSpPr>
          <p:cNvPr id="22" name="正方形/長方形 11"/>
          <p:cNvSpPr/>
          <p:nvPr/>
        </p:nvSpPr>
        <p:spPr>
          <a:xfrm>
            <a:off x="2288704" y="4915768"/>
            <a:ext cx="5382598" cy="288032"/>
          </a:xfrm>
          <a:prstGeom prst="flowChartMerg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bg1"/>
              </a:solidFill>
              <a:latin typeface="Meiryo UI" pitchFamily="50" charset="-128"/>
              <a:ea typeface="Meiryo UI" pitchFamily="50" charset="-128"/>
              <a:cs typeface="Meiryo UI" pitchFamily="50" charset="-128"/>
            </a:endParaRPr>
          </a:p>
        </p:txBody>
      </p:sp>
      <p:sp>
        <p:nvSpPr>
          <p:cNvPr id="16" name="正方形/長方形 15"/>
          <p:cNvSpPr/>
          <p:nvPr/>
        </p:nvSpPr>
        <p:spPr>
          <a:xfrm>
            <a:off x="5025008" y="909844"/>
            <a:ext cx="4670799" cy="122301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大阪府の事務</a:t>
            </a:r>
            <a:endParaRPr lang="en-US" altLang="ja-JP" sz="2000" b="1"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都道府県権限の事務</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大阪全体の成長、都市の発展、安全・安心に関わる事務</a:t>
            </a:r>
            <a:endParaRPr lang="en-US" altLang="ja-JP" sz="1400" dirty="0" smtClean="0">
              <a:solidFill>
                <a:schemeClr val="tx1"/>
              </a:solidFill>
              <a:latin typeface="Meiryo UI" pitchFamily="50" charset="-128"/>
              <a:ea typeface="Meiryo UI" pitchFamily="50" charset="-128"/>
              <a:cs typeface="Meiryo UI" pitchFamily="50" charset="-128"/>
            </a:endParaRPr>
          </a:p>
          <a:p>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19" name="正方形/長方形 18"/>
          <p:cNvSpPr/>
          <p:nvPr/>
        </p:nvSpPr>
        <p:spPr>
          <a:xfrm>
            <a:off x="225310" y="909282"/>
            <a:ext cx="4655682" cy="123808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大阪市の事務</a:t>
            </a:r>
            <a:endParaRPr kumimoji="1" lang="en-US" altLang="ja-JP" sz="2000" b="1"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都道府県・</a:t>
            </a:r>
            <a:r>
              <a:rPr kumimoji="1" lang="ja-JP" altLang="en-US" sz="1400" dirty="0" smtClean="0">
                <a:solidFill>
                  <a:schemeClr val="tx1"/>
                </a:solidFill>
                <a:latin typeface="Meiryo UI" pitchFamily="50" charset="-128"/>
                <a:ea typeface="Meiryo UI" pitchFamily="50" charset="-128"/>
                <a:cs typeface="Meiryo UI" pitchFamily="50" charset="-128"/>
              </a:rPr>
              <a:t>政令指定都市・中核市・一般市権限の事務</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住民に身近な事務に加え、大阪全体の成長、都市の発展、</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安全・安心に関わる事務</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20" name="角丸四角形 19"/>
          <p:cNvSpPr/>
          <p:nvPr/>
        </p:nvSpPr>
        <p:spPr>
          <a:xfrm>
            <a:off x="54178" y="656692"/>
            <a:ext cx="9801207" cy="1620181"/>
          </a:xfrm>
          <a:prstGeom prst="round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416828" y="476671"/>
            <a:ext cx="1248139" cy="36004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現　状</a:t>
            </a:r>
            <a:endParaRPr kumimoji="1" lang="ja-JP" altLang="en-US" b="1" dirty="0">
              <a:solidFill>
                <a:schemeClr val="tx1"/>
              </a:solidFill>
            </a:endParaRPr>
          </a:p>
        </p:txBody>
      </p:sp>
      <p:sp>
        <p:nvSpPr>
          <p:cNvPr id="17"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a:t>
            </a:r>
          </a:p>
        </p:txBody>
      </p:sp>
    </p:spTree>
    <p:extLst>
      <p:ext uri="{BB962C8B-B14F-4D97-AF65-F5344CB8AC3E}">
        <p14:creationId xmlns:p14="http://schemas.microsoft.com/office/powerpoint/2010/main" val="348965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特別区と大阪府の事務分担</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74" name="正方形/長方形 73"/>
          <p:cNvSpPr/>
          <p:nvPr/>
        </p:nvSpPr>
        <p:spPr>
          <a:xfrm>
            <a:off x="0" y="431960"/>
            <a:ext cx="495300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（１）役割分担の考え方</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10" name="正方形/長方形 9"/>
          <p:cNvSpPr/>
          <p:nvPr/>
        </p:nvSpPr>
        <p:spPr>
          <a:xfrm>
            <a:off x="109456" y="865178"/>
            <a:ext cx="9742367" cy="580418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272481" y="1139258"/>
            <a:ext cx="4536504" cy="5314078"/>
          </a:xfrm>
          <a:prstGeom prst="roundRect">
            <a:avLst>
              <a:gd name="adj" fmla="val 7623"/>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a:t>
            </a:r>
            <a:r>
              <a:rPr lang="ja-JP" altLang="en-US" spc="-150" dirty="0" smtClean="0">
                <a:solidFill>
                  <a:schemeClr val="tx1"/>
                </a:solidFill>
                <a:latin typeface="Meiryo UI" pitchFamily="50" charset="-128"/>
                <a:ea typeface="Meiryo UI" pitchFamily="50" charset="-128"/>
                <a:cs typeface="Meiryo UI" pitchFamily="50" charset="-128"/>
              </a:rPr>
              <a:t>公選の区長、区議会のもと、福祉・保健・</a:t>
            </a:r>
            <a:endParaRPr lang="en-US" altLang="ja-JP" spc="-150" dirty="0" smtClean="0">
              <a:solidFill>
                <a:schemeClr val="tx1"/>
              </a:solidFill>
              <a:latin typeface="Meiryo UI" pitchFamily="50" charset="-128"/>
              <a:ea typeface="Meiryo UI" pitchFamily="50" charset="-128"/>
              <a:cs typeface="Meiryo UI" pitchFamily="50" charset="-128"/>
            </a:endParaRPr>
          </a:p>
          <a:p>
            <a:r>
              <a:rPr lang="ja-JP" altLang="en-US" spc="-150" dirty="0" smtClean="0">
                <a:solidFill>
                  <a:schemeClr val="tx1"/>
                </a:solidFill>
                <a:latin typeface="Meiryo UI" pitchFamily="50" charset="-128"/>
                <a:ea typeface="Meiryo UI" pitchFamily="50" charset="-128"/>
                <a:cs typeface="Meiryo UI" pitchFamily="50" charset="-128"/>
              </a:rPr>
              <a:t>　　 教育などの住民に身近な行政サービスを総合</a:t>
            </a:r>
            <a:endParaRPr lang="en-US" altLang="ja-JP" spc="-150" dirty="0" smtClean="0">
              <a:solidFill>
                <a:schemeClr val="tx1"/>
              </a:solidFill>
              <a:latin typeface="Meiryo UI" pitchFamily="50" charset="-128"/>
              <a:ea typeface="Meiryo UI" pitchFamily="50" charset="-128"/>
              <a:cs typeface="Meiryo UI" pitchFamily="50" charset="-128"/>
            </a:endParaRPr>
          </a:p>
          <a:p>
            <a:r>
              <a:rPr lang="ja-JP" altLang="en-US" spc="-150" dirty="0" smtClean="0">
                <a:solidFill>
                  <a:schemeClr val="tx1"/>
                </a:solidFill>
                <a:latin typeface="Meiryo UI" pitchFamily="50" charset="-128"/>
                <a:ea typeface="Meiryo UI" pitchFamily="50" charset="-128"/>
                <a:cs typeface="Meiryo UI" pitchFamily="50" charset="-128"/>
              </a:rPr>
              <a:t>　　 的に提供</a:t>
            </a:r>
            <a:endParaRPr lang="en-US" altLang="ja-JP" spc="-150" dirty="0" smtClean="0">
              <a:solidFill>
                <a:schemeClr val="tx1"/>
              </a:solidFill>
              <a:latin typeface="Meiryo UI" pitchFamily="50" charset="-128"/>
              <a:ea typeface="Meiryo UI" pitchFamily="50" charset="-128"/>
              <a:cs typeface="Meiryo UI" pitchFamily="50" charset="-128"/>
            </a:endParaRPr>
          </a:p>
          <a:p>
            <a:endParaRPr lang="en-US" altLang="ja-JP" spc="-150"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●地域の実情に応じた特色ある施策展開</a:t>
            </a:r>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を図る</a:t>
            </a:r>
            <a:r>
              <a:rPr lang="ja-JP" altLang="en-US" sz="1600" dirty="0" smtClean="0">
                <a:solidFill>
                  <a:schemeClr val="tx1"/>
                </a:solidFill>
                <a:latin typeface="Meiryo UI" pitchFamily="50" charset="-128"/>
                <a:ea typeface="Meiryo UI" pitchFamily="50" charset="-128"/>
                <a:cs typeface="Meiryo UI" pitchFamily="50" charset="-128"/>
              </a:rPr>
              <a:t>　　</a:t>
            </a:r>
            <a:endParaRPr kumimoji="1" lang="ja-JP" altLang="en-US" sz="1600" dirty="0">
              <a:solidFill>
                <a:schemeClr val="tx1"/>
              </a:solidFill>
              <a:latin typeface="Meiryo UI" pitchFamily="50" charset="-128"/>
              <a:ea typeface="Meiryo UI" pitchFamily="50" charset="-128"/>
              <a:cs typeface="Meiryo UI" pitchFamily="50" charset="-128"/>
            </a:endParaRPr>
          </a:p>
        </p:txBody>
      </p:sp>
      <p:sp>
        <p:nvSpPr>
          <p:cNvPr id="17" name="額縁 16"/>
          <p:cNvSpPr/>
          <p:nvPr/>
        </p:nvSpPr>
        <p:spPr>
          <a:xfrm>
            <a:off x="1458334" y="980729"/>
            <a:ext cx="2262251" cy="412065"/>
          </a:xfrm>
          <a:prstGeom prst="bevel">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特別区</a:t>
            </a:r>
            <a:endParaRPr kumimoji="1" lang="ja-JP" altLang="en-US" b="1" dirty="0"/>
          </a:p>
        </p:txBody>
      </p:sp>
      <p:sp>
        <p:nvSpPr>
          <p:cNvPr id="18" name="正方形/長方形 17"/>
          <p:cNvSpPr/>
          <p:nvPr/>
        </p:nvSpPr>
        <p:spPr>
          <a:xfrm>
            <a:off x="560512" y="1628800"/>
            <a:ext cx="3960440" cy="9361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itchFamily="50" charset="-128"/>
                <a:ea typeface="Meiryo UI" pitchFamily="50" charset="-128"/>
                <a:cs typeface="Meiryo UI" pitchFamily="50" charset="-128"/>
              </a:rPr>
              <a:t>■ 住民に最も身近な存在として、豊か</a:t>
            </a:r>
            <a:endParaRPr lang="en-US" altLang="ja-JP" b="1" dirty="0" smtClean="0">
              <a:solidFill>
                <a:schemeClr val="tx1"/>
              </a:solidFill>
              <a:latin typeface="Meiryo UI" pitchFamily="50" charset="-128"/>
              <a:ea typeface="Meiryo UI" pitchFamily="50" charset="-128"/>
              <a:cs typeface="Meiryo UI" pitchFamily="50" charset="-128"/>
            </a:endParaRPr>
          </a:p>
          <a:p>
            <a:r>
              <a:rPr lang="ja-JP" altLang="en-US" b="1" dirty="0" smtClean="0">
                <a:solidFill>
                  <a:schemeClr val="tx1"/>
                </a:solidFill>
                <a:latin typeface="Meiryo UI" pitchFamily="50" charset="-128"/>
                <a:ea typeface="Meiryo UI" pitchFamily="50" charset="-128"/>
                <a:cs typeface="Meiryo UI" pitchFamily="50" charset="-128"/>
              </a:rPr>
              <a:t>　　な住民生活や地域の安全・安心を</a:t>
            </a:r>
            <a:endParaRPr lang="en-US" altLang="ja-JP" b="1" dirty="0" smtClean="0">
              <a:solidFill>
                <a:schemeClr val="tx1"/>
              </a:solidFill>
              <a:latin typeface="Meiryo UI" pitchFamily="50" charset="-128"/>
              <a:ea typeface="Meiryo UI" pitchFamily="50" charset="-128"/>
              <a:cs typeface="Meiryo UI" pitchFamily="50" charset="-128"/>
            </a:endParaRPr>
          </a:p>
          <a:p>
            <a:r>
              <a:rPr lang="ja-JP" altLang="en-US" b="1" dirty="0" smtClean="0">
                <a:solidFill>
                  <a:schemeClr val="tx1"/>
                </a:solidFill>
                <a:latin typeface="Meiryo UI" pitchFamily="50" charset="-128"/>
                <a:ea typeface="Meiryo UI" pitchFamily="50" charset="-128"/>
                <a:cs typeface="Meiryo UI" pitchFamily="50" charset="-128"/>
              </a:rPr>
              <a:t>　　支える</a:t>
            </a:r>
            <a:endParaRPr kumimoji="1" lang="ja-JP" altLang="en-US" dirty="0"/>
          </a:p>
        </p:txBody>
      </p:sp>
      <p:sp>
        <p:nvSpPr>
          <p:cNvPr id="19" name="角丸四角形 18"/>
          <p:cNvSpPr/>
          <p:nvPr/>
        </p:nvSpPr>
        <p:spPr>
          <a:xfrm>
            <a:off x="5025008" y="1139258"/>
            <a:ext cx="4686521" cy="5328592"/>
          </a:xfrm>
          <a:prstGeom prst="roundRect">
            <a:avLst>
              <a:gd name="adj" fmla="val 6769"/>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a:solidFill>
                  <a:schemeClr val="tx1"/>
                </a:solidFill>
                <a:latin typeface="Meiryo UI" pitchFamily="50" charset="-128"/>
                <a:ea typeface="Meiryo UI" pitchFamily="50" charset="-128"/>
                <a:cs typeface="Meiryo UI" pitchFamily="50" charset="-128"/>
              </a:rPr>
              <a:t>　</a:t>
            </a:r>
            <a:r>
              <a:rPr lang="ja-JP" altLang="en-US" dirty="0" smtClean="0">
                <a:solidFill>
                  <a:schemeClr val="tx1"/>
                </a:solidFill>
                <a:latin typeface="Meiryo UI" pitchFamily="50" charset="-128"/>
                <a:ea typeface="Meiryo UI" pitchFamily="50" charset="-128"/>
                <a:cs typeface="Meiryo UI" pitchFamily="50" charset="-128"/>
              </a:rPr>
              <a:t> ●大阪全体の成長、発展に向けた統一的</a:t>
            </a:r>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な戦略、計画づくり、統一戦略に基づく</a:t>
            </a:r>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産業政策の推進など</a:t>
            </a:r>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r>
              <a:rPr lang="en-US" altLang="ja-JP" dirty="0" smtClean="0">
                <a:solidFill>
                  <a:schemeClr val="tx1"/>
                </a:solidFill>
                <a:latin typeface="Meiryo UI" pitchFamily="50" charset="-128"/>
                <a:ea typeface="Meiryo UI" pitchFamily="50" charset="-128"/>
                <a:cs typeface="Meiryo UI" pitchFamily="50" charset="-128"/>
              </a:rPr>
              <a:t>   </a:t>
            </a:r>
            <a:r>
              <a:rPr lang="ja-JP" altLang="en-US" dirty="0" smtClean="0">
                <a:solidFill>
                  <a:schemeClr val="tx1"/>
                </a:solidFill>
                <a:latin typeface="Meiryo UI" pitchFamily="50" charset="-128"/>
                <a:ea typeface="Meiryo UI" pitchFamily="50" charset="-128"/>
                <a:cs typeface="Meiryo UI" pitchFamily="50" charset="-128"/>
              </a:rPr>
              <a:t>●大阪府域トータルの視点での交通インフラ</a:t>
            </a:r>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の整備など、選択と集中による事業展開</a:t>
            </a:r>
            <a:endParaRPr lang="en-US" altLang="ja-JP" dirty="0" smtClean="0">
              <a:solidFill>
                <a:schemeClr val="tx1"/>
              </a:solidFill>
              <a:latin typeface="Meiryo UI" pitchFamily="50" charset="-128"/>
              <a:ea typeface="Meiryo UI" pitchFamily="50" charset="-128"/>
              <a:cs typeface="Meiryo UI" pitchFamily="50" charset="-128"/>
            </a:endParaRPr>
          </a:p>
          <a:p>
            <a:r>
              <a:rPr lang="en-US" altLang="ja-JP" dirty="0" smtClean="0">
                <a:solidFill>
                  <a:schemeClr val="tx1"/>
                </a:solidFill>
                <a:latin typeface="Meiryo UI" pitchFamily="50" charset="-128"/>
                <a:ea typeface="Meiryo UI" pitchFamily="50" charset="-128"/>
                <a:cs typeface="Meiryo UI" pitchFamily="50" charset="-128"/>
              </a:rPr>
              <a:t> </a:t>
            </a:r>
          </a:p>
          <a:p>
            <a:r>
              <a:rPr lang="en-US" altLang="ja-JP" dirty="0" smtClean="0">
                <a:solidFill>
                  <a:schemeClr val="tx1"/>
                </a:solidFill>
                <a:latin typeface="Meiryo UI" pitchFamily="50" charset="-128"/>
                <a:ea typeface="Meiryo UI" pitchFamily="50" charset="-128"/>
                <a:cs typeface="Meiryo UI" pitchFamily="50" charset="-128"/>
              </a:rPr>
              <a:t>   </a:t>
            </a:r>
            <a:r>
              <a:rPr lang="ja-JP" altLang="en-US" dirty="0" smtClean="0">
                <a:solidFill>
                  <a:schemeClr val="tx1"/>
                </a:solidFill>
                <a:latin typeface="Meiryo UI" pitchFamily="50" charset="-128"/>
                <a:ea typeface="Meiryo UI" pitchFamily="50" charset="-128"/>
                <a:cs typeface="Meiryo UI" pitchFamily="50" charset="-128"/>
              </a:rPr>
              <a:t>●基礎自治体のバックアップ機能の発揮</a:t>
            </a:r>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a:solidFill>
                  <a:schemeClr val="tx1"/>
                </a:solidFill>
                <a:latin typeface="Meiryo UI" pitchFamily="50" charset="-128"/>
                <a:ea typeface="Meiryo UI" pitchFamily="50" charset="-128"/>
                <a:cs typeface="Meiryo UI" pitchFamily="50" charset="-128"/>
              </a:rPr>
              <a:t> </a:t>
            </a:r>
            <a:r>
              <a:rPr lang="ja-JP" altLang="en-US" dirty="0" smtClean="0">
                <a:solidFill>
                  <a:schemeClr val="tx1"/>
                </a:solidFill>
                <a:latin typeface="Meiryo UI" pitchFamily="50" charset="-128"/>
                <a:ea typeface="Meiryo UI" pitchFamily="50" charset="-128"/>
                <a:cs typeface="Meiryo UI" pitchFamily="50" charset="-128"/>
              </a:rPr>
              <a:t>  ●大規模災害への対応のための防災体制</a:t>
            </a:r>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の強化</a:t>
            </a:r>
            <a:endParaRPr lang="en-US" altLang="ja-JP" dirty="0" smtClean="0">
              <a:solidFill>
                <a:schemeClr val="tx1"/>
              </a:solidFill>
              <a:latin typeface="Meiryo UI" pitchFamily="50" charset="-128"/>
              <a:ea typeface="Meiryo UI" pitchFamily="50" charset="-128"/>
              <a:cs typeface="Meiryo UI" pitchFamily="50" charset="-128"/>
            </a:endParaRPr>
          </a:p>
        </p:txBody>
      </p:sp>
      <p:sp>
        <p:nvSpPr>
          <p:cNvPr id="20" name="額縁 19"/>
          <p:cNvSpPr/>
          <p:nvPr/>
        </p:nvSpPr>
        <p:spPr>
          <a:xfrm>
            <a:off x="6316852" y="980729"/>
            <a:ext cx="2224547" cy="412065"/>
          </a:xfrm>
          <a:prstGeom prst="bevel">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大阪府</a:t>
            </a:r>
            <a:endParaRPr kumimoji="1" lang="ja-JP" altLang="en-US" b="1" dirty="0"/>
          </a:p>
        </p:txBody>
      </p:sp>
      <p:sp>
        <p:nvSpPr>
          <p:cNvPr id="21" name="正方形/長方形 20"/>
          <p:cNvSpPr/>
          <p:nvPr/>
        </p:nvSpPr>
        <p:spPr>
          <a:xfrm>
            <a:off x="5313041" y="1628800"/>
            <a:ext cx="4104456" cy="9361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itchFamily="50" charset="-128"/>
                <a:ea typeface="Meiryo UI" pitchFamily="50" charset="-128"/>
                <a:cs typeface="Meiryo UI" pitchFamily="50" charset="-128"/>
              </a:rPr>
              <a:t>■ 大阪都市圏の“成長”を支え、大阪全</a:t>
            </a:r>
            <a:endParaRPr lang="en-US" altLang="ja-JP" b="1" dirty="0" smtClean="0">
              <a:solidFill>
                <a:schemeClr val="tx1"/>
              </a:solidFill>
              <a:latin typeface="Meiryo UI" pitchFamily="50" charset="-128"/>
              <a:ea typeface="Meiryo UI" pitchFamily="50" charset="-128"/>
              <a:cs typeface="Meiryo UI" pitchFamily="50" charset="-128"/>
            </a:endParaRPr>
          </a:p>
          <a:p>
            <a:r>
              <a:rPr lang="ja-JP" altLang="en-US" b="1" dirty="0" smtClean="0">
                <a:solidFill>
                  <a:schemeClr val="tx1"/>
                </a:solidFill>
                <a:latin typeface="Meiryo UI" pitchFamily="50" charset="-128"/>
                <a:ea typeface="Meiryo UI" pitchFamily="50" charset="-128"/>
                <a:cs typeface="Meiryo UI" pitchFamily="50" charset="-128"/>
              </a:rPr>
              <a:t>　　体の安全・安心を確保する</a:t>
            </a:r>
            <a:endParaRPr lang="en-US" altLang="ja-JP" b="1" dirty="0" smtClean="0">
              <a:solidFill>
                <a:schemeClr val="tx1"/>
              </a:solidFill>
              <a:latin typeface="Meiryo UI" pitchFamily="50" charset="-128"/>
              <a:ea typeface="Meiryo UI" pitchFamily="50" charset="-128"/>
              <a:cs typeface="Meiryo UI" pitchFamily="50" charset="-128"/>
            </a:endParaRPr>
          </a:p>
          <a:p>
            <a:endParaRPr kumimoji="1" lang="ja-JP" altLang="en-US" dirty="0"/>
          </a:p>
        </p:txBody>
      </p:sp>
      <p:sp>
        <p:nvSpPr>
          <p:cNvPr id="13"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p>
        </p:txBody>
      </p:sp>
    </p:spTree>
    <p:extLst>
      <p:ext uri="{BB962C8B-B14F-4D97-AF65-F5344CB8AC3E}">
        <p14:creationId xmlns:p14="http://schemas.microsoft.com/office/powerpoint/2010/main" val="22205183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2"/>
          <p:cNvSpPr txBox="1">
            <a:spLocks/>
          </p:cNvSpPr>
          <p:nvPr/>
        </p:nvSpPr>
        <p:spPr>
          <a:xfrm>
            <a:off x="10101572" y="6093297"/>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14" name="角丸四角形 13"/>
          <p:cNvSpPr/>
          <p:nvPr/>
        </p:nvSpPr>
        <p:spPr>
          <a:xfrm>
            <a:off x="116463" y="793732"/>
            <a:ext cx="9711529" cy="603524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角丸四角形 33"/>
          <p:cNvSpPr/>
          <p:nvPr/>
        </p:nvSpPr>
        <p:spPr>
          <a:xfrm>
            <a:off x="232927" y="1283274"/>
            <a:ext cx="4648066" cy="535762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18800" rtlCol="0" anchor="t" anchorCtr="0"/>
          <a:lstStyle/>
          <a:p>
            <a:r>
              <a:rPr lang="ja-JP" altLang="en-US" b="1" dirty="0" smtClean="0">
                <a:solidFill>
                  <a:schemeClr val="tx1"/>
                </a:solidFill>
                <a:latin typeface="Meiryo UI" pitchFamily="50" charset="-128"/>
                <a:ea typeface="Meiryo UI" pitchFamily="50" charset="-128"/>
                <a:cs typeface="Meiryo UI" pitchFamily="50" charset="-128"/>
              </a:rPr>
              <a:t>住民に身近な事務は、“基礎自治体優先”の原則のもと、特別区が実施</a:t>
            </a:r>
            <a:endParaRPr lang="en-US" altLang="ja-JP" b="1" dirty="0" smtClean="0">
              <a:solidFill>
                <a:schemeClr val="tx1"/>
              </a:solidFill>
              <a:latin typeface="Meiryo UI" pitchFamily="50" charset="-128"/>
              <a:ea typeface="Meiryo UI" pitchFamily="50" charset="-128"/>
              <a:cs typeface="Meiryo UI" pitchFamily="50" charset="-128"/>
            </a:endParaRPr>
          </a:p>
          <a:p>
            <a:endParaRPr kumimoji="1" lang="en-US" altLang="ja-JP" sz="8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p:txBody>
      </p:sp>
      <p:sp>
        <p:nvSpPr>
          <p:cNvPr id="35" name="正方形/長方形 34"/>
          <p:cNvSpPr/>
          <p:nvPr/>
        </p:nvSpPr>
        <p:spPr>
          <a:xfrm>
            <a:off x="388945" y="2377908"/>
            <a:ext cx="4276023" cy="41044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a:solidFill>
                  <a:schemeClr val="tx1"/>
                </a:solidFill>
                <a:latin typeface="Meiryo UI" pitchFamily="50" charset="-128"/>
                <a:ea typeface="Meiryo UI" pitchFamily="50" charset="-128"/>
                <a:cs typeface="Meiryo UI" pitchFamily="50" charset="-128"/>
              </a:rPr>
              <a:t>①</a:t>
            </a:r>
            <a:r>
              <a:rPr lang="ja-JP" altLang="en-US" sz="1600" dirty="0" smtClean="0">
                <a:solidFill>
                  <a:schemeClr val="tx1"/>
                </a:solidFill>
                <a:latin typeface="Meiryo UI" pitchFamily="50" charset="-128"/>
                <a:ea typeface="Meiryo UI" pitchFamily="50" charset="-128"/>
                <a:cs typeface="Meiryo UI" pitchFamily="50" charset="-128"/>
              </a:rPr>
              <a:t> 中核市・一般市の事務（大阪全体の成長、</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都市の発展、安全・安心に関わる事務を除く）</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a:solidFill>
                  <a:schemeClr val="tx1"/>
                </a:solidFill>
                <a:latin typeface="Meiryo UI" pitchFamily="50" charset="-128"/>
                <a:ea typeface="Meiryo UI" pitchFamily="50" charset="-128"/>
                <a:cs typeface="Meiryo UI" pitchFamily="50" charset="-128"/>
              </a:rPr>
              <a:t>②</a:t>
            </a:r>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600" spc="-100" dirty="0" smtClean="0">
                <a:solidFill>
                  <a:schemeClr val="tx1"/>
                </a:solidFill>
                <a:latin typeface="Meiryo UI" pitchFamily="50" charset="-128"/>
                <a:ea typeface="Meiryo UI" pitchFamily="50" charset="-128"/>
                <a:cs typeface="Meiryo UI" pitchFamily="50" charset="-128"/>
              </a:rPr>
              <a:t>地域のまちづくり（広域的対応が必要なまちづくり</a:t>
            </a:r>
            <a:endParaRPr lang="en-US" altLang="ja-JP" sz="1600" spc="-100" dirty="0" smtClean="0">
              <a:solidFill>
                <a:schemeClr val="tx1"/>
              </a:solidFill>
              <a:latin typeface="Meiryo UI" pitchFamily="50" charset="-128"/>
              <a:ea typeface="Meiryo UI" pitchFamily="50" charset="-128"/>
              <a:cs typeface="Meiryo UI" pitchFamily="50" charset="-128"/>
            </a:endParaRPr>
          </a:p>
          <a:p>
            <a:r>
              <a:rPr lang="ja-JP" altLang="en-US" sz="1600" spc="-100" dirty="0" smtClean="0">
                <a:solidFill>
                  <a:schemeClr val="tx1"/>
                </a:solidFill>
                <a:latin typeface="Meiryo UI" pitchFamily="50" charset="-128"/>
                <a:ea typeface="Meiryo UI" pitchFamily="50" charset="-128"/>
                <a:cs typeface="Meiryo UI" pitchFamily="50" charset="-128"/>
              </a:rPr>
              <a:t>　　は除く）、住民生活に密着した都市基盤整備に</a:t>
            </a:r>
            <a:endParaRPr lang="en-US" altLang="ja-JP" sz="1600" spc="-100" dirty="0" smtClean="0">
              <a:solidFill>
                <a:schemeClr val="tx1"/>
              </a:solidFill>
              <a:latin typeface="Meiryo UI" pitchFamily="50" charset="-128"/>
              <a:ea typeface="Meiryo UI" pitchFamily="50" charset="-128"/>
              <a:cs typeface="Meiryo UI" pitchFamily="50" charset="-128"/>
            </a:endParaRPr>
          </a:p>
          <a:p>
            <a:r>
              <a:rPr lang="ja-JP" altLang="en-US" sz="1600" spc="-100" dirty="0" smtClean="0">
                <a:solidFill>
                  <a:schemeClr val="tx1"/>
                </a:solidFill>
                <a:latin typeface="Meiryo UI" pitchFamily="50" charset="-128"/>
                <a:ea typeface="Meiryo UI" pitchFamily="50" charset="-128"/>
                <a:cs typeface="Meiryo UI" pitchFamily="50" charset="-128"/>
              </a:rPr>
              <a:t>　　関する事務</a:t>
            </a:r>
            <a:endParaRPr lang="en-US" altLang="ja-JP" sz="1600" spc="-100" dirty="0" smtClean="0">
              <a:solidFill>
                <a:schemeClr val="tx1"/>
              </a:solidFill>
              <a:latin typeface="Meiryo UI" pitchFamily="50" charset="-128"/>
              <a:ea typeface="Meiryo UI" pitchFamily="50" charset="-128"/>
              <a:cs typeface="Meiryo UI" pitchFamily="50" charset="-128"/>
            </a:endParaRPr>
          </a:p>
          <a:p>
            <a:endParaRPr lang="en-US" altLang="ja-JP" sz="1600" spc="-100" dirty="0" smtClean="0">
              <a:solidFill>
                <a:schemeClr val="tx1"/>
              </a:solidFill>
              <a:latin typeface="Meiryo UI" pitchFamily="50" charset="-128"/>
              <a:ea typeface="Meiryo UI" pitchFamily="50" charset="-128"/>
              <a:cs typeface="Meiryo UI" pitchFamily="50" charset="-128"/>
            </a:endParaRPr>
          </a:p>
          <a:p>
            <a:r>
              <a:rPr lang="ja-JP" altLang="en-US" sz="1600" dirty="0">
                <a:solidFill>
                  <a:schemeClr val="tx1"/>
                </a:solidFill>
                <a:latin typeface="Meiryo UI" pitchFamily="50" charset="-128"/>
                <a:ea typeface="Meiryo UI" pitchFamily="50" charset="-128"/>
                <a:cs typeface="Meiryo UI" pitchFamily="50" charset="-128"/>
              </a:rPr>
              <a:t>③</a:t>
            </a:r>
            <a:r>
              <a:rPr lang="ja-JP" altLang="en-US" sz="1600" dirty="0" smtClean="0">
                <a:solidFill>
                  <a:schemeClr val="tx1"/>
                </a:solidFill>
                <a:latin typeface="Meiryo UI" pitchFamily="50" charset="-128"/>
                <a:ea typeface="Meiryo UI" pitchFamily="50" charset="-128"/>
                <a:cs typeface="Meiryo UI" pitchFamily="50" charset="-128"/>
              </a:rPr>
              <a:t> 都道府県や政令指定都市の権限に係る事務</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であっても、住民に身近なものは特別区が実施</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a:solidFill>
                <a:schemeClr val="tx1"/>
              </a:solidFill>
              <a:latin typeface="Meiryo UI" pitchFamily="50" charset="-128"/>
              <a:ea typeface="Meiryo UI" pitchFamily="50" charset="-128"/>
              <a:cs typeface="Meiryo UI" pitchFamily="50" charset="-128"/>
            </a:endParaRPr>
          </a:p>
          <a:p>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大阪市が独自に行う任意事務についても、同様の考え</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方で仕分け</a:t>
            </a:r>
            <a:endParaRPr lang="en-US" altLang="ja-JP" sz="1400" dirty="0" smtClean="0">
              <a:solidFill>
                <a:schemeClr val="tx1"/>
              </a:solidFill>
              <a:latin typeface="Meiryo UI" pitchFamily="50" charset="-128"/>
              <a:ea typeface="Meiryo UI" pitchFamily="50" charset="-128"/>
              <a:cs typeface="Meiryo UI" pitchFamily="50" charset="-128"/>
            </a:endParaRPr>
          </a:p>
          <a:p>
            <a:pPr>
              <a:spcBef>
                <a:spcPts val="1200"/>
              </a:spcBef>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特別区の事務のうち、公平性・効率性・専門性などの</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観点から、必要なものについては共同で実施</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（一部事務組合・機関等の共同設置）</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36" name="角丸四角形 35"/>
          <p:cNvSpPr/>
          <p:nvPr/>
        </p:nvSpPr>
        <p:spPr>
          <a:xfrm>
            <a:off x="5025008" y="1297788"/>
            <a:ext cx="4686521" cy="532859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18800" rtlCol="0" anchor="t" anchorCtr="0"/>
          <a:lstStyle/>
          <a:p>
            <a:r>
              <a:rPr lang="ja-JP" altLang="en-US" b="1" dirty="0" smtClean="0">
                <a:solidFill>
                  <a:schemeClr val="tx1"/>
                </a:solidFill>
                <a:latin typeface="Meiryo UI" pitchFamily="50" charset="-128"/>
                <a:ea typeface="Meiryo UI" pitchFamily="50" charset="-128"/>
                <a:cs typeface="Meiryo UI" pitchFamily="50" charset="-128"/>
              </a:rPr>
              <a:t>大阪府は、特別区を包括する新たな広域自治体として、大阪全体の成長、都市の発展、安全・安心に関わる事務などを実施</a:t>
            </a:r>
            <a:endParaRPr lang="en-US" altLang="ja-JP" b="1" dirty="0" smtClean="0">
              <a:solidFill>
                <a:schemeClr val="tx1"/>
              </a:solidFill>
              <a:latin typeface="Meiryo UI" pitchFamily="50" charset="-128"/>
              <a:ea typeface="Meiryo UI" pitchFamily="50" charset="-128"/>
              <a:cs typeface="Meiryo UI" pitchFamily="50" charset="-128"/>
            </a:endParaRPr>
          </a:p>
          <a:p>
            <a:endParaRPr kumimoji="1" lang="en-US" altLang="ja-JP" b="1" dirty="0" smtClean="0">
              <a:solidFill>
                <a:schemeClr val="tx1"/>
              </a:solidFill>
              <a:latin typeface="Meiryo UI" pitchFamily="50" charset="-128"/>
              <a:ea typeface="Meiryo UI" pitchFamily="50" charset="-128"/>
              <a:cs typeface="Meiryo UI" pitchFamily="50" charset="-128"/>
            </a:endParaRPr>
          </a:p>
        </p:txBody>
      </p:sp>
      <p:sp>
        <p:nvSpPr>
          <p:cNvPr id="37" name="正方形/長方形 36"/>
          <p:cNvSpPr/>
          <p:nvPr/>
        </p:nvSpPr>
        <p:spPr>
          <a:xfrm>
            <a:off x="5241031" y="2377908"/>
            <a:ext cx="4248473" cy="41044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smtClean="0">
                <a:solidFill>
                  <a:schemeClr val="tx1"/>
                </a:solidFill>
                <a:latin typeface="Meiryo UI" pitchFamily="50" charset="-128"/>
                <a:ea typeface="Meiryo UI" pitchFamily="50" charset="-128"/>
                <a:cs typeface="Meiryo UI" pitchFamily="50" charset="-128"/>
              </a:rPr>
              <a:t>① 都道府県・政令指定都市の権限に係る事務</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（ただし、住民に身近な事務は特別区が実施）</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② 大阪全体の成長、都市の発展、安全・安心</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に関わる事務、大阪全体の視点で統一的・</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広域的な対応が必要なまちづくり、都市基盤</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整備に関する事務</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（中核市や一般市の権限に係る事務であって</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も、これに該当するものは大阪府が実施）</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大阪市</a:t>
            </a:r>
            <a:r>
              <a:rPr lang="ja-JP" altLang="en-US" sz="1400" dirty="0">
                <a:solidFill>
                  <a:schemeClr val="tx1"/>
                </a:solidFill>
                <a:latin typeface="Meiryo UI" pitchFamily="50" charset="-128"/>
                <a:ea typeface="Meiryo UI" pitchFamily="50" charset="-128"/>
                <a:cs typeface="Meiryo UI" pitchFamily="50" charset="-128"/>
              </a:rPr>
              <a:t>が独自に行う任意事務についても</a:t>
            </a:r>
            <a:r>
              <a:rPr lang="ja-JP" altLang="en-US" sz="1400" dirty="0" smtClean="0">
                <a:solidFill>
                  <a:schemeClr val="tx1"/>
                </a:solidFill>
                <a:latin typeface="Meiryo UI" pitchFamily="50" charset="-128"/>
                <a:ea typeface="Meiryo UI" pitchFamily="50" charset="-128"/>
                <a:cs typeface="Meiryo UI" pitchFamily="50" charset="-128"/>
              </a:rPr>
              <a:t>、 同様</a:t>
            </a:r>
            <a:r>
              <a:rPr lang="ja-JP" altLang="en-US" sz="1400" dirty="0">
                <a:solidFill>
                  <a:schemeClr val="tx1"/>
                </a:solidFill>
                <a:latin typeface="Meiryo UI" pitchFamily="50" charset="-128"/>
                <a:ea typeface="Meiryo UI" pitchFamily="50" charset="-128"/>
                <a:cs typeface="Meiryo UI" pitchFamily="50" charset="-128"/>
              </a:rPr>
              <a:t>の</a:t>
            </a:r>
            <a:r>
              <a:rPr lang="ja-JP" altLang="en-US" sz="1400" dirty="0" smtClean="0">
                <a:solidFill>
                  <a:schemeClr val="tx1"/>
                </a:solidFill>
                <a:latin typeface="Meiryo UI" pitchFamily="50" charset="-128"/>
                <a:ea typeface="Meiryo UI" pitchFamily="50" charset="-128"/>
                <a:cs typeface="Meiryo UI" pitchFamily="50" charset="-128"/>
              </a:rPr>
              <a:t>考</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dirty="0" err="1" smtClean="0">
                <a:solidFill>
                  <a:schemeClr val="tx1"/>
                </a:solidFill>
                <a:latin typeface="Meiryo UI" pitchFamily="50" charset="-128"/>
                <a:ea typeface="Meiryo UI" pitchFamily="50" charset="-128"/>
                <a:cs typeface="Meiryo UI" pitchFamily="50" charset="-128"/>
              </a:rPr>
              <a:t>え方</a:t>
            </a:r>
            <a:r>
              <a:rPr lang="ja-JP" altLang="en-US" sz="1400" dirty="0" err="1">
                <a:solidFill>
                  <a:schemeClr val="tx1"/>
                </a:solidFill>
                <a:latin typeface="Meiryo UI" pitchFamily="50" charset="-128"/>
                <a:ea typeface="Meiryo UI" pitchFamily="50" charset="-128"/>
                <a:cs typeface="Meiryo UI" pitchFamily="50" charset="-128"/>
              </a:rPr>
              <a:t>で</a:t>
            </a:r>
            <a:r>
              <a:rPr lang="ja-JP" altLang="en-US" sz="1400" dirty="0" smtClean="0">
                <a:solidFill>
                  <a:schemeClr val="tx1"/>
                </a:solidFill>
                <a:latin typeface="Meiryo UI" pitchFamily="50" charset="-128"/>
                <a:ea typeface="Meiryo UI" pitchFamily="50" charset="-128"/>
                <a:cs typeface="Meiryo UI" pitchFamily="50" charset="-128"/>
              </a:rPr>
              <a:t>仕分け</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19" name="正方形/長方形 11"/>
          <p:cNvSpPr/>
          <p:nvPr/>
        </p:nvSpPr>
        <p:spPr>
          <a:xfrm>
            <a:off x="2269258" y="147990"/>
            <a:ext cx="5382598" cy="544706"/>
          </a:xfrm>
          <a:prstGeom prst="flowChartMerg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bg1"/>
              </a:solidFill>
              <a:latin typeface="Meiryo UI" pitchFamily="50" charset="-128"/>
              <a:ea typeface="Meiryo UI" pitchFamily="50" charset="-128"/>
              <a:cs typeface="Meiryo UI" pitchFamily="50" charset="-128"/>
            </a:endParaRPr>
          </a:p>
        </p:txBody>
      </p:sp>
      <p:sp>
        <p:nvSpPr>
          <p:cNvPr id="20" name="正方形/長方形 19"/>
          <p:cNvSpPr/>
          <p:nvPr/>
        </p:nvSpPr>
        <p:spPr>
          <a:xfrm>
            <a:off x="615962" y="203154"/>
            <a:ext cx="8658962" cy="369332"/>
          </a:xfrm>
          <a:prstGeom prst="rect">
            <a:avLst/>
          </a:prstGeom>
        </p:spPr>
        <p:txBody>
          <a:bodyPr wrap="square">
            <a:spAutoFit/>
          </a:bodyPr>
          <a:lstStyle/>
          <a:p>
            <a:pPr algn="ctr"/>
            <a:r>
              <a:rPr lang="ja-JP" altLang="en-US" b="1" dirty="0" smtClean="0">
                <a:latin typeface="Meiryo UI" pitchFamily="50" charset="-128"/>
                <a:ea typeface="Meiryo UI" pitchFamily="50" charset="-128"/>
                <a:cs typeface="Meiryo UI" pitchFamily="50" charset="-128"/>
              </a:rPr>
              <a:t>東京都区の制度にとらわれない大阪独自の事務分担を</a:t>
            </a:r>
            <a:r>
              <a:rPr lang="ja-JP" altLang="en-US" b="1" dirty="0">
                <a:latin typeface="Meiryo UI" pitchFamily="50" charset="-128"/>
                <a:ea typeface="Meiryo UI" pitchFamily="50" charset="-128"/>
                <a:cs typeface="Meiryo UI" pitchFamily="50" charset="-128"/>
              </a:rPr>
              <a:t>めざ</a:t>
            </a:r>
            <a:r>
              <a:rPr lang="ja-JP" altLang="en-US" b="1" dirty="0" smtClean="0">
                <a:latin typeface="Meiryo UI" pitchFamily="50" charset="-128"/>
                <a:ea typeface="Meiryo UI" pitchFamily="50" charset="-128"/>
                <a:cs typeface="Meiryo UI" pitchFamily="50" charset="-128"/>
              </a:rPr>
              <a:t>す</a:t>
            </a:r>
            <a:endParaRPr lang="ja-JP" altLang="en-US" b="1" dirty="0">
              <a:latin typeface="Meiryo UI" pitchFamily="50" charset="-128"/>
              <a:ea typeface="Meiryo UI" pitchFamily="50" charset="-128"/>
              <a:cs typeface="Meiryo UI" pitchFamily="50" charset="-128"/>
            </a:endParaRPr>
          </a:p>
        </p:txBody>
      </p:sp>
      <p:sp>
        <p:nvSpPr>
          <p:cNvPr id="24" name="正方形/長方形 23"/>
          <p:cNvSpPr/>
          <p:nvPr/>
        </p:nvSpPr>
        <p:spPr>
          <a:xfrm>
            <a:off x="6321152" y="980728"/>
            <a:ext cx="2107429" cy="36004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大阪府の事務</a:t>
            </a:r>
            <a:endParaRPr kumimoji="1" lang="ja-JP" altLang="en-US" b="1" dirty="0"/>
          </a:p>
        </p:txBody>
      </p:sp>
      <p:sp>
        <p:nvSpPr>
          <p:cNvPr id="25" name="正方形/長方形 24"/>
          <p:cNvSpPr/>
          <p:nvPr/>
        </p:nvSpPr>
        <p:spPr>
          <a:xfrm>
            <a:off x="1496616" y="980728"/>
            <a:ext cx="2144688" cy="36004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特別区の事務</a:t>
            </a:r>
            <a:endParaRPr kumimoji="1" lang="ja-JP" altLang="en-US" b="1" dirty="0"/>
          </a:p>
        </p:txBody>
      </p:sp>
      <p:sp>
        <p:nvSpPr>
          <p:cNvPr id="16"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a:t>
            </a:r>
          </a:p>
        </p:txBody>
      </p:sp>
    </p:spTree>
    <p:extLst>
      <p:ext uri="{BB962C8B-B14F-4D97-AF65-F5344CB8AC3E}">
        <p14:creationId xmlns:p14="http://schemas.microsoft.com/office/powerpoint/2010/main" val="362481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特別区と大阪府の事務分担</a:t>
            </a:r>
            <a:endParaRPr lang="ja-JP" altLang="en-US" sz="2000" b="1" dirty="0">
              <a:solidFill>
                <a:prstClr val="black"/>
              </a:solidFill>
              <a:latin typeface="Meiryo UI" pitchFamily="50" charset="-128"/>
              <a:ea typeface="Meiryo UI" pitchFamily="50" charset="-128"/>
              <a:cs typeface="Meiryo UI" pitchFamily="50" charset="-128"/>
            </a:endParaRPr>
          </a:p>
        </p:txBody>
      </p:sp>
      <p:graphicFrame>
        <p:nvGraphicFramePr>
          <p:cNvPr id="32" name="表 31"/>
          <p:cNvGraphicFramePr>
            <a:graphicFrameLocks noGrp="1"/>
          </p:cNvGraphicFramePr>
          <p:nvPr>
            <p:extLst/>
          </p:nvPr>
        </p:nvGraphicFramePr>
        <p:xfrm>
          <a:off x="5421052" y="908721"/>
          <a:ext cx="4290475" cy="2880320"/>
        </p:xfrm>
        <a:graphic>
          <a:graphicData uri="http://schemas.openxmlformats.org/drawingml/2006/table">
            <a:tbl>
              <a:tblPr firstRow="1" bandRow="1">
                <a:tableStyleId>{5940675A-B579-460E-94D1-54222C63F5DA}</a:tableStyleId>
              </a:tblPr>
              <a:tblGrid>
                <a:gridCol w="459693"/>
                <a:gridCol w="1121008"/>
                <a:gridCol w="2709774"/>
              </a:tblGrid>
              <a:tr h="554830">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tx1"/>
                          </a:solidFill>
                          <a:latin typeface="Meiryo UI" pitchFamily="50" charset="-128"/>
                          <a:ea typeface="Meiryo UI" pitchFamily="50" charset="-128"/>
                          <a:cs typeface="Meiryo UI" pitchFamily="50" charset="-128"/>
                        </a:rPr>
                        <a:t>特別区</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9000" marR="39000" vert="eaVert"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40000"/>
                        <a:lumOff val="60000"/>
                      </a:schemeClr>
                    </a:solidFill>
                  </a:tcPr>
                </a:tc>
                <a:tc gridSpan="2">
                  <a:txBody>
                    <a:bodyPr/>
                    <a:lstStyle/>
                    <a:p>
                      <a:pPr algn="ctr">
                        <a:lnSpc>
                          <a:spcPts val="1500"/>
                        </a:lnSpc>
                      </a:pP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40000"/>
                        <a:lumOff val="60000"/>
                      </a:schemeClr>
                    </a:solidFill>
                  </a:tcPr>
                </a:tc>
                <a:tc hMerge="1">
                  <a:txBody>
                    <a:bodyPr/>
                    <a:lstStyle/>
                    <a:p>
                      <a:pPr marL="82550" marR="0" indent="0" algn="l" defTabSz="914400" rtl="0" eaLnBrk="1" fontAlgn="auto" latinLnBrk="0" hangingPunct="1">
                        <a:lnSpc>
                          <a:spcPts val="1300"/>
                        </a:lnSpc>
                        <a:spcBef>
                          <a:spcPts val="0"/>
                        </a:spcBef>
                        <a:spcAft>
                          <a:spcPts val="0"/>
                        </a:spcAft>
                        <a:buClrTx/>
                        <a:buSzTx/>
                        <a:buFontTx/>
                        <a:buNone/>
                        <a:tabLst/>
                        <a:defRPr/>
                      </a:pPr>
                      <a:endParaRPr kumimoji="1" lang="en-US" altLang="ja-JP" sz="105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rgbClr val="CC0066"/>
                      </a:solidFill>
                      <a:prstDash val="solid"/>
                      <a:round/>
                      <a:headEnd type="none" w="med" len="med"/>
                      <a:tailEnd type="none" w="med" len="med"/>
                    </a:lnL>
                    <a:lnR w="12700" cap="flat" cmpd="sng" algn="ctr">
                      <a:solidFill>
                        <a:srgbClr val="CC0066"/>
                      </a:solidFill>
                      <a:prstDash val="solid"/>
                      <a:round/>
                      <a:headEnd type="none" w="med" len="med"/>
                      <a:tailEnd type="none" w="med" len="med"/>
                    </a:lnR>
                    <a:lnT w="12700" cap="flat" cmpd="sng" algn="ctr">
                      <a:solidFill>
                        <a:srgbClr val="CC0066"/>
                      </a:solidFill>
                      <a:prstDash val="solid"/>
                      <a:round/>
                      <a:headEnd type="none" w="med" len="med"/>
                      <a:tailEnd type="none" w="med" len="med"/>
                    </a:lnT>
                    <a:lnB w="12700" cap="flat" cmpd="sng" algn="ctr">
                      <a:solidFill>
                        <a:srgbClr val="CC0066"/>
                      </a:solidFill>
                      <a:prstDash val="solid"/>
                      <a:round/>
                      <a:headEnd type="none" w="med" len="med"/>
                      <a:tailEnd type="none" w="med" len="med"/>
                    </a:lnB>
                    <a:solidFill>
                      <a:srgbClr val="FFCC99"/>
                    </a:solidFill>
                  </a:tcPr>
                </a:tc>
              </a:tr>
              <a:tr h="614146">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vert="eaVert" anchor="ctr">
                    <a:lnL w="12700" cap="flat" cmpd="sng" algn="ctr">
                      <a:solidFill>
                        <a:srgbClr val="CC0066"/>
                      </a:solidFill>
                      <a:prstDash val="solid"/>
                      <a:round/>
                      <a:headEnd type="none" w="med" len="med"/>
                      <a:tailEnd type="none" w="med" len="med"/>
                    </a:lnL>
                    <a:lnR w="12700" cap="flat" cmpd="sng" algn="ctr">
                      <a:solidFill>
                        <a:srgbClr val="CC0066"/>
                      </a:solidFill>
                      <a:prstDash val="solid"/>
                      <a:round/>
                      <a:headEnd type="none" w="med" len="med"/>
                      <a:tailEnd type="none" w="med" len="med"/>
                    </a:lnR>
                    <a:lnT w="12700" cap="flat" cmpd="sng" algn="ctr">
                      <a:solidFill>
                        <a:srgbClr val="CC0066"/>
                      </a:solidFill>
                      <a:prstDash val="solid"/>
                      <a:round/>
                      <a:headEnd type="none" w="med" len="med"/>
                      <a:tailEnd type="none" w="med" len="med"/>
                    </a:lnT>
                    <a:lnB w="12700" cap="flat" cmpd="sng" algn="ctr">
                      <a:solidFill>
                        <a:srgbClr val="CC0066"/>
                      </a:solidFill>
                      <a:prstDash val="solid"/>
                      <a:round/>
                      <a:headEnd type="none" w="med" len="med"/>
                      <a:tailEnd type="none" w="med" len="med"/>
                    </a:lnB>
                    <a:solidFill>
                      <a:srgbClr val="FFCC99"/>
                    </a:solidFill>
                  </a:tcPr>
                </a:tc>
                <a:tc>
                  <a:txBody>
                    <a:bodyPr/>
                    <a:lstStyle/>
                    <a:p>
                      <a:pPr algn="ctr">
                        <a:lnSpc>
                          <a:spcPts val="1500"/>
                        </a:lnSpc>
                      </a:pPr>
                      <a:r>
                        <a:rPr kumimoji="1" lang="ja-JP" altLang="en-US" sz="1400" b="1" kern="1200" dirty="0" smtClean="0">
                          <a:solidFill>
                            <a:schemeClr val="tx1"/>
                          </a:solidFill>
                          <a:latin typeface="Meiryo UI" pitchFamily="50" charset="-128"/>
                          <a:ea typeface="Meiryo UI" pitchFamily="50" charset="-128"/>
                          <a:cs typeface="Meiryo UI" pitchFamily="50" charset="-128"/>
                        </a:rPr>
                        <a:t>●●区</a:t>
                      </a: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40000"/>
                        <a:lumOff val="60000"/>
                      </a:schemeClr>
                    </a:solidFill>
                  </a:tcPr>
                </a:tc>
                <a:tc rowSpan="3">
                  <a:txBody>
                    <a:bodyPr/>
                    <a:lstStyle/>
                    <a:p>
                      <a:pPr marL="82550" indent="0" algn="l" defTabSz="914400" rtl="0" eaLnBrk="1" latinLnBrk="0" hangingPunct="1">
                        <a:lnSpc>
                          <a:spcPct val="100000"/>
                        </a:lnSpc>
                        <a:spcBef>
                          <a:spcPts val="1200"/>
                        </a:spcBef>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・戸籍、住民基本台帳</a:t>
                      </a:r>
                      <a:r>
                        <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・保育、子育て支援　　</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0" algn="l" defTabSz="914400" rtl="0" eaLnBrk="1" latinLnBrk="0" hangingPunct="1">
                        <a:lnSpc>
                          <a:spcPct val="100000"/>
                        </a:lnSpc>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・児童相談所</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0" algn="l" defTabSz="914400" rtl="0" eaLnBrk="1" latinLnBrk="0" hangingPunct="1">
                        <a:lnSpc>
                          <a:spcPct val="100000"/>
                        </a:lnSpc>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・生活保護</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0" algn="l" defTabSz="914400" rtl="0" eaLnBrk="1" latinLnBrk="0" hangingPunct="1">
                        <a:lnSpc>
                          <a:spcPct val="100000"/>
                        </a:lnSpc>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・保健所、保健センター</a:t>
                      </a:r>
                    </a:p>
                    <a:p>
                      <a:pPr marL="8255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・地域のまちづくり</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・区道　　・地域の公園</a:t>
                      </a:r>
                      <a:r>
                        <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・地域の企業支援</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　　・環境監視</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・幼稚園、小学校、中学校　など　　　　　　</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9000" marR="39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40000"/>
                        <a:lumOff val="60000"/>
                      </a:schemeClr>
                    </a:solidFill>
                  </a:tcPr>
                </a:tc>
              </a:tr>
              <a:tr h="1007441">
                <a:tc vMerge="1">
                  <a:txBody>
                    <a:bodyPr/>
                    <a:lstStyle/>
                    <a:p>
                      <a:endParaRPr lang="ja-JP" altLang="en-US" dirty="0"/>
                    </a:p>
                  </a:txBody>
                  <a:tcPr/>
                </a:tc>
                <a:tc>
                  <a:txBody>
                    <a:bodyPr/>
                    <a:lstStyle/>
                    <a:p>
                      <a:pPr algn="ctr">
                        <a:lnSpc>
                          <a:spcPts val="1500"/>
                        </a:lnSpc>
                      </a:pP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400" b="1" kern="1200" dirty="0">
                        <a:solidFill>
                          <a:prstClr val="black"/>
                        </a:solidFill>
                        <a:latin typeface="Meiryo UI" pitchFamily="50" charset="-128"/>
                        <a:ea typeface="Meiryo UI" pitchFamily="50" charset="-128"/>
                        <a:cs typeface="Meiryo UI" pitchFamily="50" charset="-128"/>
                      </a:endParaRPr>
                    </a:p>
                  </a:txBody>
                  <a:tcPr marL="36000" marR="36000"/>
                </a:tc>
              </a:tr>
              <a:tr h="703903">
                <a:tc vMerge="1">
                  <a:txBody>
                    <a:bodyPr/>
                    <a:lstStyle/>
                    <a:p>
                      <a:endParaRPr lang="ja-JP" altLang="en-US" dirty="0"/>
                    </a:p>
                  </a:txBody>
                  <a:tcPr/>
                </a:tc>
                <a:tc>
                  <a:txBody>
                    <a:bodyPr/>
                    <a:lstStyle/>
                    <a:p>
                      <a:pPr algn="ctr">
                        <a:lnSpc>
                          <a:spcPts val="1500"/>
                        </a:lnSpc>
                      </a:pPr>
                      <a:r>
                        <a:rPr kumimoji="1" lang="ja-JP" altLang="en-US" sz="1400" b="1" kern="1200" dirty="0" smtClean="0">
                          <a:solidFill>
                            <a:schemeClr val="tx1"/>
                          </a:solidFill>
                          <a:latin typeface="Meiryo UI" pitchFamily="50" charset="-128"/>
                          <a:ea typeface="Meiryo UI" pitchFamily="50" charset="-128"/>
                          <a:cs typeface="Meiryo UI" pitchFamily="50" charset="-128"/>
                        </a:rPr>
                        <a:t>▲▲区</a:t>
                      </a: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400" b="1" kern="1200" dirty="0">
                        <a:solidFill>
                          <a:prstClr val="black"/>
                        </a:solidFill>
                        <a:latin typeface="Meiryo UI" pitchFamily="50" charset="-128"/>
                        <a:ea typeface="Meiryo UI" pitchFamily="50" charset="-128"/>
                        <a:cs typeface="Meiryo UI" pitchFamily="50" charset="-128"/>
                      </a:endParaRPr>
                    </a:p>
                  </a:txBody>
                  <a:tcPr marL="36000" marR="36000"/>
                </a:tc>
              </a:tr>
            </a:tbl>
          </a:graphicData>
        </a:graphic>
      </p:graphicFrame>
      <p:sp>
        <p:nvSpPr>
          <p:cNvPr id="35" name="正方形/長方形 34"/>
          <p:cNvSpPr/>
          <p:nvPr/>
        </p:nvSpPr>
        <p:spPr>
          <a:xfrm>
            <a:off x="31447" y="793170"/>
            <a:ext cx="9827991" cy="6021288"/>
          </a:xfrm>
          <a:prstGeom prst="rect">
            <a:avLst/>
          </a:prstGeom>
          <a:no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37" name="正方形/長方形 36"/>
          <p:cNvSpPr/>
          <p:nvPr/>
        </p:nvSpPr>
        <p:spPr>
          <a:xfrm>
            <a:off x="5015285" y="2276872"/>
            <a:ext cx="390043" cy="16561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600" b="1" dirty="0" smtClean="0">
                <a:solidFill>
                  <a:schemeClr val="tx1"/>
                </a:solidFill>
                <a:latin typeface="HG創英角ﾎﾟｯﾌﾟ体" pitchFamily="49" charset="-128"/>
                <a:ea typeface="HG創英角ﾎﾟｯﾌﾟ体" pitchFamily="49" charset="-128"/>
                <a:cs typeface="Meiryo UI" panose="020B0604030504040204" pitchFamily="50" charset="-128"/>
              </a:rPr>
              <a:t>役割分担の徹底</a:t>
            </a:r>
            <a:endParaRPr kumimoji="1" lang="ja-JP" altLang="en-US" sz="1600" b="1" dirty="0">
              <a:solidFill>
                <a:schemeClr val="tx1"/>
              </a:solidFill>
              <a:latin typeface="HG創英角ﾎﾟｯﾌﾟ体" pitchFamily="49" charset="-128"/>
              <a:ea typeface="HG創英角ﾎﾟｯﾌﾟ体" pitchFamily="49" charset="-128"/>
              <a:cs typeface="Meiryo UI" panose="020B0604030504040204" pitchFamily="50" charset="-128"/>
            </a:endParaRPr>
          </a:p>
        </p:txBody>
      </p:sp>
      <p:graphicFrame>
        <p:nvGraphicFramePr>
          <p:cNvPr id="38" name="表 37"/>
          <p:cNvGraphicFramePr>
            <a:graphicFrameLocks noGrp="1"/>
          </p:cNvGraphicFramePr>
          <p:nvPr>
            <p:extLst>
              <p:ext uri="{D42A27DB-BD31-4B8C-83A1-F6EECF244321}">
                <p14:modId xmlns:p14="http://schemas.microsoft.com/office/powerpoint/2010/main" val="4134710812"/>
              </p:ext>
            </p:extLst>
          </p:nvPr>
        </p:nvGraphicFramePr>
        <p:xfrm>
          <a:off x="5421052" y="3944142"/>
          <a:ext cx="4290478" cy="2754809"/>
        </p:xfrm>
        <a:graphic>
          <a:graphicData uri="http://schemas.openxmlformats.org/drawingml/2006/table">
            <a:tbl>
              <a:tblPr firstRow="1" bandRow="1">
                <a:tableStyleId>{5940675A-B579-460E-94D1-54222C63F5DA}</a:tableStyleId>
              </a:tblPr>
              <a:tblGrid>
                <a:gridCol w="459695"/>
                <a:gridCol w="1118714"/>
                <a:gridCol w="2712069"/>
              </a:tblGrid>
              <a:tr h="621209">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tx1"/>
                          </a:solidFill>
                          <a:latin typeface="Meiryo UI" pitchFamily="50" charset="-128"/>
                          <a:ea typeface="Meiryo UI" pitchFamily="50" charset="-128"/>
                          <a:cs typeface="Meiryo UI" pitchFamily="50" charset="-128"/>
                        </a:rPr>
                        <a:t>大阪府</a:t>
                      </a: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vert="eaVert"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gridSpan="2">
                  <a:txBody>
                    <a:bodyPr/>
                    <a:lstStyle/>
                    <a:p>
                      <a:pPr marL="0" marR="0" indent="0" algn="ctr" defTabSz="914400" rtl="0" eaLnBrk="1" fontAlgn="auto" latinLnBrk="0" hangingPunct="1">
                        <a:lnSpc>
                          <a:spcPts val="1200"/>
                        </a:lnSpc>
                        <a:spcBef>
                          <a:spcPts val="0"/>
                        </a:spcBef>
                        <a:spcAft>
                          <a:spcPts val="0"/>
                        </a:spcAft>
                        <a:buClrTx/>
                        <a:buSzTx/>
                        <a:buFontTx/>
                        <a:buNone/>
                        <a:tabLst/>
                        <a:defRPr/>
                      </a:pPr>
                      <a:endParaRPr kumimoji="1" lang="ja-JP" altLang="en-US" sz="1400" b="0" kern="1200" dirty="0" smtClean="0">
                        <a:solidFill>
                          <a:schemeClr val="tx1"/>
                        </a:solidFill>
                        <a:latin typeface="Meiryo UI" pitchFamily="50" charset="-128"/>
                        <a:ea typeface="Meiryo UI" pitchFamily="50" charset="-128"/>
                        <a:cs typeface="Meiryo UI" pitchFamily="50" charset="-128"/>
                      </a:endParaRPr>
                    </a:p>
                  </a:txBody>
                  <a:tcPr marL="0" marR="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hMerge="1">
                  <a:txBody>
                    <a:bodyPr/>
                    <a:lstStyle/>
                    <a:p>
                      <a:endParaRPr kumimoji="1" lang="ja-JP" altLang="en-US" sz="1400" b="0" kern="1200" dirty="0">
                        <a:solidFill>
                          <a:prstClr val="black"/>
                        </a:solidFill>
                        <a:latin typeface="+mj-ea"/>
                        <a:ea typeface="+mj-ea"/>
                        <a:cs typeface="Meiryo UI" pitchFamily="50" charset="-128"/>
                      </a:endParaRPr>
                    </a:p>
                  </a:txBody>
                  <a:tcPr marL="36000" marR="36000" anchor="ctr"/>
                </a:tc>
              </a:tr>
              <a:tr h="596664">
                <a:tc vMerge="1">
                  <a:txBody>
                    <a:bodyPr/>
                    <a:lstStyle/>
                    <a:p>
                      <a:endParaRPr kumimoji="1" lang="ja-JP" altLang="en-US"/>
                    </a:p>
                  </a:txBody>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400" b="1" kern="1200" dirty="0" smtClean="0">
                          <a:solidFill>
                            <a:schemeClr val="tx1"/>
                          </a:solidFill>
                          <a:latin typeface="Meiryo UI" pitchFamily="50" charset="-128"/>
                          <a:ea typeface="Meiryo UI" pitchFamily="50" charset="-128"/>
                          <a:cs typeface="Meiryo UI" pitchFamily="50" charset="-128"/>
                        </a:rPr>
                        <a:t>既存の事務</a:t>
                      </a: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a:txBody>
                    <a:bodyPr/>
                    <a:lstStyle/>
                    <a:p>
                      <a:pPr marL="0"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・救急医療対策</a:t>
                      </a:r>
                      <a:r>
                        <a:rPr kumimoji="1" lang="ja-JP" altLang="en-US" sz="1400" b="0" kern="12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・職業能力開発</a:t>
                      </a:r>
                      <a:endParaRPr kumimoji="1" lang="en-US" altLang="ja-JP"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・市町村への支援、連絡調整</a:t>
                      </a:r>
                      <a:endParaRPr kumimoji="1" lang="en-US" altLang="ja-JP"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・警察　など</a:t>
                      </a:r>
                      <a:endParaRPr kumimoji="1" lang="ja-JP" altLang="en-US" sz="1400" b="0" kern="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9000" marR="39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r>
              <a:tr h="1017272">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1" kern="1200" dirty="0">
                        <a:solidFill>
                          <a:prstClr val="black"/>
                        </a:solidFill>
                        <a:latin typeface="Meiryo UI" pitchFamily="50" charset="-128"/>
                        <a:ea typeface="Meiryo UI" pitchFamily="50" charset="-128"/>
                        <a:cs typeface="Meiryo UI" pitchFamily="50" charset="-128"/>
                      </a:endParaRPr>
                    </a:p>
                  </a:txBody>
                  <a:tcPr marL="36000" marR="36000" vert="eaVert" anchor="ct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400" b="1" kern="1200" dirty="0" smtClean="0">
                          <a:solidFill>
                            <a:schemeClr val="tx1"/>
                          </a:solidFill>
                          <a:latin typeface="Meiryo UI" pitchFamily="50" charset="-128"/>
                          <a:ea typeface="Meiryo UI" pitchFamily="50" charset="-128"/>
                          <a:cs typeface="Meiryo UI" pitchFamily="50" charset="-128"/>
                        </a:rPr>
                        <a:t>府に一元化</a:t>
                      </a: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a:txBody>
                    <a:bodyPr/>
                    <a:lstStyle/>
                    <a:p>
                      <a:pPr marL="0" indent="82550">
                        <a:lnSpc>
                          <a:spcPct val="100000"/>
                        </a:lnSpc>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・成長戦略　　・広域的なまちづくり</a:t>
                      </a:r>
                      <a:endParaRPr kumimoji="1" lang="en-US" altLang="ja-JP"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82550">
                        <a:lnSpc>
                          <a:spcPct val="100000"/>
                        </a:lnSpc>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　　・広域的な交通基盤整備</a:t>
                      </a:r>
                      <a:endParaRPr kumimoji="1" lang="en-US" altLang="ja-JP"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82550">
                        <a:lnSpc>
                          <a:spcPct val="100000"/>
                        </a:lnSpc>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・公園（後方支援活動拠点）</a:t>
                      </a:r>
                      <a:endParaRPr kumimoji="1" lang="en-US" altLang="ja-JP"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82550">
                        <a:lnSpc>
                          <a:spcPct val="100000"/>
                        </a:lnSpc>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・成長分野の企業支援</a:t>
                      </a:r>
                      <a:endParaRPr kumimoji="1" lang="en-US" altLang="ja-JP"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82550">
                        <a:lnSpc>
                          <a:spcPct val="100000"/>
                        </a:lnSpc>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・病院　　・高等学校　　・大学　など</a:t>
                      </a:r>
                      <a:endParaRPr kumimoji="1" lang="ja-JP" altLang="en-US" sz="1400" b="0" kern="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9000" marR="39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r>
              <a:tr h="147064">
                <a:tc vMerge="1">
                  <a:txBody>
                    <a:bodyPr/>
                    <a:lstStyle/>
                    <a:p>
                      <a:endParaRPr lang="ja-JP" altLang="en-US" dirty="0"/>
                    </a:p>
                  </a:txBody>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400" b="1" kern="1200" dirty="0" smtClean="0">
                          <a:solidFill>
                            <a:schemeClr val="tx1"/>
                          </a:solidFill>
                          <a:latin typeface="Meiryo UI" pitchFamily="50" charset="-128"/>
                          <a:ea typeface="Meiryo UI" pitchFamily="50" charset="-128"/>
                          <a:cs typeface="Meiryo UI" pitchFamily="50" charset="-128"/>
                        </a:rPr>
                        <a:t>市から承継</a:t>
                      </a: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a:txBody>
                    <a:bodyPr/>
                    <a:lstStyle/>
                    <a:p>
                      <a:pPr>
                        <a:lnSpc>
                          <a:spcPts val="1100"/>
                        </a:lnSpc>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・消防　　</a:t>
                      </a:r>
                      <a:r>
                        <a:rPr kumimoji="1" lang="ja-JP" altLang="en-US" sz="1400" b="0" u="sng"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・水道</a:t>
                      </a: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など</a:t>
                      </a:r>
                      <a:endParaRPr kumimoji="1" lang="ja-JP" altLang="en-US" sz="1400" b="0" kern="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9000" marR="39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r>
            </a:tbl>
          </a:graphicData>
        </a:graphic>
      </p:graphicFrame>
      <p:sp>
        <p:nvSpPr>
          <p:cNvPr id="39" name="角丸四角形 38"/>
          <p:cNvSpPr/>
          <p:nvPr/>
        </p:nvSpPr>
        <p:spPr>
          <a:xfrm>
            <a:off x="6310595" y="4010765"/>
            <a:ext cx="2964329" cy="504056"/>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全体の成長、都市の発展</a:t>
            </a:r>
          </a:p>
          <a:p>
            <a:pPr algn="ct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及び </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安全・安心に関わる事務</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6341433" y="2205523"/>
            <a:ext cx="234026"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b="1" dirty="0" smtClean="0">
                <a:solidFill>
                  <a:schemeClr val="tx1"/>
                </a:solidFill>
              </a:rPr>
              <a:t>・・・・・</a:t>
            </a:r>
            <a:endParaRPr kumimoji="1" lang="ja-JP" altLang="en-US" b="1" dirty="0">
              <a:solidFill>
                <a:schemeClr val="tx1"/>
              </a:solidFill>
            </a:endParaRPr>
          </a:p>
        </p:txBody>
      </p:sp>
      <p:grpSp>
        <p:nvGrpSpPr>
          <p:cNvPr id="46" name="グループ化 45"/>
          <p:cNvGrpSpPr/>
          <p:nvPr/>
        </p:nvGrpSpPr>
        <p:grpSpPr>
          <a:xfrm>
            <a:off x="4808984" y="2924944"/>
            <a:ext cx="576064" cy="1857248"/>
            <a:chOff x="4079016" y="1340768"/>
            <a:chExt cx="531750" cy="1857248"/>
          </a:xfrm>
          <a:solidFill>
            <a:schemeClr val="accent1"/>
          </a:solidFill>
        </p:grpSpPr>
        <p:sp>
          <p:nvSpPr>
            <p:cNvPr id="47" name="正方形/長方形 46"/>
            <p:cNvSpPr/>
            <p:nvPr/>
          </p:nvSpPr>
          <p:spPr>
            <a:xfrm>
              <a:off x="4079016" y="1340768"/>
              <a:ext cx="199406" cy="172819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右矢印 48"/>
            <p:cNvSpPr/>
            <p:nvPr/>
          </p:nvSpPr>
          <p:spPr>
            <a:xfrm>
              <a:off x="4079016" y="2722988"/>
              <a:ext cx="531750" cy="475028"/>
            </a:xfrm>
            <a:prstGeom prst="rightArrow">
              <a:avLst>
                <a:gd name="adj1" fmla="val 50000"/>
                <a:gd name="adj2" fmla="val 4779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0" name="右矢印 49"/>
          <p:cNvSpPr/>
          <p:nvPr/>
        </p:nvSpPr>
        <p:spPr>
          <a:xfrm>
            <a:off x="4594404" y="1585820"/>
            <a:ext cx="795810" cy="475028"/>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円/楕円 50"/>
          <p:cNvSpPr/>
          <p:nvPr/>
        </p:nvSpPr>
        <p:spPr>
          <a:xfrm>
            <a:off x="6747199" y="981843"/>
            <a:ext cx="2106234" cy="417502"/>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住民に身近な事務</a:t>
            </a:r>
          </a:p>
        </p:txBody>
      </p:sp>
      <p:sp>
        <p:nvSpPr>
          <p:cNvPr id="53" name="正方形/長方形 52"/>
          <p:cNvSpPr/>
          <p:nvPr/>
        </p:nvSpPr>
        <p:spPr bwMode="auto">
          <a:xfrm>
            <a:off x="584515" y="3947570"/>
            <a:ext cx="4070209" cy="2736304"/>
          </a:xfrm>
          <a:prstGeom prst="rect">
            <a:avLst/>
          </a:prstGeom>
          <a:solidFill>
            <a:schemeClr val="accent2">
              <a:lumMod val="20000"/>
              <a:lumOff val="80000"/>
            </a:schemeClr>
          </a:solidFill>
          <a:ln w="127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tIns="72000" anchor="t" anchorCtr="0"/>
          <a:lstStyle/>
          <a:p>
            <a:pPr fontAlgn="auto">
              <a:spcBef>
                <a:spcPts val="0"/>
              </a:spcBef>
              <a:spcAft>
                <a:spcPts val="0"/>
              </a:spcAft>
              <a:defRPr/>
            </a:pPr>
            <a:endParaRPr lang="en-US" altLang="ja-JP" sz="1400" b="1" dirty="0" smtClean="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endParaRPr lang="en-US" altLang="ja-JP" sz="1400" b="1" dirty="0" smtClean="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・救急</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　　・職業</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能力</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開発</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・市町村への支援・連絡調整　　・警察</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など</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175">
              <a:lnSpc>
                <a:spcPts val="1200"/>
              </a:lnSpc>
              <a:spcBef>
                <a:spcPts val="300"/>
              </a:spcBef>
              <a:defRPr/>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175">
              <a:lnSpc>
                <a:spcPts val="1200"/>
              </a:lnSpc>
              <a:spcBef>
                <a:spcPts val="300"/>
              </a:spcBef>
              <a:defRPr/>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175">
              <a:lnSpc>
                <a:spcPts val="1200"/>
              </a:lnSpc>
              <a:spcBef>
                <a:spcPts val="300"/>
              </a:spcBef>
              <a:defRPr/>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大阪市でも担っている事務</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3175">
              <a:spcBef>
                <a:spcPts val="300"/>
              </a:spcBef>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・成長戦略　　・広域的なまちづくり　　・港湾</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175">
              <a:spcBef>
                <a:spcPts val="300"/>
              </a:spcBef>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な交通</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基盤整備　　・大規模</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公園</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175">
              <a:spcBef>
                <a:spcPts val="300"/>
              </a:spcBef>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分野の企業</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　　 　・病院　　・高等学校</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175">
              <a:spcBef>
                <a:spcPts val="300"/>
              </a:spcBef>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54" name="角丸四角形 53"/>
          <p:cNvSpPr/>
          <p:nvPr/>
        </p:nvSpPr>
        <p:spPr>
          <a:xfrm>
            <a:off x="1637844" y="4030464"/>
            <a:ext cx="1911000" cy="36004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広域</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的な事務</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正方形/長方形 54"/>
          <p:cNvSpPr/>
          <p:nvPr/>
        </p:nvSpPr>
        <p:spPr>
          <a:xfrm>
            <a:off x="194472" y="3911848"/>
            <a:ext cx="390043" cy="2822826"/>
          </a:xfrm>
          <a:prstGeom prst="rect">
            <a:avLst/>
          </a:prstGeom>
          <a:solidFill>
            <a:schemeClr val="accent4">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latin typeface="Meiryo UI" pitchFamily="50" charset="-128"/>
                <a:ea typeface="Meiryo UI" pitchFamily="50" charset="-128"/>
                <a:cs typeface="Meiryo UI" pitchFamily="50" charset="-128"/>
              </a:rPr>
              <a:t>大阪府</a:t>
            </a:r>
            <a:endParaRPr kumimoji="1" lang="ja-JP" altLang="en-US" sz="1600" b="1" dirty="0">
              <a:solidFill>
                <a:schemeClr val="bg1"/>
              </a:solidFill>
              <a:latin typeface="Meiryo UI" pitchFamily="50" charset="-128"/>
              <a:ea typeface="Meiryo UI" pitchFamily="50" charset="-128"/>
              <a:cs typeface="Meiryo UI" pitchFamily="50" charset="-128"/>
            </a:endParaRPr>
          </a:p>
        </p:txBody>
      </p:sp>
      <p:sp>
        <p:nvSpPr>
          <p:cNvPr id="56" name="正方形/長方形 55"/>
          <p:cNvSpPr/>
          <p:nvPr/>
        </p:nvSpPr>
        <p:spPr>
          <a:xfrm>
            <a:off x="0" y="418616"/>
            <a:ext cx="518702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２）</a:t>
            </a:r>
            <a:r>
              <a:rPr kumimoji="1" lang="ja-JP" altLang="en-US" b="1" dirty="0" smtClean="0">
                <a:solidFill>
                  <a:schemeClr val="tx1"/>
                </a:solidFill>
                <a:latin typeface="Meiryo UI" pitchFamily="50" charset="-128"/>
                <a:ea typeface="Meiryo UI" pitchFamily="50" charset="-128"/>
                <a:cs typeface="Meiryo UI" pitchFamily="50" charset="-128"/>
              </a:rPr>
              <a:t>事務の分担（イメージ）</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25" name="正方形/長方形 24"/>
          <p:cNvSpPr/>
          <p:nvPr/>
        </p:nvSpPr>
        <p:spPr>
          <a:xfrm>
            <a:off x="4592960" y="2924944"/>
            <a:ext cx="312035" cy="27351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bwMode="auto">
          <a:xfrm>
            <a:off x="584515" y="894206"/>
            <a:ext cx="4056451" cy="2880320"/>
          </a:xfrm>
          <a:prstGeom prst="rect">
            <a:avLst/>
          </a:prstGeom>
          <a:solidFill>
            <a:schemeClr val="accent3">
              <a:lumMod val="20000"/>
              <a:lumOff val="80000"/>
            </a:schemeClr>
          </a:solidFill>
          <a:ln w="12700">
            <a:solidFill>
              <a:schemeClr val="accent3">
                <a:lumMod val="75000"/>
              </a:schemeClr>
            </a:solidFill>
          </a:ln>
        </p:spPr>
        <p:style>
          <a:lnRef idx="1">
            <a:schemeClr val="accent6"/>
          </a:lnRef>
          <a:fillRef idx="2">
            <a:schemeClr val="accent6"/>
          </a:fillRef>
          <a:effectRef idx="1">
            <a:schemeClr val="accent6"/>
          </a:effectRef>
          <a:fontRef idx="minor">
            <a:schemeClr val="dk1"/>
          </a:fontRef>
        </p:style>
        <p:txBody>
          <a:bodyPr anchor="t" anchorCtr="0"/>
          <a:lstStyle/>
          <a:p>
            <a:pPr fontAlgn="auto">
              <a:spcBef>
                <a:spcPts val="0"/>
              </a:spcBef>
              <a:spcAft>
                <a:spcPts val="0"/>
              </a:spcAft>
              <a:defRPr/>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・戸籍、住民基本台帳　　・保育、子育て支援</a:t>
            </a:r>
            <a:endParaRPr lang="en-US" altLang="ja-JP" sz="1400" dirty="0" smtClean="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・児童相談所　　・生活保護　 ・保健所、保健センター　</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・地域のまちづくり　　　・市道　 ・地域の公園</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・地域の企業支援　　・防災　 ・環境監視</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・幼稚園、小学校、中学校　　</a:t>
            </a:r>
            <a:r>
              <a:rPr lang="ja-JP" altLang="en-US" sz="14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水道</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・成長戦略　　・広域的なまちづくり　　 ・港湾</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・広域的な交通基盤整備　・大規模な公園</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・成長分野の企業支援　　 ・病院　　 ・高等学校</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など</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194472" y="862112"/>
            <a:ext cx="390043" cy="2952328"/>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latin typeface="Meiryo UI" pitchFamily="50" charset="-128"/>
                <a:ea typeface="Meiryo UI" pitchFamily="50" charset="-128"/>
                <a:cs typeface="Meiryo UI" pitchFamily="50" charset="-128"/>
              </a:rPr>
              <a:t>大阪市</a:t>
            </a:r>
            <a:endParaRPr kumimoji="1" lang="ja-JP" altLang="en-US" sz="1600" b="1" dirty="0">
              <a:solidFill>
                <a:schemeClr val="bg1"/>
              </a:solidFill>
              <a:latin typeface="Meiryo UI" pitchFamily="50" charset="-128"/>
              <a:ea typeface="Meiryo UI" pitchFamily="50" charset="-128"/>
              <a:cs typeface="Meiryo UI" pitchFamily="50" charset="-128"/>
            </a:endParaRPr>
          </a:p>
        </p:txBody>
      </p:sp>
      <p:sp>
        <p:nvSpPr>
          <p:cNvPr id="30" name="円/楕円 29"/>
          <p:cNvSpPr/>
          <p:nvPr/>
        </p:nvSpPr>
        <p:spPr>
          <a:xfrm>
            <a:off x="1496616" y="947975"/>
            <a:ext cx="2106234" cy="417502"/>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住民に身近な事務</a:t>
            </a:r>
          </a:p>
        </p:txBody>
      </p:sp>
      <p:sp>
        <p:nvSpPr>
          <p:cNvPr id="33" name="角丸四角形 32"/>
          <p:cNvSpPr/>
          <p:nvPr/>
        </p:nvSpPr>
        <p:spPr>
          <a:xfrm>
            <a:off x="1606397" y="2480636"/>
            <a:ext cx="1911000" cy="36004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広域</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的な事務</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右矢印 26"/>
          <p:cNvSpPr/>
          <p:nvPr/>
        </p:nvSpPr>
        <p:spPr>
          <a:xfrm>
            <a:off x="4664968" y="5098476"/>
            <a:ext cx="720080" cy="475028"/>
          </a:xfrm>
          <a:prstGeom prst="rightArrow">
            <a:avLst>
              <a:gd name="adj1" fmla="val 50000"/>
              <a:gd name="adj2" fmla="val 4779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a:t>
            </a:r>
          </a:p>
        </p:txBody>
      </p:sp>
    </p:spTree>
    <p:extLst>
      <p:ext uri="{BB962C8B-B14F-4D97-AF65-F5344CB8AC3E}">
        <p14:creationId xmlns:p14="http://schemas.microsoft.com/office/powerpoint/2010/main" val="9799611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45321" y="304946"/>
            <a:ext cx="9805259" cy="6141460"/>
            <a:chOff x="59176" y="393884"/>
            <a:chExt cx="9805259" cy="6141460"/>
          </a:xfrm>
        </p:grpSpPr>
        <p:sp>
          <p:nvSpPr>
            <p:cNvPr id="5" name="角丸四角形 4"/>
            <p:cNvSpPr/>
            <p:nvPr/>
          </p:nvSpPr>
          <p:spPr>
            <a:xfrm>
              <a:off x="3170256" y="537903"/>
              <a:ext cx="6585827" cy="1512167"/>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角丸四角形 5"/>
            <p:cNvSpPr/>
            <p:nvPr/>
          </p:nvSpPr>
          <p:spPr>
            <a:xfrm>
              <a:off x="3243295" y="3527933"/>
              <a:ext cx="6507819" cy="1440161"/>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7" name="グループ化 54"/>
            <p:cNvGrpSpPr/>
            <p:nvPr/>
          </p:nvGrpSpPr>
          <p:grpSpPr>
            <a:xfrm>
              <a:off x="2128195" y="2093050"/>
              <a:ext cx="239795" cy="2736305"/>
              <a:chOff x="1906525" y="1614483"/>
              <a:chExt cx="219233" cy="3302231"/>
            </a:xfrm>
          </p:grpSpPr>
          <p:grpSp>
            <p:nvGrpSpPr>
              <p:cNvPr id="38" name="グループ化 35"/>
              <p:cNvGrpSpPr/>
              <p:nvPr/>
            </p:nvGrpSpPr>
            <p:grpSpPr>
              <a:xfrm>
                <a:off x="1906525" y="1631998"/>
                <a:ext cx="216027" cy="3267878"/>
                <a:chOff x="1244087" y="637648"/>
                <a:chExt cx="270033" cy="792844"/>
              </a:xfrm>
            </p:grpSpPr>
            <p:cxnSp>
              <p:nvCxnSpPr>
                <p:cNvPr id="40" name="直線コネクタ 32"/>
                <p:cNvCxnSpPr/>
                <p:nvPr/>
              </p:nvCxnSpPr>
              <p:spPr>
                <a:xfrm>
                  <a:off x="1244087" y="637648"/>
                  <a:ext cx="27003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1244089" y="1430492"/>
                  <a:ext cx="27003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9" name="直線コネクタ 38"/>
              <p:cNvCxnSpPr/>
              <p:nvPr/>
            </p:nvCxnSpPr>
            <p:spPr>
              <a:xfrm>
                <a:off x="2125758" y="1614483"/>
                <a:ext cx="0" cy="330223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グループ化 35"/>
            <p:cNvGrpSpPr/>
            <p:nvPr/>
          </p:nvGrpSpPr>
          <p:grpSpPr>
            <a:xfrm>
              <a:off x="2360492" y="1187097"/>
              <a:ext cx="963163" cy="4477887"/>
              <a:chOff x="2352331" y="507053"/>
              <a:chExt cx="880575" cy="6445379"/>
            </a:xfrm>
          </p:grpSpPr>
          <p:cxnSp>
            <p:nvCxnSpPr>
              <p:cNvPr id="33" name="直線コネクタ 32"/>
              <p:cNvCxnSpPr/>
              <p:nvPr/>
            </p:nvCxnSpPr>
            <p:spPr>
              <a:xfrm>
                <a:off x="2352331" y="3717588"/>
                <a:ext cx="64807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4" name="グループ化 48"/>
              <p:cNvGrpSpPr/>
              <p:nvPr/>
            </p:nvGrpSpPr>
            <p:grpSpPr>
              <a:xfrm>
                <a:off x="2988438" y="507053"/>
                <a:ext cx="244468" cy="6445379"/>
                <a:chOff x="2988438" y="535189"/>
                <a:chExt cx="244468" cy="6445379"/>
              </a:xfrm>
            </p:grpSpPr>
            <p:cxnSp>
              <p:nvCxnSpPr>
                <p:cNvPr id="35" name="直線コネクタ 34"/>
                <p:cNvCxnSpPr/>
                <p:nvPr/>
              </p:nvCxnSpPr>
              <p:spPr>
                <a:xfrm>
                  <a:off x="2988438" y="554462"/>
                  <a:ext cx="216024" cy="0"/>
                </a:xfrm>
                <a:prstGeom prst="line">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3016882" y="6962103"/>
                  <a:ext cx="216024" cy="0"/>
                </a:xfrm>
                <a:prstGeom prst="line">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3001062" y="535189"/>
                  <a:ext cx="14375" cy="64453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9" name="角丸四角形 8"/>
            <p:cNvSpPr/>
            <p:nvPr/>
          </p:nvSpPr>
          <p:spPr>
            <a:xfrm>
              <a:off x="5153571" y="1603510"/>
              <a:ext cx="4602510" cy="1598688"/>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角丸四角形 9"/>
            <p:cNvSpPr/>
            <p:nvPr/>
          </p:nvSpPr>
          <p:spPr>
            <a:xfrm>
              <a:off x="213229" y="4125602"/>
              <a:ext cx="2028225" cy="1368154"/>
            </a:xfrm>
            <a:prstGeom prst="round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大阪府の事務</a:t>
              </a:r>
              <a:endParaRPr kumimoji="1"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(1,669</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a:p>
              <a:pPr algn="ctr"/>
              <a:endParaRPr lang="en-US" altLang="ja-JP" sz="500" dirty="0" smtClean="0">
                <a:solidFill>
                  <a:schemeClr val="tx1"/>
                </a:solidFill>
                <a:latin typeface="ＭＳ Ｐゴシック" pitchFamily="50" charset="-128"/>
                <a:ea typeface="ＭＳ Ｐゴシック" pitchFamily="50" charset="-128"/>
                <a:cs typeface="Meiryo UI" pitchFamily="50" charset="-128"/>
              </a:endParaRPr>
            </a:p>
            <a:p>
              <a:r>
                <a:rPr lang="en-US" altLang="ja-JP" sz="1050" dirty="0" smtClean="0">
                  <a:solidFill>
                    <a:schemeClr val="tx1"/>
                  </a:solidFill>
                  <a:latin typeface="ＭＳ Ｐゴシック" pitchFamily="50" charset="-128"/>
                  <a:ea typeface="ＭＳ Ｐゴシック" pitchFamily="50" charset="-128"/>
                  <a:cs typeface="Meiryo UI" pitchFamily="50" charset="-128"/>
                </a:rPr>
                <a:t>※H27</a:t>
              </a:r>
              <a:r>
                <a:rPr lang="ja-JP" altLang="en-US" sz="1050" dirty="0" smtClean="0">
                  <a:solidFill>
                    <a:schemeClr val="tx1"/>
                  </a:solidFill>
                  <a:latin typeface="ＭＳ Ｐゴシック" pitchFamily="50" charset="-128"/>
                  <a:ea typeface="ＭＳ Ｐゴシック" pitchFamily="50" charset="-128"/>
                  <a:cs typeface="Meiryo UI" pitchFamily="50" charset="-128"/>
                </a:rPr>
                <a:t>当初予算における</a:t>
              </a:r>
              <a:endParaRPr lang="en-US" altLang="ja-JP" sz="1050" dirty="0" smtClean="0">
                <a:solidFill>
                  <a:schemeClr val="tx1"/>
                </a:solidFill>
                <a:latin typeface="ＭＳ Ｐゴシック" pitchFamily="50" charset="-128"/>
                <a:ea typeface="ＭＳ Ｐゴシック" pitchFamily="50" charset="-128"/>
                <a:cs typeface="Meiryo UI" pitchFamily="50" charset="-128"/>
              </a:endParaRPr>
            </a:p>
            <a:p>
              <a:r>
                <a:rPr lang="ja-JP" altLang="en-US" sz="1050" dirty="0" smtClean="0">
                  <a:solidFill>
                    <a:schemeClr val="tx1"/>
                  </a:solidFill>
                  <a:latin typeface="ＭＳ Ｐゴシック" pitchFamily="50" charset="-128"/>
                  <a:ea typeface="ＭＳ Ｐゴシック" pitchFamily="50" charset="-128"/>
                  <a:cs typeface="Meiryo UI" pitchFamily="50" charset="-128"/>
                </a:rPr>
                <a:t>　 事務数</a:t>
              </a:r>
              <a:endParaRPr lang="en-US" altLang="ja-JP" sz="1050" dirty="0" smtClean="0">
                <a:solidFill>
                  <a:schemeClr val="tx1"/>
                </a:solidFill>
                <a:latin typeface="ＭＳ Ｐゴシック" pitchFamily="50" charset="-128"/>
                <a:ea typeface="ＭＳ Ｐゴシック" pitchFamily="50" charset="-128"/>
                <a:cs typeface="Meiryo UI" pitchFamily="50" charset="-128"/>
              </a:endParaRPr>
            </a:p>
          </p:txBody>
        </p:sp>
        <p:sp>
          <p:nvSpPr>
            <p:cNvPr id="11" name="角丸四角形 10"/>
            <p:cNvSpPr/>
            <p:nvPr/>
          </p:nvSpPr>
          <p:spPr>
            <a:xfrm>
              <a:off x="199470" y="1430464"/>
              <a:ext cx="2028225" cy="1368154"/>
            </a:xfrm>
            <a:prstGeom prst="roundRect">
              <a:avLst/>
            </a:prstGeom>
            <a:solidFill>
              <a:schemeClr val="accent3">
                <a:lumMod val="40000"/>
                <a:lumOff val="6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大阪市の</a:t>
              </a:r>
              <a:r>
                <a:rPr lang="ja-JP" altLang="en-US" sz="1600" b="1" dirty="0" smtClean="0">
                  <a:solidFill>
                    <a:schemeClr val="tx1"/>
                  </a:solidFill>
                  <a:latin typeface="Meiryo UI" pitchFamily="50" charset="-128"/>
                  <a:ea typeface="Meiryo UI" pitchFamily="50" charset="-128"/>
                  <a:cs typeface="Meiryo UI" pitchFamily="50" charset="-128"/>
                </a:rPr>
                <a:t>事務</a:t>
              </a:r>
              <a:endParaRPr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a:t>
              </a:r>
              <a:r>
                <a:rPr lang="en-US" altLang="ja-JP" sz="1600" b="1" u="sng" dirty="0" smtClean="0">
                  <a:solidFill>
                    <a:schemeClr val="tx1"/>
                  </a:solidFill>
                  <a:latin typeface="Meiryo UI" pitchFamily="50" charset="-128"/>
                  <a:ea typeface="Meiryo UI" pitchFamily="50" charset="-128"/>
                  <a:cs typeface="Meiryo UI" pitchFamily="50" charset="-128"/>
                </a:rPr>
                <a:t>2,923</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a:p>
              <a:pPr algn="ctr"/>
              <a:endParaRPr lang="en-US" altLang="ja-JP" sz="500" b="1" dirty="0" smtClean="0">
                <a:solidFill>
                  <a:schemeClr val="tx1"/>
                </a:solidFill>
                <a:latin typeface="Meiryo UI" pitchFamily="50" charset="-128"/>
                <a:ea typeface="Meiryo UI" pitchFamily="50" charset="-128"/>
                <a:cs typeface="Meiryo UI" pitchFamily="50" charset="-128"/>
              </a:endParaRPr>
            </a:p>
            <a:p>
              <a:r>
                <a:rPr lang="en-US" altLang="ja-JP" sz="1050" dirty="0" smtClean="0">
                  <a:solidFill>
                    <a:schemeClr val="tx1"/>
                  </a:solidFill>
                  <a:latin typeface="ＭＳ Ｐゴシック" pitchFamily="50" charset="-128"/>
                  <a:ea typeface="ＭＳ Ｐゴシック" pitchFamily="50" charset="-128"/>
                  <a:cs typeface="Meiryo UI" pitchFamily="50" charset="-128"/>
                </a:rPr>
                <a:t>※</a:t>
              </a:r>
              <a:r>
                <a:rPr lang="ja-JP" altLang="en-US" sz="1050" dirty="0" smtClean="0">
                  <a:solidFill>
                    <a:schemeClr val="tx1"/>
                  </a:solidFill>
                  <a:latin typeface="ＭＳ Ｐゴシック" pitchFamily="50" charset="-128"/>
                  <a:ea typeface="ＭＳ Ｐゴシック" pitchFamily="50" charset="-128"/>
                  <a:cs typeface="Meiryo UI" pitchFamily="50" charset="-128"/>
                </a:rPr>
                <a:t>事務事業現況調査　</a:t>
              </a:r>
              <a:endParaRPr lang="en-US" altLang="ja-JP" sz="1050" dirty="0" smtClean="0">
                <a:solidFill>
                  <a:schemeClr val="tx1"/>
                </a:solidFill>
                <a:latin typeface="ＭＳ Ｐゴシック" pitchFamily="50" charset="-128"/>
                <a:ea typeface="ＭＳ Ｐゴシック" pitchFamily="50" charset="-128"/>
                <a:cs typeface="Meiryo UI" pitchFamily="50" charset="-128"/>
              </a:endParaRPr>
            </a:p>
            <a:p>
              <a:r>
                <a:rPr lang="ja-JP" altLang="en-US" sz="1050" dirty="0" smtClean="0">
                  <a:solidFill>
                    <a:schemeClr val="tx1"/>
                  </a:solidFill>
                  <a:latin typeface="ＭＳ Ｐゴシック" pitchFamily="50" charset="-128"/>
                  <a:ea typeface="ＭＳ Ｐゴシック" pitchFamily="50" charset="-128"/>
                  <a:cs typeface="Meiryo UI" pitchFamily="50" charset="-128"/>
                </a:rPr>
                <a:t>　 </a:t>
              </a:r>
              <a:r>
                <a:rPr lang="en-US" altLang="ja-JP" sz="1050" dirty="0" smtClean="0">
                  <a:solidFill>
                    <a:schemeClr val="tx1"/>
                  </a:solidFill>
                  <a:latin typeface="ＭＳ Ｐゴシック" pitchFamily="50" charset="-128"/>
                  <a:ea typeface="ＭＳ Ｐゴシック" pitchFamily="50" charset="-128"/>
                  <a:cs typeface="Meiryo UI" pitchFamily="50" charset="-128"/>
                </a:rPr>
                <a:t>(H28.5</a:t>
              </a:r>
              <a:r>
                <a:rPr lang="ja-JP" altLang="en-US" sz="1050" dirty="0" smtClean="0">
                  <a:solidFill>
                    <a:schemeClr val="tx1"/>
                  </a:solidFill>
                  <a:latin typeface="ＭＳ Ｐゴシック" pitchFamily="50" charset="-128"/>
                  <a:ea typeface="ＭＳ Ｐゴシック" pitchFamily="50" charset="-128"/>
                  <a:cs typeface="Meiryo UI" pitchFamily="50" charset="-128"/>
                </a:rPr>
                <a:t>月</a:t>
              </a:r>
              <a:r>
                <a:rPr lang="en-US" altLang="ja-JP" sz="1050" dirty="0" smtClean="0">
                  <a:solidFill>
                    <a:schemeClr val="tx1"/>
                  </a:solidFill>
                  <a:latin typeface="ＭＳ Ｐゴシック" pitchFamily="50" charset="-128"/>
                  <a:ea typeface="ＭＳ Ｐゴシック" pitchFamily="50" charset="-128"/>
                  <a:cs typeface="Meiryo UI" pitchFamily="50" charset="-128"/>
                </a:rPr>
                <a:t>)</a:t>
              </a:r>
              <a:r>
                <a:rPr lang="ja-JP" altLang="en-US" sz="1050" dirty="0" smtClean="0">
                  <a:solidFill>
                    <a:schemeClr val="tx1"/>
                  </a:solidFill>
                  <a:latin typeface="ＭＳ Ｐゴシック" pitchFamily="50" charset="-128"/>
                  <a:ea typeface="ＭＳ Ｐゴシック" pitchFamily="50" charset="-128"/>
                  <a:cs typeface="Meiryo UI" pitchFamily="50" charset="-128"/>
                </a:rPr>
                <a:t>に基づく事務数</a:t>
              </a:r>
              <a:endParaRPr lang="en-US" altLang="ja-JP" sz="1050" b="1" dirty="0" smtClean="0">
                <a:solidFill>
                  <a:schemeClr val="tx1"/>
                </a:solidFill>
                <a:latin typeface="ＭＳ Ｐゴシック" pitchFamily="50" charset="-128"/>
                <a:ea typeface="ＭＳ Ｐゴシック" pitchFamily="50" charset="-128"/>
                <a:cs typeface="Meiryo UI" pitchFamily="50" charset="-128"/>
              </a:endParaRPr>
            </a:p>
          </p:txBody>
        </p:sp>
        <p:sp>
          <p:nvSpPr>
            <p:cNvPr id="12" name="角丸四角形 11"/>
            <p:cNvSpPr/>
            <p:nvPr/>
          </p:nvSpPr>
          <p:spPr>
            <a:xfrm>
              <a:off x="3354403" y="3700977"/>
              <a:ext cx="3631429" cy="11231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b="1" dirty="0" smtClean="0">
                  <a:solidFill>
                    <a:schemeClr val="tx1"/>
                  </a:solidFill>
                  <a:latin typeface="Meiryo UI" pitchFamily="50" charset="-128"/>
                  <a:ea typeface="Meiryo UI" pitchFamily="50" charset="-128"/>
                  <a:cs typeface="Meiryo UI" pitchFamily="50" charset="-128"/>
                </a:rPr>
                <a:t>大阪府</a:t>
              </a:r>
              <a:r>
                <a:rPr kumimoji="1" lang="ja-JP" altLang="en-US" sz="1600" b="1" dirty="0" smtClean="0">
                  <a:solidFill>
                    <a:schemeClr val="tx1"/>
                  </a:solidFill>
                  <a:latin typeface="Meiryo UI" pitchFamily="50" charset="-128"/>
                  <a:ea typeface="Meiryo UI" pitchFamily="50" charset="-128"/>
                  <a:cs typeface="Meiryo UI" pitchFamily="50" charset="-128"/>
                </a:rPr>
                <a:t>の</a:t>
              </a:r>
              <a:r>
                <a:rPr lang="ja-JP" altLang="en-US" sz="1600" b="1" dirty="0" smtClean="0">
                  <a:solidFill>
                    <a:schemeClr val="tx1"/>
                  </a:solidFill>
                  <a:latin typeface="Meiryo UI" pitchFamily="50" charset="-128"/>
                  <a:ea typeface="Meiryo UI" pitchFamily="50" charset="-128"/>
                  <a:cs typeface="Meiryo UI" pitchFamily="50" charset="-128"/>
                </a:rPr>
                <a:t>事務</a:t>
              </a:r>
              <a:endParaRPr lang="en-US" altLang="ja-JP" sz="1600" b="1" dirty="0" smtClean="0">
                <a:solidFill>
                  <a:schemeClr val="tx1"/>
                </a:solidFill>
                <a:latin typeface="Meiryo UI" pitchFamily="50" charset="-128"/>
                <a:ea typeface="Meiryo UI" pitchFamily="50" charset="-128"/>
                <a:cs typeface="Meiryo UI" pitchFamily="50" charset="-128"/>
              </a:endParaRPr>
            </a:p>
            <a:p>
              <a:r>
                <a:rPr lang="en-US" altLang="ja-JP" sz="1600" b="1" dirty="0" smtClean="0">
                  <a:solidFill>
                    <a:schemeClr val="tx1"/>
                  </a:solidFill>
                  <a:latin typeface="Meiryo UI" pitchFamily="50" charset="-128"/>
                  <a:ea typeface="Meiryo UI" pitchFamily="50" charset="-128"/>
                  <a:cs typeface="Meiryo UI" pitchFamily="50" charset="-128"/>
                </a:rPr>
                <a:t>(</a:t>
              </a:r>
              <a:r>
                <a:rPr lang="en-US" altLang="ja-JP" sz="1600" b="1" u="sng" dirty="0" smtClean="0">
                  <a:solidFill>
                    <a:schemeClr val="tx1"/>
                  </a:solidFill>
                  <a:latin typeface="Meiryo UI" pitchFamily="50" charset="-128"/>
                  <a:ea typeface="Meiryo UI" pitchFamily="50" charset="-128"/>
                  <a:cs typeface="Meiryo UI" pitchFamily="50" charset="-128"/>
                </a:rPr>
                <a:t>2,089</a:t>
              </a:r>
              <a:r>
                <a:rPr kumimoji="1" lang="ja-JP" altLang="en-US" sz="1600" b="1" dirty="0" smtClean="0">
                  <a:solidFill>
                    <a:schemeClr val="tx1"/>
                  </a:solidFill>
                  <a:latin typeface="Meiryo UI" pitchFamily="50" charset="-128"/>
                  <a:ea typeface="Meiryo UI" pitchFamily="50" charset="-128"/>
                  <a:cs typeface="Meiryo UI" pitchFamily="50" charset="-128"/>
                </a:rPr>
                <a:t>事務</a:t>
              </a:r>
              <a:r>
                <a:rPr kumimoji="1" lang="en-US" altLang="ja-JP" sz="1600" b="1" dirty="0" smtClean="0">
                  <a:solidFill>
                    <a:schemeClr val="tx1"/>
                  </a:solidFill>
                  <a:latin typeface="Meiryo UI" pitchFamily="50" charset="-128"/>
                  <a:ea typeface="Meiryo UI" pitchFamily="50" charset="-128"/>
                  <a:cs typeface="Meiryo UI" pitchFamily="50" charset="-128"/>
                </a:rPr>
                <a:t>)</a:t>
              </a:r>
              <a:endParaRPr lang="en-US" altLang="ja-JP" sz="1600" b="1" dirty="0">
                <a:solidFill>
                  <a:schemeClr val="tx1"/>
                </a:solidFill>
                <a:latin typeface="Meiryo UI" pitchFamily="50" charset="-128"/>
                <a:ea typeface="Meiryo UI" pitchFamily="50" charset="-128"/>
                <a:cs typeface="Meiryo UI" pitchFamily="50" charset="-128"/>
              </a:endParaRPr>
            </a:p>
            <a:p>
              <a:endParaRPr kumimoji="1"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13" name="角丸四角形 12"/>
            <p:cNvSpPr/>
            <p:nvPr/>
          </p:nvSpPr>
          <p:spPr>
            <a:xfrm>
              <a:off x="3366379" y="5319458"/>
              <a:ext cx="1744136" cy="720080"/>
            </a:xfrm>
            <a:prstGeom prst="roundRect">
              <a:avLst/>
            </a:prstGeom>
            <a:noFill/>
            <a:ln>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終了する事務</a:t>
              </a:r>
              <a:endParaRPr kumimoji="1"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a:t>
              </a:r>
              <a:r>
                <a:rPr lang="en-US" altLang="ja-JP" sz="1600" b="1" u="sng" dirty="0" smtClean="0">
                  <a:solidFill>
                    <a:schemeClr val="tx1"/>
                  </a:solidFill>
                  <a:latin typeface="Meiryo UI" pitchFamily="50" charset="-128"/>
                  <a:ea typeface="Meiryo UI" pitchFamily="50" charset="-128"/>
                  <a:cs typeface="Meiryo UI" pitchFamily="50" charset="-128"/>
                </a:rPr>
                <a:t>91</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p:txBody>
        </p:sp>
        <p:sp>
          <p:nvSpPr>
            <p:cNvPr id="14" name="角丸四角形 13"/>
            <p:cNvSpPr/>
            <p:nvPr/>
          </p:nvSpPr>
          <p:spPr>
            <a:xfrm>
              <a:off x="5611315" y="695870"/>
              <a:ext cx="1811515" cy="105165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itchFamily="50" charset="-128"/>
                  <a:ea typeface="Meiryo UI" pitchFamily="50" charset="-128"/>
                  <a:cs typeface="Meiryo UI" pitchFamily="50" charset="-128"/>
                </a:rPr>
                <a:t>各特別区</a:t>
              </a:r>
              <a:endParaRPr lang="en-US" altLang="ja-JP" sz="1600" b="1" dirty="0" smtClean="0">
                <a:solidFill>
                  <a:schemeClr val="tx1"/>
                </a:solidFill>
                <a:latin typeface="Meiryo UI" pitchFamily="50" charset="-128"/>
                <a:ea typeface="Meiryo UI" pitchFamily="50" charset="-128"/>
                <a:cs typeface="Meiryo UI" pitchFamily="50" charset="-128"/>
              </a:endParaRPr>
            </a:p>
            <a:p>
              <a:pPr algn="ctr"/>
              <a:r>
                <a:rPr lang="ja-JP" altLang="en-US" sz="1600" b="1" dirty="0" smtClean="0">
                  <a:solidFill>
                    <a:schemeClr val="tx1"/>
                  </a:solidFill>
                  <a:latin typeface="Meiryo UI" pitchFamily="50" charset="-128"/>
                  <a:ea typeface="Meiryo UI" pitchFamily="50" charset="-128"/>
                  <a:cs typeface="Meiryo UI" pitchFamily="50" charset="-128"/>
                </a:rPr>
                <a:t>で実施</a:t>
              </a:r>
              <a:endParaRPr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a:t>
              </a:r>
              <a:r>
                <a:rPr lang="en-US" altLang="ja-JP" sz="1600" b="1" u="sng" dirty="0" smtClean="0">
                  <a:solidFill>
                    <a:schemeClr val="tx1"/>
                  </a:solidFill>
                  <a:latin typeface="Meiryo UI" pitchFamily="50" charset="-128"/>
                  <a:ea typeface="Meiryo UI" pitchFamily="50" charset="-128"/>
                  <a:cs typeface="Meiryo UI" pitchFamily="50" charset="-128"/>
                </a:rPr>
                <a:t>2,245</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p:txBody>
        </p:sp>
        <p:sp>
          <p:nvSpPr>
            <p:cNvPr id="15" name="角丸四角形 14"/>
            <p:cNvSpPr/>
            <p:nvPr/>
          </p:nvSpPr>
          <p:spPr>
            <a:xfrm>
              <a:off x="5582069" y="1963548"/>
              <a:ext cx="1811515" cy="106560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itchFamily="50" charset="-128"/>
                  <a:ea typeface="Meiryo UI" pitchFamily="50" charset="-128"/>
                  <a:cs typeface="Meiryo UI" pitchFamily="50" charset="-128"/>
                </a:rPr>
                <a:t>共同で実施</a:t>
              </a:r>
              <a:endParaRPr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a:t>
              </a:r>
              <a:r>
                <a:rPr lang="en-US" altLang="ja-JP" sz="1600" b="1" u="sng" dirty="0" smtClean="0">
                  <a:solidFill>
                    <a:schemeClr val="tx1"/>
                  </a:solidFill>
                  <a:latin typeface="Meiryo UI" pitchFamily="50" charset="-128"/>
                  <a:ea typeface="Meiryo UI" pitchFamily="50" charset="-128"/>
                  <a:cs typeface="Meiryo UI" pitchFamily="50" charset="-128"/>
                </a:rPr>
                <a:t>167</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p:txBody>
        </p:sp>
        <p:sp>
          <p:nvSpPr>
            <p:cNvPr id="16" name="角丸四角形 15"/>
            <p:cNvSpPr/>
            <p:nvPr/>
          </p:nvSpPr>
          <p:spPr>
            <a:xfrm>
              <a:off x="7773184" y="710382"/>
              <a:ext cx="1811514" cy="1022628"/>
            </a:xfrm>
            <a:prstGeom prst="round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うち地域自治区の事務</a:t>
              </a:r>
              <a:endParaRPr kumimoji="1"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(174</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p:txBody>
        </p:sp>
        <p:sp>
          <p:nvSpPr>
            <p:cNvPr id="17" name="角丸四角形 16"/>
            <p:cNvSpPr/>
            <p:nvPr/>
          </p:nvSpPr>
          <p:spPr>
            <a:xfrm>
              <a:off x="3302501" y="696432"/>
              <a:ext cx="1811516" cy="105109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itchFamily="50" charset="-128"/>
                  <a:ea typeface="Meiryo UI" pitchFamily="50" charset="-128"/>
                  <a:cs typeface="Meiryo UI" pitchFamily="50" charset="-128"/>
                </a:rPr>
                <a:t>特別区の事務</a:t>
              </a:r>
              <a:endParaRPr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a:t>
              </a:r>
              <a:r>
                <a:rPr lang="en-US" altLang="ja-JP" sz="1600" b="1" u="sng" dirty="0" smtClean="0">
                  <a:solidFill>
                    <a:schemeClr val="tx1"/>
                  </a:solidFill>
                  <a:latin typeface="Meiryo UI" pitchFamily="50" charset="-128"/>
                  <a:ea typeface="Meiryo UI" pitchFamily="50" charset="-128"/>
                  <a:cs typeface="Meiryo UI" pitchFamily="50" charset="-128"/>
                </a:rPr>
                <a:t>2,412</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a:p>
              <a:pPr algn="ctr"/>
              <a:endParaRPr lang="en-US" altLang="ja-JP" sz="1600" b="1" dirty="0" smtClean="0">
                <a:solidFill>
                  <a:schemeClr val="tx1"/>
                </a:solidFill>
                <a:latin typeface="Meiryo UI" pitchFamily="50" charset="-128"/>
                <a:ea typeface="Meiryo UI" pitchFamily="50" charset="-128"/>
                <a:cs typeface="Meiryo UI" pitchFamily="50" charset="-128"/>
              </a:endParaRPr>
            </a:p>
            <a:p>
              <a:pPr algn="ctr"/>
              <a:endParaRPr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18" name="正方形/長方形 17"/>
            <p:cNvSpPr/>
            <p:nvPr/>
          </p:nvSpPr>
          <p:spPr>
            <a:xfrm>
              <a:off x="2504256" y="1809176"/>
              <a:ext cx="393808" cy="320773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rPr>
                <a:t>仕分け</a:t>
              </a:r>
              <a:endParaRPr kumimoji="1" lang="ja-JP" altLang="en-US" sz="1600" b="1" dirty="0">
                <a:solidFill>
                  <a:schemeClr val="tx1"/>
                </a:solidFill>
              </a:endParaRPr>
            </a:p>
          </p:txBody>
        </p:sp>
        <p:grpSp>
          <p:nvGrpSpPr>
            <p:cNvPr id="19" name="グループ化 46"/>
            <p:cNvGrpSpPr/>
            <p:nvPr/>
          </p:nvGrpSpPr>
          <p:grpSpPr>
            <a:xfrm>
              <a:off x="5114015" y="1214439"/>
              <a:ext cx="472569" cy="1281534"/>
              <a:chOff x="4896216" y="1809894"/>
              <a:chExt cx="432048" cy="747973"/>
            </a:xfrm>
          </p:grpSpPr>
          <p:cxnSp>
            <p:nvCxnSpPr>
              <p:cNvPr id="31" name="直線コネクタ 30"/>
              <p:cNvCxnSpPr/>
              <p:nvPr/>
            </p:nvCxnSpPr>
            <p:spPr>
              <a:xfrm>
                <a:off x="4896216" y="1809894"/>
                <a:ext cx="432048" cy="0"/>
              </a:xfrm>
              <a:prstGeom prst="line">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5095801" y="2557867"/>
                <a:ext cx="216024" cy="0"/>
              </a:xfrm>
              <a:prstGeom prst="line">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0" name="直線コネクタ 19"/>
            <p:cNvCxnSpPr/>
            <p:nvPr/>
          </p:nvCxnSpPr>
          <p:spPr>
            <a:xfrm>
              <a:off x="7423437" y="1214439"/>
              <a:ext cx="315046"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7769450" y="4392030"/>
              <a:ext cx="1732438" cy="5040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HGP創英角ﾎﾟｯﾌﾟ体" pitchFamily="50" charset="-128"/>
                  <a:ea typeface="HGP創英角ﾎﾟｯﾌﾟ体" pitchFamily="50" charset="-128"/>
                </a:rPr>
                <a:t>≪大阪府≫</a:t>
              </a:r>
              <a:endParaRPr kumimoji="1" lang="ja-JP" altLang="en-US" sz="2000" dirty="0">
                <a:solidFill>
                  <a:schemeClr val="tx1"/>
                </a:solidFill>
                <a:latin typeface="HGP創英角ﾎﾟｯﾌﾟ体" pitchFamily="50" charset="-128"/>
                <a:ea typeface="HGP創英角ﾎﾟｯﾌﾟ体" pitchFamily="50" charset="-128"/>
              </a:endParaRPr>
            </a:p>
          </p:txBody>
        </p:sp>
        <p:sp>
          <p:nvSpPr>
            <p:cNvPr id="22" name="正方形/長方形 21"/>
            <p:cNvSpPr/>
            <p:nvPr/>
          </p:nvSpPr>
          <p:spPr>
            <a:xfrm>
              <a:off x="7721806" y="2770149"/>
              <a:ext cx="1838704" cy="4320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HGP創英角ﾎﾟｯﾌﾟ体" pitchFamily="50" charset="-128"/>
                  <a:ea typeface="HGP創英角ﾎﾟｯﾌﾟ体" pitchFamily="50" charset="-128"/>
                </a:rPr>
                <a:t>≪特別区</a:t>
              </a:r>
              <a:r>
                <a:rPr kumimoji="1" lang="ja-JP" altLang="en-US" sz="2000" dirty="0" smtClean="0">
                  <a:solidFill>
                    <a:schemeClr val="tx1"/>
                  </a:solidFill>
                  <a:latin typeface="HGP創英角ﾎﾟｯﾌﾟ体" pitchFamily="50" charset="-128"/>
                  <a:ea typeface="HGP創英角ﾎﾟｯﾌﾟ体" pitchFamily="50" charset="-128"/>
                </a:rPr>
                <a:t>≫</a:t>
              </a:r>
              <a:endParaRPr kumimoji="1" lang="ja-JP" altLang="en-US" sz="2000" dirty="0">
                <a:solidFill>
                  <a:schemeClr val="tx1"/>
                </a:solidFill>
                <a:latin typeface="HGP創英角ﾎﾟｯﾌﾟ体" pitchFamily="50" charset="-128"/>
                <a:ea typeface="HGP創英角ﾎﾟｯﾌﾟ体" pitchFamily="50" charset="-128"/>
              </a:endParaRPr>
            </a:p>
          </p:txBody>
        </p:sp>
        <p:sp>
          <p:nvSpPr>
            <p:cNvPr id="23" name="正方形/長方形 22"/>
            <p:cNvSpPr/>
            <p:nvPr/>
          </p:nvSpPr>
          <p:spPr>
            <a:xfrm>
              <a:off x="59176" y="393884"/>
              <a:ext cx="9805259" cy="614146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4" name="角丸四角形 23"/>
            <p:cNvSpPr/>
            <p:nvPr/>
          </p:nvSpPr>
          <p:spPr>
            <a:xfrm>
              <a:off x="199470" y="3130189"/>
              <a:ext cx="1969039" cy="551780"/>
            </a:xfrm>
            <a:prstGeom prst="round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合計</a:t>
              </a:r>
              <a:r>
                <a:rPr lang="en-US" altLang="ja-JP" sz="1600" b="1" u="sng" dirty="0" smtClean="0">
                  <a:solidFill>
                    <a:schemeClr val="tx1"/>
                  </a:solidFill>
                  <a:latin typeface="Meiryo UI" pitchFamily="50" charset="-128"/>
                  <a:ea typeface="Meiryo UI" pitchFamily="50" charset="-128"/>
                  <a:cs typeface="Meiryo UI" pitchFamily="50" charset="-128"/>
                </a:rPr>
                <a:t>4,592</a:t>
              </a:r>
              <a:r>
                <a:rPr kumimoji="1" lang="ja-JP" altLang="en-US" sz="1600" b="1" dirty="0" smtClean="0">
                  <a:solidFill>
                    <a:schemeClr val="tx1"/>
                  </a:solidFill>
                  <a:latin typeface="Meiryo UI" pitchFamily="50" charset="-128"/>
                  <a:ea typeface="Meiryo UI" pitchFamily="50" charset="-128"/>
                  <a:cs typeface="Meiryo UI" pitchFamily="50" charset="-128"/>
                </a:rPr>
                <a:t>事務</a:t>
              </a:r>
              <a:endParaRPr kumimoji="1"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25" name="正方形/長方形 33"/>
            <p:cNvSpPr>
              <a:spLocks noChangeArrowheads="1"/>
            </p:cNvSpPr>
            <p:nvPr/>
          </p:nvSpPr>
          <p:spPr bwMode="auto">
            <a:xfrm>
              <a:off x="207939" y="6158717"/>
              <a:ext cx="9439049" cy="311801"/>
            </a:xfrm>
            <a:prstGeom prst="rect">
              <a:avLst/>
            </a:prstGeom>
            <a:noFill/>
            <a:ln w="9525" algn="ctr">
              <a:noFill/>
              <a:round/>
              <a:headEnd/>
              <a:tailEnd/>
            </a:ln>
          </p:spPr>
          <p:txBody>
            <a:bodyPr wrap="none" anchor="ctr"/>
            <a:lstStyle/>
            <a:p>
              <a:pPr>
                <a:lnSpc>
                  <a:spcPts val="1200"/>
                </a:lnSpc>
              </a:pPr>
              <a:r>
                <a:rPr lang="en-US" altLang="ja-JP" sz="1100" dirty="0" smtClean="0">
                  <a:latin typeface="ＭＳ Ｐゴシック" pitchFamily="50" charset="-128"/>
                  <a:ea typeface="ＭＳ Ｐゴシック" pitchFamily="50" charset="-128"/>
                </a:rPr>
                <a:t>※</a:t>
              </a:r>
              <a:r>
                <a:rPr lang="ja-JP" altLang="en-US" sz="1100" b="0" dirty="0" smtClean="0">
                  <a:latin typeface="ＭＳ Ｐゴシック" pitchFamily="50" charset="-128"/>
                  <a:ea typeface="ＭＳ Ｐゴシック" pitchFamily="50" charset="-128"/>
                </a:rPr>
                <a:t> </a:t>
              </a:r>
              <a:r>
                <a:rPr lang="ja-JP" altLang="en-US" sz="1100" b="0" dirty="0">
                  <a:latin typeface="ＭＳ Ｐゴシック" pitchFamily="50" charset="-128"/>
                  <a:ea typeface="ＭＳ Ｐゴシック" pitchFamily="50" charset="-128"/>
                </a:rPr>
                <a:t>事務数は</a:t>
              </a:r>
              <a:r>
                <a:rPr lang="ja-JP" altLang="en-US" sz="1100" b="0" dirty="0" smtClean="0">
                  <a:latin typeface="ＭＳ Ｐゴシック" pitchFamily="50" charset="-128"/>
                  <a:ea typeface="ＭＳ Ｐゴシック" pitchFamily="50" charset="-128"/>
                </a:rPr>
                <a:t>、仕分け</a:t>
              </a:r>
              <a:r>
                <a:rPr lang="ja-JP" altLang="en-US" sz="1100" b="0" dirty="0">
                  <a:latin typeface="ＭＳ Ｐゴシック" pitchFamily="50" charset="-128"/>
                  <a:ea typeface="ＭＳ Ｐゴシック" pitchFamily="50" charset="-128"/>
                </a:rPr>
                <a:t>作業上</a:t>
              </a:r>
              <a:r>
                <a:rPr lang="ja-JP" altLang="en-US" sz="1100" b="0" dirty="0" smtClean="0">
                  <a:latin typeface="ＭＳ Ｐゴシック" pitchFamily="50" charset="-128"/>
                  <a:ea typeface="ＭＳ Ｐゴシック" pitchFamily="50" charset="-128"/>
                </a:rPr>
                <a:t>、便宜的に算出したもの</a:t>
              </a:r>
              <a:endParaRPr lang="en-US" altLang="ja-JP" sz="1100" b="0" dirty="0" smtClean="0">
                <a:latin typeface="ＭＳ Ｐゴシック" pitchFamily="50" charset="-128"/>
                <a:ea typeface="ＭＳ Ｐゴシック" pitchFamily="50" charset="-128"/>
              </a:endParaRPr>
            </a:p>
            <a:p>
              <a:pPr>
                <a:lnSpc>
                  <a:spcPts val="1200"/>
                </a:lnSpc>
              </a:pPr>
              <a:r>
                <a:rPr lang="ja-JP" altLang="en-US" sz="1100" dirty="0" smtClean="0">
                  <a:latin typeface="ＭＳ Ｐゴシック" pitchFamily="50" charset="-128"/>
                  <a:ea typeface="ＭＳ Ｐゴシック" pitchFamily="50" charset="-128"/>
                </a:rPr>
                <a:t>　　</a:t>
              </a:r>
              <a:r>
                <a:rPr lang="ja-JP" altLang="en-US" sz="1100" b="0" dirty="0" smtClean="0">
                  <a:latin typeface="ＭＳ Ｐゴシック" pitchFamily="50" charset="-128"/>
                  <a:ea typeface="ＭＳ Ｐゴシック" pitchFamily="50" charset="-128"/>
                </a:rPr>
                <a:t>したがって、大阪市・大阪府で事務数の算出単位が異なる事務や大阪市・大阪府で重複する事務も含まれる</a:t>
              </a:r>
              <a:endParaRPr lang="en-US" altLang="ja-JP" sz="1100" b="0" dirty="0">
                <a:latin typeface="ＭＳ Ｐゴシック" pitchFamily="50" charset="-128"/>
                <a:ea typeface="ＭＳ Ｐゴシック" pitchFamily="50" charset="-128"/>
              </a:endParaRPr>
            </a:p>
          </p:txBody>
        </p:sp>
        <p:sp>
          <p:nvSpPr>
            <p:cNvPr id="26" name="正方形/長方形 13"/>
            <p:cNvSpPr>
              <a:spLocks noChangeArrowheads="1"/>
            </p:cNvSpPr>
            <p:nvPr/>
          </p:nvSpPr>
          <p:spPr bwMode="auto">
            <a:xfrm>
              <a:off x="7588134" y="1847950"/>
              <a:ext cx="2095069" cy="850144"/>
            </a:xfrm>
            <a:prstGeom prst="bracketPair">
              <a:avLst/>
            </a:prstGeom>
            <a:noFill/>
            <a:ln w="12700" algn="ctr">
              <a:solidFill>
                <a:schemeClr val="tx1"/>
              </a:solidFill>
              <a:prstDash val="sysDot"/>
              <a:miter lim="800000"/>
              <a:headEnd/>
              <a:tailEnd/>
            </a:ln>
          </p:spPr>
          <p:txBody>
            <a:bodyPr lIns="72000" rIns="72000" anchor="ctr"/>
            <a:lstStyle/>
            <a:p>
              <a:r>
                <a:rPr lang="en-US" altLang="ja-JP" sz="1050" dirty="0" smtClean="0">
                  <a:latin typeface="ＭＳ Ｐゴシック" charset="-128"/>
                </a:rPr>
                <a:t>※</a:t>
              </a:r>
              <a:r>
                <a:rPr lang="ja-JP" altLang="en-US" sz="1050" dirty="0" smtClean="0">
                  <a:latin typeface="ＭＳ Ｐゴシック" charset="-128"/>
                </a:rPr>
                <a:t>現在、区役所で実施している</a:t>
              </a:r>
              <a:endParaRPr lang="en-US" altLang="ja-JP" sz="1050" dirty="0" smtClean="0">
                <a:latin typeface="ＭＳ Ｐゴシック" charset="-128"/>
              </a:endParaRPr>
            </a:p>
            <a:p>
              <a:r>
                <a:rPr lang="ja-JP" altLang="en-US" sz="1050" dirty="0">
                  <a:latin typeface="ＭＳ Ｐゴシック" charset="-128"/>
                </a:rPr>
                <a:t> </a:t>
              </a:r>
              <a:r>
                <a:rPr lang="ja-JP" altLang="en-US" sz="1050" dirty="0" smtClean="0">
                  <a:latin typeface="ＭＳ Ｐゴシック" charset="-128"/>
                </a:rPr>
                <a:t>  事務の</a:t>
              </a:r>
              <a:r>
                <a:rPr lang="ja-JP" altLang="en-US" sz="1050" dirty="0">
                  <a:latin typeface="ＭＳ Ｐゴシック" charset="-128"/>
                </a:rPr>
                <a:t>うち、窓口サービス</a:t>
              </a:r>
              <a:r>
                <a:rPr lang="ja-JP" altLang="en-US" sz="1050" dirty="0" smtClean="0">
                  <a:latin typeface="ＭＳ Ｐゴシック" charset="-128"/>
                </a:rPr>
                <a:t>等の</a:t>
              </a:r>
              <a:endParaRPr lang="en-US" altLang="ja-JP" sz="1050" dirty="0" smtClean="0">
                <a:latin typeface="ＭＳ Ｐゴシック" charset="-128"/>
              </a:endParaRPr>
            </a:p>
            <a:p>
              <a:r>
                <a:rPr lang="ja-JP" altLang="en-US" sz="1050" dirty="0" smtClean="0">
                  <a:latin typeface="ＭＳ Ｐゴシック" charset="-128"/>
                </a:rPr>
                <a:t>   事務</a:t>
              </a:r>
              <a:r>
                <a:rPr lang="ja-JP" altLang="en-US" sz="1050" dirty="0">
                  <a:latin typeface="ＭＳ Ｐゴシック" charset="-128"/>
                </a:rPr>
                <a:t>は</a:t>
              </a:r>
              <a:r>
                <a:rPr lang="ja-JP" altLang="en-US" sz="1050" dirty="0" smtClean="0">
                  <a:latin typeface="ＭＳ Ｐゴシック" charset="-128"/>
                </a:rPr>
                <a:t>、現在の２４区単位に地</a:t>
              </a:r>
              <a:endParaRPr lang="en-US" altLang="ja-JP" sz="1050" dirty="0" smtClean="0">
                <a:latin typeface="ＭＳ Ｐゴシック" charset="-128"/>
              </a:endParaRPr>
            </a:p>
            <a:p>
              <a:r>
                <a:rPr lang="en-US" altLang="ja-JP" sz="1050" dirty="0">
                  <a:latin typeface="ＭＳ Ｐゴシック" charset="-128"/>
                </a:rPr>
                <a:t> </a:t>
              </a:r>
              <a:r>
                <a:rPr lang="en-US" altLang="ja-JP" sz="1050" dirty="0" smtClean="0">
                  <a:latin typeface="ＭＳ Ｐゴシック" charset="-128"/>
                </a:rPr>
                <a:t>  </a:t>
              </a:r>
              <a:r>
                <a:rPr lang="ja-JP" altLang="en-US" sz="1050" dirty="0" smtClean="0">
                  <a:latin typeface="ＭＳ Ｐゴシック" charset="-128"/>
                </a:rPr>
                <a:t>域自治区事務所を置いて実施</a:t>
              </a:r>
              <a:endParaRPr lang="ja-JP" altLang="en-US" sz="1050" b="0" dirty="0">
                <a:latin typeface="Calibri" pitchFamily="34" charset="0"/>
              </a:endParaRPr>
            </a:p>
          </p:txBody>
        </p:sp>
        <p:sp>
          <p:nvSpPr>
            <p:cNvPr id="27" name="正方形/長方形 13"/>
            <p:cNvSpPr>
              <a:spLocks noChangeArrowheads="1"/>
            </p:cNvSpPr>
            <p:nvPr/>
          </p:nvSpPr>
          <p:spPr bwMode="auto">
            <a:xfrm>
              <a:off x="3556982" y="4362441"/>
              <a:ext cx="3212825" cy="389629"/>
            </a:xfrm>
            <a:prstGeom prst="bracketPair">
              <a:avLst/>
            </a:prstGeom>
            <a:noFill/>
            <a:ln w="12700" algn="ctr">
              <a:solidFill>
                <a:schemeClr val="tx1"/>
              </a:solidFill>
              <a:miter lim="800000"/>
              <a:headEnd/>
              <a:tailEnd/>
            </a:ln>
          </p:spPr>
          <p:txBody>
            <a:bodyPr lIns="72000" rIns="72000" anchor="ctr"/>
            <a:lstStyle/>
            <a:p>
              <a:r>
                <a:rPr lang="ja-JP" altLang="en-US" sz="1200" dirty="0" smtClean="0">
                  <a:latin typeface="ＭＳ Ｐゴシック" charset="-128"/>
                </a:rPr>
                <a:t>・うち、引き続き大阪府が担う事務（</a:t>
              </a:r>
              <a:r>
                <a:rPr lang="en-US" altLang="ja-JP" sz="1200" u="sng" dirty="0" smtClean="0">
                  <a:latin typeface="ＭＳ Ｐゴシック" charset="-128"/>
                </a:rPr>
                <a:t>1,661</a:t>
              </a:r>
              <a:r>
                <a:rPr lang="ja-JP" altLang="en-US" sz="1200" dirty="0" smtClean="0">
                  <a:latin typeface="ＭＳ Ｐゴシック" charset="-128"/>
                </a:rPr>
                <a:t>事務）</a:t>
              </a:r>
              <a:endParaRPr lang="en-US" altLang="ja-JP" sz="1200" dirty="0" smtClean="0">
                <a:latin typeface="ＭＳ Ｐゴシック" charset="-128"/>
              </a:endParaRPr>
            </a:p>
            <a:p>
              <a:r>
                <a:rPr lang="ja-JP" altLang="en-US" sz="1200" b="0" dirty="0" smtClean="0">
                  <a:latin typeface="ＭＳ Ｐゴシック" charset="-128"/>
                </a:rPr>
                <a:t>・うち、大阪市から承継する事務（</a:t>
              </a:r>
              <a:r>
                <a:rPr lang="en-US" altLang="ja-JP" sz="1200" u="sng" dirty="0" smtClean="0">
                  <a:latin typeface="ＭＳ Ｐゴシック" charset="-128"/>
                </a:rPr>
                <a:t>428</a:t>
              </a:r>
              <a:r>
                <a:rPr lang="ja-JP" altLang="en-US" sz="1200" b="0" dirty="0" smtClean="0">
                  <a:latin typeface="ＭＳ Ｐゴシック" charset="-128"/>
                </a:rPr>
                <a:t>事務）</a:t>
              </a:r>
              <a:endParaRPr lang="ja-JP" altLang="en-US" sz="1200" b="0" dirty="0">
                <a:latin typeface="Calibri" pitchFamily="34" charset="0"/>
              </a:endParaRPr>
            </a:p>
          </p:txBody>
        </p:sp>
        <p:sp>
          <p:nvSpPr>
            <p:cNvPr id="28" name="正方形/長方形 13"/>
            <p:cNvSpPr>
              <a:spLocks noChangeArrowheads="1"/>
            </p:cNvSpPr>
            <p:nvPr/>
          </p:nvSpPr>
          <p:spPr bwMode="auto">
            <a:xfrm>
              <a:off x="3335541" y="1274216"/>
              <a:ext cx="1716191" cy="392011"/>
            </a:xfrm>
            <a:prstGeom prst="bracketPair">
              <a:avLst/>
            </a:prstGeom>
            <a:noFill/>
            <a:ln w="12700" algn="ctr">
              <a:solidFill>
                <a:schemeClr val="tx1"/>
              </a:solidFill>
              <a:miter lim="800000"/>
              <a:headEnd/>
              <a:tailEnd/>
            </a:ln>
          </p:spPr>
          <p:txBody>
            <a:bodyPr lIns="72000" rIns="72000" anchor="ctr"/>
            <a:lstStyle/>
            <a:p>
              <a:r>
                <a:rPr lang="ja-JP" altLang="en-US" sz="1200" dirty="0" smtClean="0">
                  <a:latin typeface="ＭＳ Ｐゴシック" charset="-128"/>
                </a:rPr>
                <a:t>・うち、大阪府から承継</a:t>
              </a:r>
              <a:endParaRPr lang="en-US" altLang="ja-JP" sz="1200" dirty="0" smtClean="0">
                <a:latin typeface="ＭＳ Ｐゴシック" charset="-128"/>
              </a:endParaRPr>
            </a:p>
            <a:p>
              <a:r>
                <a:rPr lang="ja-JP" altLang="en-US" sz="1200" dirty="0">
                  <a:latin typeface="ＭＳ Ｐゴシック" charset="-128"/>
                </a:rPr>
                <a:t>　</a:t>
              </a:r>
              <a:r>
                <a:rPr lang="ja-JP" altLang="en-US" sz="1200" dirty="0" smtClean="0">
                  <a:latin typeface="ＭＳ Ｐゴシック" charset="-128"/>
                </a:rPr>
                <a:t>する事務（</a:t>
              </a:r>
              <a:r>
                <a:rPr lang="en-US" altLang="ja-JP" sz="1200" u="sng" dirty="0" smtClean="0">
                  <a:latin typeface="ＭＳ Ｐゴシック" charset="-128"/>
                </a:rPr>
                <a:t>8</a:t>
              </a:r>
              <a:r>
                <a:rPr lang="ja-JP" altLang="en-US" sz="1200" dirty="0" smtClean="0">
                  <a:latin typeface="ＭＳ Ｐゴシック" charset="-128"/>
                </a:rPr>
                <a:t>事務）</a:t>
              </a:r>
              <a:endParaRPr lang="en-US" altLang="ja-JP" sz="1200" dirty="0" smtClean="0">
                <a:latin typeface="ＭＳ Ｐゴシック" charset="-128"/>
              </a:endParaRPr>
            </a:p>
          </p:txBody>
        </p:sp>
        <p:cxnSp>
          <p:nvCxnSpPr>
            <p:cNvPr id="29" name="直線コネクタ 28"/>
            <p:cNvCxnSpPr/>
            <p:nvPr/>
          </p:nvCxnSpPr>
          <p:spPr>
            <a:xfrm>
              <a:off x="5316595" y="1215001"/>
              <a:ext cx="0" cy="12961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3108272" y="4237676"/>
              <a:ext cx="236285" cy="0"/>
            </a:xfrm>
            <a:prstGeom prst="line">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42" name="正方形/長方形 27"/>
          <p:cNvSpPr>
            <a:spLocks noChangeArrowheads="1"/>
          </p:cNvSpPr>
          <p:nvPr/>
        </p:nvSpPr>
        <p:spPr bwMode="auto">
          <a:xfrm>
            <a:off x="8892203" y="659448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351713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特別区の事務</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13" name="正方形/長方形 12"/>
          <p:cNvSpPr/>
          <p:nvPr/>
        </p:nvSpPr>
        <p:spPr>
          <a:xfrm>
            <a:off x="0" y="404664"/>
            <a:ext cx="401689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（１）特別区が担う事務</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9" name="正方形/長方形 8"/>
          <p:cNvSpPr/>
          <p:nvPr/>
        </p:nvSpPr>
        <p:spPr>
          <a:xfrm>
            <a:off x="1" y="3343040"/>
            <a:ext cx="286476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a:t>
            </a:r>
            <a:r>
              <a:rPr lang="en-US" altLang="ja-JP" b="1" dirty="0" smtClean="0">
                <a:solidFill>
                  <a:schemeClr val="tx1"/>
                </a:solidFill>
                <a:latin typeface="Meiryo UI" pitchFamily="50" charset="-128"/>
                <a:ea typeface="Meiryo UI" pitchFamily="50" charset="-128"/>
                <a:cs typeface="Meiryo UI" pitchFamily="50" charset="-128"/>
              </a:rPr>
              <a:t> </a:t>
            </a:r>
            <a:r>
              <a:rPr lang="ja-JP" altLang="en-US" b="1" dirty="0" smtClean="0">
                <a:solidFill>
                  <a:schemeClr val="tx1"/>
                </a:solidFill>
                <a:latin typeface="Meiryo UI" pitchFamily="50" charset="-128"/>
                <a:ea typeface="Meiryo UI" pitchFamily="50" charset="-128"/>
                <a:cs typeface="Meiryo UI" pitchFamily="50" charset="-128"/>
              </a:rPr>
              <a:t>分野別事務の例</a:t>
            </a:r>
            <a:endParaRPr kumimoji="1"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11" name="Group 54"/>
          <p:cNvGraphicFramePr>
            <a:graphicFrameLocks noGrp="1"/>
          </p:cNvGraphicFramePr>
          <p:nvPr>
            <p:extLst/>
          </p:nvPr>
        </p:nvGraphicFramePr>
        <p:xfrm>
          <a:off x="73444" y="3785492"/>
          <a:ext cx="9731817" cy="3027885"/>
        </p:xfrm>
        <a:graphic>
          <a:graphicData uri="http://schemas.openxmlformats.org/drawingml/2006/table">
            <a:tbl>
              <a:tblPr/>
              <a:tblGrid>
                <a:gridCol w="1776010"/>
                <a:gridCol w="7955807"/>
              </a:tblGrid>
              <a:tr h="309925">
                <a:tc>
                  <a:txBody>
                    <a:bodyPr/>
                    <a:lstStyle/>
                    <a:p>
                      <a:pPr marL="0" marR="0" lvl="0" indent="0" algn="ctr" defTabSz="914400" rtl="0" eaLnBrk="0" fontAlgn="ctr" latinLnBrk="0" hangingPunct="0">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分　野</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0" fontAlgn="ctr" latinLnBrk="0" hangingPunct="0">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事務の例</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r>
              <a:tr h="695210">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１．こども</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・保育　　　 ・子育て支援　　　 ・こども、青少年　　　　・ひとり親家庭支援等　　・こども医療費助成</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00000"/>
                        </a:lnSpc>
                        <a:spcBef>
                          <a:spcPct val="20000"/>
                        </a:spcBef>
                        <a:spcAft>
                          <a:spcPct val="0"/>
                        </a:spcAft>
                        <a:buClrTx/>
                        <a:buSzTx/>
                        <a:buFontTx/>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・児童相談所、一時保護所　　・児童養護施設等　　・認定こども園　　　　　　 ・幼児教育無償化</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1375">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２．福祉</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障がい</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者福祉　　　・高齢者福祉　　　 ・社会福祉・地域福祉等　　　・敬老優待乗車証交付事業</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身体障がい</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者更生相談所、知的障がい者更生相談所</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発達障がい</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者支援（計画・施策）　　・障がい児施設認可等</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1375">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３．健康・保健</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・感染症対策　　　　　　・保健医療　　　　　　・環境衛生　　　　　　・食品衛生　　　　　・狂犬病予防等</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精神障がい</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者保健福祉手帳の交付等　　　・病院開設許可、指導事務等</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・野生鳥獣関係　   　　・動物取扱事業者登録等に関する事務</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 name="角丸四角形 13"/>
          <p:cNvSpPr/>
          <p:nvPr/>
        </p:nvSpPr>
        <p:spPr>
          <a:xfrm>
            <a:off x="78009" y="821417"/>
            <a:ext cx="9711529" cy="2535575"/>
          </a:xfrm>
          <a:prstGeom prst="roundRect">
            <a:avLst>
              <a:gd name="adj" fmla="val 11228"/>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b="1" dirty="0" smtClean="0">
                <a:solidFill>
                  <a:schemeClr val="tx1"/>
                </a:solidFill>
                <a:latin typeface="Meiryo UI" pitchFamily="50" charset="-128"/>
                <a:ea typeface="Meiryo UI" pitchFamily="50" charset="-128"/>
                <a:cs typeface="Meiryo UI" pitchFamily="50" charset="-128"/>
              </a:rPr>
              <a:t>住民に身近な事務は、“基礎自治体優先”の原則のもと、特別区が実施</a:t>
            </a:r>
            <a:endParaRPr lang="en-US" altLang="ja-JP" b="1" dirty="0" smtClean="0">
              <a:solidFill>
                <a:schemeClr val="tx1"/>
              </a:solidFill>
              <a:latin typeface="Meiryo UI" pitchFamily="50" charset="-128"/>
              <a:ea typeface="Meiryo UI" pitchFamily="50" charset="-128"/>
              <a:cs typeface="Meiryo UI" pitchFamily="50" charset="-128"/>
            </a:endParaRPr>
          </a:p>
          <a:p>
            <a:endParaRPr kumimoji="1" lang="en-US" altLang="ja-JP" sz="8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p:txBody>
      </p:sp>
      <p:sp>
        <p:nvSpPr>
          <p:cNvPr id="15" name="正方形/長方形 14"/>
          <p:cNvSpPr/>
          <p:nvPr/>
        </p:nvSpPr>
        <p:spPr>
          <a:xfrm>
            <a:off x="194472" y="1325880"/>
            <a:ext cx="9481944" cy="18870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itchFamily="50" charset="-128"/>
                <a:ea typeface="Meiryo UI" pitchFamily="50" charset="-128"/>
                <a:cs typeface="Meiryo UI" pitchFamily="50" charset="-128"/>
              </a:rPr>
              <a:t>①</a:t>
            </a:r>
            <a:r>
              <a:rPr lang="ja-JP" altLang="en-US" sz="1600" dirty="0" smtClean="0">
                <a:solidFill>
                  <a:schemeClr val="tx1"/>
                </a:solidFill>
                <a:latin typeface="Meiryo UI" pitchFamily="50" charset="-128"/>
                <a:ea typeface="Meiryo UI" pitchFamily="50" charset="-128"/>
                <a:cs typeface="Meiryo UI" pitchFamily="50" charset="-128"/>
              </a:rPr>
              <a:t> 中核市・一般市の事務（大阪全体の成長、都市の発展、安全・安心に関わる事務を除く）</a:t>
            </a:r>
            <a:r>
              <a:rPr lang="ja-JP" altLang="en-US" sz="1200" dirty="0" smtClean="0">
                <a:solidFill>
                  <a:schemeClr val="tx1"/>
                </a:solidFill>
                <a:latin typeface="Meiryo UI" pitchFamily="50" charset="-128"/>
                <a:ea typeface="Meiryo UI" pitchFamily="50" charset="-128"/>
                <a:cs typeface="Meiryo UI" pitchFamily="50" charset="-128"/>
              </a:rPr>
              <a:t>（事務</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８参照）</a:t>
            </a:r>
            <a:endParaRPr lang="en-US" altLang="ja-JP" sz="1200" dirty="0" smtClean="0">
              <a:solidFill>
                <a:schemeClr val="tx1"/>
              </a:solidFill>
              <a:latin typeface="Meiryo UI" pitchFamily="50" charset="-128"/>
              <a:ea typeface="Meiryo UI" pitchFamily="50" charset="-128"/>
              <a:cs typeface="Meiryo UI" pitchFamily="50" charset="-128"/>
            </a:endParaRPr>
          </a:p>
          <a:p>
            <a:pPr>
              <a:spcBef>
                <a:spcPts val="600"/>
              </a:spcBef>
            </a:pPr>
            <a:r>
              <a:rPr lang="ja-JP" altLang="en-US" sz="1600" dirty="0">
                <a:solidFill>
                  <a:schemeClr val="tx1"/>
                </a:solidFill>
                <a:latin typeface="Meiryo UI" pitchFamily="50" charset="-128"/>
                <a:ea typeface="Meiryo UI" pitchFamily="50" charset="-128"/>
                <a:cs typeface="Meiryo UI" pitchFamily="50" charset="-128"/>
              </a:rPr>
              <a:t>②</a:t>
            </a:r>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600" spc="-150" dirty="0" smtClean="0">
                <a:solidFill>
                  <a:schemeClr val="tx1"/>
                </a:solidFill>
                <a:latin typeface="Meiryo UI" pitchFamily="50" charset="-128"/>
                <a:ea typeface="Meiryo UI" pitchFamily="50" charset="-128"/>
                <a:cs typeface="Meiryo UI" pitchFamily="50" charset="-128"/>
              </a:rPr>
              <a:t>地域のまちづくり（広域的対応が必要なまちづくりは除く）、住民生活に密着した都市基盤整備に関する事務</a:t>
            </a:r>
            <a:r>
              <a:rPr lang="ja-JP" altLang="en-US" sz="1200" dirty="0" smtClean="0">
                <a:solidFill>
                  <a:schemeClr val="tx1"/>
                </a:solidFill>
                <a:latin typeface="Meiryo UI" pitchFamily="50" charset="-128"/>
                <a:ea typeface="Meiryo UI" pitchFamily="50" charset="-128"/>
                <a:cs typeface="Meiryo UI" pitchFamily="50" charset="-128"/>
              </a:rPr>
              <a:t>（事務</a:t>
            </a:r>
            <a:r>
              <a:rPr lang="en-US" altLang="ja-JP" sz="1200" dirty="0" smtClean="0">
                <a:solidFill>
                  <a:schemeClr val="tx1"/>
                </a:solidFill>
                <a:latin typeface="Meiryo UI" pitchFamily="50" charset="-128"/>
                <a:ea typeface="Meiryo UI" pitchFamily="50" charset="-128"/>
                <a:cs typeface="Meiryo UI" pitchFamily="50" charset="-128"/>
              </a:rPr>
              <a:t>-10</a:t>
            </a:r>
            <a:r>
              <a:rPr lang="ja-JP" altLang="en-US" sz="1200" dirty="0" smtClean="0">
                <a:solidFill>
                  <a:schemeClr val="tx1"/>
                </a:solidFill>
                <a:latin typeface="Meiryo UI" pitchFamily="50" charset="-128"/>
                <a:ea typeface="Meiryo UI" pitchFamily="50" charset="-128"/>
                <a:cs typeface="Meiryo UI" pitchFamily="50" charset="-128"/>
              </a:rPr>
              <a:t>参照）</a:t>
            </a:r>
            <a:endParaRPr lang="en-US" altLang="ja-JP" sz="1200" dirty="0" smtClean="0">
              <a:solidFill>
                <a:schemeClr val="tx1"/>
              </a:solidFill>
              <a:latin typeface="Meiryo UI" pitchFamily="50" charset="-128"/>
              <a:ea typeface="Meiryo UI" pitchFamily="50" charset="-128"/>
              <a:cs typeface="Meiryo UI" pitchFamily="50" charset="-128"/>
            </a:endParaRPr>
          </a:p>
          <a:p>
            <a:pPr>
              <a:spcBef>
                <a:spcPts val="600"/>
              </a:spcBef>
            </a:pPr>
            <a:r>
              <a:rPr lang="ja-JP" altLang="en-US" sz="1600" dirty="0">
                <a:solidFill>
                  <a:schemeClr val="tx1"/>
                </a:solidFill>
                <a:latin typeface="Meiryo UI" pitchFamily="50" charset="-128"/>
                <a:ea typeface="Meiryo UI" pitchFamily="50" charset="-128"/>
                <a:cs typeface="Meiryo UI" pitchFamily="50" charset="-128"/>
              </a:rPr>
              <a:t>③</a:t>
            </a:r>
            <a:r>
              <a:rPr lang="ja-JP" altLang="en-US" sz="1600" dirty="0" smtClean="0">
                <a:solidFill>
                  <a:schemeClr val="tx1"/>
                </a:solidFill>
                <a:latin typeface="Meiryo UI" pitchFamily="50" charset="-128"/>
                <a:ea typeface="Meiryo UI" pitchFamily="50" charset="-128"/>
                <a:cs typeface="Meiryo UI" pitchFamily="50" charset="-128"/>
              </a:rPr>
              <a:t> 都道府県や政令指定都市の権限に係る事務であっても、住民に身近な事務</a:t>
            </a:r>
            <a:r>
              <a:rPr lang="ja-JP" altLang="en-US" sz="1200" dirty="0" smtClean="0">
                <a:solidFill>
                  <a:schemeClr val="tx1"/>
                </a:solidFill>
                <a:latin typeface="Meiryo UI" pitchFamily="50" charset="-128"/>
                <a:ea typeface="Meiryo UI" pitchFamily="50" charset="-128"/>
                <a:cs typeface="Meiryo UI" pitchFamily="50" charset="-128"/>
              </a:rPr>
              <a:t>（事務</a:t>
            </a:r>
            <a:r>
              <a:rPr lang="en-US" altLang="ja-JP" sz="1200" dirty="0" smtClean="0">
                <a:solidFill>
                  <a:schemeClr val="tx1"/>
                </a:solidFill>
                <a:latin typeface="Meiryo UI" pitchFamily="50" charset="-128"/>
                <a:ea typeface="Meiryo UI" pitchFamily="50" charset="-128"/>
                <a:cs typeface="Meiryo UI" pitchFamily="50" charset="-128"/>
              </a:rPr>
              <a:t>-11</a:t>
            </a:r>
            <a:r>
              <a:rPr lang="ja-JP" altLang="en-US" sz="1200" dirty="0" smtClean="0">
                <a:solidFill>
                  <a:schemeClr val="tx1"/>
                </a:solidFill>
                <a:latin typeface="Meiryo UI" pitchFamily="50" charset="-128"/>
                <a:ea typeface="Meiryo UI" pitchFamily="50" charset="-128"/>
                <a:cs typeface="Meiryo UI" pitchFamily="50" charset="-128"/>
              </a:rPr>
              <a:t>参照）</a:t>
            </a:r>
            <a:endParaRPr lang="en-US" altLang="ja-JP" sz="1200" dirty="0" smtClean="0">
              <a:solidFill>
                <a:schemeClr val="tx1"/>
              </a:solidFill>
              <a:latin typeface="Meiryo UI" pitchFamily="50" charset="-128"/>
              <a:ea typeface="Meiryo UI" pitchFamily="50" charset="-128"/>
              <a:cs typeface="Meiryo UI" pitchFamily="50" charset="-128"/>
            </a:endParaRPr>
          </a:p>
          <a:p>
            <a:pPr>
              <a:spcBef>
                <a:spcPts val="1200"/>
              </a:spcBef>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大阪市が独自に行う任意事務についても、同様の考え方で仕分け</a:t>
            </a:r>
            <a:endParaRPr lang="en-US" altLang="ja-JP" sz="1400" dirty="0" smtClean="0">
              <a:solidFill>
                <a:schemeClr val="tx1"/>
              </a:solidFill>
              <a:latin typeface="Meiryo UI" pitchFamily="50" charset="-128"/>
              <a:ea typeface="Meiryo UI" pitchFamily="50" charset="-128"/>
              <a:cs typeface="Meiryo UI" pitchFamily="50" charset="-128"/>
            </a:endParaRPr>
          </a:p>
          <a:p>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 特別区の事務のうち、公平性・効率性・専門性などの観点から、必要なものについては共同で実施　</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（一部事務組合、機関等の共同設置）</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10"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６</a:t>
            </a:r>
          </a:p>
        </p:txBody>
      </p:sp>
    </p:spTree>
    <p:extLst>
      <p:ext uri="{BB962C8B-B14F-4D97-AF65-F5344CB8AC3E}">
        <p14:creationId xmlns:p14="http://schemas.microsoft.com/office/powerpoint/2010/main" val="38250421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graphicFrame>
        <p:nvGraphicFramePr>
          <p:cNvPr id="11" name="Group 54"/>
          <p:cNvGraphicFramePr>
            <a:graphicFrameLocks noGrp="1"/>
          </p:cNvGraphicFramePr>
          <p:nvPr>
            <p:extLst>
              <p:ext uri="{D42A27DB-BD31-4B8C-83A1-F6EECF244321}">
                <p14:modId xmlns:p14="http://schemas.microsoft.com/office/powerpoint/2010/main" val="2725809796"/>
              </p:ext>
            </p:extLst>
          </p:nvPr>
        </p:nvGraphicFramePr>
        <p:xfrm>
          <a:off x="69901" y="87606"/>
          <a:ext cx="9770272" cy="6441141"/>
        </p:xfrm>
        <a:graphic>
          <a:graphicData uri="http://schemas.openxmlformats.org/drawingml/2006/table">
            <a:tbl>
              <a:tblPr/>
              <a:tblGrid>
                <a:gridCol w="1812079"/>
                <a:gridCol w="7958193"/>
              </a:tblGrid>
              <a:tr h="303554">
                <a:tc>
                  <a:txBody>
                    <a:bodyPr/>
                    <a:lstStyle/>
                    <a:p>
                      <a:pPr marL="0" marR="0" lvl="0" indent="0" algn="ctr" defTabSz="914400" rtl="0" eaLnBrk="0" fontAlgn="ctr" latinLnBrk="0" hangingPunct="0">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分　野</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0" fontAlgn="ctr" latinLnBrk="0" hangingPunct="0">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事務の例</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r>
              <a:tr h="764602">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４．教育</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・幼稚園、小中学校の設置運営等　　　・生涯学習</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00000"/>
                        </a:lnSpc>
                        <a:spcBef>
                          <a:spcPct val="20000"/>
                        </a:spcBef>
                        <a:spcAft>
                          <a:spcPct val="0"/>
                        </a:spcAft>
                        <a:buClrTx/>
                        <a:buSzTx/>
                        <a:buFontTx/>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・小中学校教職員人事権、研修　　　　 ・文化財保護　　　・私立幼稚園設置認可</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894">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５．環境</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・環境監視規制等　　・廃棄物処理　　・斎場、霊園　　・地球温暖化対策等　　・エネルギー政策推進等</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894">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６．産業・市場</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・地域の企業支援等　　　・地域産業の振興、規制等　　　・計量　　　・農業の振興、規制等</a:t>
                      </a:r>
                      <a:endParaRPr kumimoji="1" lang="ja-JP" altLang="en-US" sz="1400" b="0" i="0" u="none" strike="dbl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894">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７．都市魅力</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・観光振興（地域）　　 ・文化、スポーツ振興（地域）　</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1849">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８．まちづくり</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・地域まちづくり等　　　　 ・地域交通等関係事務　　　　 ・公営住宅　　　　　　・多様な世帯に対する居住支援</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・都市計画（地区計画等）　・市街地整備、景観等　 ・建築基準法関係　 ・開発指導等</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6714">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９．都市基盤整備</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・道路（地域交通網）　　　</a:t>
                      </a:r>
                      <a:r>
                        <a:rPr kumimoji="1" lang="ja-JP" altLang="en-US" sz="14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・河川（普通・準用河川、一部の一級河川）</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・公園</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4533">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１０．住民生活</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・住民票等窓口サービス　　　・人権、男女共同参画等　　　・地域振興　　　・住民協働等　　　・地域施設</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・消費者行政　　　</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・旅券交付　</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6714">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１１．消防・防災</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・防災、危機管理（地域）</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7093">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１２．自治体運営</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・人事給与、税務、財政、企画、統計、広聴広報、法務、管財、会計、議会、行政委員会等</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７</a:t>
            </a:r>
          </a:p>
        </p:txBody>
      </p:sp>
    </p:spTree>
    <p:extLst>
      <p:ext uri="{BB962C8B-B14F-4D97-AF65-F5344CB8AC3E}">
        <p14:creationId xmlns:p14="http://schemas.microsoft.com/office/powerpoint/2010/main" val="9717169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31167</TotalTime>
  <Words>5835</Words>
  <PresentationFormat>A4 210 x 297 mm</PresentationFormat>
  <Paragraphs>1108</Paragraphs>
  <Slides>28</Slides>
  <Notes>10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28</vt:i4>
      </vt:variant>
    </vt:vector>
  </HeadingPairs>
  <TitlesOfParts>
    <vt:vector size="38" baseType="lpstr">
      <vt:lpstr>HGPｺﾞｼｯｸE</vt:lpstr>
      <vt:lpstr>HGP創英角ﾎﾟｯﾌﾟ体</vt:lpstr>
      <vt:lpstr>HGS創英角ﾎﾟｯﾌﾟ体</vt:lpstr>
      <vt:lpstr>HG丸ｺﾞｼｯｸM-PRO</vt:lpstr>
      <vt:lpstr>HG創英角ﾎﾟｯﾌﾟ体</vt:lpstr>
      <vt:lpstr>Meiryo UI</vt: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2018-03-27T07:26:16Z</cp:lastPrinted>
  <dcterms:created xsi:type="dcterms:W3CDTF">2013-07-16T06:48:23Z</dcterms:created>
  <dcterms:modified xsi:type="dcterms:W3CDTF">2018-03-30T05:26:06Z</dcterms:modified>
</cp:coreProperties>
</file>