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823" r:id="rId2"/>
    <p:sldId id="998" r:id="rId3"/>
    <p:sldId id="837" r:id="rId4"/>
    <p:sldId id="838" r:id="rId5"/>
    <p:sldId id="832" r:id="rId6"/>
    <p:sldId id="840" r:id="rId7"/>
    <p:sldId id="1008" r:id="rId8"/>
    <p:sldId id="842" r:id="rId9"/>
    <p:sldId id="843"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9274" autoAdjust="0"/>
  </p:normalViewPr>
  <p:slideViewPr>
    <p:cSldViewPr>
      <p:cViewPr varScale="1">
        <p:scale>
          <a:sx n="74" d="100"/>
          <a:sy n="74" d="100"/>
        </p:scale>
        <p:origin x="1068" y="78"/>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2018/4/4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29499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68DAC5-8273-4BD4-8CB7-61BAD629D79B}" type="slidenum">
              <a:rPr kumimoji="1" lang="ja-JP" altLang="en-US" smtClean="0"/>
              <a:pPr/>
              <a:t>7</a:t>
            </a:fld>
            <a:endParaRPr kumimoji="1" lang="ja-JP" altLang="en-US"/>
          </a:p>
        </p:txBody>
      </p:sp>
    </p:spTree>
    <p:extLst>
      <p:ext uri="{BB962C8B-B14F-4D97-AF65-F5344CB8AC3E}">
        <p14:creationId xmlns:p14="http://schemas.microsoft.com/office/powerpoint/2010/main" val="3324584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2018/4/4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4948930"/>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a:t>
            </a: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0" name="フローチャート : 端子 9"/>
          <p:cNvSpPr/>
          <p:nvPr/>
        </p:nvSpPr>
        <p:spPr>
          <a:xfrm>
            <a:off x="554038" y="2948478"/>
            <a:ext cx="9048750" cy="719137"/>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150000"/>
              </a:lnSpc>
              <a:defRPr/>
            </a:pPr>
            <a:r>
              <a:rPr lang="ja-JP" altLang="en-US" sz="3800" dirty="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3600" dirty="0">
              <a:solidFill>
                <a:schemeClr val="tx1"/>
              </a:solidFill>
            </a:endParaRPr>
          </a:p>
          <a:p>
            <a:pPr algn="ctr">
              <a:defRPr/>
            </a:pPr>
            <a:r>
              <a:rPr lang="en-US" altLang="ja-JP" sz="3600" dirty="0">
                <a:solidFill>
                  <a:schemeClr val="tx1"/>
                </a:solidFill>
                <a:latin typeface="+mj-ea"/>
                <a:ea typeface="+mj-ea"/>
              </a:rPr>
              <a:t>《</a:t>
            </a:r>
            <a:r>
              <a:rPr lang="ja-JP" altLang="en-US" sz="3600" dirty="0">
                <a:solidFill>
                  <a:schemeClr val="tx1"/>
                </a:solidFill>
                <a:latin typeface="+mj-ea"/>
                <a:ea typeface="+mj-ea"/>
              </a:rPr>
              <a:t>特別区（素案）</a:t>
            </a:r>
            <a:r>
              <a:rPr lang="en-US" altLang="ja-JP" sz="3600" dirty="0">
                <a:solidFill>
                  <a:schemeClr val="tx1"/>
                </a:solidFill>
                <a:latin typeface="+mj-ea"/>
                <a:ea typeface="+mj-ea"/>
              </a:rPr>
              <a:t>》</a:t>
            </a:r>
          </a:p>
          <a:p>
            <a:pPr algn="ctr">
              <a:defRPr/>
            </a:pPr>
            <a:endParaRPr lang="en-US" altLang="ja-JP" dirty="0">
              <a:solidFill>
                <a:schemeClr val="tx1"/>
              </a:solidFill>
              <a:latin typeface="+mj-ea"/>
              <a:ea typeface="+mj-ea"/>
            </a:endParaRPr>
          </a:p>
          <a:p>
            <a:pPr algn="ctr">
              <a:defRPr/>
            </a:pPr>
            <a:r>
              <a:rPr lang="en-US" altLang="ja-JP"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試案</a:t>
            </a:r>
            <a:r>
              <a:rPr lang="en-US" altLang="ja-JP"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en-US" altLang="ja-JP"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修正版</a:t>
            </a:r>
            <a:r>
              <a:rPr lang="en-US" altLang="ja-JP" sz="3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3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a:spLocks noChangeArrowheads="1"/>
          </p:cNvSpPr>
          <p:nvPr/>
        </p:nvSpPr>
        <p:spPr bwMode="auto">
          <a:xfrm>
            <a:off x="0" y="0"/>
            <a:ext cx="5313039"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2000" dirty="0" smtClean="0">
                <a:solidFill>
                  <a:srgbClr val="000000"/>
                </a:solidFill>
                <a:latin typeface="Meiryo UI" pitchFamily="50" charset="-128"/>
                <a:ea typeface="Meiryo UI" pitchFamily="50" charset="-128"/>
                <a:cs typeface="Meiryo UI" pitchFamily="50" charset="-128"/>
              </a:rPr>
              <a:t>第９回大都市制度（特別区設置）協議会資料</a:t>
            </a:r>
            <a:endParaRPr lang="en-US" altLang="ja-JP" sz="2000"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21670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5987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452" y="2636912"/>
            <a:ext cx="9893548"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　各　　論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endParaRPr lang="en-US" altLang="ja-JP" sz="36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765550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332656"/>
            <a:ext cx="9906000" cy="1143000"/>
          </a:xfrm>
        </p:spPr>
        <p:txBody>
          <a:bodyPr>
            <a:noAutofit/>
          </a:bodyPr>
          <a:lstStyle/>
          <a:p>
            <a:r>
              <a:rPr lang="ja-JP" altLang="en-US" sz="3600" dirty="0" smtClean="0"/>
              <a:t>≪ 資　料 ≫</a:t>
            </a:r>
            <a:endParaRPr kumimoji="1" lang="ja-JP" altLang="en-US" sz="3600" dirty="0"/>
          </a:p>
        </p:txBody>
      </p:sp>
      <p:sp>
        <p:nvSpPr>
          <p:cNvPr id="6" name="正方形/長方形 5"/>
          <p:cNvSpPr/>
          <p:nvPr/>
        </p:nvSpPr>
        <p:spPr>
          <a:xfrm>
            <a:off x="1314872" y="1340768"/>
            <a:ext cx="7382544" cy="4680520"/>
          </a:xfrm>
          <a:prstGeom prst="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１　 区割り</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２　 事務分担</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３　 組織体制</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４　 財産・債務</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５　 </a:t>
            </a:r>
            <a:r>
              <a:rPr lang="ja-JP" altLang="en-US" sz="2000" kern="0" dirty="0">
                <a:solidFill>
                  <a:prstClr val="black"/>
                </a:solidFill>
                <a:latin typeface="Meiryo UI" pitchFamily="50" charset="-128"/>
                <a:ea typeface="Meiryo UI" pitchFamily="50" charset="-128"/>
                <a:cs typeface="Meiryo UI" pitchFamily="50" charset="-128"/>
              </a:rPr>
              <a:t>財政調整</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６　 大阪府</a:t>
            </a:r>
            <a:r>
              <a:rPr lang="ja-JP" altLang="en-US" sz="2000" kern="0" dirty="0">
                <a:solidFill>
                  <a:prstClr val="black"/>
                </a:solidFill>
                <a:latin typeface="Meiryo UI" pitchFamily="50" charset="-128"/>
                <a:ea typeface="Meiryo UI" pitchFamily="50" charset="-128"/>
                <a:cs typeface="Meiryo UI" pitchFamily="50" charset="-128"/>
              </a:rPr>
              <a:t>・特別区協議会（仮称</a:t>
            </a:r>
            <a:r>
              <a:rPr lang="ja-JP" altLang="en-US" sz="2000" kern="0" dirty="0" smtClean="0">
                <a:solidFill>
                  <a:prstClr val="black"/>
                </a:solidFill>
                <a:latin typeface="Meiryo UI" pitchFamily="50" charset="-128"/>
                <a:ea typeface="Meiryo UI" pitchFamily="50" charset="-128"/>
                <a:cs typeface="Meiryo UI" pitchFamily="50" charset="-128"/>
              </a:rPr>
              <a:t>）～</a:t>
            </a:r>
            <a:r>
              <a:rPr lang="ja-JP" altLang="en-US" sz="2000" kern="0" dirty="0">
                <a:solidFill>
                  <a:prstClr val="black"/>
                </a:solidFill>
                <a:latin typeface="Meiryo UI" pitchFamily="50" charset="-128"/>
                <a:ea typeface="Meiryo UI" pitchFamily="50" charset="-128"/>
                <a:cs typeface="Meiryo UI" pitchFamily="50" charset="-128"/>
              </a:rPr>
              <a:t>大阪版「都区協議会」</a:t>
            </a:r>
            <a:r>
              <a:rPr lang="ja-JP" altLang="en-US" sz="2000" kern="0" dirty="0" smtClean="0">
                <a:solidFill>
                  <a:prstClr val="black"/>
                </a:solidFill>
                <a:latin typeface="Meiryo UI" pitchFamily="50" charset="-128"/>
                <a:ea typeface="Meiryo UI" pitchFamily="50" charset="-128"/>
                <a:cs typeface="Meiryo UI" pitchFamily="50" charset="-128"/>
              </a:rPr>
              <a:t>～</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７　 地域</a:t>
            </a:r>
            <a:r>
              <a:rPr lang="ja-JP" altLang="en-US" sz="2000" kern="0" dirty="0">
                <a:solidFill>
                  <a:prstClr val="black"/>
                </a:solidFill>
                <a:latin typeface="Meiryo UI" pitchFamily="50" charset="-128"/>
                <a:ea typeface="Meiryo UI" pitchFamily="50" charset="-128"/>
                <a:cs typeface="Meiryo UI" pitchFamily="50" charset="-128"/>
              </a:rPr>
              <a:t>自治区・地域協</a:t>
            </a:r>
            <a:r>
              <a:rPr lang="ja-JP" altLang="en-US" sz="2000" kern="0" dirty="0" smtClean="0">
                <a:solidFill>
                  <a:prstClr val="black"/>
                </a:solidFill>
                <a:latin typeface="Meiryo UI" pitchFamily="50" charset="-128"/>
                <a:ea typeface="Meiryo UI" pitchFamily="50" charset="-128"/>
                <a:cs typeface="Meiryo UI" pitchFamily="50" charset="-128"/>
              </a:rPr>
              <a:t>議会</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８　 </a:t>
            </a:r>
            <a:r>
              <a:rPr lang="zh-TW" altLang="en-US" sz="2000" kern="0" dirty="0" smtClean="0">
                <a:solidFill>
                  <a:prstClr val="black"/>
                </a:solidFill>
                <a:latin typeface="Meiryo UI" pitchFamily="50" charset="-128"/>
                <a:ea typeface="Meiryo UI" pitchFamily="50" charset="-128"/>
                <a:cs typeface="Meiryo UI" pitchFamily="50" charset="-128"/>
              </a:rPr>
              <a:t>一部</a:t>
            </a:r>
            <a:r>
              <a:rPr lang="zh-TW" altLang="en-US" sz="2000" kern="0" dirty="0">
                <a:solidFill>
                  <a:prstClr val="black"/>
                </a:solidFill>
                <a:latin typeface="Meiryo UI" pitchFamily="50" charset="-128"/>
                <a:ea typeface="Meiryo UI" pitchFamily="50" charset="-128"/>
                <a:cs typeface="Meiryo UI" pitchFamily="50" charset="-128"/>
              </a:rPr>
              <a:t>事務組合</a:t>
            </a:r>
            <a:r>
              <a:rPr lang="zh-TW" altLang="en-US" sz="2000" kern="0" dirty="0" smtClean="0">
                <a:solidFill>
                  <a:prstClr val="black"/>
                </a:solidFill>
                <a:latin typeface="Meiryo UI" pitchFamily="50" charset="-128"/>
                <a:ea typeface="Meiryo UI" pitchFamily="50" charset="-128"/>
                <a:cs typeface="Meiryo UI" pitchFamily="50" charset="-128"/>
              </a:rPr>
              <a:t>等</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smtClean="0">
                <a:solidFill>
                  <a:prstClr val="black"/>
                </a:solidFill>
                <a:latin typeface="Meiryo UI" pitchFamily="50" charset="-128"/>
                <a:ea typeface="Meiryo UI" pitchFamily="50" charset="-128"/>
                <a:cs typeface="Meiryo UI" pitchFamily="50" charset="-128"/>
              </a:rPr>
              <a:t>　 ９　 設置</a:t>
            </a:r>
            <a:r>
              <a:rPr lang="ja-JP" altLang="en-US" sz="2000" kern="0" dirty="0">
                <a:solidFill>
                  <a:prstClr val="black"/>
                </a:solidFill>
                <a:latin typeface="Meiryo UI" pitchFamily="50" charset="-128"/>
                <a:ea typeface="Meiryo UI" pitchFamily="50" charset="-128"/>
                <a:cs typeface="Meiryo UI" pitchFamily="50" charset="-128"/>
              </a:rPr>
              <a:t>の</a:t>
            </a:r>
            <a:r>
              <a:rPr lang="ja-JP" altLang="en-US" sz="2000" kern="0" dirty="0" smtClean="0">
                <a:solidFill>
                  <a:prstClr val="black"/>
                </a:solidFill>
                <a:latin typeface="Meiryo UI" pitchFamily="50" charset="-128"/>
                <a:ea typeface="Meiryo UI" pitchFamily="50" charset="-128"/>
                <a:cs typeface="Meiryo UI" pitchFamily="50" charset="-128"/>
              </a:rPr>
              <a:t>日</a:t>
            </a:r>
            <a:endParaRPr lang="en-US" altLang="ja-JP" sz="2000" kern="0" dirty="0" smtClean="0">
              <a:solidFill>
                <a:prstClr val="black"/>
              </a:solidFill>
              <a:latin typeface="Meiryo UI" pitchFamily="50" charset="-128"/>
              <a:ea typeface="Meiryo UI" pitchFamily="50" charset="-128"/>
              <a:cs typeface="Meiryo UI" pitchFamily="50" charset="-128"/>
            </a:endParaRPr>
          </a:p>
          <a:p>
            <a:pPr>
              <a:lnSpc>
                <a:spcPts val="2600"/>
              </a:lnSpc>
              <a:spcBef>
                <a:spcPts val="600"/>
              </a:spcBef>
            </a:pPr>
            <a:r>
              <a:rPr lang="ja-JP" altLang="en-US" sz="2000" kern="0" dirty="0">
                <a:solidFill>
                  <a:prstClr val="black"/>
                </a:solidFill>
                <a:latin typeface="Meiryo UI" pitchFamily="50" charset="-128"/>
                <a:ea typeface="Meiryo UI" pitchFamily="50" charset="-128"/>
                <a:cs typeface="Meiryo UI" pitchFamily="50" charset="-128"/>
              </a:rPr>
              <a:t> </a:t>
            </a:r>
            <a:r>
              <a:rPr lang="ja-JP" altLang="en-US" sz="2000" kern="0" dirty="0" smtClean="0">
                <a:solidFill>
                  <a:prstClr val="black"/>
                </a:solidFill>
                <a:latin typeface="Meiryo UI" pitchFamily="50" charset="-128"/>
                <a:ea typeface="Meiryo UI" pitchFamily="50" charset="-128"/>
                <a:cs typeface="Meiryo UI" pitchFamily="50" charset="-128"/>
              </a:rPr>
              <a:t> </a:t>
            </a:r>
            <a:r>
              <a:rPr lang="en-US" altLang="ja-JP" sz="2000" kern="0" dirty="0" smtClean="0">
                <a:solidFill>
                  <a:prstClr val="black"/>
                </a:solidFill>
                <a:latin typeface="Meiryo UI" pitchFamily="50" charset="-128"/>
                <a:ea typeface="Meiryo UI" pitchFamily="50" charset="-128"/>
                <a:cs typeface="Meiryo UI" pitchFamily="50" charset="-128"/>
              </a:rPr>
              <a:t>10</a:t>
            </a:r>
            <a:r>
              <a:rPr lang="ja-JP" altLang="en-US" sz="2000" kern="0" dirty="0">
                <a:solidFill>
                  <a:prstClr val="black"/>
                </a:solidFill>
                <a:latin typeface="Meiryo UI" pitchFamily="50" charset="-128"/>
                <a:ea typeface="Meiryo UI" pitchFamily="50" charset="-128"/>
                <a:cs typeface="Meiryo UI" pitchFamily="50" charset="-128"/>
              </a:rPr>
              <a:t>　</a:t>
            </a:r>
            <a:r>
              <a:rPr lang="ja-JP" altLang="en-US" sz="2000" kern="0" dirty="0" smtClean="0">
                <a:solidFill>
                  <a:prstClr val="black"/>
                </a:solidFill>
                <a:latin typeface="Meiryo UI" pitchFamily="50" charset="-128"/>
                <a:ea typeface="Meiryo UI" pitchFamily="50" charset="-128"/>
                <a:cs typeface="Meiryo UI" pitchFamily="50" charset="-128"/>
              </a:rPr>
              <a:t> 特別</a:t>
            </a:r>
            <a:r>
              <a:rPr lang="ja-JP" altLang="en-US" sz="2000" kern="0" dirty="0">
                <a:solidFill>
                  <a:prstClr val="black"/>
                </a:solidFill>
                <a:latin typeface="Meiryo UI" pitchFamily="50" charset="-128"/>
                <a:ea typeface="Meiryo UI" pitchFamily="50" charset="-128"/>
                <a:cs typeface="Meiryo UI" pitchFamily="50" charset="-128"/>
              </a:rPr>
              <a:t>区の</a:t>
            </a:r>
            <a:r>
              <a:rPr lang="ja-JP" altLang="en-US" sz="2000" kern="0" dirty="0" smtClean="0">
                <a:solidFill>
                  <a:prstClr val="black"/>
                </a:solidFill>
                <a:latin typeface="Meiryo UI" pitchFamily="50" charset="-128"/>
                <a:ea typeface="Meiryo UI" pitchFamily="50" charset="-128"/>
                <a:cs typeface="Meiryo UI" pitchFamily="50" charset="-128"/>
              </a:rPr>
              <a:t>すがた　</a:t>
            </a:r>
            <a:r>
              <a:rPr lang="en-US" altLang="ja-JP" sz="2000" kern="0" dirty="0" smtClean="0">
                <a:solidFill>
                  <a:prstClr val="black"/>
                </a:solidFill>
                <a:latin typeface="Meiryo UI" pitchFamily="50" charset="-128"/>
                <a:ea typeface="Meiryo UI" pitchFamily="50" charset="-128"/>
                <a:cs typeface="Meiryo UI" pitchFamily="50" charset="-128"/>
              </a:rPr>
              <a:t>【</a:t>
            </a:r>
            <a:r>
              <a:rPr lang="ja-JP" altLang="en-US" sz="2000" kern="0" dirty="0" smtClean="0">
                <a:solidFill>
                  <a:prstClr val="black"/>
                </a:solidFill>
                <a:latin typeface="Meiryo UI" pitchFamily="50" charset="-128"/>
                <a:ea typeface="Meiryo UI" pitchFamily="50" charset="-128"/>
                <a:cs typeface="Meiryo UI" pitchFamily="50" charset="-128"/>
              </a:rPr>
              <a:t>試案</a:t>
            </a:r>
            <a:r>
              <a:rPr lang="en-US" altLang="ja-JP" sz="2000" kern="0" dirty="0" smtClean="0">
                <a:solidFill>
                  <a:prstClr val="black"/>
                </a:solidFill>
                <a:latin typeface="Meiryo UI" pitchFamily="50" charset="-128"/>
                <a:ea typeface="Meiryo UI" pitchFamily="50" charset="-128"/>
                <a:cs typeface="Meiryo UI" pitchFamily="50" charset="-128"/>
              </a:rPr>
              <a:t>B</a:t>
            </a:r>
            <a:r>
              <a:rPr lang="ja-JP" altLang="en-US" sz="2000" kern="0" dirty="0" smtClean="0">
                <a:solidFill>
                  <a:prstClr val="black"/>
                </a:solidFill>
                <a:latin typeface="Meiryo UI" pitchFamily="50" charset="-128"/>
                <a:ea typeface="Meiryo UI" pitchFamily="50" charset="-128"/>
                <a:cs typeface="Meiryo UI" pitchFamily="50" charset="-128"/>
              </a:rPr>
              <a:t>（４区</a:t>
            </a:r>
            <a:r>
              <a:rPr lang="en-US" altLang="ja-JP" sz="2000" kern="0" dirty="0" smtClean="0">
                <a:solidFill>
                  <a:prstClr val="black"/>
                </a:solidFill>
                <a:latin typeface="Meiryo UI" pitchFamily="50" charset="-128"/>
                <a:ea typeface="Meiryo UI" pitchFamily="50" charset="-128"/>
                <a:cs typeface="Meiryo UI" pitchFamily="50" charset="-128"/>
              </a:rPr>
              <a:t>B</a:t>
            </a:r>
            <a:r>
              <a:rPr lang="ja-JP" altLang="en-US" sz="2000" kern="0" dirty="0" smtClean="0">
                <a:solidFill>
                  <a:prstClr val="black"/>
                </a:solidFill>
                <a:latin typeface="Meiryo UI" pitchFamily="50" charset="-128"/>
                <a:ea typeface="Meiryo UI" pitchFamily="50" charset="-128"/>
                <a:cs typeface="Meiryo UI" pitchFamily="50" charset="-128"/>
              </a:rPr>
              <a:t>案）</a:t>
            </a:r>
            <a:r>
              <a:rPr lang="en-US" altLang="ja-JP" sz="2000" kern="0" dirty="0" smtClean="0">
                <a:solidFill>
                  <a:prstClr val="black"/>
                </a:solidFill>
                <a:latin typeface="Meiryo UI" pitchFamily="50" charset="-128"/>
                <a:ea typeface="Meiryo UI" pitchFamily="50" charset="-128"/>
                <a:cs typeface="Meiryo UI" pitchFamily="50" charset="-128"/>
              </a:rPr>
              <a:t>】</a:t>
            </a:r>
          </a:p>
          <a:p>
            <a:pPr>
              <a:lnSpc>
                <a:spcPts val="2600"/>
              </a:lnSpc>
              <a:spcBef>
                <a:spcPts val="600"/>
              </a:spcBef>
            </a:pPr>
            <a:r>
              <a:rPr lang="ja-JP" altLang="en-US" sz="2000" kern="0" dirty="0">
                <a:solidFill>
                  <a:prstClr val="black"/>
                </a:solidFill>
                <a:latin typeface="Meiryo UI" pitchFamily="50" charset="-128"/>
                <a:ea typeface="Meiryo UI" pitchFamily="50" charset="-128"/>
                <a:cs typeface="Meiryo UI" pitchFamily="50" charset="-128"/>
              </a:rPr>
              <a:t>　</a:t>
            </a:r>
            <a:r>
              <a:rPr lang="en-US" altLang="ja-JP" sz="2000" kern="0" dirty="0" smtClean="0">
                <a:solidFill>
                  <a:prstClr val="black"/>
                </a:solidFill>
                <a:latin typeface="Meiryo UI" pitchFamily="50" charset="-128"/>
                <a:ea typeface="Meiryo UI" pitchFamily="50" charset="-128"/>
                <a:cs typeface="Meiryo UI" pitchFamily="50" charset="-128"/>
              </a:rPr>
              <a:t>11</a:t>
            </a:r>
            <a:r>
              <a:rPr lang="ja-JP" altLang="en-US" sz="2000" kern="0" dirty="0" smtClean="0">
                <a:solidFill>
                  <a:prstClr val="black"/>
                </a:solidFill>
                <a:latin typeface="Meiryo UI" pitchFamily="50" charset="-128"/>
                <a:ea typeface="Meiryo UI" pitchFamily="50" charset="-128"/>
                <a:cs typeface="Meiryo UI" pitchFamily="50" charset="-128"/>
              </a:rPr>
              <a:t>　 特別区設置に伴うコスト</a:t>
            </a:r>
            <a:endParaRPr lang="en-US" altLang="ja-JP" sz="2000" kern="0" dirty="0" smtClean="0">
              <a:solidFill>
                <a:prstClr val="black"/>
              </a:solidFill>
              <a:latin typeface="Meiryo UI" pitchFamily="50" charset="-128"/>
              <a:ea typeface="Meiryo UI" pitchFamily="50" charset="-128"/>
              <a:cs typeface="Meiryo UI" pitchFamily="50" charset="-128"/>
            </a:endParaRPr>
          </a:p>
        </p:txBody>
      </p:sp>
      <p:sp>
        <p:nvSpPr>
          <p:cNvPr id="2" name="テキスト ボックス 1"/>
          <p:cNvSpPr txBox="1"/>
          <p:nvPr/>
        </p:nvSpPr>
        <p:spPr>
          <a:xfrm>
            <a:off x="1405744" y="6093296"/>
            <a:ext cx="7200800" cy="461665"/>
          </a:xfrm>
          <a:prstGeom prst="rect">
            <a:avLst/>
          </a:prstGeom>
          <a:noFill/>
        </p:spPr>
        <p:txBody>
          <a:bodyPr wrap="square" rtlCol="0">
            <a:spAutoFit/>
          </a:bodyPr>
          <a:lstStyle/>
          <a:p>
            <a:r>
              <a:rPr kumimoji="1"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下線部分は、第３回協議会（平成</a:t>
            </a:r>
            <a:r>
              <a:rPr lang="en-US" altLang="ja-JP" sz="1200" dirty="0" smtClean="0">
                <a:latin typeface="ＭＳ ゴシック" panose="020B0609070205080204" pitchFamily="49" charset="-128"/>
                <a:ea typeface="ＭＳ ゴシック" panose="020B0609070205080204" pitchFamily="49" charset="-128"/>
              </a:rPr>
              <a:t>29</a:t>
            </a:r>
            <a:r>
              <a:rPr lang="ja-JP" altLang="en-US" sz="1200" dirty="0" smtClean="0">
                <a:latin typeface="ＭＳ ゴシック" panose="020B0609070205080204" pitchFamily="49" charset="-128"/>
                <a:ea typeface="ＭＳ ゴシック" panose="020B0609070205080204" pitchFamily="49" charset="-128"/>
              </a:rPr>
              <a:t>年</a:t>
            </a:r>
            <a:r>
              <a:rPr lang="ja-JP" altLang="en-US" sz="1200" dirty="0">
                <a:latin typeface="ＭＳ ゴシック" panose="020B0609070205080204" pitchFamily="49" charset="-128"/>
                <a:ea typeface="ＭＳ ゴシック" panose="020B0609070205080204" pitchFamily="49" charset="-128"/>
              </a:rPr>
              <a:t>９</a:t>
            </a:r>
            <a:r>
              <a:rPr lang="ja-JP" altLang="en-US" sz="1200" dirty="0" smtClean="0">
                <a:latin typeface="ＭＳ ゴシック" panose="020B0609070205080204" pitchFamily="49" charset="-128"/>
                <a:ea typeface="ＭＳ ゴシック" panose="020B0609070205080204" pitchFamily="49" charset="-128"/>
              </a:rPr>
              <a:t>月</a:t>
            </a:r>
            <a:r>
              <a:rPr lang="en-US" altLang="ja-JP" sz="1200" dirty="0" smtClean="0">
                <a:latin typeface="ＭＳ ゴシック" panose="020B0609070205080204" pitchFamily="49" charset="-128"/>
                <a:ea typeface="ＭＳ ゴシック" panose="020B0609070205080204" pitchFamily="49" charset="-128"/>
              </a:rPr>
              <a:t>29</a:t>
            </a:r>
            <a:r>
              <a:rPr lang="ja-JP" altLang="en-US" sz="1200" dirty="0" smtClean="0">
                <a:latin typeface="ＭＳ ゴシック" panose="020B0609070205080204" pitchFamily="49" charset="-128"/>
                <a:ea typeface="ＭＳ ゴシック" panose="020B0609070205080204" pitchFamily="49" charset="-128"/>
              </a:rPr>
              <a:t>日開催）及び第４回協議会（平成</a:t>
            </a:r>
            <a:r>
              <a:rPr lang="en-US" altLang="ja-JP" sz="1200" dirty="0" smtClean="0">
                <a:latin typeface="ＭＳ ゴシック" panose="020B0609070205080204" pitchFamily="49" charset="-128"/>
                <a:ea typeface="ＭＳ ゴシック" panose="020B0609070205080204" pitchFamily="49" charset="-128"/>
              </a:rPr>
              <a:t>29</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11</a:t>
            </a:r>
            <a:r>
              <a:rPr lang="ja-JP" altLang="en-US" sz="1200" dirty="0" smtClean="0">
                <a:latin typeface="ＭＳ ゴシック" panose="020B0609070205080204" pitchFamily="49" charset="-128"/>
                <a:ea typeface="ＭＳ ゴシック" panose="020B0609070205080204" pitchFamily="49" charset="-128"/>
              </a:rPr>
              <a:t>月９日開催）に</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　提出した特別区（素案）からの修正箇所</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4388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１　</a:t>
            </a:r>
            <a:r>
              <a:rPr kumimoji="1" lang="ja-JP" altLang="en-US" sz="4500" dirty="0" smtClean="0">
                <a:solidFill>
                  <a:schemeClr val="tx1"/>
                </a:solidFill>
                <a:latin typeface="Meiryo UI" panose="020B0604030504040204" pitchFamily="50" charset="-128"/>
                <a:ea typeface="Meiryo UI" panose="020B0604030504040204" pitchFamily="50" charset="-128"/>
              </a:rPr>
              <a:t>区割り</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6629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35064" y="2420887"/>
            <a:ext cx="8394400" cy="2112475"/>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区割り　～試案Ｂ（４区Ｂ案）</a:t>
            </a:r>
            <a:r>
              <a:rPr lang="ja-JP" altLang="en-US" sz="2000" dirty="0" smtClean="0">
                <a:solidFill>
                  <a:prstClr val="black"/>
                </a:solidFill>
                <a:latin typeface="Meiryo UI" pitchFamily="50" charset="-128"/>
                <a:ea typeface="Meiryo UI" pitchFamily="50" charset="-128"/>
                <a:cs typeface="Meiryo UI" pitchFamily="50" charset="-128"/>
              </a:rPr>
              <a:t>～</a:t>
            </a: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903635"/>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3501008"/>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・・・・・・・・・・・・・・・・・・・・・・・区割</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3165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ja-JP" sz="2000" b="1" dirty="0">
                <a:solidFill>
                  <a:prstClr val="black"/>
                </a:solidFill>
                <a:latin typeface="Meiryo UI" pitchFamily="50" charset="-128"/>
                <a:ea typeface="Meiryo UI" pitchFamily="50" charset="-128"/>
                <a:cs typeface="Meiryo UI" pitchFamily="50" charset="-128"/>
              </a:rPr>
              <a:t>1</a:t>
            </a:r>
            <a:r>
              <a:rPr lang="ja-JP" altLang="en-US" sz="2000" b="1" dirty="0">
                <a:solidFill>
                  <a:prstClr val="black"/>
                </a:solidFill>
                <a:latin typeface="Meiryo UI" pitchFamily="50" charset="-128"/>
                <a:ea typeface="Meiryo UI" pitchFamily="50" charset="-128"/>
                <a:cs typeface="Meiryo UI" pitchFamily="50" charset="-128"/>
              </a:rPr>
              <a:t>　基本的な考え方</a:t>
            </a:r>
          </a:p>
        </p:txBody>
      </p:sp>
      <p:sp>
        <p:nvSpPr>
          <p:cNvPr id="15" name="正方形/長方形 14"/>
          <p:cNvSpPr/>
          <p:nvPr/>
        </p:nvSpPr>
        <p:spPr>
          <a:xfrm>
            <a:off x="920559" y="1052736"/>
            <a:ext cx="7882717" cy="482453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以下の５つの具体的な視点に基づき、区割りを策定</a:t>
            </a: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800"/>
              </a:lnSpc>
              <a:spcBef>
                <a:spcPct val="0"/>
              </a:spcBef>
              <a:spcAft>
                <a:spcPct val="0"/>
              </a:spcAft>
            </a:pPr>
            <a:endParaRPr lang="en-US" altLang="ja-JP" sz="1600" dirty="0">
              <a:solidFill>
                <a:schemeClr val="tx1"/>
              </a:solidFill>
              <a:latin typeface="Meiryo UI" pitchFamily="50" charset="-128"/>
              <a:ea typeface="Meiryo UI" pitchFamily="50" charset="-128"/>
              <a:cs typeface="Meiryo UI" pitchFamily="50" charset="-128"/>
            </a:endParaRPr>
          </a:p>
          <a:p>
            <a:pPr fontAlgn="base">
              <a:lnSpc>
                <a:spcPts val="2400"/>
              </a:lnSpc>
              <a:spcBef>
                <a:spcPct val="0"/>
              </a:spcBef>
              <a:spcAft>
                <a:spcPct val="0"/>
              </a:spcAft>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各特別区における財政状況の均衡化が図れるよう最大限考慮する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400"/>
              </a:lnSpc>
              <a:spcBef>
                <a:spcPct val="0"/>
              </a:spcBef>
              <a:spcAft>
                <a:spcPct val="0"/>
              </a:spcAft>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各特別区間における将来（</a:t>
            </a:r>
            <a:r>
              <a:rPr lang="en-US" altLang="ja-JP" sz="1600" dirty="0">
                <a:latin typeface="Meiryo UI" pitchFamily="50" charset="-128"/>
                <a:ea typeface="Meiryo UI" pitchFamily="50" charset="-128"/>
                <a:cs typeface="Meiryo UI" pitchFamily="50" charset="-128"/>
              </a:rPr>
              <a:t>H47</a:t>
            </a:r>
            <a:r>
              <a:rPr lang="ja-JP" altLang="ja-JP" sz="1600" dirty="0">
                <a:latin typeface="Meiryo UI" pitchFamily="50" charset="-128"/>
                <a:ea typeface="Meiryo UI" pitchFamily="50" charset="-128"/>
                <a:cs typeface="Meiryo UI" pitchFamily="50" charset="-128"/>
              </a:rPr>
              <a:t>を想定）の人口格差を概ね２倍以内とする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これまで地域において築きあげてきたコミュニティを考慮し、過去の合区・分区の歴史的</a:t>
            </a:r>
            <a:r>
              <a:rPr lang="ja-JP" altLang="ja-JP" sz="1600" dirty="0" smtClean="0">
                <a:latin typeface="Meiryo UI" pitchFamily="50" charset="-128"/>
                <a:ea typeface="Meiryo UI" pitchFamily="50" charset="-128"/>
                <a:cs typeface="Meiryo UI" pitchFamily="50" charset="-128"/>
              </a:rPr>
              <a:t>な経</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a:p>
            <a:pPr>
              <a:lnSpc>
                <a:spcPts val="24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ja-JP" altLang="ja-JP" sz="1600" dirty="0" smtClean="0">
                <a:latin typeface="Meiryo UI" pitchFamily="50" charset="-128"/>
                <a:ea typeface="Meiryo UI" pitchFamily="50" charset="-128"/>
                <a:cs typeface="Meiryo UI" pitchFamily="50" charset="-128"/>
              </a:rPr>
              <a:t>緯</a:t>
            </a:r>
            <a:r>
              <a:rPr lang="ja-JP" altLang="ja-JP" sz="1600" dirty="0">
                <a:latin typeface="Meiryo UI" pitchFamily="50" charset="-128"/>
                <a:ea typeface="Meiryo UI" pitchFamily="50" charset="-128"/>
                <a:cs typeface="Meiryo UI" pitchFamily="50" charset="-128"/>
              </a:rPr>
              <a:t>を踏まえる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itchFamily="50" charset="-128"/>
                <a:ea typeface="Meiryo UI" pitchFamily="50" charset="-128"/>
                <a:cs typeface="Meiryo UI" pitchFamily="50" charset="-128"/>
              </a:rPr>
              <a:t>特別区内における住民の円滑な移動や住民間の交流を確保できるよう、鉄道網の接続や</a:t>
            </a:r>
            <a:endParaRPr lang="en-US" altLang="ja-JP" sz="1600" dirty="0">
              <a:latin typeface="Meiryo UI" pitchFamily="50" charset="-128"/>
              <a:ea typeface="Meiryo UI" pitchFamily="50" charset="-128"/>
              <a:cs typeface="Meiryo UI" pitchFamily="50" charset="-128"/>
            </a:endParaRPr>
          </a:p>
          <a:p>
            <a:pPr>
              <a:lnSpc>
                <a:spcPts val="2400"/>
              </a:lnSpc>
            </a:pPr>
            <a:r>
              <a:rPr lang="en-US" altLang="ja-JP" sz="1600" dirty="0">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商業集積を考慮する</a:t>
            </a:r>
            <a:endParaRPr lang="en-US" altLang="ja-JP" sz="1600" dirty="0">
              <a:solidFill>
                <a:schemeClr val="tx1"/>
              </a:solidFill>
              <a:latin typeface="Meiryo UI" pitchFamily="50" charset="-128"/>
              <a:ea typeface="Meiryo UI" pitchFamily="50" charset="-128"/>
              <a:cs typeface="Meiryo UI" pitchFamily="50" charset="-128"/>
            </a:endParaRPr>
          </a:p>
          <a:p>
            <a:pPr>
              <a:lnSpc>
                <a:spcPts val="2400"/>
              </a:lnSpc>
            </a:pPr>
            <a:r>
              <a:rPr lang="ja-JP" altLang="en-US" sz="1600" dirty="0">
                <a:solidFill>
                  <a:schemeClr val="tx1"/>
                </a:solidFill>
                <a:latin typeface="Meiryo UI" pitchFamily="50" charset="-128"/>
                <a:ea typeface="Meiryo UI" pitchFamily="50" charset="-128"/>
                <a:cs typeface="Meiryo UI" pitchFamily="50" charset="-128"/>
              </a:rPr>
              <a:t>◆　</a:t>
            </a:r>
            <a:r>
              <a:rPr lang="ja-JP" altLang="ja-JP" sz="1600" dirty="0">
                <a:latin typeface="Meiryo UI" pitchFamily="50" charset="-128"/>
                <a:ea typeface="Meiryo UI" pitchFamily="50" charset="-128"/>
                <a:cs typeface="Meiryo UI" pitchFamily="50" charset="-128"/>
              </a:rPr>
              <a:t>災害対策について、防災上の視点について出来る限り</a:t>
            </a:r>
            <a:r>
              <a:rPr lang="ja-JP" altLang="en-US" sz="1600" dirty="0">
                <a:latin typeface="Meiryo UI" pitchFamily="50" charset="-128"/>
                <a:ea typeface="Meiryo UI" pitchFamily="50" charset="-128"/>
                <a:cs typeface="Meiryo UI" pitchFamily="50" charset="-128"/>
              </a:rPr>
              <a:t>考慮</a:t>
            </a:r>
            <a:r>
              <a:rPr lang="ja-JP" altLang="en-US" sz="1600" dirty="0" smtClean="0">
                <a:latin typeface="Meiryo UI" pitchFamily="50" charset="-128"/>
                <a:ea typeface="Meiryo UI" pitchFamily="50" charset="-128"/>
                <a:cs typeface="Meiryo UI" pitchFamily="50" charset="-128"/>
              </a:rPr>
              <a:t>する</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748226" y="4581128"/>
            <a:ext cx="6227381" cy="576057"/>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lnSpc>
                <a:spcPts val="2200"/>
              </a:lnSpc>
              <a:spcBef>
                <a:spcPct val="0"/>
              </a:spcBef>
              <a:spcAft>
                <a:spcPct val="0"/>
              </a:spcAft>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u="sng" dirty="0" smtClean="0">
                <a:solidFill>
                  <a:schemeClr val="tx1"/>
                </a:solidFill>
                <a:latin typeface="Meiryo UI" pitchFamily="50" charset="-128"/>
                <a:ea typeface="Meiryo UI" pitchFamily="50" charset="-128"/>
                <a:cs typeface="Meiryo UI" pitchFamily="50" charset="-128"/>
              </a:rPr>
              <a:t>本資料では第一区</a:t>
            </a:r>
            <a:r>
              <a:rPr lang="ja-JP" altLang="en-US" sz="1400" u="sng" dirty="0">
                <a:solidFill>
                  <a:schemeClr val="tx1"/>
                </a:solidFill>
                <a:latin typeface="Meiryo UI" pitchFamily="50" charset="-128"/>
                <a:ea typeface="Meiryo UI" pitchFamily="50" charset="-128"/>
                <a:cs typeface="Meiryo UI" pitchFamily="50" charset="-128"/>
              </a:rPr>
              <a:t>～</a:t>
            </a:r>
            <a:r>
              <a:rPr lang="ja-JP" altLang="en-US" sz="1400" u="sng" dirty="0" smtClean="0">
                <a:solidFill>
                  <a:schemeClr val="tx1"/>
                </a:solidFill>
                <a:latin typeface="Meiryo UI" pitchFamily="50" charset="-128"/>
                <a:ea typeface="Meiryo UI" pitchFamily="50" charset="-128"/>
                <a:cs typeface="Meiryo UI" pitchFamily="50" charset="-128"/>
              </a:rPr>
              <a:t>第四区の仮称とし、</a:t>
            </a:r>
            <a:r>
              <a:rPr lang="ja-JP" altLang="en-US" sz="1400" dirty="0" smtClean="0">
                <a:solidFill>
                  <a:schemeClr val="tx1"/>
                </a:solidFill>
                <a:latin typeface="Meiryo UI" pitchFamily="50" charset="-128"/>
                <a:ea typeface="Meiryo UI" pitchFamily="50" charset="-128"/>
                <a:cs typeface="Meiryo UI" pitchFamily="50" charset="-128"/>
              </a:rPr>
              <a:t>北</a:t>
            </a:r>
            <a:r>
              <a:rPr lang="ja-JP" altLang="en-US" sz="1400" dirty="0">
                <a:solidFill>
                  <a:schemeClr val="tx1"/>
                </a:solidFill>
                <a:latin typeface="Meiryo UI" pitchFamily="50" charset="-128"/>
                <a:ea typeface="Meiryo UI" pitchFamily="50" charset="-128"/>
                <a:cs typeface="Meiryo UI" pitchFamily="50" charset="-128"/>
              </a:rPr>
              <a:t>に位置する区から順に番号を付番</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ホームベース 10"/>
          <p:cNvSpPr/>
          <p:nvPr/>
        </p:nvSpPr>
        <p:spPr bwMode="auto">
          <a:xfrm>
            <a:off x="920552" y="836712"/>
            <a:ext cx="1311490" cy="360040"/>
          </a:xfrm>
          <a:prstGeom prst="homePlate">
            <a:avLst/>
          </a:prstGeom>
          <a:solidFill>
            <a:schemeClr val="bg1"/>
          </a:solidFill>
          <a:ln w="19050" algn="ctr">
            <a:solidFill>
              <a:srgbClr val="FF0000"/>
            </a:solidFill>
            <a:round/>
            <a:headEnd/>
            <a:tailEnd/>
          </a:ln>
          <a:effectLst/>
          <a:extLst/>
        </p:spPr>
        <p:txBody>
          <a:bodyPr wrap="none" rtlCol="0" anchor="ctr"/>
          <a:lstStyle/>
          <a:p>
            <a:r>
              <a:rPr lang="ja-JP" altLang="en-US" sz="1900" b="1" dirty="0">
                <a:latin typeface="Meiryo UI" panose="020B0604030504040204" pitchFamily="50" charset="-128"/>
                <a:ea typeface="Meiryo UI" panose="020B0604030504040204" pitchFamily="50" charset="-128"/>
                <a:cs typeface="Meiryo UI" panose="020B0604030504040204" pitchFamily="50" charset="-128"/>
              </a:rPr>
              <a:t> 　区割り</a:t>
            </a:r>
            <a:endParaRPr lang="en-US" altLang="ja-JP" sz="1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1432198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380456" y="989839"/>
            <a:ext cx="4601592" cy="5319735"/>
            <a:chOff x="1" y="110"/>
            <a:chExt cx="6840" cy="6368"/>
          </a:xfrm>
        </p:grpSpPr>
        <p:grpSp>
          <p:nvGrpSpPr>
            <p:cNvPr id="3" name="Group 34"/>
            <p:cNvGrpSpPr>
              <a:grpSpLocks/>
            </p:cNvGrpSpPr>
            <p:nvPr/>
          </p:nvGrpSpPr>
          <p:grpSpPr bwMode="auto">
            <a:xfrm>
              <a:off x="1" y="110"/>
              <a:ext cx="6840" cy="6368"/>
              <a:chOff x="0" y="140"/>
              <a:chExt cx="7786" cy="7931"/>
            </a:xfrm>
          </p:grpSpPr>
          <p:sp>
            <p:nvSpPr>
              <p:cNvPr id="123"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24"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25" name="Freeform 56"/>
              <p:cNvSpPr>
                <a:spLocks/>
              </p:cNvSpPr>
              <p:nvPr/>
            </p:nvSpPr>
            <p:spPr bwMode="auto">
              <a:xfrm>
                <a:off x="1263" y="4016"/>
                <a:ext cx="1970" cy="1547"/>
              </a:xfrm>
              <a:custGeom>
                <a:avLst/>
                <a:gdLst>
                  <a:gd name="T0" fmla="*/ 1921 w 1972"/>
                  <a:gd name="T1" fmla="*/ 482 h 1546"/>
                  <a:gd name="T2" fmla="*/ 1921 w 1972"/>
                  <a:gd name="T3" fmla="*/ 482 h 1546"/>
                  <a:gd name="T4" fmla="*/ 1864 w 1972"/>
                  <a:gd name="T5" fmla="*/ 511 h 1546"/>
                  <a:gd name="T6" fmla="*/ 1808 w 1972"/>
                  <a:gd name="T7" fmla="*/ 553 h 1546"/>
                  <a:gd name="T8" fmla="*/ 1765 w 1972"/>
                  <a:gd name="T9" fmla="*/ 610 h 1546"/>
                  <a:gd name="T10" fmla="*/ 1737 w 1972"/>
                  <a:gd name="T11" fmla="*/ 639 h 1546"/>
                  <a:gd name="T12" fmla="*/ 1666 w 1972"/>
                  <a:gd name="T13" fmla="*/ 709 h 1546"/>
                  <a:gd name="T14" fmla="*/ 1652 w 1972"/>
                  <a:gd name="T15" fmla="*/ 724 h 1546"/>
                  <a:gd name="T16" fmla="*/ 1623 w 1972"/>
                  <a:gd name="T17" fmla="*/ 766 h 1546"/>
                  <a:gd name="T18" fmla="*/ 1566 w 1972"/>
                  <a:gd name="T19" fmla="*/ 855 h 1546"/>
                  <a:gd name="T20" fmla="*/ 1538 w 1972"/>
                  <a:gd name="T21" fmla="*/ 912 h 1546"/>
                  <a:gd name="T22" fmla="*/ 1471 w 1972"/>
                  <a:gd name="T23" fmla="*/ 997 h 1546"/>
                  <a:gd name="T24" fmla="*/ 1429 w 1972"/>
                  <a:gd name="T25" fmla="*/ 1068 h 1546"/>
                  <a:gd name="T26" fmla="*/ 1400 w 1972"/>
                  <a:gd name="T27" fmla="*/ 1125 h 1546"/>
                  <a:gd name="T28" fmla="*/ 1344 w 1972"/>
                  <a:gd name="T29" fmla="*/ 1224 h 1546"/>
                  <a:gd name="T30" fmla="*/ 1131 w 1972"/>
                  <a:gd name="T31" fmla="*/ 1380 h 1546"/>
                  <a:gd name="T32" fmla="*/ 720 w 1972"/>
                  <a:gd name="T33" fmla="*/ 1550 h 1546"/>
                  <a:gd name="T34" fmla="*/ 592 w 1972"/>
                  <a:gd name="T35" fmla="*/ 1494 h 1546"/>
                  <a:gd name="T36" fmla="*/ 298 w 1972"/>
                  <a:gd name="T37" fmla="*/ 1380 h 1546"/>
                  <a:gd name="T38" fmla="*/ 99 w 1972"/>
                  <a:gd name="T39" fmla="*/ 1281 h 1546"/>
                  <a:gd name="T40" fmla="*/ 185 w 1972"/>
                  <a:gd name="T41" fmla="*/ 969 h 1546"/>
                  <a:gd name="T42" fmla="*/ 326 w 1972"/>
                  <a:gd name="T43" fmla="*/ 869 h 1546"/>
                  <a:gd name="T44" fmla="*/ 369 w 1972"/>
                  <a:gd name="T45" fmla="*/ 841 h 1546"/>
                  <a:gd name="T46" fmla="*/ 411 w 1972"/>
                  <a:gd name="T47" fmla="*/ 813 h 1546"/>
                  <a:gd name="T48" fmla="*/ 440 w 1972"/>
                  <a:gd name="T49" fmla="*/ 799 h 1546"/>
                  <a:gd name="T50" fmla="*/ 440 w 1972"/>
                  <a:gd name="T51" fmla="*/ 799 h 1546"/>
                  <a:gd name="T52" fmla="*/ 482 w 1972"/>
                  <a:gd name="T53" fmla="*/ 766 h 1546"/>
                  <a:gd name="T54" fmla="*/ 549 w 1972"/>
                  <a:gd name="T55" fmla="*/ 738 h 1546"/>
                  <a:gd name="T56" fmla="*/ 563 w 1972"/>
                  <a:gd name="T57" fmla="*/ 724 h 1546"/>
                  <a:gd name="T58" fmla="*/ 620 w 1972"/>
                  <a:gd name="T59" fmla="*/ 695 h 1546"/>
                  <a:gd name="T60" fmla="*/ 634 w 1972"/>
                  <a:gd name="T61" fmla="*/ 695 h 1546"/>
                  <a:gd name="T62" fmla="*/ 677 w 1972"/>
                  <a:gd name="T63" fmla="*/ 681 h 1546"/>
                  <a:gd name="T64" fmla="*/ 691 w 1972"/>
                  <a:gd name="T65" fmla="*/ 681 h 1546"/>
                  <a:gd name="T66" fmla="*/ 705 w 1972"/>
                  <a:gd name="T67" fmla="*/ 667 h 1546"/>
                  <a:gd name="T68" fmla="*/ 720 w 1972"/>
                  <a:gd name="T69" fmla="*/ 639 h 1546"/>
                  <a:gd name="T70" fmla="*/ 762 w 1972"/>
                  <a:gd name="T71" fmla="*/ 582 h 1546"/>
                  <a:gd name="T72" fmla="*/ 876 w 1972"/>
                  <a:gd name="T73" fmla="*/ 369 h 1546"/>
                  <a:gd name="T74" fmla="*/ 918 w 1972"/>
                  <a:gd name="T75" fmla="*/ 298 h 1546"/>
                  <a:gd name="T76" fmla="*/ 946 w 1972"/>
                  <a:gd name="T77" fmla="*/ 284 h 1546"/>
                  <a:gd name="T78" fmla="*/ 975 w 1972"/>
                  <a:gd name="T79" fmla="*/ 256 h 1546"/>
                  <a:gd name="T80" fmla="*/ 1102 w 1972"/>
                  <a:gd name="T81" fmla="*/ 170 h 1546"/>
                  <a:gd name="T82" fmla="*/ 1173 w 1972"/>
                  <a:gd name="T83" fmla="*/ 114 h 1546"/>
                  <a:gd name="T84" fmla="*/ 1301 w 1972"/>
                  <a:gd name="T85" fmla="*/ 85 h 1546"/>
                  <a:gd name="T86" fmla="*/ 1344 w 1972"/>
                  <a:gd name="T87" fmla="*/ 71 h 1546"/>
                  <a:gd name="T88" fmla="*/ 1496 w 1972"/>
                  <a:gd name="T89" fmla="*/ 14 h 1546"/>
                  <a:gd name="T90" fmla="*/ 1510 w 1972"/>
                  <a:gd name="T91" fmla="*/ 14 h 1546"/>
                  <a:gd name="T92" fmla="*/ 1524 w 1972"/>
                  <a:gd name="T93" fmla="*/ 57 h 1546"/>
                  <a:gd name="T94" fmla="*/ 1595 w 1972"/>
                  <a:gd name="T95" fmla="*/ 128 h 1546"/>
                  <a:gd name="T96" fmla="*/ 1737 w 1972"/>
                  <a:gd name="T97" fmla="*/ 256 h 1546"/>
                  <a:gd name="T98" fmla="*/ 1793 w 1972"/>
                  <a:gd name="T99" fmla="*/ 326 h 1546"/>
                  <a:gd name="T100" fmla="*/ 1864 w 1972"/>
                  <a:gd name="T101" fmla="*/ 383 h 1546"/>
                  <a:gd name="T102" fmla="*/ 1878 w 1972"/>
                  <a:gd name="T103" fmla="*/ 397 h 1546"/>
                  <a:gd name="T104" fmla="*/ 1921 w 1972"/>
                  <a:gd name="T105" fmla="*/ 426 h 1546"/>
                  <a:gd name="T106" fmla="*/ 1921 w 1972"/>
                  <a:gd name="T107" fmla="*/ 440 h 1546"/>
                  <a:gd name="T108" fmla="*/ 1935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6" name="Freeform 55"/>
              <p:cNvSpPr>
                <a:spLocks/>
              </p:cNvSpPr>
              <p:nvPr/>
            </p:nvSpPr>
            <p:spPr bwMode="auto">
              <a:xfrm>
                <a:off x="0" y="3036"/>
                <a:ext cx="3147" cy="2595"/>
              </a:xfrm>
              <a:custGeom>
                <a:avLst/>
                <a:gdLst>
                  <a:gd name="T0" fmla="*/ 3003 w 3148"/>
                  <a:gd name="T1" fmla="*/ 639 h 2596"/>
                  <a:gd name="T2" fmla="*/ 3017 w 3148"/>
                  <a:gd name="T3" fmla="*/ 653 h 2596"/>
                  <a:gd name="T4" fmla="*/ 3017 w 3148"/>
                  <a:gd name="T5" fmla="*/ 653 h 2596"/>
                  <a:gd name="T6" fmla="*/ 3031 w 3148"/>
                  <a:gd name="T7" fmla="*/ 667 h 2596"/>
                  <a:gd name="T8" fmla="*/ 3059 w 3148"/>
                  <a:gd name="T9" fmla="*/ 710 h 2596"/>
                  <a:gd name="T10" fmla="*/ 3116 w 3148"/>
                  <a:gd name="T11" fmla="*/ 809 h 2596"/>
                  <a:gd name="T12" fmla="*/ 3144 w 3148"/>
                  <a:gd name="T13" fmla="*/ 852 h 2596"/>
                  <a:gd name="T14" fmla="*/ 2988 w 3148"/>
                  <a:gd name="T15" fmla="*/ 894 h 2596"/>
                  <a:gd name="T16" fmla="*/ 2832 w 3148"/>
                  <a:gd name="T17" fmla="*/ 965 h 2596"/>
                  <a:gd name="T18" fmla="*/ 2620 w 3148"/>
                  <a:gd name="T19" fmla="*/ 1036 h 2596"/>
                  <a:gd name="T20" fmla="*/ 2492 w 3148"/>
                  <a:gd name="T21" fmla="*/ 1079 h 2596"/>
                  <a:gd name="T22" fmla="*/ 2350 w 3148"/>
                  <a:gd name="T23" fmla="*/ 1164 h 2596"/>
                  <a:gd name="T24" fmla="*/ 2208 w 3148"/>
                  <a:gd name="T25" fmla="*/ 1263 h 2596"/>
                  <a:gd name="T26" fmla="*/ 2152 w 3148"/>
                  <a:gd name="T27" fmla="*/ 1316 h 2596"/>
                  <a:gd name="T28" fmla="*/ 1996 w 3148"/>
                  <a:gd name="T29" fmla="*/ 1614 h 2596"/>
                  <a:gd name="T30" fmla="*/ 1967 w 3148"/>
                  <a:gd name="T31" fmla="*/ 1642 h 2596"/>
                  <a:gd name="T32" fmla="*/ 1939 w 3148"/>
                  <a:gd name="T33" fmla="*/ 1656 h 2596"/>
                  <a:gd name="T34" fmla="*/ 1882 w 3148"/>
                  <a:gd name="T35" fmla="*/ 1670 h 2596"/>
                  <a:gd name="T36" fmla="*/ 1811 w 3148"/>
                  <a:gd name="T37" fmla="*/ 1713 h 2596"/>
                  <a:gd name="T38" fmla="*/ 1740 w 3148"/>
                  <a:gd name="T39" fmla="*/ 1755 h 2596"/>
                  <a:gd name="T40" fmla="*/ 1698 w 3148"/>
                  <a:gd name="T41" fmla="*/ 1770 h 2596"/>
                  <a:gd name="T42" fmla="*/ 1641 w 3148"/>
                  <a:gd name="T43" fmla="*/ 1798 h 2596"/>
                  <a:gd name="T44" fmla="*/ 1475 w 3148"/>
                  <a:gd name="T45" fmla="*/ 1897 h 2596"/>
                  <a:gd name="T46" fmla="*/ 1120 w 3148"/>
                  <a:gd name="T47" fmla="*/ 2266 h 2596"/>
                  <a:gd name="T48" fmla="*/ 369 w 3148"/>
                  <a:gd name="T49" fmla="*/ 2550 h 2596"/>
                  <a:gd name="T50" fmla="*/ 397 w 3148"/>
                  <a:gd name="T51" fmla="*/ 2379 h 2596"/>
                  <a:gd name="T52" fmla="*/ 681 w 3148"/>
                  <a:gd name="T53" fmla="*/ 1982 h 2596"/>
                  <a:gd name="T54" fmla="*/ 411 w 3148"/>
                  <a:gd name="T55" fmla="*/ 1741 h 2596"/>
                  <a:gd name="T56" fmla="*/ 596 w 3148"/>
                  <a:gd name="T57" fmla="*/ 1107 h 2596"/>
                  <a:gd name="T58" fmla="*/ 993 w 3148"/>
                  <a:gd name="T59" fmla="*/ 823 h 2596"/>
                  <a:gd name="T60" fmla="*/ 1584 w 3148"/>
                  <a:gd name="T61" fmla="*/ 625 h 2596"/>
                  <a:gd name="T62" fmla="*/ 1684 w 3148"/>
                  <a:gd name="T63" fmla="*/ 582 h 2596"/>
                  <a:gd name="T64" fmla="*/ 1783 w 3148"/>
                  <a:gd name="T65" fmla="*/ 540 h 2596"/>
                  <a:gd name="T66" fmla="*/ 1911 w 3148"/>
                  <a:gd name="T67" fmla="*/ 483 h 2596"/>
                  <a:gd name="T68" fmla="*/ 2024 w 3148"/>
                  <a:gd name="T69" fmla="*/ 426 h 2596"/>
                  <a:gd name="T70" fmla="*/ 2265 w 3148"/>
                  <a:gd name="T71" fmla="*/ 298 h 2596"/>
                  <a:gd name="T72" fmla="*/ 2435 w 3148"/>
                  <a:gd name="T73" fmla="*/ 199 h 2596"/>
                  <a:gd name="T74" fmla="*/ 2563 w 3148"/>
                  <a:gd name="T75" fmla="*/ 142 h 2596"/>
                  <a:gd name="T76" fmla="*/ 2719 w 3148"/>
                  <a:gd name="T77" fmla="*/ 43 h 2596"/>
                  <a:gd name="T78" fmla="*/ 2776 w 3148"/>
                  <a:gd name="T79" fmla="*/ 15 h 2596"/>
                  <a:gd name="T80" fmla="*/ 2861 w 3148"/>
                  <a:gd name="T81" fmla="*/ 128 h 2596"/>
                  <a:gd name="T82" fmla="*/ 2861 w 3148"/>
                  <a:gd name="T83" fmla="*/ 142 h 2596"/>
                  <a:gd name="T84" fmla="*/ 2818 w 3148"/>
                  <a:gd name="T85" fmla="*/ 171 h 2596"/>
                  <a:gd name="T86" fmla="*/ 2804 w 3148"/>
                  <a:gd name="T87" fmla="*/ 185 h 2596"/>
                  <a:gd name="T88" fmla="*/ 2818 w 3148"/>
                  <a:gd name="T89" fmla="*/ 242 h 2596"/>
                  <a:gd name="T90" fmla="*/ 2847 w 3148"/>
                  <a:gd name="T91" fmla="*/ 298 h 2596"/>
                  <a:gd name="T92" fmla="*/ 2847 w 3148"/>
                  <a:gd name="T93" fmla="*/ 341 h 2596"/>
                  <a:gd name="T94" fmla="*/ 2832 w 3148"/>
                  <a:gd name="T95" fmla="*/ 412 h 2596"/>
                  <a:gd name="T96" fmla="*/ 2790 w 3148"/>
                  <a:gd name="T97" fmla="*/ 525 h 2596"/>
                  <a:gd name="T98" fmla="*/ 2790 w 3148"/>
                  <a:gd name="T99" fmla="*/ 540 h 2596"/>
                  <a:gd name="T100" fmla="*/ 2790 w 3148"/>
                  <a:gd name="T101" fmla="*/ 554 h 2596"/>
                  <a:gd name="T102" fmla="*/ 2861 w 3148"/>
                  <a:gd name="T103" fmla="*/ 568 h 2596"/>
                  <a:gd name="T104" fmla="*/ 2903 w 3148"/>
                  <a:gd name="T105" fmla="*/ 582 h 2596"/>
                  <a:gd name="T106" fmla="*/ 2946 w 3148"/>
                  <a:gd name="T107" fmla="*/ 582 h 2596"/>
                  <a:gd name="T108" fmla="*/ 2988 w 3148"/>
                  <a:gd name="T109" fmla="*/ 610 h 2596"/>
                  <a:gd name="T110" fmla="*/ 3003 w 3148"/>
                  <a:gd name="T111" fmla="*/ 625 h 2596"/>
                  <a:gd name="T112" fmla="*/ 3003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27"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p:spPr>
            <p:txBody>
              <a:bodyPr/>
              <a:lstStyle/>
              <a:p>
                <a:endParaRPr lang="ja-JP" altLang="en-US"/>
              </a:p>
            </p:txBody>
          </p:sp>
          <p:sp>
            <p:nvSpPr>
              <p:cNvPr id="128"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p:spPr>
            <p:txBody>
              <a:bodyPr/>
              <a:lstStyle/>
              <a:p>
                <a:endParaRPr lang="ja-JP" altLang="en-US"/>
              </a:p>
            </p:txBody>
          </p:sp>
          <p:sp>
            <p:nvSpPr>
              <p:cNvPr id="129"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8 h 1631"/>
                  <a:gd name="T6" fmla="*/ 965 w 1206"/>
                  <a:gd name="T7" fmla="*/ 170 h 1631"/>
                  <a:gd name="T8" fmla="*/ 951 w 1206"/>
                  <a:gd name="T9" fmla="*/ 293 h 1631"/>
                  <a:gd name="T10" fmla="*/ 951 w 1206"/>
                  <a:gd name="T11" fmla="*/ 396 h 1631"/>
                  <a:gd name="T12" fmla="*/ 936 w 1206"/>
                  <a:gd name="T13" fmla="*/ 567 h 1631"/>
                  <a:gd name="T14" fmla="*/ 908 w 1206"/>
                  <a:gd name="T15" fmla="*/ 783 h 1631"/>
                  <a:gd name="T16" fmla="*/ 993 w 1206"/>
                  <a:gd name="T17" fmla="*/ 822 h 1631"/>
                  <a:gd name="T18" fmla="*/ 1107 w 1206"/>
                  <a:gd name="T19" fmla="*/ 822 h 1631"/>
                  <a:gd name="T20" fmla="*/ 1135 w 1206"/>
                  <a:gd name="T21" fmla="*/ 812 h 1631"/>
                  <a:gd name="T22" fmla="*/ 1178 w 1206"/>
                  <a:gd name="T23" fmla="*/ 812 h 1631"/>
                  <a:gd name="T24" fmla="*/ 1149 w 1206"/>
                  <a:gd name="T25" fmla="*/ 822 h 1631"/>
                  <a:gd name="T26" fmla="*/ 1149 w 1206"/>
                  <a:gd name="T27" fmla="*/ 822 h 1631"/>
                  <a:gd name="T28" fmla="*/ 1206 w 1206"/>
                  <a:gd name="T29" fmla="*/ 831 h 1631"/>
                  <a:gd name="T30" fmla="*/ 1178 w 1206"/>
                  <a:gd name="T31" fmla="*/ 831 h 1631"/>
                  <a:gd name="T32" fmla="*/ 1149 w 1206"/>
                  <a:gd name="T33" fmla="*/ 831 h 1631"/>
                  <a:gd name="T34" fmla="*/ 1121 w 1206"/>
                  <a:gd name="T35" fmla="*/ 850 h 1631"/>
                  <a:gd name="T36" fmla="*/ 1121 w 1206"/>
                  <a:gd name="T37" fmla="*/ 869 h 1631"/>
                  <a:gd name="T38" fmla="*/ 1107 w 1206"/>
                  <a:gd name="T39" fmla="*/ 878 h 1631"/>
                  <a:gd name="T40" fmla="*/ 1092 w 1206"/>
                  <a:gd name="T41" fmla="*/ 916 h 1631"/>
                  <a:gd name="T42" fmla="*/ 1107 w 1206"/>
                  <a:gd name="T43" fmla="*/ 934 h 1631"/>
                  <a:gd name="T44" fmla="*/ 1107 w 1206"/>
                  <a:gd name="T45" fmla="*/ 954 h 1631"/>
                  <a:gd name="T46" fmla="*/ 1078 w 1206"/>
                  <a:gd name="T47" fmla="*/ 974 h 1631"/>
                  <a:gd name="T48" fmla="*/ 1078 w 1206"/>
                  <a:gd name="T49" fmla="*/ 1030 h 1631"/>
                  <a:gd name="T50" fmla="*/ 1036 w 1206"/>
                  <a:gd name="T51" fmla="*/ 1086 h 1631"/>
                  <a:gd name="T52" fmla="*/ 837 w 1206"/>
                  <a:gd name="T53" fmla="*/ 1048 h 1631"/>
                  <a:gd name="T54" fmla="*/ 738 w 1206"/>
                  <a:gd name="T55" fmla="*/ 1020 h 1631"/>
                  <a:gd name="T56" fmla="*/ 681 w 1206"/>
                  <a:gd name="T57" fmla="*/ 1011 h 1631"/>
                  <a:gd name="T58" fmla="*/ 624 w 1206"/>
                  <a:gd name="T59" fmla="*/ 1011 h 1631"/>
                  <a:gd name="T60" fmla="*/ 582 w 1206"/>
                  <a:gd name="T61" fmla="*/ 1002 h 1631"/>
                  <a:gd name="T62" fmla="*/ 454 w 1206"/>
                  <a:gd name="T63" fmla="*/ 991 h 1631"/>
                  <a:gd name="T64" fmla="*/ 241 w 1206"/>
                  <a:gd name="T65" fmla="*/ 945 h 1631"/>
                  <a:gd name="T66" fmla="*/ 227 w 1206"/>
                  <a:gd name="T67" fmla="*/ 974 h 1631"/>
                  <a:gd name="T68" fmla="*/ 213 w 1206"/>
                  <a:gd name="T69" fmla="*/ 991 h 1631"/>
                  <a:gd name="T70" fmla="*/ 114 w 1206"/>
                  <a:gd name="T71" fmla="*/ 991 h 1631"/>
                  <a:gd name="T72" fmla="*/ 0 w 1206"/>
                  <a:gd name="T73" fmla="*/ 974 h 1631"/>
                  <a:gd name="T74" fmla="*/ 15 w 1206"/>
                  <a:gd name="T75" fmla="*/ 775 h 1631"/>
                  <a:gd name="T76" fmla="*/ 29 w 1206"/>
                  <a:gd name="T77" fmla="*/ 727 h 1631"/>
                  <a:gd name="T78" fmla="*/ 43 w 1206"/>
                  <a:gd name="T79" fmla="*/ 690 h 1631"/>
                  <a:gd name="T80" fmla="*/ 57 w 1206"/>
                  <a:gd name="T81" fmla="*/ 670 h 1631"/>
                  <a:gd name="T82" fmla="*/ 57 w 1206"/>
                  <a:gd name="T83" fmla="*/ 643 h 1631"/>
                  <a:gd name="T84" fmla="*/ 29 w 1206"/>
                  <a:gd name="T85" fmla="*/ 585 h 1631"/>
                  <a:gd name="T86" fmla="*/ 15 w 1206"/>
                  <a:gd name="T87" fmla="*/ 548 h 1631"/>
                  <a:gd name="T88" fmla="*/ 57 w 1206"/>
                  <a:gd name="T89" fmla="*/ 538 h 1631"/>
                  <a:gd name="T90" fmla="*/ 85 w 1206"/>
                  <a:gd name="T91" fmla="*/ 471 h 1631"/>
                  <a:gd name="T92" fmla="*/ 100 w 1206"/>
                  <a:gd name="T93" fmla="*/ 425 h 1631"/>
                  <a:gd name="T94" fmla="*/ 114 w 1206"/>
                  <a:gd name="T95" fmla="*/ 369 h 1631"/>
                  <a:gd name="T96" fmla="*/ 100 w 1206"/>
                  <a:gd name="T97" fmla="*/ 350 h 1631"/>
                  <a:gd name="T98" fmla="*/ 85 w 1206"/>
                  <a:gd name="T99" fmla="*/ 321 h 1631"/>
                  <a:gd name="T100" fmla="*/ 100 w 1206"/>
                  <a:gd name="T101" fmla="*/ 303 h 1631"/>
                  <a:gd name="T102" fmla="*/ 85 w 1206"/>
                  <a:gd name="T103" fmla="*/ 275 h 1631"/>
                  <a:gd name="T104" fmla="*/ 85 w 1206"/>
                  <a:gd name="T105" fmla="*/ 245 h 1631"/>
                  <a:gd name="T106" fmla="*/ 85 w 1206"/>
                  <a:gd name="T107" fmla="*/ 207 h 1631"/>
                  <a:gd name="T108" fmla="*/ 100 w 1206"/>
                  <a:gd name="T109" fmla="*/ 198 h 1631"/>
                  <a:gd name="T110" fmla="*/ 213 w 1206"/>
                  <a:gd name="T111" fmla="*/ 142 h 1631"/>
                  <a:gd name="T112" fmla="*/ 284 w 1206"/>
                  <a:gd name="T113" fmla="*/ 75 h 1631"/>
                  <a:gd name="T114" fmla="*/ 397 w 1206"/>
                  <a:gd name="T115" fmla="*/ 20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blipFill dpi="0" rotWithShape="1">
                <a:blip r:embed="rId3" cstate="print"/>
                <a:srcRect/>
                <a:tile tx="0" ty="0" sx="100000" sy="100000" flip="none" algn="tl"/>
              </a:blipFill>
              <a:ln w="9525">
                <a:solidFill>
                  <a:srgbClr val="333333"/>
                </a:solidFill>
                <a:round/>
                <a:headEnd/>
                <a:tailEnd/>
              </a:ln>
            </p:spPr>
            <p:txBody>
              <a:bodyPr anchor="ctr" anchorCtr="1"/>
              <a:lstStyle/>
              <a:p>
                <a:endParaRPr lang="ja-JP" altLang="en-US"/>
              </a:p>
            </p:txBody>
          </p:sp>
          <p:sp>
            <p:nvSpPr>
              <p:cNvPr id="130" name="Freeform 51"/>
              <p:cNvSpPr>
                <a:spLocks/>
              </p:cNvSpPr>
              <p:nvPr/>
            </p:nvSpPr>
            <p:spPr bwMode="auto">
              <a:xfrm>
                <a:off x="5036" y="4543"/>
                <a:ext cx="1459" cy="1445"/>
              </a:xfrm>
              <a:custGeom>
                <a:avLst/>
                <a:gdLst>
                  <a:gd name="T0" fmla="*/ 666 w 1460"/>
                  <a:gd name="T1" fmla="*/ 14 h 1447"/>
                  <a:gd name="T2" fmla="*/ 723 w 1460"/>
                  <a:gd name="T3" fmla="*/ 14 h 1447"/>
                  <a:gd name="T4" fmla="*/ 804 w 1460"/>
                  <a:gd name="T5" fmla="*/ 29 h 1447"/>
                  <a:gd name="T6" fmla="*/ 889 w 1460"/>
                  <a:gd name="T7" fmla="*/ 43 h 1447"/>
                  <a:gd name="T8" fmla="*/ 946 w 1460"/>
                  <a:gd name="T9" fmla="*/ 43 h 1447"/>
                  <a:gd name="T10" fmla="*/ 974 w 1460"/>
                  <a:gd name="T11" fmla="*/ 43 h 1447"/>
                  <a:gd name="T12" fmla="*/ 1045 w 1460"/>
                  <a:gd name="T13" fmla="*/ 57 h 1447"/>
                  <a:gd name="T14" fmla="*/ 1102 w 1460"/>
                  <a:gd name="T15" fmla="*/ 57 h 1447"/>
                  <a:gd name="T16" fmla="*/ 1144 w 1460"/>
                  <a:gd name="T17" fmla="*/ 57 h 1447"/>
                  <a:gd name="T18" fmla="*/ 1201 w 1460"/>
                  <a:gd name="T19" fmla="*/ 100 h 1447"/>
                  <a:gd name="T20" fmla="*/ 1272 w 1460"/>
                  <a:gd name="T21" fmla="*/ 128 h 1447"/>
                  <a:gd name="T22" fmla="*/ 1329 w 1460"/>
                  <a:gd name="T23" fmla="*/ 128 h 1447"/>
                  <a:gd name="T24" fmla="*/ 1357 w 1460"/>
                  <a:gd name="T25" fmla="*/ 170 h 1447"/>
                  <a:gd name="T26" fmla="*/ 1343 w 1460"/>
                  <a:gd name="T27" fmla="*/ 199 h 1447"/>
                  <a:gd name="T28" fmla="*/ 1357 w 1460"/>
                  <a:gd name="T29" fmla="*/ 256 h 1447"/>
                  <a:gd name="T30" fmla="*/ 1371 w 1460"/>
                  <a:gd name="T31" fmla="*/ 284 h 1447"/>
                  <a:gd name="T32" fmla="*/ 1371 w 1460"/>
                  <a:gd name="T33" fmla="*/ 312 h 1447"/>
                  <a:gd name="T34" fmla="*/ 1386 w 1460"/>
                  <a:gd name="T35" fmla="*/ 326 h 1447"/>
                  <a:gd name="T36" fmla="*/ 1428 w 1460"/>
                  <a:gd name="T37" fmla="*/ 326 h 1447"/>
                  <a:gd name="T38" fmla="*/ 1456 w 1460"/>
                  <a:gd name="T39" fmla="*/ 355 h 1447"/>
                  <a:gd name="T40" fmla="*/ 1456 w 1460"/>
                  <a:gd name="T41" fmla="*/ 408 h 1447"/>
                  <a:gd name="T42" fmla="*/ 1414 w 1460"/>
                  <a:gd name="T43" fmla="*/ 450 h 1447"/>
                  <a:gd name="T44" fmla="*/ 1244 w 1460"/>
                  <a:gd name="T45" fmla="*/ 436 h 1447"/>
                  <a:gd name="T46" fmla="*/ 1272 w 1460"/>
                  <a:gd name="T47" fmla="*/ 493 h 1447"/>
                  <a:gd name="T48" fmla="*/ 1272 w 1460"/>
                  <a:gd name="T49" fmla="*/ 549 h 1447"/>
                  <a:gd name="T50" fmla="*/ 1371 w 1460"/>
                  <a:gd name="T51" fmla="*/ 691 h 1447"/>
                  <a:gd name="T52" fmla="*/ 1329 w 1460"/>
                  <a:gd name="T53" fmla="*/ 847 h 1447"/>
                  <a:gd name="T54" fmla="*/ 1286 w 1460"/>
                  <a:gd name="T55" fmla="*/ 989 h 1447"/>
                  <a:gd name="T56" fmla="*/ 1088 w 1460"/>
                  <a:gd name="T57" fmla="*/ 1003 h 1447"/>
                  <a:gd name="T58" fmla="*/ 1088 w 1460"/>
                  <a:gd name="T59" fmla="*/ 1060 h 1447"/>
                  <a:gd name="T60" fmla="*/ 1045 w 1460"/>
                  <a:gd name="T61" fmla="*/ 1212 h 1447"/>
                  <a:gd name="T62" fmla="*/ 1045 w 1460"/>
                  <a:gd name="T63" fmla="*/ 1269 h 1447"/>
                  <a:gd name="T64" fmla="*/ 1045 w 1460"/>
                  <a:gd name="T65" fmla="*/ 1311 h 1447"/>
                  <a:gd name="T66" fmla="*/ 1088 w 1460"/>
                  <a:gd name="T67" fmla="*/ 1397 h 1447"/>
                  <a:gd name="T68" fmla="*/ 1088 w 1460"/>
                  <a:gd name="T69" fmla="*/ 1439 h 1447"/>
                  <a:gd name="T70" fmla="*/ 1045 w 1460"/>
                  <a:gd name="T71" fmla="*/ 1439 h 1447"/>
                  <a:gd name="T72" fmla="*/ 946 w 1460"/>
                  <a:gd name="T73" fmla="*/ 1382 h 1447"/>
                  <a:gd name="T74" fmla="*/ 889 w 1460"/>
                  <a:gd name="T75" fmla="*/ 1311 h 1447"/>
                  <a:gd name="T76" fmla="*/ 761 w 1460"/>
                  <a:gd name="T77" fmla="*/ 1212 h 1447"/>
                  <a:gd name="T78" fmla="*/ 747 w 1460"/>
                  <a:gd name="T79" fmla="*/ 1155 h 1447"/>
                  <a:gd name="T80" fmla="*/ 761 w 1460"/>
                  <a:gd name="T81" fmla="*/ 1113 h 1447"/>
                  <a:gd name="T82" fmla="*/ 638 w 1460"/>
                  <a:gd name="T83" fmla="*/ 1084 h 1447"/>
                  <a:gd name="T84" fmla="*/ 468 w 1460"/>
                  <a:gd name="T85" fmla="*/ 1060 h 1447"/>
                  <a:gd name="T86" fmla="*/ 411 w 1460"/>
                  <a:gd name="T87" fmla="*/ 1113 h 1447"/>
                  <a:gd name="T88" fmla="*/ 326 w 1460"/>
                  <a:gd name="T89" fmla="*/ 1074 h 1447"/>
                  <a:gd name="T90" fmla="*/ 212 w 1460"/>
                  <a:gd name="T91" fmla="*/ 961 h 1447"/>
                  <a:gd name="T92" fmla="*/ 42 w 1460"/>
                  <a:gd name="T93" fmla="*/ 819 h 1447"/>
                  <a:gd name="T94" fmla="*/ 28 w 1460"/>
                  <a:gd name="T95" fmla="*/ 720 h 1447"/>
                  <a:gd name="T96" fmla="*/ 42 w 1460"/>
                  <a:gd name="T97" fmla="*/ 677 h 1447"/>
                  <a:gd name="T98" fmla="*/ 71 w 1460"/>
                  <a:gd name="T99" fmla="*/ 592 h 1447"/>
                  <a:gd name="T100" fmla="*/ 85 w 1460"/>
                  <a:gd name="T101" fmla="*/ 549 h 1447"/>
                  <a:gd name="T102" fmla="*/ 85 w 1460"/>
                  <a:gd name="T103" fmla="*/ 521 h 1447"/>
                  <a:gd name="T104" fmla="*/ 99 w 1460"/>
                  <a:gd name="T105" fmla="*/ 464 h 1447"/>
                  <a:gd name="T106" fmla="*/ 113 w 1460"/>
                  <a:gd name="T107" fmla="*/ 436 h 1447"/>
                  <a:gd name="T108" fmla="*/ 127 w 1460"/>
                  <a:gd name="T109" fmla="*/ 365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1"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p:spPr>
            <p:txBody>
              <a:bodyPr/>
              <a:lstStyle/>
              <a:p>
                <a:endParaRPr lang="ja-JP" altLang="en-US"/>
              </a:p>
            </p:txBody>
          </p:sp>
          <p:sp>
            <p:nvSpPr>
              <p:cNvPr id="133" name="Freeform 48"/>
              <p:cNvSpPr>
                <a:spLocks/>
              </p:cNvSpPr>
              <p:nvPr/>
            </p:nvSpPr>
            <p:spPr bwMode="auto">
              <a:xfrm>
                <a:off x="556" y="1829"/>
                <a:ext cx="2664" cy="2171"/>
              </a:xfrm>
              <a:custGeom>
                <a:avLst/>
                <a:gdLst>
                  <a:gd name="T0" fmla="*/ 0 w 2666"/>
                  <a:gd name="T1" fmla="*/ 1833 h 2170"/>
                  <a:gd name="T2" fmla="*/ 57 w 2666"/>
                  <a:gd name="T3" fmla="*/ 1720 h 2170"/>
                  <a:gd name="T4" fmla="*/ 184 w 2666"/>
                  <a:gd name="T5" fmla="*/ 1521 h 2170"/>
                  <a:gd name="T6" fmla="*/ 284 w 2666"/>
                  <a:gd name="T7" fmla="*/ 1365 h 2170"/>
                  <a:gd name="T8" fmla="*/ 383 w 2666"/>
                  <a:gd name="T9" fmla="*/ 1238 h 2170"/>
                  <a:gd name="T10" fmla="*/ 468 w 2666"/>
                  <a:gd name="T11" fmla="*/ 1181 h 2170"/>
                  <a:gd name="T12" fmla="*/ 567 w 2666"/>
                  <a:gd name="T13" fmla="*/ 1138 h 2170"/>
                  <a:gd name="T14" fmla="*/ 833 w 2666"/>
                  <a:gd name="T15" fmla="*/ 1049 h 2170"/>
                  <a:gd name="T16" fmla="*/ 904 w 2666"/>
                  <a:gd name="T17" fmla="*/ 1021 h 2170"/>
                  <a:gd name="T18" fmla="*/ 932 w 2666"/>
                  <a:gd name="T19" fmla="*/ 964 h 2170"/>
                  <a:gd name="T20" fmla="*/ 1003 w 2666"/>
                  <a:gd name="T21" fmla="*/ 851 h 2170"/>
                  <a:gd name="T22" fmla="*/ 1045 w 2666"/>
                  <a:gd name="T23" fmla="*/ 794 h 2170"/>
                  <a:gd name="T24" fmla="*/ 1074 w 2666"/>
                  <a:gd name="T25" fmla="*/ 780 h 2170"/>
                  <a:gd name="T26" fmla="*/ 1130 w 2666"/>
                  <a:gd name="T27" fmla="*/ 737 h 2170"/>
                  <a:gd name="T28" fmla="*/ 1201 w 2666"/>
                  <a:gd name="T29" fmla="*/ 695 h 2170"/>
                  <a:gd name="T30" fmla="*/ 1301 w 2666"/>
                  <a:gd name="T31" fmla="*/ 638 h 2170"/>
                  <a:gd name="T32" fmla="*/ 1414 w 2666"/>
                  <a:gd name="T33" fmla="*/ 595 h 2170"/>
                  <a:gd name="T34" fmla="*/ 1528 w 2666"/>
                  <a:gd name="T35" fmla="*/ 553 h 2170"/>
                  <a:gd name="T36" fmla="*/ 1613 w 2666"/>
                  <a:gd name="T37" fmla="*/ 510 h 2170"/>
                  <a:gd name="T38" fmla="*/ 1698 w 2666"/>
                  <a:gd name="T39" fmla="*/ 439 h 2170"/>
                  <a:gd name="T40" fmla="*/ 1740 w 2666"/>
                  <a:gd name="T41" fmla="*/ 340 h 2170"/>
                  <a:gd name="T42" fmla="*/ 1726 w 2666"/>
                  <a:gd name="T43" fmla="*/ 269 h 2170"/>
                  <a:gd name="T44" fmla="*/ 1684 w 2666"/>
                  <a:gd name="T45" fmla="*/ 156 h 2170"/>
                  <a:gd name="T46" fmla="*/ 1655 w 2666"/>
                  <a:gd name="T47" fmla="*/ 56 h 2170"/>
                  <a:gd name="T48" fmla="*/ 1684 w 2666"/>
                  <a:gd name="T49" fmla="*/ 14 h 2170"/>
                  <a:gd name="T50" fmla="*/ 1868 w 2666"/>
                  <a:gd name="T51" fmla="*/ 56 h 2170"/>
                  <a:gd name="T52" fmla="*/ 1911 w 2666"/>
                  <a:gd name="T53" fmla="*/ 70 h 2170"/>
                  <a:gd name="T54" fmla="*/ 1939 w 2666"/>
                  <a:gd name="T55" fmla="*/ 85 h 2170"/>
                  <a:gd name="T56" fmla="*/ 1967 w 2666"/>
                  <a:gd name="T57" fmla="*/ 99 h 2170"/>
                  <a:gd name="T58" fmla="*/ 2006 w 2666"/>
                  <a:gd name="T59" fmla="*/ 127 h 2170"/>
                  <a:gd name="T60" fmla="*/ 2034 w 2666"/>
                  <a:gd name="T61" fmla="*/ 156 h 2170"/>
                  <a:gd name="T62" fmla="*/ 2048 w 2666"/>
                  <a:gd name="T63" fmla="*/ 170 h 2170"/>
                  <a:gd name="T64" fmla="*/ 2091 w 2666"/>
                  <a:gd name="T65" fmla="*/ 226 h 2170"/>
                  <a:gd name="T66" fmla="*/ 2119 w 2666"/>
                  <a:gd name="T67" fmla="*/ 269 h 2170"/>
                  <a:gd name="T68" fmla="*/ 2162 w 2666"/>
                  <a:gd name="T69" fmla="*/ 297 h 2170"/>
                  <a:gd name="T70" fmla="*/ 2204 w 2666"/>
                  <a:gd name="T71" fmla="*/ 340 h 2170"/>
                  <a:gd name="T72" fmla="*/ 2247 w 2666"/>
                  <a:gd name="T73" fmla="*/ 411 h 2170"/>
                  <a:gd name="T74" fmla="*/ 2275 w 2666"/>
                  <a:gd name="T75" fmla="*/ 453 h 2170"/>
                  <a:gd name="T76" fmla="*/ 2318 w 2666"/>
                  <a:gd name="T77" fmla="*/ 510 h 2170"/>
                  <a:gd name="T78" fmla="*/ 2346 w 2666"/>
                  <a:gd name="T79" fmla="*/ 553 h 2170"/>
                  <a:gd name="T80" fmla="*/ 2403 w 2666"/>
                  <a:gd name="T81" fmla="*/ 624 h 2170"/>
                  <a:gd name="T82" fmla="*/ 2431 w 2666"/>
                  <a:gd name="T83" fmla="*/ 680 h 2170"/>
                  <a:gd name="T84" fmla="*/ 2460 w 2666"/>
                  <a:gd name="T85" fmla="*/ 709 h 2170"/>
                  <a:gd name="T86" fmla="*/ 2488 w 2666"/>
                  <a:gd name="T87" fmla="*/ 765 h 2170"/>
                  <a:gd name="T88" fmla="*/ 2545 w 2666"/>
                  <a:gd name="T89" fmla="*/ 836 h 2170"/>
                  <a:gd name="T90" fmla="*/ 2573 w 2666"/>
                  <a:gd name="T91" fmla="*/ 879 h 2170"/>
                  <a:gd name="T92" fmla="*/ 2658 w 2666"/>
                  <a:gd name="T93" fmla="*/ 1007 h 2170"/>
                  <a:gd name="T94" fmla="*/ 2502 w 2666"/>
                  <a:gd name="T95" fmla="*/ 1124 h 2170"/>
                  <a:gd name="T96" fmla="*/ 2389 w 2666"/>
                  <a:gd name="T97" fmla="*/ 1209 h 2170"/>
                  <a:gd name="T98" fmla="*/ 2233 w 2666"/>
                  <a:gd name="T99" fmla="*/ 1308 h 2170"/>
                  <a:gd name="T100" fmla="*/ 2133 w 2666"/>
                  <a:gd name="T101" fmla="*/ 1379 h 2170"/>
                  <a:gd name="T102" fmla="*/ 2006 w 2666"/>
                  <a:gd name="T103" fmla="*/ 1450 h 2170"/>
                  <a:gd name="T104" fmla="*/ 1740 w 2666"/>
                  <a:gd name="T105" fmla="*/ 1592 h 2170"/>
                  <a:gd name="T106" fmla="*/ 1485 w 2666"/>
                  <a:gd name="T107" fmla="*/ 1734 h 2170"/>
                  <a:gd name="T108" fmla="*/ 1343 w 2666"/>
                  <a:gd name="T109" fmla="*/ 1791 h 2170"/>
                  <a:gd name="T110" fmla="*/ 1216 w 2666"/>
                  <a:gd name="T111" fmla="*/ 1848 h 2170"/>
                  <a:gd name="T112" fmla="*/ 1102 w 2666"/>
                  <a:gd name="T113" fmla="*/ 1904 h 2170"/>
                  <a:gd name="T114" fmla="*/ 539 w 2666"/>
                  <a:gd name="T115" fmla="*/ 2089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34"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noFill/>
              <a:ln w="9525">
                <a:solidFill>
                  <a:srgbClr val="333333"/>
                </a:solidFill>
                <a:round/>
                <a:headEnd/>
                <a:tailEnd/>
              </a:ln>
            </p:spPr>
            <p:txBody>
              <a:bodyPr/>
              <a:lstStyle/>
              <a:p>
                <a:endParaRPr lang="ja-JP" altLang="en-US"/>
              </a:p>
            </p:txBody>
          </p:sp>
          <p:sp>
            <p:nvSpPr>
              <p:cNvPr id="135"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noFill/>
              <a:ln w="9525">
                <a:solidFill>
                  <a:srgbClr val="333333"/>
                </a:solidFill>
                <a:round/>
                <a:headEnd/>
                <a:tailEnd/>
              </a:ln>
            </p:spPr>
            <p:txBody>
              <a:bodyPr/>
              <a:lstStyle/>
              <a:p>
                <a:endParaRPr lang="ja-JP" altLang="en-US"/>
              </a:p>
            </p:txBody>
          </p:sp>
          <p:sp>
            <p:nvSpPr>
              <p:cNvPr id="136" name="Freeform 45"/>
              <p:cNvSpPr>
                <a:spLocks/>
              </p:cNvSpPr>
              <p:nvPr/>
            </p:nvSpPr>
            <p:spPr bwMode="auto">
              <a:xfrm>
                <a:off x="6311" y="2169"/>
                <a:ext cx="1475" cy="1512"/>
              </a:xfrm>
              <a:custGeom>
                <a:avLst/>
                <a:gdLst>
                  <a:gd name="T0" fmla="*/ 894 w 1475"/>
                  <a:gd name="T1" fmla="*/ 38 h 1603"/>
                  <a:gd name="T2" fmla="*/ 964 w 1475"/>
                  <a:gd name="T3" fmla="*/ 47 h 1603"/>
                  <a:gd name="T4" fmla="*/ 1021 w 1475"/>
                  <a:gd name="T5" fmla="*/ 94 h 1603"/>
                  <a:gd name="T6" fmla="*/ 1035 w 1475"/>
                  <a:gd name="T7" fmla="*/ 123 h 1603"/>
                  <a:gd name="T8" fmla="*/ 1035 w 1475"/>
                  <a:gd name="T9" fmla="*/ 170 h 1603"/>
                  <a:gd name="T10" fmla="*/ 1035 w 1475"/>
                  <a:gd name="T11" fmla="*/ 207 h 1603"/>
                  <a:gd name="T12" fmla="*/ 1021 w 1475"/>
                  <a:gd name="T13" fmla="*/ 243 h 1603"/>
                  <a:gd name="T14" fmla="*/ 1007 w 1475"/>
                  <a:gd name="T15" fmla="*/ 291 h 1603"/>
                  <a:gd name="T16" fmla="*/ 979 w 1475"/>
                  <a:gd name="T17" fmla="*/ 321 h 1603"/>
                  <a:gd name="T18" fmla="*/ 1007 w 1475"/>
                  <a:gd name="T19" fmla="*/ 368 h 1603"/>
                  <a:gd name="T20" fmla="*/ 1064 w 1475"/>
                  <a:gd name="T21" fmla="*/ 310 h 1603"/>
                  <a:gd name="T22" fmla="*/ 1120 w 1475"/>
                  <a:gd name="T23" fmla="*/ 283 h 1603"/>
                  <a:gd name="T24" fmla="*/ 1191 w 1475"/>
                  <a:gd name="T25" fmla="*/ 283 h 1603"/>
                  <a:gd name="T26" fmla="*/ 1248 w 1475"/>
                  <a:gd name="T27" fmla="*/ 291 h 1603"/>
                  <a:gd name="T28" fmla="*/ 1305 w 1475"/>
                  <a:gd name="T29" fmla="*/ 291 h 1603"/>
                  <a:gd name="T30" fmla="*/ 1404 w 1475"/>
                  <a:gd name="T31" fmla="*/ 274 h 1603"/>
                  <a:gd name="T32" fmla="*/ 1475 w 1475"/>
                  <a:gd name="T33" fmla="*/ 274 h 1603"/>
                  <a:gd name="T34" fmla="*/ 1461 w 1475"/>
                  <a:gd name="T35" fmla="*/ 321 h 1603"/>
                  <a:gd name="T36" fmla="*/ 1418 w 1475"/>
                  <a:gd name="T37" fmla="*/ 415 h 1603"/>
                  <a:gd name="T38" fmla="*/ 1248 w 1475"/>
                  <a:gd name="T39" fmla="*/ 480 h 1603"/>
                  <a:gd name="T40" fmla="*/ 1177 w 1475"/>
                  <a:gd name="T41" fmla="*/ 480 h 1603"/>
                  <a:gd name="T42" fmla="*/ 1177 w 1475"/>
                  <a:gd name="T43" fmla="*/ 490 h 1603"/>
                  <a:gd name="T44" fmla="*/ 1248 w 1475"/>
                  <a:gd name="T45" fmla="*/ 527 h 1603"/>
                  <a:gd name="T46" fmla="*/ 1291 w 1475"/>
                  <a:gd name="T47" fmla="*/ 556 h 1603"/>
                  <a:gd name="T48" fmla="*/ 1234 w 1475"/>
                  <a:gd name="T49" fmla="*/ 613 h 1603"/>
                  <a:gd name="T50" fmla="*/ 1149 w 1475"/>
                  <a:gd name="T51" fmla="*/ 651 h 1603"/>
                  <a:gd name="T52" fmla="*/ 1064 w 1475"/>
                  <a:gd name="T53" fmla="*/ 697 h 1603"/>
                  <a:gd name="T54" fmla="*/ 1007 w 1475"/>
                  <a:gd name="T55" fmla="*/ 735 h 1603"/>
                  <a:gd name="T56" fmla="*/ 950 w 1475"/>
                  <a:gd name="T57" fmla="*/ 735 h 1603"/>
                  <a:gd name="T58" fmla="*/ 908 w 1475"/>
                  <a:gd name="T59" fmla="*/ 744 h 1603"/>
                  <a:gd name="T60" fmla="*/ 879 w 1475"/>
                  <a:gd name="T61" fmla="*/ 783 h 1603"/>
                  <a:gd name="T62" fmla="*/ 794 w 1475"/>
                  <a:gd name="T63" fmla="*/ 914 h 1603"/>
                  <a:gd name="T64" fmla="*/ 738 w 1475"/>
                  <a:gd name="T65" fmla="*/ 989 h 1603"/>
                  <a:gd name="T66" fmla="*/ 624 w 1475"/>
                  <a:gd name="T67" fmla="*/ 1037 h 1603"/>
                  <a:gd name="T68" fmla="*/ 567 w 1475"/>
                  <a:gd name="T69" fmla="*/ 1037 h 1603"/>
                  <a:gd name="T70" fmla="*/ 496 w 1475"/>
                  <a:gd name="T71" fmla="*/ 1018 h 1603"/>
                  <a:gd name="T72" fmla="*/ 511 w 1475"/>
                  <a:gd name="T73" fmla="*/ 1037 h 1603"/>
                  <a:gd name="T74" fmla="*/ 525 w 1475"/>
                  <a:gd name="T75" fmla="*/ 1046 h 1603"/>
                  <a:gd name="T76" fmla="*/ 454 w 1475"/>
                  <a:gd name="T77" fmla="*/ 1037 h 1603"/>
                  <a:gd name="T78" fmla="*/ 411 w 1475"/>
                  <a:gd name="T79" fmla="*/ 1037 h 1603"/>
                  <a:gd name="T80" fmla="*/ 284 w 1475"/>
                  <a:gd name="T81" fmla="*/ 1046 h 1603"/>
                  <a:gd name="T82" fmla="*/ 184 w 1475"/>
                  <a:gd name="T83" fmla="*/ 1065 h 1603"/>
                  <a:gd name="T84" fmla="*/ 14 w 1475"/>
                  <a:gd name="T85" fmla="*/ 923 h 1603"/>
                  <a:gd name="T86" fmla="*/ 43 w 1475"/>
                  <a:gd name="T87" fmla="*/ 556 h 1603"/>
                  <a:gd name="T88" fmla="*/ 57 w 1475"/>
                  <a:gd name="T89" fmla="*/ 310 h 1603"/>
                  <a:gd name="T90" fmla="*/ 142 w 1475"/>
                  <a:gd name="T91" fmla="*/ 189 h 1603"/>
                  <a:gd name="T92" fmla="*/ 326 w 1475"/>
                  <a:gd name="T93" fmla="*/ 180 h 1603"/>
                  <a:gd name="T94" fmla="*/ 369 w 1475"/>
                  <a:gd name="T95" fmla="*/ 330 h 1603"/>
                  <a:gd name="T96" fmla="*/ 411 w 1475"/>
                  <a:gd name="T97" fmla="*/ 387 h 1603"/>
                  <a:gd name="T98" fmla="*/ 496 w 1475"/>
                  <a:gd name="T99" fmla="*/ 434 h 1603"/>
                  <a:gd name="T100" fmla="*/ 567 w 1475"/>
                  <a:gd name="T101" fmla="*/ 405 h 1603"/>
                  <a:gd name="T102" fmla="*/ 610 w 1475"/>
                  <a:gd name="T103" fmla="*/ 302 h 1603"/>
                  <a:gd name="T104" fmla="*/ 638 w 1475"/>
                  <a:gd name="T105" fmla="*/ 236 h 1603"/>
                  <a:gd name="T106" fmla="*/ 596 w 1475"/>
                  <a:gd name="T107" fmla="*/ 180 h 1603"/>
                  <a:gd name="T108" fmla="*/ 695 w 1475"/>
                  <a:gd name="T109" fmla="*/ 180 h 1603"/>
                  <a:gd name="T110" fmla="*/ 879 w 1475"/>
                  <a:gd name="T111" fmla="*/ 189 h 1603"/>
                  <a:gd name="T112" fmla="*/ 908 w 1475"/>
                  <a:gd name="T113" fmla="*/ 141 h 1603"/>
                  <a:gd name="T114" fmla="*/ 851 w 1475"/>
                  <a:gd name="T115" fmla="*/ 133 h 1603"/>
                  <a:gd name="T116" fmla="*/ 894 w 1475"/>
                  <a:gd name="T117" fmla="*/ 123 h 1603"/>
                  <a:gd name="T118" fmla="*/ 865 w 1475"/>
                  <a:gd name="T119" fmla="*/ 104 h 1603"/>
                  <a:gd name="T120" fmla="*/ 894 w 1475"/>
                  <a:gd name="T121" fmla="*/ 66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37" name="Freeform 44"/>
              <p:cNvSpPr>
                <a:spLocks/>
              </p:cNvSpPr>
              <p:nvPr/>
            </p:nvSpPr>
            <p:spPr bwMode="auto">
              <a:xfrm>
                <a:off x="4381" y="4116"/>
                <a:ext cx="994" cy="1317"/>
              </a:xfrm>
              <a:custGeom>
                <a:avLst/>
                <a:gdLst>
                  <a:gd name="T0" fmla="*/ 969 w 993"/>
                  <a:gd name="T1" fmla="*/ 156 h 1319"/>
                  <a:gd name="T2" fmla="*/ 954 w 993"/>
                  <a:gd name="T3" fmla="*/ 212 h 1319"/>
                  <a:gd name="T4" fmla="*/ 898 w 993"/>
                  <a:gd name="T5" fmla="*/ 378 h 1319"/>
                  <a:gd name="T6" fmla="*/ 884 w 993"/>
                  <a:gd name="T7" fmla="*/ 421 h 1319"/>
                  <a:gd name="T8" fmla="*/ 869 w 993"/>
                  <a:gd name="T9" fmla="*/ 492 h 1319"/>
                  <a:gd name="T10" fmla="*/ 855 w 993"/>
                  <a:gd name="T11" fmla="*/ 563 h 1319"/>
                  <a:gd name="T12" fmla="*/ 841 w 993"/>
                  <a:gd name="T13" fmla="*/ 591 h 1319"/>
                  <a:gd name="T14" fmla="*/ 841 w 993"/>
                  <a:gd name="T15" fmla="*/ 620 h 1319"/>
                  <a:gd name="T16" fmla="*/ 827 w 993"/>
                  <a:gd name="T17" fmla="*/ 648 h 1319"/>
                  <a:gd name="T18" fmla="*/ 813 w 993"/>
                  <a:gd name="T19" fmla="*/ 719 h 1319"/>
                  <a:gd name="T20" fmla="*/ 784 w 993"/>
                  <a:gd name="T21" fmla="*/ 790 h 1319"/>
                  <a:gd name="T22" fmla="*/ 784 w 993"/>
                  <a:gd name="T23" fmla="*/ 832 h 1319"/>
                  <a:gd name="T24" fmla="*/ 770 w 993"/>
                  <a:gd name="T25" fmla="*/ 861 h 1319"/>
                  <a:gd name="T26" fmla="*/ 770 w 993"/>
                  <a:gd name="T27" fmla="*/ 889 h 1319"/>
                  <a:gd name="T28" fmla="*/ 756 w 993"/>
                  <a:gd name="T29" fmla="*/ 903 h 1319"/>
                  <a:gd name="T30" fmla="*/ 756 w 993"/>
                  <a:gd name="T31" fmla="*/ 932 h 1319"/>
                  <a:gd name="T32" fmla="*/ 742 w 993"/>
                  <a:gd name="T33" fmla="*/ 946 h 1319"/>
                  <a:gd name="T34" fmla="*/ 742 w 993"/>
                  <a:gd name="T35" fmla="*/ 960 h 1319"/>
                  <a:gd name="T36" fmla="*/ 742 w 993"/>
                  <a:gd name="T37" fmla="*/ 986 h 1319"/>
                  <a:gd name="T38" fmla="*/ 728 w 993"/>
                  <a:gd name="T39" fmla="*/ 1013 h 1319"/>
                  <a:gd name="T40" fmla="*/ 728 w 993"/>
                  <a:gd name="T41" fmla="*/ 1027 h 1319"/>
                  <a:gd name="T42" fmla="*/ 713 w 993"/>
                  <a:gd name="T43" fmla="*/ 1055 h 1319"/>
                  <a:gd name="T44" fmla="*/ 699 w 993"/>
                  <a:gd name="T45" fmla="*/ 1098 h 1319"/>
                  <a:gd name="T46" fmla="*/ 699 w 993"/>
                  <a:gd name="T47" fmla="*/ 1126 h 1319"/>
                  <a:gd name="T48" fmla="*/ 685 w 993"/>
                  <a:gd name="T49" fmla="*/ 1155 h 1319"/>
                  <a:gd name="T50" fmla="*/ 657 w 993"/>
                  <a:gd name="T51" fmla="*/ 1183 h 1319"/>
                  <a:gd name="T52" fmla="*/ 628 w 993"/>
                  <a:gd name="T53" fmla="*/ 1211 h 1319"/>
                  <a:gd name="T54" fmla="*/ 600 w 993"/>
                  <a:gd name="T55" fmla="*/ 1254 h 1319"/>
                  <a:gd name="T56" fmla="*/ 600 w 993"/>
                  <a:gd name="T57" fmla="*/ 1268 h 1319"/>
                  <a:gd name="T58" fmla="*/ 572 w 993"/>
                  <a:gd name="T59" fmla="*/ 1282 h 1319"/>
                  <a:gd name="T60" fmla="*/ 557 w 993"/>
                  <a:gd name="T61" fmla="*/ 1296 h 1319"/>
                  <a:gd name="T62" fmla="*/ 529 w 993"/>
                  <a:gd name="T63" fmla="*/ 1311 h 1319"/>
                  <a:gd name="T64" fmla="*/ 501 w 993"/>
                  <a:gd name="T65" fmla="*/ 1311 h 1319"/>
                  <a:gd name="T66" fmla="*/ 468 w 993"/>
                  <a:gd name="T67" fmla="*/ 1311 h 1319"/>
                  <a:gd name="T68" fmla="*/ 426 w 993"/>
                  <a:gd name="T69" fmla="*/ 1311 h 1319"/>
                  <a:gd name="T70" fmla="*/ 397 w 993"/>
                  <a:gd name="T71" fmla="*/ 1311 h 1319"/>
                  <a:gd name="T72" fmla="*/ 241 w 993"/>
                  <a:gd name="T73" fmla="*/ 1254 h 1319"/>
                  <a:gd name="T74" fmla="*/ 213 w 993"/>
                  <a:gd name="T75" fmla="*/ 1254 h 1319"/>
                  <a:gd name="T76" fmla="*/ 156 w 993"/>
                  <a:gd name="T77" fmla="*/ 1226 h 1319"/>
                  <a:gd name="T78" fmla="*/ 114 w 993"/>
                  <a:gd name="T79" fmla="*/ 1211 h 1319"/>
                  <a:gd name="T80" fmla="*/ 100 w 993"/>
                  <a:gd name="T81" fmla="*/ 1211 h 1319"/>
                  <a:gd name="T82" fmla="*/ 85 w 993"/>
                  <a:gd name="T83" fmla="*/ 1211 h 1319"/>
                  <a:gd name="T84" fmla="*/ 57 w 993"/>
                  <a:gd name="T85" fmla="*/ 1197 h 1319"/>
                  <a:gd name="T86" fmla="*/ 14 w 993"/>
                  <a:gd name="T87" fmla="*/ 1183 h 1319"/>
                  <a:gd name="T88" fmla="*/ 0 w 993"/>
                  <a:gd name="T89" fmla="*/ 1169 h 1319"/>
                  <a:gd name="T90" fmla="*/ 57 w 993"/>
                  <a:gd name="T91" fmla="*/ 1013 h 1319"/>
                  <a:gd name="T92" fmla="*/ 57 w 993"/>
                  <a:gd name="T93" fmla="*/ 974 h 1319"/>
                  <a:gd name="T94" fmla="*/ 128 w 993"/>
                  <a:gd name="T95" fmla="*/ 960 h 1319"/>
                  <a:gd name="T96" fmla="*/ 156 w 993"/>
                  <a:gd name="T97" fmla="*/ 747 h 1319"/>
                  <a:gd name="T98" fmla="*/ 170 w 993"/>
                  <a:gd name="T99" fmla="*/ 676 h 1319"/>
                  <a:gd name="T100" fmla="*/ 185 w 993"/>
                  <a:gd name="T101" fmla="*/ 464 h 1319"/>
                  <a:gd name="T102" fmla="*/ 284 w 993"/>
                  <a:gd name="T103" fmla="*/ 393 h 1319"/>
                  <a:gd name="T104" fmla="*/ 383 w 993"/>
                  <a:gd name="T105" fmla="*/ 407 h 1319"/>
                  <a:gd name="T106" fmla="*/ 440 w 993"/>
                  <a:gd name="T107" fmla="*/ 407 h 1319"/>
                  <a:gd name="T108" fmla="*/ 515 w 993"/>
                  <a:gd name="T109" fmla="*/ 198 h 1319"/>
                  <a:gd name="T110" fmla="*/ 543 w 993"/>
                  <a:gd name="T111" fmla="*/ 0 h 1319"/>
                  <a:gd name="T112" fmla="*/ 742 w 993"/>
                  <a:gd name="T113" fmla="*/ 28 h 1319"/>
                  <a:gd name="T114" fmla="*/ 813 w 993"/>
                  <a:gd name="T115" fmla="*/ 42 h 1319"/>
                  <a:gd name="T116" fmla="*/ 926 w 993"/>
                  <a:gd name="T117" fmla="*/ 56 h 1319"/>
                  <a:gd name="T118" fmla="*/ 983 w 993"/>
                  <a:gd name="T119" fmla="*/ 85 h 1319"/>
                  <a:gd name="T120" fmla="*/ 983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38"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blipFill dpi="0" rotWithShape="1">
                <a:blip r:embed="rId3" cstate="print"/>
                <a:srcRect/>
                <a:tile tx="0" ty="0" sx="100000" sy="100000" flip="none" algn="tl"/>
              </a:blipFill>
              <a:ln w="0">
                <a:solidFill>
                  <a:srgbClr val="333333"/>
                </a:solidFill>
                <a:round/>
                <a:headEnd/>
                <a:tailEnd/>
              </a:ln>
            </p:spPr>
            <p:txBody>
              <a:bodyPr/>
              <a:lstStyle/>
              <a:p>
                <a:endParaRPr lang="ja-JP" altLang="en-US"/>
              </a:p>
            </p:txBody>
          </p:sp>
          <p:sp>
            <p:nvSpPr>
              <p:cNvPr id="139"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0" name="Freeform 41"/>
              <p:cNvSpPr>
                <a:spLocks/>
              </p:cNvSpPr>
              <p:nvPr/>
            </p:nvSpPr>
            <p:spPr bwMode="auto">
              <a:xfrm>
                <a:off x="5262" y="3773"/>
                <a:ext cx="1205" cy="832"/>
              </a:xfrm>
              <a:custGeom>
                <a:avLst/>
                <a:gdLst>
                  <a:gd name="T0" fmla="*/ 723 w 1205"/>
                  <a:gd name="T1" fmla="*/ 85 h 865"/>
                  <a:gd name="T2" fmla="*/ 751 w 1205"/>
                  <a:gd name="T3" fmla="*/ 96 h 865"/>
                  <a:gd name="T4" fmla="*/ 822 w 1205"/>
                  <a:gd name="T5" fmla="*/ 96 h 865"/>
                  <a:gd name="T6" fmla="*/ 865 w 1205"/>
                  <a:gd name="T7" fmla="*/ 106 h 865"/>
                  <a:gd name="T8" fmla="*/ 936 w 1205"/>
                  <a:gd name="T9" fmla="*/ 127 h 865"/>
                  <a:gd name="T10" fmla="*/ 1021 w 1205"/>
                  <a:gd name="T11" fmla="*/ 148 h 865"/>
                  <a:gd name="T12" fmla="*/ 1205 w 1205"/>
                  <a:gd name="T13" fmla="*/ 190 h 865"/>
                  <a:gd name="T14" fmla="*/ 1191 w 1205"/>
                  <a:gd name="T15" fmla="*/ 233 h 865"/>
                  <a:gd name="T16" fmla="*/ 1205 w 1205"/>
                  <a:gd name="T17" fmla="*/ 244 h 865"/>
                  <a:gd name="T18" fmla="*/ 1205 w 1205"/>
                  <a:gd name="T19" fmla="*/ 265 h 865"/>
                  <a:gd name="T20" fmla="*/ 1191 w 1205"/>
                  <a:gd name="T21" fmla="*/ 297 h 865"/>
                  <a:gd name="T22" fmla="*/ 1177 w 1205"/>
                  <a:gd name="T23" fmla="*/ 328 h 865"/>
                  <a:gd name="T24" fmla="*/ 1163 w 1205"/>
                  <a:gd name="T25" fmla="*/ 361 h 865"/>
                  <a:gd name="T26" fmla="*/ 1163 w 1205"/>
                  <a:gd name="T27" fmla="*/ 424 h 865"/>
                  <a:gd name="T28" fmla="*/ 1163 w 1205"/>
                  <a:gd name="T29" fmla="*/ 455 h 865"/>
                  <a:gd name="T30" fmla="*/ 1148 w 1205"/>
                  <a:gd name="T31" fmla="*/ 477 h 865"/>
                  <a:gd name="T32" fmla="*/ 1134 w 1205"/>
                  <a:gd name="T33" fmla="*/ 520 h 865"/>
                  <a:gd name="T34" fmla="*/ 992 w 1205"/>
                  <a:gd name="T35" fmla="*/ 562 h 865"/>
                  <a:gd name="T36" fmla="*/ 950 w 1205"/>
                  <a:gd name="T37" fmla="*/ 645 h 865"/>
                  <a:gd name="T38" fmla="*/ 921 w 1205"/>
                  <a:gd name="T39" fmla="*/ 637 h 865"/>
                  <a:gd name="T40" fmla="*/ 893 w 1205"/>
                  <a:gd name="T41" fmla="*/ 637 h 865"/>
                  <a:gd name="T42" fmla="*/ 851 w 1205"/>
                  <a:gd name="T43" fmla="*/ 637 h 865"/>
                  <a:gd name="T44" fmla="*/ 822 w 1205"/>
                  <a:gd name="T45" fmla="*/ 637 h 865"/>
                  <a:gd name="T46" fmla="*/ 765 w 1205"/>
                  <a:gd name="T47" fmla="*/ 625 h 865"/>
                  <a:gd name="T48" fmla="*/ 737 w 1205"/>
                  <a:gd name="T49" fmla="*/ 625 h 865"/>
                  <a:gd name="T50" fmla="*/ 723 w 1205"/>
                  <a:gd name="T51" fmla="*/ 625 h 865"/>
                  <a:gd name="T52" fmla="*/ 680 w 1205"/>
                  <a:gd name="T53" fmla="*/ 625 h 865"/>
                  <a:gd name="T54" fmla="*/ 652 w 1205"/>
                  <a:gd name="T55" fmla="*/ 616 h 865"/>
                  <a:gd name="T56" fmla="*/ 581 w 1205"/>
                  <a:gd name="T57" fmla="*/ 616 h 865"/>
                  <a:gd name="T58" fmla="*/ 496 w 1205"/>
                  <a:gd name="T59" fmla="*/ 603 h 865"/>
                  <a:gd name="T60" fmla="*/ 468 w 1205"/>
                  <a:gd name="T61" fmla="*/ 603 h 865"/>
                  <a:gd name="T62" fmla="*/ 425 w 1205"/>
                  <a:gd name="T63" fmla="*/ 603 h 865"/>
                  <a:gd name="T64" fmla="*/ 397 w 1205"/>
                  <a:gd name="T65" fmla="*/ 603 h 865"/>
                  <a:gd name="T66" fmla="*/ 312 w 1205"/>
                  <a:gd name="T67" fmla="*/ 594 h 865"/>
                  <a:gd name="T68" fmla="*/ 283 w 1205"/>
                  <a:gd name="T69" fmla="*/ 594 h 865"/>
                  <a:gd name="T70" fmla="*/ 198 w 1205"/>
                  <a:gd name="T71" fmla="*/ 603 h 865"/>
                  <a:gd name="T72" fmla="*/ 113 w 1205"/>
                  <a:gd name="T73" fmla="*/ 603 h 865"/>
                  <a:gd name="T74" fmla="*/ 85 w 1205"/>
                  <a:gd name="T75" fmla="*/ 603 h 865"/>
                  <a:gd name="T76" fmla="*/ 70 w 1205"/>
                  <a:gd name="T77" fmla="*/ 603 h 865"/>
                  <a:gd name="T78" fmla="*/ 42 w 1205"/>
                  <a:gd name="T79" fmla="*/ 603 h 865"/>
                  <a:gd name="T80" fmla="*/ 14 w 1205"/>
                  <a:gd name="T81" fmla="*/ 603 h 865"/>
                  <a:gd name="T82" fmla="*/ 0 w 1205"/>
                  <a:gd name="T83" fmla="*/ 583 h 865"/>
                  <a:gd name="T84" fmla="*/ 28 w 1205"/>
                  <a:gd name="T85" fmla="*/ 541 h 865"/>
                  <a:gd name="T86" fmla="*/ 85 w 1205"/>
                  <a:gd name="T87" fmla="*/ 392 h 865"/>
                  <a:gd name="T88" fmla="*/ 99 w 1205"/>
                  <a:gd name="T89" fmla="*/ 339 h 865"/>
                  <a:gd name="T90" fmla="*/ 113 w 1205"/>
                  <a:gd name="T91" fmla="*/ 307 h 865"/>
                  <a:gd name="T92" fmla="*/ 141 w 1205"/>
                  <a:gd name="T93" fmla="*/ 213 h 865"/>
                  <a:gd name="T94" fmla="*/ 141 w 1205"/>
                  <a:gd name="T95" fmla="*/ 180 h 865"/>
                  <a:gd name="T96" fmla="*/ 141 w 1205"/>
                  <a:gd name="T97" fmla="*/ 148 h 865"/>
                  <a:gd name="T98" fmla="*/ 141 w 1205"/>
                  <a:gd name="T99" fmla="*/ 127 h 865"/>
                  <a:gd name="T100" fmla="*/ 141 w 1205"/>
                  <a:gd name="T101" fmla="*/ 85 h 865"/>
                  <a:gd name="T102" fmla="*/ 269 w 1205"/>
                  <a:gd name="T103" fmla="*/ 74 h 865"/>
                  <a:gd name="T104" fmla="*/ 354 w 1205"/>
                  <a:gd name="T105" fmla="*/ 74 h 865"/>
                  <a:gd name="T106" fmla="*/ 368 w 1205"/>
                  <a:gd name="T107" fmla="*/ 54 h 865"/>
                  <a:gd name="T108" fmla="*/ 368 w 1205"/>
                  <a:gd name="T109" fmla="*/ 13 h 865"/>
                  <a:gd name="T110" fmla="*/ 581 w 1205"/>
                  <a:gd name="T111" fmla="*/ 74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1"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2" name="Freeform 39"/>
              <p:cNvSpPr>
                <a:spLocks/>
              </p:cNvSpPr>
              <p:nvPr/>
            </p:nvSpPr>
            <p:spPr bwMode="auto">
              <a:xfrm>
                <a:off x="2779" y="2823"/>
                <a:ext cx="1065" cy="1148"/>
              </a:xfrm>
              <a:custGeom>
                <a:avLst/>
                <a:gdLst>
                  <a:gd name="T0" fmla="*/ 614 w 1063"/>
                  <a:gd name="T1" fmla="*/ 212 h 1149"/>
                  <a:gd name="T2" fmla="*/ 642 w 1063"/>
                  <a:gd name="T3" fmla="*/ 227 h 1149"/>
                  <a:gd name="T4" fmla="*/ 656 w 1063"/>
                  <a:gd name="T5" fmla="*/ 241 h 1149"/>
                  <a:gd name="T6" fmla="*/ 770 w 1063"/>
                  <a:gd name="T7" fmla="*/ 297 h 1149"/>
                  <a:gd name="T8" fmla="*/ 830 w 1063"/>
                  <a:gd name="T9" fmla="*/ 283 h 1149"/>
                  <a:gd name="T10" fmla="*/ 901 w 1063"/>
                  <a:gd name="T11" fmla="*/ 241 h 1149"/>
                  <a:gd name="T12" fmla="*/ 958 w 1063"/>
                  <a:gd name="T13" fmla="*/ 198 h 1149"/>
                  <a:gd name="T14" fmla="*/ 1057 w 1063"/>
                  <a:gd name="T15" fmla="*/ 184 h 1149"/>
                  <a:gd name="T16" fmla="*/ 1057 w 1063"/>
                  <a:gd name="T17" fmla="*/ 198 h 1149"/>
                  <a:gd name="T18" fmla="*/ 1043 w 1063"/>
                  <a:gd name="T19" fmla="*/ 241 h 1149"/>
                  <a:gd name="T20" fmla="*/ 1029 w 1063"/>
                  <a:gd name="T21" fmla="*/ 283 h 1149"/>
                  <a:gd name="T22" fmla="*/ 1015 w 1063"/>
                  <a:gd name="T23" fmla="*/ 297 h 1149"/>
                  <a:gd name="T24" fmla="*/ 1015 w 1063"/>
                  <a:gd name="T25" fmla="*/ 340 h 1149"/>
                  <a:gd name="T26" fmla="*/ 1015 w 1063"/>
                  <a:gd name="T27" fmla="*/ 368 h 1149"/>
                  <a:gd name="T28" fmla="*/ 1029 w 1063"/>
                  <a:gd name="T29" fmla="*/ 397 h 1149"/>
                  <a:gd name="T30" fmla="*/ 1057 w 1063"/>
                  <a:gd name="T31" fmla="*/ 524 h 1149"/>
                  <a:gd name="T32" fmla="*/ 1071 w 1063"/>
                  <a:gd name="T33" fmla="*/ 567 h 1149"/>
                  <a:gd name="T34" fmla="*/ 1029 w 1063"/>
                  <a:gd name="T35" fmla="*/ 577 h 1149"/>
                  <a:gd name="T36" fmla="*/ 986 w 1063"/>
                  <a:gd name="T37" fmla="*/ 606 h 1149"/>
                  <a:gd name="T38" fmla="*/ 972 w 1063"/>
                  <a:gd name="T39" fmla="*/ 620 h 1149"/>
                  <a:gd name="T40" fmla="*/ 930 w 1063"/>
                  <a:gd name="T41" fmla="*/ 648 h 1149"/>
                  <a:gd name="T42" fmla="*/ 887 w 1063"/>
                  <a:gd name="T43" fmla="*/ 691 h 1149"/>
                  <a:gd name="T44" fmla="*/ 784 w 1063"/>
                  <a:gd name="T45" fmla="*/ 804 h 1149"/>
                  <a:gd name="T46" fmla="*/ 741 w 1063"/>
                  <a:gd name="T47" fmla="*/ 875 h 1149"/>
                  <a:gd name="T48" fmla="*/ 713 w 1063"/>
                  <a:gd name="T49" fmla="*/ 918 h 1149"/>
                  <a:gd name="T50" fmla="*/ 500 w 1063"/>
                  <a:gd name="T51" fmla="*/ 1088 h 1149"/>
                  <a:gd name="T52" fmla="*/ 372 w 1063"/>
                  <a:gd name="T53" fmla="*/ 1145 h 1149"/>
                  <a:gd name="T54" fmla="*/ 344 w 1063"/>
                  <a:gd name="T55" fmla="*/ 1088 h 1149"/>
                  <a:gd name="T56" fmla="*/ 255 w 1063"/>
                  <a:gd name="T57" fmla="*/ 974 h 1149"/>
                  <a:gd name="T58" fmla="*/ 241 w 1063"/>
                  <a:gd name="T59" fmla="*/ 946 h 1149"/>
                  <a:gd name="T60" fmla="*/ 241 w 1063"/>
                  <a:gd name="T61" fmla="*/ 946 h 1149"/>
                  <a:gd name="T62" fmla="*/ 241 w 1063"/>
                  <a:gd name="T63" fmla="*/ 932 h 1149"/>
                  <a:gd name="T64" fmla="*/ 227 w 1063"/>
                  <a:gd name="T65" fmla="*/ 918 h 1149"/>
                  <a:gd name="T66" fmla="*/ 227 w 1063"/>
                  <a:gd name="T67" fmla="*/ 918 h 1149"/>
                  <a:gd name="T68" fmla="*/ 212 w 1063"/>
                  <a:gd name="T69" fmla="*/ 903 h 1149"/>
                  <a:gd name="T70" fmla="*/ 170 w 1063"/>
                  <a:gd name="T71" fmla="*/ 875 h 1149"/>
                  <a:gd name="T72" fmla="*/ 113 w 1063"/>
                  <a:gd name="T73" fmla="*/ 875 h 1149"/>
                  <a:gd name="T74" fmla="*/ 71 w 1063"/>
                  <a:gd name="T75" fmla="*/ 861 h 1149"/>
                  <a:gd name="T76" fmla="*/ 14 w 1063"/>
                  <a:gd name="T77" fmla="*/ 847 h 1149"/>
                  <a:gd name="T78" fmla="*/ 14 w 1063"/>
                  <a:gd name="T79" fmla="*/ 818 h 1149"/>
                  <a:gd name="T80" fmla="*/ 28 w 1063"/>
                  <a:gd name="T81" fmla="*/ 762 h 1149"/>
                  <a:gd name="T82" fmla="*/ 71 w 1063"/>
                  <a:gd name="T83" fmla="*/ 634 h 1149"/>
                  <a:gd name="T84" fmla="*/ 56 w 1063"/>
                  <a:gd name="T85" fmla="*/ 577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72 w 1063"/>
                  <a:gd name="T103" fmla="*/ 42 h 1149"/>
                  <a:gd name="T104" fmla="*/ 443 w 1063"/>
                  <a:gd name="T105" fmla="*/ 0 h 1149"/>
                  <a:gd name="T106" fmla="*/ 500 w 1063"/>
                  <a:gd name="T107" fmla="*/ 71 h 1149"/>
                  <a:gd name="T108" fmla="*/ 528 w 1063"/>
                  <a:gd name="T109" fmla="*/ 113 h 1149"/>
                  <a:gd name="T110" fmla="*/ 543 w 1063"/>
                  <a:gd name="T111" fmla="*/ 127 h 1149"/>
                  <a:gd name="T112" fmla="*/ 571 w 1063"/>
                  <a:gd name="T113" fmla="*/ 156 h 1149"/>
                  <a:gd name="T114" fmla="*/ 571 w 1063"/>
                  <a:gd name="T115" fmla="*/ 156 h 1149"/>
                  <a:gd name="T116" fmla="*/ 585 w 1063"/>
                  <a:gd name="T117" fmla="*/ 184 h 1149"/>
                  <a:gd name="T118" fmla="*/ 614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3"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blipFill dpi="0" rotWithShape="1">
                <a:blip r:embed="rId2" cstate="print"/>
                <a:srcRect/>
                <a:tile tx="0" ty="0" sx="100000" sy="100000" flip="none" algn="tl"/>
              </a:blipFill>
              <a:ln w="9525">
                <a:solidFill>
                  <a:srgbClr val="333333"/>
                </a:solidFill>
                <a:round/>
                <a:headEnd/>
                <a:tailEnd/>
              </a:ln>
            </p:spPr>
            <p:txBody>
              <a:bodyPr/>
              <a:lstStyle/>
              <a:p>
                <a:endParaRPr lang="ja-JP" altLang="en-US"/>
              </a:p>
            </p:txBody>
          </p:sp>
          <p:sp>
            <p:nvSpPr>
              <p:cNvPr id="144"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blipFill dpi="0" rotWithShape="1">
                <a:blip r:embed="rId3" cstate="print"/>
                <a:srcRect/>
                <a:tile tx="0" ty="0" sx="100000" sy="100000" flip="none" algn="tl"/>
              </a:blipFill>
              <a:ln w="9525">
                <a:solidFill>
                  <a:srgbClr val="333333"/>
                </a:solidFill>
                <a:round/>
                <a:headEnd/>
                <a:tailEnd/>
              </a:ln>
            </p:spPr>
            <p:txBody>
              <a:bodyPr/>
              <a:lstStyle/>
              <a:p>
                <a:endParaRPr lang="ja-JP" altLang="en-US"/>
              </a:p>
            </p:txBody>
          </p:sp>
          <p:sp>
            <p:nvSpPr>
              <p:cNvPr id="145"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blipFill dpi="0" rotWithShape="1">
                <a:blip r:embed="rId4" cstate="print"/>
                <a:srcRect/>
                <a:tile tx="0" ty="0" sx="100000" sy="100000" flip="none" algn="tl"/>
              </a:blipFill>
              <a:ln w="9525">
                <a:solidFill>
                  <a:srgbClr val="333333"/>
                </a:solidFill>
                <a:round/>
                <a:headEnd/>
                <a:tailEnd/>
              </a:ln>
            </p:spPr>
            <p:txBody>
              <a:bodyPr/>
              <a:lstStyle/>
              <a:p>
                <a:endParaRPr lang="ja-JP" altLang="en-US"/>
              </a:p>
            </p:txBody>
          </p:sp>
          <p:sp>
            <p:nvSpPr>
              <p:cNvPr id="146"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noFill/>
              <a:ln w="9525">
                <a:solidFill>
                  <a:srgbClr val="333333"/>
                </a:solidFill>
                <a:round/>
                <a:headEnd/>
                <a:tailEnd/>
              </a:ln>
            </p:spPr>
            <p:txBody>
              <a:bodyPr/>
              <a:lstStyle/>
              <a:p>
                <a:endParaRPr lang="ja-JP" altLang="en-US"/>
              </a:p>
            </p:txBody>
          </p:sp>
        </p:grpSp>
        <p:sp>
          <p:nvSpPr>
            <p:cNvPr id="99" name="Text Box 33"/>
            <p:cNvSpPr txBox="1">
              <a:spLocks noChangeArrowheads="1"/>
            </p:cNvSpPr>
            <p:nvPr/>
          </p:nvSpPr>
          <p:spPr bwMode="auto">
            <a:xfrm>
              <a:off x="2800" y="1478"/>
              <a:ext cx="935" cy="295"/>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淀川区</a:t>
              </a:r>
              <a:endParaRPr lang="ja-JP" altLang="en-US" sz="1050" b="1" dirty="0">
                <a:latin typeface="Meiryo UI" pitchFamily="50" charset="-128"/>
                <a:ea typeface="Meiryo UI" pitchFamily="50" charset="-128"/>
                <a:cs typeface="Meiryo UI" pitchFamily="50" charset="-128"/>
              </a:endParaRPr>
            </a:p>
          </p:txBody>
        </p:sp>
        <p:sp>
          <p:nvSpPr>
            <p:cNvPr id="100" name="Text Box 32"/>
            <p:cNvSpPr txBox="1">
              <a:spLocks noChangeArrowheads="1"/>
            </p:cNvSpPr>
            <p:nvPr/>
          </p:nvSpPr>
          <p:spPr bwMode="auto">
            <a:xfrm>
              <a:off x="4262" y="977"/>
              <a:ext cx="1135" cy="299"/>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東淀川区</a:t>
              </a:r>
              <a:endParaRPr lang="ja-JP" altLang="en-US" sz="1050" b="1" dirty="0">
                <a:latin typeface="Meiryo UI" pitchFamily="50" charset="-128"/>
                <a:ea typeface="Meiryo UI" pitchFamily="50" charset="-128"/>
                <a:cs typeface="Meiryo UI" pitchFamily="50" charset="-128"/>
              </a:endParaRPr>
            </a:p>
          </p:txBody>
        </p:sp>
        <p:sp>
          <p:nvSpPr>
            <p:cNvPr id="101" name="Text Box 31"/>
            <p:cNvSpPr txBox="1">
              <a:spLocks noChangeArrowheads="1"/>
            </p:cNvSpPr>
            <p:nvPr/>
          </p:nvSpPr>
          <p:spPr bwMode="auto">
            <a:xfrm>
              <a:off x="1232" y="243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西淀川区</a:t>
              </a:r>
              <a:endParaRPr lang="ja-JP" altLang="en-US" sz="1050" b="1" dirty="0">
                <a:latin typeface="Meiryo UI" pitchFamily="50" charset="-128"/>
                <a:ea typeface="Meiryo UI" pitchFamily="50" charset="-128"/>
                <a:cs typeface="Meiryo UI" pitchFamily="50" charset="-128"/>
              </a:endParaRPr>
            </a:p>
          </p:txBody>
        </p:sp>
        <p:sp>
          <p:nvSpPr>
            <p:cNvPr id="102" name="Text Box 30"/>
            <p:cNvSpPr txBox="1">
              <a:spLocks noChangeArrowheads="1"/>
            </p:cNvSpPr>
            <p:nvPr/>
          </p:nvSpPr>
          <p:spPr bwMode="auto">
            <a:xfrm>
              <a:off x="2522" y="26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福島区</a:t>
              </a:r>
              <a:endParaRPr lang="ja-JP" altLang="en-US" sz="1050" b="1" dirty="0">
                <a:latin typeface="Meiryo UI" pitchFamily="50" charset="-128"/>
                <a:ea typeface="Meiryo UI" pitchFamily="50" charset="-128"/>
                <a:cs typeface="Meiryo UI" pitchFamily="50" charset="-128"/>
              </a:endParaRPr>
            </a:p>
          </p:txBody>
        </p:sp>
        <p:sp>
          <p:nvSpPr>
            <p:cNvPr id="103" name="Text Box 29"/>
            <p:cNvSpPr txBox="1">
              <a:spLocks noChangeArrowheads="1"/>
            </p:cNvSpPr>
            <p:nvPr/>
          </p:nvSpPr>
          <p:spPr bwMode="auto">
            <a:xfrm>
              <a:off x="3504" y="2232"/>
              <a:ext cx="720"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北区</a:t>
              </a:r>
              <a:endParaRPr lang="ja-JP" altLang="en-US" sz="1050" b="1" dirty="0">
                <a:latin typeface="Meiryo UI" pitchFamily="50" charset="-128"/>
                <a:ea typeface="Meiryo UI" pitchFamily="50" charset="-128"/>
                <a:cs typeface="Meiryo UI" pitchFamily="50" charset="-128"/>
              </a:endParaRPr>
            </a:p>
          </p:txBody>
        </p:sp>
        <p:sp>
          <p:nvSpPr>
            <p:cNvPr id="104" name="Text Box 28"/>
            <p:cNvSpPr txBox="1">
              <a:spLocks noChangeArrowheads="1"/>
            </p:cNvSpPr>
            <p:nvPr/>
          </p:nvSpPr>
          <p:spPr bwMode="auto">
            <a:xfrm>
              <a:off x="4299" y="1960"/>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都島区</a:t>
              </a:r>
              <a:endParaRPr lang="ja-JP" altLang="en-US" sz="1050" b="1" dirty="0">
                <a:latin typeface="Meiryo UI" pitchFamily="50" charset="-128"/>
                <a:ea typeface="Meiryo UI" pitchFamily="50" charset="-128"/>
                <a:cs typeface="Meiryo UI" pitchFamily="50" charset="-128"/>
              </a:endParaRPr>
            </a:p>
          </p:txBody>
        </p:sp>
        <p:sp>
          <p:nvSpPr>
            <p:cNvPr id="105" name="Text Box 27"/>
            <p:cNvSpPr txBox="1">
              <a:spLocks noChangeArrowheads="1"/>
            </p:cNvSpPr>
            <p:nvPr/>
          </p:nvSpPr>
          <p:spPr bwMode="auto">
            <a:xfrm>
              <a:off x="4929" y="1678"/>
              <a:ext cx="900" cy="360"/>
            </a:xfrm>
            <a:prstGeom prst="rect">
              <a:avLst/>
            </a:prstGeom>
            <a:noFill/>
            <a:ln w="9525">
              <a:noFill/>
              <a:miter lim="800000"/>
              <a:headEnd/>
              <a:tailEnd/>
            </a:ln>
          </p:spPr>
          <p:txBody>
            <a:bodyPr lIns="74295" tIns="8890" rIns="74295" bIns="8890"/>
            <a:lstStyle/>
            <a:p>
              <a:pPr eaLnBrk="1" hangingPunct="1"/>
              <a:r>
                <a:rPr lang="ja-JP" altLang="en-US" sz="900" b="1">
                  <a:solidFill>
                    <a:srgbClr val="000000"/>
                  </a:solidFill>
                  <a:latin typeface="Meiryo UI" pitchFamily="50" charset="-128"/>
                  <a:ea typeface="Meiryo UI" pitchFamily="50" charset="-128"/>
                  <a:cs typeface="Meiryo UI" pitchFamily="50" charset="-128"/>
                </a:rPr>
                <a:t>旭区</a:t>
              </a:r>
              <a:endParaRPr lang="ja-JP" altLang="en-US" sz="1000" b="1">
                <a:latin typeface="Meiryo UI" pitchFamily="50" charset="-128"/>
                <a:ea typeface="Meiryo UI" pitchFamily="50" charset="-128"/>
                <a:cs typeface="Meiryo UI" pitchFamily="50" charset="-128"/>
              </a:endParaRPr>
            </a:p>
          </p:txBody>
        </p:sp>
        <p:sp>
          <p:nvSpPr>
            <p:cNvPr id="106" name="Text Box 26"/>
            <p:cNvSpPr txBox="1">
              <a:spLocks noChangeArrowheads="1"/>
            </p:cNvSpPr>
            <p:nvPr/>
          </p:nvSpPr>
          <p:spPr bwMode="auto">
            <a:xfrm>
              <a:off x="1076" y="340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此花区</a:t>
              </a:r>
              <a:endParaRPr lang="ja-JP" altLang="en-US" sz="1050" b="1" dirty="0">
                <a:latin typeface="Meiryo UI" pitchFamily="50" charset="-128"/>
                <a:ea typeface="Meiryo UI" pitchFamily="50" charset="-128"/>
                <a:cs typeface="Meiryo UI" pitchFamily="50" charset="-128"/>
              </a:endParaRPr>
            </a:p>
          </p:txBody>
        </p:sp>
        <p:sp>
          <p:nvSpPr>
            <p:cNvPr id="107" name="Text Box 25"/>
            <p:cNvSpPr txBox="1">
              <a:spLocks noChangeArrowheads="1"/>
            </p:cNvSpPr>
            <p:nvPr/>
          </p:nvSpPr>
          <p:spPr bwMode="auto">
            <a:xfrm>
              <a:off x="2880" y="3165"/>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西区</a:t>
              </a:r>
              <a:endParaRPr lang="ja-JP" altLang="en-US" sz="1050" b="1" dirty="0">
                <a:latin typeface="Meiryo UI" pitchFamily="50" charset="-128"/>
                <a:ea typeface="Meiryo UI" pitchFamily="50" charset="-128"/>
                <a:cs typeface="Meiryo UI" pitchFamily="50" charset="-128"/>
              </a:endParaRPr>
            </a:p>
          </p:txBody>
        </p:sp>
        <p:sp>
          <p:nvSpPr>
            <p:cNvPr id="108" name="Text Box 24"/>
            <p:cNvSpPr txBox="1">
              <a:spLocks noChangeArrowheads="1"/>
            </p:cNvSpPr>
            <p:nvPr/>
          </p:nvSpPr>
          <p:spPr bwMode="auto">
            <a:xfrm>
              <a:off x="3781" y="310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中央区</a:t>
              </a:r>
              <a:endParaRPr lang="ja-JP" altLang="en-US" sz="1050" b="1" dirty="0">
                <a:latin typeface="Meiryo UI" pitchFamily="50" charset="-128"/>
                <a:ea typeface="Meiryo UI" pitchFamily="50" charset="-128"/>
                <a:cs typeface="Meiryo UI" pitchFamily="50" charset="-128"/>
              </a:endParaRPr>
            </a:p>
          </p:txBody>
        </p:sp>
        <p:sp>
          <p:nvSpPr>
            <p:cNvPr id="109" name="Text Box 23"/>
            <p:cNvSpPr txBox="1">
              <a:spLocks noChangeArrowheads="1"/>
            </p:cNvSpPr>
            <p:nvPr/>
          </p:nvSpPr>
          <p:spPr bwMode="auto">
            <a:xfrm>
              <a:off x="4861" y="2687"/>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城東区</a:t>
              </a:r>
              <a:endParaRPr lang="ja-JP" altLang="en-US" sz="1050" b="1" dirty="0">
                <a:latin typeface="Meiryo UI" pitchFamily="50" charset="-128"/>
                <a:ea typeface="Meiryo UI" pitchFamily="50" charset="-128"/>
                <a:cs typeface="Meiryo UI" pitchFamily="50" charset="-128"/>
              </a:endParaRPr>
            </a:p>
          </p:txBody>
        </p:sp>
        <p:sp>
          <p:nvSpPr>
            <p:cNvPr id="110" name="Text Box 21"/>
            <p:cNvSpPr txBox="1">
              <a:spLocks noChangeArrowheads="1"/>
            </p:cNvSpPr>
            <p:nvPr/>
          </p:nvSpPr>
          <p:spPr bwMode="auto">
            <a:xfrm>
              <a:off x="1004" y="5006"/>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住之江区</a:t>
              </a:r>
              <a:endParaRPr lang="ja-JP" altLang="en-US" sz="1050" b="1" dirty="0">
                <a:latin typeface="Meiryo UI" pitchFamily="50" charset="-128"/>
                <a:ea typeface="Meiryo UI" pitchFamily="50" charset="-128"/>
                <a:cs typeface="Meiryo UI" pitchFamily="50" charset="-128"/>
              </a:endParaRPr>
            </a:p>
          </p:txBody>
        </p:sp>
        <p:sp>
          <p:nvSpPr>
            <p:cNvPr id="111" name="Text Box 20"/>
            <p:cNvSpPr txBox="1">
              <a:spLocks noChangeArrowheads="1"/>
            </p:cNvSpPr>
            <p:nvPr/>
          </p:nvSpPr>
          <p:spPr bwMode="auto">
            <a:xfrm>
              <a:off x="1908" y="3668"/>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港区</a:t>
              </a:r>
              <a:endParaRPr lang="ja-JP" altLang="en-US" sz="1050" b="1" dirty="0">
                <a:latin typeface="Meiryo UI" pitchFamily="50" charset="-128"/>
                <a:ea typeface="Meiryo UI" pitchFamily="50" charset="-128"/>
                <a:cs typeface="Meiryo UI" pitchFamily="50" charset="-128"/>
              </a:endParaRPr>
            </a:p>
          </p:txBody>
        </p:sp>
        <p:sp>
          <p:nvSpPr>
            <p:cNvPr id="112" name="Text Box 19"/>
            <p:cNvSpPr txBox="1">
              <a:spLocks noChangeArrowheads="1"/>
            </p:cNvSpPr>
            <p:nvPr/>
          </p:nvSpPr>
          <p:spPr bwMode="auto">
            <a:xfrm>
              <a:off x="2219" y="4323"/>
              <a:ext cx="900" cy="360"/>
            </a:xfrm>
            <a:prstGeom prst="rect">
              <a:avLst/>
            </a:prstGeom>
            <a:noFill/>
            <a:ln w="9525">
              <a:noFill/>
              <a:miter lim="800000"/>
              <a:headEnd/>
              <a:tailEnd/>
            </a:ln>
          </p:spPr>
          <p:txBody>
            <a:bodyPr lIns="74295" tIns="8890" rIns="74295" bIns="8890"/>
            <a:lstStyle/>
            <a:p>
              <a:pPr eaLnBrk="1" hangingPunct="1"/>
              <a:r>
                <a:rPr lang="ja-JP" altLang="en-US" sz="900" b="1" dirty="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13" name="Text Box 18"/>
            <p:cNvSpPr txBox="1">
              <a:spLocks noChangeArrowheads="1"/>
            </p:cNvSpPr>
            <p:nvPr/>
          </p:nvSpPr>
          <p:spPr bwMode="auto">
            <a:xfrm>
              <a:off x="2997" y="4522"/>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西成区</a:t>
              </a:r>
              <a:endParaRPr lang="ja-JP" altLang="en-US" sz="1050" b="1" dirty="0">
                <a:latin typeface="Meiryo UI" pitchFamily="50" charset="-128"/>
                <a:ea typeface="Meiryo UI" pitchFamily="50" charset="-128"/>
                <a:cs typeface="Meiryo UI" pitchFamily="50" charset="-128"/>
              </a:endParaRPr>
            </a:p>
          </p:txBody>
        </p:sp>
        <p:sp>
          <p:nvSpPr>
            <p:cNvPr id="114" name="Text Box 17"/>
            <p:cNvSpPr txBox="1">
              <a:spLocks noChangeArrowheads="1"/>
            </p:cNvSpPr>
            <p:nvPr/>
          </p:nvSpPr>
          <p:spPr bwMode="auto">
            <a:xfrm>
              <a:off x="3151" y="3781"/>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浪速区</a:t>
              </a:r>
              <a:endParaRPr lang="ja-JP" altLang="en-US" sz="1050" b="1" dirty="0">
                <a:latin typeface="Meiryo UI" pitchFamily="50" charset="-128"/>
                <a:ea typeface="Meiryo UI" pitchFamily="50" charset="-128"/>
                <a:cs typeface="Meiryo UI" pitchFamily="50" charset="-128"/>
              </a:endParaRPr>
            </a:p>
          </p:txBody>
        </p:sp>
        <p:sp>
          <p:nvSpPr>
            <p:cNvPr id="115" name="Text Box 16"/>
            <p:cNvSpPr txBox="1">
              <a:spLocks noChangeArrowheads="1"/>
            </p:cNvSpPr>
            <p:nvPr/>
          </p:nvSpPr>
          <p:spPr bwMode="auto">
            <a:xfrm>
              <a:off x="3825" y="3790"/>
              <a:ext cx="1006"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天王寺区</a:t>
              </a:r>
              <a:endParaRPr lang="ja-JP" altLang="en-US" sz="1050" b="1" dirty="0">
                <a:latin typeface="Meiryo UI" pitchFamily="50" charset="-128"/>
                <a:ea typeface="Meiryo UI" pitchFamily="50" charset="-128"/>
                <a:cs typeface="Meiryo UI" pitchFamily="50" charset="-128"/>
              </a:endParaRPr>
            </a:p>
          </p:txBody>
        </p:sp>
        <p:sp>
          <p:nvSpPr>
            <p:cNvPr id="116" name="Text Box 15"/>
            <p:cNvSpPr txBox="1">
              <a:spLocks noChangeArrowheads="1"/>
            </p:cNvSpPr>
            <p:nvPr/>
          </p:nvSpPr>
          <p:spPr bwMode="auto">
            <a:xfrm>
              <a:off x="4817" y="3299"/>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東成区</a:t>
              </a:r>
              <a:endParaRPr lang="ja-JP" altLang="en-US" sz="1050" b="1" dirty="0">
                <a:latin typeface="Meiryo UI" pitchFamily="50" charset="-128"/>
                <a:ea typeface="Meiryo UI" pitchFamily="50" charset="-128"/>
                <a:cs typeface="Meiryo UI" pitchFamily="50" charset="-128"/>
              </a:endParaRPr>
            </a:p>
          </p:txBody>
        </p:sp>
        <p:sp>
          <p:nvSpPr>
            <p:cNvPr id="117" name="Text Box 14"/>
            <p:cNvSpPr txBox="1">
              <a:spLocks noChangeArrowheads="1"/>
            </p:cNvSpPr>
            <p:nvPr/>
          </p:nvSpPr>
          <p:spPr bwMode="auto">
            <a:xfrm>
              <a:off x="4716" y="3973"/>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生野区</a:t>
              </a:r>
              <a:endParaRPr lang="ja-JP" altLang="en-US" sz="1050" b="1" dirty="0">
                <a:latin typeface="Meiryo UI" pitchFamily="50" charset="-128"/>
                <a:ea typeface="Meiryo UI" pitchFamily="50" charset="-128"/>
                <a:cs typeface="Meiryo UI" pitchFamily="50" charset="-128"/>
              </a:endParaRPr>
            </a:p>
          </p:txBody>
        </p:sp>
        <p:sp>
          <p:nvSpPr>
            <p:cNvPr id="118" name="Text Box 13"/>
            <p:cNvSpPr txBox="1">
              <a:spLocks noChangeArrowheads="1"/>
            </p:cNvSpPr>
            <p:nvPr/>
          </p:nvSpPr>
          <p:spPr bwMode="auto">
            <a:xfrm>
              <a:off x="3421" y="5743"/>
              <a:ext cx="899"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住吉区</a:t>
              </a:r>
              <a:endParaRPr lang="ja-JP" altLang="en-US" sz="1050" b="1" dirty="0">
                <a:latin typeface="Meiryo UI" pitchFamily="50" charset="-128"/>
                <a:ea typeface="Meiryo UI" pitchFamily="50" charset="-128"/>
                <a:cs typeface="Meiryo UI" pitchFamily="50" charset="-128"/>
              </a:endParaRPr>
            </a:p>
          </p:txBody>
        </p:sp>
        <p:sp>
          <p:nvSpPr>
            <p:cNvPr id="119" name="Text Box 12"/>
            <p:cNvSpPr txBox="1">
              <a:spLocks noChangeArrowheads="1"/>
            </p:cNvSpPr>
            <p:nvPr/>
          </p:nvSpPr>
          <p:spPr bwMode="auto">
            <a:xfrm>
              <a:off x="3623" y="4710"/>
              <a:ext cx="1058"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阿倍野区</a:t>
              </a:r>
              <a:endParaRPr lang="ja-JP" altLang="en-US" sz="1050" b="1" dirty="0">
                <a:latin typeface="Meiryo UI" pitchFamily="50" charset="-128"/>
                <a:ea typeface="Meiryo UI" pitchFamily="50" charset="-128"/>
                <a:cs typeface="Meiryo UI" pitchFamily="50" charset="-128"/>
              </a:endParaRPr>
            </a:p>
          </p:txBody>
        </p:sp>
        <p:sp>
          <p:nvSpPr>
            <p:cNvPr id="120" name="Text Box 11"/>
            <p:cNvSpPr txBox="1">
              <a:spLocks noChangeArrowheads="1"/>
            </p:cNvSpPr>
            <p:nvPr/>
          </p:nvSpPr>
          <p:spPr bwMode="auto">
            <a:xfrm>
              <a:off x="4104" y="5398"/>
              <a:ext cx="901" cy="358"/>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東住吉区</a:t>
              </a:r>
              <a:endParaRPr lang="ja-JP" altLang="en-US" sz="1050" b="1" dirty="0">
                <a:latin typeface="Meiryo UI" pitchFamily="50" charset="-128"/>
                <a:ea typeface="Meiryo UI" pitchFamily="50" charset="-128"/>
                <a:cs typeface="Meiryo UI" pitchFamily="50" charset="-128"/>
              </a:endParaRPr>
            </a:p>
          </p:txBody>
        </p:sp>
        <p:sp>
          <p:nvSpPr>
            <p:cNvPr id="121" name="Text Box 10"/>
            <p:cNvSpPr txBox="1">
              <a:spLocks noChangeArrowheads="1"/>
            </p:cNvSpPr>
            <p:nvPr/>
          </p:nvSpPr>
          <p:spPr bwMode="auto">
            <a:xfrm>
              <a:off x="5087" y="5451"/>
              <a:ext cx="901" cy="360"/>
            </a:xfrm>
            <a:prstGeom prst="rect">
              <a:avLst/>
            </a:prstGeom>
            <a:noFill/>
            <a:ln>
              <a:noFill/>
            </a:ln>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平野区</a:t>
              </a:r>
              <a:endParaRPr lang="ja-JP" altLang="en-US" sz="1050" b="1" dirty="0">
                <a:latin typeface="Meiryo UI" pitchFamily="50" charset="-128"/>
                <a:ea typeface="Meiryo UI" pitchFamily="50" charset="-128"/>
                <a:cs typeface="Meiryo UI" pitchFamily="50" charset="-128"/>
              </a:endParaRPr>
            </a:p>
          </p:txBody>
        </p:sp>
        <p:sp>
          <p:nvSpPr>
            <p:cNvPr id="122" name="Text Box 23"/>
            <p:cNvSpPr txBox="1">
              <a:spLocks noChangeArrowheads="1"/>
            </p:cNvSpPr>
            <p:nvPr/>
          </p:nvSpPr>
          <p:spPr bwMode="auto">
            <a:xfrm>
              <a:off x="5670" y="2306"/>
              <a:ext cx="899" cy="360"/>
            </a:xfrm>
            <a:prstGeom prst="rect">
              <a:avLst/>
            </a:prstGeom>
            <a:noFill/>
            <a:ln>
              <a:noFill/>
            </a:ln>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a:solidFill>
                    <a:srgbClr val="000000"/>
                  </a:solidFill>
                  <a:latin typeface="Meiryo UI" pitchFamily="50" charset="-128"/>
                  <a:ea typeface="Meiryo UI" pitchFamily="50" charset="-128"/>
                  <a:cs typeface="Meiryo UI" pitchFamily="50" charset="-128"/>
                </a:rPr>
                <a:t>鶴見区</a:t>
              </a:r>
              <a:endParaRPr lang="ja-JP" altLang="en-US" sz="1050" b="1" dirty="0">
                <a:latin typeface="Meiryo UI" pitchFamily="50" charset="-128"/>
                <a:ea typeface="Meiryo UI" pitchFamily="50" charset="-128"/>
                <a:cs typeface="Meiryo UI" pitchFamily="50" charset="-128"/>
              </a:endParaRPr>
            </a:p>
          </p:txBody>
        </p:sp>
      </p:grpSp>
      <p:grpSp>
        <p:nvGrpSpPr>
          <p:cNvPr id="4" name="グループ化 2"/>
          <p:cNvGrpSpPr>
            <a:grpSpLocks/>
          </p:cNvGrpSpPr>
          <p:nvPr/>
        </p:nvGrpSpPr>
        <p:grpSpPr bwMode="auto">
          <a:xfrm>
            <a:off x="525066" y="1421640"/>
            <a:ext cx="2771750" cy="1380627"/>
            <a:chOff x="5702105" y="620686"/>
            <a:chExt cx="3167009" cy="1396005"/>
          </a:xfrm>
        </p:grpSpPr>
        <p:sp>
          <p:nvSpPr>
            <p:cNvPr id="148" name="角丸四角形 147"/>
            <p:cNvSpPr/>
            <p:nvPr/>
          </p:nvSpPr>
          <p:spPr>
            <a:xfrm>
              <a:off x="5702105" y="620686"/>
              <a:ext cx="3167009" cy="1396005"/>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此花区・港区・西淀川区・淀川区・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東淀川区　５区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85.7</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  59</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淀川区は旧東淀川区より分区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197" name="角丸四角形 196"/>
            <p:cNvSpPr/>
            <p:nvPr/>
          </p:nvSpPr>
          <p:spPr>
            <a:xfrm>
              <a:off x="5765870" y="683633"/>
              <a:ext cx="323381" cy="1278506"/>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第一区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5" name="グループ化 78"/>
          <p:cNvGrpSpPr>
            <a:grpSpLocks/>
          </p:cNvGrpSpPr>
          <p:nvPr/>
        </p:nvGrpSpPr>
        <p:grpSpPr bwMode="auto">
          <a:xfrm>
            <a:off x="537766" y="5322540"/>
            <a:ext cx="2831058" cy="1346820"/>
            <a:chOff x="5028723" y="1276360"/>
            <a:chExt cx="3007536" cy="1472712"/>
          </a:xfrm>
        </p:grpSpPr>
        <p:sp>
          <p:nvSpPr>
            <p:cNvPr id="199" name="角丸四角形 198"/>
            <p:cNvSpPr/>
            <p:nvPr/>
          </p:nvSpPr>
          <p:spPr>
            <a:xfrm>
              <a:off x="5028723" y="1276360"/>
              <a:ext cx="3007536" cy="1472712"/>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中央区・西区・大正区・浪速区・</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住之江区・住吉区・西成区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101.3</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62</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71</a:t>
              </a:r>
              <a:r>
                <a:rPr lang="ja-JP" altLang="en-US" sz="1050" dirty="0">
                  <a:solidFill>
                    <a:prstClr val="black"/>
                  </a:solidFill>
                  <a:latin typeface="Meiryo UI" pitchFamily="50" charset="-128"/>
                  <a:ea typeface="Meiryo UI" pitchFamily="50" charset="-128"/>
                  <a:cs typeface="Meiryo UI" pitchFamily="50" charset="-128"/>
                </a:rPr>
                <a:t>万人）　</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住之江区は旧住吉区より分区　　</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0" name="角丸四角形 199"/>
            <p:cNvSpPr/>
            <p:nvPr/>
          </p:nvSpPr>
          <p:spPr>
            <a:xfrm>
              <a:off x="5091419" y="1310029"/>
              <a:ext cx="343953" cy="141585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第三区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6" name="グループ化 81"/>
          <p:cNvGrpSpPr>
            <a:grpSpLocks/>
          </p:cNvGrpSpPr>
          <p:nvPr/>
        </p:nvGrpSpPr>
        <p:grpSpPr bwMode="auto">
          <a:xfrm>
            <a:off x="6537176" y="1172402"/>
            <a:ext cx="2808312" cy="1629865"/>
            <a:chOff x="5131299" y="-33863"/>
            <a:chExt cx="3580055" cy="1285244"/>
          </a:xfrm>
        </p:grpSpPr>
        <p:sp>
          <p:nvSpPr>
            <p:cNvPr id="202" name="角丸四角形 201"/>
            <p:cNvSpPr/>
            <p:nvPr/>
          </p:nvSpPr>
          <p:spPr>
            <a:xfrm>
              <a:off x="5131299" y="-33863"/>
              <a:ext cx="3580055" cy="1285244"/>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396000">
                <a:defRPr/>
              </a:pPr>
              <a:r>
                <a:rPr lang="ja-JP" altLang="en-US" sz="1050" dirty="0">
                  <a:solidFill>
                    <a:prstClr val="black"/>
                  </a:solidFill>
                  <a:latin typeface="Meiryo UI" pitchFamily="50" charset="-128"/>
                  <a:ea typeface="Meiryo UI" pitchFamily="50" charset="-128"/>
                  <a:cs typeface="Meiryo UI" pitchFamily="50" charset="-128"/>
                </a:rPr>
                <a:t>北区・都島区・福島区・東成区・　</a:t>
              </a:r>
              <a:endParaRPr lang="en-US" altLang="ja-JP" sz="1050" dirty="0">
                <a:solidFill>
                  <a:prstClr val="black"/>
                </a:solidFill>
                <a:latin typeface="Meiryo UI" pitchFamily="50" charset="-128"/>
                <a:ea typeface="Meiryo UI" pitchFamily="50" charset="-128"/>
                <a:cs typeface="Meiryo UI" pitchFamily="50" charset="-128"/>
              </a:endParaRPr>
            </a:p>
            <a:p>
              <a:pPr marL="396000">
                <a:defRPr/>
              </a:pPr>
              <a:r>
                <a:rPr lang="ja-JP" altLang="en-US" sz="1050" dirty="0">
                  <a:solidFill>
                    <a:prstClr val="black"/>
                  </a:solidFill>
                  <a:latin typeface="Meiryo UI" pitchFamily="50" charset="-128"/>
                  <a:ea typeface="Meiryo UI" pitchFamily="50" charset="-128"/>
                  <a:cs typeface="Meiryo UI" pitchFamily="50" charset="-128"/>
                </a:rPr>
                <a:t>旭区・城東区・鶴見区　７区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102.4</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70</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2</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74</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9</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都島区は旧北区等より分離</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ja-JP" altLang="en-US" sz="1050" dirty="0">
                  <a:solidFill>
                    <a:prstClr val="black"/>
                  </a:solidFill>
                  <a:latin typeface="Meiryo UI" pitchFamily="50" charset="-128"/>
                  <a:ea typeface="Meiryo UI" pitchFamily="50" charset="-128"/>
                  <a:cs typeface="Meiryo UI" pitchFamily="50" charset="-128"/>
                </a:rPr>
                <a:t>　　 鶴見区は旧城東区より分区</a:t>
              </a:r>
              <a:endParaRPr lang="en-US" altLang="ja-JP" sz="1050" dirty="0">
                <a:solidFill>
                  <a:prstClr val="black"/>
                </a:solidFill>
                <a:latin typeface="Meiryo UI" pitchFamily="50" charset="-128"/>
                <a:ea typeface="Meiryo UI" pitchFamily="50" charset="-128"/>
                <a:cs typeface="Meiryo UI" pitchFamily="50" charset="-128"/>
              </a:endParaRPr>
            </a:p>
            <a:p>
              <a:pPr marL="612000" indent="-216000">
                <a:defRPr/>
              </a:pPr>
              <a:r>
                <a:rPr lang="en-US" altLang="ja-JP" sz="1050" dirty="0">
                  <a:solidFill>
                    <a:prstClr val="black"/>
                  </a:solidFill>
                  <a:latin typeface="Meiryo UI" pitchFamily="50" charset="-128"/>
                  <a:ea typeface="Meiryo UI" pitchFamily="50" charset="-128"/>
                  <a:cs typeface="Meiryo UI" pitchFamily="50" charset="-128"/>
                </a:rPr>
                <a:t>     </a:t>
              </a:r>
              <a:r>
                <a:rPr lang="ja-JP" altLang="en-US" sz="1050" dirty="0">
                  <a:solidFill>
                    <a:prstClr val="black"/>
                  </a:solidFill>
                  <a:latin typeface="Meiryo UI" pitchFamily="50" charset="-128"/>
                  <a:ea typeface="Meiryo UI" pitchFamily="50" charset="-128"/>
                  <a:cs typeface="Meiryo UI" pitchFamily="50" charset="-128"/>
                </a:rPr>
                <a:t>旧城東区は旧旭区より分区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sp>
          <p:nvSpPr>
            <p:cNvPr id="203" name="角丸四角形 202"/>
            <p:cNvSpPr/>
            <p:nvPr/>
          </p:nvSpPr>
          <p:spPr>
            <a:xfrm>
              <a:off x="5208277" y="30453"/>
              <a:ext cx="358034" cy="1174052"/>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a:t>
              </a:r>
              <a:endParaRPr lang="en-US" altLang="ja-JP" b="1" dirty="0">
                <a:solidFill>
                  <a:prstClr val="white"/>
                </a:solidFill>
                <a:latin typeface="Meiryo UI" pitchFamily="50" charset="-128"/>
                <a:ea typeface="Meiryo UI" pitchFamily="50" charset="-128"/>
                <a:cs typeface="Meiryo UI" pitchFamily="50" charset="-128"/>
              </a:endParaRPr>
            </a:p>
            <a:p>
              <a:pPr algn="ctr">
                <a:defRPr/>
              </a:pPr>
              <a:r>
                <a:rPr lang="ja-JP" altLang="en-US" b="1" dirty="0">
                  <a:solidFill>
                    <a:prstClr val="white"/>
                  </a:solidFill>
                  <a:latin typeface="Meiryo UI" pitchFamily="50" charset="-128"/>
                  <a:ea typeface="Meiryo UI" pitchFamily="50" charset="-128"/>
                  <a:cs typeface="Meiryo UI" pitchFamily="50" charset="-128"/>
                </a:rPr>
                <a:t>二区</a:t>
              </a:r>
              <a:endParaRPr lang="en-US" altLang="ja-JP" b="1" dirty="0">
                <a:solidFill>
                  <a:prstClr val="white"/>
                </a:solidFill>
                <a:latin typeface="Meiryo UI" pitchFamily="50" charset="-128"/>
                <a:ea typeface="Meiryo UI" pitchFamily="50" charset="-128"/>
                <a:cs typeface="Meiryo UI" pitchFamily="50" charset="-128"/>
              </a:endParaRPr>
            </a:p>
          </p:txBody>
        </p:sp>
      </p:grpSp>
      <p:grpSp>
        <p:nvGrpSpPr>
          <p:cNvPr id="7" name="グループ化 7"/>
          <p:cNvGrpSpPr/>
          <p:nvPr/>
        </p:nvGrpSpPr>
        <p:grpSpPr>
          <a:xfrm>
            <a:off x="6630392" y="4293426"/>
            <a:ext cx="2715096" cy="1368077"/>
            <a:chOff x="6249392" y="4293419"/>
            <a:chExt cx="2715096" cy="1368077"/>
          </a:xfrm>
        </p:grpSpPr>
        <p:grpSp>
          <p:nvGrpSpPr>
            <p:cNvPr id="8" name="グループ化 84"/>
            <p:cNvGrpSpPr>
              <a:grpSpLocks/>
            </p:cNvGrpSpPr>
            <p:nvPr/>
          </p:nvGrpSpPr>
          <p:grpSpPr bwMode="auto">
            <a:xfrm>
              <a:off x="6249392" y="4293419"/>
              <a:ext cx="2715096" cy="1368077"/>
              <a:chOff x="4779152" y="680438"/>
              <a:chExt cx="3577260" cy="999109"/>
            </a:xfrm>
          </p:grpSpPr>
          <p:sp>
            <p:nvSpPr>
              <p:cNvPr id="205" name="角丸四角形 204"/>
              <p:cNvSpPr/>
              <p:nvPr/>
            </p:nvSpPr>
            <p:spPr>
              <a:xfrm>
                <a:off x="5091386" y="680438"/>
                <a:ext cx="381060" cy="880141"/>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white"/>
                    </a:solidFill>
                    <a:latin typeface="Meiryo UI" pitchFamily="50" charset="-128"/>
                    <a:ea typeface="Meiryo UI" pitchFamily="50" charset="-128"/>
                    <a:cs typeface="Meiryo UI" pitchFamily="50" charset="-128"/>
                  </a:rPr>
                  <a:t>Ｄ</a:t>
                </a:r>
                <a:endParaRPr lang="en-US" altLang="ja-JP" sz="2000" b="1" dirty="0">
                  <a:solidFill>
                    <a:prstClr val="white"/>
                  </a:solidFill>
                  <a:latin typeface="Meiryo UI" pitchFamily="50" charset="-128"/>
                  <a:ea typeface="Meiryo UI" pitchFamily="50" charset="-128"/>
                  <a:cs typeface="Meiryo UI" pitchFamily="50" charset="-128"/>
                </a:endParaRPr>
              </a:p>
            </p:txBody>
          </p:sp>
          <p:sp>
            <p:nvSpPr>
              <p:cNvPr id="206" name="角丸四角形 205"/>
              <p:cNvSpPr/>
              <p:nvPr/>
            </p:nvSpPr>
            <p:spPr>
              <a:xfrm>
                <a:off x="4779152" y="680438"/>
                <a:ext cx="3577260" cy="999109"/>
              </a:xfrm>
              <a:prstGeom prst="roundRect">
                <a:avLst>
                  <a:gd name="adj" fmla="val 6746"/>
                </a:avLst>
              </a:prstGeom>
              <a:solidFill>
                <a:schemeClr val="accent3">
                  <a:lumMod val="20000"/>
                  <a:lumOff val="8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72000" anchor="ctr"/>
              <a:lstStyle/>
              <a:p>
                <a:pPr marL="447675">
                  <a:defRPr/>
                </a:pPr>
                <a:r>
                  <a:rPr lang="ja-JP" altLang="en-US" sz="1050" dirty="0">
                    <a:solidFill>
                      <a:prstClr val="black"/>
                    </a:solidFill>
                    <a:latin typeface="Meiryo UI" pitchFamily="50" charset="-128"/>
                    <a:ea typeface="Meiryo UI" pitchFamily="50" charset="-128"/>
                    <a:cs typeface="Meiryo UI" pitchFamily="50" charset="-128"/>
                  </a:rPr>
                  <a:t>天王寺区・生野区・阿倍野区・</a:t>
                </a:r>
                <a:endParaRPr lang="en-US" altLang="ja-JP" sz="1050" dirty="0">
                  <a:solidFill>
                    <a:prstClr val="black"/>
                  </a:solidFill>
                  <a:latin typeface="Meiryo UI" pitchFamily="50" charset="-128"/>
                  <a:ea typeface="Meiryo UI" pitchFamily="50" charset="-128"/>
                  <a:cs typeface="Meiryo UI" pitchFamily="50" charset="-128"/>
                </a:endParaRPr>
              </a:p>
              <a:p>
                <a:pPr marL="447675">
                  <a:defRPr/>
                </a:pPr>
                <a:r>
                  <a:rPr lang="ja-JP" altLang="en-US" sz="1050" dirty="0">
                    <a:solidFill>
                      <a:prstClr val="black"/>
                    </a:solidFill>
                    <a:latin typeface="Meiryo UI" pitchFamily="50" charset="-128"/>
                    <a:ea typeface="Meiryo UI" pitchFamily="50" charset="-128"/>
                    <a:cs typeface="Meiryo UI" pitchFamily="50" charset="-128"/>
                  </a:rPr>
                  <a:t>東住吉区・平野区　５区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一人当たり自主財源額</a:t>
                </a:r>
                <a:r>
                  <a:rPr lang="en-US" altLang="ja-JP" sz="1050" dirty="0">
                    <a:solidFill>
                      <a:prstClr val="black"/>
                    </a:solidFill>
                    <a:latin typeface="Meiryo UI" pitchFamily="50" charset="-128"/>
                    <a:ea typeface="Meiryo UI" pitchFamily="50" charset="-128"/>
                    <a:cs typeface="Meiryo UI" pitchFamily="50" charset="-128"/>
                  </a:rPr>
                  <a:t>88.8</a:t>
                </a:r>
                <a:r>
                  <a:rPr lang="ja-JP" altLang="en-US" sz="1050" dirty="0">
                    <a:solidFill>
                      <a:prstClr val="black"/>
                    </a:solidFill>
                    <a:latin typeface="Meiryo UI" pitchFamily="50" charset="-128"/>
                    <a:ea typeface="Meiryo UI" pitchFamily="50" charset="-128"/>
                    <a:cs typeface="Meiryo UI" pitchFamily="50" charset="-128"/>
                  </a:rPr>
                  <a:t>千円（</a:t>
                </a:r>
                <a:r>
                  <a:rPr lang="en-US" altLang="ja-JP" sz="1050" dirty="0">
                    <a:solidFill>
                      <a:prstClr val="black"/>
                    </a:solidFill>
                    <a:latin typeface="Meiryo UI" pitchFamily="50" charset="-128"/>
                    <a:ea typeface="Meiryo UI" pitchFamily="50" charset="-128"/>
                    <a:cs typeface="Meiryo UI" pitchFamily="50" charset="-128"/>
                  </a:rPr>
                  <a:t>H27</a:t>
                </a:r>
                <a:r>
                  <a:rPr lang="ja-JP" altLang="en-US" sz="1050" dirty="0">
                    <a:solidFill>
                      <a:prstClr val="black"/>
                    </a:solidFill>
                    <a:latin typeface="Meiryo UI" pitchFamily="50" charset="-128"/>
                    <a:ea typeface="Meiryo UI" pitchFamily="50" charset="-128"/>
                    <a:cs typeface="Meiryo UI" pitchFamily="50" charset="-128"/>
                  </a:rPr>
                  <a:t>）</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en-US" altLang="ja-JP" sz="1050" dirty="0">
                    <a:solidFill>
                      <a:prstClr val="black"/>
                    </a:solidFill>
                    <a:latin typeface="Meiryo UI" pitchFamily="50" charset="-128"/>
                    <a:ea typeface="Meiryo UI" pitchFamily="50" charset="-128"/>
                    <a:cs typeface="Meiryo UI" pitchFamily="50" charset="-128"/>
                  </a:rPr>
                  <a:t>H47</a:t>
                </a:r>
                <a:r>
                  <a:rPr lang="ja-JP" altLang="en-US" sz="1050" dirty="0">
                    <a:solidFill>
                      <a:prstClr val="black"/>
                    </a:solidFill>
                    <a:latin typeface="Meiryo UI" pitchFamily="50" charset="-128"/>
                    <a:ea typeface="Meiryo UI" pitchFamily="50" charset="-128"/>
                    <a:cs typeface="Meiryo UI" pitchFamily="50" charset="-128"/>
                  </a:rPr>
                  <a:t>人口</a:t>
                </a:r>
                <a:r>
                  <a:rPr lang="en-US" altLang="ja-JP" sz="1050" dirty="0">
                    <a:solidFill>
                      <a:prstClr val="black"/>
                    </a:solidFill>
                    <a:latin typeface="Meiryo UI" pitchFamily="50" charset="-128"/>
                    <a:ea typeface="Meiryo UI" pitchFamily="50" charset="-128"/>
                    <a:cs typeface="Meiryo UI" pitchFamily="50" charset="-128"/>
                  </a:rPr>
                  <a:t>55</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4</a:t>
                </a:r>
                <a:r>
                  <a:rPr lang="ja-JP" altLang="en-US" sz="1050" dirty="0">
                    <a:solidFill>
                      <a:prstClr val="black"/>
                    </a:solidFill>
                    <a:latin typeface="Meiryo UI" pitchFamily="50" charset="-128"/>
                    <a:ea typeface="Meiryo UI" pitchFamily="50" charset="-128"/>
                    <a:cs typeface="Meiryo UI" pitchFamily="50" charset="-128"/>
                  </a:rPr>
                  <a:t>千人</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defRPr/>
                </a:pP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 H27</a:t>
                </a:r>
                <a:r>
                  <a:rPr lang="ja-JP" altLang="en-US" sz="1050" dirty="0">
                    <a:solidFill>
                      <a:prstClr val="black"/>
                    </a:solidFill>
                    <a:latin typeface="Meiryo UI" pitchFamily="50" charset="-128"/>
                    <a:ea typeface="Meiryo UI" pitchFamily="50" charset="-128"/>
                    <a:cs typeface="Meiryo UI" pitchFamily="50" charset="-128"/>
                  </a:rPr>
                  <a:t>　</a:t>
                </a:r>
                <a:r>
                  <a:rPr lang="en-US" altLang="ja-JP" sz="1050" dirty="0">
                    <a:solidFill>
                      <a:prstClr val="black"/>
                    </a:solidFill>
                    <a:latin typeface="Meiryo UI" pitchFamily="50" charset="-128"/>
                    <a:ea typeface="Meiryo UI" pitchFamily="50" charset="-128"/>
                    <a:cs typeface="Meiryo UI" pitchFamily="50" charset="-128"/>
                  </a:rPr>
                  <a:t>63</a:t>
                </a:r>
                <a:r>
                  <a:rPr lang="ja-JP" altLang="en-US" sz="1050" dirty="0">
                    <a:solidFill>
                      <a:prstClr val="black"/>
                    </a:solidFill>
                    <a:latin typeface="Meiryo UI" pitchFamily="50" charset="-128"/>
                    <a:ea typeface="Meiryo UI" pitchFamily="50" charset="-128"/>
                    <a:cs typeface="Meiryo UI" pitchFamily="50" charset="-128"/>
                  </a:rPr>
                  <a:t>万</a:t>
                </a:r>
                <a:r>
                  <a:rPr lang="en-US" altLang="ja-JP" sz="1050" dirty="0">
                    <a:solidFill>
                      <a:prstClr val="black"/>
                    </a:solidFill>
                    <a:latin typeface="Meiryo UI" pitchFamily="50" charset="-128"/>
                    <a:ea typeface="Meiryo UI" pitchFamily="50" charset="-128"/>
                    <a:cs typeface="Meiryo UI" pitchFamily="50" charset="-128"/>
                  </a:rPr>
                  <a:t>6</a:t>
                </a:r>
                <a:r>
                  <a:rPr lang="ja-JP" altLang="en-US" sz="1050" dirty="0">
                    <a:solidFill>
                      <a:prstClr val="black"/>
                    </a:solidFill>
                    <a:latin typeface="Meiryo UI" pitchFamily="50" charset="-128"/>
                    <a:ea typeface="Meiryo UI" pitchFamily="50" charset="-128"/>
                    <a:cs typeface="Meiryo UI" pitchFamily="50" charset="-128"/>
                  </a:rPr>
                  <a:t>千人） 　</a:t>
                </a:r>
                <a:endParaRPr lang="en-US" altLang="ja-JP" sz="1050" dirty="0">
                  <a:solidFill>
                    <a:prstClr val="black"/>
                  </a:solidFill>
                  <a:latin typeface="Meiryo UI" pitchFamily="50" charset="-128"/>
                  <a:ea typeface="Meiryo UI" pitchFamily="50" charset="-128"/>
                  <a:cs typeface="Meiryo UI" pitchFamily="50" charset="-128"/>
                </a:endParaRPr>
              </a:p>
              <a:p>
                <a:pPr marL="628650" indent="-180975">
                  <a:buFont typeface="Arial" pitchFamily="34" charset="0"/>
                  <a:buChar char="•"/>
                  <a:defRPr/>
                </a:pPr>
                <a:r>
                  <a:rPr lang="ja-JP" altLang="en-US" sz="1050" dirty="0">
                    <a:solidFill>
                      <a:prstClr val="black"/>
                    </a:solidFill>
                    <a:latin typeface="Meiryo UI" pitchFamily="50" charset="-128"/>
                    <a:ea typeface="Meiryo UI" pitchFamily="50" charset="-128"/>
                    <a:cs typeface="Meiryo UI" pitchFamily="50" charset="-128"/>
                  </a:rPr>
                  <a:t>平野区は旧東住吉区より分区</a:t>
                </a:r>
                <a:endParaRPr lang="en-US" altLang="ja-JP" sz="1050" dirty="0">
                  <a:solidFill>
                    <a:prstClr val="black"/>
                  </a:solidFill>
                  <a:latin typeface="Meiryo UI" pitchFamily="50" charset="-128"/>
                  <a:ea typeface="Meiryo UI" pitchFamily="50" charset="-128"/>
                  <a:cs typeface="Meiryo UI" pitchFamily="50" charset="-128"/>
                </a:endParaRPr>
              </a:p>
            </p:txBody>
          </p:sp>
        </p:grpSp>
        <p:sp>
          <p:nvSpPr>
            <p:cNvPr id="207" name="角丸四角形 206"/>
            <p:cNvSpPr/>
            <p:nvPr/>
          </p:nvSpPr>
          <p:spPr bwMode="auto">
            <a:xfrm>
              <a:off x="6342063" y="4369970"/>
              <a:ext cx="305469" cy="1232813"/>
            </a:xfrm>
            <a:prstGeom prst="roundRect">
              <a:avLst>
                <a:gd name="adj" fmla="val 6746"/>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prstClr val="white"/>
                  </a:solidFill>
                  <a:latin typeface="Meiryo UI" pitchFamily="50" charset="-128"/>
                  <a:ea typeface="Meiryo UI" pitchFamily="50" charset="-128"/>
                  <a:cs typeface="Meiryo UI" pitchFamily="50" charset="-128"/>
                </a:rPr>
                <a:t>第四区</a:t>
              </a:r>
              <a:endParaRPr lang="en-US" altLang="ja-JP" b="1" dirty="0">
                <a:solidFill>
                  <a:prstClr val="white"/>
                </a:solidFill>
                <a:latin typeface="Meiryo UI" pitchFamily="50" charset="-128"/>
                <a:ea typeface="Meiryo UI" pitchFamily="50" charset="-128"/>
                <a:cs typeface="Meiryo UI" pitchFamily="50" charset="-128"/>
              </a:endParaRPr>
            </a:p>
          </p:txBody>
        </p:sp>
      </p:grpSp>
      <p:sp>
        <p:nvSpPr>
          <p:cNvPr id="208" name="Text Box 4"/>
          <p:cNvSpPr txBox="1">
            <a:spLocks noChangeArrowheads="1"/>
          </p:cNvSpPr>
          <p:nvPr/>
        </p:nvSpPr>
        <p:spPr bwMode="auto">
          <a:xfrm>
            <a:off x="3298832" y="3232969"/>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第一区</a:t>
            </a:r>
          </a:p>
        </p:txBody>
      </p:sp>
      <p:cxnSp>
        <p:nvCxnSpPr>
          <p:cNvPr id="209" name="直線コネクタ 208"/>
          <p:cNvCxnSpPr>
            <a:endCxn id="208" idx="1"/>
          </p:cNvCxnSpPr>
          <p:nvPr/>
        </p:nvCxnSpPr>
        <p:spPr>
          <a:xfrm>
            <a:off x="2864775" y="2802267"/>
            <a:ext cx="434057" cy="607715"/>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1" name="Text Box 4"/>
          <p:cNvSpPr txBox="1">
            <a:spLocks noChangeArrowheads="1"/>
          </p:cNvSpPr>
          <p:nvPr/>
        </p:nvSpPr>
        <p:spPr bwMode="auto">
          <a:xfrm>
            <a:off x="5173223" y="2730252"/>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第二区</a:t>
            </a:r>
          </a:p>
        </p:txBody>
      </p:sp>
      <p:cxnSp>
        <p:nvCxnSpPr>
          <p:cNvPr id="212" name="直線コネクタ 211"/>
          <p:cNvCxnSpPr>
            <a:stCxn id="202" idx="1"/>
          </p:cNvCxnSpPr>
          <p:nvPr/>
        </p:nvCxnSpPr>
        <p:spPr>
          <a:xfrm flipH="1">
            <a:off x="5889104" y="1987328"/>
            <a:ext cx="648072" cy="8149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19" name="Text Box 4"/>
          <p:cNvSpPr txBox="1">
            <a:spLocks noChangeArrowheads="1"/>
          </p:cNvSpPr>
          <p:nvPr/>
        </p:nvSpPr>
        <p:spPr bwMode="auto">
          <a:xfrm>
            <a:off x="3872887"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第三区</a:t>
            </a:r>
          </a:p>
        </p:txBody>
      </p:sp>
      <p:cxnSp>
        <p:nvCxnSpPr>
          <p:cNvPr id="220" name="直線コネクタ 219"/>
          <p:cNvCxnSpPr/>
          <p:nvPr/>
        </p:nvCxnSpPr>
        <p:spPr>
          <a:xfrm flipV="1">
            <a:off x="3368824" y="5178524"/>
            <a:ext cx="576064" cy="576064"/>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222" name="Text Box 4"/>
          <p:cNvSpPr txBox="1">
            <a:spLocks noChangeArrowheads="1"/>
          </p:cNvSpPr>
          <p:nvPr/>
        </p:nvSpPr>
        <p:spPr bwMode="auto">
          <a:xfrm>
            <a:off x="5385055" y="4818484"/>
            <a:ext cx="718071" cy="354012"/>
          </a:xfrm>
          <a:prstGeom prst="rect">
            <a:avLst/>
          </a:prstGeom>
          <a:solidFill>
            <a:srgbClr val="FFFFFF"/>
          </a:solidFill>
          <a:ln w="9525">
            <a:solidFill>
              <a:srgbClr val="000000"/>
            </a:solidFill>
            <a:miter lim="800000"/>
            <a:headEnd/>
            <a:tailEnd/>
          </a:ln>
        </p:spPr>
        <p:txBody>
          <a:bodyPr lIns="74295" tIns="8890" rIns="74295" bIns="8890" anchor="ctr"/>
          <a:lstStyle/>
          <a:p>
            <a:pPr algn="ctr" eaLnBrk="1" hangingPunct="1"/>
            <a:r>
              <a:rPr lang="ja-JP" altLang="en-US" sz="1200" dirty="0">
                <a:latin typeface="Meiryo UI" pitchFamily="50" charset="-128"/>
                <a:ea typeface="Meiryo UI" pitchFamily="50" charset="-128"/>
                <a:cs typeface="Meiryo UI" pitchFamily="50" charset="-128"/>
              </a:rPr>
              <a:t>第四区</a:t>
            </a:r>
          </a:p>
        </p:txBody>
      </p:sp>
      <p:cxnSp>
        <p:nvCxnSpPr>
          <p:cNvPr id="223" name="直線コネクタ 222"/>
          <p:cNvCxnSpPr>
            <a:stCxn id="222" idx="3"/>
            <a:endCxn id="206" idx="1"/>
          </p:cNvCxnSpPr>
          <p:nvPr/>
        </p:nvCxnSpPr>
        <p:spPr>
          <a:xfrm flipV="1">
            <a:off x="6103126" y="4977458"/>
            <a:ext cx="527273" cy="18032"/>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0" y="68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ts val="2700"/>
              </a:lnSpc>
              <a:defRPr/>
            </a:pPr>
            <a:r>
              <a:rPr lang="ja-JP" altLang="en-US" sz="2000" b="1" dirty="0">
                <a:solidFill>
                  <a:prstClr val="black"/>
                </a:solidFill>
                <a:latin typeface="Meiryo UI" pitchFamily="50" charset="-128"/>
                <a:ea typeface="Meiryo UI" pitchFamily="50" charset="-128"/>
                <a:cs typeface="Meiryo UI" pitchFamily="50" charset="-128"/>
              </a:rPr>
              <a:t>２　</a:t>
            </a:r>
            <a:r>
              <a:rPr lang="ja-JP" altLang="en-US" sz="2000" b="1" dirty="0" smtClean="0">
                <a:solidFill>
                  <a:prstClr val="black"/>
                </a:solidFill>
                <a:latin typeface="Meiryo UI" pitchFamily="50" charset="-128"/>
                <a:ea typeface="Meiryo UI" pitchFamily="50" charset="-128"/>
                <a:cs typeface="Meiryo UI" pitchFamily="50" charset="-128"/>
              </a:rPr>
              <a:t>区割り　～</a:t>
            </a:r>
            <a:r>
              <a:rPr lang="ja-JP" altLang="en-US" sz="2000" b="1" dirty="0">
                <a:solidFill>
                  <a:prstClr val="black"/>
                </a:solidFill>
                <a:latin typeface="Meiryo UI" pitchFamily="50" charset="-128"/>
                <a:ea typeface="Meiryo UI" pitchFamily="50" charset="-128"/>
                <a:cs typeface="Meiryo UI" pitchFamily="50" charset="-128"/>
              </a:rPr>
              <a:t>試案Ｂ（</a:t>
            </a:r>
            <a:r>
              <a:rPr lang="en-US" altLang="ja-JP" sz="2000" b="1" dirty="0">
                <a:solidFill>
                  <a:prstClr val="black"/>
                </a:solidFill>
                <a:latin typeface="Meiryo UI" pitchFamily="50" charset="-128"/>
                <a:ea typeface="Meiryo UI" pitchFamily="50" charset="-128"/>
                <a:cs typeface="Meiryo UI" pitchFamily="50" charset="-128"/>
              </a:rPr>
              <a:t>4</a:t>
            </a:r>
            <a:r>
              <a:rPr lang="ja-JP" altLang="en-US" sz="2000" b="1" dirty="0">
                <a:solidFill>
                  <a:prstClr val="black"/>
                </a:solidFill>
                <a:latin typeface="Meiryo UI" pitchFamily="50" charset="-128"/>
                <a:ea typeface="Meiryo UI" pitchFamily="50" charset="-128"/>
                <a:cs typeface="Meiryo UI" pitchFamily="50" charset="-128"/>
              </a:rPr>
              <a:t>区Ｂ案）～</a:t>
            </a:r>
          </a:p>
        </p:txBody>
      </p:sp>
      <p:sp>
        <p:nvSpPr>
          <p:cNvPr id="188" name="角丸四角形 187"/>
          <p:cNvSpPr/>
          <p:nvPr/>
        </p:nvSpPr>
        <p:spPr>
          <a:xfrm>
            <a:off x="4291187" y="506628"/>
            <a:ext cx="5211080" cy="402099"/>
          </a:xfrm>
          <a:prstGeom prst="roundRect">
            <a:avLst/>
          </a:prstGeom>
          <a:solidFill>
            <a:schemeClr val="bg1"/>
          </a:solid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lnSpc>
                <a:spcPts val="2200"/>
              </a:lnSpc>
              <a:spcBef>
                <a:spcPct val="0"/>
              </a:spcBef>
              <a:spcAft>
                <a:spcPct val="0"/>
              </a:spcAft>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本資料で示した第一区～第四区は仮称。北に位置する区から順に番号を付番</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9" name="テキスト ボックス 188"/>
          <p:cNvSpPr txBox="1"/>
          <p:nvPr/>
        </p:nvSpPr>
        <p:spPr>
          <a:xfrm>
            <a:off x="56456" y="476672"/>
            <a:ext cx="5217337" cy="369332"/>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）区割り（案</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3481807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86" y="620032"/>
            <a:ext cx="9720358" cy="6049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正方形/長方形 27"/>
          <p:cNvSpPr>
            <a:spLocks noChangeArrowheads="1"/>
          </p:cNvSpPr>
          <p:nvPr/>
        </p:nvSpPr>
        <p:spPr bwMode="auto">
          <a:xfrm>
            <a:off x="8874125" y="658100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a:t>
            </a:r>
            <a:r>
              <a:rPr lang="ja-JP" altLang="en-US" sz="1100" b="1" dirty="0" smtClean="0">
                <a:solidFill>
                  <a:srgbClr val="000000"/>
                </a:solidFill>
                <a:latin typeface="Meiryo UI" pitchFamily="50" charset="-128"/>
                <a:ea typeface="Meiryo UI" pitchFamily="50" charset="-128"/>
                <a:cs typeface="Meiryo UI" pitchFamily="50" charset="-128"/>
              </a:rPr>
              <a:t>区割</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5" name="テキスト ボックス 4"/>
          <p:cNvSpPr txBox="1"/>
          <p:nvPr/>
        </p:nvSpPr>
        <p:spPr>
          <a:xfrm>
            <a:off x="0" y="332656"/>
            <a:ext cx="7141468" cy="369332"/>
          </a:xfrm>
          <a:prstGeom prst="rect">
            <a:avLst/>
          </a:prstGeom>
          <a:noFill/>
        </p:spPr>
        <p:txBody>
          <a:bodyPr wrap="square" rtlCol="0">
            <a:spAutoFit/>
          </a:bodyPr>
          <a:lstStyle/>
          <a:p>
            <a:r>
              <a:rPr lang="ja-JP" altLang="en-US" b="1" dirty="0" smtClean="0">
                <a:solidFill>
                  <a:prstClr val="black"/>
                </a:solidFill>
                <a:latin typeface="Meiryo UI" pitchFamily="50" charset="-128"/>
                <a:ea typeface="Meiryo UI" pitchFamily="50" charset="-128"/>
                <a:cs typeface="Meiryo UI" pitchFamily="50" charset="-128"/>
              </a:rPr>
              <a:t>（２</a:t>
            </a:r>
            <a:r>
              <a:rPr lang="ja-JP" altLang="en-US" b="1" dirty="0">
                <a:solidFill>
                  <a:prstClr val="black"/>
                </a:solidFill>
                <a:latin typeface="Meiryo UI" pitchFamily="50" charset="-128"/>
                <a:ea typeface="Meiryo UI" pitchFamily="50" charset="-128"/>
                <a:cs typeface="Meiryo UI" pitchFamily="50" charset="-128"/>
              </a:rPr>
              <a:t>）区割り（案）に関する基礎データ（人口・財政・歴史）</a:t>
            </a:r>
            <a:endParaRPr lang="ja-JP" altLang="en-US" dirty="0"/>
          </a:p>
        </p:txBody>
      </p:sp>
    </p:spTree>
    <p:extLst>
      <p:ext uri="{BB962C8B-B14F-4D97-AF65-F5344CB8AC3E}">
        <p14:creationId xmlns:p14="http://schemas.microsoft.com/office/powerpoint/2010/main" val="6273773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31138</TotalTime>
  <Words>330</Words>
  <PresentationFormat>A4 210 x 297 mm</PresentationFormat>
  <Paragraphs>112</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HGP創英角ｺﾞｼｯｸUB</vt:lpstr>
      <vt:lpstr>Meiryo UI</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 資　料 ≫</vt:lpstr>
      <vt:lpstr>PowerPoint プレゼンテーション</vt:lpstr>
      <vt:lpstr>目　　次</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2018-03-22T04:31:04Z</cp:lastPrinted>
  <dcterms:created xsi:type="dcterms:W3CDTF">2013-07-16T06:48:23Z</dcterms:created>
  <dcterms:modified xsi:type="dcterms:W3CDTF">2018-04-04T01:46:18Z</dcterms:modified>
</cp:coreProperties>
</file>