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416" r:id="rId2"/>
    <p:sldId id="418" r:id="rId3"/>
    <p:sldId id="565" r:id="rId4"/>
    <p:sldId id="561" r:id="rId5"/>
    <p:sldId id="566" r:id="rId6"/>
    <p:sldId id="563" r:id="rId7"/>
    <p:sldId id="564" r:id="rId8"/>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4" d="100"/>
          <a:sy n="74" d="100"/>
        </p:scale>
        <p:origin x="990"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2018/2/20</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2018/2/20</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1814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414692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5</a:t>
            </a:fld>
            <a:endParaRPr kumimoji="1" lang="ja-JP" altLang="en-US"/>
          </a:p>
        </p:txBody>
      </p:sp>
    </p:spTree>
    <p:extLst>
      <p:ext uri="{BB962C8B-B14F-4D97-AF65-F5344CB8AC3E}">
        <p14:creationId xmlns:p14="http://schemas.microsoft.com/office/powerpoint/2010/main" val="3966818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6</a:t>
            </a:fld>
            <a:endParaRPr kumimoji="1" lang="ja-JP" altLang="en-US"/>
          </a:p>
        </p:txBody>
      </p:sp>
    </p:spTree>
    <p:extLst>
      <p:ext uri="{BB962C8B-B14F-4D97-AF65-F5344CB8AC3E}">
        <p14:creationId xmlns:p14="http://schemas.microsoft.com/office/powerpoint/2010/main" val="3673616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7</a:t>
            </a:fld>
            <a:endParaRPr kumimoji="1" lang="ja-JP" altLang="en-US"/>
          </a:p>
        </p:txBody>
      </p:sp>
    </p:spTree>
    <p:extLst>
      <p:ext uri="{BB962C8B-B14F-4D97-AF65-F5344CB8AC3E}">
        <p14:creationId xmlns:p14="http://schemas.microsoft.com/office/powerpoint/2010/main" val="268956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0B0ADFD-7E5C-4D8A-97E9-1A339F624539}" type="datetimeFigureOut">
              <a:rPr lang="ja-JP" altLang="en-US"/>
              <a:pPr>
                <a:defRPr/>
              </a:pPr>
              <a:t>2018/2/20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7086807-D7B6-449A-9A3F-2EA6E28FD8DE}" type="slidenum">
              <a:rPr lang="ja-JP" altLang="en-US"/>
              <a:pPr/>
              <a:t>‹#›</a:t>
            </a:fld>
            <a:endParaRPr lang="ja-JP" altLang="en-US"/>
          </a:p>
        </p:txBody>
      </p:sp>
    </p:spTree>
    <p:extLst>
      <p:ext uri="{BB962C8B-B14F-4D97-AF65-F5344CB8AC3E}">
        <p14:creationId xmlns:p14="http://schemas.microsoft.com/office/powerpoint/2010/main" val="154121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D639E1-EA95-49C9-8848-5BB45330CB7E}" type="datetimeFigureOut">
              <a:rPr lang="ja-JP" altLang="en-US"/>
              <a:pPr>
                <a:defRPr/>
              </a:pPr>
              <a:t>2018/2/20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DA2E436-156F-4FD8-AF6C-8AD450F4227B}" type="slidenum">
              <a:rPr lang="ja-JP" altLang="en-US"/>
              <a:pPr/>
              <a:t>‹#›</a:t>
            </a:fld>
            <a:endParaRPr lang="ja-JP" altLang="en-US"/>
          </a:p>
        </p:txBody>
      </p:sp>
    </p:spTree>
    <p:extLst>
      <p:ext uri="{BB962C8B-B14F-4D97-AF65-F5344CB8AC3E}">
        <p14:creationId xmlns:p14="http://schemas.microsoft.com/office/powerpoint/2010/main" val="251196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30985B6-399E-467D-AEC0-C22F9EA1569C}" type="datetimeFigureOut">
              <a:rPr lang="ja-JP" altLang="en-US"/>
              <a:pPr>
                <a:defRPr/>
              </a:pPr>
              <a:t>2018/2/20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3051F28-D802-4C4E-8CAA-E1A0580A04D0}" type="slidenum">
              <a:rPr lang="ja-JP" altLang="en-US"/>
              <a:pPr/>
              <a:t>‹#›</a:t>
            </a:fld>
            <a:endParaRPr lang="ja-JP" altLang="en-US"/>
          </a:p>
        </p:txBody>
      </p:sp>
    </p:spTree>
    <p:extLst>
      <p:ext uri="{BB962C8B-B14F-4D97-AF65-F5344CB8AC3E}">
        <p14:creationId xmlns:p14="http://schemas.microsoft.com/office/powerpoint/2010/main" val="177981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A551222-DD00-4DA1-9CAF-3B3F0C5E0C5B}" type="datetimeFigureOut">
              <a:rPr lang="ja-JP" altLang="en-US"/>
              <a:pPr>
                <a:defRPr/>
              </a:pPr>
              <a:t>2018/2/20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F0376CB-89F5-4FE9-AFDD-CD0A614C392D}" type="slidenum">
              <a:rPr lang="ja-JP" altLang="en-US"/>
              <a:pPr/>
              <a:t>‹#›</a:t>
            </a:fld>
            <a:endParaRPr lang="ja-JP" altLang="en-US"/>
          </a:p>
        </p:txBody>
      </p:sp>
    </p:spTree>
    <p:extLst>
      <p:ext uri="{BB962C8B-B14F-4D97-AF65-F5344CB8AC3E}">
        <p14:creationId xmlns:p14="http://schemas.microsoft.com/office/powerpoint/2010/main" val="36076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85AD51F-E0FA-41E3-AFDB-EA1B57C3B44C}" type="datetimeFigureOut">
              <a:rPr lang="ja-JP" altLang="en-US"/>
              <a:pPr>
                <a:defRPr/>
              </a:pPr>
              <a:t>2018/2/20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9A95EF0-7E02-448A-ACEC-640F2310106D}" type="slidenum">
              <a:rPr lang="ja-JP" altLang="en-US"/>
              <a:pPr/>
              <a:t>‹#›</a:t>
            </a:fld>
            <a:endParaRPr lang="ja-JP" altLang="en-US"/>
          </a:p>
        </p:txBody>
      </p:sp>
    </p:spTree>
    <p:extLst>
      <p:ext uri="{BB962C8B-B14F-4D97-AF65-F5344CB8AC3E}">
        <p14:creationId xmlns:p14="http://schemas.microsoft.com/office/powerpoint/2010/main" val="71756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F925816-267A-4E27-8F3D-52EF14865839}" type="datetimeFigureOut">
              <a:rPr lang="ja-JP" altLang="en-US"/>
              <a:pPr>
                <a:defRPr/>
              </a:pPr>
              <a:t>2018/2/20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7097A142-5689-42F9-A8D3-FCCA0651E4D2}" type="slidenum">
              <a:rPr lang="ja-JP" altLang="en-US"/>
              <a:pPr/>
              <a:t>‹#›</a:t>
            </a:fld>
            <a:endParaRPr lang="ja-JP" altLang="en-US"/>
          </a:p>
        </p:txBody>
      </p:sp>
    </p:spTree>
    <p:extLst>
      <p:ext uri="{BB962C8B-B14F-4D97-AF65-F5344CB8AC3E}">
        <p14:creationId xmlns:p14="http://schemas.microsoft.com/office/powerpoint/2010/main" val="237275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94348DD-5B0B-42C0-A44C-EB3FFFCF5815}" type="datetimeFigureOut">
              <a:rPr lang="ja-JP" altLang="en-US"/>
              <a:pPr>
                <a:defRPr/>
              </a:pPr>
              <a:t>2018/2/20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FA0B2322-EE59-4F43-AE98-2479BDC068C7}" type="slidenum">
              <a:rPr lang="ja-JP" altLang="en-US"/>
              <a:pPr/>
              <a:t>‹#›</a:t>
            </a:fld>
            <a:endParaRPr lang="ja-JP" altLang="en-US"/>
          </a:p>
        </p:txBody>
      </p:sp>
    </p:spTree>
    <p:extLst>
      <p:ext uri="{BB962C8B-B14F-4D97-AF65-F5344CB8AC3E}">
        <p14:creationId xmlns:p14="http://schemas.microsoft.com/office/powerpoint/2010/main" val="126162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46120C20-BB4E-40EC-B4B8-4781F94A1DAB}" type="datetimeFigureOut">
              <a:rPr lang="ja-JP" altLang="en-US"/>
              <a:pPr>
                <a:defRPr/>
              </a:pPr>
              <a:t>2018/2/20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E82E2811-782D-48A6-B659-978CFDF8AF45}" type="slidenum">
              <a:rPr lang="ja-JP" altLang="en-US"/>
              <a:pPr/>
              <a:t>‹#›</a:t>
            </a:fld>
            <a:endParaRPr lang="ja-JP" altLang="en-US"/>
          </a:p>
        </p:txBody>
      </p:sp>
    </p:spTree>
    <p:extLst>
      <p:ext uri="{BB962C8B-B14F-4D97-AF65-F5344CB8AC3E}">
        <p14:creationId xmlns:p14="http://schemas.microsoft.com/office/powerpoint/2010/main" val="2360852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A17EE50-8F97-49A0-A16F-BF60E879C680}" type="datetimeFigureOut">
              <a:rPr lang="ja-JP" altLang="en-US"/>
              <a:pPr>
                <a:defRPr/>
              </a:pPr>
              <a:t>2018/2/20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ACE073D5-9245-47A7-8022-28A2216F1060}" type="slidenum">
              <a:rPr lang="ja-JP" altLang="en-US"/>
              <a:pPr/>
              <a:t>‹#›</a:t>
            </a:fld>
            <a:endParaRPr lang="ja-JP" altLang="en-US"/>
          </a:p>
        </p:txBody>
      </p:sp>
    </p:spTree>
    <p:extLst>
      <p:ext uri="{BB962C8B-B14F-4D97-AF65-F5344CB8AC3E}">
        <p14:creationId xmlns:p14="http://schemas.microsoft.com/office/powerpoint/2010/main" val="33080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0A4F23C-6463-41BE-BFEF-F9DBE086C113}" type="datetimeFigureOut">
              <a:rPr lang="ja-JP" altLang="en-US"/>
              <a:pPr>
                <a:defRPr/>
              </a:pPr>
              <a:t>2018/2/20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888FC2B-2BFF-4258-8706-F72C1BED1689}" type="slidenum">
              <a:rPr lang="ja-JP" altLang="en-US"/>
              <a:pPr/>
              <a:t>‹#›</a:t>
            </a:fld>
            <a:endParaRPr lang="ja-JP" altLang="en-US"/>
          </a:p>
        </p:txBody>
      </p:sp>
    </p:spTree>
    <p:extLst>
      <p:ext uri="{BB962C8B-B14F-4D97-AF65-F5344CB8AC3E}">
        <p14:creationId xmlns:p14="http://schemas.microsoft.com/office/powerpoint/2010/main" val="143445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F5C27DD-33C0-47AA-9A2F-A62B890A14BF}" type="datetimeFigureOut">
              <a:rPr lang="ja-JP" altLang="en-US"/>
              <a:pPr>
                <a:defRPr/>
              </a:pPr>
              <a:t>2018/2/20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CB897B5-CE91-4D7D-946C-94F3B1AB3991}" type="slidenum">
              <a:rPr lang="ja-JP" altLang="en-US"/>
              <a:pPr/>
              <a:t>‹#›</a:t>
            </a:fld>
            <a:endParaRPr lang="ja-JP" altLang="en-US"/>
          </a:p>
        </p:txBody>
      </p:sp>
    </p:spTree>
    <p:extLst>
      <p:ext uri="{BB962C8B-B14F-4D97-AF65-F5344CB8AC3E}">
        <p14:creationId xmlns:p14="http://schemas.microsoft.com/office/powerpoint/2010/main" val="230415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3C773F2-C95F-44C2-A54B-7C96DED6AC64}" type="datetimeFigureOut">
              <a:rPr lang="ja-JP" altLang="en-US"/>
              <a:pPr>
                <a:defRPr/>
              </a:pPr>
              <a:t>2018/2/20</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F169A0E-ADDC-49A6-96DC-836D021F220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78" r:id="rId1"/>
    <p:sldLayoutId id="2147487479" r:id="rId2"/>
    <p:sldLayoutId id="2147487480" r:id="rId3"/>
    <p:sldLayoutId id="2147487481" r:id="rId4"/>
    <p:sldLayoutId id="2147487482" r:id="rId5"/>
    <p:sldLayoutId id="2147487483" r:id="rId6"/>
    <p:sldLayoutId id="2147487484" r:id="rId7"/>
    <p:sldLayoutId id="2147487485" r:id="rId8"/>
    <p:sldLayoutId id="2147487486" r:id="rId9"/>
    <p:sldLayoutId id="2147487487" r:id="rId10"/>
    <p:sldLayoutId id="2147487488"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年２月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フローチャート : 端子 9"/>
          <p:cNvSpPr/>
          <p:nvPr/>
        </p:nvSpPr>
        <p:spPr>
          <a:xfrm>
            <a:off x="554038" y="3141663"/>
            <a:ext cx="9048750"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800" dirty="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3600" dirty="0">
              <a:solidFill>
                <a:schemeClr val="tx1"/>
              </a:solidFill>
            </a:endParaRPr>
          </a:p>
          <a:p>
            <a:pPr algn="ctr">
              <a:defRPr/>
            </a:pPr>
            <a:r>
              <a:rPr lang="en-US" altLang="ja-JP" sz="3600" dirty="0">
                <a:solidFill>
                  <a:schemeClr val="tx1"/>
                </a:solidFill>
                <a:latin typeface="+mj-ea"/>
                <a:ea typeface="+mj-ea"/>
              </a:rPr>
              <a:t>《</a:t>
            </a:r>
            <a:r>
              <a:rPr lang="ja-JP" altLang="en-US" sz="3600" dirty="0">
                <a:solidFill>
                  <a:schemeClr val="tx1"/>
                </a:solidFill>
                <a:latin typeface="+mj-ea"/>
                <a:ea typeface="+mj-ea"/>
              </a:rPr>
              <a:t>特別区（素案）</a:t>
            </a:r>
            <a:r>
              <a:rPr lang="en-US" altLang="ja-JP" sz="3600" dirty="0">
                <a:solidFill>
                  <a:schemeClr val="tx1"/>
                </a:solidFill>
                <a:latin typeface="+mj-ea"/>
                <a:ea typeface="+mj-ea"/>
              </a:rPr>
              <a:t>》</a:t>
            </a:r>
          </a:p>
          <a:p>
            <a:pPr algn="ctr">
              <a:defRPr/>
            </a:pPr>
            <a:endParaRPr lang="en-US" altLang="ja-JP" dirty="0">
              <a:solidFill>
                <a:schemeClr val="tx1"/>
              </a:solidFill>
              <a:latin typeface="+mj-ea"/>
              <a:ea typeface="+mj-ea"/>
            </a:endParaRPr>
          </a:p>
          <a:p>
            <a:pPr algn="ctr">
              <a:defRPr/>
            </a:pPr>
            <a:r>
              <a:rPr lang="ja-JP" altLang="en-US"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（追加資料）</a:t>
            </a:r>
            <a:endParaRPr lang="en-US" altLang="ja-JP"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5"/>
          <p:cNvSpPr txBox="1">
            <a:spLocks noChangeArrowheads="1"/>
          </p:cNvSpPr>
          <p:nvPr/>
        </p:nvSpPr>
        <p:spPr bwMode="auto">
          <a:xfrm>
            <a:off x="0" y="0"/>
            <a:ext cx="5313363"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第８回</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大都市制度（特別区設置）協議会資料</a:t>
            </a:r>
            <a:endPar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031890" y="322428"/>
            <a:ext cx="1584176" cy="648072"/>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a:t>
            </a:r>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2400" dirty="0" smtClean="0">
                <a:latin typeface="ＭＳ ゴシック" panose="020B0609070205080204" pitchFamily="49" charset="-128"/>
                <a:ea typeface="ＭＳ ゴシック" panose="020B0609070205080204" pitchFamily="49" charset="-128"/>
              </a:rPr>
              <a:t>料</a:t>
            </a:r>
            <a:r>
              <a:rPr kumimoji="1" lang="ja-JP" altLang="en-US" sz="12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３</a:t>
            </a:r>
            <a:endParaRPr kumimoji="1" lang="ja-JP" altLang="en-US" sz="2400" dirty="0">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20552" y="765274"/>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grpSp>
        <p:nvGrpSpPr>
          <p:cNvPr id="2" name="グループ化 1"/>
          <p:cNvGrpSpPr/>
          <p:nvPr/>
        </p:nvGrpSpPr>
        <p:grpSpPr>
          <a:xfrm>
            <a:off x="549290" y="1628800"/>
            <a:ext cx="8868206" cy="3744416"/>
            <a:chOff x="549290" y="830312"/>
            <a:chExt cx="8868206" cy="3744416"/>
          </a:xfrm>
        </p:grpSpPr>
        <p:sp>
          <p:nvSpPr>
            <p:cNvPr id="8" name="正方形/長方形 7"/>
            <p:cNvSpPr/>
            <p:nvPr/>
          </p:nvSpPr>
          <p:spPr>
            <a:xfrm>
              <a:off x="560512" y="830312"/>
              <a:ext cx="8856984"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2460724" y="2003494"/>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2" name="正方形/長方形 11"/>
            <p:cNvSpPr/>
            <p:nvPr/>
          </p:nvSpPr>
          <p:spPr>
            <a:xfrm>
              <a:off x="4191747" y="1427430"/>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4" name="正方形/長方形 13"/>
            <p:cNvSpPr/>
            <p:nvPr/>
          </p:nvSpPr>
          <p:spPr>
            <a:xfrm>
              <a:off x="549290" y="840359"/>
              <a:ext cx="454772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prstClr val="black"/>
                  </a:solidFill>
                  <a:latin typeface="Meiryo UI" pitchFamily="50" charset="-128"/>
                  <a:ea typeface="Meiryo UI" pitchFamily="50" charset="-128"/>
                  <a:cs typeface="Meiryo UI" pitchFamily="50" charset="-128"/>
                </a:rPr>
                <a:t>◆</a:t>
              </a:r>
              <a:r>
                <a:rPr lang="ja-JP" altLang="en-US" sz="2400" dirty="0">
                  <a:solidFill>
                    <a:prstClr val="black"/>
                  </a:solidFill>
                  <a:latin typeface="Meiryo UI" pitchFamily="50" charset="-128"/>
                  <a:ea typeface="Meiryo UI" pitchFamily="50" charset="-128"/>
                  <a:cs typeface="Meiryo UI" pitchFamily="50" charset="-128"/>
                </a:rPr>
                <a:t>　</a:t>
              </a:r>
              <a:r>
                <a:rPr lang="ja-JP" altLang="en-US" sz="2400" dirty="0" smtClean="0">
                  <a:solidFill>
                    <a:prstClr val="black"/>
                  </a:solidFill>
                  <a:latin typeface="Meiryo UI" pitchFamily="50" charset="-128"/>
                  <a:ea typeface="Meiryo UI" pitchFamily="50" charset="-128"/>
                  <a:cs typeface="Meiryo UI" pitchFamily="50" charset="-128"/>
                </a:rPr>
                <a:t>事務分担</a:t>
              </a:r>
              <a:endParaRPr lang="ja-JP" altLang="en-US" sz="24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549290" y="1427430"/>
              <a:ext cx="764407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１</a:t>
              </a:r>
              <a:r>
                <a:rPr lang="ja-JP" altLang="en-US" sz="2000" dirty="0" smtClean="0">
                  <a:solidFill>
                    <a:prstClr val="black"/>
                  </a:solidFill>
                  <a:latin typeface="Meiryo UI" pitchFamily="50" charset="-128"/>
                  <a:ea typeface="Meiryo UI" pitchFamily="50" charset="-128"/>
                  <a:cs typeface="Meiryo UI" pitchFamily="50" charset="-128"/>
                </a:rPr>
                <a:t>　事務分担（案）が変更となる事務について</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549290" y="2003494"/>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prstClr val="black"/>
                  </a:solidFill>
                  <a:latin typeface="Meiryo UI" pitchFamily="50" charset="-128"/>
                  <a:ea typeface="Meiryo UI" pitchFamily="50" charset="-128"/>
                  <a:cs typeface="Meiryo UI" pitchFamily="50" charset="-128"/>
                </a:rPr>
                <a:t>　　２　「検討中」とした事務について</a:t>
              </a:r>
              <a:endParaRPr lang="ja-JP" altLang="en-US" sz="2000" dirty="0">
                <a:solidFill>
                  <a:prstClr val="black"/>
                </a:solidFill>
                <a:latin typeface="Meiryo UI" pitchFamily="50" charset="-128"/>
                <a:ea typeface="Meiryo UI" pitchFamily="50" charset="-128"/>
                <a:cs typeface="Meiryo UI" pitchFamily="50" charset="-128"/>
              </a:endParaRPr>
            </a:p>
          </p:txBody>
        </p:sp>
      </p:grpSp>
      <p:sp>
        <p:nvSpPr>
          <p:cNvPr id="11" name="正方形/長方形 10"/>
          <p:cNvSpPr/>
          <p:nvPr/>
        </p:nvSpPr>
        <p:spPr>
          <a:xfrm>
            <a:off x="2460724" y="334280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549290" y="3342808"/>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prstClr val="black"/>
                </a:solidFill>
                <a:latin typeface="Meiryo UI" pitchFamily="50" charset="-128"/>
                <a:ea typeface="Meiryo UI" pitchFamily="50" charset="-128"/>
                <a:cs typeface="Meiryo UI" pitchFamily="50" charset="-128"/>
              </a:rPr>
              <a:t>　　３　事務数の変更について</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2425162" y="4592792"/>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8" name="正方形/長方形 17"/>
          <p:cNvSpPr/>
          <p:nvPr/>
        </p:nvSpPr>
        <p:spPr>
          <a:xfrm>
            <a:off x="513728" y="4013244"/>
            <a:ext cx="7356037" cy="1505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a:t>
            </a:r>
          </a:p>
          <a:p>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　新たな大都市制度における</a:t>
            </a:r>
            <a:endParaRPr lang="en-US" altLang="ja-JP" sz="2000" dirty="0" smtClean="0">
              <a:solidFill>
                <a:prstClr val="black"/>
              </a:solidFill>
              <a:latin typeface="Meiryo UI" pitchFamily="50" charset="-128"/>
              <a:ea typeface="Meiryo UI" pitchFamily="50" charset="-128"/>
              <a:cs typeface="Meiryo UI" pitchFamily="50" charset="-128"/>
            </a:endParaRPr>
          </a:p>
          <a:p>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特別区・大阪府の権限イメージ</a:t>
            </a:r>
            <a:endParaRPr lang="en-US" altLang="ja-JP" sz="2000" dirty="0" smtClean="0">
              <a:solidFill>
                <a:prstClr val="black"/>
              </a:solidFill>
              <a:latin typeface="Meiryo UI" pitchFamily="50" charset="-128"/>
              <a:ea typeface="Meiryo UI" pitchFamily="50" charset="-128"/>
              <a:cs typeface="Meiryo UI" pitchFamily="50" charset="-128"/>
            </a:endParaRPr>
          </a:p>
          <a:p>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0048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oup 52"/>
          <p:cNvGraphicFramePr>
            <a:graphicFrameLocks noGrp="1"/>
          </p:cNvGraphicFramePr>
          <p:nvPr>
            <p:extLst>
              <p:ext uri="{D42A27DB-BD31-4B8C-83A1-F6EECF244321}">
                <p14:modId xmlns:p14="http://schemas.microsoft.com/office/powerpoint/2010/main" val="2183510693"/>
              </p:ext>
            </p:extLst>
          </p:nvPr>
        </p:nvGraphicFramePr>
        <p:xfrm>
          <a:off x="125974" y="1568359"/>
          <a:ext cx="9631070" cy="5069639"/>
        </p:xfrm>
        <a:graphic>
          <a:graphicData uri="http://schemas.openxmlformats.org/drawingml/2006/table">
            <a:tbl>
              <a:tblPr/>
              <a:tblGrid>
                <a:gridCol w="1566174"/>
                <a:gridCol w="432048"/>
                <a:gridCol w="936104"/>
                <a:gridCol w="2376264"/>
                <a:gridCol w="936104"/>
                <a:gridCol w="3384376"/>
              </a:tblGrid>
              <a:tr h="460784">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事務の名称</a:t>
                      </a: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権限</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関係府省</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国の意見等</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事務分担</a:t>
                      </a:r>
                      <a:endPar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の変更案</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ts val="13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変更の考え方</a:t>
                      </a: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1170526">
                <a:tc>
                  <a:txBody>
                    <a:bodyPr/>
                    <a:lstStyle/>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河川事業</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r" defTabSz="914400" rtl="0" eaLnBrk="1" fontAlgn="base" latinLnBrk="0" hangingPunct="1">
                        <a:lnSpc>
                          <a:spcPts val="12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（８→</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事務）</a:t>
                      </a: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都道府県・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政令市・一般市</a:t>
                      </a:r>
                    </a:p>
                  </a:txBody>
                  <a:tcPr marL="90000" marR="900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国土交通省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・河川法の趣旨を踏まえると、特別区が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河川事業を実施する場合は河川法</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第１６条の３に基づき事業を実施</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すべき。</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大阪府</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○一級河川において、次のように大阪府・特別区で分担。</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・大阪府は、耐震対策工事や大規模改修</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工事及び</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許認可</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等</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に関する事務</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を</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実施</a:t>
                      </a:r>
                      <a:endPar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特別区は、河川法第</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16</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条の</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3</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に基づく事務</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を実施</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大阪市が</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これまで</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まちづくりに即した河川整備・管理を</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行ってきた河川において、</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引き続き親水環境</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整備</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や</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その</a:t>
                      </a:r>
                      <a:r>
                        <a:rPr kumimoji="1" lang="ja-JP"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維持等</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を実施）</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3443">
                <a:tc>
                  <a:txBody>
                    <a:bodyPr/>
                    <a:lstStyle/>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生活のしづらさなどに関する調査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ts val="1200"/>
                        </a:lnSpc>
                        <a:spcBef>
                          <a:spcPct val="20000"/>
                        </a:spcBef>
                        <a:spcAft>
                          <a:spcPct val="0"/>
                        </a:spcAft>
                        <a:buClrTx/>
                        <a:buSzTx/>
                        <a:buFontTx/>
                        <a:buNone/>
                        <a:tabLst/>
                      </a:pPr>
                      <a:r>
                        <a:rPr kumimoji="1" lang="en-US" altLang="ja-JP"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r>
                        <a:rPr kumimoji="1" lang="ja-JP" altLang="en-US"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全国</a:t>
                      </a:r>
                      <a:r>
                        <a:rPr kumimoji="1" lang="ja-JP" altLang="en-US" sz="1200" b="1" i="0" u="none" strike="noStrike" kern="1200"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n-cs"/>
                        </a:rPr>
                        <a:t>在宅障がい</a:t>
                      </a:r>
                      <a:r>
                        <a:rPr kumimoji="1" lang="ja-JP" altLang="en-US"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児・者等実態調査</a:t>
                      </a:r>
                      <a:r>
                        <a:rPr kumimoji="1" lang="en-US" altLang="ja-JP"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中核市</a:t>
                      </a:r>
                    </a:p>
                  </a:txBody>
                  <a:tcPr marL="90000" marR="900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厚生労働省</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・国の委託先は大阪府であり、調査</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回答は府が集約して行うべき。</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大阪府</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5</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年毎に実施される調査であり、府が集約して国へ回答</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することとなるため、取りまとめ業務は大阪府で実施。</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調査の実施は特別区。</a:t>
                      </a: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0354">
                <a:tc>
                  <a:txBody>
                    <a:bodyPr/>
                    <a:lstStyle/>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あんしん</a:t>
                      </a:r>
                      <a:r>
                        <a:rPr kumimoji="1" lang="ja-JP" altLang="en-US" sz="1200" b="1"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さぽ</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ーと事業</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日常生活自立支援事業</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政令市</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厚生労働省</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・本事業は、都道府県又は政令市の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社会福祉協議会が実施する事業に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対し補助金を交付するもの。</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大阪府</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〇大阪府社会福祉協議会で実施される事業に対する</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国庫補助申請等事務のため、一元的に大阪府で実施。</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9120">
                <a:tc>
                  <a:txBody>
                    <a:bodyPr/>
                    <a:lstStyle/>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社会福祉法人認可・社会福祉事業の業務管理体制の届出関係等事務</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（５事務）</a:t>
                      </a: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政令市</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厚生労働省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・特別区域にかかる事務の実施主体が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どうなるのか明示すべき。</a:t>
                      </a: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終　了</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大阪府</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〇特別区を含む複数の自治体で活動する社会福祉法人</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等の所管事務のため、一元的に大阪府で実施する旨</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明記。</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9681">
                <a:tc>
                  <a:txBody>
                    <a:bodyPr/>
                    <a:lstStyle/>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乳児院等の不動産</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登記に関する証明書</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ts val="12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発行事務</a:t>
                      </a:r>
                    </a:p>
                  </a:txBody>
                  <a:tcPr marL="90000" marR="90000" marT="46803" marB="468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政令市</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厚生労働省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2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・特別区域にかかる事務の実施主体が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どうなるのか明示すべき。</a:t>
                      </a: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・登録免許税法に基づく証明書発行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事務は、施設の設置認可事務と一体</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で実施すべき。</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終　了</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一部事務組合</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0000" marR="900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nSpc>
                          <a:spcPts val="1200"/>
                        </a:lnSpc>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〇乳児院等の認可事務は、一部事務組合で実施する</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lnSpc>
                          <a:spcPts val="1200"/>
                        </a:lnSpc>
                      </a:pP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こととしているため、一体で実施する旨明記。</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3" marB="468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事務分担（案）が変更となる事務について</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5" name="正方形/長方形 27"/>
          <p:cNvSpPr>
            <a:spLocks noChangeArrowheads="1"/>
          </p:cNvSpPr>
          <p:nvPr/>
        </p:nvSpPr>
        <p:spPr bwMode="auto">
          <a:xfrm>
            <a:off x="8874125" y="66461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Rectangle 75"/>
          <p:cNvSpPr>
            <a:spLocks noChangeArrowheads="1"/>
          </p:cNvSpPr>
          <p:nvPr/>
        </p:nvSpPr>
        <p:spPr bwMode="auto">
          <a:xfrm>
            <a:off x="304800" y="4587564"/>
            <a:ext cx="944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dirty="0"/>
          </a:p>
        </p:txBody>
      </p:sp>
      <p:sp>
        <p:nvSpPr>
          <p:cNvPr id="6" name="Text Box 38"/>
          <p:cNvSpPr txBox="1">
            <a:spLocks noChangeArrowheads="1"/>
          </p:cNvSpPr>
          <p:nvPr/>
        </p:nvSpPr>
        <p:spPr bwMode="auto">
          <a:xfrm>
            <a:off x="416495" y="544612"/>
            <a:ext cx="9144000" cy="864757"/>
          </a:xfrm>
          <a:prstGeom prst="roundRect">
            <a:avLst/>
          </a:prstGeom>
          <a:noFill/>
          <a:ln w="25400" cap="rnd" algn="ctr">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lIns="126000" tIns="118800" rIns="126000" bIns="118800">
            <a:spAutoFit/>
          </a:bodyPr>
          <a:lstStyle>
            <a:lvl1pPr marL="85725" indent="-857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10000"/>
              </a:lnSpc>
              <a:spcBef>
                <a:spcPct val="0"/>
              </a:spcBef>
              <a:buNone/>
            </a:pPr>
            <a:r>
              <a:rPr lang="ja-JP" altLang="en-US" sz="1600" dirty="0" smtClean="0">
                <a:latin typeface="Meiryo UI" panose="020B0604030504040204" pitchFamily="50" charset="-128"/>
                <a:ea typeface="Meiryo UI" panose="020B0604030504040204" pitchFamily="50" charset="-128"/>
              </a:rPr>
              <a:t>●第３回協議会（</a:t>
            </a:r>
            <a:r>
              <a:rPr lang="en-US" altLang="ja-JP" sz="1600" dirty="0" smtClean="0">
                <a:latin typeface="Meiryo UI" panose="020B0604030504040204" pitchFamily="50" charset="-128"/>
                <a:ea typeface="Meiryo UI" panose="020B0604030504040204" pitchFamily="50" charset="-128"/>
              </a:rPr>
              <a:t>H29.9.29</a:t>
            </a:r>
            <a:r>
              <a:rPr lang="ja-JP" altLang="en-US" sz="1600" dirty="0">
                <a:latin typeface="Meiryo UI" panose="020B0604030504040204" pitchFamily="50" charset="-128"/>
                <a:ea typeface="Meiryo UI" panose="020B0604030504040204" pitchFamily="50" charset="-128"/>
              </a:rPr>
              <a:t>開催</a:t>
            </a:r>
            <a:r>
              <a:rPr lang="ja-JP" altLang="en-US" sz="1600" dirty="0" smtClean="0">
                <a:latin typeface="Meiryo UI" panose="020B0604030504040204" pitchFamily="50" charset="-128"/>
                <a:ea typeface="Meiryo UI" panose="020B0604030504040204" pitchFamily="50" charset="-128"/>
              </a:rPr>
              <a:t>）で提出した事務分担（案）について、国</a:t>
            </a:r>
            <a:r>
              <a:rPr lang="ja-JP" altLang="en-US" sz="1600" dirty="0">
                <a:latin typeface="Meiryo UI" panose="020B0604030504040204" pitchFamily="50" charset="-128"/>
                <a:ea typeface="Meiryo UI" panose="020B0604030504040204" pitchFamily="50" charset="-128"/>
              </a:rPr>
              <a:t>との調整（協議</a:t>
            </a:r>
            <a:r>
              <a:rPr lang="ja-JP" altLang="en-US" sz="1600" dirty="0" smtClean="0">
                <a:latin typeface="Meiryo UI" panose="020B0604030504040204" pitchFamily="50" charset="-128"/>
                <a:ea typeface="Meiryo UI" panose="020B0604030504040204" pitchFamily="50" charset="-128"/>
              </a:rPr>
              <a:t>）を踏まえ、</a:t>
            </a:r>
            <a:endParaRPr lang="en-US" altLang="ja-JP" sz="1600" dirty="0" smtClean="0">
              <a:latin typeface="Meiryo UI" panose="020B0604030504040204" pitchFamily="50" charset="-128"/>
              <a:ea typeface="Meiryo UI" panose="020B0604030504040204" pitchFamily="50" charset="-128"/>
            </a:endParaRPr>
          </a:p>
          <a:p>
            <a:pPr>
              <a:lnSpc>
                <a:spcPct val="110000"/>
              </a:lnSpc>
              <a:spcBef>
                <a:spcPct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下記の事務分担（案）を変更。</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8862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「検討中」</a:t>
            </a:r>
            <a:r>
              <a:rPr lang="ja-JP" altLang="en-US" sz="2000" b="1" dirty="0">
                <a:solidFill>
                  <a:prstClr val="black"/>
                </a:solidFill>
                <a:latin typeface="Meiryo UI" pitchFamily="50" charset="-128"/>
                <a:ea typeface="Meiryo UI" pitchFamily="50" charset="-128"/>
                <a:cs typeface="Meiryo UI" pitchFamily="50" charset="-128"/>
              </a:rPr>
              <a:t>とした事務について</a:t>
            </a: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52" name="Text Box 38"/>
          <p:cNvSpPr txBox="1">
            <a:spLocks noChangeArrowheads="1"/>
          </p:cNvSpPr>
          <p:nvPr/>
        </p:nvSpPr>
        <p:spPr bwMode="auto">
          <a:xfrm>
            <a:off x="416496" y="532511"/>
            <a:ext cx="9073008" cy="864757"/>
          </a:xfrm>
          <a:prstGeom prst="roundRect">
            <a:avLst/>
          </a:prstGeom>
          <a:noFill/>
          <a:ln w="25400" cap="rnd" algn="ctr">
            <a:solidFill>
              <a:srgbClr val="F89108"/>
            </a:solidFill>
            <a:miter lim="800000"/>
            <a:headEnd/>
            <a:tailEnd/>
          </a:ln>
          <a:extLst>
            <a:ext uri="{909E8E84-426E-40DD-AFC4-6F175D3DCCD1}">
              <a14:hiddenFill xmlns:a14="http://schemas.microsoft.com/office/drawing/2010/main">
                <a:solidFill>
                  <a:srgbClr val="FFFFFF"/>
                </a:solidFill>
              </a14:hiddenFill>
            </a:ext>
          </a:extLst>
        </p:spPr>
        <p:txBody>
          <a:bodyPr wrap="square" lIns="126000" tIns="118800" rIns="126000" bIns="118800">
            <a:spAutoFit/>
          </a:bodyPr>
          <a:lstStyle>
            <a:lvl1pPr marL="85725" indent="-857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10000"/>
              </a:lnSpc>
              <a:spcBef>
                <a:spcPct val="0"/>
              </a:spcBef>
              <a:buFontTx/>
              <a:buNone/>
            </a:pPr>
            <a:r>
              <a:rPr lang="ja-JP" altLang="en-US" sz="1600" dirty="0" smtClean="0">
                <a:latin typeface="Meiryo UI" panose="020B0604030504040204" pitchFamily="50" charset="-128"/>
                <a:ea typeface="Meiryo UI" panose="020B0604030504040204" pitchFamily="50" charset="-128"/>
              </a:rPr>
              <a:t>●「検討中」としていた下記事務については、現在、大阪府市において事業のあり方</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検討中であるが、</a:t>
            </a:r>
            <a:endParaRPr lang="en-US" altLang="ja-JP" sz="1600" dirty="0">
              <a:latin typeface="Meiryo UI" panose="020B0604030504040204" pitchFamily="50" charset="-128"/>
              <a:ea typeface="Meiryo UI" panose="020B0604030504040204" pitchFamily="50" charset="-128"/>
            </a:endParaRPr>
          </a:p>
          <a:p>
            <a:pPr eaLnBrk="1" hangingPunct="1">
              <a:lnSpc>
                <a:spcPct val="110000"/>
              </a:lnSpc>
              <a:spcBef>
                <a:spcPct val="0"/>
              </a:spcBef>
              <a:buFontTx/>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現時点における事務</a:t>
            </a:r>
            <a:r>
              <a:rPr lang="ja-JP" altLang="en-US" sz="1600" dirty="0">
                <a:latin typeface="Meiryo UI" panose="020B0604030504040204" pitchFamily="50" charset="-128"/>
                <a:ea typeface="Meiryo UI" panose="020B0604030504040204" pitchFamily="50" charset="-128"/>
              </a:rPr>
              <a:t>分担（案</a:t>
            </a:r>
            <a:r>
              <a:rPr lang="ja-JP" altLang="en-US" sz="1600" dirty="0" smtClean="0">
                <a:latin typeface="Meiryo UI" panose="020B0604030504040204" pitchFamily="50" charset="-128"/>
                <a:ea typeface="Meiryo UI" panose="020B0604030504040204" pitchFamily="50" charset="-128"/>
              </a:rPr>
              <a:t>）の考え方を以下の通り整理</a:t>
            </a:r>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p:txBody>
      </p:sp>
      <p:sp>
        <p:nvSpPr>
          <p:cNvPr id="10" name="正方形/長方形 27"/>
          <p:cNvSpPr>
            <a:spLocks noChangeArrowheads="1"/>
          </p:cNvSpPr>
          <p:nvPr/>
        </p:nvSpPr>
        <p:spPr bwMode="auto">
          <a:xfrm>
            <a:off x="8874125" y="-2085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Rectangle 75"/>
          <p:cNvSpPr>
            <a:spLocks noChangeArrowheads="1"/>
          </p:cNvSpPr>
          <p:nvPr/>
        </p:nvSpPr>
        <p:spPr bwMode="auto">
          <a:xfrm>
            <a:off x="0" y="1511308"/>
            <a:ext cx="1474284" cy="291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0" dirty="0">
                <a:latin typeface="Meiryo UI" panose="020B0604030504040204" pitchFamily="50" charset="-128"/>
                <a:ea typeface="Meiryo UI" panose="020B0604030504040204" pitchFamily="50" charset="-128"/>
              </a:rPr>
              <a:t>■水道事業等</a:t>
            </a:r>
          </a:p>
        </p:txBody>
      </p:sp>
      <p:graphicFrame>
        <p:nvGraphicFramePr>
          <p:cNvPr id="12" name="Group 52"/>
          <p:cNvGraphicFramePr>
            <a:graphicFrameLocks noGrp="1"/>
          </p:cNvGraphicFramePr>
          <p:nvPr>
            <p:extLst>
              <p:ext uri="{D42A27DB-BD31-4B8C-83A1-F6EECF244321}">
                <p14:modId xmlns:p14="http://schemas.microsoft.com/office/powerpoint/2010/main" val="2434460471"/>
              </p:ext>
            </p:extLst>
          </p:nvPr>
        </p:nvGraphicFramePr>
        <p:xfrm>
          <a:off x="224712" y="1855941"/>
          <a:ext cx="9480816" cy="2034311"/>
        </p:xfrm>
        <a:graphic>
          <a:graphicData uri="http://schemas.openxmlformats.org/drawingml/2006/table">
            <a:tbl>
              <a:tblPr/>
              <a:tblGrid>
                <a:gridCol w="1905000"/>
                <a:gridCol w="879072"/>
                <a:gridCol w="1152128"/>
                <a:gridCol w="5544616"/>
              </a:tblGrid>
              <a:tr h="43904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事務の名称</a:t>
                      </a:r>
                    </a:p>
                  </a:txBody>
                  <a:tcPr marL="90000" marR="90000" marT="46804" marB="468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権限</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分担案</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事務分担（案）の考え方</a:t>
                      </a:r>
                    </a:p>
                  </a:txBody>
                  <a:tcPr marL="90000" marR="900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r h="8542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水道事業</a:t>
                      </a:r>
                      <a:r>
                        <a:rPr kumimoji="1" lang="en-US" altLang="ja-JP"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4" marB="468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一般市</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検討中</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大阪府</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〇以下の観点から大阪府の事務として整理。</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・これまで大阪市水道事業が培ってきた大規模事業体としてのノウハウ等の活用</a:t>
                      </a:r>
                    </a:p>
                    <a:p>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・大阪市域を含めた広域水道の基盤強化</a:t>
                      </a:r>
                    </a:p>
                    <a:p>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・国において都道府県の役割強化に向けた水道法改正を予定</a:t>
                      </a:r>
                    </a:p>
                  </a:txBody>
                  <a:tcPr marL="90000" marR="900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099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工業用水道事業</a:t>
                      </a:r>
                      <a:r>
                        <a:rPr kumimoji="1" lang="en-US" altLang="ja-JP"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4" marB="468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一般市</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検討中</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大阪府</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〇工業用水道事業は水道事業と一体的に事業を実施していることから、水道事業と</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lvl="0"/>
                      <a:r>
                        <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ともに、大阪府の事務として整理。</a:t>
                      </a:r>
                    </a:p>
                  </a:txBody>
                  <a:tcPr marL="90000" marR="900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Rectangle 75"/>
          <p:cNvSpPr>
            <a:spLocks noChangeArrowheads="1"/>
          </p:cNvSpPr>
          <p:nvPr/>
        </p:nvSpPr>
        <p:spPr bwMode="auto">
          <a:xfrm>
            <a:off x="8012719" y="3924230"/>
            <a:ext cx="1626158" cy="270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 特別会計繰出金業務を含む</a:t>
            </a:r>
            <a:endParaRPr lang="ja-JP" altLang="en-US" sz="900" b="0" dirty="0">
              <a:latin typeface="Meiryo UI" panose="020B0604030504040204" pitchFamily="50" charset="-128"/>
              <a:ea typeface="Meiryo UI" panose="020B0604030504040204" pitchFamily="50" charset="-128"/>
            </a:endParaRPr>
          </a:p>
        </p:txBody>
      </p:sp>
      <p:sp>
        <p:nvSpPr>
          <p:cNvPr id="15" name="Rectangle 75"/>
          <p:cNvSpPr>
            <a:spLocks noChangeArrowheads="1"/>
          </p:cNvSpPr>
          <p:nvPr/>
        </p:nvSpPr>
        <p:spPr bwMode="auto">
          <a:xfrm>
            <a:off x="0" y="4117795"/>
            <a:ext cx="1474284" cy="291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弘済</a:t>
            </a:r>
            <a:r>
              <a:rPr lang="ja-JP" altLang="en-US" sz="1600" dirty="0">
                <a:latin typeface="Meiryo UI" panose="020B0604030504040204" pitchFamily="50" charset="-128"/>
                <a:ea typeface="Meiryo UI" panose="020B0604030504040204" pitchFamily="50" charset="-128"/>
              </a:rPr>
              <a:t>院</a:t>
            </a:r>
            <a:r>
              <a:rPr lang="ja-JP" altLang="en-US" sz="1600" b="0" dirty="0" smtClean="0">
                <a:latin typeface="Meiryo UI" panose="020B0604030504040204" pitchFamily="50" charset="-128"/>
                <a:ea typeface="Meiryo UI" panose="020B0604030504040204" pitchFamily="50" charset="-128"/>
              </a:rPr>
              <a:t>事業</a:t>
            </a:r>
            <a:endParaRPr lang="ja-JP" altLang="en-US" sz="1600" b="0" dirty="0">
              <a:latin typeface="Meiryo UI" panose="020B0604030504040204" pitchFamily="50" charset="-128"/>
              <a:ea typeface="Meiryo UI" panose="020B0604030504040204" pitchFamily="50" charset="-128"/>
            </a:endParaRPr>
          </a:p>
        </p:txBody>
      </p:sp>
      <p:graphicFrame>
        <p:nvGraphicFramePr>
          <p:cNvPr id="16" name="Group 52"/>
          <p:cNvGraphicFramePr>
            <a:graphicFrameLocks noGrp="1"/>
          </p:cNvGraphicFramePr>
          <p:nvPr>
            <p:extLst>
              <p:ext uri="{D42A27DB-BD31-4B8C-83A1-F6EECF244321}">
                <p14:modId xmlns:p14="http://schemas.microsoft.com/office/powerpoint/2010/main" val="1687557019"/>
              </p:ext>
            </p:extLst>
          </p:nvPr>
        </p:nvGraphicFramePr>
        <p:xfrm>
          <a:off x="224712" y="4460469"/>
          <a:ext cx="9480816" cy="2145083"/>
        </p:xfrm>
        <a:graphic>
          <a:graphicData uri="http://schemas.openxmlformats.org/drawingml/2006/table">
            <a:tbl>
              <a:tblPr/>
              <a:tblGrid>
                <a:gridCol w="1905000"/>
                <a:gridCol w="879072"/>
                <a:gridCol w="1152128"/>
                <a:gridCol w="5544616"/>
              </a:tblGrid>
              <a:tr h="4300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事務の名称</a:t>
                      </a:r>
                    </a:p>
                  </a:txBody>
                  <a:tcPr marL="90000" marR="90000" marT="46804" marB="468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権限</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分担案</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HG丸ｺﾞｼｯｸM-PRO" pitchFamily="50" charset="-128"/>
                        </a:rPr>
                        <a:t>事務分担（案）の考え方</a:t>
                      </a:r>
                    </a:p>
                  </a:txBody>
                  <a:tcPr marL="90000" marR="900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r h="1715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附属病院</a:t>
                      </a:r>
                      <a:endParaRPr kumimoji="1" lang="en-US" altLang="ja-JP"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第一特別養護老人ホーム</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第二特別養護老人ホーム</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1" i="0" u="none" strike="noStrike" kern="1200"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4" marB="468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一般市</a:t>
                      </a: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検討中</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ts val="12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一部事務組合</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90000" marR="90000" marT="46804" marB="468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〇</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弘済院附属病院や特別養護老人ホームは、認知症高齢者等の地域医療・福祉</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サービスの拠点として、各特別区の高齢者福祉施策と連携しながら実施していくのが</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効果的であり、また、</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大阪</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市域外の施設であることから、一部事務組合の事務とする。</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〇</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なお、現在、今後の弘済院事業のあり方の検討が行われていることから、その内容が</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rPr>
                        <a:t>確定した場合には、改めて事務分担の整理を行う。</a:t>
                      </a:r>
                    </a:p>
                  </a:txBody>
                  <a:tcPr marL="90000" marR="900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9076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59176" y="954760"/>
            <a:ext cx="9805259" cy="5677569"/>
            <a:chOff x="59176" y="373529"/>
            <a:chExt cx="9805259" cy="6161815"/>
          </a:xfrm>
        </p:grpSpPr>
        <p:sp>
          <p:nvSpPr>
            <p:cNvPr id="67" name="角丸四角形 66"/>
            <p:cNvSpPr/>
            <p:nvPr/>
          </p:nvSpPr>
          <p:spPr>
            <a:xfrm>
              <a:off x="3170256" y="537902"/>
              <a:ext cx="6585827" cy="1893244"/>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3" name="角丸四角形 62"/>
            <p:cNvSpPr/>
            <p:nvPr/>
          </p:nvSpPr>
          <p:spPr>
            <a:xfrm>
              <a:off x="3243295" y="3277494"/>
              <a:ext cx="6507819" cy="1986939"/>
            </a:xfrm>
            <a:prstGeom prst="roundRect">
              <a:avLst>
                <a:gd name="adj" fmla="val 1252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70" name="グループ化 54"/>
            <p:cNvGrpSpPr/>
            <p:nvPr/>
          </p:nvGrpSpPr>
          <p:grpSpPr>
            <a:xfrm>
              <a:off x="2128195" y="2093050"/>
              <a:ext cx="239795" cy="2736305"/>
              <a:chOff x="1906525" y="1614483"/>
              <a:chExt cx="219233" cy="3302231"/>
            </a:xfrm>
          </p:grpSpPr>
          <p:grpSp>
            <p:nvGrpSpPr>
              <p:cNvPr id="138" name="グループ化 35"/>
              <p:cNvGrpSpPr/>
              <p:nvPr/>
            </p:nvGrpSpPr>
            <p:grpSpPr>
              <a:xfrm>
                <a:off x="1906525" y="1631998"/>
                <a:ext cx="216027" cy="3267878"/>
                <a:chOff x="1244087" y="637648"/>
                <a:chExt cx="270033" cy="792844"/>
              </a:xfrm>
            </p:grpSpPr>
            <p:cxnSp>
              <p:nvCxnSpPr>
                <p:cNvPr id="1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9" name="直線コネクタ 1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グループ化 35"/>
            <p:cNvGrpSpPr/>
            <p:nvPr/>
          </p:nvGrpSpPr>
          <p:grpSpPr>
            <a:xfrm>
              <a:off x="2360489" y="1187098"/>
              <a:ext cx="970894" cy="4606940"/>
              <a:chOff x="2352331" y="507054"/>
              <a:chExt cx="887644" cy="6631134"/>
            </a:xfrm>
          </p:grpSpPr>
          <p:cxnSp>
            <p:nvCxnSpPr>
              <p:cNvPr id="132" name="直線コネクタ 131"/>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 name="グループ化 48"/>
              <p:cNvGrpSpPr/>
              <p:nvPr/>
            </p:nvGrpSpPr>
            <p:grpSpPr>
              <a:xfrm>
                <a:off x="2988438" y="507054"/>
                <a:ext cx="251537" cy="6631134"/>
                <a:chOff x="2988438" y="535190"/>
                <a:chExt cx="251537" cy="6631134"/>
              </a:xfrm>
            </p:grpSpPr>
            <p:cxnSp>
              <p:nvCxnSpPr>
                <p:cNvPr id="134" name="直線コネクタ 133"/>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3023951" y="7121865"/>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3001062" y="535190"/>
                  <a:ext cx="34929" cy="66311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0" name="角丸四角形 119"/>
            <p:cNvSpPr/>
            <p:nvPr/>
          </p:nvSpPr>
          <p:spPr>
            <a:xfrm>
              <a:off x="5153571" y="1603510"/>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4" name="角丸四角形 123"/>
            <p:cNvSpPr/>
            <p:nvPr/>
          </p:nvSpPr>
          <p:spPr>
            <a:xfrm>
              <a:off x="213229" y="4125602"/>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(1,669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当初予算における</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25" name="角丸四角形 124"/>
            <p:cNvSpPr/>
            <p:nvPr/>
          </p:nvSpPr>
          <p:spPr>
            <a:xfrm>
              <a:off x="199470" y="1430464"/>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2,923</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400" i="1" dirty="0" smtClean="0">
                  <a:solidFill>
                    <a:srgbClr val="0070C0"/>
                  </a:solidFill>
                  <a:latin typeface="Meiryo UI" pitchFamily="50" charset="-128"/>
                  <a:ea typeface="Meiryo UI" pitchFamily="50" charset="-128"/>
                  <a:cs typeface="Meiryo UI" pitchFamily="50" charset="-128"/>
                </a:rPr>
                <a:t>〈2,918</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6" name="角丸四角形 125"/>
            <p:cNvSpPr/>
            <p:nvPr/>
          </p:nvSpPr>
          <p:spPr>
            <a:xfrm>
              <a:off x="3378059" y="3342322"/>
              <a:ext cx="3591166" cy="18715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2,089</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p>
            <a:p>
              <a:r>
                <a:rPr lang="ja-JP" altLang="en-US" sz="1400" i="1" dirty="0" smtClean="0">
                  <a:solidFill>
                    <a:schemeClr val="tx1"/>
                  </a:solidFill>
                  <a:latin typeface="Meiryo UI" pitchFamily="50" charset="-128"/>
                  <a:ea typeface="Meiryo UI" pitchFamily="50" charset="-128"/>
                  <a:cs typeface="Meiryo UI" pitchFamily="50" charset="-128"/>
                </a:rPr>
                <a:t> </a:t>
              </a:r>
              <a:r>
                <a:rPr lang="en-US" altLang="ja-JP" sz="1400" i="1" dirty="0" smtClean="0">
                  <a:solidFill>
                    <a:schemeClr val="tx1"/>
                  </a:solidFill>
                  <a:latin typeface="Meiryo UI" pitchFamily="50" charset="-128"/>
                  <a:ea typeface="Meiryo UI" pitchFamily="50" charset="-128"/>
                  <a:cs typeface="Meiryo UI" pitchFamily="50" charset="-128"/>
                </a:rPr>
                <a:t>〈2,070</a:t>
              </a:r>
              <a:r>
                <a:rPr lang="ja-JP" altLang="en-US" sz="1400" i="1" dirty="0" smtClean="0">
                  <a:solidFill>
                    <a:schemeClr val="tx1"/>
                  </a:solidFill>
                  <a:latin typeface="Meiryo UI" pitchFamily="50" charset="-128"/>
                  <a:ea typeface="Meiryo UI" pitchFamily="50" charset="-128"/>
                  <a:cs typeface="Meiryo UI" pitchFamily="50" charset="-128"/>
                </a:rPr>
                <a:t>事務</a:t>
              </a:r>
              <a:r>
                <a:rPr lang="en-US" altLang="ja-JP" sz="1400" i="1" dirty="0" smtClean="0">
                  <a:solidFill>
                    <a:schemeClr val="tx1"/>
                  </a:solidFill>
                  <a:latin typeface="Meiryo UI" pitchFamily="50" charset="-128"/>
                  <a:ea typeface="Meiryo UI" pitchFamily="50" charset="-128"/>
                  <a:cs typeface="Meiryo UI" pitchFamily="50" charset="-128"/>
                </a:rPr>
                <a:t>〉</a:t>
              </a:r>
              <a:endParaRPr lang="en-US" altLang="ja-JP" sz="1400" i="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7" name="角丸四角形 126"/>
            <p:cNvSpPr/>
            <p:nvPr/>
          </p:nvSpPr>
          <p:spPr>
            <a:xfrm>
              <a:off x="3366379" y="5331141"/>
              <a:ext cx="1744136" cy="892881"/>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91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r>
                <a:rPr lang="en-US" altLang="ja-JP" sz="1400" i="1" dirty="0" smtClean="0">
                  <a:solidFill>
                    <a:srgbClr val="0070C0"/>
                  </a:solidFill>
                  <a:latin typeface="Meiryo UI" pitchFamily="50" charset="-128"/>
                  <a:ea typeface="Meiryo UI" pitchFamily="50" charset="-128"/>
                  <a:cs typeface="Meiryo UI" pitchFamily="50" charset="-128"/>
                </a:rPr>
                <a:t>〈97</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p>
          </p:txBody>
        </p:sp>
        <p:sp>
          <p:nvSpPr>
            <p:cNvPr id="128" name="角丸四角形 127"/>
            <p:cNvSpPr/>
            <p:nvPr/>
          </p:nvSpPr>
          <p:spPr>
            <a:xfrm>
              <a:off x="5611315" y="695869"/>
              <a:ext cx="1811515" cy="11133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2,245</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r>
                <a:rPr lang="en-US" altLang="ja-JP" sz="1400" i="1" dirty="0" smtClean="0">
                  <a:solidFill>
                    <a:srgbClr val="0070C0"/>
                  </a:solidFill>
                  <a:latin typeface="Meiryo UI" pitchFamily="50" charset="-128"/>
                  <a:ea typeface="Meiryo UI" pitchFamily="50" charset="-128"/>
                  <a:cs typeface="Meiryo UI" pitchFamily="50" charset="-128"/>
                </a:rPr>
                <a:t>〈2,249</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p>
          </p:txBody>
        </p:sp>
        <p:sp>
          <p:nvSpPr>
            <p:cNvPr id="129" name="角丸四角形 128"/>
            <p:cNvSpPr/>
            <p:nvPr/>
          </p:nvSpPr>
          <p:spPr>
            <a:xfrm>
              <a:off x="5620706" y="1963548"/>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167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r>
                <a:rPr lang="en-US" altLang="ja-JP" sz="1400" i="1" dirty="0" smtClean="0">
                  <a:solidFill>
                    <a:srgbClr val="0070C0"/>
                  </a:solidFill>
                  <a:latin typeface="Meiryo UI" pitchFamily="50" charset="-128"/>
                  <a:ea typeface="Meiryo UI" pitchFamily="50" charset="-128"/>
                  <a:cs typeface="Meiryo UI" pitchFamily="50" charset="-128"/>
                </a:rPr>
                <a:t>〈161</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p>
          </p:txBody>
        </p:sp>
        <p:sp>
          <p:nvSpPr>
            <p:cNvPr id="130" name="角丸四角形 129"/>
            <p:cNvSpPr/>
            <p:nvPr/>
          </p:nvSpPr>
          <p:spPr>
            <a:xfrm>
              <a:off x="7745474" y="695869"/>
              <a:ext cx="1811514" cy="1113307"/>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31" name="角丸四角形 130"/>
            <p:cNvSpPr/>
            <p:nvPr/>
          </p:nvSpPr>
          <p:spPr>
            <a:xfrm>
              <a:off x="3302501" y="660688"/>
              <a:ext cx="1811516" cy="15925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rgbClr val="FF0000"/>
                  </a:solidFill>
                  <a:latin typeface="Meiryo UI" pitchFamily="50" charset="-128"/>
                  <a:ea typeface="Meiryo UI" pitchFamily="50" charset="-128"/>
                  <a:cs typeface="Meiryo UI" pitchFamily="50" charset="-128"/>
                </a:rPr>
                <a:t>2,412</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r>
                <a:rPr lang="en-US" altLang="ja-JP" sz="1600" i="1" dirty="0" smtClean="0">
                  <a:solidFill>
                    <a:schemeClr val="tx1"/>
                  </a:solidFill>
                  <a:latin typeface="Meiryo UI" pitchFamily="50" charset="-128"/>
                  <a:ea typeface="Meiryo UI" pitchFamily="50" charset="-128"/>
                  <a:cs typeface="Meiryo UI" pitchFamily="50" charset="-128"/>
                </a:rPr>
                <a:t>   </a:t>
              </a:r>
              <a:r>
                <a:rPr lang="en-US" altLang="ja-JP" sz="1400" i="1" dirty="0" smtClean="0">
                  <a:solidFill>
                    <a:srgbClr val="0070C0"/>
                  </a:solidFill>
                  <a:latin typeface="Meiryo UI" pitchFamily="50" charset="-128"/>
                  <a:ea typeface="Meiryo UI" pitchFamily="50" charset="-128"/>
                  <a:cs typeface="Meiryo UI" pitchFamily="50" charset="-128"/>
                </a:rPr>
                <a:t>〈2,410</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3" name="正方形/長方形 122"/>
            <p:cNvSpPr/>
            <p:nvPr/>
          </p:nvSpPr>
          <p:spPr>
            <a:xfrm>
              <a:off x="2504256" y="1809176"/>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仕分け</a:t>
              </a:r>
              <a:endParaRPr kumimoji="1" lang="ja-JP" altLang="en-US" sz="1600" b="1" dirty="0">
                <a:solidFill>
                  <a:schemeClr val="bg1"/>
                </a:solidFill>
              </a:endParaRPr>
            </a:p>
          </p:txBody>
        </p:sp>
        <p:grpSp>
          <p:nvGrpSpPr>
            <p:cNvPr id="73" name="グループ化 46"/>
            <p:cNvGrpSpPr/>
            <p:nvPr/>
          </p:nvGrpSpPr>
          <p:grpSpPr>
            <a:xfrm>
              <a:off x="5114015" y="1214439"/>
              <a:ext cx="472569" cy="1281534"/>
              <a:chOff x="4896216" y="1809894"/>
              <a:chExt cx="432048" cy="747973"/>
            </a:xfrm>
          </p:grpSpPr>
          <p:cxnSp>
            <p:nvCxnSpPr>
              <p:cNvPr id="74" name="直線コネクタ 73"/>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5095801" y="2557867"/>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6" name="直線コネクタ 65"/>
            <p:cNvCxnSpPr/>
            <p:nvPr/>
          </p:nvCxnSpPr>
          <p:spPr>
            <a:xfrm>
              <a:off x="7423437" y="1214439"/>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7745474" y="4730978"/>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62" name="正方形/長方形 61"/>
            <p:cNvSpPr/>
            <p:nvPr/>
          </p:nvSpPr>
          <p:spPr>
            <a:xfrm>
              <a:off x="7721806" y="2770149"/>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59" name="正方形/長方形 58"/>
            <p:cNvSpPr/>
            <p:nvPr/>
          </p:nvSpPr>
          <p:spPr>
            <a:xfrm>
              <a:off x="59176" y="373529"/>
              <a:ext cx="9805259" cy="616181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角丸四角形 55"/>
            <p:cNvSpPr/>
            <p:nvPr/>
          </p:nvSpPr>
          <p:spPr>
            <a:xfrm>
              <a:off x="199470" y="3130189"/>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u="sng" dirty="0" smtClean="0">
                  <a:solidFill>
                    <a:srgbClr val="FF0000"/>
                  </a:solidFill>
                  <a:latin typeface="Meiryo UI" pitchFamily="50" charset="-128"/>
                  <a:ea typeface="Meiryo UI" pitchFamily="50" charset="-128"/>
                  <a:cs typeface="Meiryo UI" pitchFamily="50" charset="-128"/>
                </a:rPr>
                <a:t>4,592</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400" i="1" dirty="0" smtClean="0">
                  <a:solidFill>
                    <a:srgbClr val="0070C0"/>
                  </a:solidFill>
                  <a:latin typeface="Meiryo UI" pitchFamily="50" charset="-128"/>
                  <a:ea typeface="Meiryo UI" pitchFamily="50" charset="-128"/>
                  <a:cs typeface="Meiryo UI" pitchFamily="50" charset="-128"/>
                </a:rPr>
                <a:t>〈4,587</a:t>
              </a:r>
              <a:r>
                <a:rPr lang="ja-JP" altLang="en-US" sz="1400" i="1" dirty="0" smtClean="0">
                  <a:solidFill>
                    <a:srgbClr val="0070C0"/>
                  </a:solidFill>
                  <a:latin typeface="Meiryo UI" pitchFamily="50" charset="-128"/>
                  <a:ea typeface="Meiryo UI" pitchFamily="50" charset="-128"/>
                  <a:cs typeface="Meiryo UI" pitchFamily="50" charset="-128"/>
                </a:rPr>
                <a:t>事務</a:t>
              </a:r>
              <a:r>
                <a:rPr lang="en-US" altLang="ja-JP" sz="1400" i="1" dirty="0" smtClean="0">
                  <a:solidFill>
                    <a:srgbClr val="0070C0"/>
                  </a:solidFill>
                  <a:latin typeface="Meiryo UI" pitchFamily="50" charset="-128"/>
                  <a:ea typeface="Meiryo UI" pitchFamily="50" charset="-128"/>
                  <a:cs typeface="Meiryo UI" pitchFamily="50" charset="-128"/>
                </a:rPr>
                <a:t>〉</a:t>
              </a:r>
              <a:endParaRPr kumimoji="1" lang="en-US" altLang="ja-JP" sz="1400" i="1" dirty="0" smtClean="0">
                <a:solidFill>
                  <a:srgbClr val="0070C0"/>
                </a:solidFill>
                <a:latin typeface="Meiryo UI" pitchFamily="50" charset="-128"/>
                <a:ea typeface="Meiryo UI" pitchFamily="50" charset="-128"/>
                <a:cs typeface="Meiryo UI" pitchFamily="50" charset="-128"/>
              </a:endParaRPr>
            </a:p>
          </p:txBody>
        </p:sp>
        <p:sp>
          <p:nvSpPr>
            <p:cNvPr id="57" name="正方形/長方形 33"/>
            <p:cNvSpPr>
              <a:spLocks noChangeArrowheads="1"/>
            </p:cNvSpPr>
            <p:nvPr/>
          </p:nvSpPr>
          <p:spPr bwMode="auto">
            <a:xfrm>
              <a:off x="207939" y="6158717"/>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142" name="正方形/長方形 13"/>
            <p:cNvSpPr>
              <a:spLocks noChangeArrowheads="1"/>
            </p:cNvSpPr>
            <p:nvPr/>
          </p:nvSpPr>
          <p:spPr bwMode="auto">
            <a:xfrm>
              <a:off x="7688302" y="1847997"/>
              <a:ext cx="1996778"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現在、区役所で実施している事務の</a:t>
              </a:r>
              <a:r>
                <a:rPr lang="ja-JP" altLang="en-US" sz="1050" dirty="0">
                  <a:latin typeface="ＭＳ Ｐゴシック" charset="-128"/>
                </a:rPr>
                <a:t>うち、窓口サービス</a:t>
              </a:r>
              <a:r>
                <a:rPr lang="ja-JP" altLang="en-US" sz="1050" dirty="0" smtClean="0">
                  <a:latin typeface="ＭＳ Ｐゴシック" charset="-128"/>
                </a:rPr>
                <a:t>等の事務</a:t>
              </a:r>
              <a:r>
                <a:rPr lang="ja-JP" altLang="en-US" sz="1050" dirty="0">
                  <a:latin typeface="ＭＳ Ｐゴシック" charset="-128"/>
                </a:rPr>
                <a:t>は</a:t>
              </a:r>
              <a:r>
                <a:rPr lang="ja-JP" altLang="en-US" sz="1050" dirty="0" smtClean="0">
                  <a:latin typeface="ＭＳ Ｐゴシック" charset="-128"/>
                </a:rPr>
                <a:t>、現在の２４区単位に地域自治区事務所を置いて実施</a:t>
              </a:r>
              <a:endParaRPr lang="ja-JP" altLang="en-US" sz="1050" b="0" dirty="0">
                <a:latin typeface="Calibri" pitchFamily="34" charset="0"/>
              </a:endParaRPr>
            </a:p>
          </p:txBody>
        </p:sp>
        <p:sp>
          <p:nvSpPr>
            <p:cNvPr id="143" name="正方形/長方形 13"/>
            <p:cNvSpPr>
              <a:spLocks noChangeArrowheads="1"/>
            </p:cNvSpPr>
            <p:nvPr/>
          </p:nvSpPr>
          <p:spPr bwMode="auto">
            <a:xfrm>
              <a:off x="3547158" y="4297508"/>
              <a:ext cx="3212825" cy="874756"/>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u="sng" dirty="0" smtClean="0">
                  <a:solidFill>
                    <a:srgbClr val="FF0000"/>
                  </a:solidFill>
                  <a:latin typeface="ＭＳ Ｐゴシック" charset="-128"/>
                </a:rPr>
                <a:t>1,661</a:t>
              </a:r>
              <a:r>
                <a:rPr lang="ja-JP" altLang="en-US" sz="1200" dirty="0" smtClean="0">
                  <a:latin typeface="ＭＳ Ｐゴシック" charset="-128"/>
                </a:rPr>
                <a:t>事務）</a:t>
              </a:r>
              <a:endParaRPr lang="en-US" altLang="ja-JP" sz="1200" dirty="0">
                <a:latin typeface="ＭＳ Ｐゴシック" charset="-128"/>
              </a:endParaRPr>
            </a:p>
            <a:p>
              <a:r>
                <a:rPr lang="ja-JP" altLang="en-US" sz="1200" dirty="0" smtClean="0">
                  <a:latin typeface="ＭＳ Ｐゴシック" charset="-128"/>
                </a:rPr>
                <a:t>　　　　　　　　　　　　　　　　　　　　　 </a:t>
              </a:r>
              <a:r>
                <a:rPr lang="en-US" altLang="ja-JP" sz="1050" i="1" dirty="0" smtClean="0">
                  <a:solidFill>
                    <a:srgbClr val="0070C0"/>
                  </a:solidFill>
                  <a:latin typeface="ＭＳ Ｐゴシック" charset="-128"/>
                </a:rPr>
                <a:t>〈1,660</a:t>
              </a:r>
              <a:r>
                <a:rPr lang="ja-JP" altLang="en-US" sz="1050" i="1" dirty="0" smtClean="0">
                  <a:solidFill>
                    <a:srgbClr val="0070C0"/>
                  </a:solidFill>
                  <a:latin typeface="ＭＳ Ｐゴシック" charset="-128"/>
                </a:rPr>
                <a:t>事務</a:t>
              </a:r>
              <a:r>
                <a:rPr lang="en-US" altLang="ja-JP" sz="1050" i="1" dirty="0" smtClean="0">
                  <a:solidFill>
                    <a:srgbClr val="0070C0"/>
                  </a:solidFill>
                  <a:latin typeface="ＭＳ Ｐゴシック" charset="-128"/>
                </a:rPr>
                <a:t>〉</a:t>
              </a:r>
            </a:p>
            <a:p>
              <a:r>
                <a:rPr lang="ja-JP" altLang="en-US" sz="1200" b="0" dirty="0" smtClean="0">
                  <a:latin typeface="ＭＳ Ｐゴシック" charset="-128"/>
                </a:rPr>
                <a:t>・うち、大阪市から承継する事務（</a:t>
              </a:r>
              <a:r>
                <a:rPr lang="en-US" altLang="ja-JP" sz="1200" u="sng" dirty="0" smtClean="0">
                  <a:solidFill>
                    <a:srgbClr val="FF0000"/>
                  </a:solidFill>
                  <a:latin typeface="ＭＳ Ｐゴシック" charset="-128"/>
                </a:rPr>
                <a:t>428</a:t>
              </a:r>
              <a:r>
                <a:rPr lang="ja-JP" altLang="en-US" sz="1200" b="0" dirty="0" smtClean="0">
                  <a:latin typeface="ＭＳ Ｐゴシック" charset="-128"/>
                </a:rPr>
                <a:t>事務）</a:t>
              </a:r>
              <a:endParaRPr lang="en-US" altLang="ja-JP" sz="1200" b="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　　　　　　　　　　　　　　　　　　　 </a:t>
              </a:r>
              <a:r>
                <a:rPr lang="en-US" altLang="ja-JP" sz="1050" i="1" dirty="0" smtClean="0">
                  <a:solidFill>
                    <a:srgbClr val="0070C0"/>
                  </a:solidFill>
                  <a:latin typeface="ＭＳ Ｐゴシック" charset="-128"/>
                </a:rPr>
                <a:t>〈410</a:t>
              </a:r>
              <a:r>
                <a:rPr lang="ja-JP" altLang="en-US" sz="1050" i="1" dirty="0" smtClean="0">
                  <a:solidFill>
                    <a:srgbClr val="0070C0"/>
                  </a:solidFill>
                  <a:latin typeface="ＭＳ Ｐゴシック" charset="-128"/>
                </a:rPr>
                <a:t>事務</a:t>
              </a:r>
              <a:r>
                <a:rPr lang="en-US" altLang="ja-JP" sz="1050" i="1" dirty="0" smtClean="0">
                  <a:solidFill>
                    <a:srgbClr val="0070C0"/>
                  </a:solidFill>
                  <a:latin typeface="ＭＳ Ｐゴシック" charset="-128"/>
                </a:rPr>
                <a:t>〉</a:t>
              </a:r>
              <a:endParaRPr lang="ja-JP" altLang="en-US" sz="1050" b="0" i="1" dirty="0">
                <a:solidFill>
                  <a:srgbClr val="0070C0"/>
                </a:solidFill>
                <a:latin typeface="Calibri" pitchFamily="34" charset="0"/>
              </a:endParaRPr>
            </a:p>
          </p:txBody>
        </p:sp>
        <p:sp>
          <p:nvSpPr>
            <p:cNvPr id="144" name="正方形/長方形 13"/>
            <p:cNvSpPr>
              <a:spLocks noChangeArrowheads="1"/>
            </p:cNvSpPr>
            <p:nvPr/>
          </p:nvSpPr>
          <p:spPr bwMode="auto">
            <a:xfrm>
              <a:off x="3336091" y="1646121"/>
              <a:ext cx="1716191" cy="555200"/>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u="sng" dirty="0" smtClean="0">
                  <a:solidFill>
                    <a:srgbClr val="FF0000"/>
                  </a:solidFill>
                  <a:latin typeface="ＭＳ Ｐゴシック" charset="-128"/>
                </a:rPr>
                <a:t>8</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　　　　　　</a:t>
              </a:r>
              <a:r>
                <a:rPr lang="en-US" altLang="ja-JP" sz="1050" i="1" dirty="0" smtClean="0">
                  <a:solidFill>
                    <a:srgbClr val="0070C0"/>
                  </a:solidFill>
                  <a:latin typeface="ＭＳ Ｐゴシック" charset="-128"/>
                </a:rPr>
                <a:t>〈9</a:t>
              </a:r>
              <a:r>
                <a:rPr lang="ja-JP" altLang="en-US" sz="1050" i="1" dirty="0" smtClean="0">
                  <a:solidFill>
                    <a:srgbClr val="0070C0"/>
                  </a:solidFill>
                  <a:latin typeface="ＭＳ Ｐゴシック" charset="-128"/>
                </a:rPr>
                <a:t>事務</a:t>
              </a:r>
              <a:r>
                <a:rPr lang="en-US" altLang="ja-JP" sz="1050" i="1" dirty="0" smtClean="0">
                  <a:solidFill>
                    <a:srgbClr val="0070C0"/>
                  </a:solidFill>
                  <a:latin typeface="ＭＳ Ｐゴシック" charset="-128"/>
                </a:rPr>
                <a:t>〉</a:t>
              </a:r>
            </a:p>
          </p:txBody>
        </p:sp>
        <p:cxnSp>
          <p:nvCxnSpPr>
            <p:cNvPr id="95" name="直線コネクタ 94"/>
            <p:cNvCxnSpPr/>
            <p:nvPr/>
          </p:nvCxnSpPr>
          <p:spPr>
            <a:xfrm>
              <a:off x="5316595" y="1215001"/>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3108272" y="4237676"/>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正方形/長方形 4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事務数の変更について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3" name="正方形/長方形 27"/>
          <p:cNvSpPr>
            <a:spLocks noChangeArrowheads="1"/>
          </p:cNvSpPr>
          <p:nvPr/>
        </p:nvSpPr>
        <p:spPr bwMode="auto">
          <a:xfrm>
            <a:off x="8874125" y="65952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9" name="正方形/長方形 48"/>
          <p:cNvSpPr/>
          <p:nvPr/>
        </p:nvSpPr>
        <p:spPr>
          <a:xfrm>
            <a:off x="5568604" y="440161"/>
            <a:ext cx="4230123" cy="47905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accent1"/>
                </a:solidFill>
                <a:latin typeface="Meiryo UI" panose="020B0604030504040204" pitchFamily="50" charset="-128"/>
                <a:ea typeface="Meiryo UI" panose="020B0604030504040204" pitchFamily="50" charset="-128"/>
              </a:rPr>
              <a:t>第</a:t>
            </a:r>
            <a:r>
              <a:rPr lang="ja-JP" altLang="en-US" sz="1300" b="1" dirty="0">
                <a:solidFill>
                  <a:schemeClr val="accent1"/>
                </a:solidFill>
                <a:latin typeface="Meiryo UI" panose="020B0604030504040204" pitchFamily="50" charset="-128"/>
                <a:ea typeface="Meiryo UI" panose="020B0604030504040204" pitchFamily="50" charset="-128"/>
              </a:rPr>
              <a:t>３</a:t>
            </a:r>
            <a:r>
              <a:rPr kumimoji="1" lang="ja-JP" altLang="en-US" sz="1300" b="1" dirty="0" smtClean="0">
                <a:solidFill>
                  <a:schemeClr val="accent1"/>
                </a:solidFill>
                <a:latin typeface="Meiryo UI" panose="020B0604030504040204" pitchFamily="50" charset="-128"/>
                <a:ea typeface="Meiryo UI" panose="020B0604030504040204" pitchFamily="50" charset="-128"/>
              </a:rPr>
              <a:t>回協議会（</a:t>
            </a:r>
            <a:r>
              <a:rPr kumimoji="1" lang="en-US" altLang="ja-JP" sz="1300" b="1" dirty="0" smtClean="0">
                <a:solidFill>
                  <a:schemeClr val="accent1"/>
                </a:solidFill>
                <a:latin typeface="Meiryo UI" panose="020B0604030504040204" pitchFamily="50" charset="-128"/>
                <a:ea typeface="Meiryo UI" panose="020B0604030504040204" pitchFamily="50" charset="-128"/>
              </a:rPr>
              <a:t>H29.9.29</a:t>
            </a:r>
            <a:r>
              <a:rPr lang="ja-JP" altLang="en-US" sz="1300" b="1" dirty="0">
                <a:solidFill>
                  <a:schemeClr val="accent1"/>
                </a:solidFill>
                <a:latin typeface="Meiryo UI" panose="020B0604030504040204" pitchFamily="50" charset="-128"/>
                <a:ea typeface="Meiryo UI" panose="020B0604030504040204" pitchFamily="50" charset="-128"/>
              </a:rPr>
              <a:t>開催</a:t>
            </a:r>
            <a:r>
              <a:rPr kumimoji="1" lang="ja-JP" altLang="en-US" sz="1300" b="1" dirty="0" smtClean="0">
                <a:solidFill>
                  <a:schemeClr val="accent1"/>
                </a:solidFill>
                <a:latin typeface="Meiryo UI" panose="020B0604030504040204" pitchFamily="50" charset="-128"/>
                <a:ea typeface="Meiryo UI" panose="020B0604030504040204" pitchFamily="50" charset="-128"/>
              </a:rPr>
              <a:t>）提出資料からの変更</a:t>
            </a:r>
            <a:endParaRPr kumimoji="1" lang="en-US" altLang="ja-JP" sz="1300" b="1" dirty="0" smtClean="0">
              <a:solidFill>
                <a:schemeClr val="accent1"/>
              </a:solidFill>
              <a:latin typeface="Meiryo UI" panose="020B0604030504040204" pitchFamily="50" charset="-128"/>
              <a:ea typeface="Meiryo UI" panose="020B0604030504040204" pitchFamily="50" charset="-128"/>
            </a:endParaRPr>
          </a:p>
          <a:p>
            <a:pPr algn="ctr"/>
            <a:r>
              <a:rPr kumimoji="1" lang="ja-JP" altLang="en-US" sz="1300" dirty="0" smtClean="0">
                <a:solidFill>
                  <a:schemeClr val="accent1"/>
                </a:solidFill>
                <a:latin typeface="Meiryo UI" panose="020B0604030504040204" pitchFamily="50" charset="-128"/>
                <a:ea typeface="Meiryo UI" panose="020B0604030504040204" pitchFamily="50" charset="-128"/>
              </a:rPr>
              <a:t>（下線部分が変更箇所。</a:t>
            </a:r>
            <a:r>
              <a:rPr kumimoji="1" lang="en-US" altLang="ja-JP" sz="1300" dirty="0" smtClean="0">
                <a:solidFill>
                  <a:schemeClr val="accent1"/>
                </a:solidFill>
                <a:latin typeface="Meiryo UI" panose="020B0604030504040204" pitchFamily="50" charset="-128"/>
                <a:ea typeface="Meiryo UI" panose="020B0604030504040204" pitchFamily="50" charset="-128"/>
              </a:rPr>
              <a:t>〈</a:t>
            </a:r>
            <a:r>
              <a:rPr kumimoji="1" lang="ja-JP" altLang="en-US" sz="1300" dirty="0" smtClean="0">
                <a:solidFill>
                  <a:schemeClr val="accent1"/>
                </a:solidFill>
                <a:latin typeface="Meiryo UI" panose="020B0604030504040204" pitchFamily="50" charset="-128"/>
                <a:ea typeface="Meiryo UI" panose="020B0604030504040204" pitchFamily="50" charset="-128"/>
              </a:rPr>
              <a:t>　</a:t>
            </a:r>
            <a:r>
              <a:rPr kumimoji="1" lang="en-US" altLang="ja-JP" sz="1300" dirty="0" smtClean="0">
                <a:solidFill>
                  <a:schemeClr val="accent1"/>
                </a:solidFill>
                <a:latin typeface="Meiryo UI" panose="020B0604030504040204" pitchFamily="50" charset="-128"/>
                <a:ea typeface="Meiryo UI" panose="020B0604030504040204" pitchFamily="50" charset="-128"/>
              </a:rPr>
              <a:t>〉</a:t>
            </a:r>
            <a:r>
              <a:rPr kumimoji="1" lang="ja-JP" altLang="en-US" sz="1300" dirty="0" smtClean="0">
                <a:solidFill>
                  <a:schemeClr val="accent1"/>
                </a:solidFill>
                <a:latin typeface="Meiryo UI" panose="020B0604030504040204" pitchFamily="50" charset="-128"/>
                <a:ea typeface="Meiryo UI" panose="020B0604030504040204" pitchFamily="50" charset="-128"/>
              </a:rPr>
              <a:t>内は変更前の事務</a:t>
            </a:r>
            <a:r>
              <a:rPr lang="ja-JP" altLang="en-US" sz="1300" dirty="0">
                <a:solidFill>
                  <a:schemeClr val="accent1"/>
                </a:solidFill>
                <a:latin typeface="Meiryo UI" panose="020B0604030504040204" pitchFamily="50" charset="-128"/>
                <a:ea typeface="Meiryo UI" panose="020B0604030504040204" pitchFamily="50" charset="-128"/>
              </a:rPr>
              <a:t>数</a:t>
            </a:r>
            <a:r>
              <a:rPr kumimoji="1" lang="ja-JP" altLang="en-US" sz="1300" dirty="0" smtClean="0">
                <a:solidFill>
                  <a:schemeClr val="accent1"/>
                </a:solidFill>
                <a:latin typeface="Meiryo UI" panose="020B0604030504040204" pitchFamily="50" charset="-128"/>
                <a:ea typeface="Meiryo UI" panose="020B0604030504040204" pitchFamily="50" charset="-128"/>
              </a:rPr>
              <a:t>）</a:t>
            </a:r>
            <a:endParaRPr kumimoji="1" lang="ja-JP" altLang="en-US" sz="1300" dirty="0">
              <a:solidFill>
                <a:schemeClr val="accent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2917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nvPr>
        </p:nvGraphicFramePr>
        <p:xfrm>
          <a:off x="101680" y="589557"/>
          <a:ext cx="9711530" cy="6101436"/>
        </p:xfrm>
        <a:graphic>
          <a:graphicData uri="http://schemas.openxmlformats.org/drawingml/2006/table">
            <a:tbl>
              <a:tblPr/>
              <a:tblGrid>
                <a:gridCol w="326820"/>
                <a:gridCol w="1663246"/>
                <a:gridCol w="1671657"/>
                <a:gridCol w="1671657"/>
                <a:gridCol w="1671657"/>
                <a:gridCol w="1671658"/>
                <a:gridCol w="1034835"/>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特定毒物の製造許可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9"/>
          <p:cNvSpPr/>
          <p:nvPr/>
        </p:nvSpPr>
        <p:spPr>
          <a:xfrm>
            <a:off x="568791" y="5881588"/>
            <a:ext cx="1404156"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a:t>
            </a:r>
            <a:endParaRPr kumimoji="1" lang="en-US" altLang="ja-JP" b="1" dirty="0" smtClean="0">
              <a:solidFill>
                <a:schemeClr val="bg1"/>
              </a:solidFill>
              <a:latin typeface="HGS創英角ﾎﾟｯﾌﾟ体" pitchFamily="50" charset="-128"/>
              <a:ea typeface="HGS創英角ﾎﾟｯﾌﾟ体" pitchFamily="50" charset="-128"/>
            </a:endParaRPr>
          </a:p>
          <a:p>
            <a:pPr algn="ctr"/>
            <a:r>
              <a:rPr kumimoji="1" lang="ja-JP" altLang="en-US" b="1" dirty="0" smtClean="0">
                <a:solidFill>
                  <a:schemeClr val="bg1"/>
                </a:solidFill>
                <a:latin typeface="HGS創英角ﾎﾟｯﾌﾟ体" pitchFamily="50" charset="-128"/>
                <a:ea typeface="HGS創英角ﾎﾟｯﾌﾟ体" pitchFamily="50" charset="-128"/>
              </a:rPr>
              <a:t>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516315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703166200"/>
              </p:ext>
            </p:extLst>
          </p:nvPr>
        </p:nvGraphicFramePr>
        <p:xfrm>
          <a:off x="88712" y="68244"/>
          <a:ext cx="9711530" cy="6451772"/>
        </p:xfrm>
        <a:graphic>
          <a:graphicData uri="http://schemas.openxmlformats.org/drawingml/2006/table">
            <a:tbl>
              <a:tblPr/>
              <a:tblGrid>
                <a:gridCol w="326559"/>
                <a:gridCol w="1663507"/>
                <a:gridCol w="1671657"/>
                <a:gridCol w="1671657"/>
                <a:gridCol w="1671657"/>
                <a:gridCol w="1671658"/>
                <a:gridCol w="1034835"/>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水道事業の運営</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85018">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57256" y="4149080"/>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14483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60000"/>
            <a:lumOff val="40000"/>
          </a:schemeClr>
        </a:solidFill>
        <a:ln>
          <a:noFill/>
        </a:ln>
      </a:spPr>
      <a:bodyPr anchor="ctr"/>
      <a:lstStyle>
        <a:defPPr algn="ctr">
          <a:defRPr sz="1600" dirty="0" smtClean="0"/>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1573</Words>
  <PresentationFormat>A4 210 x 297 mm</PresentationFormat>
  <Paragraphs>313</Paragraphs>
  <Slides>7</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7</vt:i4>
      </vt:variant>
    </vt:vector>
  </HeadingPairs>
  <TitlesOfParts>
    <vt:vector size="19" baseType="lpstr">
      <vt:lpstr>HGPｺﾞｼｯｸE</vt:lpstr>
      <vt:lpstr>HGP創英角ｺﾞｼｯｸUB</vt:lpstr>
      <vt:lpstr>HGP創英角ﾎﾟｯﾌﾟ体</vt:lpstr>
      <vt:lpstr>HGS創英角ﾎﾟｯﾌﾟ体</vt:lpstr>
      <vt:lpstr>HG丸ｺﾞｼｯｸM-PRO</vt:lpstr>
      <vt:lpstr>Meiryo UI</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2013-08-08T02:50:50Z</dcterms:created>
  <dcterms:modified xsi:type="dcterms:W3CDTF">2018-02-20T00:05:43Z</dcterms:modified>
</cp:coreProperties>
</file>