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handoutMasterIdLst>
    <p:handoutMasterId r:id="rId10"/>
  </p:handoutMasterIdLst>
  <p:sldIdLst>
    <p:sldId id="416" r:id="rId2"/>
    <p:sldId id="418" r:id="rId3"/>
    <p:sldId id="565" r:id="rId4"/>
    <p:sldId id="561" r:id="rId5"/>
    <p:sldId id="566" r:id="rId6"/>
    <p:sldId id="563" r:id="rId7"/>
    <p:sldId id="564" r:id="rId8"/>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FFFF"/>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8188" autoAdjust="0"/>
  </p:normalViewPr>
  <p:slideViewPr>
    <p:cSldViewPr>
      <p:cViewPr varScale="1">
        <p:scale>
          <a:sx n="74" d="100"/>
          <a:sy n="74" d="100"/>
        </p:scale>
        <p:origin x="990"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C92114FE-33DA-4CB5-A3AA-7A8D43A4FA22}" type="datetimeFigureOut">
              <a:rPr lang="ja-JP" altLang="en-US"/>
              <a:pPr>
                <a:defRPr/>
              </a:pPr>
              <a:t>2018/2/20</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02AAED6-B6C0-433D-87E4-F687B70BA417}" type="slidenum">
              <a:rPr lang="ja-JP" altLang="en-US"/>
              <a:pPr/>
              <a:t>‹#›</a:t>
            </a:fld>
            <a:endParaRPr lang="ja-JP" altLang="en-US"/>
          </a:p>
        </p:txBody>
      </p:sp>
    </p:spTree>
    <p:extLst>
      <p:ext uri="{BB962C8B-B14F-4D97-AF65-F5344CB8AC3E}">
        <p14:creationId xmlns:p14="http://schemas.microsoft.com/office/powerpoint/2010/main" val="30426211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56038"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3792" eaLnBrk="1" hangingPunct="1">
              <a:defRPr sz="1200">
                <a:latin typeface="Calibri" pitchFamily="34" charset="0"/>
                <a:ea typeface="ＭＳ Ｐゴシック" charset="-128"/>
              </a:defRPr>
            </a:lvl1pPr>
          </a:lstStyle>
          <a:p>
            <a:pPr>
              <a:defRPr/>
            </a:pPr>
            <a:fld id="{E55A02AF-3381-4437-B15E-F3E7FA8E9A47}" type="datetimeFigureOut">
              <a:rPr lang="ja-JP" altLang="en-US"/>
              <a:pPr>
                <a:defRPr/>
              </a:pPr>
              <a:t>2018/2/20</a:t>
            </a:fld>
            <a:endParaRPr lang="en-US" altLang="ja-JP"/>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13" tIns="44156" rIns="88313" bIns="44156" rtlCol="0" anchor="ctr"/>
          <a:lstStyle/>
          <a:p>
            <a:pPr lvl="0"/>
            <a:endParaRPr lang="ja-JP" altLang="en-US" noProof="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6038"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2813" eaLnBrk="1" hangingPunct="1">
              <a:defRPr sz="1200">
                <a:latin typeface="Calibri" panose="020F0502020204030204" pitchFamily="34" charset="0"/>
              </a:defRPr>
            </a:lvl1pPr>
          </a:lstStyle>
          <a:p>
            <a:fld id="{E5C05476-65B8-40E6-BFA5-8A8A86B98B56}" type="slidenum">
              <a:rPr lang="ja-JP" altLang="en-US"/>
              <a:pPr/>
              <a:t>‹#›</a:t>
            </a:fld>
            <a:endParaRPr lang="en-US" altLang="ja-JP"/>
          </a:p>
        </p:txBody>
      </p:sp>
    </p:spTree>
    <p:extLst>
      <p:ext uri="{BB962C8B-B14F-4D97-AF65-F5344CB8AC3E}">
        <p14:creationId xmlns:p14="http://schemas.microsoft.com/office/powerpoint/2010/main" val="93441453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1814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5963" y="747713"/>
            <a:ext cx="5375275" cy="37226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414692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5</a:t>
            </a:fld>
            <a:endParaRPr kumimoji="1" lang="ja-JP" altLang="en-US"/>
          </a:p>
        </p:txBody>
      </p:sp>
    </p:spTree>
    <p:extLst>
      <p:ext uri="{BB962C8B-B14F-4D97-AF65-F5344CB8AC3E}">
        <p14:creationId xmlns:p14="http://schemas.microsoft.com/office/powerpoint/2010/main" val="3966818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6</a:t>
            </a:fld>
            <a:endParaRPr kumimoji="1" lang="ja-JP" altLang="en-US"/>
          </a:p>
        </p:txBody>
      </p:sp>
    </p:spTree>
    <p:extLst>
      <p:ext uri="{BB962C8B-B14F-4D97-AF65-F5344CB8AC3E}">
        <p14:creationId xmlns:p14="http://schemas.microsoft.com/office/powerpoint/2010/main" val="3673616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290F06E3-7E36-4021-8B51-FE94DB2220A6}" type="slidenum">
              <a:rPr kumimoji="1" lang="ja-JP" altLang="en-US" smtClean="0"/>
              <a:pPr/>
              <a:t>7</a:t>
            </a:fld>
            <a:endParaRPr kumimoji="1" lang="ja-JP" altLang="en-US"/>
          </a:p>
        </p:txBody>
      </p:sp>
    </p:spTree>
    <p:extLst>
      <p:ext uri="{BB962C8B-B14F-4D97-AF65-F5344CB8AC3E}">
        <p14:creationId xmlns:p14="http://schemas.microsoft.com/office/powerpoint/2010/main" val="2689560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0B0ADFD-7E5C-4D8A-97E9-1A339F624539}" type="datetimeFigureOut">
              <a:rPr lang="ja-JP" altLang="en-US"/>
              <a:pPr>
                <a:defRPr/>
              </a:pPr>
              <a:t>2018/2/20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17086807-D7B6-449A-9A3F-2EA6E28FD8DE}" type="slidenum">
              <a:rPr lang="ja-JP" altLang="en-US"/>
              <a:pPr/>
              <a:t>‹#›</a:t>
            </a:fld>
            <a:endParaRPr lang="ja-JP" altLang="en-US"/>
          </a:p>
        </p:txBody>
      </p:sp>
    </p:spTree>
    <p:extLst>
      <p:ext uri="{BB962C8B-B14F-4D97-AF65-F5344CB8AC3E}">
        <p14:creationId xmlns:p14="http://schemas.microsoft.com/office/powerpoint/2010/main" val="154121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3D639E1-EA95-49C9-8848-5BB45330CB7E}" type="datetimeFigureOut">
              <a:rPr lang="ja-JP" altLang="en-US"/>
              <a:pPr>
                <a:defRPr/>
              </a:pPr>
              <a:t>2018/2/20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4DA2E436-156F-4FD8-AF6C-8AD450F4227B}" type="slidenum">
              <a:rPr lang="ja-JP" altLang="en-US"/>
              <a:pPr/>
              <a:t>‹#›</a:t>
            </a:fld>
            <a:endParaRPr lang="ja-JP" altLang="en-US"/>
          </a:p>
        </p:txBody>
      </p:sp>
    </p:spTree>
    <p:extLst>
      <p:ext uri="{BB962C8B-B14F-4D97-AF65-F5344CB8AC3E}">
        <p14:creationId xmlns:p14="http://schemas.microsoft.com/office/powerpoint/2010/main" val="251196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30985B6-399E-467D-AEC0-C22F9EA1569C}" type="datetimeFigureOut">
              <a:rPr lang="ja-JP" altLang="en-US"/>
              <a:pPr>
                <a:defRPr/>
              </a:pPr>
              <a:t>2018/2/20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13051F28-D802-4C4E-8CAA-E1A0580A04D0}" type="slidenum">
              <a:rPr lang="ja-JP" altLang="en-US"/>
              <a:pPr/>
              <a:t>‹#›</a:t>
            </a:fld>
            <a:endParaRPr lang="ja-JP" altLang="en-US"/>
          </a:p>
        </p:txBody>
      </p:sp>
    </p:spTree>
    <p:extLst>
      <p:ext uri="{BB962C8B-B14F-4D97-AF65-F5344CB8AC3E}">
        <p14:creationId xmlns:p14="http://schemas.microsoft.com/office/powerpoint/2010/main" val="177981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A551222-DD00-4DA1-9CAF-3B3F0C5E0C5B}" type="datetimeFigureOut">
              <a:rPr lang="ja-JP" altLang="en-US"/>
              <a:pPr>
                <a:defRPr/>
              </a:pPr>
              <a:t>2018/2/20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FF0376CB-89F5-4FE9-AFDD-CD0A614C392D}" type="slidenum">
              <a:rPr lang="ja-JP" altLang="en-US"/>
              <a:pPr/>
              <a:t>‹#›</a:t>
            </a:fld>
            <a:endParaRPr lang="ja-JP" altLang="en-US"/>
          </a:p>
        </p:txBody>
      </p:sp>
    </p:spTree>
    <p:extLst>
      <p:ext uri="{BB962C8B-B14F-4D97-AF65-F5344CB8AC3E}">
        <p14:creationId xmlns:p14="http://schemas.microsoft.com/office/powerpoint/2010/main" val="360766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85AD51F-E0FA-41E3-AFDB-EA1B57C3B44C}" type="datetimeFigureOut">
              <a:rPr lang="ja-JP" altLang="en-US"/>
              <a:pPr>
                <a:defRPr/>
              </a:pPr>
              <a:t>2018/2/20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D9A95EF0-7E02-448A-ACEC-640F2310106D}" type="slidenum">
              <a:rPr lang="ja-JP" altLang="en-US"/>
              <a:pPr/>
              <a:t>‹#›</a:t>
            </a:fld>
            <a:endParaRPr lang="ja-JP" altLang="en-US"/>
          </a:p>
        </p:txBody>
      </p:sp>
    </p:spTree>
    <p:extLst>
      <p:ext uri="{BB962C8B-B14F-4D97-AF65-F5344CB8AC3E}">
        <p14:creationId xmlns:p14="http://schemas.microsoft.com/office/powerpoint/2010/main" val="71756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F925816-267A-4E27-8F3D-52EF14865839}" type="datetimeFigureOut">
              <a:rPr lang="ja-JP" altLang="en-US"/>
              <a:pPr>
                <a:defRPr/>
              </a:pPr>
              <a:t>2018/2/20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7097A142-5689-42F9-A8D3-FCCA0651E4D2}" type="slidenum">
              <a:rPr lang="ja-JP" altLang="en-US"/>
              <a:pPr/>
              <a:t>‹#›</a:t>
            </a:fld>
            <a:endParaRPr lang="ja-JP" altLang="en-US"/>
          </a:p>
        </p:txBody>
      </p:sp>
    </p:spTree>
    <p:extLst>
      <p:ext uri="{BB962C8B-B14F-4D97-AF65-F5344CB8AC3E}">
        <p14:creationId xmlns:p14="http://schemas.microsoft.com/office/powerpoint/2010/main" val="2372757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94348DD-5B0B-42C0-A44C-EB3FFFCF5815}" type="datetimeFigureOut">
              <a:rPr lang="ja-JP" altLang="en-US"/>
              <a:pPr>
                <a:defRPr/>
              </a:pPr>
              <a:t>2018/2/20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FA0B2322-EE59-4F43-AE98-2479BDC068C7}" type="slidenum">
              <a:rPr lang="ja-JP" altLang="en-US"/>
              <a:pPr/>
              <a:t>‹#›</a:t>
            </a:fld>
            <a:endParaRPr lang="ja-JP" altLang="en-US"/>
          </a:p>
        </p:txBody>
      </p:sp>
    </p:spTree>
    <p:extLst>
      <p:ext uri="{BB962C8B-B14F-4D97-AF65-F5344CB8AC3E}">
        <p14:creationId xmlns:p14="http://schemas.microsoft.com/office/powerpoint/2010/main" val="126162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46120C20-BB4E-40EC-B4B8-4781F94A1DAB}" type="datetimeFigureOut">
              <a:rPr lang="ja-JP" altLang="en-US"/>
              <a:pPr>
                <a:defRPr/>
              </a:pPr>
              <a:t>2018/2/20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E82E2811-782D-48A6-B659-978CFDF8AF45}" type="slidenum">
              <a:rPr lang="ja-JP" altLang="en-US"/>
              <a:pPr/>
              <a:t>‹#›</a:t>
            </a:fld>
            <a:endParaRPr lang="ja-JP" altLang="en-US"/>
          </a:p>
        </p:txBody>
      </p:sp>
    </p:spTree>
    <p:extLst>
      <p:ext uri="{BB962C8B-B14F-4D97-AF65-F5344CB8AC3E}">
        <p14:creationId xmlns:p14="http://schemas.microsoft.com/office/powerpoint/2010/main" val="2360852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A17EE50-8F97-49A0-A16F-BF60E879C680}" type="datetimeFigureOut">
              <a:rPr lang="ja-JP" altLang="en-US"/>
              <a:pPr>
                <a:defRPr/>
              </a:pPr>
              <a:t>2018/2/20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ACE073D5-9245-47A7-8022-28A2216F1060}" type="slidenum">
              <a:rPr lang="ja-JP" altLang="en-US"/>
              <a:pPr/>
              <a:t>‹#›</a:t>
            </a:fld>
            <a:endParaRPr lang="ja-JP" altLang="en-US"/>
          </a:p>
        </p:txBody>
      </p:sp>
    </p:spTree>
    <p:extLst>
      <p:ext uri="{BB962C8B-B14F-4D97-AF65-F5344CB8AC3E}">
        <p14:creationId xmlns:p14="http://schemas.microsoft.com/office/powerpoint/2010/main" val="330807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0A4F23C-6463-41BE-BFEF-F9DBE086C113}" type="datetimeFigureOut">
              <a:rPr lang="ja-JP" altLang="en-US"/>
              <a:pPr>
                <a:defRPr/>
              </a:pPr>
              <a:t>2018/2/20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A888FC2B-2BFF-4258-8706-F72C1BED1689}" type="slidenum">
              <a:rPr lang="ja-JP" altLang="en-US"/>
              <a:pPr/>
              <a:t>‹#›</a:t>
            </a:fld>
            <a:endParaRPr lang="ja-JP" altLang="en-US"/>
          </a:p>
        </p:txBody>
      </p:sp>
    </p:spTree>
    <p:extLst>
      <p:ext uri="{BB962C8B-B14F-4D97-AF65-F5344CB8AC3E}">
        <p14:creationId xmlns:p14="http://schemas.microsoft.com/office/powerpoint/2010/main" val="1434455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F5C27DD-33C0-47AA-9A2F-A62B890A14BF}" type="datetimeFigureOut">
              <a:rPr lang="ja-JP" altLang="en-US"/>
              <a:pPr>
                <a:defRPr/>
              </a:pPr>
              <a:t>2018/2/20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9CB897B5-CE91-4D7D-946C-94F3B1AB3991}" type="slidenum">
              <a:rPr lang="ja-JP" altLang="en-US"/>
              <a:pPr/>
              <a:t>‹#›</a:t>
            </a:fld>
            <a:endParaRPr lang="ja-JP" altLang="en-US"/>
          </a:p>
        </p:txBody>
      </p:sp>
    </p:spTree>
    <p:extLst>
      <p:ext uri="{BB962C8B-B14F-4D97-AF65-F5344CB8AC3E}">
        <p14:creationId xmlns:p14="http://schemas.microsoft.com/office/powerpoint/2010/main" val="230415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83C773F2-C95F-44C2-A54B-7C96DED6AC64}" type="datetimeFigureOut">
              <a:rPr lang="ja-JP" altLang="en-US"/>
              <a:pPr>
                <a:defRPr/>
              </a:pPr>
              <a:t>2018/2/20</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CF169A0E-ADDC-49A6-96DC-836D021F220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478" r:id="rId1"/>
    <p:sldLayoutId id="2147487479" r:id="rId2"/>
    <p:sldLayoutId id="2147487480" r:id="rId3"/>
    <p:sldLayoutId id="2147487481" r:id="rId4"/>
    <p:sldLayoutId id="2147487482" r:id="rId5"/>
    <p:sldLayoutId id="2147487483" r:id="rId6"/>
    <p:sldLayoutId id="2147487484" r:id="rId7"/>
    <p:sldLayoutId id="2147487485" r:id="rId8"/>
    <p:sldLayoutId id="2147487486" r:id="rId9"/>
    <p:sldLayoutId id="2147487487" r:id="rId10"/>
    <p:sldLayoutId id="2147487488"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年２月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0" name="フローチャート : 端子 9"/>
          <p:cNvSpPr/>
          <p:nvPr/>
        </p:nvSpPr>
        <p:spPr>
          <a:xfrm>
            <a:off x="554038" y="3141663"/>
            <a:ext cx="9048750" cy="719137"/>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3800" dirty="0">
                <a:solidFill>
                  <a:prstClr val="black"/>
                </a:solidFill>
                <a:latin typeface="HGP創英角ｺﾞｼｯｸUB" panose="020B0900000000000000" pitchFamily="50" charset="-128"/>
                <a:ea typeface="HGP創英角ｺﾞｼｯｸUB" panose="020B0900000000000000" pitchFamily="50" charset="-128"/>
              </a:rPr>
              <a:t>副首都・大阪にふさわしい大都市制度</a:t>
            </a:r>
            <a:endParaRPr lang="en-US" altLang="ja-JP" sz="3600" dirty="0">
              <a:solidFill>
                <a:schemeClr val="tx1"/>
              </a:solidFill>
            </a:endParaRPr>
          </a:p>
          <a:p>
            <a:pPr algn="ctr">
              <a:defRPr/>
            </a:pPr>
            <a:r>
              <a:rPr lang="en-US" altLang="ja-JP" sz="3600" dirty="0">
                <a:solidFill>
                  <a:schemeClr val="tx1"/>
                </a:solidFill>
                <a:latin typeface="+mj-ea"/>
                <a:ea typeface="+mj-ea"/>
              </a:rPr>
              <a:t>《</a:t>
            </a:r>
            <a:r>
              <a:rPr lang="ja-JP" altLang="en-US" sz="3600" dirty="0">
                <a:solidFill>
                  <a:schemeClr val="tx1"/>
                </a:solidFill>
                <a:latin typeface="+mj-ea"/>
                <a:ea typeface="+mj-ea"/>
              </a:rPr>
              <a:t>特別区（素案）</a:t>
            </a:r>
            <a:r>
              <a:rPr lang="en-US" altLang="ja-JP" sz="3600" dirty="0">
                <a:solidFill>
                  <a:schemeClr val="tx1"/>
                </a:solidFill>
                <a:latin typeface="+mj-ea"/>
                <a:ea typeface="+mj-ea"/>
              </a:rPr>
              <a:t>》</a:t>
            </a:r>
          </a:p>
          <a:p>
            <a:pPr algn="ctr">
              <a:defRPr/>
            </a:pPr>
            <a:endParaRPr lang="en-US" altLang="ja-JP" dirty="0">
              <a:solidFill>
                <a:schemeClr val="tx1"/>
              </a:solidFill>
              <a:latin typeface="+mj-ea"/>
              <a:ea typeface="+mj-ea"/>
            </a:endParaRPr>
          </a:p>
          <a:p>
            <a:pPr algn="ctr">
              <a:defRPr/>
            </a:pPr>
            <a:r>
              <a:rPr lang="ja-JP" altLang="en-US" sz="3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（追加資料）</a:t>
            </a:r>
            <a:endParaRPr lang="en-US" altLang="ja-JP" sz="3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5"/>
          <p:cNvSpPr txBox="1">
            <a:spLocks noChangeArrowheads="1"/>
          </p:cNvSpPr>
          <p:nvPr/>
        </p:nvSpPr>
        <p:spPr bwMode="auto">
          <a:xfrm>
            <a:off x="0" y="0"/>
            <a:ext cx="5313363"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第８回</a:t>
            </a:r>
            <a:r>
              <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大都市制度（特別区設置）協議会資料</a:t>
            </a:r>
            <a:endParaRPr lang="en-US" altLang="ja-JP"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031890" y="322428"/>
            <a:ext cx="1584176" cy="648072"/>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a:t>
            </a:r>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2400" dirty="0" smtClean="0">
                <a:latin typeface="ＭＳ ゴシック" panose="020B0609070205080204" pitchFamily="49" charset="-128"/>
                <a:ea typeface="ＭＳ ゴシック" panose="020B0609070205080204" pitchFamily="49" charset="-128"/>
              </a:rPr>
              <a:t>料</a:t>
            </a:r>
            <a:r>
              <a:rPr kumimoji="1" lang="ja-JP" altLang="en-US" sz="1200" dirty="0" smtClean="0">
                <a:latin typeface="ＭＳ ゴシック" panose="020B0609070205080204" pitchFamily="49" charset="-128"/>
                <a:ea typeface="ＭＳ ゴシック" panose="020B0609070205080204" pitchFamily="49" charset="-128"/>
              </a:rPr>
              <a:t> </a:t>
            </a:r>
            <a:r>
              <a:rPr lang="ja-JP" altLang="en-US" sz="2400" dirty="0">
                <a:latin typeface="ＭＳ ゴシック" panose="020B0609070205080204" pitchFamily="49" charset="-128"/>
                <a:ea typeface="ＭＳ ゴシック" panose="020B0609070205080204" pitchFamily="49" charset="-128"/>
              </a:rPr>
              <a:t>３</a:t>
            </a:r>
            <a:endParaRPr kumimoji="1" lang="ja-JP" altLang="en-US" sz="2400" dirty="0">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920552" y="765274"/>
            <a:ext cx="8229600" cy="1143000"/>
          </a:xfrm>
          <a:prstGeom prst="rect">
            <a:avLst/>
          </a:prstGeom>
        </p:spPr>
        <p:txBody>
          <a:bodyPr>
            <a:noAutofit/>
          </a:bodyPr>
          <a:lstStyle/>
          <a:p>
            <a:pPr algn="ctr">
              <a:spcBef>
                <a:spcPct val="0"/>
              </a:spcBef>
              <a:defRPr/>
            </a:pPr>
            <a:r>
              <a:rPr lang="ja-JP" altLang="en-US" sz="3600" dirty="0" smtClean="0">
                <a:solidFill>
                  <a:prstClr val="black"/>
                </a:solidFill>
              </a:rPr>
              <a:t>目　　次</a:t>
            </a:r>
            <a:endParaRPr lang="ja-JP" altLang="en-US" sz="3600" dirty="0">
              <a:solidFill>
                <a:prstClr val="black"/>
              </a:solidFill>
            </a:endParaRPr>
          </a:p>
        </p:txBody>
      </p:sp>
      <p:grpSp>
        <p:nvGrpSpPr>
          <p:cNvPr id="2" name="グループ化 1"/>
          <p:cNvGrpSpPr/>
          <p:nvPr/>
        </p:nvGrpSpPr>
        <p:grpSpPr>
          <a:xfrm>
            <a:off x="549290" y="1628800"/>
            <a:ext cx="8868206" cy="3744416"/>
            <a:chOff x="549290" y="830312"/>
            <a:chExt cx="8868206" cy="3744416"/>
          </a:xfrm>
        </p:grpSpPr>
        <p:sp>
          <p:nvSpPr>
            <p:cNvPr id="8" name="正方形/長方形 7"/>
            <p:cNvSpPr/>
            <p:nvPr/>
          </p:nvSpPr>
          <p:spPr>
            <a:xfrm>
              <a:off x="560512" y="830312"/>
              <a:ext cx="8856984" cy="374441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2460724" y="2003494"/>
              <a:ext cx="695563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a:t>
              </a:r>
            </a:p>
          </p:txBody>
        </p:sp>
        <p:sp>
          <p:nvSpPr>
            <p:cNvPr id="12" name="正方形/長方形 11"/>
            <p:cNvSpPr/>
            <p:nvPr/>
          </p:nvSpPr>
          <p:spPr>
            <a:xfrm>
              <a:off x="4191747" y="1427430"/>
              <a:ext cx="522460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4" name="正方形/長方形 13"/>
            <p:cNvSpPr/>
            <p:nvPr/>
          </p:nvSpPr>
          <p:spPr>
            <a:xfrm>
              <a:off x="549290" y="840359"/>
              <a:ext cx="454772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prstClr val="black"/>
                  </a:solidFill>
                  <a:latin typeface="Meiryo UI" pitchFamily="50" charset="-128"/>
                  <a:ea typeface="Meiryo UI" pitchFamily="50" charset="-128"/>
                  <a:cs typeface="Meiryo UI" pitchFamily="50" charset="-128"/>
                </a:rPr>
                <a:t>◆</a:t>
              </a:r>
              <a:r>
                <a:rPr lang="ja-JP" altLang="en-US" sz="2400" dirty="0">
                  <a:solidFill>
                    <a:prstClr val="black"/>
                  </a:solidFill>
                  <a:latin typeface="Meiryo UI" pitchFamily="50" charset="-128"/>
                  <a:ea typeface="Meiryo UI" pitchFamily="50" charset="-128"/>
                  <a:cs typeface="Meiryo UI" pitchFamily="50" charset="-128"/>
                </a:rPr>
                <a:t>　</a:t>
              </a:r>
              <a:r>
                <a:rPr lang="ja-JP" altLang="en-US" sz="2400" dirty="0" smtClean="0">
                  <a:solidFill>
                    <a:prstClr val="black"/>
                  </a:solidFill>
                  <a:latin typeface="Meiryo UI" pitchFamily="50" charset="-128"/>
                  <a:ea typeface="Meiryo UI" pitchFamily="50" charset="-128"/>
                  <a:cs typeface="Meiryo UI" pitchFamily="50" charset="-128"/>
                </a:rPr>
                <a:t>事務分担</a:t>
              </a:r>
              <a:endParaRPr lang="ja-JP" altLang="en-US" sz="2400"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549290" y="1427430"/>
              <a:ext cx="764407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１</a:t>
              </a:r>
              <a:r>
                <a:rPr lang="ja-JP" altLang="en-US" sz="2000" dirty="0" smtClean="0">
                  <a:solidFill>
                    <a:prstClr val="black"/>
                  </a:solidFill>
                  <a:latin typeface="Meiryo UI" pitchFamily="50" charset="-128"/>
                  <a:ea typeface="Meiryo UI" pitchFamily="50" charset="-128"/>
                  <a:cs typeface="Meiryo UI" pitchFamily="50" charset="-128"/>
                </a:rPr>
                <a:t>　事務分担（案）が変更となる事務について</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549290" y="2003494"/>
              <a:ext cx="73560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prstClr val="black"/>
                  </a:solidFill>
                  <a:latin typeface="Meiryo UI" pitchFamily="50" charset="-128"/>
                  <a:ea typeface="Meiryo UI" pitchFamily="50" charset="-128"/>
                  <a:cs typeface="Meiryo UI" pitchFamily="50" charset="-128"/>
                </a:rPr>
                <a:t>　　２　「検討中」とした事務について</a:t>
              </a:r>
              <a:endParaRPr lang="ja-JP" altLang="en-US" sz="2000" dirty="0">
                <a:solidFill>
                  <a:prstClr val="black"/>
                </a:solidFill>
                <a:latin typeface="Meiryo UI" pitchFamily="50" charset="-128"/>
                <a:ea typeface="Meiryo UI" pitchFamily="50" charset="-128"/>
                <a:cs typeface="Meiryo UI" pitchFamily="50" charset="-128"/>
              </a:endParaRPr>
            </a:p>
          </p:txBody>
        </p:sp>
      </p:grpSp>
      <p:sp>
        <p:nvSpPr>
          <p:cNvPr id="11" name="正方形/長方形 10"/>
          <p:cNvSpPr/>
          <p:nvPr/>
        </p:nvSpPr>
        <p:spPr>
          <a:xfrm>
            <a:off x="2460724" y="3342808"/>
            <a:ext cx="695563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３</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549290" y="3342808"/>
            <a:ext cx="73560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prstClr val="black"/>
                </a:solidFill>
                <a:latin typeface="Meiryo UI" pitchFamily="50" charset="-128"/>
                <a:ea typeface="Meiryo UI" pitchFamily="50" charset="-128"/>
                <a:cs typeface="Meiryo UI" pitchFamily="50" charset="-128"/>
              </a:rPr>
              <a:t>　　３　事務数の変更について</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7" name="正方形/長方形 16"/>
          <p:cNvSpPr/>
          <p:nvPr/>
        </p:nvSpPr>
        <p:spPr>
          <a:xfrm>
            <a:off x="2425162" y="4592792"/>
            <a:ext cx="695563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・・・・・・・・・・・・・・・・・・・・・・・・・・事務</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４</a:t>
            </a:r>
          </a:p>
        </p:txBody>
      </p:sp>
      <p:sp>
        <p:nvSpPr>
          <p:cNvPr id="18" name="正方形/長方形 17"/>
          <p:cNvSpPr/>
          <p:nvPr/>
        </p:nvSpPr>
        <p:spPr>
          <a:xfrm>
            <a:off x="513728" y="4013244"/>
            <a:ext cx="7356037" cy="15057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a:t>
            </a:r>
          </a:p>
          <a:p>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　・　新たな大都市制度における</a:t>
            </a:r>
            <a:endParaRPr lang="en-US" altLang="ja-JP" sz="2000" dirty="0" smtClean="0">
              <a:solidFill>
                <a:prstClr val="black"/>
              </a:solidFill>
              <a:latin typeface="Meiryo UI" pitchFamily="50" charset="-128"/>
              <a:ea typeface="Meiryo UI" pitchFamily="50" charset="-128"/>
              <a:cs typeface="Meiryo UI" pitchFamily="50" charset="-128"/>
            </a:endParaRPr>
          </a:p>
          <a:p>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　　　　　　特別区・大阪府の権限イメージ</a:t>
            </a:r>
            <a:endParaRPr lang="en-US" altLang="ja-JP" sz="2000" dirty="0" smtClean="0">
              <a:solidFill>
                <a:prstClr val="black"/>
              </a:solidFill>
              <a:latin typeface="Meiryo UI" pitchFamily="50" charset="-128"/>
              <a:ea typeface="Meiryo UI" pitchFamily="50" charset="-128"/>
              <a:cs typeface="Meiryo UI" pitchFamily="50" charset="-128"/>
            </a:endParaRPr>
          </a:p>
          <a:p>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0048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Group 52"/>
          <p:cNvGraphicFramePr>
            <a:graphicFrameLocks noGrp="1"/>
          </p:cNvGraphicFramePr>
          <p:nvPr>
            <p:extLst>
              <p:ext uri="{D42A27DB-BD31-4B8C-83A1-F6EECF244321}">
                <p14:modId xmlns:p14="http://schemas.microsoft.com/office/powerpoint/2010/main" val="2183510693"/>
              </p:ext>
            </p:extLst>
          </p:nvPr>
        </p:nvGraphicFramePr>
        <p:xfrm>
          <a:off x="125974" y="1568359"/>
          <a:ext cx="9631070" cy="5069639"/>
        </p:xfrm>
        <a:graphic>
          <a:graphicData uri="http://schemas.openxmlformats.org/drawingml/2006/table">
            <a:tbl>
              <a:tblPr/>
              <a:tblGrid>
                <a:gridCol w="1566174"/>
                <a:gridCol w="432048"/>
                <a:gridCol w="936104"/>
                <a:gridCol w="2376264"/>
                <a:gridCol w="936104"/>
                <a:gridCol w="3384376"/>
              </a:tblGrid>
              <a:tr h="460784">
                <a:tc>
                  <a:txBody>
                    <a:bodyPr/>
                    <a:lstStyle/>
                    <a:p>
                      <a:pPr marL="0" marR="0" lvl="0" indent="0" algn="ctr" defTabSz="914400" rtl="0" eaLnBrk="1" fontAlgn="base" latinLnBrk="0" hangingPunct="1">
                        <a:lnSpc>
                          <a:spcPts val="13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事務の名称</a:t>
                      </a:r>
                    </a:p>
                  </a:txBody>
                  <a:tcPr marL="90000" marR="90000" marT="46803" marB="468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ts val="13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権限</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ts val="13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関係府省</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ts val="13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国の意見等</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ts val="13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事務分担</a:t>
                      </a:r>
                      <a:endPar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ts val="13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の変更案</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ts val="13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変更の考え方</a:t>
                      </a:r>
                    </a:p>
                  </a:txBody>
                  <a:tcPr marL="90000" marR="90000" marT="46803" marB="468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r>
              <a:tr h="1170526">
                <a:tc>
                  <a:txBody>
                    <a:bodyPr/>
                    <a:lstStyle/>
                    <a:p>
                      <a:pPr marL="0" marR="0" lvl="0" indent="0" algn="l" defTabSz="914400" rtl="0" eaLnBrk="1" fontAlgn="base" latinLnBrk="0" hangingPunct="1">
                        <a:lnSpc>
                          <a:spcPts val="12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河川事業</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r" defTabSz="914400" rtl="0" eaLnBrk="1" fontAlgn="base" latinLnBrk="0" hangingPunct="1">
                        <a:lnSpc>
                          <a:spcPts val="12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（８→</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事務）</a:t>
                      </a:r>
                    </a:p>
                  </a:txBody>
                  <a:tcPr marL="90000" marR="90000" marT="46803" marB="468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都道府県・</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政令市・一般市</a:t>
                      </a:r>
                    </a:p>
                  </a:txBody>
                  <a:tcPr marL="90000" marR="90000" marT="46803" marB="4680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国土交通省</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・河川法の趣旨を踏まえると、特別区が</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河川事業を実施する場合は河川法</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第１６条の３に基づき事業を実施</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すべき。</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特別区</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大阪府</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特別区</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nSpc>
                          <a:spcPts val="1200"/>
                        </a:lnSpc>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○一級河川において、次のように大阪府・特別区で分担。</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・大阪府は、耐震対策工事や大規模改修</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工事及び</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許認可</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等</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に関する事務</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を</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実施</a:t>
                      </a:r>
                      <a:endPar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lvl="0">
                        <a:lnSpc>
                          <a:spcPts val="1200"/>
                        </a:lnSpc>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特別区は、河川法第</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16</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条の</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3</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に基づく事務</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を実施</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lvl="0">
                        <a:lnSpc>
                          <a:spcPts val="1200"/>
                        </a:lnSpc>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大阪市が</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これまで</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まちづくりに即した河川整備・管理を</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lvl="0">
                        <a:lnSpc>
                          <a:spcPts val="1200"/>
                        </a:lnSpc>
                      </a:pP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行ってきた河川において、</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引き続き親水環境</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整備</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や</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lvl="0">
                        <a:lnSpc>
                          <a:spcPts val="1200"/>
                        </a:lnSpc>
                      </a:pP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その</a:t>
                      </a:r>
                      <a:r>
                        <a:rPr kumimoji="1" lang="ja-JP"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維持等</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を実施）</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90000" marR="90000" marT="46803" marB="468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3443">
                <a:tc>
                  <a:txBody>
                    <a:bodyPr/>
                    <a:lstStyle/>
                    <a:p>
                      <a:pPr marL="0" marR="0" lvl="0" indent="0" algn="l" defTabSz="914400" rtl="0" eaLnBrk="1" fontAlgn="base" latinLnBrk="0" hangingPunct="1">
                        <a:lnSpc>
                          <a:spcPts val="12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生活のしづらさなどに関する調査</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ts val="1200"/>
                        </a:lnSpc>
                        <a:spcBef>
                          <a:spcPct val="20000"/>
                        </a:spcBef>
                        <a:spcAft>
                          <a:spcPct val="0"/>
                        </a:spcAft>
                        <a:buClrTx/>
                        <a:buSzTx/>
                        <a:buFontTx/>
                        <a:buNone/>
                        <a:tabLst/>
                      </a:pPr>
                      <a:r>
                        <a:rPr kumimoji="1" lang="en-US" altLang="ja-JP" sz="1200" b="1"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r>
                        <a:rPr kumimoji="1" lang="ja-JP" altLang="en-US" sz="1200" b="1"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全国</a:t>
                      </a:r>
                      <a:r>
                        <a:rPr kumimoji="1" lang="ja-JP" altLang="en-US" sz="1200" b="1" i="0" u="none" strike="noStrike" kern="1200"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n-cs"/>
                        </a:rPr>
                        <a:t>在宅障がい</a:t>
                      </a:r>
                      <a:r>
                        <a:rPr kumimoji="1" lang="ja-JP" altLang="en-US" sz="1200" b="1"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児・者等実態調査</a:t>
                      </a:r>
                      <a:r>
                        <a:rPr kumimoji="1" lang="en-US" altLang="ja-JP" sz="1200" b="1"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b="1"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90000" marR="90000" marT="46803" marB="468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中核市</a:t>
                      </a:r>
                    </a:p>
                  </a:txBody>
                  <a:tcPr marL="90000" marR="90000" marT="46803" marB="4680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厚生労働省</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・国の委託先は大阪府であり、調査</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回答は府が集約して行うべき。</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特別区</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大阪府</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特別区</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nSpc>
                          <a:spcPts val="1200"/>
                        </a:lnSpc>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〇</a:t>
                      </a: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5</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年毎に実施される調査であり、府が集約して国へ回答</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lvl="0">
                        <a:lnSpc>
                          <a:spcPts val="1200"/>
                        </a:lnSpc>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することとなるため、取りまとめ業務は大阪府で実施。</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lvl="0">
                        <a:lnSpc>
                          <a:spcPts val="1200"/>
                        </a:lnSpc>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調査の実施は特別区。</a:t>
                      </a:r>
                    </a:p>
                  </a:txBody>
                  <a:tcPr marL="90000" marR="90000" marT="46803" marB="468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0354">
                <a:tc>
                  <a:txBody>
                    <a:bodyPr/>
                    <a:lstStyle/>
                    <a:p>
                      <a:pPr marL="0" marR="0" lvl="0" indent="0" algn="l" defTabSz="914400" rtl="0" eaLnBrk="1" fontAlgn="base" latinLnBrk="0" hangingPunct="1">
                        <a:lnSpc>
                          <a:spcPts val="12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あんしん</a:t>
                      </a:r>
                      <a:r>
                        <a:rPr kumimoji="1" lang="ja-JP" altLang="en-US" sz="1200" b="1"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rPr>
                        <a:t>さぽ</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ーと事業</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日常生活自立支援事業</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p>
                  </a:txBody>
                  <a:tcPr marL="90000" marR="90000" marT="46803" marB="468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政令市</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0000" marR="90000" marT="46803" marB="4680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厚生労働省</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・本事業は、都道府県又は政令市の</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社会福祉協議会が実施する事業に</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対し補助金を交付するもの。</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特別区</a:t>
                      </a: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大阪府</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nSpc>
                          <a:spcPts val="1200"/>
                        </a:lnSpc>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〇大阪府社会福祉協議会で実施される事業に対する</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lvl="0">
                        <a:lnSpc>
                          <a:spcPts val="1200"/>
                        </a:lnSpc>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国庫補助申請等事務のため、一元的に大阪府で実施。</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90000" marR="90000" marT="46803" marB="468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9120">
                <a:tc>
                  <a:txBody>
                    <a:bodyPr/>
                    <a:lstStyle/>
                    <a:p>
                      <a:pPr marL="0" marR="0" lvl="0" indent="0" algn="l" defTabSz="914400" rtl="0" eaLnBrk="1" fontAlgn="base" latinLnBrk="0" hangingPunct="1">
                        <a:lnSpc>
                          <a:spcPts val="12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社会福祉法人認可・社会福祉事業の業務管理体制の届出関係等事務</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（５事務）</a:t>
                      </a:r>
                    </a:p>
                  </a:txBody>
                  <a:tcPr marL="90000" marR="90000" marT="46803" marB="468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政令市</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0000" marR="90000" marT="46803" marB="4680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厚生労働省</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・特別区域にかかる事務の実施主体が</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どうなるのか明示すべき。</a:t>
                      </a: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終　了</a:t>
                      </a: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大阪府</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〇特別区を含む複数の自治体で活動する社会福祉法人</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等の所管事務のため、一元的に大阪府で実施する旨</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明記。</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90000" marR="90000" marT="46803" marB="468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9681">
                <a:tc>
                  <a:txBody>
                    <a:bodyPr/>
                    <a:lstStyle/>
                    <a:p>
                      <a:pPr marL="0" marR="0" lvl="0" indent="0" algn="l" defTabSz="914400" rtl="0" eaLnBrk="1" fontAlgn="base" latinLnBrk="0" hangingPunct="1">
                        <a:lnSpc>
                          <a:spcPts val="12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乳児院等の不動産</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ts val="12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登記に関する証明書</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ts val="12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発行事務</a:t>
                      </a:r>
                    </a:p>
                  </a:txBody>
                  <a:tcPr marL="90000" marR="90000" marT="46803" marB="4680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政令市</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0000" marR="90000" marT="46803" marB="4680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厚生労働省</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12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・特別区域にかかる事務の実施主体が</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12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どうなるのか明示すべき。</a:t>
                      </a:r>
                    </a:p>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・登録免許税法に基づく証明書発行</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事務は、施設の設置認可事務と一体</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で実施すべき。</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終　了</a:t>
                      </a: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一部事務組合</a:t>
                      </a:r>
                      <a:endParaRPr kumimoji="1" lang="en-US" altLang="ja-JP" sz="9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0000" marR="900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lnSpc>
                          <a:spcPts val="1200"/>
                        </a:lnSpc>
                      </a:pP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〇乳児院等の認可事務は、一部事務組合で実施する</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lvl="0">
                        <a:lnSpc>
                          <a:spcPts val="1200"/>
                        </a:lnSpc>
                      </a:pPr>
                      <a:r>
                        <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a:t>
                      </a:r>
                      <a:r>
                        <a:rPr kumimoji="1" lang="ja-JP" altLang="en-US"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こととしているため、一体で実施する旨明記。</a:t>
                      </a:r>
                      <a:endParaRPr kumimoji="1" lang="en-US" altLang="ja-JP" sz="11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90000" marR="90000" marT="46803" marB="4680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事務分担（案）が変更となる事務について</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5" name="正方形/長方形 27"/>
          <p:cNvSpPr>
            <a:spLocks noChangeArrowheads="1"/>
          </p:cNvSpPr>
          <p:nvPr/>
        </p:nvSpPr>
        <p:spPr bwMode="auto">
          <a:xfrm>
            <a:off x="8874125" y="66461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0" name="Rectangle 75"/>
          <p:cNvSpPr>
            <a:spLocks noChangeArrowheads="1"/>
          </p:cNvSpPr>
          <p:nvPr/>
        </p:nvSpPr>
        <p:spPr bwMode="auto">
          <a:xfrm>
            <a:off x="304800" y="4587564"/>
            <a:ext cx="944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dirty="0"/>
          </a:p>
        </p:txBody>
      </p:sp>
      <p:sp>
        <p:nvSpPr>
          <p:cNvPr id="6" name="Text Box 38"/>
          <p:cNvSpPr txBox="1">
            <a:spLocks noChangeArrowheads="1"/>
          </p:cNvSpPr>
          <p:nvPr/>
        </p:nvSpPr>
        <p:spPr bwMode="auto">
          <a:xfrm>
            <a:off x="416495" y="544612"/>
            <a:ext cx="9144000" cy="864757"/>
          </a:xfrm>
          <a:prstGeom prst="roundRect">
            <a:avLst/>
          </a:prstGeom>
          <a:noFill/>
          <a:ln w="25400" cap="rnd" algn="ctr">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lIns="126000" tIns="118800" rIns="126000" bIns="118800">
            <a:spAutoFit/>
          </a:bodyPr>
          <a:lstStyle>
            <a:lvl1pPr marL="85725" indent="-857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nSpc>
                <a:spcPct val="110000"/>
              </a:lnSpc>
              <a:spcBef>
                <a:spcPct val="0"/>
              </a:spcBef>
              <a:buNone/>
            </a:pPr>
            <a:r>
              <a:rPr lang="ja-JP" altLang="en-US" sz="1600" dirty="0" smtClean="0">
                <a:latin typeface="Meiryo UI" panose="020B0604030504040204" pitchFamily="50" charset="-128"/>
                <a:ea typeface="Meiryo UI" panose="020B0604030504040204" pitchFamily="50" charset="-128"/>
              </a:rPr>
              <a:t>●第３回協議会（</a:t>
            </a:r>
            <a:r>
              <a:rPr lang="en-US" altLang="ja-JP" sz="1600" dirty="0" smtClean="0">
                <a:latin typeface="Meiryo UI" panose="020B0604030504040204" pitchFamily="50" charset="-128"/>
                <a:ea typeface="Meiryo UI" panose="020B0604030504040204" pitchFamily="50" charset="-128"/>
              </a:rPr>
              <a:t>H29.9.29</a:t>
            </a:r>
            <a:r>
              <a:rPr lang="ja-JP" altLang="en-US" sz="1600" dirty="0">
                <a:latin typeface="Meiryo UI" panose="020B0604030504040204" pitchFamily="50" charset="-128"/>
                <a:ea typeface="Meiryo UI" panose="020B0604030504040204" pitchFamily="50" charset="-128"/>
              </a:rPr>
              <a:t>開催</a:t>
            </a:r>
            <a:r>
              <a:rPr lang="ja-JP" altLang="en-US" sz="1600" dirty="0" smtClean="0">
                <a:latin typeface="Meiryo UI" panose="020B0604030504040204" pitchFamily="50" charset="-128"/>
                <a:ea typeface="Meiryo UI" panose="020B0604030504040204" pitchFamily="50" charset="-128"/>
              </a:rPr>
              <a:t>）で提出した事務分担（案）について、国</a:t>
            </a:r>
            <a:r>
              <a:rPr lang="ja-JP" altLang="en-US" sz="1600" dirty="0">
                <a:latin typeface="Meiryo UI" panose="020B0604030504040204" pitchFamily="50" charset="-128"/>
                <a:ea typeface="Meiryo UI" panose="020B0604030504040204" pitchFamily="50" charset="-128"/>
              </a:rPr>
              <a:t>との調整（協議</a:t>
            </a:r>
            <a:r>
              <a:rPr lang="ja-JP" altLang="en-US" sz="1600" dirty="0" smtClean="0">
                <a:latin typeface="Meiryo UI" panose="020B0604030504040204" pitchFamily="50" charset="-128"/>
                <a:ea typeface="Meiryo UI" panose="020B0604030504040204" pitchFamily="50" charset="-128"/>
              </a:rPr>
              <a:t>）を踏まえ、</a:t>
            </a:r>
            <a:endParaRPr lang="en-US" altLang="ja-JP" sz="1600" dirty="0" smtClean="0">
              <a:latin typeface="Meiryo UI" panose="020B0604030504040204" pitchFamily="50" charset="-128"/>
              <a:ea typeface="Meiryo UI" panose="020B0604030504040204" pitchFamily="50" charset="-128"/>
            </a:endParaRPr>
          </a:p>
          <a:p>
            <a:pPr>
              <a:lnSpc>
                <a:spcPct val="110000"/>
              </a:lnSpc>
              <a:spcBef>
                <a:spcPct val="0"/>
              </a:spcBef>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下記の事務分担（案）を変更。</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98862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「検討中」</a:t>
            </a:r>
            <a:r>
              <a:rPr lang="ja-JP" altLang="en-US" sz="2000" b="1" dirty="0">
                <a:solidFill>
                  <a:prstClr val="black"/>
                </a:solidFill>
                <a:latin typeface="Meiryo UI" pitchFamily="50" charset="-128"/>
                <a:ea typeface="Meiryo UI" pitchFamily="50" charset="-128"/>
                <a:cs typeface="Meiryo UI" pitchFamily="50" charset="-128"/>
              </a:rPr>
              <a:t>とした事務について</a:t>
            </a:r>
          </a:p>
        </p:txBody>
      </p:sp>
      <p:sp>
        <p:nvSpPr>
          <p:cNvPr id="7" name="スライド番号プレースホルダー 2"/>
          <p:cNvSpPr txBox="1">
            <a:spLocks/>
          </p:cNvSpPr>
          <p:nvPr/>
        </p:nvSpPr>
        <p:spPr>
          <a:xfrm>
            <a:off x="7545291" y="13128"/>
            <a:ext cx="2302207"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sp>
        <p:nvSpPr>
          <p:cNvPr id="52" name="Text Box 38"/>
          <p:cNvSpPr txBox="1">
            <a:spLocks noChangeArrowheads="1"/>
          </p:cNvSpPr>
          <p:nvPr/>
        </p:nvSpPr>
        <p:spPr bwMode="auto">
          <a:xfrm>
            <a:off x="416496" y="532511"/>
            <a:ext cx="9073008" cy="864757"/>
          </a:xfrm>
          <a:prstGeom prst="roundRect">
            <a:avLst/>
          </a:prstGeom>
          <a:noFill/>
          <a:ln w="25400" cap="rnd" algn="ctr">
            <a:solidFill>
              <a:srgbClr val="F89108"/>
            </a:solidFill>
            <a:miter lim="800000"/>
            <a:headEnd/>
            <a:tailEnd/>
          </a:ln>
          <a:extLst>
            <a:ext uri="{909E8E84-426E-40DD-AFC4-6F175D3DCCD1}">
              <a14:hiddenFill xmlns:a14="http://schemas.microsoft.com/office/drawing/2010/main">
                <a:solidFill>
                  <a:srgbClr val="FFFFFF"/>
                </a:solidFill>
              </a14:hiddenFill>
            </a:ext>
          </a:extLst>
        </p:spPr>
        <p:txBody>
          <a:bodyPr wrap="square" lIns="126000" tIns="118800" rIns="126000" bIns="118800">
            <a:spAutoFit/>
          </a:bodyPr>
          <a:lstStyle>
            <a:lvl1pPr marL="85725" indent="-85725">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10000"/>
              </a:lnSpc>
              <a:spcBef>
                <a:spcPct val="0"/>
              </a:spcBef>
              <a:buFontTx/>
              <a:buNone/>
            </a:pPr>
            <a:r>
              <a:rPr lang="ja-JP" altLang="en-US" sz="1600" dirty="0" smtClean="0">
                <a:latin typeface="Meiryo UI" panose="020B0604030504040204" pitchFamily="50" charset="-128"/>
                <a:ea typeface="Meiryo UI" panose="020B0604030504040204" pitchFamily="50" charset="-128"/>
              </a:rPr>
              <a:t>●「検討中」としていた下記事務については、現在、大阪府市において事業のあり方</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検討中であるが、</a:t>
            </a:r>
            <a:endParaRPr lang="en-US" altLang="ja-JP" sz="1600" dirty="0">
              <a:latin typeface="Meiryo UI" panose="020B0604030504040204" pitchFamily="50" charset="-128"/>
              <a:ea typeface="Meiryo UI" panose="020B0604030504040204" pitchFamily="50" charset="-128"/>
            </a:endParaRPr>
          </a:p>
          <a:p>
            <a:pPr eaLnBrk="1" hangingPunct="1">
              <a:lnSpc>
                <a:spcPct val="110000"/>
              </a:lnSpc>
              <a:spcBef>
                <a:spcPct val="0"/>
              </a:spcBef>
              <a:buFontTx/>
              <a:buNone/>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現時点における事務</a:t>
            </a:r>
            <a:r>
              <a:rPr lang="ja-JP" altLang="en-US" sz="1600" dirty="0">
                <a:latin typeface="Meiryo UI" panose="020B0604030504040204" pitchFamily="50" charset="-128"/>
                <a:ea typeface="Meiryo UI" panose="020B0604030504040204" pitchFamily="50" charset="-128"/>
              </a:rPr>
              <a:t>分担（案</a:t>
            </a:r>
            <a:r>
              <a:rPr lang="ja-JP" altLang="en-US" sz="1600" dirty="0" smtClean="0">
                <a:latin typeface="Meiryo UI" panose="020B0604030504040204" pitchFamily="50" charset="-128"/>
                <a:ea typeface="Meiryo UI" panose="020B0604030504040204" pitchFamily="50" charset="-128"/>
              </a:rPr>
              <a:t>）の考え方を以下の通り整理</a:t>
            </a:r>
            <a:r>
              <a:rPr lang="ja-JP" altLang="en-US" sz="1600" dirty="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p:txBody>
      </p:sp>
      <p:sp>
        <p:nvSpPr>
          <p:cNvPr id="10" name="正方形/長方形 27"/>
          <p:cNvSpPr>
            <a:spLocks noChangeArrowheads="1"/>
          </p:cNvSpPr>
          <p:nvPr/>
        </p:nvSpPr>
        <p:spPr bwMode="auto">
          <a:xfrm>
            <a:off x="8874125" y="-2085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1" name="Rectangle 75"/>
          <p:cNvSpPr>
            <a:spLocks noChangeArrowheads="1"/>
          </p:cNvSpPr>
          <p:nvPr/>
        </p:nvSpPr>
        <p:spPr bwMode="auto">
          <a:xfrm>
            <a:off x="0" y="1511308"/>
            <a:ext cx="1474284" cy="291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0" dirty="0">
                <a:latin typeface="Meiryo UI" panose="020B0604030504040204" pitchFamily="50" charset="-128"/>
                <a:ea typeface="Meiryo UI" panose="020B0604030504040204" pitchFamily="50" charset="-128"/>
              </a:rPr>
              <a:t>■水道事業等</a:t>
            </a:r>
          </a:p>
        </p:txBody>
      </p:sp>
      <p:graphicFrame>
        <p:nvGraphicFramePr>
          <p:cNvPr id="12" name="Group 52"/>
          <p:cNvGraphicFramePr>
            <a:graphicFrameLocks noGrp="1"/>
          </p:cNvGraphicFramePr>
          <p:nvPr>
            <p:extLst>
              <p:ext uri="{D42A27DB-BD31-4B8C-83A1-F6EECF244321}">
                <p14:modId xmlns:p14="http://schemas.microsoft.com/office/powerpoint/2010/main" val="2434460471"/>
              </p:ext>
            </p:extLst>
          </p:nvPr>
        </p:nvGraphicFramePr>
        <p:xfrm>
          <a:off x="224712" y="1855941"/>
          <a:ext cx="9480816" cy="2034311"/>
        </p:xfrm>
        <a:graphic>
          <a:graphicData uri="http://schemas.openxmlformats.org/drawingml/2006/table">
            <a:tbl>
              <a:tblPr/>
              <a:tblGrid>
                <a:gridCol w="1905000"/>
                <a:gridCol w="879072"/>
                <a:gridCol w="1152128"/>
                <a:gridCol w="5544616"/>
              </a:tblGrid>
              <a:tr h="43904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HG丸ｺﾞｼｯｸM-PRO" pitchFamily="50" charset="-128"/>
                        </a:rPr>
                        <a:t>事務の名称</a:t>
                      </a:r>
                    </a:p>
                  </a:txBody>
                  <a:tcPr marL="90000" marR="90000" marT="46804" marB="468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HG丸ｺﾞｼｯｸM-PRO" pitchFamily="50" charset="-128"/>
                        </a:rPr>
                        <a:t>権限</a:t>
                      </a:r>
                    </a:p>
                  </a:txBody>
                  <a:tcPr marL="90000" marR="90000"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HG丸ｺﾞｼｯｸM-PRO" pitchFamily="50" charset="-128"/>
                        </a:rPr>
                        <a:t>分担案</a:t>
                      </a:r>
                    </a:p>
                  </a:txBody>
                  <a:tcPr marL="90000" marR="90000"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HG丸ｺﾞｼｯｸM-PRO" pitchFamily="50" charset="-128"/>
                        </a:rPr>
                        <a:t>事務分担（案）の考え方</a:t>
                      </a:r>
                    </a:p>
                  </a:txBody>
                  <a:tcPr marL="90000" marR="90000" marT="46804" marB="468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r h="8542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水道事業</a:t>
                      </a:r>
                      <a:r>
                        <a:rPr kumimoji="1" lang="en-US" altLang="ja-JP" sz="1200" b="1" i="0" u="none" strike="noStrike" kern="1200"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b="1" i="0" u="none" strike="noStrike" kern="1200"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90000" marR="90000" marT="46804" marB="468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一般市</a:t>
                      </a:r>
                    </a:p>
                  </a:txBody>
                  <a:tcPr marL="90000" marR="90000"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検討中</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大阪府</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90000" marR="90000"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〇以下の観点から大阪府の事務として整理。</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・これまで大阪市水道事業が培ってきた大規模事業体としてのノウハウ等の活用</a:t>
                      </a:r>
                    </a:p>
                    <a:p>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・大阪市域を含めた広域水道の基盤強化</a:t>
                      </a:r>
                    </a:p>
                    <a:p>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・国において都道府県の役割強化に向けた水道法改正を予定</a:t>
                      </a:r>
                    </a:p>
                  </a:txBody>
                  <a:tcPr marL="90000" marR="90000" marT="46804" marB="468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099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1"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工業用水道事業</a:t>
                      </a:r>
                      <a:r>
                        <a:rPr kumimoji="1" lang="en-US" altLang="ja-JP" sz="1200" b="1" i="0" u="none" strike="noStrike" kern="1200"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b="1" i="0" u="none" strike="noStrike" kern="1200"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90000" marR="90000" marT="46804" marB="468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一般市</a:t>
                      </a:r>
                    </a:p>
                  </a:txBody>
                  <a:tcPr marL="90000" marR="90000"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検討中</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大阪府</a:t>
                      </a:r>
                    </a:p>
                  </a:txBody>
                  <a:tcPr marL="90000" marR="90000"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〇工業用水道事業は水道事業と一体的に事業を実施していることから、水道事業と</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lvl="0"/>
                      <a:r>
                        <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   </a:t>
                      </a: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ともに、大阪府の事務として整理。</a:t>
                      </a:r>
                    </a:p>
                  </a:txBody>
                  <a:tcPr marL="90000" marR="90000" marT="46804" marB="468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Rectangle 75"/>
          <p:cNvSpPr>
            <a:spLocks noChangeArrowheads="1"/>
          </p:cNvSpPr>
          <p:nvPr/>
        </p:nvSpPr>
        <p:spPr bwMode="auto">
          <a:xfrm>
            <a:off x="8012719" y="3924230"/>
            <a:ext cx="1626158" cy="270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 特別会計繰出金業務を含む</a:t>
            </a:r>
            <a:endParaRPr lang="ja-JP" altLang="en-US" sz="900" b="0" dirty="0">
              <a:latin typeface="Meiryo UI" panose="020B0604030504040204" pitchFamily="50" charset="-128"/>
              <a:ea typeface="Meiryo UI" panose="020B0604030504040204" pitchFamily="50" charset="-128"/>
            </a:endParaRPr>
          </a:p>
        </p:txBody>
      </p:sp>
      <p:sp>
        <p:nvSpPr>
          <p:cNvPr id="15" name="Rectangle 75"/>
          <p:cNvSpPr>
            <a:spLocks noChangeArrowheads="1"/>
          </p:cNvSpPr>
          <p:nvPr/>
        </p:nvSpPr>
        <p:spPr bwMode="auto">
          <a:xfrm>
            <a:off x="0" y="4117795"/>
            <a:ext cx="1474284" cy="291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弘済</a:t>
            </a:r>
            <a:r>
              <a:rPr lang="ja-JP" altLang="en-US" sz="1600" dirty="0">
                <a:latin typeface="Meiryo UI" panose="020B0604030504040204" pitchFamily="50" charset="-128"/>
                <a:ea typeface="Meiryo UI" panose="020B0604030504040204" pitchFamily="50" charset="-128"/>
              </a:rPr>
              <a:t>院</a:t>
            </a:r>
            <a:r>
              <a:rPr lang="ja-JP" altLang="en-US" sz="1600" b="0" dirty="0" smtClean="0">
                <a:latin typeface="Meiryo UI" panose="020B0604030504040204" pitchFamily="50" charset="-128"/>
                <a:ea typeface="Meiryo UI" panose="020B0604030504040204" pitchFamily="50" charset="-128"/>
              </a:rPr>
              <a:t>事業</a:t>
            </a:r>
            <a:endParaRPr lang="ja-JP" altLang="en-US" sz="1600" b="0" dirty="0">
              <a:latin typeface="Meiryo UI" panose="020B0604030504040204" pitchFamily="50" charset="-128"/>
              <a:ea typeface="Meiryo UI" panose="020B0604030504040204" pitchFamily="50" charset="-128"/>
            </a:endParaRPr>
          </a:p>
        </p:txBody>
      </p:sp>
      <p:graphicFrame>
        <p:nvGraphicFramePr>
          <p:cNvPr id="16" name="Group 52"/>
          <p:cNvGraphicFramePr>
            <a:graphicFrameLocks noGrp="1"/>
          </p:cNvGraphicFramePr>
          <p:nvPr>
            <p:extLst>
              <p:ext uri="{D42A27DB-BD31-4B8C-83A1-F6EECF244321}">
                <p14:modId xmlns:p14="http://schemas.microsoft.com/office/powerpoint/2010/main" val="1687557019"/>
              </p:ext>
            </p:extLst>
          </p:nvPr>
        </p:nvGraphicFramePr>
        <p:xfrm>
          <a:off x="224712" y="4460469"/>
          <a:ext cx="9480816" cy="2145083"/>
        </p:xfrm>
        <a:graphic>
          <a:graphicData uri="http://schemas.openxmlformats.org/drawingml/2006/table">
            <a:tbl>
              <a:tblPr/>
              <a:tblGrid>
                <a:gridCol w="1905000"/>
                <a:gridCol w="879072"/>
                <a:gridCol w="1152128"/>
                <a:gridCol w="5544616"/>
              </a:tblGrid>
              <a:tr h="4300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HG丸ｺﾞｼｯｸM-PRO" pitchFamily="50" charset="-128"/>
                        </a:rPr>
                        <a:t>事務の名称</a:t>
                      </a:r>
                    </a:p>
                  </a:txBody>
                  <a:tcPr marL="90000" marR="90000" marT="46804" marB="468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HG丸ｺﾞｼｯｸM-PRO" pitchFamily="50" charset="-128"/>
                        </a:rPr>
                        <a:t>権限</a:t>
                      </a:r>
                    </a:p>
                  </a:txBody>
                  <a:tcPr marL="90000" marR="90000"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HG丸ｺﾞｼｯｸM-PRO" pitchFamily="50" charset="-128"/>
                        </a:rPr>
                        <a:t>分担案</a:t>
                      </a:r>
                    </a:p>
                  </a:txBody>
                  <a:tcPr marL="90000" marR="90000"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HG丸ｺﾞｼｯｸM-PRO" pitchFamily="50" charset="-128"/>
                        </a:rPr>
                        <a:t>事務分担（案）の考え方</a:t>
                      </a:r>
                    </a:p>
                  </a:txBody>
                  <a:tcPr marL="90000" marR="90000" marT="46804" marB="468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r h="17150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kern="1200"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附属病院</a:t>
                      </a:r>
                      <a:endParaRPr kumimoji="1" lang="en-US" altLang="ja-JP" sz="1200" b="1" i="0" u="none" strike="noStrike" kern="1200"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1" i="0" u="none" strike="noStrike" kern="1200"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第一特別養護老人ホーム</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1" i="0" u="none" strike="noStrike" kern="1200"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第二特別養護老人ホーム</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1" i="0" u="none" strike="noStrike" kern="1200" cap="none" spc="-150"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90000" marR="90000" marT="46804" marB="468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一般市</a:t>
                      </a:r>
                    </a:p>
                  </a:txBody>
                  <a:tcPr marL="90000" marR="90000"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検討中</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0" fontAlgn="base" latinLnBrk="0" hangingPunct="0">
                        <a:lnSpc>
                          <a:spcPts val="1200"/>
                        </a:lnSpc>
                        <a:spcBef>
                          <a:spcPct val="2000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一部事務組合</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90000" marR="90000" marT="46804" marB="468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〇</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n-cs"/>
                        </a:rPr>
                        <a:t>弘済院附属病院や特別養護老人ホームは、認知症高齢者等の地域医療・福祉</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n-cs"/>
                        </a:rPr>
                        <a:t>サービスの拠点として、各特別区の高齢者福祉施策と連携しながら実施していくのが</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n-cs"/>
                        </a:rPr>
                        <a:t>効果的であり、また、</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大阪</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n-cs"/>
                        </a:rPr>
                        <a:t>市域外の施設であることから、一部事務組合の事務とする。</a:t>
                      </a: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n-cs"/>
                        </a:rPr>
                        <a:t>〇</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n-cs"/>
                        </a:rPr>
                        <a:t>なお、現在、今後の弘済院事業のあり方の検討が行われていることから、その内容が</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n-cs"/>
                        </a:rPr>
                        <a:t>確定した場合には、改めて事務分担の整理を行う。</a:t>
                      </a:r>
                    </a:p>
                  </a:txBody>
                  <a:tcPr marL="90000" marR="90000" marT="46804" marB="468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90762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59176" y="954760"/>
            <a:ext cx="9805259" cy="5677569"/>
            <a:chOff x="59176" y="373529"/>
            <a:chExt cx="9805259" cy="6161815"/>
          </a:xfrm>
        </p:grpSpPr>
        <p:sp>
          <p:nvSpPr>
            <p:cNvPr id="67" name="角丸四角形 66"/>
            <p:cNvSpPr/>
            <p:nvPr/>
          </p:nvSpPr>
          <p:spPr>
            <a:xfrm>
              <a:off x="3170256" y="537902"/>
              <a:ext cx="6585827" cy="1893244"/>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3" name="角丸四角形 62"/>
            <p:cNvSpPr/>
            <p:nvPr/>
          </p:nvSpPr>
          <p:spPr>
            <a:xfrm>
              <a:off x="3243295" y="3277494"/>
              <a:ext cx="6507819" cy="1986939"/>
            </a:xfrm>
            <a:prstGeom prst="roundRect">
              <a:avLst>
                <a:gd name="adj" fmla="val 1252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70" name="グループ化 54"/>
            <p:cNvGrpSpPr/>
            <p:nvPr/>
          </p:nvGrpSpPr>
          <p:grpSpPr>
            <a:xfrm>
              <a:off x="2128195" y="2093050"/>
              <a:ext cx="239795" cy="2736305"/>
              <a:chOff x="1906525" y="1614483"/>
              <a:chExt cx="219233" cy="3302231"/>
            </a:xfrm>
          </p:grpSpPr>
          <p:grpSp>
            <p:nvGrpSpPr>
              <p:cNvPr id="138" name="グループ化 35"/>
              <p:cNvGrpSpPr/>
              <p:nvPr/>
            </p:nvGrpSpPr>
            <p:grpSpPr>
              <a:xfrm>
                <a:off x="1906525" y="1631998"/>
                <a:ext cx="216027" cy="3267878"/>
                <a:chOff x="1244087" y="637648"/>
                <a:chExt cx="270033" cy="792844"/>
              </a:xfrm>
            </p:grpSpPr>
            <p:cxnSp>
              <p:nvCxnSpPr>
                <p:cNvPr id="140" name="直線コネクタ 32"/>
                <p:cNvCxnSpPr/>
                <p:nvPr/>
              </p:nvCxnSpPr>
              <p:spPr>
                <a:xfrm>
                  <a:off x="1244087" y="637648"/>
                  <a:ext cx="2700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1244089" y="1430492"/>
                  <a:ext cx="27003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9" name="直線コネクタ 138"/>
              <p:cNvCxnSpPr/>
              <p:nvPr/>
            </p:nvCxnSpPr>
            <p:spPr>
              <a:xfrm>
                <a:off x="2125758" y="1614483"/>
                <a:ext cx="0" cy="330223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グループ化 35"/>
            <p:cNvGrpSpPr/>
            <p:nvPr/>
          </p:nvGrpSpPr>
          <p:grpSpPr>
            <a:xfrm>
              <a:off x="2360489" y="1187098"/>
              <a:ext cx="970894" cy="4606940"/>
              <a:chOff x="2352331" y="507054"/>
              <a:chExt cx="887644" cy="6631134"/>
            </a:xfrm>
          </p:grpSpPr>
          <p:cxnSp>
            <p:nvCxnSpPr>
              <p:cNvPr id="132" name="直線コネクタ 131"/>
              <p:cNvCxnSpPr/>
              <p:nvPr/>
            </p:nvCxnSpPr>
            <p:spPr>
              <a:xfrm>
                <a:off x="2352331" y="3717588"/>
                <a:ext cx="6480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3" name="グループ化 48"/>
              <p:cNvGrpSpPr/>
              <p:nvPr/>
            </p:nvGrpSpPr>
            <p:grpSpPr>
              <a:xfrm>
                <a:off x="2988438" y="507054"/>
                <a:ext cx="251537" cy="6631134"/>
                <a:chOff x="2988438" y="535190"/>
                <a:chExt cx="251537" cy="6631134"/>
              </a:xfrm>
            </p:grpSpPr>
            <p:cxnSp>
              <p:nvCxnSpPr>
                <p:cNvPr id="134" name="直線コネクタ 133"/>
                <p:cNvCxnSpPr/>
                <p:nvPr/>
              </p:nvCxnSpPr>
              <p:spPr>
                <a:xfrm>
                  <a:off x="2988438" y="554462"/>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3023951" y="7121865"/>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3001062" y="535190"/>
                  <a:ext cx="34929" cy="66311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0" name="角丸四角形 119"/>
            <p:cNvSpPr/>
            <p:nvPr/>
          </p:nvSpPr>
          <p:spPr>
            <a:xfrm>
              <a:off x="5153571" y="1603510"/>
              <a:ext cx="4602510" cy="159868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4" name="角丸四角形 123"/>
            <p:cNvSpPr/>
            <p:nvPr/>
          </p:nvSpPr>
          <p:spPr>
            <a:xfrm>
              <a:off x="213229" y="4125602"/>
              <a:ext cx="2028225" cy="1368154"/>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大阪府の事務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(1,669</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endParaRPr lang="en-US" altLang="ja-JP" sz="500" dirty="0" smtClean="0">
                <a:solidFill>
                  <a:schemeClr val="tx1"/>
                </a:solidFill>
                <a:latin typeface="ＭＳ Ｐゴシック" pitchFamily="50" charset="-128"/>
                <a:ea typeface="ＭＳ Ｐゴシック"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※H27</a:t>
              </a:r>
              <a:r>
                <a:rPr lang="ja-JP" altLang="en-US" sz="1050" dirty="0" smtClean="0">
                  <a:solidFill>
                    <a:schemeClr val="tx1"/>
                  </a:solidFill>
                  <a:latin typeface="ＭＳ Ｐゴシック" pitchFamily="50" charset="-128"/>
                  <a:ea typeface="ＭＳ Ｐゴシック" pitchFamily="50" charset="-128"/>
                  <a:cs typeface="Meiryo UI" pitchFamily="50" charset="-128"/>
                </a:rPr>
                <a:t>当初予算における</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smtClean="0">
                  <a:solidFill>
                    <a:schemeClr val="tx1"/>
                  </a:solidFill>
                  <a:latin typeface="ＭＳ Ｐゴシック" pitchFamily="50" charset="-128"/>
                  <a:ea typeface="ＭＳ Ｐゴシック" pitchFamily="50" charset="-128"/>
                  <a:cs typeface="Meiryo UI" pitchFamily="50" charset="-128"/>
                </a:rPr>
                <a:t>　 事務数</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p:txBody>
        </p:sp>
        <p:sp>
          <p:nvSpPr>
            <p:cNvPr id="125" name="角丸四角形 124"/>
            <p:cNvSpPr/>
            <p:nvPr/>
          </p:nvSpPr>
          <p:spPr>
            <a:xfrm>
              <a:off x="199470" y="1430464"/>
              <a:ext cx="2028225" cy="1368154"/>
            </a:xfrm>
            <a:prstGeom prst="roundRect">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大阪市の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rgbClr val="FF0000"/>
                  </a:solidFill>
                  <a:latin typeface="Meiryo UI" pitchFamily="50" charset="-128"/>
                  <a:ea typeface="Meiryo UI" pitchFamily="50" charset="-128"/>
                  <a:cs typeface="Meiryo UI" pitchFamily="50" charset="-128"/>
                </a:rPr>
                <a:t>2,923</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400" i="1" dirty="0" smtClean="0">
                  <a:solidFill>
                    <a:srgbClr val="0070C0"/>
                  </a:solidFill>
                  <a:latin typeface="Meiryo UI" pitchFamily="50" charset="-128"/>
                  <a:ea typeface="Meiryo UI" pitchFamily="50" charset="-128"/>
                  <a:cs typeface="Meiryo UI" pitchFamily="50" charset="-128"/>
                </a:rPr>
                <a:t>〈2,918</a:t>
              </a:r>
              <a:r>
                <a:rPr lang="ja-JP" altLang="en-US" sz="1400" i="1" dirty="0" smtClean="0">
                  <a:solidFill>
                    <a:srgbClr val="0070C0"/>
                  </a:solidFill>
                  <a:latin typeface="Meiryo UI" pitchFamily="50" charset="-128"/>
                  <a:ea typeface="Meiryo UI" pitchFamily="50" charset="-128"/>
                  <a:cs typeface="Meiryo UI" pitchFamily="50" charset="-128"/>
                </a:rPr>
                <a:t>事務</a:t>
              </a:r>
              <a:r>
                <a:rPr lang="en-US" altLang="ja-JP" sz="1400" i="1" dirty="0" smtClean="0">
                  <a:solidFill>
                    <a:srgbClr val="0070C0"/>
                  </a:solidFill>
                  <a:latin typeface="Meiryo UI" pitchFamily="50" charset="-128"/>
                  <a:ea typeface="Meiryo UI" pitchFamily="50" charset="-128"/>
                  <a:cs typeface="Meiryo UI" pitchFamily="50" charset="-128"/>
                </a:rPr>
                <a:t>〉</a:t>
              </a:r>
            </a:p>
            <a:p>
              <a:pPr algn="ctr"/>
              <a:endParaRPr lang="en-US" altLang="ja-JP" sz="500" b="1" dirty="0" smtClean="0">
                <a:solidFill>
                  <a:schemeClr val="tx1"/>
                </a:solidFill>
                <a:latin typeface="Meiryo UI" pitchFamily="50" charset="-128"/>
                <a:ea typeface="Meiryo UI" pitchFamily="50" charset="-128"/>
                <a:cs typeface="Meiryo UI" pitchFamily="50" charset="-128"/>
              </a:endParaRPr>
            </a:p>
            <a:p>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事務事業現況調査　</a:t>
              </a:r>
              <a:endParaRPr lang="en-US" altLang="ja-JP" sz="1050" dirty="0" smtClean="0">
                <a:solidFill>
                  <a:schemeClr val="tx1"/>
                </a:solidFill>
                <a:latin typeface="ＭＳ Ｐゴシック" pitchFamily="50" charset="-128"/>
                <a:ea typeface="ＭＳ Ｐゴシック" pitchFamily="50" charset="-128"/>
                <a:cs typeface="Meiryo UI" pitchFamily="50" charset="-128"/>
              </a:endParaRPr>
            </a:p>
            <a:p>
              <a:r>
                <a:rPr lang="ja-JP" altLang="en-US" sz="1050" dirty="0" smtClean="0">
                  <a:solidFill>
                    <a:schemeClr val="tx1"/>
                  </a:solidFill>
                  <a:latin typeface="ＭＳ Ｐゴシック" pitchFamily="50" charset="-128"/>
                  <a:ea typeface="ＭＳ Ｐゴシック" pitchFamily="50" charset="-128"/>
                  <a:cs typeface="Meiryo UI" pitchFamily="50" charset="-128"/>
                </a:rPr>
                <a:t>　 </a:t>
              </a:r>
              <a:r>
                <a:rPr lang="en-US" altLang="ja-JP" sz="1050" dirty="0" smtClean="0">
                  <a:solidFill>
                    <a:schemeClr val="tx1"/>
                  </a:solidFill>
                  <a:latin typeface="ＭＳ Ｐゴシック" pitchFamily="50" charset="-128"/>
                  <a:ea typeface="ＭＳ Ｐゴシック" pitchFamily="50" charset="-128"/>
                  <a:cs typeface="Meiryo UI" pitchFamily="50" charset="-128"/>
                </a:rPr>
                <a:t>(H28.5</a:t>
              </a:r>
              <a:r>
                <a:rPr lang="ja-JP" altLang="en-US" sz="1050" dirty="0" smtClean="0">
                  <a:solidFill>
                    <a:schemeClr val="tx1"/>
                  </a:solidFill>
                  <a:latin typeface="ＭＳ Ｐゴシック" pitchFamily="50" charset="-128"/>
                  <a:ea typeface="ＭＳ Ｐゴシック" pitchFamily="50" charset="-128"/>
                  <a:cs typeface="Meiryo UI" pitchFamily="50" charset="-128"/>
                </a:rPr>
                <a:t>月</a:t>
              </a:r>
              <a:r>
                <a:rPr lang="en-US" altLang="ja-JP" sz="1050" dirty="0" smtClean="0">
                  <a:solidFill>
                    <a:schemeClr val="tx1"/>
                  </a:solidFill>
                  <a:latin typeface="ＭＳ Ｐゴシック" pitchFamily="50" charset="-128"/>
                  <a:ea typeface="ＭＳ Ｐゴシック" pitchFamily="50" charset="-128"/>
                  <a:cs typeface="Meiryo UI" pitchFamily="50" charset="-128"/>
                </a:rPr>
                <a:t>)</a:t>
              </a:r>
              <a:r>
                <a:rPr lang="ja-JP" altLang="en-US" sz="1050" dirty="0" smtClean="0">
                  <a:solidFill>
                    <a:schemeClr val="tx1"/>
                  </a:solidFill>
                  <a:latin typeface="ＭＳ Ｐゴシック" pitchFamily="50" charset="-128"/>
                  <a:ea typeface="ＭＳ Ｐゴシック" pitchFamily="50" charset="-128"/>
                  <a:cs typeface="Meiryo UI" pitchFamily="50" charset="-128"/>
                </a:rPr>
                <a:t>に基づく事務数</a:t>
              </a:r>
              <a:endParaRPr lang="en-US" altLang="ja-JP" sz="1050" b="1" dirty="0" smtClean="0">
                <a:solidFill>
                  <a:schemeClr val="tx1"/>
                </a:solidFill>
                <a:latin typeface="ＭＳ Ｐゴシック" pitchFamily="50" charset="-128"/>
                <a:ea typeface="ＭＳ Ｐゴシック" pitchFamily="50" charset="-128"/>
                <a:cs typeface="Meiryo UI" pitchFamily="50" charset="-128"/>
              </a:endParaRPr>
            </a:p>
          </p:txBody>
        </p:sp>
        <p:sp>
          <p:nvSpPr>
            <p:cNvPr id="126" name="角丸四角形 125"/>
            <p:cNvSpPr/>
            <p:nvPr/>
          </p:nvSpPr>
          <p:spPr>
            <a:xfrm>
              <a:off x="3378059" y="3342322"/>
              <a:ext cx="3591166" cy="18715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smtClean="0">
                  <a:solidFill>
                    <a:schemeClr val="tx1"/>
                  </a:solidFill>
                  <a:latin typeface="Meiryo UI" pitchFamily="50" charset="-128"/>
                  <a:ea typeface="Meiryo UI" pitchFamily="50" charset="-128"/>
                  <a:cs typeface="Meiryo UI" pitchFamily="50" charset="-128"/>
                </a:rPr>
                <a:t>大阪府</a:t>
              </a:r>
              <a:r>
                <a:rPr kumimoji="1" lang="ja-JP" altLang="en-US" sz="1600" b="1" dirty="0" smtClean="0">
                  <a:solidFill>
                    <a:schemeClr val="tx1"/>
                  </a:solidFill>
                  <a:latin typeface="Meiryo UI" pitchFamily="50" charset="-128"/>
                  <a:ea typeface="Meiryo UI" pitchFamily="50" charset="-128"/>
                  <a:cs typeface="Meiryo UI" pitchFamily="50" charset="-128"/>
                </a:rPr>
                <a:t>の</a:t>
              </a:r>
              <a:r>
                <a:rPr lang="ja-JP" altLang="en-US" sz="1600" b="1" dirty="0" smtClean="0">
                  <a:solidFill>
                    <a:schemeClr val="tx1"/>
                  </a:solidFill>
                  <a:latin typeface="Meiryo UI" pitchFamily="50" charset="-128"/>
                  <a:ea typeface="Meiryo UI" pitchFamily="50" charset="-128"/>
                  <a:cs typeface="Meiryo UI" pitchFamily="50" charset="-128"/>
                </a:rPr>
                <a:t>事務</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rgbClr val="FF0000"/>
                  </a:solidFill>
                  <a:latin typeface="Meiryo UI" pitchFamily="50" charset="-128"/>
                  <a:ea typeface="Meiryo UI" pitchFamily="50" charset="-128"/>
                  <a:cs typeface="Meiryo UI" pitchFamily="50" charset="-128"/>
                </a:rPr>
                <a:t>2,089</a:t>
              </a:r>
              <a:r>
                <a:rPr kumimoji="1" lang="ja-JP" altLang="en-US" sz="1600" b="1" dirty="0" smtClean="0">
                  <a:solidFill>
                    <a:schemeClr val="tx1"/>
                  </a:solidFill>
                  <a:latin typeface="Meiryo UI" pitchFamily="50" charset="-128"/>
                  <a:ea typeface="Meiryo UI" pitchFamily="50" charset="-128"/>
                  <a:cs typeface="Meiryo UI" pitchFamily="50" charset="-128"/>
                </a:rPr>
                <a:t>事務</a:t>
              </a:r>
              <a:r>
                <a:rPr kumimoji="1" lang="en-US" altLang="ja-JP" sz="1600" b="1" dirty="0" smtClean="0">
                  <a:solidFill>
                    <a:schemeClr val="tx1"/>
                  </a:solidFill>
                  <a:latin typeface="Meiryo UI" pitchFamily="50" charset="-128"/>
                  <a:ea typeface="Meiryo UI" pitchFamily="50" charset="-128"/>
                  <a:cs typeface="Meiryo UI" pitchFamily="50" charset="-128"/>
                </a:rPr>
                <a:t>)</a:t>
              </a:r>
            </a:p>
            <a:p>
              <a:r>
                <a:rPr lang="ja-JP" altLang="en-US" sz="1400" i="1" dirty="0" smtClean="0">
                  <a:solidFill>
                    <a:schemeClr val="tx1"/>
                  </a:solidFill>
                  <a:latin typeface="Meiryo UI" pitchFamily="50" charset="-128"/>
                  <a:ea typeface="Meiryo UI" pitchFamily="50" charset="-128"/>
                  <a:cs typeface="Meiryo UI" pitchFamily="50" charset="-128"/>
                </a:rPr>
                <a:t> </a:t>
              </a:r>
              <a:r>
                <a:rPr lang="en-US" altLang="ja-JP" sz="1400" i="1" dirty="0" smtClean="0">
                  <a:solidFill>
                    <a:schemeClr val="tx1"/>
                  </a:solidFill>
                  <a:latin typeface="Meiryo UI" pitchFamily="50" charset="-128"/>
                  <a:ea typeface="Meiryo UI" pitchFamily="50" charset="-128"/>
                  <a:cs typeface="Meiryo UI" pitchFamily="50" charset="-128"/>
                </a:rPr>
                <a:t>〈2,070</a:t>
              </a:r>
              <a:r>
                <a:rPr lang="ja-JP" altLang="en-US" sz="1400" i="1" dirty="0" smtClean="0">
                  <a:solidFill>
                    <a:schemeClr val="tx1"/>
                  </a:solidFill>
                  <a:latin typeface="Meiryo UI" pitchFamily="50" charset="-128"/>
                  <a:ea typeface="Meiryo UI" pitchFamily="50" charset="-128"/>
                  <a:cs typeface="Meiryo UI" pitchFamily="50" charset="-128"/>
                </a:rPr>
                <a:t>事務</a:t>
              </a:r>
              <a:r>
                <a:rPr lang="en-US" altLang="ja-JP" sz="1400" i="1" dirty="0" smtClean="0">
                  <a:solidFill>
                    <a:schemeClr val="tx1"/>
                  </a:solidFill>
                  <a:latin typeface="Meiryo UI" pitchFamily="50" charset="-128"/>
                  <a:ea typeface="Meiryo UI" pitchFamily="50" charset="-128"/>
                  <a:cs typeface="Meiryo UI" pitchFamily="50" charset="-128"/>
                </a:rPr>
                <a:t>〉</a:t>
              </a:r>
              <a:endParaRPr lang="en-US" altLang="ja-JP" sz="1400" i="1" dirty="0">
                <a:solidFill>
                  <a:schemeClr val="tx1"/>
                </a:solidFill>
                <a:latin typeface="Meiryo UI" pitchFamily="50" charset="-128"/>
                <a:ea typeface="Meiryo UI" pitchFamily="50" charset="-128"/>
                <a:cs typeface="Meiryo UI" pitchFamily="50" charset="-128"/>
              </a:endParaRPr>
            </a:p>
            <a:p>
              <a:endParaRPr kumimoji="1"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27" name="角丸四角形 126"/>
            <p:cNvSpPr/>
            <p:nvPr/>
          </p:nvSpPr>
          <p:spPr>
            <a:xfrm>
              <a:off x="3366379" y="5331141"/>
              <a:ext cx="1744136" cy="892881"/>
            </a:xfrm>
            <a:prstGeom prst="roundRect">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終了する事務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rgbClr val="FF0000"/>
                  </a:solidFill>
                  <a:latin typeface="Meiryo UI" pitchFamily="50" charset="-128"/>
                  <a:ea typeface="Meiryo UI" pitchFamily="50" charset="-128"/>
                  <a:cs typeface="Meiryo UI" pitchFamily="50" charset="-128"/>
                </a:rPr>
                <a:t>91</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r>
                <a:rPr lang="en-US" altLang="ja-JP" sz="1400" i="1" dirty="0" smtClean="0">
                  <a:solidFill>
                    <a:srgbClr val="0070C0"/>
                  </a:solidFill>
                  <a:latin typeface="Meiryo UI" pitchFamily="50" charset="-128"/>
                  <a:ea typeface="Meiryo UI" pitchFamily="50" charset="-128"/>
                  <a:cs typeface="Meiryo UI" pitchFamily="50" charset="-128"/>
                </a:rPr>
                <a:t>〈97</a:t>
              </a:r>
              <a:r>
                <a:rPr lang="ja-JP" altLang="en-US" sz="1400" i="1" dirty="0" smtClean="0">
                  <a:solidFill>
                    <a:srgbClr val="0070C0"/>
                  </a:solidFill>
                  <a:latin typeface="Meiryo UI" pitchFamily="50" charset="-128"/>
                  <a:ea typeface="Meiryo UI" pitchFamily="50" charset="-128"/>
                  <a:cs typeface="Meiryo UI" pitchFamily="50" charset="-128"/>
                </a:rPr>
                <a:t>事務</a:t>
              </a:r>
              <a:r>
                <a:rPr lang="en-US" altLang="ja-JP" sz="1400" i="1" dirty="0" smtClean="0">
                  <a:solidFill>
                    <a:srgbClr val="0070C0"/>
                  </a:solidFill>
                  <a:latin typeface="Meiryo UI" pitchFamily="50" charset="-128"/>
                  <a:ea typeface="Meiryo UI" pitchFamily="50" charset="-128"/>
                  <a:cs typeface="Meiryo UI" pitchFamily="50" charset="-128"/>
                </a:rPr>
                <a:t>〉</a:t>
              </a:r>
            </a:p>
          </p:txBody>
        </p:sp>
        <p:sp>
          <p:nvSpPr>
            <p:cNvPr id="128" name="角丸四角形 127"/>
            <p:cNvSpPr/>
            <p:nvPr/>
          </p:nvSpPr>
          <p:spPr>
            <a:xfrm>
              <a:off x="5611315" y="695869"/>
              <a:ext cx="1811515" cy="111330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各特別区</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ja-JP" altLang="en-US" sz="1600" b="1" dirty="0" smtClean="0">
                  <a:solidFill>
                    <a:schemeClr val="tx1"/>
                  </a:solidFill>
                  <a:latin typeface="Meiryo UI" pitchFamily="50" charset="-128"/>
                  <a:ea typeface="Meiryo UI" pitchFamily="50" charset="-128"/>
                  <a:cs typeface="Meiryo UI" pitchFamily="50" charset="-128"/>
                </a:rPr>
                <a:t>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rgbClr val="FF0000"/>
                  </a:solidFill>
                  <a:latin typeface="Meiryo UI" pitchFamily="50" charset="-128"/>
                  <a:ea typeface="Meiryo UI" pitchFamily="50" charset="-128"/>
                  <a:cs typeface="Meiryo UI" pitchFamily="50" charset="-128"/>
                </a:rPr>
                <a:t>2,245</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r>
                <a:rPr lang="en-US" altLang="ja-JP" sz="1400" i="1" dirty="0" smtClean="0">
                  <a:solidFill>
                    <a:srgbClr val="0070C0"/>
                  </a:solidFill>
                  <a:latin typeface="Meiryo UI" pitchFamily="50" charset="-128"/>
                  <a:ea typeface="Meiryo UI" pitchFamily="50" charset="-128"/>
                  <a:cs typeface="Meiryo UI" pitchFamily="50" charset="-128"/>
                </a:rPr>
                <a:t>〈2,249</a:t>
              </a:r>
              <a:r>
                <a:rPr lang="ja-JP" altLang="en-US" sz="1400" i="1" dirty="0" smtClean="0">
                  <a:solidFill>
                    <a:srgbClr val="0070C0"/>
                  </a:solidFill>
                  <a:latin typeface="Meiryo UI" pitchFamily="50" charset="-128"/>
                  <a:ea typeface="Meiryo UI" pitchFamily="50" charset="-128"/>
                  <a:cs typeface="Meiryo UI" pitchFamily="50" charset="-128"/>
                </a:rPr>
                <a:t>事務</a:t>
              </a:r>
              <a:r>
                <a:rPr lang="en-US" altLang="ja-JP" sz="1400" i="1" dirty="0" smtClean="0">
                  <a:solidFill>
                    <a:srgbClr val="0070C0"/>
                  </a:solidFill>
                  <a:latin typeface="Meiryo UI" pitchFamily="50" charset="-128"/>
                  <a:ea typeface="Meiryo UI" pitchFamily="50" charset="-128"/>
                  <a:cs typeface="Meiryo UI" pitchFamily="50" charset="-128"/>
                </a:rPr>
                <a:t>〉</a:t>
              </a:r>
            </a:p>
          </p:txBody>
        </p:sp>
        <p:sp>
          <p:nvSpPr>
            <p:cNvPr id="129" name="角丸四角形 128"/>
            <p:cNvSpPr/>
            <p:nvPr/>
          </p:nvSpPr>
          <p:spPr>
            <a:xfrm>
              <a:off x="5620706" y="1963548"/>
              <a:ext cx="1811515" cy="106560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共同で実施</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rgbClr val="FF0000"/>
                  </a:solidFill>
                  <a:latin typeface="Meiryo UI" pitchFamily="50" charset="-128"/>
                  <a:ea typeface="Meiryo UI" pitchFamily="50" charset="-128"/>
                  <a:cs typeface="Meiryo UI" pitchFamily="50" charset="-128"/>
                </a:rPr>
                <a:t>167</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pPr algn="ctr"/>
              <a:r>
                <a:rPr lang="en-US" altLang="ja-JP" sz="1400" i="1" dirty="0" smtClean="0">
                  <a:solidFill>
                    <a:srgbClr val="0070C0"/>
                  </a:solidFill>
                  <a:latin typeface="Meiryo UI" pitchFamily="50" charset="-128"/>
                  <a:ea typeface="Meiryo UI" pitchFamily="50" charset="-128"/>
                  <a:cs typeface="Meiryo UI" pitchFamily="50" charset="-128"/>
                </a:rPr>
                <a:t>〈161</a:t>
              </a:r>
              <a:r>
                <a:rPr lang="ja-JP" altLang="en-US" sz="1400" i="1" dirty="0" smtClean="0">
                  <a:solidFill>
                    <a:srgbClr val="0070C0"/>
                  </a:solidFill>
                  <a:latin typeface="Meiryo UI" pitchFamily="50" charset="-128"/>
                  <a:ea typeface="Meiryo UI" pitchFamily="50" charset="-128"/>
                  <a:cs typeface="Meiryo UI" pitchFamily="50" charset="-128"/>
                </a:rPr>
                <a:t>事務</a:t>
              </a:r>
              <a:r>
                <a:rPr lang="en-US" altLang="ja-JP" sz="1400" i="1" dirty="0" smtClean="0">
                  <a:solidFill>
                    <a:srgbClr val="0070C0"/>
                  </a:solidFill>
                  <a:latin typeface="Meiryo UI" pitchFamily="50" charset="-128"/>
                  <a:ea typeface="Meiryo UI" pitchFamily="50" charset="-128"/>
                  <a:cs typeface="Meiryo UI" pitchFamily="50" charset="-128"/>
                </a:rPr>
                <a:t>〉</a:t>
              </a:r>
            </a:p>
          </p:txBody>
        </p:sp>
        <p:sp>
          <p:nvSpPr>
            <p:cNvPr id="130" name="角丸四角形 129"/>
            <p:cNvSpPr/>
            <p:nvPr/>
          </p:nvSpPr>
          <p:spPr>
            <a:xfrm>
              <a:off x="7745474" y="695869"/>
              <a:ext cx="1811514" cy="1113307"/>
            </a:xfrm>
            <a:prstGeom prst="round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うち地域自治区の事務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(174</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p:txBody>
        </p:sp>
        <p:sp>
          <p:nvSpPr>
            <p:cNvPr id="131" name="角丸四角形 130"/>
            <p:cNvSpPr/>
            <p:nvPr/>
          </p:nvSpPr>
          <p:spPr>
            <a:xfrm>
              <a:off x="3302501" y="660688"/>
              <a:ext cx="1811516" cy="15925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itchFamily="50" charset="-128"/>
                  <a:ea typeface="Meiryo UI" pitchFamily="50" charset="-128"/>
                  <a:cs typeface="Meiryo UI" pitchFamily="50" charset="-128"/>
                </a:rPr>
                <a:t>特別区の事務</a:t>
              </a:r>
              <a:endParaRPr lang="en-US" altLang="ja-JP" sz="1600" b="1" dirty="0" smtClean="0">
                <a:solidFill>
                  <a:schemeClr val="tx1"/>
                </a:solidFill>
                <a:latin typeface="Meiryo UI" pitchFamily="50" charset="-128"/>
                <a:ea typeface="Meiryo UI" pitchFamily="50" charset="-128"/>
                <a:cs typeface="Meiryo UI" pitchFamily="50" charset="-128"/>
              </a:endParaRPr>
            </a:p>
            <a:p>
              <a:pPr algn="ctr"/>
              <a:r>
                <a:rPr lang="en-US" altLang="ja-JP" sz="1600" b="1" dirty="0" smtClean="0">
                  <a:solidFill>
                    <a:schemeClr val="tx1"/>
                  </a:solidFill>
                  <a:latin typeface="Meiryo UI" pitchFamily="50" charset="-128"/>
                  <a:ea typeface="Meiryo UI" pitchFamily="50" charset="-128"/>
                  <a:cs typeface="Meiryo UI" pitchFamily="50" charset="-128"/>
                </a:rPr>
                <a:t>(</a:t>
              </a:r>
              <a:r>
                <a:rPr lang="en-US" altLang="ja-JP" sz="1600" b="1" u="sng" dirty="0" smtClean="0">
                  <a:solidFill>
                    <a:srgbClr val="FF0000"/>
                  </a:solidFill>
                  <a:latin typeface="Meiryo UI" pitchFamily="50" charset="-128"/>
                  <a:ea typeface="Meiryo UI" pitchFamily="50" charset="-128"/>
                  <a:cs typeface="Meiryo UI" pitchFamily="50" charset="-128"/>
                </a:rPr>
                <a:t>2,412</a:t>
              </a:r>
              <a:r>
                <a:rPr lang="ja-JP" altLang="en-US" sz="1600" b="1" dirty="0" smtClean="0">
                  <a:solidFill>
                    <a:schemeClr val="tx1"/>
                  </a:solidFill>
                  <a:latin typeface="Meiryo UI" pitchFamily="50" charset="-128"/>
                  <a:ea typeface="Meiryo UI" pitchFamily="50" charset="-128"/>
                  <a:cs typeface="Meiryo UI" pitchFamily="50" charset="-128"/>
                </a:rPr>
                <a:t>事務</a:t>
              </a:r>
              <a:r>
                <a:rPr lang="en-US" altLang="ja-JP" sz="1600" b="1" dirty="0" smtClean="0">
                  <a:solidFill>
                    <a:schemeClr val="tx1"/>
                  </a:solidFill>
                  <a:latin typeface="Meiryo UI" pitchFamily="50" charset="-128"/>
                  <a:ea typeface="Meiryo UI" pitchFamily="50" charset="-128"/>
                  <a:cs typeface="Meiryo UI" pitchFamily="50" charset="-128"/>
                </a:rPr>
                <a:t>)</a:t>
              </a:r>
            </a:p>
            <a:p>
              <a:r>
                <a:rPr lang="en-US" altLang="ja-JP" sz="1600" i="1" dirty="0" smtClean="0">
                  <a:solidFill>
                    <a:schemeClr val="tx1"/>
                  </a:solidFill>
                  <a:latin typeface="Meiryo UI" pitchFamily="50" charset="-128"/>
                  <a:ea typeface="Meiryo UI" pitchFamily="50" charset="-128"/>
                  <a:cs typeface="Meiryo UI" pitchFamily="50" charset="-128"/>
                </a:rPr>
                <a:t>   </a:t>
              </a:r>
              <a:r>
                <a:rPr lang="en-US" altLang="ja-JP" sz="1400" i="1" dirty="0" smtClean="0">
                  <a:solidFill>
                    <a:srgbClr val="0070C0"/>
                  </a:solidFill>
                  <a:latin typeface="Meiryo UI" pitchFamily="50" charset="-128"/>
                  <a:ea typeface="Meiryo UI" pitchFamily="50" charset="-128"/>
                  <a:cs typeface="Meiryo UI" pitchFamily="50" charset="-128"/>
                </a:rPr>
                <a:t>〈2,410</a:t>
              </a:r>
              <a:r>
                <a:rPr lang="ja-JP" altLang="en-US" sz="1400" i="1" dirty="0" smtClean="0">
                  <a:solidFill>
                    <a:srgbClr val="0070C0"/>
                  </a:solidFill>
                  <a:latin typeface="Meiryo UI" pitchFamily="50" charset="-128"/>
                  <a:ea typeface="Meiryo UI" pitchFamily="50" charset="-128"/>
                  <a:cs typeface="Meiryo UI" pitchFamily="50" charset="-128"/>
                </a:rPr>
                <a:t>事務</a:t>
              </a:r>
              <a:r>
                <a:rPr lang="en-US" altLang="ja-JP" sz="1400" i="1" dirty="0" smtClean="0">
                  <a:solidFill>
                    <a:srgbClr val="0070C0"/>
                  </a:solidFill>
                  <a:latin typeface="Meiryo UI" pitchFamily="50" charset="-128"/>
                  <a:ea typeface="Meiryo UI" pitchFamily="50" charset="-128"/>
                  <a:cs typeface="Meiryo UI" pitchFamily="50" charset="-128"/>
                </a:rPr>
                <a:t>〉</a:t>
              </a: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a:p>
              <a:pPr algn="ctr"/>
              <a:endParaRPr lang="en-US" altLang="ja-JP" sz="1600" b="1" dirty="0" smtClean="0">
                <a:solidFill>
                  <a:schemeClr val="tx1"/>
                </a:solidFill>
                <a:latin typeface="Meiryo UI" pitchFamily="50" charset="-128"/>
                <a:ea typeface="Meiryo UI" pitchFamily="50" charset="-128"/>
                <a:cs typeface="Meiryo UI" pitchFamily="50" charset="-128"/>
              </a:endParaRPr>
            </a:p>
          </p:txBody>
        </p:sp>
        <p:sp>
          <p:nvSpPr>
            <p:cNvPr id="123" name="正方形/長方形 122"/>
            <p:cNvSpPr/>
            <p:nvPr/>
          </p:nvSpPr>
          <p:spPr>
            <a:xfrm>
              <a:off x="2504256" y="1809176"/>
              <a:ext cx="393808" cy="320773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rPr>
                <a:t>仕分け</a:t>
              </a:r>
              <a:endParaRPr kumimoji="1" lang="ja-JP" altLang="en-US" sz="1600" b="1" dirty="0">
                <a:solidFill>
                  <a:schemeClr val="bg1"/>
                </a:solidFill>
              </a:endParaRPr>
            </a:p>
          </p:txBody>
        </p:sp>
        <p:grpSp>
          <p:nvGrpSpPr>
            <p:cNvPr id="73" name="グループ化 46"/>
            <p:cNvGrpSpPr/>
            <p:nvPr/>
          </p:nvGrpSpPr>
          <p:grpSpPr>
            <a:xfrm>
              <a:off x="5114015" y="1214439"/>
              <a:ext cx="472569" cy="1281534"/>
              <a:chOff x="4896216" y="1809894"/>
              <a:chExt cx="432048" cy="747973"/>
            </a:xfrm>
          </p:grpSpPr>
          <p:cxnSp>
            <p:nvCxnSpPr>
              <p:cNvPr id="74" name="直線コネクタ 73"/>
              <p:cNvCxnSpPr/>
              <p:nvPr/>
            </p:nvCxnSpPr>
            <p:spPr>
              <a:xfrm>
                <a:off x="4896216" y="1809894"/>
                <a:ext cx="432048"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a:off x="5095801" y="2557867"/>
                <a:ext cx="216024"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6" name="直線コネクタ 65"/>
            <p:cNvCxnSpPr/>
            <p:nvPr/>
          </p:nvCxnSpPr>
          <p:spPr>
            <a:xfrm>
              <a:off x="7423437" y="1214439"/>
              <a:ext cx="315046"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7745474" y="4730978"/>
              <a:ext cx="1732438" cy="50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HGP創英角ﾎﾟｯﾌﾟ体" pitchFamily="50" charset="-128"/>
                  <a:ea typeface="HGP創英角ﾎﾟｯﾌﾟ体" pitchFamily="50" charset="-128"/>
                </a:rPr>
                <a:t>≪大阪府≫</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62" name="正方形/長方形 61"/>
            <p:cNvSpPr/>
            <p:nvPr/>
          </p:nvSpPr>
          <p:spPr>
            <a:xfrm>
              <a:off x="7721806" y="2770149"/>
              <a:ext cx="1838704" cy="432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HGP創英角ﾎﾟｯﾌﾟ体" pitchFamily="50" charset="-128"/>
                  <a:ea typeface="HGP創英角ﾎﾟｯﾌﾟ体" pitchFamily="50" charset="-128"/>
                </a:rPr>
                <a:t>≪特別区</a:t>
              </a:r>
              <a:r>
                <a:rPr kumimoji="1" lang="ja-JP" altLang="en-US" sz="2000" dirty="0" smtClean="0">
                  <a:solidFill>
                    <a:schemeClr val="tx1"/>
                  </a:solidFill>
                  <a:latin typeface="HGP創英角ﾎﾟｯﾌﾟ体" pitchFamily="50" charset="-128"/>
                  <a:ea typeface="HGP創英角ﾎﾟｯﾌﾟ体" pitchFamily="50" charset="-128"/>
                </a:rPr>
                <a:t>≫</a:t>
              </a:r>
              <a:endParaRPr kumimoji="1" lang="ja-JP" altLang="en-US" sz="2000" dirty="0">
                <a:solidFill>
                  <a:schemeClr val="tx1"/>
                </a:solidFill>
                <a:latin typeface="HGP創英角ﾎﾟｯﾌﾟ体" pitchFamily="50" charset="-128"/>
                <a:ea typeface="HGP創英角ﾎﾟｯﾌﾟ体" pitchFamily="50" charset="-128"/>
              </a:endParaRPr>
            </a:p>
          </p:txBody>
        </p:sp>
        <p:sp>
          <p:nvSpPr>
            <p:cNvPr id="59" name="正方形/長方形 58"/>
            <p:cNvSpPr/>
            <p:nvPr/>
          </p:nvSpPr>
          <p:spPr>
            <a:xfrm>
              <a:off x="59176" y="373529"/>
              <a:ext cx="9805259" cy="616181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6" name="角丸四角形 55"/>
            <p:cNvSpPr/>
            <p:nvPr/>
          </p:nvSpPr>
          <p:spPr>
            <a:xfrm>
              <a:off x="199470" y="3130189"/>
              <a:ext cx="1969039" cy="551780"/>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itchFamily="50" charset="-128"/>
                  <a:ea typeface="Meiryo UI" pitchFamily="50" charset="-128"/>
                  <a:cs typeface="Meiryo UI" pitchFamily="50" charset="-128"/>
                </a:rPr>
                <a:t>合計</a:t>
              </a:r>
              <a:r>
                <a:rPr lang="en-US" altLang="ja-JP" sz="1600" b="1" u="sng" dirty="0" smtClean="0">
                  <a:solidFill>
                    <a:srgbClr val="FF0000"/>
                  </a:solidFill>
                  <a:latin typeface="Meiryo UI" pitchFamily="50" charset="-128"/>
                  <a:ea typeface="Meiryo UI" pitchFamily="50" charset="-128"/>
                  <a:cs typeface="Meiryo UI" pitchFamily="50" charset="-128"/>
                </a:rPr>
                <a:t>4,592</a:t>
              </a:r>
              <a:r>
                <a:rPr kumimoji="1" lang="ja-JP" altLang="en-US" sz="1600" b="1" dirty="0" smtClean="0">
                  <a:solidFill>
                    <a:schemeClr val="tx1"/>
                  </a:solidFill>
                  <a:latin typeface="Meiryo UI" pitchFamily="50" charset="-128"/>
                  <a:ea typeface="Meiryo UI" pitchFamily="50" charset="-128"/>
                  <a:cs typeface="Meiryo UI" pitchFamily="50" charset="-128"/>
                </a:rPr>
                <a:t>事務</a:t>
              </a:r>
              <a:endParaRPr kumimoji="1"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400" i="1" dirty="0" smtClean="0">
                  <a:solidFill>
                    <a:srgbClr val="0070C0"/>
                  </a:solidFill>
                  <a:latin typeface="Meiryo UI" pitchFamily="50" charset="-128"/>
                  <a:ea typeface="Meiryo UI" pitchFamily="50" charset="-128"/>
                  <a:cs typeface="Meiryo UI" pitchFamily="50" charset="-128"/>
                </a:rPr>
                <a:t>〈4,587</a:t>
              </a:r>
              <a:r>
                <a:rPr lang="ja-JP" altLang="en-US" sz="1400" i="1" dirty="0" smtClean="0">
                  <a:solidFill>
                    <a:srgbClr val="0070C0"/>
                  </a:solidFill>
                  <a:latin typeface="Meiryo UI" pitchFamily="50" charset="-128"/>
                  <a:ea typeface="Meiryo UI" pitchFamily="50" charset="-128"/>
                  <a:cs typeface="Meiryo UI" pitchFamily="50" charset="-128"/>
                </a:rPr>
                <a:t>事務</a:t>
              </a:r>
              <a:r>
                <a:rPr lang="en-US" altLang="ja-JP" sz="1400" i="1" dirty="0" smtClean="0">
                  <a:solidFill>
                    <a:srgbClr val="0070C0"/>
                  </a:solidFill>
                  <a:latin typeface="Meiryo UI" pitchFamily="50" charset="-128"/>
                  <a:ea typeface="Meiryo UI" pitchFamily="50" charset="-128"/>
                  <a:cs typeface="Meiryo UI" pitchFamily="50" charset="-128"/>
                </a:rPr>
                <a:t>〉</a:t>
              </a:r>
              <a:endParaRPr kumimoji="1" lang="en-US" altLang="ja-JP" sz="1400" i="1" dirty="0" smtClean="0">
                <a:solidFill>
                  <a:srgbClr val="0070C0"/>
                </a:solidFill>
                <a:latin typeface="Meiryo UI" pitchFamily="50" charset="-128"/>
                <a:ea typeface="Meiryo UI" pitchFamily="50" charset="-128"/>
                <a:cs typeface="Meiryo UI" pitchFamily="50" charset="-128"/>
              </a:endParaRPr>
            </a:p>
          </p:txBody>
        </p:sp>
        <p:sp>
          <p:nvSpPr>
            <p:cNvPr id="57" name="正方形/長方形 33"/>
            <p:cNvSpPr>
              <a:spLocks noChangeArrowheads="1"/>
            </p:cNvSpPr>
            <p:nvPr/>
          </p:nvSpPr>
          <p:spPr bwMode="auto">
            <a:xfrm>
              <a:off x="207939" y="6158717"/>
              <a:ext cx="9439049" cy="311801"/>
            </a:xfrm>
            <a:prstGeom prst="rect">
              <a:avLst/>
            </a:prstGeom>
            <a:noFill/>
            <a:ln w="9525" algn="ctr">
              <a:noFill/>
              <a:round/>
              <a:headEnd/>
              <a:tailEnd/>
            </a:ln>
          </p:spPr>
          <p:txBody>
            <a:bodyPr wrap="none" anchor="ctr"/>
            <a:lstStyle/>
            <a:p>
              <a:pPr>
                <a:lnSpc>
                  <a:spcPts val="1200"/>
                </a:lnSpc>
              </a:pPr>
              <a:r>
                <a:rPr lang="en-US" altLang="ja-JP" sz="1100" dirty="0" smtClean="0">
                  <a:latin typeface="ＭＳ Ｐゴシック" pitchFamily="50" charset="-128"/>
                  <a:ea typeface="ＭＳ Ｐゴシック" pitchFamily="50" charset="-128"/>
                </a:rPr>
                <a:t>※</a:t>
              </a:r>
              <a:r>
                <a:rPr lang="ja-JP" altLang="en-US" sz="1100" b="0" dirty="0" smtClean="0">
                  <a:latin typeface="ＭＳ Ｐゴシック" pitchFamily="50" charset="-128"/>
                  <a:ea typeface="ＭＳ Ｐゴシック" pitchFamily="50" charset="-128"/>
                </a:rPr>
                <a:t> </a:t>
              </a:r>
              <a:r>
                <a:rPr lang="ja-JP" altLang="en-US" sz="1100" b="0" dirty="0">
                  <a:latin typeface="ＭＳ Ｐゴシック" pitchFamily="50" charset="-128"/>
                  <a:ea typeface="ＭＳ Ｐゴシック" pitchFamily="50" charset="-128"/>
                </a:rPr>
                <a:t>事務数は</a:t>
              </a:r>
              <a:r>
                <a:rPr lang="ja-JP" altLang="en-US" sz="1100" b="0" dirty="0" smtClean="0">
                  <a:latin typeface="ＭＳ Ｐゴシック" pitchFamily="50" charset="-128"/>
                  <a:ea typeface="ＭＳ Ｐゴシック" pitchFamily="50" charset="-128"/>
                </a:rPr>
                <a:t>、仕分け</a:t>
              </a:r>
              <a:r>
                <a:rPr lang="ja-JP" altLang="en-US" sz="1100" b="0" dirty="0">
                  <a:latin typeface="ＭＳ Ｐゴシック" pitchFamily="50" charset="-128"/>
                  <a:ea typeface="ＭＳ Ｐゴシック" pitchFamily="50" charset="-128"/>
                </a:rPr>
                <a:t>作業上</a:t>
              </a:r>
              <a:r>
                <a:rPr lang="ja-JP" altLang="en-US" sz="1100" b="0" dirty="0" smtClean="0">
                  <a:latin typeface="ＭＳ Ｐゴシック" pitchFamily="50" charset="-128"/>
                  <a:ea typeface="ＭＳ Ｐゴシック" pitchFamily="50" charset="-128"/>
                </a:rPr>
                <a:t>、便宜的に算出したもの</a:t>
              </a:r>
              <a:endParaRPr lang="en-US" altLang="ja-JP" sz="1100" b="0" dirty="0" smtClean="0">
                <a:latin typeface="ＭＳ Ｐゴシック" pitchFamily="50" charset="-128"/>
                <a:ea typeface="ＭＳ Ｐゴシック" pitchFamily="50" charset="-128"/>
              </a:endParaRPr>
            </a:p>
            <a:p>
              <a:pPr>
                <a:lnSpc>
                  <a:spcPts val="1200"/>
                </a:lnSpc>
              </a:pPr>
              <a:r>
                <a:rPr lang="ja-JP" altLang="en-US" sz="1100" dirty="0" smtClean="0">
                  <a:latin typeface="ＭＳ Ｐゴシック" pitchFamily="50" charset="-128"/>
                  <a:ea typeface="ＭＳ Ｐゴシック" pitchFamily="50" charset="-128"/>
                </a:rPr>
                <a:t>　　</a:t>
              </a:r>
              <a:r>
                <a:rPr lang="ja-JP" altLang="en-US" sz="1100" b="0" dirty="0" smtClean="0">
                  <a:latin typeface="ＭＳ Ｐゴシック" pitchFamily="50" charset="-128"/>
                  <a:ea typeface="ＭＳ Ｐゴシック" pitchFamily="50" charset="-128"/>
                </a:rPr>
                <a:t>したがって、大阪市・大阪府で事務数の算出単位が異なる事務や大阪市・大阪府で重複する事務も含まれる</a:t>
              </a:r>
              <a:endParaRPr lang="en-US" altLang="ja-JP" sz="1100" b="0" dirty="0">
                <a:latin typeface="ＭＳ Ｐゴシック" pitchFamily="50" charset="-128"/>
                <a:ea typeface="ＭＳ Ｐゴシック" pitchFamily="50" charset="-128"/>
              </a:endParaRPr>
            </a:p>
          </p:txBody>
        </p:sp>
        <p:sp>
          <p:nvSpPr>
            <p:cNvPr id="142" name="正方形/長方形 13"/>
            <p:cNvSpPr>
              <a:spLocks noChangeArrowheads="1"/>
            </p:cNvSpPr>
            <p:nvPr/>
          </p:nvSpPr>
          <p:spPr bwMode="auto">
            <a:xfrm>
              <a:off x="7688302" y="1847997"/>
              <a:ext cx="1996778" cy="850144"/>
            </a:xfrm>
            <a:prstGeom prst="bracketPair">
              <a:avLst/>
            </a:prstGeom>
            <a:noFill/>
            <a:ln w="12700" algn="ctr">
              <a:solidFill>
                <a:schemeClr val="tx1"/>
              </a:solidFill>
              <a:prstDash val="sysDot"/>
              <a:miter lim="800000"/>
              <a:headEnd/>
              <a:tailEnd/>
            </a:ln>
          </p:spPr>
          <p:txBody>
            <a:bodyPr lIns="72000" rIns="72000" anchor="ctr"/>
            <a:lstStyle/>
            <a:p>
              <a:r>
                <a:rPr lang="en-US" altLang="ja-JP" sz="1050" dirty="0" smtClean="0">
                  <a:latin typeface="ＭＳ Ｐゴシック" charset="-128"/>
                </a:rPr>
                <a:t>※</a:t>
              </a:r>
              <a:r>
                <a:rPr lang="ja-JP" altLang="en-US" sz="1050" dirty="0" smtClean="0">
                  <a:latin typeface="ＭＳ Ｐゴシック" charset="-128"/>
                </a:rPr>
                <a:t>現在、区役所で実施している事務の</a:t>
              </a:r>
              <a:r>
                <a:rPr lang="ja-JP" altLang="en-US" sz="1050" dirty="0">
                  <a:latin typeface="ＭＳ Ｐゴシック" charset="-128"/>
                </a:rPr>
                <a:t>うち、窓口サービス</a:t>
              </a:r>
              <a:r>
                <a:rPr lang="ja-JP" altLang="en-US" sz="1050" dirty="0" smtClean="0">
                  <a:latin typeface="ＭＳ Ｐゴシック" charset="-128"/>
                </a:rPr>
                <a:t>等の事務</a:t>
              </a:r>
              <a:r>
                <a:rPr lang="ja-JP" altLang="en-US" sz="1050" dirty="0">
                  <a:latin typeface="ＭＳ Ｐゴシック" charset="-128"/>
                </a:rPr>
                <a:t>は</a:t>
              </a:r>
              <a:r>
                <a:rPr lang="ja-JP" altLang="en-US" sz="1050" dirty="0" smtClean="0">
                  <a:latin typeface="ＭＳ Ｐゴシック" charset="-128"/>
                </a:rPr>
                <a:t>、現在の２４区単位に地域自治区事務所を置いて実施</a:t>
              </a:r>
              <a:endParaRPr lang="ja-JP" altLang="en-US" sz="1050" b="0" dirty="0">
                <a:latin typeface="Calibri" pitchFamily="34" charset="0"/>
              </a:endParaRPr>
            </a:p>
          </p:txBody>
        </p:sp>
        <p:sp>
          <p:nvSpPr>
            <p:cNvPr id="143" name="正方形/長方形 13"/>
            <p:cNvSpPr>
              <a:spLocks noChangeArrowheads="1"/>
            </p:cNvSpPr>
            <p:nvPr/>
          </p:nvSpPr>
          <p:spPr bwMode="auto">
            <a:xfrm>
              <a:off x="3547158" y="4297508"/>
              <a:ext cx="3212825" cy="874756"/>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・うち、引き続き大阪府が担う事務（</a:t>
              </a:r>
              <a:r>
                <a:rPr lang="en-US" altLang="ja-JP" sz="1200" u="sng" dirty="0" smtClean="0">
                  <a:solidFill>
                    <a:srgbClr val="FF0000"/>
                  </a:solidFill>
                  <a:latin typeface="ＭＳ Ｐゴシック" charset="-128"/>
                </a:rPr>
                <a:t>1,661</a:t>
              </a:r>
              <a:r>
                <a:rPr lang="ja-JP" altLang="en-US" sz="1200" dirty="0" smtClean="0">
                  <a:latin typeface="ＭＳ Ｐゴシック" charset="-128"/>
                </a:rPr>
                <a:t>事務）</a:t>
              </a:r>
              <a:endParaRPr lang="en-US" altLang="ja-JP" sz="1200" dirty="0">
                <a:latin typeface="ＭＳ Ｐゴシック" charset="-128"/>
              </a:endParaRPr>
            </a:p>
            <a:p>
              <a:r>
                <a:rPr lang="ja-JP" altLang="en-US" sz="1200" dirty="0" smtClean="0">
                  <a:latin typeface="ＭＳ Ｐゴシック" charset="-128"/>
                </a:rPr>
                <a:t>　　　　　　　　　　　　　　　　　　　　　 </a:t>
              </a:r>
              <a:r>
                <a:rPr lang="en-US" altLang="ja-JP" sz="1050" i="1" dirty="0" smtClean="0">
                  <a:solidFill>
                    <a:srgbClr val="0070C0"/>
                  </a:solidFill>
                  <a:latin typeface="ＭＳ Ｐゴシック" charset="-128"/>
                </a:rPr>
                <a:t>〈1,660</a:t>
              </a:r>
              <a:r>
                <a:rPr lang="ja-JP" altLang="en-US" sz="1050" i="1" dirty="0" smtClean="0">
                  <a:solidFill>
                    <a:srgbClr val="0070C0"/>
                  </a:solidFill>
                  <a:latin typeface="ＭＳ Ｐゴシック" charset="-128"/>
                </a:rPr>
                <a:t>事務</a:t>
              </a:r>
              <a:r>
                <a:rPr lang="en-US" altLang="ja-JP" sz="1050" i="1" dirty="0" smtClean="0">
                  <a:solidFill>
                    <a:srgbClr val="0070C0"/>
                  </a:solidFill>
                  <a:latin typeface="ＭＳ Ｐゴシック" charset="-128"/>
                </a:rPr>
                <a:t>〉</a:t>
              </a:r>
            </a:p>
            <a:p>
              <a:r>
                <a:rPr lang="ja-JP" altLang="en-US" sz="1200" b="0" dirty="0" smtClean="0">
                  <a:latin typeface="ＭＳ Ｐゴシック" charset="-128"/>
                </a:rPr>
                <a:t>・うち、大阪市から承継する事務（</a:t>
              </a:r>
              <a:r>
                <a:rPr lang="en-US" altLang="ja-JP" sz="1200" u="sng" dirty="0" smtClean="0">
                  <a:solidFill>
                    <a:srgbClr val="FF0000"/>
                  </a:solidFill>
                  <a:latin typeface="ＭＳ Ｐゴシック" charset="-128"/>
                </a:rPr>
                <a:t>428</a:t>
              </a:r>
              <a:r>
                <a:rPr lang="ja-JP" altLang="en-US" sz="1200" b="0" dirty="0" smtClean="0">
                  <a:latin typeface="ＭＳ Ｐゴシック" charset="-128"/>
                </a:rPr>
                <a:t>事務）</a:t>
              </a:r>
              <a:endParaRPr lang="en-US" altLang="ja-JP" sz="1200" b="0" dirty="0" smtClean="0">
                <a:latin typeface="ＭＳ Ｐゴシック" charset="-128"/>
              </a:endParaRPr>
            </a:p>
            <a:p>
              <a:r>
                <a:rPr lang="ja-JP" altLang="en-US" sz="1200" dirty="0">
                  <a:latin typeface="ＭＳ Ｐゴシック" charset="-128"/>
                </a:rPr>
                <a:t>　</a:t>
              </a:r>
              <a:r>
                <a:rPr lang="ja-JP" altLang="en-US" sz="1200" dirty="0" smtClean="0">
                  <a:latin typeface="ＭＳ Ｐゴシック" charset="-128"/>
                </a:rPr>
                <a:t>　　　　　　　　　　　　　　　　　　　 </a:t>
              </a:r>
              <a:r>
                <a:rPr lang="en-US" altLang="ja-JP" sz="1050" i="1" dirty="0" smtClean="0">
                  <a:solidFill>
                    <a:srgbClr val="0070C0"/>
                  </a:solidFill>
                  <a:latin typeface="ＭＳ Ｐゴシック" charset="-128"/>
                </a:rPr>
                <a:t>〈410</a:t>
              </a:r>
              <a:r>
                <a:rPr lang="ja-JP" altLang="en-US" sz="1050" i="1" dirty="0" smtClean="0">
                  <a:solidFill>
                    <a:srgbClr val="0070C0"/>
                  </a:solidFill>
                  <a:latin typeface="ＭＳ Ｐゴシック" charset="-128"/>
                </a:rPr>
                <a:t>事務</a:t>
              </a:r>
              <a:r>
                <a:rPr lang="en-US" altLang="ja-JP" sz="1050" i="1" dirty="0" smtClean="0">
                  <a:solidFill>
                    <a:srgbClr val="0070C0"/>
                  </a:solidFill>
                  <a:latin typeface="ＭＳ Ｐゴシック" charset="-128"/>
                </a:rPr>
                <a:t>〉</a:t>
              </a:r>
              <a:endParaRPr lang="ja-JP" altLang="en-US" sz="1050" b="0" i="1" dirty="0">
                <a:solidFill>
                  <a:srgbClr val="0070C0"/>
                </a:solidFill>
                <a:latin typeface="Calibri" pitchFamily="34" charset="0"/>
              </a:endParaRPr>
            </a:p>
          </p:txBody>
        </p:sp>
        <p:sp>
          <p:nvSpPr>
            <p:cNvPr id="144" name="正方形/長方形 13"/>
            <p:cNvSpPr>
              <a:spLocks noChangeArrowheads="1"/>
            </p:cNvSpPr>
            <p:nvPr/>
          </p:nvSpPr>
          <p:spPr bwMode="auto">
            <a:xfrm>
              <a:off x="3336091" y="1646121"/>
              <a:ext cx="1716191" cy="555200"/>
            </a:xfrm>
            <a:prstGeom prst="bracketPair">
              <a:avLst/>
            </a:prstGeom>
            <a:noFill/>
            <a:ln w="12700" algn="ctr">
              <a:solidFill>
                <a:schemeClr val="tx1"/>
              </a:solidFill>
              <a:miter lim="800000"/>
              <a:headEnd/>
              <a:tailEnd/>
            </a:ln>
          </p:spPr>
          <p:txBody>
            <a:bodyPr lIns="72000" rIns="72000" anchor="ctr"/>
            <a:lstStyle/>
            <a:p>
              <a:r>
                <a:rPr lang="ja-JP" altLang="en-US" sz="1200" dirty="0" smtClean="0">
                  <a:latin typeface="ＭＳ Ｐゴシック" charset="-128"/>
                </a:rPr>
                <a:t>・うち、大阪府から承継</a:t>
              </a:r>
              <a:endParaRPr lang="en-US" altLang="ja-JP" sz="1200" dirty="0" smtClean="0">
                <a:latin typeface="ＭＳ Ｐゴシック" charset="-128"/>
              </a:endParaRPr>
            </a:p>
            <a:p>
              <a:r>
                <a:rPr lang="ja-JP" altLang="en-US" sz="1200" dirty="0">
                  <a:latin typeface="ＭＳ Ｐゴシック" charset="-128"/>
                </a:rPr>
                <a:t>　</a:t>
              </a:r>
              <a:r>
                <a:rPr lang="ja-JP" altLang="en-US" sz="1200" dirty="0" smtClean="0">
                  <a:latin typeface="ＭＳ Ｐゴシック" charset="-128"/>
                </a:rPr>
                <a:t>する事務（</a:t>
              </a:r>
              <a:r>
                <a:rPr lang="en-US" altLang="ja-JP" sz="1200" u="sng" dirty="0" smtClean="0">
                  <a:solidFill>
                    <a:srgbClr val="FF0000"/>
                  </a:solidFill>
                  <a:latin typeface="ＭＳ Ｐゴシック" charset="-128"/>
                </a:rPr>
                <a:t>8</a:t>
              </a:r>
              <a:r>
                <a:rPr lang="ja-JP" altLang="en-US" sz="1200" dirty="0" smtClean="0">
                  <a:latin typeface="ＭＳ Ｐゴシック" charset="-128"/>
                </a:rPr>
                <a:t>事務）</a:t>
              </a:r>
              <a:endParaRPr lang="en-US" altLang="ja-JP" sz="1200" dirty="0" smtClean="0">
                <a:latin typeface="ＭＳ Ｐゴシック" charset="-128"/>
              </a:endParaRPr>
            </a:p>
            <a:p>
              <a:r>
                <a:rPr lang="ja-JP" altLang="en-US" sz="1200" dirty="0">
                  <a:latin typeface="ＭＳ Ｐゴシック" charset="-128"/>
                </a:rPr>
                <a:t>　</a:t>
              </a:r>
              <a:r>
                <a:rPr lang="ja-JP" altLang="en-US" sz="1200" dirty="0" smtClean="0">
                  <a:latin typeface="ＭＳ Ｐゴシック" charset="-128"/>
                </a:rPr>
                <a:t>　　　　　　</a:t>
              </a:r>
              <a:r>
                <a:rPr lang="en-US" altLang="ja-JP" sz="1050" i="1" dirty="0" smtClean="0">
                  <a:solidFill>
                    <a:srgbClr val="0070C0"/>
                  </a:solidFill>
                  <a:latin typeface="ＭＳ Ｐゴシック" charset="-128"/>
                </a:rPr>
                <a:t>〈9</a:t>
              </a:r>
              <a:r>
                <a:rPr lang="ja-JP" altLang="en-US" sz="1050" i="1" dirty="0" smtClean="0">
                  <a:solidFill>
                    <a:srgbClr val="0070C0"/>
                  </a:solidFill>
                  <a:latin typeface="ＭＳ Ｐゴシック" charset="-128"/>
                </a:rPr>
                <a:t>事務</a:t>
              </a:r>
              <a:r>
                <a:rPr lang="en-US" altLang="ja-JP" sz="1050" i="1" dirty="0" smtClean="0">
                  <a:solidFill>
                    <a:srgbClr val="0070C0"/>
                  </a:solidFill>
                  <a:latin typeface="ＭＳ Ｐゴシック" charset="-128"/>
                </a:rPr>
                <a:t>〉</a:t>
              </a:r>
            </a:p>
          </p:txBody>
        </p:sp>
        <p:cxnSp>
          <p:nvCxnSpPr>
            <p:cNvPr id="95" name="直線コネクタ 94"/>
            <p:cNvCxnSpPr/>
            <p:nvPr/>
          </p:nvCxnSpPr>
          <p:spPr>
            <a:xfrm>
              <a:off x="5316595" y="1215001"/>
              <a:ext cx="0" cy="12961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3108272" y="4237676"/>
              <a:ext cx="236285" cy="0"/>
            </a:xfrm>
            <a:prstGeom prst="line">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正方形/長方形 4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事務数の変更について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3" name="正方形/長方形 27"/>
          <p:cNvSpPr>
            <a:spLocks noChangeArrowheads="1"/>
          </p:cNvSpPr>
          <p:nvPr/>
        </p:nvSpPr>
        <p:spPr bwMode="auto">
          <a:xfrm>
            <a:off x="8874125" y="65952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9" name="正方形/長方形 48"/>
          <p:cNvSpPr/>
          <p:nvPr/>
        </p:nvSpPr>
        <p:spPr>
          <a:xfrm>
            <a:off x="5568604" y="440161"/>
            <a:ext cx="4230123" cy="47905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accent1"/>
                </a:solidFill>
                <a:latin typeface="Meiryo UI" panose="020B0604030504040204" pitchFamily="50" charset="-128"/>
                <a:ea typeface="Meiryo UI" panose="020B0604030504040204" pitchFamily="50" charset="-128"/>
              </a:rPr>
              <a:t>第</a:t>
            </a:r>
            <a:r>
              <a:rPr lang="ja-JP" altLang="en-US" sz="1300" b="1" dirty="0">
                <a:solidFill>
                  <a:schemeClr val="accent1"/>
                </a:solidFill>
                <a:latin typeface="Meiryo UI" panose="020B0604030504040204" pitchFamily="50" charset="-128"/>
                <a:ea typeface="Meiryo UI" panose="020B0604030504040204" pitchFamily="50" charset="-128"/>
              </a:rPr>
              <a:t>３</a:t>
            </a:r>
            <a:r>
              <a:rPr kumimoji="1" lang="ja-JP" altLang="en-US" sz="1300" b="1" dirty="0" smtClean="0">
                <a:solidFill>
                  <a:schemeClr val="accent1"/>
                </a:solidFill>
                <a:latin typeface="Meiryo UI" panose="020B0604030504040204" pitchFamily="50" charset="-128"/>
                <a:ea typeface="Meiryo UI" panose="020B0604030504040204" pitchFamily="50" charset="-128"/>
              </a:rPr>
              <a:t>回協議会（</a:t>
            </a:r>
            <a:r>
              <a:rPr kumimoji="1" lang="en-US" altLang="ja-JP" sz="1300" b="1" dirty="0" smtClean="0">
                <a:solidFill>
                  <a:schemeClr val="accent1"/>
                </a:solidFill>
                <a:latin typeface="Meiryo UI" panose="020B0604030504040204" pitchFamily="50" charset="-128"/>
                <a:ea typeface="Meiryo UI" panose="020B0604030504040204" pitchFamily="50" charset="-128"/>
              </a:rPr>
              <a:t>H29.9.29</a:t>
            </a:r>
            <a:r>
              <a:rPr lang="ja-JP" altLang="en-US" sz="1300" b="1" dirty="0">
                <a:solidFill>
                  <a:schemeClr val="accent1"/>
                </a:solidFill>
                <a:latin typeface="Meiryo UI" panose="020B0604030504040204" pitchFamily="50" charset="-128"/>
                <a:ea typeface="Meiryo UI" panose="020B0604030504040204" pitchFamily="50" charset="-128"/>
              </a:rPr>
              <a:t>開催</a:t>
            </a:r>
            <a:r>
              <a:rPr kumimoji="1" lang="ja-JP" altLang="en-US" sz="1300" b="1" dirty="0" smtClean="0">
                <a:solidFill>
                  <a:schemeClr val="accent1"/>
                </a:solidFill>
                <a:latin typeface="Meiryo UI" panose="020B0604030504040204" pitchFamily="50" charset="-128"/>
                <a:ea typeface="Meiryo UI" panose="020B0604030504040204" pitchFamily="50" charset="-128"/>
              </a:rPr>
              <a:t>）提出資料からの変更</a:t>
            </a:r>
            <a:endParaRPr kumimoji="1" lang="en-US" altLang="ja-JP" sz="1300" b="1" dirty="0" smtClean="0">
              <a:solidFill>
                <a:schemeClr val="accent1"/>
              </a:solidFill>
              <a:latin typeface="Meiryo UI" panose="020B0604030504040204" pitchFamily="50" charset="-128"/>
              <a:ea typeface="Meiryo UI" panose="020B0604030504040204" pitchFamily="50" charset="-128"/>
            </a:endParaRPr>
          </a:p>
          <a:p>
            <a:pPr algn="ctr"/>
            <a:r>
              <a:rPr kumimoji="1" lang="ja-JP" altLang="en-US" sz="1300" dirty="0" smtClean="0">
                <a:solidFill>
                  <a:schemeClr val="accent1"/>
                </a:solidFill>
                <a:latin typeface="Meiryo UI" panose="020B0604030504040204" pitchFamily="50" charset="-128"/>
                <a:ea typeface="Meiryo UI" panose="020B0604030504040204" pitchFamily="50" charset="-128"/>
              </a:rPr>
              <a:t>（下線部分が変更箇所。</a:t>
            </a:r>
            <a:r>
              <a:rPr kumimoji="1" lang="en-US" altLang="ja-JP" sz="1300" dirty="0" smtClean="0">
                <a:solidFill>
                  <a:schemeClr val="accent1"/>
                </a:solidFill>
                <a:latin typeface="Meiryo UI" panose="020B0604030504040204" pitchFamily="50" charset="-128"/>
                <a:ea typeface="Meiryo UI" panose="020B0604030504040204" pitchFamily="50" charset="-128"/>
              </a:rPr>
              <a:t>〈</a:t>
            </a:r>
            <a:r>
              <a:rPr kumimoji="1" lang="ja-JP" altLang="en-US" sz="1300" dirty="0" smtClean="0">
                <a:solidFill>
                  <a:schemeClr val="accent1"/>
                </a:solidFill>
                <a:latin typeface="Meiryo UI" panose="020B0604030504040204" pitchFamily="50" charset="-128"/>
                <a:ea typeface="Meiryo UI" panose="020B0604030504040204" pitchFamily="50" charset="-128"/>
              </a:rPr>
              <a:t>　</a:t>
            </a:r>
            <a:r>
              <a:rPr kumimoji="1" lang="en-US" altLang="ja-JP" sz="1300" dirty="0" smtClean="0">
                <a:solidFill>
                  <a:schemeClr val="accent1"/>
                </a:solidFill>
                <a:latin typeface="Meiryo UI" panose="020B0604030504040204" pitchFamily="50" charset="-128"/>
                <a:ea typeface="Meiryo UI" panose="020B0604030504040204" pitchFamily="50" charset="-128"/>
              </a:rPr>
              <a:t>〉</a:t>
            </a:r>
            <a:r>
              <a:rPr kumimoji="1" lang="ja-JP" altLang="en-US" sz="1300" dirty="0" smtClean="0">
                <a:solidFill>
                  <a:schemeClr val="accent1"/>
                </a:solidFill>
                <a:latin typeface="Meiryo UI" panose="020B0604030504040204" pitchFamily="50" charset="-128"/>
                <a:ea typeface="Meiryo UI" panose="020B0604030504040204" pitchFamily="50" charset="-128"/>
              </a:rPr>
              <a:t>内は変更前の事務</a:t>
            </a:r>
            <a:r>
              <a:rPr lang="ja-JP" altLang="en-US" sz="1300" dirty="0">
                <a:solidFill>
                  <a:schemeClr val="accent1"/>
                </a:solidFill>
                <a:latin typeface="Meiryo UI" panose="020B0604030504040204" pitchFamily="50" charset="-128"/>
                <a:ea typeface="Meiryo UI" panose="020B0604030504040204" pitchFamily="50" charset="-128"/>
              </a:rPr>
              <a:t>数</a:t>
            </a:r>
            <a:r>
              <a:rPr kumimoji="1" lang="ja-JP" altLang="en-US" sz="1300" dirty="0" smtClean="0">
                <a:solidFill>
                  <a:schemeClr val="accent1"/>
                </a:solidFill>
                <a:latin typeface="Meiryo UI" panose="020B0604030504040204" pitchFamily="50" charset="-128"/>
                <a:ea typeface="Meiryo UI" panose="020B0604030504040204" pitchFamily="50" charset="-128"/>
              </a:rPr>
              <a:t>）</a:t>
            </a:r>
            <a:endParaRPr kumimoji="1" lang="ja-JP" altLang="en-US" sz="1300" dirty="0">
              <a:solidFill>
                <a:schemeClr val="accent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2917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a:solidFill>
                  <a:prstClr val="black"/>
                </a:solidFill>
                <a:latin typeface="Meiryo UI" pitchFamily="50" charset="-128"/>
                <a:ea typeface="Meiryo UI" pitchFamily="50" charset="-128"/>
                <a:cs typeface="Meiryo UI" pitchFamily="50" charset="-128"/>
              </a:rPr>
              <a:t>（</a:t>
            </a:r>
            <a:r>
              <a:rPr lang="ja-JP" altLang="en-US" sz="2000" b="1" smtClean="0">
                <a:solidFill>
                  <a:prstClr val="black"/>
                </a:solidFill>
                <a:latin typeface="Meiryo UI" pitchFamily="50" charset="-128"/>
                <a:ea typeface="Meiryo UI" pitchFamily="50" charset="-128"/>
                <a:cs typeface="Meiryo UI" pitchFamily="50" charset="-128"/>
              </a:rPr>
              <a:t>参考）</a:t>
            </a:r>
            <a:r>
              <a:rPr lang="en-US" altLang="ja-JP" sz="2000" b="1" smtClean="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新たな大都市制度における特別区・大阪府の権限イメージ</a:t>
            </a:r>
            <a:r>
              <a:rPr lang="ja-JP" altLang="en-US" sz="2000" b="1" dirty="0">
                <a:solidFill>
                  <a:prstClr val="black"/>
                </a:solidFill>
                <a:latin typeface="Meiryo UI" pitchFamily="50" charset="-128"/>
                <a:ea typeface="Meiryo UI" pitchFamily="50" charset="-128"/>
                <a:cs typeface="Meiryo UI" pitchFamily="50" charset="-128"/>
              </a:rPr>
              <a:t>　</a:t>
            </a:r>
          </a:p>
        </p:txBody>
      </p:sp>
      <p:graphicFrame>
        <p:nvGraphicFramePr>
          <p:cNvPr id="15" name="表 14"/>
          <p:cNvGraphicFramePr>
            <a:graphicFrameLocks noGrp="1"/>
          </p:cNvGraphicFramePr>
          <p:nvPr>
            <p:extLst/>
          </p:nvPr>
        </p:nvGraphicFramePr>
        <p:xfrm>
          <a:off x="101680" y="589557"/>
          <a:ext cx="9711530" cy="6101436"/>
        </p:xfrm>
        <a:graphic>
          <a:graphicData uri="http://schemas.openxmlformats.org/drawingml/2006/table">
            <a:tbl>
              <a:tblPr/>
              <a:tblGrid>
                <a:gridCol w="326820"/>
                <a:gridCol w="1663246"/>
                <a:gridCol w="1671657"/>
                <a:gridCol w="1671657"/>
                <a:gridCol w="1671657"/>
                <a:gridCol w="1671658"/>
                <a:gridCol w="1034835"/>
              </a:tblGrid>
              <a:tr h="412639">
                <a:tc>
                  <a:txBody>
                    <a:bodyPr/>
                    <a:lstStyle/>
                    <a:p>
                      <a:endParaRPr kumimoji="1" lang="ja-JP" altLang="en-US" sz="1200" dirty="0">
                        <a:solidFill>
                          <a:schemeClr val="tx1"/>
                        </a:solidFill>
                        <a:latin typeface="ＭＳ Ｐゴシック" pitchFamily="50" charset="-128"/>
                        <a:ea typeface="ＭＳ Ｐゴシック" pitchFamily="50" charset="-128"/>
                      </a:endParaRPr>
                    </a:p>
                  </a:txBody>
                  <a:tcPr marL="99060" marR="99060"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こども、福祉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健康・保健</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教　　育</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環　　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まちづくり、</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都市基盤整備</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ＭＳ Ｐゴシック" pitchFamily="50" charset="-128"/>
                          <a:ea typeface="ＭＳ Ｐゴシック" pitchFamily="50" charset="-128"/>
                        </a:rPr>
                        <a:t>住民生活、</a:t>
                      </a:r>
                      <a:br>
                        <a:rPr lang="ja-JP" altLang="en-US" sz="1200" b="1" i="0" u="none" strike="noStrike" dirty="0">
                          <a:solidFill>
                            <a:schemeClr val="bg1"/>
                          </a:solidFill>
                          <a:effectLst/>
                          <a:latin typeface="ＭＳ Ｐゴシック" pitchFamily="50" charset="-128"/>
                          <a:ea typeface="ＭＳ Ｐゴシック" pitchFamily="50" charset="-128"/>
                        </a:rPr>
                      </a:br>
                      <a:r>
                        <a:rPr lang="ja-JP" altLang="en-US" sz="1200" b="1" i="0" u="none" strike="noStrike" dirty="0">
                          <a:solidFill>
                            <a:schemeClr val="bg1"/>
                          </a:solidFill>
                          <a:effectLst/>
                          <a:latin typeface="ＭＳ Ｐゴシック" pitchFamily="50" charset="-128"/>
                          <a:ea typeface="ＭＳ Ｐゴシック" pitchFamily="50" charset="-128"/>
                        </a:rPr>
                        <a:t>消防</a:t>
                      </a:r>
                      <a:r>
                        <a:rPr lang="ja-JP" altLang="en-US" sz="1200" b="1" i="0" u="none" strike="noStrike" dirty="0" smtClean="0">
                          <a:solidFill>
                            <a:schemeClr val="bg1"/>
                          </a:solidFill>
                          <a:effectLst/>
                          <a:latin typeface="ＭＳ Ｐゴシック" pitchFamily="50" charset="-128"/>
                          <a:ea typeface="ＭＳ Ｐゴシック" pitchFamily="50" charset="-128"/>
                        </a:rPr>
                        <a:t>・防災</a:t>
                      </a:r>
                      <a:r>
                        <a:rPr lang="ja-JP" altLang="en-US" sz="1200" b="1" i="0" u="none" strike="noStrike" dirty="0">
                          <a:solidFill>
                            <a:schemeClr val="bg1"/>
                          </a:solidFill>
                          <a:effectLst/>
                          <a:latin typeface="ＭＳ Ｐゴシック" pitchFamily="50" charset="-128"/>
                          <a:ea typeface="ＭＳ Ｐゴシック" pitchFamily="50" charset="-128"/>
                        </a:rPr>
                        <a:t>等</a:t>
                      </a:r>
                    </a:p>
                  </a:txBody>
                  <a:tcPr marL="0" marR="0" marT="0" marB="0"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582649">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都道府県</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保育士・介護支援専門員の登録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麻薬取扱者（一部厚労大臣権限）の免許</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小中</a:t>
                      </a:r>
                      <a:r>
                        <a:rPr kumimoji="1" lang="ja-JP" altLang="en-US" sz="1100" b="1" dirty="0" err="1" smtClean="0">
                          <a:solidFill>
                            <a:schemeClr val="tx1"/>
                          </a:solidFill>
                          <a:latin typeface="HG丸ｺﾞｼｯｸM-PRO" pitchFamily="50" charset="-128"/>
                          <a:ea typeface="HG丸ｺﾞｼｯｸM-PRO" pitchFamily="50" charset="-128"/>
                        </a:rPr>
                        <a:t>学校学校</a:t>
                      </a:r>
                      <a:r>
                        <a:rPr kumimoji="1" lang="ja-JP" altLang="en-US" sz="1100" b="1" dirty="0" smtClean="0">
                          <a:solidFill>
                            <a:schemeClr val="tx1"/>
                          </a:solidFill>
                          <a:latin typeface="HG丸ｺﾞｼｯｸM-PRO" pitchFamily="50" charset="-128"/>
                          <a:ea typeface="HG丸ｺﾞｼｯｸM-PRO" pitchFamily="50" charset="-128"/>
                        </a:rPr>
                        <a:t>編制基準、教職員定数の決定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第一種フロン類回収業者の登録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指定区間の一級河川の管理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警察（犯罪捜査、運転免許等）</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582649">
                <a:tc vMerge="1">
                  <a:txBody>
                    <a:bodyPr/>
                    <a:lstStyle/>
                    <a:p>
                      <a:endParaRPr kumimoji="1" lang="ja-JP" altLang="en-US"/>
                    </a:p>
                  </a:txBody>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2">
                  <a:txBody>
                    <a:bodyPr/>
                    <a:lstStyle/>
                    <a:p>
                      <a:r>
                        <a:rPr kumimoji="1" lang="ja-JP" altLang="en-US" sz="1100" b="1" dirty="0" smtClean="0">
                          <a:solidFill>
                            <a:schemeClr val="tx1"/>
                          </a:solidFill>
                          <a:latin typeface="HG丸ｺﾞｼｯｸM-PRO" pitchFamily="50" charset="-128"/>
                          <a:ea typeface="HG丸ｺﾞｼｯｸM-PRO" pitchFamily="50" charset="-128"/>
                        </a:rPr>
                        <a:t>精神科病院の設置</a:t>
                      </a: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smtClean="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臨時の予防接種の実施</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私立学校（幼稚園除く）、市町村立高等学校の設置認可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浄化槽工事業・解体工事業の登録</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r>
                        <a:rPr lang="ja-JP" altLang="en-US" sz="1100" b="1" dirty="0" smtClean="0">
                          <a:solidFill>
                            <a:schemeClr val="tx1"/>
                          </a:solidFill>
                          <a:latin typeface="HG丸ｺﾞｼｯｸM-PRO" pitchFamily="50" charset="-128"/>
                          <a:ea typeface="HG丸ｺﾞｼｯｸM-PRO" pitchFamily="50" charset="-128"/>
                          <a:cs typeface="Meiryo UI" pitchFamily="50" charset="-128"/>
                        </a:rPr>
                        <a:t>私立幼稚園の設置認可</a:t>
                      </a:r>
                      <a:endParaRPr lang="ja-JP" altLang="en-US" sz="1100" b="1" dirty="0">
                        <a:solidFill>
                          <a:schemeClr val="tx1"/>
                        </a:solidFill>
                        <a:latin typeface="HG丸ｺﾞｼｯｸM-PRO" pitchFamily="50" charset="-128"/>
                        <a:ea typeface="HG丸ｺﾞｼｯｸM-PRO" pitchFamily="50" charset="-128"/>
                        <a:cs typeface="Meiryo UI"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公害健康被害の補償</a:t>
                      </a:r>
                      <a:r>
                        <a:rPr kumimoji="1" lang="en-US" altLang="ja-JP" sz="1100" b="1" dirty="0" smtClean="0">
                          <a:solidFill>
                            <a:schemeClr val="tx1"/>
                          </a:solidFill>
                          <a:latin typeface="HG丸ｺﾞｼｯｸM-PRO" pitchFamily="50" charset="-128"/>
                          <a:ea typeface="HG丸ｺﾞｼｯｸM-PRO" pitchFamily="50" charset="-128"/>
                        </a:rPr>
                        <a:t/>
                      </a:r>
                      <a:br>
                        <a:rPr kumimoji="1" lang="en-US" altLang="ja-JP" sz="1100" b="1" dirty="0" smtClean="0">
                          <a:solidFill>
                            <a:schemeClr val="tx1"/>
                          </a:solidFill>
                          <a:latin typeface="HG丸ｺﾞｼｯｸM-PRO" pitchFamily="50" charset="-128"/>
                          <a:ea typeface="HG丸ｺﾞｼｯｸM-PRO" pitchFamily="50" charset="-128"/>
                        </a:rPr>
                      </a:br>
                      <a:r>
                        <a:rPr kumimoji="1" lang="ja-JP" altLang="en-US" sz="1100" b="1" dirty="0" smtClean="0">
                          <a:solidFill>
                            <a:schemeClr val="tx1"/>
                          </a:solidFill>
                          <a:latin typeface="HG丸ｺﾞｼｯｸM-PRO" pitchFamily="50" charset="-128"/>
                          <a:ea typeface="HG丸ｺﾞｼｯｸM-PRO" pitchFamily="50" charset="-128"/>
                        </a:rPr>
                        <a:t>給付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418312">
                <a:tc vMerge="1">
                  <a:txBody>
                    <a:bodyPr/>
                    <a:lstStyle/>
                    <a:p>
                      <a:endParaRPr kumimoji="1" lang="ja-JP" altLang="en-US"/>
                    </a:p>
                  </a:txBody>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重要文化財の管理に係る指揮監督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582649">
                <a:tc vMerge="1">
                  <a:txBody>
                    <a:bodyPr/>
                    <a:lstStyle/>
                    <a:p>
                      <a:endParaRPr kumimoji="1" lang="ja-JP" altLang="en-US"/>
                    </a:p>
                  </a:txBody>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認定こども園（幼保連携型以外）の認定</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埋蔵文化財の調査発掘に関する届出の受理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649">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政令指定都市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rowSpan="2">
                  <a:txBody>
                    <a:bodyPr/>
                    <a:lstStyle/>
                    <a:p>
                      <a:r>
                        <a:rPr kumimoji="1" lang="ja-JP" altLang="en-US" sz="1100" b="1" dirty="0" err="1" smtClean="0">
                          <a:solidFill>
                            <a:schemeClr val="tx1"/>
                          </a:solidFill>
                          <a:latin typeface="HG丸ｺﾞｼｯｸM-PRO" pitchFamily="50" charset="-128"/>
                          <a:ea typeface="HG丸ｺﾞｼｯｸM-PRO" pitchFamily="50" charset="-128"/>
                        </a:rPr>
                        <a:t>身体障がい</a:t>
                      </a:r>
                      <a:r>
                        <a:rPr kumimoji="1" lang="ja-JP" altLang="en-US" sz="1100" b="1" dirty="0" smtClean="0">
                          <a:solidFill>
                            <a:schemeClr val="tx1"/>
                          </a:solidFill>
                          <a:latin typeface="HG丸ｺﾞｼｯｸM-PRO" pitchFamily="50" charset="-128"/>
                          <a:ea typeface="HG丸ｺﾞｼｯｸM-PRO" pitchFamily="50" charset="-128"/>
                        </a:rPr>
                        <a:t>者更生相談所・知的</a:t>
                      </a:r>
                      <a:r>
                        <a:rPr kumimoji="1" lang="ja-JP" altLang="en-US" sz="1100" b="1" dirty="0" err="1" smtClean="0">
                          <a:solidFill>
                            <a:schemeClr val="tx1"/>
                          </a:solidFill>
                          <a:latin typeface="HG丸ｺﾞｼｯｸM-PRO" pitchFamily="50" charset="-128"/>
                          <a:ea typeface="HG丸ｺﾞｼｯｸM-PRO" pitchFamily="50" charset="-128"/>
                        </a:rPr>
                        <a:t>障がい</a:t>
                      </a:r>
                      <a:r>
                        <a:rPr kumimoji="1" lang="ja-JP" altLang="en-US" sz="1100" b="1" dirty="0" smtClean="0">
                          <a:solidFill>
                            <a:schemeClr val="tx1"/>
                          </a:solidFill>
                          <a:latin typeface="HG丸ｺﾞｼｯｸM-PRO" pitchFamily="50" charset="-128"/>
                          <a:ea typeface="HG丸ｺﾞｼｯｸM-PRO" pitchFamily="50" charset="-128"/>
                        </a:rPr>
                        <a:t>者更生相談所の設置</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（任意）</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精神障がい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者の入院</a:t>
                      </a: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b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措置</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県費負担教職員の任免等の決定</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建築物用地下水の採取の許可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都市計画（マスタープラン、都市再生特別地区）</a:t>
                      </a:r>
                      <a:endParaRPr lang="ja-JP" altLang="en-US" sz="1100" b="1" i="0" u="none" strike="noStrike" dirty="0">
                        <a:effectLst/>
                        <a:latin typeface="HG丸ｺﾞｼｯｸM-PRO" panose="020F0600000000000000" pitchFamily="50" charset="-128"/>
                        <a:ea typeface="HG丸ｺﾞｼｯｸM-PRO" panose="020F0600000000000000"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418312">
                <a:tc vMerge="1">
                  <a:txBody>
                    <a:bodyPr/>
                    <a:lstStyle/>
                    <a:p>
                      <a:endParaRPr kumimoji="1" lang="ja-JP" altLang="en-US"/>
                    </a:p>
                  </a:txBody>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特定毒物の製造許可</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遺跡の発見に関する届出の受理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HG丸ｺﾞｼｯｸM-PRO" pitchFamily="50" charset="-128"/>
                          <a:ea typeface="HG丸ｺﾞｼｯｸM-PRO" pitchFamily="50" charset="-128"/>
                        </a:rPr>
                        <a:t>工業用地下水の採取の許可</a:t>
                      </a: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指定区間外の国道、県道の管理</a:t>
                      </a: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27468">
                <a:tc vMerge="1">
                  <a:txBody>
                    <a:bodyPr/>
                    <a:lstStyle/>
                    <a:p>
                      <a:endParaRPr kumimoji="1" lang="ja-JP" altLang="en-US"/>
                    </a:p>
                  </a:txBody>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児童相談所の設置</a:t>
                      </a:r>
                      <a:br>
                        <a:rPr lang="ja-JP" altLang="en-US" sz="1100" b="1" i="0" u="none" strike="noStrike" dirty="0" smtClean="0">
                          <a:effectLst/>
                          <a:latin typeface="HG丸ｺﾞｼｯｸM-PRO" panose="020F0600000000000000" pitchFamily="50" charset="-128"/>
                          <a:ea typeface="HG丸ｺﾞｼｯｸM-PRO" panose="020F0600000000000000" pitchFamily="50" charset="-128"/>
                        </a:rPr>
                      </a:b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動物取扱業の登録</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HG丸ｺﾞｼｯｸM-PRO" pitchFamily="50" charset="-128"/>
                          <a:ea typeface="HG丸ｺﾞｼｯｸM-PRO" pitchFamily="50" charset="-128"/>
                          <a:cs typeface="Meiryo UI" pitchFamily="50" charset="-128"/>
                        </a:rPr>
                        <a:t>博物館の設置登録</a:t>
                      </a: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指定区間の一級河川</a:t>
                      </a: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r>
                      <a:br>
                        <a:rPr lang="en-US" altLang="ja-JP" sz="1100" b="1" i="0" u="none" strike="noStrike" dirty="0" smtClean="0">
                          <a:effectLst/>
                          <a:latin typeface="HG丸ｺﾞｼｯｸM-PRO" panose="020F0600000000000000" pitchFamily="50" charset="-128"/>
                          <a:ea typeface="HG丸ｺﾞｼｯｸM-PRO" panose="020F0600000000000000" pitchFamily="50" charset="-128"/>
                        </a:rPr>
                      </a:b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 （一部）の管理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tx1"/>
                      </a:solidFill>
                      <a:prstDash val="solid"/>
                      <a:round/>
                      <a:headEnd type="none" w="med" len="med"/>
                      <a:tailEnd type="none" w="med" len="med"/>
                    </a:lnB>
                  </a:tcPr>
                </a:tc>
              </a:tr>
              <a:tr h="418312">
                <a:tc rowSpan="3">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mpd="sng">
                      <a:noFill/>
                      <a:prstDash val="solid"/>
                    </a:lnB>
                  </a:tcPr>
                </a:tc>
                <a:tc rowSpan="3">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母子父子福祉資金・寡婦福祉資金の貸付け</a:t>
                      </a:r>
                    </a:p>
                  </a:txBody>
                  <a:tcPr marL="99060" marR="99060">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犬・ねこの引取り</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lang="ja-JP" altLang="en-US" sz="11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屋外広告物の条例による設置制限</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2649">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保健所の設置</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県費負担教職員の研修</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一般廃棄物処理施設・産業廃棄物処理施設の設置の許可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サービス付高齢者向け住宅事業の登録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57267">
                <a:tc vMerge="1">
                  <a:txBody>
                    <a:bodyPr/>
                    <a:lstStyle/>
                    <a:p>
                      <a:endParaRPr kumimoji="1" lang="ja-JP" altLang="en-US"/>
                    </a:p>
                  </a:txBody>
                  <a:tcPr/>
                </a:tc>
                <a:tc vMerge="1">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飲食店営業等の許可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重要文化財（一部）の現状変更等の許可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ばい</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煙発生施設・ダイオキシン類発生</a:t>
                      </a:r>
                      <a:r>
                        <a:rPr lang="ja-JP" altLang="en-US" sz="1100" b="1" i="0" u="none" strike="noStrike" spc="-70" baseline="0" dirty="0" smtClean="0">
                          <a:solidFill>
                            <a:schemeClr val="tx1"/>
                          </a:solidFill>
                          <a:effectLst/>
                          <a:latin typeface="HG丸ｺﾞｼｯｸM-PRO" panose="020F0600000000000000" pitchFamily="50" charset="-128"/>
                          <a:ea typeface="HG丸ｺﾞｼｯｸM-PRO" panose="020F0600000000000000" pitchFamily="50" charset="-128"/>
                        </a:rPr>
                        <a:t>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市街化区域又は市街化調整区域内の開発行為の許可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bl>
          </a:graphicData>
        </a:graphic>
      </p:graphicFrame>
      <p:sp>
        <p:nvSpPr>
          <p:cNvPr id="22" name="正方形/長方形 21"/>
          <p:cNvSpPr/>
          <p:nvPr/>
        </p:nvSpPr>
        <p:spPr>
          <a:xfrm>
            <a:off x="974558" y="2381662"/>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23" name="正方形/長方形 22"/>
          <p:cNvSpPr/>
          <p:nvPr/>
        </p:nvSpPr>
        <p:spPr>
          <a:xfrm>
            <a:off x="4470162" y="4945484"/>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0" name="正方形/長方形 9"/>
          <p:cNvSpPr/>
          <p:nvPr/>
        </p:nvSpPr>
        <p:spPr>
          <a:xfrm>
            <a:off x="568791" y="5881588"/>
            <a:ext cx="1404156"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a:t>
            </a:r>
            <a:endParaRPr kumimoji="1" lang="en-US" altLang="ja-JP" b="1" dirty="0" smtClean="0">
              <a:solidFill>
                <a:schemeClr val="bg1"/>
              </a:solidFill>
              <a:latin typeface="HGS創英角ﾎﾟｯﾌﾟ体" pitchFamily="50" charset="-128"/>
              <a:ea typeface="HGS創英角ﾎﾟｯﾌﾟ体" pitchFamily="50" charset="-128"/>
            </a:endParaRPr>
          </a:p>
          <a:p>
            <a:pPr algn="ctr"/>
            <a:r>
              <a:rPr kumimoji="1" lang="ja-JP" altLang="en-US" b="1" dirty="0" smtClean="0">
                <a:solidFill>
                  <a:schemeClr val="bg1"/>
                </a:solidFill>
                <a:latin typeface="HGS創英角ﾎﾟｯﾌﾟ体" pitchFamily="50" charset="-128"/>
                <a:ea typeface="HGS創英角ﾎﾟｯﾌﾟ体" pitchFamily="50" charset="-128"/>
              </a:rPr>
              <a:t>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1" name="正方形/長方形 27"/>
          <p:cNvSpPr>
            <a:spLocks noChangeArrowheads="1"/>
          </p:cNvSpPr>
          <p:nvPr/>
        </p:nvSpPr>
        <p:spPr bwMode="auto">
          <a:xfrm>
            <a:off x="8874125" y="-2738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516315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2703166200"/>
              </p:ext>
            </p:extLst>
          </p:nvPr>
        </p:nvGraphicFramePr>
        <p:xfrm>
          <a:off x="88712" y="68244"/>
          <a:ext cx="9711530" cy="6451772"/>
        </p:xfrm>
        <a:graphic>
          <a:graphicData uri="http://schemas.openxmlformats.org/drawingml/2006/table">
            <a:tbl>
              <a:tblPr/>
              <a:tblGrid>
                <a:gridCol w="326559"/>
                <a:gridCol w="1663507"/>
                <a:gridCol w="1671657"/>
                <a:gridCol w="1671657"/>
                <a:gridCol w="1671657"/>
                <a:gridCol w="1671658"/>
                <a:gridCol w="1034835"/>
              </a:tblGrid>
              <a:tr h="745181">
                <a:tc rowSpan="5">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中核市</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保育所・認定こども園（幼保連携型）、養護老人ホームの設置の認可・監督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温泉の利用許可</a:t>
                      </a:r>
                      <a:endParaRPr kumimoji="1" lang="ja-JP" altLang="en-US" sz="1100" b="1" dirty="0" smtClean="0">
                        <a:solidFill>
                          <a:schemeClr val="tx1"/>
                        </a:solidFill>
                        <a:latin typeface="HG丸ｺﾞｼｯｸM-PRO" pitchFamily="50" charset="-128"/>
                        <a:ea typeface="HG丸ｺﾞｼｯｸM-PRO" pitchFamily="50" charset="-128"/>
                      </a:endParaRPr>
                    </a:p>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土壌汚染の除去等の措置が必要な区域の指定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土地区画整理組合・防災街区計画整備組合の設立の認可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介護サービス事業者の指定（一部を除く）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旅館業・公衆浴場の経営許可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浄化槽の設置の届出の受理</a:t>
                      </a:r>
                      <a:endParaRPr kumimoji="1" lang="ja-JP" altLang="en-US" sz="1100" b="1" dirty="0" smtClean="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49293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第一種社会福祉事業の経営許可・監督</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理容所・美容所の位置等の届出の受理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一般粉</a:t>
                      </a:r>
                      <a:r>
                        <a:rPr lang="ja-JP" altLang="en-US" sz="1100" b="1"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じん</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発生施設の設置の届出の受理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58124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福祉サービス事業者の指定</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薬局の開設許可</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汚水又は廃液を排出する特定施設の設置の届出の受理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c>
                  <a:txBody>
                    <a:bodyPr/>
                    <a:lstStyle/>
                    <a:p>
                      <a:pPr algn="l" fontAlgn="ctr"/>
                      <a:endParaRPr lang="ja-JP" altLang="en-US" sz="1100" b="1" i="0" u="none" strike="noStrike" dirty="0" smtClean="0">
                        <a:effectLst/>
                        <a:latin typeface="HG丸ｺﾞｼｯｸM-PRO" panose="020F0600000000000000" pitchFamily="50" charset="-128"/>
                        <a:ea typeface="HG丸ｺﾞｼｯｸM-PRO" panose="020F0600000000000000"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40000"/>
                        <a:lumOff val="60000"/>
                      </a:schemeClr>
                    </a:solidFill>
                  </a:tcPr>
                </a:tc>
              </a:tr>
              <a:tr h="41730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者手帳の</a:t>
                      </a: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交付</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毒物・劇物の販売業の登録</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開発審査会</a:t>
                      </a:r>
                    </a:p>
                  </a:txBody>
                  <a:tcPr marL="99060" marR="9906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1">
                        <a:lumMod val="40000"/>
                        <a:lumOff val="60000"/>
                      </a:schemeClr>
                    </a:solidFill>
                  </a:tcPr>
                </a:tc>
              </a:tr>
              <a:tr h="417301">
                <a:tc rowSpan="6">
                  <a:txBody>
                    <a:bodyPr/>
                    <a:lstStyle/>
                    <a:p>
                      <a:pPr algn="ctr"/>
                      <a:r>
                        <a:rPr kumimoji="1" lang="ja-JP" altLang="en-US" sz="1200" b="1" dirty="0" smtClean="0">
                          <a:solidFill>
                            <a:schemeClr val="tx1"/>
                          </a:solidFill>
                          <a:latin typeface="ＭＳ Ｐゴシック" pitchFamily="50" charset="-128"/>
                          <a:ea typeface="ＭＳ Ｐゴシック" pitchFamily="50" charset="-128"/>
                        </a:rPr>
                        <a:t>一般市・町村</a:t>
                      </a:r>
                      <a:endParaRPr kumimoji="1" lang="ja-JP" altLang="en-US" sz="1200" b="1" dirty="0">
                        <a:solidFill>
                          <a:schemeClr val="tx1"/>
                        </a:solidFill>
                        <a:latin typeface="ＭＳ Ｐゴシック" pitchFamily="50" charset="-128"/>
                        <a:ea typeface="ＭＳ Ｐゴシック"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保育所の設置・運営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市町村保健センターの設置</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lang="ja-JP" altLang="en-US" b="1" dirty="0">
                        <a:solidFill>
                          <a:schemeClr val="tx1"/>
                        </a:solidFill>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水道事業の運営</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endParaRPr lang="en-US" altLang="ja-JP" sz="1100" b="1" i="0" u="none" strike="noStrike" dirty="0" smtClean="0">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下水道の整備･管理運営</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消防・救急活動</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58124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生活保護（市・福祉事務所設置町村が処理）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健康増進事業の実施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小中学校の設置管理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一般廃棄物の収集・</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処理</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rowSpan="2">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en-US" altLang="ja-JP" sz="1100" b="1" i="0" u="none" strike="noStrike" dirty="0" smtClean="0">
                          <a:effectLst/>
                          <a:latin typeface="HG丸ｺﾞｼｯｸM-PRO" pitchFamily="50" charset="-128"/>
                          <a:ea typeface="HG丸ｺﾞｼｯｸM-PRO" pitchFamily="50" charset="-128"/>
                        </a:rPr>
                        <a:t> </a:t>
                      </a:r>
                      <a:r>
                        <a:rPr lang="ja-JP" altLang="en-US" sz="1100" b="1" i="0" u="none" strike="noStrike" dirty="0" smtClean="0">
                          <a:effectLst/>
                          <a:latin typeface="HG丸ｺﾞｼｯｸM-PRO" pitchFamily="50" charset="-128"/>
                          <a:ea typeface="HG丸ｺﾞｼｯｸM-PRO" pitchFamily="50" charset="-128"/>
                        </a:rPr>
                        <a:t>（用途地域等）</a:t>
                      </a:r>
                    </a:p>
                  </a:txBody>
                  <a:tcPr marL="99060" marR="99060">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endParaRPr lang="ja-JP" altLang="en-US" sz="1100" b="1" dirty="0">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745181">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養護老人ホームの設置・運営</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定期の予防接種の実施</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幼稚園の設置・運営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騒音、振動、悪臭を規制する地域の指定、規制基準の設定</a:t>
                      </a:r>
                      <a:endParaRPr lang="en-US" altLang="ja-JP"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（市のみ）</a:t>
                      </a:r>
                    </a:p>
                  </a:txBody>
                  <a:tcPr marL="99060" marR="99060">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vMerge="1">
                  <a:txBody>
                    <a:bodyPr/>
                    <a:lstStyle/>
                    <a:p>
                      <a:pPr algn="l" fontAlgn="ctr"/>
                      <a:endParaRPr lang="ja-JP" altLang="en-US" sz="1100" b="0" i="0" u="none" strike="noStrike" dirty="0" smtClean="0">
                        <a:effectLst/>
                        <a:latin typeface="HG丸ｺﾞｼｯｸM-PRO" panose="020F0600000000000000" pitchFamily="50" charset="-128"/>
                        <a:ea typeface="HG丸ｺﾞｼｯｸM-PRO" panose="020F0600000000000000" pitchFamily="50" charset="-128"/>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vMerge="1">
                  <a:txBody>
                    <a:bodyPr/>
                    <a:lstStyle/>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745181">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者自立支援給付（一部を除く）</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結核に係る健康診断</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就学困難と認められる学齢児童又は学齢生徒の保護者に対する援助</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浄化槽清掃業の許可</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itchFamily="50" charset="-128"/>
                          <a:ea typeface="HG丸ｺﾞｼｯｸM-PRO" pitchFamily="50" charset="-128"/>
                        </a:rPr>
                        <a:t>都市計画</a:t>
                      </a:r>
                      <a:endParaRPr lang="en-US" altLang="ja-JP" sz="1100" b="1" i="0" u="none" strike="noStrike" dirty="0" smtClean="0">
                        <a:effectLst/>
                        <a:latin typeface="HG丸ｺﾞｼｯｸM-PRO" pitchFamily="50" charset="-128"/>
                        <a:ea typeface="HG丸ｺﾞｼｯｸM-PRO" pitchFamily="50" charset="-128"/>
                      </a:endParaRPr>
                    </a:p>
                    <a:p>
                      <a:pPr algn="l" fontAlgn="ctr"/>
                      <a:r>
                        <a:rPr lang="ja-JP" altLang="en-US" sz="1100" b="1" i="0" u="none" strike="noStrike" dirty="0" smtClean="0">
                          <a:effectLst/>
                          <a:latin typeface="HG丸ｺﾞｼｯｸM-PRO" pitchFamily="50" charset="-128"/>
                          <a:ea typeface="HG丸ｺﾞｼｯｸM-PRO" pitchFamily="50" charset="-128"/>
                        </a:rPr>
                        <a:t>（地区計画等）</a:t>
                      </a:r>
                    </a:p>
                    <a:p>
                      <a:pPr algn="l" fontAlgn="ct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災害の予防･警戒･防除等</a:t>
                      </a:r>
                      <a:endParaRPr kumimoji="1" lang="en-US" altLang="ja-JP" sz="1100" b="1" dirty="0" smtClean="0">
                        <a:solidFill>
                          <a:schemeClr val="tx1"/>
                        </a:solidFill>
                        <a:latin typeface="HG丸ｺﾞｼｯｸM-PRO" pitchFamily="50" charset="-128"/>
                        <a:ea typeface="HG丸ｺﾞｼｯｸM-PRO" pitchFamily="50" charset="-128"/>
                      </a:endParaRPr>
                    </a:p>
                    <a:p>
                      <a:r>
                        <a:rPr kumimoji="1" lang="ja-JP" altLang="en-US" sz="1100" b="1" dirty="0" smtClean="0">
                          <a:solidFill>
                            <a:schemeClr val="tx1"/>
                          </a:solidFill>
                          <a:latin typeface="HG丸ｺﾞｼｯｸM-PRO" pitchFamily="50" charset="-128"/>
                          <a:ea typeface="HG丸ｺﾞｼｯｸM-PRO" pitchFamily="50" charset="-128"/>
                        </a:rPr>
                        <a:t>（その他）</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r>
              <a:tr h="485018">
                <a:tc vMerge="1">
                  <a:txBody>
                    <a:bodyPr/>
                    <a:lstStyle/>
                    <a:p>
                      <a:endParaRPr kumimoji="1" lang="ja-JP" altLang="en-US"/>
                    </a:p>
                  </a:txBody>
                  <a:tcPr/>
                </a:tc>
                <a:tc>
                  <a:txBody>
                    <a:bodyPr/>
                    <a:lstStyle/>
                    <a:p>
                      <a:pPr algn="l" fontAlgn="ct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身体障がい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者相談・知的</a:t>
                      </a:r>
                      <a:r>
                        <a:rPr lang="ja-JP" altLang="en-US" sz="1100" b="1" i="0" u="none" strike="noStrike" dirty="0" err="1" smtClean="0">
                          <a:effectLst/>
                          <a:latin typeface="HG丸ｺﾞｼｯｸM-PRO" panose="020F0600000000000000" pitchFamily="50" charset="-128"/>
                          <a:ea typeface="HG丸ｺﾞｼｯｸM-PRO" panose="020F0600000000000000" pitchFamily="50" charset="-128"/>
                        </a:rPr>
                        <a:t>障がい</a:t>
                      </a: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者相談の委託</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母子健康手帳の交付</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県費負担教職員の服務の監督</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市町村道の建設・管理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c>
                  <a:txBody>
                    <a:bodyPr/>
                    <a:lstStyle/>
                    <a:p>
                      <a:r>
                        <a:rPr kumimoji="1" lang="ja-JP" altLang="en-US" sz="1100" b="1" dirty="0" smtClean="0">
                          <a:solidFill>
                            <a:schemeClr val="tx1"/>
                          </a:solidFill>
                          <a:latin typeface="HG丸ｺﾞｼｯｸM-PRO" pitchFamily="50" charset="-128"/>
                          <a:ea typeface="HG丸ｺﾞｼｯｸM-PRO" pitchFamily="50" charset="-128"/>
                        </a:rPr>
                        <a:t>戸籍・住基</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r>
              <a:tr h="425044">
                <a:tc vMerge="1">
                  <a:txBody>
                    <a:bodyPr/>
                    <a:lstStyle/>
                    <a:p>
                      <a:endParaRPr kumimoji="1" lang="ja-JP" altLang="en-US"/>
                    </a:p>
                  </a:txBody>
                  <a:tcPr/>
                </a:tc>
                <a:tc>
                  <a:txBody>
                    <a:bodyPr/>
                    <a:lstStyle/>
                    <a:p>
                      <a:pPr algn="l" fontAlgn="ct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介護保険・国民健康保険事業</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埋葬、火葬の許可</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ja-JP" altLang="en-US" sz="1100" b="1" i="0" u="none" strike="noStrike" dirty="0" smtClean="0">
                          <a:effectLst/>
                          <a:latin typeface="HG丸ｺﾞｼｯｸM-PRO" panose="020F0600000000000000" pitchFamily="50" charset="-128"/>
                          <a:ea typeface="HG丸ｺﾞｼｯｸM-PRO" panose="020F0600000000000000" pitchFamily="50" charset="-128"/>
                        </a:rPr>
                        <a:t>準用河川の管理</a:t>
                      </a:r>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kumimoji="1" lang="ja-JP" altLang="en-US" sz="1100" b="1" dirty="0">
                        <a:solidFill>
                          <a:schemeClr val="tx1"/>
                        </a:solidFill>
                        <a:latin typeface="HG丸ｺﾞｼｯｸM-PRO" pitchFamily="50" charset="-128"/>
                        <a:ea typeface="HG丸ｺﾞｼｯｸM-PRO" pitchFamily="50" charset="-128"/>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
        <p:nvSpPr>
          <p:cNvPr id="7" name="正方形/長方形 6"/>
          <p:cNvSpPr/>
          <p:nvPr/>
        </p:nvSpPr>
        <p:spPr>
          <a:xfrm>
            <a:off x="4250922" y="2708920"/>
            <a:ext cx="1950217" cy="57606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特別区の事務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4" name="Text Box 8"/>
          <p:cNvSpPr txBox="1">
            <a:spLocks noChangeArrowheads="1"/>
          </p:cNvSpPr>
          <p:nvPr/>
        </p:nvSpPr>
        <p:spPr bwMode="auto">
          <a:xfrm>
            <a:off x="584515" y="6486731"/>
            <a:ext cx="2652295" cy="430887"/>
          </a:xfrm>
          <a:prstGeom prst="rect">
            <a:avLst/>
          </a:prstGeom>
          <a:noFill/>
          <a:ln w="25400" algn="ctr">
            <a:noFill/>
            <a:prstDash val="sysDot"/>
            <a:miter lim="800000"/>
            <a:headEnd/>
            <a:tailEnd/>
          </a:ln>
          <a:effectLst/>
        </p:spPr>
        <p:txBody>
          <a:bodyPr wrap="square">
            <a:spAutoFit/>
          </a:bodyPr>
          <a:lstStyle/>
          <a:p>
            <a:r>
              <a:rPr lang="en-US" altLang="ja-JP" sz="1100" b="1" dirty="0"/>
              <a:t>※</a:t>
            </a:r>
            <a:r>
              <a:rPr lang="ja-JP" altLang="en-US" sz="1100" b="1" dirty="0"/>
              <a:t>　</a:t>
            </a:r>
            <a:r>
              <a:rPr lang="ja-JP" altLang="en-US" sz="1100" b="1" dirty="0" smtClean="0"/>
              <a:t>白色部分は大阪府の</a:t>
            </a:r>
            <a:r>
              <a:rPr lang="ja-JP" altLang="en-US" sz="1100" b="1" dirty="0"/>
              <a:t>事務</a:t>
            </a:r>
          </a:p>
          <a:p>
            <a:r>
              <a:rPr lang="en-US" altLang="ja-JP" sz="1100" b="1" dirty="0"/>
              <a:t>※</a:t>
            </a:r>
            <a:r>
              <a:rPr lang="ja-JP" altLang="en-US" sz="1100" b="1" dirty="0"/>
              <a:t>　濃色部分は東京特別区の</a:t>
            </a:r>
            <a:r>
              <a:rPr lang="ja-JP" altLang="en-US" sz="1100" b="1" dirty="0" smtClean="0"/>
              <a:t>権限</a:t>
            </a:r>
            <a:endParaRPr lang="en-US" altLang="ja-JP" sz="1100" b="1" dirty="0" smtClean="0"/>
          </a:p>
        </p:txBody>
      </p:sp>
      <p:sp>
        <p:nvSpPr>
          <p:cNvPr id="5" name="正方形/長方形 4"/>
          <p:cNvSpPr/>
          <p:nvPr/>
        </p:nvSpPr>
        <p:spPr>
          <a:xfrm>
            <a:off x="7257256" y="4149080"/>
            <a:ext cx="2418269" cy="5760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HGS創英角ﾎﾟｯﾌﾟ体" pitchFamily="50" charset="-128"/>
                <a:ea typeface="HGS創英角ﾎﾟｯﾌﾟ体" pitchFamily="50" charset="-128"/>
              </a:rPr>
              <a:t>大阪府の事務</a:t>
            </a:r>
            <a:endParaRPr kumimoji="1" lang="ja-JP" altLang="en-US" b="1" dirty="0">
              <a:solidFill>
                <a:schemeClr val="bg1"/>
              </a:solidFill>
              <a:latin typeface="HGS創英角ﾎﾟｯﾌﾟ体" pitchFamily="50" charset="-128"/>
              <a:ea typeface="HGS創英角ﾎﾟｯﾌﾟ体" pitchFamily="50" charset="-128"/>
            </a:endParaRPr>
          </a:p>
        </p:txBody>
      </p:sp>
      <p:sp>
        <p:nvSpPr>
          <p:cNvPr id="10" name="正方形/長方形 27"/>
          <p:cNvSpPr>
            <a:spLocks noChangeArrowheads="1"/>
          </p:cNvSpPr>
          <p:nvPr/>
        </p:nvSpPr>
        <p:spPr bwMode="auto">
          <a:xfrm>
            <a:off x="8874125" y="659076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事務</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14483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60000"/>
            <a:lumOff val="40000"/>
          </a:schemeClr>
        </a:solidFill>
        <a:ln>
          <a:noFill/>
        </a:ln>
      </a:spPr>
      <a:bodyPr anchor="ctr"/>
      <a:lstStyle>
        <a:defPPr algn="ctr">
          <a:defRPr sz="1600" dirty="0" smtClean="0"/>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1573</Words>
  <PresentationFormat>A4 210 x 297 mm</PresentationFormat>
  <Paragraphs>313</Paragraphs>
  <Slides>7</Slides>
  <Notes>5</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7</vt:i4>
      </vt:variant>
    </vt:vector>
  </HeadingPairs>
  <TitlesOfParts>
    <vt:vector size="19" baseType="lpstr">
      <vt:lpstr>HGPｺﾞｼｯｸE</vt:lpstr>
      <vt:lpstr>HGP創英角ｺﾞｼｯｸUB</vt:lpstr>
      <vt:lpstr>HGP創英角ﾎﾟｯﾌﾟ体</vt:lpstr>
      <vt:lpstr>HGS創英角ﾎﾟｯﾌﾟ体</vt:lpstr>
      <vt:lpstr>HG丸ｺﾞｼｯｸM-PRO</vt:lpstr>
      <vt:lpstr>Meiryo UI</vt:lpstr>
      <vt:lpstr>ＭＳ Ｐゴシック</vt:lpstr>
      <vt:lpstr>ＭＳ 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2013-08-08T02:50:50Z</dcterms:created>
  <dcterms:modified xsi:type="dcterms:W3CDTF">2018-02-20T00:05:43Z</dcterms:modified>
</cp:coreProperties>
</file>