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handoutMasterIdLst>
    <p:handoutMasterId r:id="rId9"/>
  </p:handoutMasterIdLst>
  <p:sldIdLst>
    <p:sldId id="269" r:id="rId2"/>
    <p:sldId id="258" r:id="rId3"/>
    <p:sldId id="259" r:id="rId4"/>
    <p:sldId id="264" r:id="rId5"/>
    <p:sldId id="273" r:id="rId6"/>
    <p:sldId id="27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F49DCA51-F65A-48CF-8747-C6C19D09E9AE}" type="datetimeFigureOut">
              <a:rPr lang="ja-JP" altLang="en-US"/>
              <a:pPr>
                <a:defRPr/>
              </a:pPr>
              <a:t>2018/2/21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095B9E6-8E2A-4574-88AF-147DAB436C25}" type="slidenum">
              <a:rPr lang="ja-JP" altLang="en-US"/>
              <a:pPr>
                <a:defRPr/>
              </a:pPr>
              <a:t>‹#›</a:t>
            </a:fld>
            <a:endParaRPr lang="ja-JP" altLang="en-US"/>
          </a:p>
        </p:txBody>
      </p:sp>
    </p:spTree>
    <p:extLst>
      <p:ext uri="{BB962C8B-B14F-4D97-AF65-F5344CB8AC3E}">
        <p14:creationId xmlns:p14="http://schemas.microsoft.com/office/powerpoint/2010/main" val="16724592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33" tIns="45716" rIns="91433" bIns="45716"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33" tIns="45716" rIns="91433" bIns="45716" rtlCol="0"/>
          <a:lstStyle>
            <a:lvl1pPr algn="r" eaLnBrk="1" fontAlgn="auto" hangingPunct="1">
              <a:spcBef>
                <a:spcPts val="0"/>
              </a:spcBef>
              <a:spcAft>
                <a:spcPts val="0"/>
              </a:spcAft>
              <a:defRPr sz="1200">
                <a:latin typeface="+mn-lt"/>
                <a:ea typeface="+mn-ea"/>
              </a:defRPr>
            </a:lvl1pPr>
          </a:lstStyle>
          <a:p>
            <a:pPr>
              <a:defRPr/>
            </a:pPr>
            <a:fld id="{CE69E450-D3E4-47A3-B5EF-E69921E15C99}" type="datetimeFigureOut">
              <a:rPr lang="ja-JP" altLang="en-US"/>
              <a:pPr>
                <a:defRPr/>
              </a:pPr>
              <a:t>2018/2/21</a:t>
            </a:fld>
            <a:endParaRPr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33" tIns="45716" rIns="91433" bIns="45716"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33" tIns="45716" rIns="91433" bIns="45716" numCol="1" anchor="b" anchorCtr="0" compatLnSpc="1">
            <a:prstTxWarp prst="textNoShape">
              <a:avLst/>
            </a:prstTxWarp>
          </a:bodyPr>
          <a:lstStyle>
            <a:lvl1pPr algn="r" eaLnBrk="1" hangingPunct="1">
              <a:defRPr sz="1200"/>
            </a:lvl1pPr>
          </a:lstStyle>
          <a:p>
            <a:pPr>
              <a:defRPr/>
            </a:pPr>
            <a:fld id="{2249E338-087E-41E7-B83F-E0F68C434CC2}" type="slidenum">
              <a:rPr lang="ja-JP" altLang="en-US"/>
              <a:pPr>
                <a:defRPr/>
              </a:pPr>
              <a:t>‹#›</a:t>
            </a:fld>
            <a:endParaRPr lang="ja-JP" altLang="en-US"/>
          </a:p>
        </p:txBody>
      </p:sp>
    </p:spTree>
    <p:extLst>
      <p:ext uri="{BB962C8B-B14F-4D97-AF65-F5344CB8AC3E}">
        <p14:creationId xmlns:p14="http://schemas.microsoft.com/office/powerpoint/2010/main" val="3500653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5C0141-7379-4CD9-A868-5398BEE7A3B3}" type="slidenum">
              <a:rPr lang="ja-JP" altLang="en-US" smtClean="0"/>
              <a:pPr/>
              <a:t>2</a:t>
            </a:fld>
            <a:endParaRPr lang="ja-JP" altLang="en-US" smtClean="0"/>
          </a:p>
        </p:txBody>
      </p:sp>
    </p:spTree>
    <p:extLst>
      <p:ext uri="{BB962C8B-B14F-4D97-AF65-F5344CB8AC3E}">
        <p14:creationId xmlns:p14="http://schemas.microsoft.com/office/powerpoint/2010/main" val="4000344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C91BA862-5CCD-4953-BADE-F4F0497334A1}" type="slidenum">
              <a:rPr lang="ja-JP" altLang="en-US" smtClean="0"/>
              <a:pPr/>
              <a:t>3</a:t>
            </a:fld>
            <a:endParaRPr lang="ja-JP" altLang="en-US" smtClean="0"/>
          </a:p>
        </p:txBody>
      </p:sp>
    </p:spTree>
    <p:extLst>
      <p:ext uri="{BB962C8B-B14F-4D97-AF65-F5344CB8AC3E}">
        <p14:creationId xmlns:p14="http://schemas.microsoft.com/office/powerpoint/2010/main" val="316239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024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37E7BA6-48C8-4D8D-9544-328C8C4BA78E}" type="slidenum">
              <a:rPr lang="ja-JP" altLang="en-US" smtClean="0"/>
              <a:pPr/>
              <a:t>4</a:t>
            </a:fld>
            <a:endParaRPr lang="ja-JP" altLang="en-US" smtClean="0"/>
          </a:p>
        </p:txBody>
      </p:sp>
    </p:spTree>
    <p:extLst>
      <p:ext uri="{BB962C8B-B14F-4D97-AF65-F5344CB8AC3E}">
        <p14:creationId xmlns:p14="http://schemas.microsoft.com/office/powerpoint/2010/main" val="157292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EE7EB65-A174-4AC2-BCB5-B0A56CF2F80B}" type="datetime1">
              <a:rPr lang="ja-JP" altLang="en-US"/>
              <a:pPr>
                <a:defRPr/>
              </a:pPr>
              <a:t>2018/2/21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37B9B6-95EF-4B23-8390-7745F1FF1FB4}" type="slidenum">
              <a:rPr lang="ja-JP" altLang="en-US"/>
              <a:pPr>
                <a:defRPr/>
              </a:pPr>
              <a:t>‹#›</a:t>
            </a:fld>
            <a:endParaRPr lang="ja-JP" altLang="en-US"/>
          </a:p>
        </p:txBody>
      </p:sp>
    </p:spTree>
    <p:extLst>
      <p:ext uri="{BB962C8B-B14F-4D97-AF65-F5344CB8AC3E}">
        <p14:creationId xmlns:p14="http://schemas.microsoft.com/office/powerpoint/2010/main" val="347700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511CB61-A3EF-401B-8401-2160405EFB2C}" type="datetime1">
              <a:rPr lang="ja-JP" altLang="en-US"/>
              <a:pPr>
                <a:defRPr/>
              </a:pPr>
              <a:t>2018/2/21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7F48DC0-BA01-4E7A-BE09-2619F7647462}" type="slidenum">
              <a:rPr lang="ja-JP" altLang="en-US"/>
              <a:pPr>
                <a:defRPr/>
              </a:pPr>
              <a:t>‹#›</a:t>
            </a:fld>
            <a:endParaRPr lang="ja-JP" altLang="en-US"/>
          </a:p>
        </p:txBody>
      </p:sp>
    </p:spTree>
    <p:extLst>
      <p:ext uri="{BB962C8B-B14F-4D97-AF65-F5344CB8AC3E}">
        <p14:creationId xmlns:p14="http://schemas.microsoft.com/office/powerpoint/2010/main" val="2579723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46C823F-3864-47BB-8259-A2BDF096806F}" type="datetime1">
              <a:rPr lang="ja-JP" altLang="en-US"/>
              <a:pPr>
                <a:defRPr/>
              </a:pPr>
              <a:t>2018/2/21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4D7D184-218A-4D97-983F-DA8E848EC8BC}" type="slidenum">
              <a:rPr lang="ja-JP" altLang="en-US"/>
              <a:pPr>
                <a:defRPr/>
              </a:pPr>
              <a:t>‹#›</a:t>
            </a:fld>
            <a:endParaRPr lang="ja-JP" altLang="en-US"/>
          </a:p>
        </p:txBody>
      </p:sp>
    </p:spTree>
    <p:extLst>
      <p:ext uri="{BB962C8B-B14F-4D97-AF65-F5344CB8AC3E}">
        <p14:creationId xmlns:p14="http://schemas.microsoft.com/office/powerpoint/2010/main" val="2590921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8FB065A-1227-4FD6-92DF-6B0A68F6CBA1}" type="datetime1">
              <a:rPr lang="ja-JP" altLang="en-US"/>
              <a:pPr>
                <a:defRPr/>
              </a:pPr>
              <a:t>2018/2/21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A2A7D6F-05CA-4C6F-91C9-153205D90CCC}" type="slidenum">
              <a:rPr lang="ja-JP" altLang="en-US"/>
              <a:pPr>
                <a:defRPr/>
              </a:pPr>
              <a:t>‹#›</a:t>
            </a:fld>
            <a:endParaRPr lang="ja-JP" altLang="en-US"/>
          </a:p>
        </p:txBody>
      </p:sp>
    </p:spTree>
    <p:extLst>
      <p:ext uri="{BB962C8B-B14F-4D97-AF65-F5344CB8AC3E}">
        <p14:creationId xmlns:p14="http://schemas.microsoft.com/office/powerpoint/2010/main" val="4187541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A6F3575-2F38-4502-8F74-AC826050315B}" type="datetime1">
              <a:rPr lang="ja-JP" altLang="en-US"/>
              <a:pPr>
                <a:defRPr/>
              </a:pPr>
              <a:t>2018/2/21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232289C-F21F-41ED-95D1-2E4FE33D2102}" type="slidenum">
              <a:rPr lang="ja-JP" altLang="en-US"/>
              <a:pPr>
                <a:defRPr/>
              </a:pPr>
              <a:t>‹#›</a:t>
            </a:fld>
            <a:endParaRPr lang="ja-JP" altLang="en-US"/>
          </a:p>
        </p:txBody>
      </p:sp>
    </p:spTree>
    <p:extLst>
      <p:ext uri="{BB962C8B-B14F-4D97-AF65-F5344CB8AC3E}">
        <p14:creationId xmlns:p14="http://schemas.microsoft.com/office/powerpoint/2010/main" val="27918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730A799-32FF-45BD-9179-0F8A2E255AE0}" type="datetime1">
              <a:rPr lang="ja-JP" altLang="en-US"/>
              <a:pPr>
                <a:defRPr/>
              </a:pPr>
              <a:t>2018/2/21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E1BB1F6-8AA7-42C4-BB65-40BE954415BA}" type="slidenum">
              <a:rPr lang="ja-JP" altLang="en-US"/>
              <a:pPr>
                <a:defRPr/>
              </a:pPr>
              <a:t>‹#›</a:t>
            </a:fld>
            <a:endParaRPr lang="ja-JP" altLang="en-US"/>
          </a:p>
        </p:txBody>
      </p:sp>
    </p:spTree>
    <p:extLst>
      <p:ext uri="{BB962C8B-B14F-4D97-AF65-F5344CB8AC3E}">
        <p14:creationId xmlns:p14="http://schemas.microsoft.com/office/powerpoint/2010/main" val="315418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5EBEF4E-0BA3-4D9D-A4BA-B9AB261400B3}" type="datetime1">
              <a:rPr lang="ja-JP" altLang="en-US"/>
              <a:pPr>
                <a:defRPr/>
              </a:pPr>
              <a:t>2018/2/21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BC13E4C-3902-4234-AAEF-8DF6A1A52D52}" type="slidenum">
              <a:rPr lang="ja-JP" altLang="en-US"/>
              <a:pPr>
                <a:defRPr/>
              </a:pPr>
              <a:t>‹#›</a:t>
            </a:fld>
            <a:endParaRPr lang="ja-JP" altLang="en-US"/>
          </a:p>
        </p:txBody>
      </p:sp>
    </p:spTree>
    <p:extLst>
      <p:ext uri="{BB962C8B-B14F-4D97-AF65-F5344CB8AC3E}">
        <p14:creationId xmlns:p14="http://schemas.microsoft.com/office/powerpoint/2010/main" val="4260815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52C42121-17F3-4F72-A86F-0DD63CA3BDE4}" type="datetime1">
              <a:rPr lang="ja-JP" altLang="en-US"/>
              <a:pPr>
                <a:defRPr/>
              </a:pPr>
              <a:t>2018/2/21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BCA1215-5A45-4C34-95B4-58CEAFCB78FD}" type="slidenum">
              <a:rPr lang="ja-JP" altLang="en-US"/>
              <a:pPr>
                <a:defRPr/>
              </a:pPr>
              <a:t>‹#›</a:t>
            </a:fld>
            <a:endParaRPr lang="ja-JP" altLang="en-US"/>
          </a:p>
        </p:txBody>
      </p:sp>
    </p:spTree>
    <p:extLst>
      <p:ext uri="{BB962C8B-B14F-4D97-AF65-F5344CB8AC3E}">
        <p14:creationId xmlns:p14="http://schemas.microsoft.com/office/powerpoint/2010/main" val="404249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520EAF56-15A0-456B-9918-67F486708967}" type="datetime1">
              <a:rPr lang="ja-JP" altLang="en-US"/>
              <a:pPr>
                <a:defRPr/>
              </a:pPr>
              <a:t>2018/2/21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7431DA4A-40DD-4DF7-BADA-3CCFDA55FF87}" type="slidenum">
              <a:rPr lang="ja-JP" altLang="en-US"/>
              <a:pPr>
                <a:defRPr/>
              </a:pPr>
              <a:t>‹#›</a:t>
            </a:fld>
            <a:endParaRPr lang="ja-JP" altLang="en-US"/>
          </a:p>
        </p:txBody>
      </p:sp>
    </p:spTree>
    <p:extLst>
      <p:ext uri="{BB962C8B-B14F-4D97-AF65-F5344CB8AC3E}">
        <p14:creationId xmlns:p14="http://schemas.microsoft.com/office/powerpoint/2010/main" val="2905449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2A3147-4239-422B-B661-DA5AF828DA81}" type="datetime1">
              <a:rPr lang="ja-JP" altLang="en-US"/>
              <a:pPr>
                <a:defRPr/>
              </a:pPr>
              <a:t>2018/2/21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58788F-750A-4064-A7B6-ACB1B62A61EE}" type="slidenum">
              <a:rPr lang="ja-JP" altLang="en-US"/>
              <a:pPr>
                <a:defRPr/>
              </a:pPr>
              <a:t>‹#›</a:t>
            </a:fld>
            <a:endParaRPr lang="ja-JP" altLang="en-US"/>
          </a:p>
        </p:txBody>
      </p:sp>
    </p:spTree>
    <p:extLst>
      <p:ext uri="{BB962C8B-B14F-4D97-AF65-F5344CB8AC3E}">
        <p14:creationId xmlns:p14="http://schemas.microsoft.com/office/powerpoint/2010/main" val="2638773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A25CF6C-D446-4915-9695-0799702DE5B4}" type="datetime1">
              <a:rPr lang="ja-JP" altLang="en-US"/>
              <a:pPr>
                <a:defRPr/>
              </a:pPr>
              <a:t>2018/2/21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C49EF48-ACF1-4B33-B0BE-0D5368AB120A}" type="slidenum">
              <a:rPr lang="ja-JP" altLang="en-US"/>
              <a:pPr>
                <a:defRPr/>
              </a:pPr>
              <a:t>‹#›</a:t>
            </a:fld>
            <a:endParaRPr lang="ja-JP" altLang="en-US"/>
          </a:p>
        </p:txBody>
      </p:sp>
    </p:spTree>
    <p:extLst>
      <p:ext uri="{BB962C8B-B14F-4D97-AF65-F5344CB8AC3E}">
        <p14:creationId xmlns:p14="http://schemas.microsoft.com/office/powerpoint/2010/main" val="836167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B051A925-229E-4EA5-AFA9-6E2DC6FA0AEA}" type="datetime1">
              <a:rPr lang="ja-JP" altLang="en-US"/>
              <a:pPr>
                <a:defRPr/>
              </a:pPr>
              <a:t>2018/2/21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CB19D89-DE83-4A47-9DEB-973E9A681AB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ローチャート : 端子 7"/>
          <p:cNvSpPr>
            <a:spLocks noGrp="1"/>
          </p:cNvSpPr>
          <p:nvPr>
            <p:ph type="ctrTitle"/>
          </p:nvPr>
        </p:nvSpPr>
        <p:spPr>
          <a:xfrm>
            <a:off x="0" y="2564904"/>
            <a:ext cx="9144000" cy="1470025"/>
          </a:xfrm>
          <a:prstGeom prst="flowChartTerminator">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lstStyle/>
          <a:p>
            <a:pPr>
              <a:lnSpc>
                <a:spcPct val="150000"/>
              </a:lnSpc>
              <a:defRPr/>
            </a:pPr>
            <a:r>
              <a:rPr lang="ja-JP" altLang="en-US" sz="3600" b="1" dirty="0" smtClean="0">
                <a:solidFill>
                  <a:prstClr val="black"/>
                </a:solidFill>
                <a:latin typeface="+mn-ea"/>
              </a:rPr>
              <a:t>財政制度に係る国との調整状況について</a:t>
            </a:r>
            <a:endParaRPr lang="en-US" altLang="ja-JP" sz="3600" b="1" dirty="0" smtClean="0">
              <a:solidFill>
                <a:prstClr val="black"/>
              </a:solidFill>
              <a:latin typeface="+mn-ea"/>
            </a:endParaRPr>
          </a:p>
        </p:txBody>
      </p:sp>
      <p:sp>
        <p:nvSpPr>
          <p:cNvPr id="5" name="正方形/長方形 4"/>
          <p:cNvSpPr/>
          <p:nvPr/>
        </p:nvSpPr>
        <p:spPr>
          <a:xfrm>
            <a:off x="7010742" y="299385"/>
            <a:ext cx="1998771" cy="648072"/>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a:t>
            </a:r>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2400" dirty="0" smtClean="0">
                <a:latin typeface="ＭＳ ゴシック" panose="020B0609070205080204" pitchFamily="49" charset="-128"/>
                <a:ea typeface="ＭＳ ゴシック" panose="020B0609070205080204" pitchFamily="49" charset="-128"/>
              </a:rPr>
              <a:t>料</a:t>
            </a:r>
            <a:r>
              <a:rPr kumimoji="1" lang="ja-JP" altLang="en-US" sz="12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２ー２</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テキスト ボックス 5"/>
          <p:cNvSpPr txBox="1">
            <a:spLocks noChangeArrowheads="1"/>
          </p:cNvSpPr>
          <p:nvPr/>
        </p:nvSpPr>
        <p:spPr bwMode="auto">
          <a:xfrm>
            <a:off x="0" y="0"/>
            <a:ext cx="5313363"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第８回</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大都市制度（特別区設置）協議会資料</a:t>
            </a:r>
            <a:endParaRPr lang="en-US" altLang="ja-JP"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0" y="5013325"/>
            <a:ext cx="9144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年２月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0" name="テキスト ボックス 9"/>
          <p:cNvSpPr txBox="1"/>
          <p:nvPr/>
        </p:nvSpPr>
        <p:spPr>
          <a:xfrm>
            <a:off x="3438128" y="3670669"/>
            <a:ext cx="2267744" cy="36988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H30.</a:t>
            </a:r>
            <a:r>
              <a:rPr lang="ja-JP" altLang="en-US" dirty="0">
                <a:latin typeface="Meiryo UI" panose="020B0604030504040204" pitchFamily="50" charset="-128"/>
                <a:ea typeface="Meiryo UI" panose="020B0604030504040204" pitchFamily="50" charset="-128"/>
              </a:rPr>
              <a:t>２</a:t>
            </a:r>
            <a:r>
              <a:rPr lang="en-US" altLang="ja-JP" dirty="0">
                <a:latin typeface="Meiryo UI" panose="020B0604030504040204" pitchFamily="50" charset="-128"/>
                <a:ea typeface="Meiryo UI" panose="020B0604030504040204" pitchFamily="50" charset="-128"/>
              </a:rPr>
              <a:t>.22</a:t>
            </a:r>
            <a:r>
              <a:rPr lang="ja-JP" altLang="en-US" dirty="0" smtClean="0">
                <a:latin typeface="Meiryo UI" panose="020B0604030504040204" pitchFamily="50" charset="-128"/>
                <a:ea typeface="Meiryo UI" panose="020B0604030504040204" pitchFamily="50" charset="-128"/>
              </a:rPr>
              <a:t>時点）</a:t>
            </a:r>
            <a:endParaRPr lang="en-US" altLang="ja-JP" dirty="0">
              <a:latin typeface="Meiryo UI" panose="020B0604030504040204" pitchFamily="50" charset="-128"/>
              <a:ea typeface="Meiryo UI"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コンテンツ プレースホルダ 4"/>
          <p:cNvGraphicFramePr>
            <a:graphicFrameLocks noGrp="1"/>
          </p:cNvGraphicFramePr>
          <p:nvPr>
            <p:ph idx="1"/>
          </p:nvPr>
        </p:nvGraphicFramePr>
        <p:xfrm>
          <a:off x="160338" y="260350"/>
          <a:ext cx="8820150" cy="4221163"/>
        </p:xfrm>
        <a:graphic>
          <a:graphicData uri="http://schemas.openxmlformats.org/drawingml/2006/table">
            <a:tbl>
              <a:tblPr firstRow="1" bandRow="1">
                <a:tableStyleId>{21E4AEA4-8DFA-4A89-87EB-49C32662AFE0}</a:tableStyleId>
              </a:tblPr>
              <a:tblGrid>
                <a:gridCol w="5203750"/>
                <a:gridCol w="3616400"/>
              </a:tblGrid>
              <a:tr h="346314">
                <a:tc gridSpan="2">
                  <a:txBody>
                    <a:bodyPr/>
                    <a:lstStyle/>
                    <a:p>
                      <a:pPr algn="l"/>
                      <a:r>
                        <a:rPr kumimoji="1" lang="ja-JP" altLang="en-US" sz="1800" dirty="0" smtClean="0">
                          <a:latin typeface="Meiryo UI" pitchFamily="50" charset="-128"/>
                          <a:ea typeface="Meiryo UI" pitchFamily="50" charset="-128"/>
                          <a:cs typeface="Meiryo UI" pitchFamily="50" charset="-128"/>
                        </a:rPr>
                        <a:t>（１）財政調整</a:t>
                      </a:r>
                      <a:endParaRPr kumimoji="1" lang="ja-JP" altLang="en-US" sz="1800" dirty="0">
                        <a:latin typeface="Meiryo UI" pitchFamily="50" charset="-128"/>
                        <a:ea typeface="Meiryo UI" pitchFamily="50" charset="-128"/>
                        <a:cs typeface="Meiryo UI" pitchFamily="50" charset="-128"/>
                      </a:endParaRPr>
                    </a:p>
                  </a:txBody>
                  <a:tcPr marL="36001" marR="36001" marT="35997" marB="35997" anchor="ctr"/>
                </a:tc>
                <a:tc hMerge="1">
                  <a:txBody>
                    <a:bodyPr/>
                    <a:lstStyle/>
                    <a:p>
                      <a:pPr algn="l"/>
                      <a:endParaRPr kumimoji="1" lang="ja-JP" altLang="en-US" sz="1800" dirty="0">
                        <a:latin typeface="Meiryo UI" pitchFamily="50" charset="-128"/>
                        <a:ea typeface="Meiryo UI" pitchFamily="50" charset="-128"/>
                        <a:cs typeface="Meiryo UI" pitchFamily="50" charset="-128"/>
                      </a:endParaRPr>
                    </a:p>
                  </a:txBody>
                  <a:tcPr marL="36000" marR="36000" marT="36000" marB="36000" anchor="ctr"/>
                </a:tc>
              </a:tr>
              <a:tr h="559674">
                <a:tc>
                  <a:txBody>
                    <a:bodyPr/>
                    <a:lstStyle/>
                    <a:p>
                      <a:pPr marL="0" indent="0" algn="ctr">
                        <a:buFont typeface="Arial" pitchFamily="34" charset="0"/>
                        <a:buNone/>
                      </a:pPr>
                      <a:r>
                        <a:rPr kumimoji="1" lang="ja-JP" altLang="en-US" sz="1600" b="1" dirty="0" smtClean="0">
                          <a:latin typeface="Meiryo UI" pitchFamily="50" charset="-128"/>
                          <a:ea typeface="Meiryo UI" pitchFamily="50" charset="-128"/>
                          <a:cs typeface="Meiryo UI" pitchFamily="50" charset="-128"/>
                        </a:rPr>
                        <a:t>素案における考え方</a:t>
                      </a:r>
                      <a:endParaRPr kumimoji="1" lang="en-US" altLang="ja-JP" sz="1600" b="1" dirty="0" smtClean="0">
                        <a:latin typeface="Meiryo UI" pitchFamily="50" charset="-128"/>
                        <a:ea typeface="Meiryo UI" pitchFamily="50" charset="-128"/>
                        <a:cs typeface="Meiryo UI" pitchFamily="50" charset="-128"/>
                      </a:endParaRPr>
                    </a:p>
                    <a:p>
                      <a:pPr marL="0" indent="0" algn="ctr">
                        <a:buFont typeface="Arial" pitchFamily="34" charset="0"/>
                        <a:buNone/>
                      </a:pPr>
                      <a:r>
                        <a:rPr kumimoji="1" lang="ja-JP" altLang="en-US" sz="1600" b="1" dirty="0" smtClean="0">
                          <a:latin typeface="Meiryo UI" pitchFamily="50" charset="-128"/>
                          <a:ea typeface="Meiryo UI" pitchFamily="50" charset="-128"/>
                          <a:cs typeface="Meiryo UI" pitchFamily="50" charset="-128"/>
                        </a:rPr>
                        <a:t>（国との調整内容）</a:t>
                      </a:r>
                      <a:endParaRPr kumimoji="1" lang="en-US" altLang="ja-JP" sz="1600" b="1" dirty="0" smtClean="0">
                        <a:latin typeface="Meiryo UI" pitchFamily="50" charset="-128"/>
                        <a:ea typeface="Meiryo UI" pitchFamily="50" charset="-128"/>
                        <a:cs typeface="Meiryo UI" pitchFamily="50" charset="-128"/>
                      </a:endParaRPr>
                    </a:p>
                  </a:txBody>
                  <a:tcPr marL="36001" marR="36001" marT="35997" marB="35997" anchor="ctr"/>
                </a:tc>
                <a:tc>
                  <a:txBody>
                    <a:bodyPr/>
                    <a:lstStyle/>
                    <a:p>
                      <a:pPr marL="0" indent="0" algn="ctr">
                        <a:buFont typeface="Arial" pitchFamily="34" charset="0"/>
                        <a:buNone/>
                      </a:pPr>
                      <a:r>
                        <a:rPr kumimoji="1" lang="ja-JP" altLang="en-US" sz="1600" b="1" strike="noStrike" dirty="0" smtClean="0">
                          <a:solidFill>
                            <a:schemeClr val="tx1"/>
                          </a:solidFill>
                          <a:latin typeface="Meiryo UI" pitchFamily="50" charset="-128"/>
                          <a:ea typeface="Meiryo UI" pitchFamily="50" charset="-128"/>
                          <a:cs typeface="Meiryo UI" pitchFamily="50" charset="-128"/>
                        </a:rPr>
                        <a:t>国の回答意見</a:t>
                      </a:r>
                      <a:endParaRPr kumimoji="1" lang="en-US" altLang="ja-JP" sz="1600" b="1" strike="noStrike" dirty="0" smtClean="0">
                        <a:solidFill>
                          <a:schemeClr val="tx1"/>
                        </a:solidFill>
                        <a:latin typeface="Meiryo UI" pitchFamily="50" charset="-128"/>
                        <a:ea typeface="Meiryo UI" pitchFamily="50" charset="-128"/>
                        <a:cs typeface="Meiryo UI" pitchFamily="50" charset="-128"/>
                      </a:endParaRPr>
                    </a:p>
                  </a:txBody>
                  <a:tcPr marL="36001" marR="36001" marT="35997" marB="35997" anchor="ctr"/>
                </a:tc>
              </a:tr>
              <a:tr h="3315175">
                <a:tc>
                  <a:txBody>
                    <a:bodyPr/>
                    <a:lstStyle/>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r>
                        <a:rPr lang="ja-JP" altLang="en-US" sz="1400" dirty="0" smtClean="0">
                          <a:latin typeface="Meiryo UI" pitchFamily="50" charset="-128"/>
                          <a:ea typeface="Meiryo UI" pitchFamily="50" charset="-128"/>
                          <a:cs typeface="Meiryo UI" pitchFamily="50" charset="-128"/>
                        </a:rPr>
                        <a:t>　現行法上の普通税三税（法人市町村民税、固定資産税、特別土地保有税）に加え、「条例で定める額」を特別区財政調整交付金総額に加算できるよう地方自治法等を改正</a:t>
                      </a:r>
                      <a:endParaRPr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r>
                        <a:rPr kumimoji="1" lang="ja-JP" altLang="en-US" sz="1400" dirty="0" smtClean="0">
                          <a:latin typeface="Meiryo UI" pitchFamily="50" charset="-128"/>
                          <a:ea typeface="Meiryo UI" pitchFamily="50" charset="-128"/>
                          <a:cs typeface="Meiryo UI" pitchFamily="50" charset="-128"/>
                        </a:rPr>
                        <a:t>　臨時財政対策債については、現行制度どおり、他の市町村と同様に特別区が発行　</a:t>
                      </a:r>
                      <a:r>
                        <a:rPr kumimoji="1" lang="en-US" altLang="ja-JP" sz="1400" dirty="0" smtClean="0">
                          <a:latin typeface="Meiryo UI" pitchFamily="50" charset="-128"/>
                          <a:ea typeface="Meiryo UI" pitchFamily="50" charset="-128"/>
                          <a:cs typeface="Meiryo UI" pitchFamily="50" charset="-128"/>
                        </a:rPr>
                        <a:t>※</a:t>
                      </a:r>
                    </a:p>
                    <a:p>
                      <a:pPr marL="180000" marR="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endParaRPr kumimoji="1" lang="en-US" altLang="ja-JP" sz="1400" dirty="0" smtClean="0">
                        <a:latin typeface="Meiryo UI" pitchFamily="50" charset="-128"/>
                        <a:ea typeface="Meiryo UI" pitchFamily="50" charset="-128"/>
                        <a:cs typeface="Meiryo UI" pitchFamily="50" charset="-128"/>
                      </a:endParaRPr>
                    </a:p>
                  </a:txBody>
                  <a:tcPr marL="72001" marR="72001" marT="71994" marB="71994"/>
                </a:tc>
                <a:tc>
                  <a:txBody>
                    <a:bodyPr/>
                    <a:lstStyle/>
                    <a:p>
                      <a:pPr marL="180000" marR="0" lvl="0" indent="-180000" algn="l" defTabSz="914400" rtl="0" eaLnBrk="1" fontAlgn="auto" latinLnBrk="0" hangingPunct="1">
                        <a:lnSpc>
                          <a:spcPct val="100000"/>
                        </a:lnSpc>
                        <a:spcBef>
                          <a:spcPts val="0"/>
                        </a:spcBef>
                        <a:spcAft>
                          <a:spcPts val="0"/>
                        </a:spcAft>
                        <a:buClrTx/>
                        <a:buSzTx/>
                        <a:buFont typeface="Wingdings" pitchFamily="2" charset="2"/>
                        <a:buChar char="n"/>
                        <a:tabLst/>
                        <a:defRPr/>
                      </a:pPr>
                      <a:r>
                        <a:rPr lang="ja-JP" altLang="en-US" sz="1400" dirty="0" smtClean="0">
                          <a:solidFill>
                            <a:schemeClr val="tx1"/>
                          </a:solidFill>
                          <a:latin typeface="Meiryo UI" pitchFamily="50" charset="-128"/>
                          <a:ea typeface="Meiryo UI" pitchFamily="50" charset="-128"/>
                          <a:cs typeface="Meiryo UI" pitchFamily="50" charset="-128"/>
                        </a:rPr>
                        <a:t>　特別区財政調整交付金の額が、大阪府と特別区及び特別区相互間の財源の均衡化を図る必要など同交付金の目的を達成するための額を下回るおそれがある場合には、大阪府は、同交付金の額に「条例で定める額」を加算することを可能とする方向で検討</a:t>
                      </a:r>
                      <a:endParaRPr lang="en-US" altLang="ja-JP" sz="1400" dirty="0" smtClean="0">
                        <a:solidFill>
                          <a:schemeClr val="tx1"/>
                        </a:solidFill>
                        <a:latin typeface="Meiryo UI" pitchFamily="50" charset="-128"/>
                        <a:ea typeface="Meiryo UI" pitchFamily="50" charset="-128"/>
                        <a:cs typeface="Meiryo UI" pitchFamily="50" charset="-128"/>
                      </a:endParaRPr>
                    </a:p>
                    <a:p>
                      <a:pPr marL="180000" marR="0" lvl="0" indent="-180000" algn="l" defTabSz="914400" rtl="0" eaLnBrk="1" fontAlgn="auto" latinLnBrk="0" hangingPunct="1">
                        <a:lnSpc>
                          <a:spcPct val="100000"/>
                        </a:lnSpc>
                        <a:spcBef>
                          <a:spcPts val="0"/>
                        </a:spcBef>
                        <a:spcAft>
                          <a:spcPts val="0"/>
                        </a:spcAft>
                        <a:buClrTx/>
                        <a:buSzTx/>
                        <a:buFont typeface="Wingdings" pitchFamily="2" charset="2"/>
                        <a:buChar char="n"/>
                        <a:tabLst/>
                        <a:defRPr/>
                      </a:pP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180000" marR="0" lvl="0" indent="-180000" algn="l" defTabSz="914400" rtl="0" eaLnBrk="1" fontAlgn="auto" latinLnBrk="0" hangingPunct="1">
                        <a:lnSpc>
                          <a:spcPct val="100000"/>
                        </a:lnSpc>
                        <a:spcBef>
                          <a:spcPts val="0"/>
                        </a:spcBef>
                        <a:spcAft>
                          <a:spcPts val="0"/>
                        </a:spcAft>
                        <a:buClrTx/>
                        <a:buSzTx/>
                        <a:buFont typeface="Wingdings" pitchFamily="2" charset="2"/>
                        <a:buChar char="n"/>
                        <a:tabLst/>
                        <a:defRPr/>
                      </a:pP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180000" marR="0" lvl="0" indent="-180000" algn="l" defTabSz="914400" rtl="0" eaLnBrk="1" fontAlgn="auto" latinLnBrk="0" hangingPunct="1">
                        <a:lnSpc>
                          <a:spcPct val="100000"/>
                        </a:lnSpc>
                        <a:spcBef>
                          <a:spcPts val="0"/>
                        </a:spcBef>
                        <a:spcAft>
                          <a:spcPts val="0"/>
                        </a:spcAft>
                        <a:buClrTx/>
                        <a:buSzTx/>
                        <a:buFont typeface="Wingdings" pitchFamily="2" charset="2"/>
                        <a:buChar char="n"/>
                        <a:tabLst/>
                        <a:defRPr/>
                      </a:pP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180000" marR="0" lvl="0" indent="-25200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108000" marR="0" lvl="0" indent="-18000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altLang="ja-JP" sz="1400" dirty="0" smtClean="0">
                        <a:latin typeface="Meiryo UI" pitchFamily="50" charset="-128"/>
                        <a:ea typeface="Meiryo UI" pitchFamily="50" charset="-128"/>
                        <a:cs typeface="Meiryo UI" pitchFamily="50" charset="-128"/>
                      </a:endParaRPr>
                    </a:p>
                  </a:txBody>
                  <a:tcPr marL="72001" marR="72001" marT="71994" marB="71994"/>
                </a:tc>
              </a:tr>
            </a:tbl>
          </a:graphicData>
        </a:graphic>
      </p:graphicFrame>
      <p:sp>
        <p:nvSpPr>
          <p:cNvPr id="5135" name="テキスト ボックス 5"/>
          <p:cNvSpPr txBox="1">
            <a:spLocks noChangeArrowheads="1"/>
          </p:cNvSpPr>
          <p:nvPr/>
        </p:nvSpPr>
        <p:spPr bwMode="auto">
          <a:xfrm>
            <a:off x="539750" y="2027238"/>
            <a:ext cx="4103688" cy="1014412"/>
          </a:xfrm>
          <a:prstGeom prst="rect">
            <a:avLst/>
          </a:prstGeom>
          <a:solidFill>
            <a:schemeClr val="bg1"/>
          </a:solidFill>
          <a:ln w="9525">
            <a:solidFill>
              <a:schemeClr val="tx1"/>
            </a:solidFill>
            <a:prstDash val="sysDash"/>
            <a:miter lim="800000"/>
            <a:headEnd/>
            <a:tailEnd/>
          </a:ln>
        </p:spPr>
        <p:txBody>
          <a:bodyPr anchor="ctr">
            <a:spAutoFit/>
          </a:bodyPr>
          <a:lstStyle>
            <a:lvl1pPr marL="87313" indent="-873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Meiryo UI" panose="020B0604030504040204" pitchFamily="50" charset="-128"/>
                <a:ea typeface="Meiryo UI" panose="020B0604030504040204" pitchFamily="50" charset="-128"/>
              </a:rPr>
              <a:t>〇普通税三税だけでは財政調整を安定的にカバーできるとは言えない状況</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〇制度を安定的に運営していくためには、地方交付税相当額を加えることが不可欠</a:t>
            </a:r>
            <a:endParaRPr lang="en-US" altLang="ja-JP" sz="1200">
              <a:latin typeface="Meiryo UI" panose="020B0604030504040204" pitchFamily="50" charset="-128"/>
              <a:ea typeface="Meiryo UI" panose="020B0604030504040204" pitchFamily="50" charset="-128"/>
            </a:endParaRPr>
          </a:p>
          <a:p>
            <a:pPr algn="r" eaLnBrk="1" hangingPunct="1">
              <a:spcBef>
                <a:spcPct val="0"/>
              </a:spcBef>
              <a:buFont typeface="Arial" panose="020B0604020202020204" pitchFamily="34" charset="0"/>
              <a:buNone/>
            </a:pPr>
            <a:r>
              <a:rPr lang="ja-JP" altLang="en-US" sz="1200">
                <a:latin typeface="Meiryo UI" panose="020B0604030504040204" pitchFamily="50" charset="-128"/>
                <a:ea typeface="Meiryo UI" panose="020B0604030504040204" pitchFamily="50" charset="-128"/>
              </a:rPr>
              <a:t>（特別区素案「財政ー１２」より）</a:t>
            </a:r>
          </a:p>
        </p:txBody>
      </p:sp>
      <p:sp>
        <p:nvSpPr>
          <p:cNvPr id="5136" name="テキスト ボックス 1"/>
          <p:cNvSpPr txBox="1">
            <a:spLocks noChangeArrowheads="1"/>
          </p:cNvSpPr>
          <p:nvPr/>
        </p:nvSpPr>
        <p:spPr bwMode="auto">
          <a:xfrm>
            <a:off x="119063" y="4538663"/>
            <a:ext cx="8924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臨時財政対策債については、引き続き検討中である旨を確認</a:t>
            </a:r>
            <a:endParaRPr lang="en-US" altLang="ja-JP" sz="1200">
              <a:latin typeface="Meiryo UI" panose="020B0604030504040204" pitchFamily="50" charset="-128"/>
              <a:ea typeface="Meiryo UI" panose="020B0604030504040204" pitchFamily="50" charset="-128"/>
            </a:endParaRPr>
          </a:p>
        </p:txBody>
      </p:sp>
      <p:sp>
        <p:nvSpPr>
          <p:cNvPr id="5137" name="正方形/長方形 27"/>
          <p:cNvSpPr>
            <a:spLocks noChangeArrowheads="1"/>
          </p:cNvSpPr>
          <p:nvPr/>
        </p:nvSpPr>
        <p:spPr bwMode="auto">
          <a:xfrm>
            <a:off x="8112125" y="12700"/>
            <a:ext cx="1031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 １</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bwMode="auto">
          <a:xfrm>
            <a:off x="6516688" y="2224088"/>
            <a:ext cx="1571625" cy="31496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5" name="テキスト ボックス 34"/>
          <p:cNvSpPr txBox="1"/>
          <p:nvPr/>
        </p:nvSpPr>
        <p:spPr>
          <a:xfrm>
            <a:off x="800100" y="2349500"/>
            <a:ext cx="1512888" cy="2592388"/>
          </a:xfrm>
          <a:prstGeom prst="roundRect">
            <a:avLst>
              <a:gd name="adj" fmla="val 4628"/>
            </a:avLst>
          </a:prstGeom>
          <a:solidFill>
            <a:schemeClr val="accent5">
              <a:lumMod val="20000"/>
              <a:lumOff val="80000"/>
            </a:schemeClr>
          </a:solidFill>
          <a:ln w="3175">
            <a:solidFill>
              <a:schemeClr val="accent1">
                <a:shade val="50000"/>
              </a:schemeClr>
            </a:solidFill>
          </a:ln>
        </p:spPr>
        <p:txBody>
          <a:bodyPr/>
          <a:lstStyle/>
          <a:p>
            <a:pPr algn="ctr" eaLnBrk="1" hangingPunct="1">
              <a:defRPr/>
            </a:pPr>
            <a:endParaRPr lang="ja-JP" altLang="en-US" sz="1200" dirty="0">
              <a:solidFill>
                <a:schemeClr val="bg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2457450" y="2349500"/>
            <a:ext cx="3167063" cy="2592388"/>
          </a:xfrm>
          <a:prstGeom prst="roundRect">
            <a:avLst>
              <a:gd name="adj" fmla="val 2367"/>
            </a:avLst>
          </a:prstGeom>
          <a:solidFill>
            <a:schemeClr val="accent5">
              <a:lumMod val="20000"/>
              <a:lumOff val="80000"/>
            </a:schemeClr>
          </a:solidFill>
          <a:ln w="3175">
            <a:solidFill>
              <a:schemeClr val="accent1">
                <a:shade val="50000"/>
              </a:schemeClr>
            </a:solidFill>
          </a:ln>
        </p:spPr>
        <p:txBody>
          <a:bodyPr/>
          <a:lstStyle/>
          <a:p>
            <a:pPr algn="ctr" eaLnBrk="1" hangingPunct="1">
              <a:defRPr/>
            </a:pPr>
            <a:endParaRPr lang="ja-JP" altLang="en-US" sz="1200" dirty="0">
              <a:solidFill>
                <a:schemeClr val="bg1"/>
              </a:solidFill>
              <a:latin typeface="Meiryo UI" pitchFamily="50" charset="-128"/>
              <a:ea typeface="Meiryo UI" pitchFamily="50" charset="-128"/>
              <a:cs typeface="Meiryo UI" pitchFamily="50" charset="-128"/>
            </a:endParaRPr>
          </a:p>
        </p:txBody>
      </p:sp>
      <p:sp>
        <p:nvSpPr>
          <p:cNvPr id="38" name="正方形/長方形 37"/>
          <p:cNvSpPr/>
          <p:nvPr/>
        </p:nvSpPr>
        <p:spPr>
          <a:xfrm>
            <a:off x="754063" y="1196975"/>
            <a:ext cx="2016125" cy="28733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ja-JP" altLang="en-US" sz="1400" b="1" dirty="0">
                <a:solidFill>
                  <a:schemeClr val="tx1"/>
                </a:solidFill>
                <a:latin typeface="Meiryo UI" pitchFamily="50" charset="-128"/>
                <a:ea typeface="Meiryo UI" pitchFamily="50" charset="-128"/>
                <a:cs typeface="Meiryo UI" pitchFamily="50" charset="-128"/>
              </a:rPr>
              <a:t>財政調整財源の流れ</a:t>
            </a:r>
          </a:p>
        </p:txBody>
      </p:sp>
      <p:sp>
        <p:nvSpPr>
          <p:cNvPr id="39" name="正方形/長方形 38"/>
          <p:cNvSpPr/>
          <p:nvPr/>
        </p:nvSpPr>
        <p:spPr>
          <a:xfrm>
            <a:off x="744538" y="2060575"/>
            <a:ext cx="5024437" cy="2952750"/>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175" name="テキスト ボックス 39"/>
          <p:cNvSpPr txBox="1">
            <a:spLocks noChangeArrowheads="1"/>
          </p:cNvSpPr>
          <p:nvPr/>
        </p:nvSpPr>
        <p:spPr bwMode="auto">
          <a:xfrm>
            <a:off x="746125" y="2041525"/>
            <a:ext cx="7223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a:latin typeface="Meiryo UI" panose="020B0604030504040204" pitchFamily="50" charset="-128"/>
                <a:ea typeface="Meiryo UI" panose="020B0604030504040204" pitchFamily="50" charset="-128"/>
              </a:rPr>
              <a:t>大阪府</a:t>
            </a:r>
            <a:endParaRPr lang="ja-JP" altLang="en-US" sz="1200" b="1">
              <a:latin typeface="Meiryo UI" panose="020B0604030504040204" pitchFamily="50" charset="-128"/>
              <a:ea typeface="Meiryo UI" panose="020B0604030504040204" pitchFamily="50" charset="-128"/>
            </a:endParaRPr>
          </a:p>
        </p:txBody>
      </p:sp>
      <p:sp>
        <p:nvSpPr>
          <p:cNvPr id="41" name="正方形/長方形 40"/>
          <p:cNvSpPr/>
          <p:nvPr/>
        </p:nvSpPr>
        <p:spPr>
          <a:xfrm>
            <a:off x="1016000" y="2492375"/>
            <a:ext cx="1081088" cy="226218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177" name="テキスト ボックス 42"/>
          <p:cNvSpPr txBox="1">
            <a:spLocks noChangeArrowheads="1"/>
          </p:cNvSpPr>
          <p:nvPr/>
        </p:nvSpPr>
        <p:spPr bwMode="auto">
          <a:xfrm>
            <a:off x="1160463" y="3295650"/>
            <a:ext cx="8001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Meiryo UI" panose="020B0604030504040204" pitchFamily="50" charset="-128"/>
                <a:ea typeface="Meiryo UI" panose="020B0604030504040204" pitchFamily="50" charset="-128"/>
              </a:rPr>
              <a:t>一般会計</a:t>
            </a:r>
          </a:p>
        </p:txBody>
      </p:sp>
      <p:sp>
        <p:nvSpPr>
          <p:cNvPr id="44" name="下矢印 43"/>
          <p:cNvSpPr/>
          <p:nvPr/>
        </p:nvSpPr>
        <p:spPr>
          <a:xfrm rot="5400000" flipV="1">
            <a:off x="6812756" y="3494882"/>
            <a:ext cx="1368425" cy="287338"/>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45" name="テキスト ボックス 44"/>
          <p:cNvSpPr txBox="1"/>
          <p:nvPr/>
        </p:nvSpPr>
        <p:spPr>
          <a:xfrm>
            <a:off x="2843213" y="1557338"/>
            <a:ext cx="2422525" cy="431800"/>
          </a:xfrm>
          <a:prstGeom prst="rect">
            <a:avLst/>
          </a:prstGeom>
          <a:solidFill>
            <a:schemeClr val="tx2">
              <a:lumMod val="60000"/>
              <a:lumOff val="40000"/>
            </a:schemeClr>
          </a:solidFill>
        </p:spPr>
        <p:txBody>
          <a:bodyPr/>
          <a:lstStyle/>
          <a:p>
            <a:pPr algn="ctr" eaLnBrk="1" hangingPunct="1">
              <a:defRPr/>
            </a:pPr>
            <a:r>
              <a:rPr lang="ja-JP" altLang="en-US" sz="1200" dirty="0">
                <a:solidFill>
                  <a:schemeClr val="bg1"/>
                </a:solidFill>
                <a:latin typeface="Meiryo UI" pitchFamily="50" charset="-128"/>
                <a:ea typeface="Meiryo UI" pitchFamily="50" charset="-128"/>
                <a:cs typeface="Meiryo UI" pitchFamily="50" charset="-128"/>
              </a:rPr>
              <a:t>普通税三税</a:t>
            </a:r>
            <a:endParaRPr lang="en-US" altLang="ja-JP" sz="1200" dirty="0">
              <a:solidFill>
                <a:schemeClr val="bg1"/>
              </a:solidFill>
              <a:latin typeface="Meiryo UI" pitchFamily="50" charset="-128"/>
              <a:ea typeface="Meiryo UI" pitchFamily="50" charset="-128"/>
              <a:cs typeface="Meiryo UI" pitchFamily="50" charset="-128"/>
            </a:endParaRPr>
          </a:p>
          <a:p>
            <a:pPr algn="ctr" eaLnBrk="1" hangingPunct="1">
              <a:defRPr/>
            </a:pPr>
            <a:r>
              <a:rPr lang="ja-JP" altLang="en-US" sz="1100" dirty="0">
                <a:solidFill>
                  <a:schemeClr val="bg1"/>
                </a:solidFill>
                <a:latin typeface="Meiryo UI" pitchFamily="50" charset="-128"/>
                <a:ea typeface="Meiryo UI" pitchFamily="50" charset="-128"/>
                <a:cs typeface="Meiryo UI" pitchFamily="50" charset="-128"/>
              </a:rPr>
              <a:t>（法人市町村民税・固定資産税等）</a:t>
            </a:r>
          </a:p>
        </p:txBody>
      </p:sp>
      <p:sp>
        <p:nvSpPr>
          <p:cNvPr id="46" name="テキスト ボックス 45"/>
          <p:cNvSpPr txBox="1"/>
          <p:nvPr/>
        </p:nvSpPr>
        <p:spPr>
          <a:xfrm>
            <a:off x="1039813" y="1557338"/>
            <a:ext cx="1439862" cy="460375"/>
          </a:xfrm>
          <a:prstGeom prst="rect">
            <a:avLst/>
          </a:prstGeom>
          <a:solidFill>
            <a:schemeClr val="tx2">
              <a:lumMod val="60000"/>
              <a:lumOff val="40000"/>
            </a:schemeClr>
          </a:solidFill>
        </p:spPr>
        <p:txBody>
          <a:bodyPr>
            <a:spAutoFit/>
          </a:bodyPr>
          <a:lstStyle/>
          <a:p>
            <a:pPr eaLnBrk="1" hangingPunct="1">
              <a:defRPr/>
            </a:pPr>
            <a:r>
              <a:rPr lang="ja-JP" altLang="en-US" sz="1200" dirty="0">
                <a:solidFill>
                  <a:schemeClr val="bg1"/>
                </a:solidFill>
                <a:latin typeface="Meiryo UI" pitchFamily="50" charset="-128"/>
                <a:ea typeface="Meiryo UI" pitchFamily="50" charset="-128"/>
                <a:cs typeface="Meiryo UI" pitchFamily="50" charset="-128"/>
              </a:rPr>
              <a:t>地方交付税</a:t>
            </a:r>
            <a:endParaRPr lang="en-US" altLang="ja-JP" sz="1200" dirty="0">
              <a:solidFill>
                <a:schemeClr val="bg1"/>
              </a:solidFill>
              <a:latin typeface="Meiryo UI" pitchFamily="50" charset="-128"/>
              <a:ea typeface="Meiryo UI" pitchFamily="50" charset="-128"/>
              <a:cs typeface="Meiryo UI" pitchFamily="50" charset="-128"/>
            </a:endParaRPr>
          </a:p>
          <a:p>
            <a:pPr eaLnBrk="1" hangingPunct="1">
              <a:defRPr/>
            </a:pPr>
            <a:r>
              <a:rPr lang="ja-JP" altLang="en-US" sz="1200" dirty="0">
                <a:solidFill>
                  <a:schemeClr val="bg1"/>
                </a:solidFill>
                <a:latin typeface="Meiryo UI" pitchFamily="50" charset="-128"/>
                <a:ea typeface="Meiryo UI" pitchFamily="50" charset="-128"/>
                <a:cs typeface="Meiryo UI" pitchFamily="50" charset="-128"/>
              </a:rPr>
              <a:t>（市町村算定分）</a:t>
            </a:r>
            <a:endParaRPr lang="en-US" altLang="ja-JP" sz="1200" dirty="0">
              <a:solidFill>
                <a:schemeClr val="bg1"/>
              </a:solidFill>
              <a:latin typeface="Meiryo UI" pitchFamily="50" charset="-128"/>
              <a:ea typeface="Meiryo UI" pitchFamily="50" charset="-128"/>
              <a:cs typeface="Meiryo UI" pitchFamily="50" charset="-128"/>
            </a:endParaRPr>
          </a:p>
        </p:txBody>
      </p:sp>
      <p:sp>
        <p:nvSpPr>
          <p:cNvPr id="47" name="正方形/長方形 46"/>
          <p:cNvSpPr/>
          <p:nvPr/>
        </p:nvSpPr>
        <p:spPr>
          <a:xfrm>
            <a:off x="728663" y="5084763"/>
            <a:ext cx="2016125" cy="288925"/>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ja-JP" altLang="en-US" sz="1400" b="1" dirty="0">
                <a:solidFill>
                  <a:schemeClr val="tx1"/>
                </a:solidFill>
                <a:latin typeface="Meiryo UI" pitchFamily="50" charset="-128"/>
                <a:ea typeface="Meiryo UI" pitchFamily="50" charset="-128"/>
                <a:cs typeface="Meiryo UI" pitchFamily="50" charset="-128"/>
              </a:rPr>
              <a:t>目的税交付金の流れ</a:t>
            </a:r>
          </a:p>
        </p:txBody>
      </p:sp>
      <p:pic>
        <p:nvPicPr>
          <p:cNvPr id="7182" name="グループ化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8300" y="2487613"/>
            <a:ext cx="1998663" cy="225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3" name="テキスト ボックス 57"/>
          <p:cNvSpPr txBox="1">
            <a:spLocks noChangeArrowheads="1"/>
          </p:cNvSpPr>
          <p:nvPr/>
        </p:nvSpPr>
        <p:spPr bwMode="auto">
          <a:xfrm>
            <a:off x="2574925" y="3141663"/>
            <a:ext cx="32385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a:latin typeface="Meiryo UI" panose="020B0604030504040204" pitchFamily="50" charset="-128"/>
                <a:ea typeface="Meiryo UI" panose="020B0604030504040204" pitchFamily="50" charset="-128"/>
              </a:rPr>
              <a:t>大阪府へ配分</a:t>
            </a:r>
          </a:p>
        </p:txBody>
      </p:sp>
      <p:sp>
        <p:nvSpPr>
          <p:cNvPr id="60" name="テキスト ボックス 59"/>
          <p:cNvSpPr txBox="1"/>
          <p:nvPr/>
        </p:nvSpPr>
        <p:spPr>
          <a:xfrm>
            <a:off x="2992438" y="5095875"/>
            <a:ext cx="2724150" cy="277813"/>
          </a:xfrm>
          <a:prstGeom prst="rect">
            <a:avLst/>
          </a:prstGeom>
          <a:solidFill>
            <a:schemeClr val="tx2">
              <a:lumMod val="60000"/>
              <a:lumOff val="40000"/>
            </a:schemeClr>
          </a:solidFill>
        </p:spPr>
        <p:txBody>
          <a:bodyPr wrap="none">
            <a:spAutoFit/>
          </a:bodyPr>
          <a:lstStyle/>
          <a:p>
            <a:pPr eaLnBrk="1" hangingPunct="1">
              <a:defRPr/>
            </a:pPr>
            <a:r>
              <a:rPr lang="ja-JP" altLang="en-US" sz="1200" dirty="0">
                <a:solidFill>
                  <a:schemeClr val="bg1"/>
                </a:solidFill>
                <a:latin typeface="Meiryo UI" pitchFamily="50" charset="-128"/>
                <a:ea typeface="Meiryo UI" pitchFamily="50" charset="-128"/>
                <a:cs typeface="Meiryo UI" pitchFamily="50" charset="-128"/>
              </a:rPr>
              <a:t>目的税二税（都市計画税・事業所税）</a:t>
            </a:r>
          </a:p>
        </p:txBody>
      </p:sp>
      <p:grpSp>
        <p:nvGrpSpPr>
          <p:cNvPr id="7185" name="グループ化 80"/>
          <p:cNvGrpSpPr>
            <a:grpSpLocks/>
          </p:cNvGrpSpPr>
          <p:nvPr/>
        </p:nvGrpSpPr>
        <p:grpSpPr bwMode="auto">
          <a:xfrm>
            <a:off x="6324600" y="1989138"/>
            <a:ext cx="1663700" cy="3275012"/>
            <a:chOff x="7473416" y="4149080"/>
            <a:chExt cx="1295403" cy="1871949"/>
          </a:xfrm>
        </p:grpSpPr>
        <p:sp>
          <p:nvSpPr>
            <p:cNvPr id="85" name="正方形/長方形 84"/>
            <p:cNvSpPr/>
            <p:nvPr/>
          </p:nvSpPr>
          <p:spPr>
            <a:xfrm>
              <a:off x="7545108" y="4220764"/>
              <a:ext cx="1223711" cy="1800265"/>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6" name="正方形/長方形 85"/>
            <p:cNvSpPr/>
            <p:nvPr/>
          </p:nvSpPr>
          <p:spPr>
            <a:xfrm>
              <a:off x="7473416" y="4149080"/>
              <a:ext cx="1223711" cy="1800265"/>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208" name="テキスト ボックス 86"/>
            <p:cNvSpPr txBox="1">
              <a:spLocks noChangeArrowheads="1"/>
            </p:cNvSpPr>
            <p:nvPr/>
          </p:nvSpPr>
          <p:spPr bwMode="auto">
            <a:xfrm>
              <a:off x="7473416" y="4149080"/>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a:latin typeface="Meiryo UI" panose="020B0604030504040204" pitchFamily="50" charset="-128"/>
                  <a:ea typeface="Meiryo UI" panose="020B0604030504040204" pitchFamily="50" charset="-128"/>
                </a:rPr>
                <a:t>各特別区</a:t>
              </a:r>
            </a:p>
          </p:txBody>
        </p:sp>
        <p:sp>
          <p:nvSpPr>
            <p:cNvPr id="88" name="正方形/長方形 87"/>
            <p:cNvSpPr/>
            <p:nvPr/>
          </p:nvSpPr>
          <p:spPr>
            <a:xfrm>
              <a:off x="7545108" y="4584628"/>
              <a:ext cx="1075382" cy="125129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210" name="テキスト ボックス 88"/>
            <p:cNvSpPr txBox="1">
              <a:spLocks noChangeArrowheads="1"/>
            </p:cNvSpPr>
            <p:nvPr/>
          </p:nvSpPr>
          <p:spPr bwMode="auto">
            <a:xfrm>
              <a:off x="7720233" y="5023484"/>
              <a:ext cx="800219" cy="209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Meiryo UI" panose="020B0604030504040204" pitchFamily="50" charset="-128"/>
                  <a:ea typeface="Meiryo UI" panose="020B0604030504040204" pitchFamily="50" charset="-128"/>
                </a:rPr>
                <a:t>一般会計</a:t>
              </a:r>
            </a:p>
          </p:txBody>
        </p:sp>
      </p:grpSp>
      <p:sp>
        <p:nvSpPr>
          <p:cNvPr id="90" name="下矢印 89"/>
          <p:cNvSpPr/>
          <p:nvPr/>
        </p:nvSpPr>
        <p:spPr>
          <a:xfrm rot="5400000">
            <a:off x="2348707" y="3537744"/>
            <a:ext cx="431800" cy="935037"/>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91" name="下矢印 90"/>
          <p:cNvSpPr/>
          <p:nvPr/>
        </p:nvSpPr>
        <p:spPr>
          <a:xfrm rot="5400000">
            <a:off x="2359026" y="2543175"/>
            <a:ext cx="431800" cy="936625"/>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92" name="下矢印 91"/>
          <p:cNvSpPr/>
          <p:nvPr/>
        </p:nvSpPr>
        <p:spPr>
          <a:xfrm>
            <a:off x="3149600" y="1989138"/>
            <a:ext cx="387350" cy="71913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93" name="曲折矢印 92"/>
          <p:cNvSpPr/>
          <p:nvPr/>
        </p:nvSpPr>
        <p:spPr>
          <a:xfrm flipV="1">
            <a:off x="1376363" y="1989138"/>
            <a:ext cx="1655762" cy="863600"/>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7190" name="テキスト ボックス 93"/>
          <p:cNvSpPr txBox="1">
            <a:spLocks noChangeArrowheads="1"/>
          </p:cNvSpPr>
          <p:nvPr/>
        </p:nvSpPr>
        <p:spPr bwMode="auto">
          <a:xfrm>
            <a:off x="5080000" y="3125788"/>
            <a:ext cx="3222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a:latin typeface="Meiryo UI" panose="020B0604030504040204" pitchFamily="50" charset="-128"/>
                <a:ea typeface="Meiryo UI" panose="020B0604030504040204" pitchFamily="50" charset="-128"/>
              </a:rPr>
              <a:t>特別区へ配分</a:t>
            </a:r>
          </a:p>
        </p:txBody>
      </p:sp>
      <p:grpSp>
        <p:nvGrpSpPr>
          <p:cNvPr id="7191" name="グループ化 94"/>
          <p:cNvGrpSpPr>
            <a:grpSpLocks/>
          </p:cNvGrpSpPr>
          <p:nvPr/>
        </p:nvGrpSpPr>
        <p:grpSpPr bwMode="auto">
          <a:xfrm>
            <a:off x="4727575" y="2754313"/>
            <a:ext cx="2120900" cy="468312"/>
            <a:chOff x="3970780" y="4221090"/>
            <a:chExt cx="2062342" cy="504056"/>
          </a:xfrm>
        </p:grpSpPr>
        <p:sp>
          <p:nvSpPr>
            <p:cNvPr id="96" name="下矢印 95"/>
            <p:cNvSpPr/>
            <p:nvPr/>
          </p:nvSpPr>
          <p:spPr>
            <a:xfrm rot="5400000" flipV="1">
              <a:off x="4749923" y="3441947"/>
              <a:ext cx="504056" cy="2062342"/>
            </a:xfrm>
            <a:prstGeom prst="downArrow">
              <a:avLst>
                <a:gd name="adj1" fmla="val 4999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97" name="テキスト ボックス 96"/>
            <p:cNvSpPr txBox="1"/>
            <p:nvPr/>
          </p:nvSpPr>
          <p:spPr>
            <a:xfrm>
              <a:off x="4004741" y="4390247"/>
              <a:ext cx="1653270" cy="169158"/>
            </a:xfrm>
            <a:prstGeom prst="rect">
              <a:avLst/>
            </a:prstGeom>
            <a:solidFill>
              <a:schemeClr val="tx2">
                <a:lumMod val="60000"/>
                <a:lumOff val="40000"/>
              </a:schemeClr>
            </a:solidFill>
            <a:ln>
              <a:noFill/>
            </a:ln>
          </p:spPr>
          <p:txBody>
            <a:bodyPr lIns="0" tIns="0" rIns="0" bIns="0">
              <a:spAutoFit/>
            </a:bodyPr>
            <a:lstStyle/>
            <a:p>
              <a:pPr algn="ctr" eaLnBrk="1" hangingPunct="1">
                <a:defRPr/>
              </a:pPr>
              <a:r>
                <a:rPr lang="ja-JP" altLang="en-US" sz="1100" dirty="0">
                  <a:solidFill>
                    <a:schemeClr val="bg1"/>
                  </a:solidFill>
                  <a:latin typeface="Meiryo UI" pitchFamily="50" charset="-128"/>
                  <a:ea typeface="Meiryo UI" pitchFamily="50" charset="-128"/>
                  <a:cs typeface="Meiryo UI" pitchFamily="50" charset="-128"/>
                </a:rPr>
                <a:t>特別区財政調整交付金</a:t>
              </a:r>
            </a:p>
          </p:txBody>
        </p:sp>
      </p:grpSp>
      <p:grpSp>
        <p:nvGrpSpPr>
          <p:cNvPr id="7192" name="グループ化 97"/>
          <p:cNvGrpSpPr>
            <a:grpSpLocks/>
          </p:cNvGrpSpPr>
          <p:nvPr/>
        </p:nvGrpSpPr>
        <p:grpSpPr bwMode="auto">
          <a:xfrm>
            <a:off x="4702175" y="3789363"/>
            <a:ext cx="2146300" cy="468312"/>
            <a:chOff x="4050804" y="4221088"/>
            <a:chExt cx="1982316" cy="504056"/>
          </a:xfrm>
        </p:grpSpPr>
        <p:sp>
          <p:nvSpPr>
            <p:cNvPr id="99" name="下矢印 98"/>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00" name="テキスト ボックス 99"/>
            <p:cNvSpPr txBox="1"/>
            <p:nvPr/>
          </p:nvSpPr>
          <p:spPr>
            <a:xfrm>
              <a:off x="4088925" y="4378285"/>
              <a:ext cx="1530723" cy="184536"/>
            </a:xfrm>
            <a:prstGeom prst="rect">
              <a:avLst/>
            </a:prstGeom>
            <a:solidFill>
              <a:schemeClr val="tx2">
                <a:lumMod val="60000"/>
                <a:lumOff val="40000"/>
              </a:schemeClr>
            </a:solidFill>
          </p:spPr>
          <p:txBody>
            <a:bodyPr lIns="0" tIns="0" rIns="0" bIns="0">
              <a:spAutoFit/>
            </a:bodyPr>
            <a:lstStyle/>
            <a:p>
              <a:pPr algn="ctr" eaLnBrk="1" hangingPunct="1">
                <a:defRPr/>
              </a:pPr>
              <a:r>
                <a:rPr lang="ja-JP" altLang="en-US" sz="1200" dirty="0">
                  <a:solidFill>
                    <a:schemeClr val="bg1"/>
                  </a:solidFill>
                  <a:latin typeface="Meiryo UI" pitchFamily="50" charset="-128"/>
                  <a:ea typeface="Meiryo UI" pitchFamily="50" charset="-128"/>
                  <a:cs typeface="Meiryo UI" pitchFamily="50" charset="-128"/>
                </a:rPr>
                <a:t>目的税交付金</a:t>
              </a:r>
            </a:p>
          </p:txBody>
        </p:sp>
      </p:grpSp>
      <p:sp>
        <p:nvSpPr>
          <p:cNvPr id="101" name="テキスト ボックス 100"/>
          <p:cNvSpPr txBox="1"/>
          <p:nvPr/>
        </p:nvSpPr>
        <p:spPr>
          <a:xfrm>
            <a:off x="2457450" y="2903538"/>
            <a:ext cx="492125" cy="184150"/>
          </a:xfrm>
          <a:prstGeom prst="rect">
            <a:avLst/>
          </a:prstGeom>
          <a:solidFill>
            <a:schemeClr val="tx2">
              <a:lumMod val="60000"/>
              <a:lumOff val="40000"/>
            </a:schemeClr>
          </a:solidFill>
        </p:spPr>
        <p:txBody>
          <a:bodyPr lIns="0" tIns="0" rIns="0" bIns="0">
            <a:spAutoFit/>
          </a:bodyPr>
          <a:lstStyle/>
          <a:p>
            <a:pPr algn="ctr" eaLnBrk="1" hangingPunct="1">
              <a:defRPr/>
            </a:pPr>
            <a:r>
              <a:rPr lang="ja-JP" altLang="en-US" sz="1200" dirty="0">
                <a:solidFill>
                  <a:schemeClr val="bg1"/>
                </a:solidFill>
                <a:latin typeface="Meiryo UI" pitchFamily="50" charset="-128"/>
                <a:ea typeface="Meiryo UI" pitchFamily="50" charset="-128"/>
                <a:cs typeface="Meiryo UI" pitchFamily="50" charset="-128"/>
              </a:rPr>
              <a:t>繰出</a:t>
            </a:r>
          </a:p>
        </p:txBody>
      </p:sp>
      <p:sp>
        <p:nvSpPr>
          <p:cNvPr id="102" name="テキスト ボックス 101"/>
          <p:cNvSpPr txBox="1"/>
          <p:nvPr/>
        </p:nvSpPr>
        <p:spPr>
          <a:xfrm>
            <a:off x="2444750" y="3911600"/>
            <a:ext cx="492125" cy="184150"/>
          </a:xfrm>
          <a:prstGeom prst="rect">
            <a:avLst/>
          </a:prstGeom>
          <a:solidFill>
            <a:schemeClr val="tx2">
              <a:lumMod val="60000"/>
              <a:lumOff val="40000"/>
            </a:schemeClr>
          </a:solidFill>
        </p:spPr>
        <p:txBody>
          <a:bodyPr lIns="0" tIns="0" rIns="0" bIns="0">
            <a:spAutoFit/>
          </a:bodyPr>
          <a:lstStyle/>
          <a:p>
            <a:pPr algn="ctr" eaLnBrk="1" hangingPunct="1">
              <a:defRPr/>
            </a:pPr>
            <a:r>
              <a:rPr lang="ja-JP" altLang="en-US" sz="1200" dirty="0">
                <a:solidFill>
                  <a:schemeClr val="bg1"/>
                </a:solidFill>
                <a:latin typeface="Meiryo UI" pitchFamily="50" charset="-128"/>
                <a:ea typeface="Meiryo UI" pitchFamily="50" charset="-128"/>
                <a:cs typeface="Meiryo UI" pitchFamily="50" charset="-128"/>
              </a:rPr>
              <a:t>繰出</a:t>
            </a:r>
          </a:p>
        </p:txBody>
      </p:sp>
      <p:sp>
        <p:nvSpPr>
          <p:cNvPr id="103" name="下矢印 102"/>
          <p:cNvSpPr/>
          <p:nvPr/>
        </p:nvSpPr>
        <p:spPr>
          <a:xfrm flipH="1" flipV="1">
            <a:off x="3201988" y="4630738"/>
            <a:ext cx="334962" cy="466725"/>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04" name="テキスト ボックス 103"/>
          <p:cNvSpPr txBox="1"/>
          <p:nvPr/>
        </p:nvSpPr>
        <p:spPr>
          <a:xfrm>
            <a:off x="1808163" y="2592388"/>
            <a:ext cx="720725" cy="161925"/>
          </a:xfrm>
          <a:prstGeom prst="rect">
            <a:avLst/>
          </a:prstGeom>
          <a:solidFill>
            <a:schemeClr val="tx2">
              <a:lumMod val="60000"/>
              <a:lumOff val="40000"/>
            </a:schemeClr>
          </a:solidFill>
        </p:spPr>
        <p:txBody>
          <a:bodyPr lIns="0" tIns="0" rIns="0" bIns="0">
            <a:spAutoFit/>
          </a:bodyPr>
          <a:lstStyle/>
          <a:p>
            <a:pPr algn="ctr" eaLnBrk="1" hangingPunct="1">
              <a:defRPr/>
            </a:pPr>
            <a:r>
              <a:rPr lang="en-US" altLang="ja-JP" sz="1050" dirty="0">
                <a:solidFill>
                  <a:schemeClr val="bg1"/>
                </a:solidFill>
                <a:latin typeface="Meiryo UI" pitchFamily="50" charset="-128"/>
                <a:ea typeface="Meiryo UI" pitchFamily="50" charset="-128"/>
                <a:cs typeface="Meiryo UI" pitchFamily="50" charset="-128"/>
              </a:rPr>
              <a:t>※</a:t>
            </a:r>
            <a:r>
              <a:rPr lang="ja-JP" altLang="en-US" sz="1050" dirty="0">
                <a:solidFill>
                  <a:schemeClr val="bg1"/>
                </a:solidFill>
                <a:latin typeface="Meiryo UI" pitchFamily="50" charset="-128"/>
                <a:ea typeface="Meiryo UI" pitchFamily="50" charset="-128"/>
                <a:cs typeface="Meiryo UI" pitchFamily="50" charset="-128"/>
              </a:rPr>
              <a:t>相当額</a:t>
            </a:r>
          </a:p>
        </p:txBody>
      </p:sp>
      <p:sp>
        <p:nvSpPr>
          <p:cNvPr id="7197" name="テキスト ボックス 37"/>
          <p:cNvSpPr txBox="1">
            <a:spLocks noChangeArrowheads="1"/>
          </p:cNvSpPr>
          <p:nvPr/>
        </p:nvSpPr>
        <p:spPr bwMode="auto">
          <a:xfrm>
            <a:off x="163513" y="365125"/>
            <a:ext cx="6119812" cy="4000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000" b="1">
                <a:latin typeface="Meiryo UI" panose="020B0604030504040204" pitchFamily="50" charset="-128"/>
                <a:ea typeface="Meiryo UI" panose="020B0604030504040204" pitchFamily="50" charset="-128"/>
              </a:rPr>
              <a:t>財政調整（イメージ図）　</a:t>
            </a:r>
          </a:p>
        </p:txBody>
      </p:sp>
      <p:sp>
        <p:nvSpPr>
          <p:cNvPr id="7198" name="テキスト ボックス 1"/>
          <p:cNvSpPr txBox="1">
            <a:spLocks noChangeArrowheads="1"/>
          </p:cNvSpPr>
          <p:nvPr/>
        </p:nvSpPr>
        <p:spPr bwMode="auto">
          <a:xfrm rot="2915296">
            <a:off x="7943850" y="2379663"/>
            <a:ext cx="7191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a:t>・・・</a:t>
            </a:r>
          </a:p>
        </p:txBody>
      </p:sp>
      <p:sp>
        <p:nvSpPr>
          <p:cNvPr id="7199" name="テキスト ボックス 62"/>
          <p:cNvSpPr txBox="1">
            <a:spLocks noChangeArrowheads="1"/>
          </p:cNvSpPr>
          <p:nvPr/>
        </p:nvSpPr>
        <p:spPr bwMode="auto">
          <a:xfrm rot="2915296">
            <a:off x="7926388" y="5475287"/>
            <a:ext cx="719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a:t>・・・</a:t>
            </a:r>
          </a:p>
        </p:txBody>
      </p:sp>
      <p:sp>
        <p:nvSpPr>
          <p:cNvPr id="7200" name="テキスト ボックス 63"/>
          <p:cNvSpPr txBox="1">
            <a:spLocks noChangeArrowheads="1"/>
          </p:cNvSpPr>
          <p:nvPr/>
        </p:nvSpPr>
        <p:spPr bwMode="auto">
          <a:xfrm rot="2915296">
            <a:off x="6386513" y="5486400"/>
            <a:ext cx="7191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a:t>・・・</a:t>
            </a:r>
          </a:p>
        </p:txBody>
      </p:sp>
      <p:sp>
        <p:nvSpPr>
          <p:cNvPr id="7201" name="正方形/長方形 27"/>
          <p:cNvSpPr>
            <a:spLocks noChangeArrowheads="1"/>
          </p:cNvSpPr>
          <p:nvPr/>
        </p:nvSpPr>
        <p:spPr bwMode="auto">
          <a:xfrm>
            <a:off x="8112125" y="6567488"/>
            <a:ext cx="1031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 ２</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 4"/>
          <p:cNvGraphicFramePr>
            <a:graphicFrameLocks noGrp="1"/>
          </p:cNvGraphicFramePr>
          <p:nvPr>
            <p:ph idx="1"/>
          </p:nvPr>
        </p:nvGraphicFramePr>
        <p:xfrm>
          <a:off x="160338" y="115888"/>
          <a:ext cx="8820150" cy="2538412"/>
        </p:xfrm>
        <a:graphic>
          <a:graphicData uri="http://schemas.openxmlformats.org/drawingml/2006/table">
            <a:tbl>
              <a:tblPr firstRow="1" bandRow="1">
                <a:tableStyleId>{21E4AEA4-8DFA-4A89-87EB-49C32662AFE0}</a:tableStyleId>
              </a:tblPr>
              <a:tblGrid>
                <a:gridCol w="5275758"/>
                <a:gridCol w="3544392"/>
              </a:tblGrid>
              <a:tr h="346292">
                <a:tc gridSpan="2">
                  <a:txBody>
                    <a:bodyPr/>
                    <a:lstStyle/>
                    <a:p>
                      <a:pPr algn="l"/>
                      <a:r>
                        <a:rPr kumimoji="1" lang="ja-JP" altLang="en-US" sz="1800" dirty="0" smtClean="0">
                          <a:latin typeface="Meiryo UI" pitchFamily="50" charset="-128"/>
                          <a:ea typeface="Meiryo UI" pitchFamily="50" charset="-128"/>
                          <a:cs typeface="Meiryo UI" pitchFamily="50" charset="-128"/>
                        </a:rPr>
                        <a:t>（２）地方交付税</a:t>
                      </a:r>
                      <a:endParaRPr kumimoji="1" lang="ja-JP" altLang="en-US" sz="1800" dirty="0">
                        <a:latin typeface="Meiryo UI" pitchFamily="50" charset="-128"/>
                        <a:ea typeface="Meiryo UI" pitchFamily="50" charset="-128"/>
                        <a:cs typeface="Meiryo UI" pitchFamily="50" charset="-128"/>
                      </a:endParaRPr>
                    </a:p>
                  </a:txBody>
                  <a:tcPr marL="36001" marR="36001" marT="35985" marB="35985" anchor="ctr"/>
                </a:tc>
                <a:tc hMerge="1">
                  <a:txBody>
                    <a:bodyPr/>
                    <a:lstStyle/>
                    <a:p>
                      <a:pPr algn="l"/>
                      <a:endParaRPr kumimoji="1" lang="ja-JP" altLang="en-US" sz="1800" dirty="0">
                        <a:latin typeface="Meiryo UI" pitchFamily="50" charset="-128"/>
                        <a:ea typeface="Meiryo UI" pitchFamily="50" charset="-128"/>
                        <a:cs typeface="Meiryo UI" pitchFamily="50" charset="-128"/>
                      </a:endParaRPr>
                    </a:p>
                  </a:txBody>
                  <a:tcPr marL="36000" marR="36000" marT="36000" marB="36000" anchor="ctr"/>
                </a:tc>
              </a:tr>
              <a:tr h="559685">
                <a:tc>
                  <a:txBody>
                    <a:bodyPr/>
                    <a:lstStyle/>
                    <a:p>
                      <a:pPr marL="0" indent="0" algn="ctr">
                        <a:buFont typeface="Arial" pitchFamily="34" charset="0"/>
                        <a:buNone/>
                      </a:pPr>
                      <a:r>
                        <a:rPr kumimoji="1" lang="ja-JP" altLang="en-US" sz="1600" b="1" dirty="0" smtClean="0">
                          <a:latin typeface="Meiryo UI" pitchFamily="50" charset="-128"/>
                          <a:ea typeface="Meiryo UI" pitchFamily="50" charset="-128"/>
                          <a:cs typeface="Meiryo UI" pitchFamily="50" charset="-128"/>
                        </a:rPr>
                        <a:t>素案における考え方</a:t>
                      </a:r>
                      <a:endParaRPr kumimoji="1" lang="en-US" altLang="ja-JP" sz="1600" b="1" dirty="0" smtClean="0">
                        <a:latin typeface="Meiryo UI" pitchFamily="50" charset="-128"/>
                        <a:ea typeface="Meiryo UI" pitchFamily="50" charset="-128"/>
                        <a:cs typeface="Meiryo UI" pitchFamily="50" charset="-128"/>
                      </a:endParaRPr>
                    </a:p>
                    <a:p>
                      <a:pPr marL="0" indent="0" algn="ctr">
                        <a:buFont typeface="Arial" pitchFamily="34" charset="0"/>
                        <a:buNone/>
                      </a:pPr>
                      <a:r>
                        <a:rPr kumimoji="1" lang="ja-JP" altLang="en-US" sz="1600" b="1" dirty="0" smtClean="0">
                          <a:latin typeface="Meiryo UI" pitchFamily="50" charset="-128"/>
                          <a:ea typeface="Meiryo UI" pitchFamily="50" charset="-128"/>
                          <a:cs typeface="Meiryo UI" pitchFamily="50" charset="-128"/>
                        </a:rPr>
                        <a:t>（国との調整内容）</a:t>
                      </a:r>
                      <a:endParaRPr kumimoji="1" lang="en-US" altLang="ja-JP" sz="1600" b="1" dirty="0" smtClean="0">
                        <a:latin typeface="Meiryo UI" pitchFamily="50" charset="-128"/>
                        <a:ea typeface="Meiryo UI" pitchFamily="50" charset="-128"/>
                        <a:cs typeface="Meiryo UI" pitchFamily="50" charset="-128"/>
                      </a:endParaRPr>
                    </a:p>
                  </a:txBody>
                  <a:tcPr marL="36001" marR="36001" marT="36001" marB="36001" anchor="ctr"/>
                </a:tc>
                <a:tc>
                  <a:txBody>
                    <a:bodyPr/>
                    <a:lstStyle/>
                    <a:p>
                      <a:pPr marL="0" indent="0" algn="ctr">
                        <a:buFont typeface="Arial" pitchFamily="34" charset="0"/>
                        <a:buNone/>
                      </a:pPr>
                      <a:r>
                        <a:rPr kumimoji="1" lang="ja-JP" altLang="en-US" sz="1600" b="1" strike="noStrike" dirty="0" smtClean="0">
                          <a:solidFill>
                            <a:schemeClr val="tx1"/>
                          </a:solidFill>
                          <a:latin typeface="Meiryo UI" pitchFamily="50" charset="-128"/>
                          <a:ea typeface="Meiryo UI" pitchFamily="50" charset="-128"/>
                          <a:cs typeface="Meiryo UI" pitchFamily="50" charset="-128"/>
                        </a:rPr>
                        <a:t>国の回答意見</a:t>
                      </a:r>
                      <a:endParaRPr kumimoji="1" lang="en-US" altLang="ja-JP" sz="1600" b="1" strike="noStrike" dirty="0" smtClean="0">
                        <a:solidFill>
                          <a:schemeClr val="tx1"/>
                        </a:solidFill>
                        <a:latin typeface="Meiryo UI" pitchFamily="50" charset="-128"/>
                        <a:ea typeface="Meiryo UI" pitchFamily="50" charset="-128"/>
                        <a:cs typeface="Meiryo UI" pitchFamily="50" charset="-128"/>
                      </a:endParaRPr>
                    </a:p>
                  </a:txBody>
                  <a:tcPr marL="36001" marR="36001" marT="36001" marB="36001" anchor="ctr"/>
                </a:tc>
              </a:tr>
              <a:tr h="1632435">
                <a:tc>
                  <a:txBody>
                    <a:bodyPr/>
                    <a:lstStyle/>
                    <a:p>
                      <a:pPr marL="180000" marR="0" indent="-180000" algn="l" defTabSz="914400" rtl="0" eaLnBrk="1" fontAlgn="auto" latinLnBrk="0" hangingPunct="1">
                        <a:lnSpc>
                          <a:spcPct val="100000"/>
                        </a:lnSpc>
                        <a:spcBef>
                          <a:spcPts val="0"/>
                        </a:spcBef>
                        <a:spcAft>
                          <a:spcPts val="0"/>
                        </a:spcAft>
                        <a:buClrTx/>
                        <a:buSzTx/>
                        <a:buFont typeface="Wingdings" pitchFamily="2" charset="2"/>
                        <a:buChar char="u"/>
                        <a:tabLst/>
                        <a:defRPr/>
                      </a:pPr>
                      <a:r>
                        <a:rPr kumimoji="1" lang="ja-JP" altLang="en-US" sz="1400" dirty="0" smtClean="0">
                          <a:latin typeface="Meiryo UI" pitchFamily="50" charset="-128"/>
                          <a:ea typeface="Meiryo UI" pitchFamily="50" charset="-128"/>
                          <a:cs typeface="Meiryo UI" pitchFamily="50" charset="-128"/>
                        </a:rPr>
                        <a:t>　地方交付税の算定は、現行の都区制度と同様、全特別区を一つの市とみなし、大阪府と合算して算定（合算算定）</a:t>
                      </a: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1" lang="en-US" altLang="ja-JP" sz="1400" dirty="0" smtClean="0">
                        <a:latin typeface="Meiryo UI" pitchFamily="50" charset="-128"/>
                        <a:ea typeface="Meiryo UI" pitchFamily="50" charset="-128"/>
                        <a:cs typeface="Meiryo UI" pitchFamily="50" charset="-128"/>
                      </a:endParaRPr>
                    </a:p>
                    <a:p>
                      <a:pPr marL="180000" marR="0" indent="-180000" algn="l" defTabSz="914400" rtl="0" eaLnBrk="1" fontAlgn="auto" latinLnBrk="0" hangingPunct="1">
                        <a:lnSpc>
                          <a:spcPct val="100000"/>
                        </a:lnSpc>
                        <a:spcBef>
                          <a:spcPts val="0"/>
                        </a:spcBef>
                        <a:spcAft>
                          <a:spcPts val="0"/>
                        </a:spcAft>
                        <a:buClrTx/>
                        <a:buSzTx/>
                        <a:buFont typeface="Wingdings" pitchFamily="2" charset="2"/>
                        <a:buChar char="u"/>
                        <a:tabLst/>
                        <a:defRPr/>
                      </a:pPr>
                      <a:r>
                        <a:rPr kumimoji="1" lang="ja-JP" altLang="en-US" sz="1400" dirty="0" smtClean="0">
                          <a:latin typeface="Meiryo UI" pitchFamily="50" charset="-128"/>
                          <a:ea typeface="Meiryo UI" pitchFamily="50" charset="-128"/>
                          <a:cs typeface="Meiryo UI" pitchFamily="50" charset="-128"/>
                        </a:rPr>
                        <a:t>　交付税算定は、総額としては現行の大阪府・大阪市における算定水準の維持を基本　</a:t>
                      </a:r>
                      <a:r>
                        <a:rPr lang="en-US" altLang="ja-JP" sz="1400" dirty="0" smtClean="0">
                          <a:solidFill>
                            <a:schemeClr val="tx1"/>
                          </a:solidFill>
                          <a:latin typeface="Meiryo UI" pitchFamily="50" charset="-128"/>
                          <a:ea typeface="Meiryo UI" pitchFamily="50" charset="-128"/>
                          <a:cs typeface="Meiryo UI" pitchFamily="50" charset="-128"/>
                        </a:rPr>
                        <a:t>※</a:t>
                      </a:r>
                    </a:p>
                  </a:txBody>
                  <a:tcPr marL="72001" marR="72001" marT="71970" marB="71970"/>
                </a:tc>
                <a:tc>
                  <a:txBody>
                    <a:bodyPr/>
                    <a:lstStyle/>
                    <a:p>
                      <a:pPr marL="213750" marR="0" lvl="0" indent="-285750" algn="l" defTabSz="914400" rtl="0" eaLnBrk="1" fontAlgn="auto" latinLnBrk="0" hangingPunct="1">
                        <a:lnSpc>
                          <a:spcPct val="100000"/>
                        </a:lnSpc>
                        <a:spcBef>
                          <a:spcPts val="600"/>
                        </a:spcBef>
                        <a:spcAft>
                          <a:spcPts val="0"/>
                        </a:spcAft>
                        <a:buClrTx/>
                        <a:buSzTx/>
                        <a:buFont typeface="Wingdings" pitchFamily="2" charset="2"/>
                        <a:buChar char="n"/>
                        <a:tabLst/>
                        <a:defRPr/>
                      </a:pPr>
                      <a:r>
                        <a:rPr kumimoji="1" lang="ja-JP" altLang="en-US" sz="1400" kern="1200" dirty="0" smtClean="0">
                          <a:solidFill>
                            <a:schemeClr val="tx1"/>
                          </a:solidFill>
                          <a:latin typeface="Meiryo UI" pitchFamily="50" charset="-128"/>
                          <a:ea typeface="Meiryo UI" pitchFamily="50" charset="-128"/>
                          <a:cs typeface="Meiryo UI" pitchFamily="50" charset="-128"/>
                        </a:rPr>
                        <a:t>地方交付税については、現行制度どおり合算算定とする方向で検討</a:t>
                      </a: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213750" marR="0" lvl="0" indent="-285750" algn="l" defTabSz="914400" rtl="0" eaLnBrk="1" fontAlgn="auto" latinLnBrk="0" hangingPunct="1">
                        <a:lnSpc>
                          <a:spcPct val="100000"/>
                        </a:lnSpc>
                        <a:spcBef>
                          <a:spcPts val="600"/>
                        </a:spcBef>
                        <a:spcAft>
                          <a:spcPts val="0"/>
                        </a:spcAft>
                        <a:buClrTx/>
                        <a:buSzTx/>
                        <a:buFont typeface="Wingdings" pitchFamily="2" charset="2"/>
                        <a:buChar char="n"/>
                        <a:tabLst/>
                        <a:defRPr/>
                      </a:pP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213750" marR="0" lvl="0" indent="-285750" algn="l" defTabSz="914400" rtl="0" eaLnBrk="1" fontAlgn="auto" latinLnBrk="0" hangingPunct="1">
                        <a:lnSpc>
                          <a:spcPct val="100000"/>
                        </a:lnSpc>
                        <a:spcBef>
                          <a:spcPts val="600"/>
                        </a:spcBef>
                        <a:spcAft>
                          <a:spcPts val="0"/>
                        </a:spcAft>
                        <a:buClrTx/>
                        <a:buSzTx/>
                        <a:buFont typeface="Wingdings" pitchFamily="2" charset="2"/>
                        <a:buChar char="n"/>
                        <a:tabLst/>
                        <a:defRPr/>
                      </a:pPr>
                      <a:r>
                        <a:rPr lang="ja-JP" altLang="en-US" sz="1400" dirty="0" smtClean="0">
                          <a:latin typeface="Meiryo UI" pitchFamily="50" charset="-128"/>
                          <a:ea typeface="Meiryo UI" pitchFamily="50" charset="-128"/>
                          <a:cs typeface="Meiryo UI" pitchFamily="50" charset="-128"/>
                        </a:rPr>
                        <a:t>現行の大阪府・大阪市の算定水準を基本とする方向（事務分担等を踏まえ、国において算定）で検討　</a:t>
                      </a:r>
                      <a:endParaRPr lang="en-US" altLang="ja-JP" sz="1400" dirty="0" smtClean="0">
                        <a:latin typeface="Meiryo UI" pitchFamily="50" charset="-128"/>
                        <a:ea typeface="Meiryo UI" pitchFamily="50" charset="-128"/>
                        <a:cs typeface="Meiryo UI" pitchFamily="50" charset="-128"/>
                      </a:endParaRPr>
                    </a:p>
                  </a:txBody>
                  <a:tcPr marL="72001" marR="72001" marT="71970" marB="71970"/>
                </a:tc>
              </a:tr>
            </a:tbl>
          </a:graphicData>
        </a:graphic>
      </p:graphicFrame>
      <p:sp>
        <p:nvSpPr>
          <p:cNvPr id="10" name="正方形/長方形 9"/>
          <p:cNvSpPr/>
          <p:nvPr/>
        </p:nvSpPr>
        <p:spPr>
          <a:xfrm>
            <a:off x="323850" y="5102225"/>
            <a:ext cx="1079500" cy="1260475"/>
          </a:xfrm>
          <a:prstGeom prst="rect">
            <a:avLst/>
          </a:prstGeom>
          <a:noFill/>
          <a:ln w="25400">
            <a:prstDash val="sysDash"/>
          </a:ln>
        </p:spPr>
        <p:style>
          <a:lnRef idx="1">
            <a:schemeClr val="dk1"/>
          </a:lnRef>
          <a:fillRef idx="2">
            <a:schemeClr val="dk1"/>
          </a:fillRef>
          <a:effectRef idx="1">
            <a:schemeClr val="dk1"/>
          </a:effectRef>
          <a:fontRef idx="minor">
            <a:schemeClr val="dk1"/>
          </a:fontRef>
        </p:style>
        <p:txBody>
          <a:bodyPr anchor="ctr"/>
          <a:lstStyle/>
          <a:p>
            <a:pPr algn="ctr" eaLnBrk="1" fontAlgn="auto" hangingPunct="1">
              <a:spcBef>
                <a:spcPts val="0"/>
              </a:spcBef>
              <a:spcAft>
                <a:spcPts val="0"/>
              </a:spcAft>
              <a:defRPr/>
            </a:pPr>
            <a:r>
              <a:rPr lang="ja-JP" altLang="en-US" sz="1200" dirty="0">
                <a:latin typeface="Meiryo UI" pitchFamily="50" charset="-128"/>
                <a:ea typeface="Meiryo UI" pitchFamily="50" charset="-128"/>
                <a:cs typeface="Meiryo UI" pitchFamily="50" charset="-128"/>
              </a:rPr>
              <a:t>地方交付税</a:t>
            </a:r>
            <a:endParaRPr lang="en-US" altLang="ja-JP" sz="120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lang="ja-JP" altLang="en-US" sz="1200" dirty="0">
                <a:latin typeface="Meiryo UI" pitchFamily="50" charset="-128"/>
                <a:ea typeface="Meiryo UI" pitchFamily="50" charset="-128"/>
                <a:cs typeface="Meiryo UI" pitchFamily="50" charset="-128"/>
              </a:rPr>
              <a:t>（需要額）</a:t>
            </a:r>
            <a:endParaRPr lang="en-US" altLang="ja-JP" sz="140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endParaRPr lang="ja-JP" altLang="en-US" sz="1400" dirty="0">
              <a:latin typeface="Meiryo UI" pitchFamily="50" charset="-128"/>
              <a:ea typeface="Meiryo UI" pitchFamily="50" charset="-128"/>
              <a:cs typeface="Meiryo UI" pitchFamily="50" charset="-128"/>
            </a:endParaRPr>
          </a:p>
        </p:txBody>
      </p:sp>
      <p:sp>
        <p:nvSpPr>
          <p:cNvPr id="11" name="正方形/長方形 10"/>
          <p:cNvSpPr/>
          <p:nvPr/>
        </p:nvSpPr>
        <p:spPr>
          <a:xfrm>
            <a:off x="1546225" y="5454650"/>
            <a:ext cx="1081088" cy="900113"/>
          </a:xfrm>
          <a:prstGeom prst="rect">
            <a:avLst/>
          </a:prstGeom>
          <a:ln w="25400">
            <a:prstDash val="solid"/>
          </a:ln>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r>
              <a:rPr lang="ja-JP" altLang="en-US" sz="1200" dirty="0">
                <a:latin typeface="Meiryo UI" pitchFamily="50" charset="-128"/>
                <a:ea typeface="Meiryo UI" pitchFamily="50" charset="-128"/>
                <a:cs typeface="Meiryo UI" pitchFamily="50" charset="-128"/>
              </a:rPr>
              <a:t>地方交付税</a:t>
            </a:r>
            <a:endParaRPr lang="en-US" altLang="ja-JP" sz="120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lang="ja-JP" altLang="en-US" sz="1200" dirty="0">
                <a:latin typeface="Meiryo UI" pitchFamily="50" charset="-128"/>
                <a:ea typeface="Meiryo UI" pitchFamily="50" charset="-128"/>
                <a:cs typeface="Meiryo UI" pitchFamily="50" charset="-128"/>
              </a:rPr>
              <a:t>（需要額）</a:t>
            </a:r>
            <a:endParaRPr lang="en-US" altLang="ja-JP" sz="120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endParaRPr lang="ja-JP" altLang="en-US" sz="1200" dirty="0">
              <a:latin typeface="Meiryo UI" pitchFamily="50" charset="-128"/>
              <a:ea typeface="Meiryo UI" pitchFamily="50" charset="-128"/>
              <a:cs typeface="Meiryo UI" pitchFamily="50" charset="-128"/>
            </a:endParaRPr>
          </a:p>
        </p:txBody>
      </p:sp>
      <p:sp>
        <p:nvSpPr>
          <p:cNvPr id="9233" name="テキスト ボックス 11"/>
          <p:cNvSpPr txBox="1">
            <a:spLocks noChangeArrowheads="1"/>
          </p:cNvSpPr>
          <p:nvPr/>
        </p:nvSpPr>
        <p:spPr bwMode="auto">
          <a:xfrm>
            <a:off x="354013" y="6405563"/>
            <a:ext cx="1008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a:latin typeface="Meiryo UI" panose="020B0604030504040204" pitchFamily="50" charset="-128"/>
                <a:ea typeface="Meiryo UI" panose="020B0604030504040204" pitchFamily="50" charset="-128"/>
              </a:rPr>
              <a:t>大阪府</a:t>
            </a:r>
          </a:p>
        </p:txBody>
      </p:sp>
      <p:sp>
        <p:nvSpPr>
          <p:cNvPr id="9234" name="テキスト ボックス 12"/>
          <p:cNvSpPr txBox="1">
            <a:spLocks noChangeArrowheads="1"/>
          </p:cNvSpPr>
          <p:nvPr/>
        </p:nvSpPr>
        <p:spPr bwMode="auto">
          <a:xfrm>
            <a:off x="1562100" y="6416675"/>
            <a:ext cx="1008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a:latin typeface="Meiryo UI" panose="020B0604030504040204" pitchFamily="50" charset="-128"/>
                <a:ea typeface="Meiryo UI" panose="020B0604030504040204" pitchFamily="50" charset="-128"/>
              </a:rPr>
              <a:t>大阪市</a:t>
            </a:r>
          </a:p>
        </p:txBody>
      </p:sp>
      <p:sp>
        <p:nvSpPr>
          <p:cNvPr id="9235" name="テキスト ボックス 14"/>
          <p:cNvSpPr txBox="1">
            <a:spLocks noChangeArrowheads="1"/>
          </p:cNvSpPr>
          <p:nvPr/>
        </p:nvSpPr>
        <p:spPr bwMode="auto">
          <a:xfrm>
            <a:off x="935038" y="3635375"/>
            <a:ext cx="187325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a:latin typeface="Meiryo UI" panose="020B0604030504040204" pitchFamily="50" charset="-128"/>
                <a:ea typeface="Meiryo UI" panose="020B0604030504040204" pitchFamily="50" charset="-128"/>
              </a:rPr>
              <a:t>現　　行</a:t>
            </a:r>
          </a:p>
        </p:txBody>
      </p:sp>
      <p:cxnSp>
        <p:nvCxnSpPr>
          <p:cNvPr id="16" name="直線コネクタ 15"/>
          <p:cNvCxnSpPr/>
          <p:nvPr/>
        </p:nvCxnSpPr>
        <p:spPr>
          <a:xfrm>
            <a:off x="142875" y="6359525"/>
            <a:ext cx="2628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237" name="テキスト ボックス 16"/>
          <p:cNvSpPr txBox="1">
            <a:spLocks noChangeArrowheads="1"/>
          </p:cNvSpPr>
          <p:nvPr/>
        </p:nvSpPr>
        <p:spPr bwMode="auto">
          <a:xfrm>
            <a:off x="909638" y="5992813"/>
            <a:ext cx="5397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a:latin typeface="Meiryo UI" panose="020B0604030504040204" pitchFamily="50" charset="-128"/>
                <a:ea typeface="Meiryo UI" panose="020B0604030504040204" pitchFamily="50" charset="-128"/>
              </a:rPr>
              <a:t>①</a:t>
            </a:r>
          </a:p>
        </p:txBody>
      </p:sp>
      <p:sp>
        <p:nvSpPr>
          <p:cNvPr id="9238" name="テキスト ボックス 17"/>
          <p:cNvSpPr txBox="1">
            <a:spLocks noChangeArrowheads="1"/>
          </p:cNvSpPr>
          <p:nvPr/>
        </p:nvSpPr>
        <p:spPr bwMode="auto">
          <a:xfrm>
            <a:off x="2124075" y="5992813"/>
            <a:ext cx="539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b="1">
                <a:latin typeface="Meiryo UI" panose="020B0604030504040204" pitchFamily="50" charset="-128"/>
                <a:ea typeface="Meiryo UI" panose="020B0604030504040204" pitchFamily="50" charset="-128"/>
              </a:rPr>
              <a:t>②</a:t>
            </a:r>
          </a:p>
        </p:txBody>
      </p:sp>
      <p:sp>
        <p:nvSpPr>
          <p:cNvPr id="19" name="正方形/長方形 18"/>
          <p:cNvSpPr/>
          <p:nvPr/>
        </p:nvSpPr>
        <p:spPr>
          <a:xfrm>
            <a:off x="6654800" y="5089525"/>
            <a:ext cx="1081088" cy="1260475"/>
          </a:xfrm>
          <a:prstGeom prst="rect">
            <a:avLst/>
          </a:prstGeom>
          <a:noFill/>
          <a:ln w="25400">
            <a:prstDash val="sysDash"/>
          </a:ln>
        </p:spPr>
        <p:style>
          <a:lnRef idx="1">
            <a:schemeClr val="dk1"/>
          </a:lnRef>
          <a:fillRef idx="2">
            <a:schemeClr val="dk1"/>
          </a:fillRef>
          <a:effectRef idx="1">
            <a:schemeClr val="dk1"/>
          </a:effectRef>
          <a:fontRef idx="minor">
            <a:schemeClr val="dk1"/>
          </a:fontRef>
        </p:style>
        <p:txBody>
          <a:bodyPr anchor="ctr"/>
          <a:lstStyle/>
          <a:p>
            <a:pPr algn="ctr" eaLnBrk="1" fontAlgn="auto" hangingPunct="1">
              <a:spcBef>
                <a:spcPts val="0"/>
              </a:spcBef>
              <a:spcAft>
                <a:spcPts val="0"/>
              </a:spcAft>
              <a:defRPr/>
            </a:pPr>
            <a:r>
              <a:rPr lang="ja-JP" altLang="en-US" sz="1200" b="1" dirty="0">
                <a:latin typeface="Meiryo UI" pitchFamily="50" charset="-128"/>
                <a:ea typeface="Meiryo UI" pitchFamily="50" charset="-128"/>
                <a:cs typeface="Meiryo UI" pitchFamily="50" charset="-128"/>
              </a:rPr>
              <a:t>府県算定分</a:t>
            </a:r>
          </a:p>
        </p:txBody>
      </p:sp>
      <p:sp>
        <p:nvSpPr>
          <p:cNvPr id="20" name="正方形/長方形 19"/>
          <p:cNvSpPr/>
          <p:nvPr/>
        </p:nvSpPr>
        <p:spPr>
          <a:xfrm>
            <a:off x="6664325" y="4152900"/>
            <a:ext cx="1081088" cy="900113"/>
          </a:xfrm>
          <a:prstGeom prst="rect">
            <a:avLst/>
          </a:prstGeom>
          <a:ln w="25400">
            <a:prstDash val="solid"/>
          </a:ln>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eaLnBrk="1" fontAlgn="auto" hangingPunct="1">
              <a:spcBef>
                <a:spcPts val="0"/>
              </a:spcBef>
              <a:spcAft>
                <a:spcPts val="0"/>
              </a:spcAft>
              <a:defRPr/>
            </a:pPr>
            <a:r>
              <a:rPr lang="ja-JP" altLang="en-US" sz="1200" b="1" dirty="0">
                <a:latin typeface="Meiryo UI" pitchFamily="50" charset="-128"/>
                <a:ea typeface="Meiryo UI" pitchFamily="50" charset="-128"/>
                <a:cs typeface="Meiryo UI" pitchFamily="50" charset="-128"/>
              </a:rPr>
              <a:t>市町村算定分</a:t>
            </a:r>
            <a:endParaRPr lang="en-US" altLang="ja-JP" sz="1200" b="1"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endParaRPr lang="ja-JP" altLang="en-US" sz="1200" b="1" dirty="0">
              <a:latin typeface="Meiryo UI" pitchFamily="50" charset="-128"/>
              <a:ea typeface="Meiryo UI" pitchFamily="50" charset="-128"/>
              <a:cs typeface="Meiryo UI" pitchFamily="50" charset="-128"/>
            </a:endParaRPr>
          </a:p>
        </p:txBody>
      </p:sp>
      <p:cxnSp>
        <p:nvCxnSpPr>
          <p:cNvPr id="21" name="直線コネクタ 20"/>
          <p:cNvCxnSpPr/>
          <p:nvPr/>
        </p:nvCxnSpPr>
        <p:spPr>
          <a:xfrm>
            <a:off x="6300788" y="6354763"/>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242" name="テキスト ボックス 21"/>
          <p:cNvSpPr txBox="1">
            <a:spLocks noChangeArrowheads="1"/>
          </p:cNvSpPr>
          <p:nvPr/>
        </p:nvSpPr>
        <p:spPr bwMode="auto">
          <a:xfrm>
            <a:off x="6480175" y="6432550"/>
            <a:ext cx="1439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600" b="1">
                <a:latin typeface="Meiryo UI" panose="020B0604030504040204" pitchFamily="50" charset="-128"/>
                <a:ea typeface="Meiryo UI" panose="020B0604030504040204" pitchFamily="50" charset="-128"/>
              </a:rPr>
              <a:t>合算算定</a:t>
            </a:r>
          </a:p>
        </p:txBody>
      </p:sp>
      <p:sp>
        <p:nvSpPr>
          <p:cNvPr id="9243" name="テキスト ボックス 23"/>
          <p:cNvSpPr txBox="1">
            <a:spLocks noChangeArrowheads="1"/>
          </p:cNvSpPr>
          <p:nvPr/>
        </p:nvSpPr>
        <p:spPr bwMode="auto">
          <a:xfrm>
            <a:off x="6259513" y="3563938"/>
            <a:ext cx="1871662" cy="585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600" b="1">
                <a:latin typeface="Meiryo UI" panose="020B0604030504040204" pitchFamily="50" charset="-128"/>
                <a:ea typeface="Meiryo UI" panose="020B0604030504040204" pitchFamily="50" charset="-128"/>
              </a:rPr>
              <a:t>現行の大阪府・市の算定水準を基本 </a:t>
            </a:r>
          </a:p>
        </p:txBody>
      </p:sp>
      <p:sp>
        <p:nvSpPr>
          <p:cNvPr id="9244" name="正方形/長方形 25"/>
          <p:cNvSpPr>
            <a:spLocks noChangeArrowheads="1"/>
          </p:cNvSpPr>
          <p:nvPr/>
        </p:nvSpPr>
        <p:spPr bwMode="auto">
          <a:xfrm>
            <a:off x="7939088" y="4999038"/>
            <a:ext cx="9540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a:solidFill>
                  <a:srgbClr val="000000"/>
                </a:solidFill>
                <a:latin typeface="Meiryo UI" panose="020B0604030504040204" pitchFamily="50" charset="-128"/>
                <a:ea typeface="Meiryo UI" panose="020B0604030504040204" pitchFamily="50" charset="-128"/>
              </a:rPr>
              <a:t> ≒</a:t>
            </a:r>
            <a:endParaRPr lang="en-US" altLang="ja-JP" sz="1800" b="1">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800" b="1">
                <a:solidFill>
                  <a:srgbClr val="000000"/>
                </a:solidFill>
                <a:latin typeface="Meiryo UI" panose="020B0604030504040204" pitchFamily="50" charset="-128"/>
                <a:ea typeface="Meiryo UI" panose="020B0604030504040204" pitchFamily="50" charset="-128"/>
              </a:rPr>
              <a:t> ①＋②</a:t>
            </a:r>
          </a:p>
        </p:txBody>
      </p:sp>
      <p:sp>
        <p:nvSpPr>
          <p:cNvPr id="27" name="右中かっこ 26"/>
          <p:cNvSpPr/>
          <p:nvPr/>
        </p:nvSpPr>
        <p:spPr>
          <a:xfrm>
            <a:off x="7775575" y="4121150"/>
            <a:ext cx="252413" cy="2139950"/>
          </a:xfrm>
          <a:prstGeom prst="rightBrace">
            <a:avLst>
              <a:gd name="adj1" fmla="val 5382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ja-JP" altLang="en-US"/>
          </a:p>
        </p:txBody>
      </p:sp>
      <p:cxnSp>
        <p:nvCxnSpPr>
          <p:cNvPr id="30" name="直線コネクタ 29"/>
          <p:cNvCxnSpPr/>
          <p:nvPr/>
        </p:nvCxnSpPr>
        <p:spPr>
          <a:xfrm>
            <a:off x="6659563" y="4886325"/>
            <a:ext cx="1081087" cy="0"/>
          </a:xfrm>
          <a:prstGeom prst="line">
            <a:avLst/>
          </a:prstGeom>
          <a:ln w="25400" cmpd="sng">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3635375" y="4646613"/>
            <a:ext cx="1981200" cy="1441450"/>
          </a:xfrm>
          <a:prstGeom prst="roundRect">
            <a:avLst>
              <a:gd name="adj" fmla="val 6558"/>
            </a:avLst>
          </a:prstGeom>
          <a:ln>
            <a:prstDash val="sysDash"/>
          </a:ln>
        </p:spPr>
        <p:style>
          <a:lnRef idx="2">
            <a:schemeClr val="dk1"/>
          </a:lnRef>
          <a:fillRef idx="1">
            <a:schemeClr val="lt1"/>
          </a:fillRef>
          <a:effectRef idx="0">
            <a:schemeClr val="dk1"/>
          </a:effectRef>
          <a:fontRef idx="minor">
            <a:schemeClr val="dk1"/>
          </a:fontRef>
        </p:style>
        <p:txBody>
          <a:bodyPr rIns="36000" anchor="ctr"/>
          <a:lstStyle/>
          <a:p>
            <a:pPr eaLnBrk="1" fontAlgn="auto" hangingPunct="1">
              <a:spcBef>
                <a:spcPts val="0"/>
              </a:spcBef>
              <a:spcAft>
                <a:spcPts val="0"/>
              </a:spcAft>
              <a:defRPr/>
            </a:pPr>
            <a:r>
              <a:rPr lang="ja-JP" altLang="en-US" sz="1400" dirty="0">
                <a:latin typeface="Meiryo UI" pitchFamily="50" charset="-128"/>
                <a:ea typeface="Meiryo UI" pitchFamily="50" charset="-128"/>
                <a:cs typeface="Meiryo UI" pitchFamily="50" charset="-128"/>
              </a:rPr>
              <a:t>新たな事務配分によって、</a:t>
            </a:r>
            <a:endParaRPr lang="en-US" altLang="ja-JP" sz="1400" dirty="0">
              <a:latin typeface="Meiryo UI" pitchFamily="50" charset="-128"/>
              <a:ea typeface="Meiryo UI" pitchFamily="50" charset="-128"/>
              <a:cs typeface="Meiryo UI" pitchFamily="50" charset="-128"/>
            </a:endParaRPr>
          </a:p>
          <a:p>
            <a:pPr eaLnBrk="1" fontAlgn="auto" hangingPunct="1">
              <a:spcBef>
                <a:spcPts val="0"/>
              </a:spcBef>
              <a:spcAft>
                <a:spcPts val="0"/>
              </a:spcAft>
              <a:defRPr/>
            </a:pPr>
            <a:r>
              <a:rPr lang="ja-JP" altLang="en-US" sz="1200" dirty="0">
                <a:latin typeface="Meiryo UI" pitchFamily="50" charset="-128"/>
                <a:ea typeface="Meiryo UI" pitchFamily="50" charset="-128"/>
                <a:cs typeface="Meiryo UI" pitchFamily="50" charset="-128"/>
              </a:rPr>
              <a:t>・　大阪府の算定</a:t>
            </a:r>
            <a:endParaRPr lang="en-US" altLang="ja-JP" sz="1200" dirty="0">
              <a:latin typeface="Meiryo UI" pitchFamily="50" charset="-128"/>
              <a:ea typeface="Meiryo UI" pitchFamily="50" charset="-128"/>
              <a:cs typeface="Meiryo UI" pitchFamily="50" charset="-128"/>
            </a:endParaRPr>
          </a:p>
          <a:p>
            <a:pPr eaLnBrk="1" fontAlgn="auto" hangingPunct="1">
              <a:spcBef>
                <a:spcPts val="0"/>
              </a:spcBef>
              <a:spcAft>
                <a:spcPts val="0"/>
              </a:spcAft>
              <a:defRPr/>
            </a:pPr>
            <a:r>
              <a:rPr lang="ja-JP" altLang="en-US" sz="1200" dirty="0">
                <a:latin typeface="Meiryo UI" pitchFamily="50" charset="-128"/>
                <a:ea typeface="Meiryo UI" pitchFamily="50" charset="-128"/>
                <a:cs typeface="Meiryo UI" pitchFamily="50" charset="-128"/>
              </a:rPr>
              <a:t>・　特別区の算定</a:t>
            </a:r>
            <a:endParaRPr lang="en-US" altLang="ja-JP" sz="1200" dirty="0">
              <a:latin typeface="Meiryo UI" pitchFamily="50" charset="-128"/>
              <a:ea typeface="Meiryo UI" pitchFamily="50" charset="-128"/>
              <a:cs typeface="Meiryo UI" pitchFamily="50" charset="-128"/>
            </a:endParaRPr>
          </a:p>
          <a:p>
            <a:pPr eaLnBrk="1" fontAlgn="auto" hangingPunct="1">
              <a:spcBef>
                <a:spcPts val="0"/>
              </a:spcBef>
              <a:spcAft>
                <a:spcPts val="0"/>
              </a:spcAft>
              <a:defRPr/>
            </a:pPr>
            <a:r>
              <a:rPr lang="ja-JP" altLang="en-US" sz="1400" dirty="0">
                <a:latin typeface="Meiryo UI" pitchFamily="50" charset="-128"/>
                <a:ea typeface="Meiryo UI" pitchFamily="50" charset="-128"/>
                <a:cs typeface="Meiryo UI" pitchFamily="50" charset="-128"/>
              </a:rPr>
              <a:t>ともに、様々な増減要素が生じる。</a:t>
            </a:r>
          </a:p>
        </p:txBody>
      </p:sp>
      <p:cxnSp>
        <p:nvCxnSpPr>
          <p:cNvPr id="25" name="直線コネクタ 24"/>
          <p:cNvCxnSpPr/>
          <p:nvPr/>
        </p:nvCxnSpPr>
        <p:spPr>
          <a:xfrm>
            <a:off x="7740650" y="4868863"/>
            <a:ext cx="0" cy="215900"/>
          </a:xfrm>
          <a:prstGeom prst="line">
            <a:avLst/>
          </a:prstGeom>
          <a:ln w="25400" cmpd="sng">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6659563" y="4868863"/>
            <a:ext cx="0" cy="215900"/>
          </a:xfrm>
          <a:prstGeom prst="line">
            <a:avLst/>
          </a:prstGeom>
          <a:ln w="25400" cmpd="sng">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二等辺三角形 27"/>
          <p:cNvSpPr/>
          <p:nvPr/>
        </p:nvSpPr>
        <p:spPr>
          <a:xfrm rot="5400000">
            <a:off x="1898650" y="5202238"/>
            <a:ext cx="2601913" cy="503237"/>
          </a:xfrm>
          <a:prstGeom prst="triangle">
            <a:avLst/>
          </a:prstGeom>
        </p:spPr>
        <p:style>
          <a:lnRef idx="1">
            <a:schemeClr val="dk1"/>
          </a:lnRef>
          <a:fillRef idx="2">
            <a:schemeClr val="dk1"/>
          </a:fillRef>
          <a:effectRef idx="1">
            <a:schemeClr val="dk1"/>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9251" name="テキスト ボックス 30"/>
          <p:cNvSpPr txBox="1">
            <a:spLocks noChangeArrowheads="1"/>
          </p:cNvSpPr>
          <p:nvPr/>
        </p:nvSpPr>
        <p:spPr bwMode="auto">
          <a:xfrm>
            <a:off x="2892425" y="4646613"/>
            <a:ext cx="369888"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latin typeface="Meiryo UI" panose="020B0604030504040204" pitchFamily="50" charset="-128"/>
                <a:ea typeface="Meiryo UI" panose="020B0604030504040204" pitchFamily="50" charset="-128"/>
              </a:rPr>
              <a:t>特別区の設置</a:t>
            </a:r>
            <a:endParaRPr lang="ja-JP" altLang="en-US" sz="1200" b="1"/>
          </a:p>
        </p:txBody>
      </p:sp>
      <p:sp>
        <p:nvSpPr>
          <p:cNvPr id="35" name="二等辺三角形 34"/>
          <p:cNvSpPr/>
          <p:nvPr/>
        </p:nvSpPr>
        <p:spPr>
          <a:xfrm rot="5400000">
            <a:off x="4748212" y="5202238"/>
            <a:ext cx="2601913" cy="503238"/>
          </a:xfrm>
          <a:prstGeom prst="triangle">
            <a:avLst/>
          </a:prstGeom>
        </p:spPr>
        <p:style>
          <a:lnRef idx="1">
            <a:schemeClr val="dk1"/>
          </a:lnRef>
          <a:fillRef idx="2">
            <a:schemeClr val="dk1"/>
          </a:fillRef>
          <a:effectRef idx="1">
            <a:schemeClr val="dk1"/>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36" name="二等辺三角形 35"/>
          <p:cNvSpPr/>
          <p:nvPr/>
        </p:nvSpPr>
        <p:spPr>
          <a:xfrm>
            <a:off x="6904038" y="4899025"/>
            <a:ext cx="576262" cy="144463"/>
          </a:xfrm>
          <a:prstGeom prst="triangle">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9254" name="テキスト ボックス 1"/>
          <p:cNvSpPr txBox="1">
            <a:spLocks noChangeArrowheads="1"/>
          </p:cNvSpPr>
          <p:nvPr/>
        </p:nvSpPr>
        <p:spPr bwMode="auto">
          <a:xfrm>
            <a:off x="222250" y="2692400"/>
            <a:ext cx="79089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民営化後に継続される地下鉄に係る交付税措置の取扱いについては、引き続き検討中である旨を確認</a:t>
            </a:r>
          </a:p>
        </p:txBody>
      </p:sp>
      <p:sp>
        <p:nvSpPr>
          <p:cNvPr id="9255" name="正方形/長方形 27"/>
          <p:cNvSpPr>
            <a:spLocks noChangeArrowheads="1"/>
          </p:cNvSpPr>
          <p:nvPr/>
        </p:nvSpPr>
        <p:spPr bwMode="auto">
          <a:xfrm>
            <a:off x="8112125" y="12700"/>
            <a:ext cx="1031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 ３</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 4"/>
          <p:cNvGraphicFramePr>
            <a:graphicFrameLocks noGrp="1"/>
          </p:cNvGraphicFramePr>
          <p:nvPr>
            <p:ph idx="1"/>
          </p:nvPr>
        </p:nvGraphicFramePr>
        <p:xfrm>
          <a:off x="179512" y="147671"/>
          <a:ext cx="8820000" cy="5441569"/>
        </p:xfrm>
        <a:graphic>
          <a:graphicData uri="http://schemas.openxmlformats.org/drawingml/2006/table">
            <a:tbl>
              <a:tblPr firstRow="1" bandRow="1">
                <a:tableStyleId>{21E4AEA4-8DFA-4A89-87EB-49C32662AFE0}</a:tableStyleId>
              </a:tblPr>
              <a:tblGrid>
                <a:gridCol w="4410000"/>
                <a:gridCol w="4410000"/>
              </a:tblGrid>
              <a:tr h="334445">
                <a:tc gridSpan="2">
                  <a:txBody>
                    <a:bodyPr/>
                    <a:lstStyle/>
                    <a:p>
                      <a:pPr algn="l"/>
                      <a:r>
                        <a:rPr kumimoji="1" lang="ja-JP" altLang="en-US" sz="1800" dirty="0" smtClean="0">
                          <a:latin typeface="Meiryo UI" pitchFamily="50" charset="-128"/>
                          <a:ea typeface="Meiryo UI" pitchFamily="50" charset="-128"/>
                          <a:cs typeface="Meiryo UI" pitchFamily="50" charset="-128"/>
                        </a:rPr>
                        <a:t>（３）その他　</a:t>
                      </a:r>
                      <a:r>
                        <a:rPr kumimoji="1" lang="ja-JP" altLang="en-US" sz="1600" dirty="0" smtClean="0">
                          <a:latin typeface="Meiryo UI" pitchFamily="50" charset="-128"/>
                          <a:ea typeface="Meiryo UI" pitchFamily="50" charset="-128"/>
                          <a:cs typeface="Meiryo UI" pitchFamily="50" charset="-128"/>
                        </a:rPr>
                        <a:t>（健全化判断比率（実質公債費</a:t>
                      </a:r>
                      <a:r>
                        <a:rPr kumimoji="1" lang="ja-JP" altLang="en-US" sz="1600" dirty="0" smtClean="0">
                          <a:solidFill>
                            <a:schemeClr val="bg1"/>
                          </a:solidFill>
                          <a:latin typeface="Meiryo UI" pitchFamily="50" charset="-128"/>
                          <a:ea typeface="Meiryo UI" pitchFamily="50" charset="-128"/>
                          <a:cs typeface="Meiryo UI" pitchFamily="50" charset="-128"/>
                        </a:rPr>
                        <a:t>比</a:t>
                      </a:r>
                      <a:r>
                        <a:rPr kumimoji="1" lang="ja-JP" altLang="en-US" sz="1600" dirty="0" smtClean="0">
                          <a:latin typeface="Meiryo UI" pitchFamily="50" charset="-128"/>
                          <a:ea typeface="Meiryo UI" pitchFamily="50" charset="-128"/>
                          <a:cs typeface="Meiryo UI" pitchFamily="50" charset="-128"/>
                        </a:rPr>
                        <a:t>率等））</a:t>
                      </a:r>
                      <a:endParaRPr kumimoji="1" lang="ja-JP" altLang="en-US" sz="1600" dirty="0">
                        <a:latin typeface="Meiryo UI" pitchFamily="50" charset="-128"/>
                        <a:ea typeface="Meiryo UI" pitchFamily="50" charset="-128"/>
                        <a:cs typeface="Meiryo UI" pitchFamily="50" charset="-128"/>
                      </a:endParaRPr>
                    </a:p>
                  </a:txBody>
                  <a:tcPr marL="36000" marR="36000" marT="36000" marB="36000" anchor="ctr"/>
                </a:tc>
                <a:tc hMerge="1">
                  <a:txBody>
                    <a:bodyPr/>
                    <a:lstStyle/>
                    <a:p>
                      <a:pPr algn="l"/>
                      <a:endParaRPr kumimoji="1" lang="ja-JP" altLang="en-US" sz="1800" dirty="0">
                        <a:latin typeface="Meiryo UI" pitchFamily="50" charset="-128"/>
                        <a:ea typeface="Meiryo UI" pitchFamily="50" charset="-128"/>
                        <a:cs typeface="Meiryo UI" pitchFamily="50" charset="-128"/>
                      </a:endParaRPr>
                    </a:p>
                  </a:txBody>
                  <a:tcPr marL="36000" marR="36000" marT="36000" marB="36000" anchor="ctr"/>
                </a:tc>
              </a:tr>
              <a:tr h="333660">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600" b="1" dirty="0" smtClean="0">
                          <a:latin typeface="Meiryo UI" pitchFamily="50" charset="-128"/>
                          <a:ea typeface="Meiryo UI" pitchFamily="50" charset="-128"/>
                          <a:cs typeface="Meiryo UI" pitchFamily="50" charset="-128"/>
                        </a:rPr>
                        <a:t>国との調整内容</a:t>
                      </a:r>
                      <a:endParaRPr kumimoji="1" lang="en-US" altLang="ja-JP" sz="1600" b="1" dirty="0" smtClean="0">
                        <a:latin typeface="Meiryo UI" pitchFamily="50" charset="-128"/>
                        <a:ea typeface="Meiryo UI" pitchFamily="50" charset="-128"/>
                        <a:cs typeface="Meiryo UI" pitchFamily="50" charset="-128"/>
                      </a:endParaRPr>
                    </a:p>
                  </a:txBody>
                  <a:tcPr marL="36000" marR="36000" marT="36000" marB="36000" anchor="ctr"/>
                </a:tc>
                <a:tc>
                  <a:txBody>
                    <a:bodyPr/>
                    <a:lstStyle/>
                    <a:p>
                      <a:pPr marL="0" indent="0" algn="ctr">
                        <a:buFont typeface="Arial" pitchFamily="34" charset="0"/>
                        <a:buNone/>
                      </a:pPr>
                      <a:r>
                        <a:rPr kumimoji="1" lang="ja-JP" altLang="en-US" sz="1600" b="1" dirty="0" smtClean="0">
                          <a:latin typeface="Meiryo UI" pitchFamily="50" charset="-128"/>
                          <a:ea typeface="Meiryo UI" pitchFamily="50" charset="-128"/>
                          <a:cs typeface="Meiryo UI" pitchFamily="50" charset="-128"/>
                        </a:rPr>
                        <a:t>国の回答意見</a:t>
                      </a:r>
                      <a:endParaRPr kumimoji="1" lang="en-US" altLang="ja-JP" sz="1600" b="1" strike="sngStrike" dirty="0" smtClean="0">
                        <a:solidFill>
                          <a:schemeClr val="tx1"/>
                        </a:solidFill>
                        <a:latin typeface="Meiryo UI" pitchFamily="50" charset="-128"/>
                        <a:ea typeface="Meiryo UI" pitchFamily="50" charset="-128"/>
                        <a:cs typeface="Meiryo UI" pitchFamily="50" charset="-128"/>
                      </a:endParaRPr>
                    </a:p>
                  </a:txBody>
                  <a:tcPr marL="36000" marR="36000" marT="36000" marB="36000" anchor="ctr"/>
                </a:tc>
              </a:tr>
              <a:tr h="4761589">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itchFamily="2" charset="2"/>
                        <a:buChar char="u"/>
                        <a:tabLst/>
                        <a:defRPr/>
                      </a:pPr>
                      <a:r>
                        <a:rPr lang="ja-JP" altLang="en-US" sz="1400" dirty="0" smtClean="0">
                          <a:latin typeface="Meiryo UI" pitchFamily="50" charset="-128"/>
                          <a:ea typeface="Meiryo UI" pitchFamily="50" charset="-128"/>
                          <a:cs typeface="Meiryo UI" pitchFamily="50" charset="-128"/>
                        </a:rPr>
                        <a:t>　発行済みの大阪市債（既発市債）を大阪府に承継し、償還することによる健全化判断比率の算定方法</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300"/>
                        </a:spcBef>
                        <a:spcAft>
                          <a:spcPts val="0"/>
                        </a:spcAft>
                        <a:buClrTx/>
                        <a:buSzTx/>
                        <a:buFont typeface="Wingdings" pitchFamily="2" charset="2"/>
                        <a:buNone/>
                        <a:tabLst/>
                        <a:defRPr/>
                      </a:pPr>
                      <a:r>
                        <a:rPr lang="ja-JP" altLang="en-US" sz="1400" dirty="0" smtClean="0">
                          <a:latin typeface="Meiryo UI" pitchFamily="50" charset="-128"/>
                          <a:ea typeface="Meiryo UI" pitchFamily="50" charset="-128"/>
                          <a:cs typeface="Meiryo UI" pitchFamily="50" charset="-128"/>
                        </a:rPr>
                        <a:t>〇既発市債の承継と負担について、</a:t>
                      </a:r>
                      <a:endParaRPr lang="en-US" altLang="ja-JP" sz="1400" dirty="0" smtClean="0">
                        <a:latin typeface="Meiryo UI" pitchFamily="50" charset="-128"/>
                        <a:ea typeface="Meiryo UI" pitchFamily="50" charset="-128"/>
                        <a:cs typeface="Meiryo UI" pitchFamily="50" charset="-128"/>
                      </a:endParaRPr>
                    </a:p>
                    <a:p>
                      <a:pPr marL="363538" marR="0" lvl="0" indent="-179388" algn="l" defTabSz="914400" rtl="0" eaLnBrk="1" fontAlgn="auto" latinLnBrk="0" hangingPunct="1">
                        <a:lnSpc>
                          <a:spcPts val="1400"/>
                        </a:lnSpc>
                        <a:spcBef>
                          <a:spcPts val="300"/>
                        </a:spcBef>
                        <a:spcAft>
                          <a:spcPts val="0"/>
                        </a:spcAft>
                        <a:buClrTx/>
                        <a:buSzTx/>
                        <a:buFont typeface="Arial" pitchFamily="34" charset="0"/>
                        <a:buChar char="•"/>
                        <a:tabLst/>
                        <a:defRPr/>
                      </a:pPr>
                      <a:r>
                        <a:rPr lang="ja-JP" altLang="en-US" sz="1400" dirty="0" smtClean="0">
                          <a:solidFill>
                            <a:schemeClr val="tx1"/>
                          </a:solidFill>
                          <a:latin typeface="Meiryo UI" pitchFamily="50" charset="-128"/>
                          <a:ea typeface="Meiryo UI" pitchFamily="50" charset="-128"/>
                          <a:cs typeface="Meiryo UI" pitchFamily="50" charset="-128"/>
                        </a:rPr>
                        <a:t>　既発市債については、大阪府に承継</a:t>
                      </a:r>
                      <a:endParaRPr lang="en-US" altLang="ja-JP" sz="1400" dirty="0" smtClean="0">
                        <a:solidFill>
                          <a:schemeClr val="tx1"/>
                        </a:solidFill>
                        <a:latin typeface="Meiryo UI" pitchFamily="50" charset="-128"/>
                        <a:ea typeface="Meiryo UI" pitchFamily="50" charset="-128"/>
                        <a:cs typeface="Meiryo UI" pitchFamily="50" charset="-128"/>
                      </a:endParaRPr>
                    </a:p>
                    <a:p>
                      <a:pPr marL="363538" marR="0" lvl="0" indent="-179388" algn="l" defTabSz="914400" rtl="0" eaLnBrk="1" fontAlgn="auto" latinLnBrk="0" hangingPunct="1">
                        <a:lnSpc>
                          <a:spcPts val="1400"/>
                        </a:lnSpc>
                        <a:spcBef>
                          <a:spcPts val="300"/>
                        </a:spcBef>
                        <a:spcAft>
                          <a:spcPts val="0"/>
                        </a:spcAft>
                        <a:buClrTx/>
                        <a:buSzTx/>
                        <a:buFont typeface="Arial" pitchFamily="34" charset="0"/>
                        <a:buChar char="•"/>
                        <a:tabLst/>
                        <a:defRPr/>
                      </a:pPr>
                      <a:r>
                        <a:rPr lang="ja-JP" altLang="en-US" sz="1400" dirty="0" smtClean="0">
                          <a:solidFill>
                            <a:schemeClr val="tx1"/>
                          </a:solidFill>
                          <a:latin typeface="Meiryo UI" pitchFamily="50" charset="-128"/>
                          <a:ea typeface="Meiryo UI" pitchFamily="50" charset="-128"/>
                          <a:cs typeface="Meiryo UI" pitchFamily="50" charset="-128"/>
                        </a:rPr>
                        <a:t>　特別区が負担する既発市債の償還分は</a:t>
                      </a:r>
                      <a:r>
                        <a:rPr lang="ja-JP" altLang="ja-JP" sz="1400" dirty="0" smtClean="0">
                          <a:solidFill>
                            <a:schemeClr val="tx1"/>
                          </a:solidFill>
                          <a:latin typeface="Meiryo UI" pitchFamily="50" charset="-128"/>
                          <a:ea typeface="Meiryo UI" pitchFamily="50" charset="-128"/>
                          <a:cs typeface="Meiryo UI" pitchFamily="50" charset="-128"/>
                        </a:rPr>
                        <a:t>、各</a:t>
                      </a:r>
                      <a:r>
                        <a:rPr lang="ja-JP" altLang="en-US" sz="1400" dirty="0" smtClean="0">
                          <a:solidFill>
                            <a:schemeClr val="tx1"/>
                          </a:solidFill>
                          <a:latin typeface="Meiryo UI" pitchFamily="50" charset="-128"/>
                          <a:ea typeface="Meiryo UI" pitchFamily="50" charset="-128"/>
                          <a:cs typeface="Meiryo UI" pitchFamily="50" charset="-128"/>
                        </a:rPr>
                        <a:t>特別</a:t>
                      </a:r>
                      <a:r>
                        <a:rPr lang="ja-JP" altLang="ja-JP" sz="1400" dirty="0" smtClean="0">
                          <a:solidFill>
                            <a:schemeClr val="tx1"/>
                          </a:solidFill>
                          <a:latin typeface="Meiryo UI" pitchFamily="50" charset="-128"/>
                          <a:ea typeface="Meiryo UI" pitchFamily="50" charset="-128"/>
                          <a:cs typeface="Meiryo UI" pitchFamily="50" charset="-128"/>
                        </a:rPr>
                        <a:t>区が</a:t>
                      </a:r>
                      <a:r>
                        <a:rPr lang="ja-JP" altLang="en-US" sz="1400" dirty="0" smtClean="0">
                          <a:solidFill>
                            <a:schemeClr val="tx1"/>
                          </a:solidFill>
                          <a:latin typeface="Meiryo UI" pitchFamily="50" charset="-128"/>
                          <a:ea typeface="Meiryo UI" pitchFamily="50" charset="-128"/>
                          <a:cs typeface="Meiryo UI" pitchFamily="50" charset="-128"/>
                        </a:rPr>
                        <a:t>大阪府に</a:t>
                      </a:r>
                      <a:r>
                        <a:rPr lang="ja-JP" altLang="ja-JP" sz="1400" dirty="0" smtClean="0">
                          <a:solidFill>
                            <a:schemeClr val="tx1"/>
                          </a:solidFill>
                          <a:latin typeface="Meiryo UI" pitchFamily="50" charset="-128"/>
                          <a:ea typeface="Meiryo UI" pitchFamily="50" charset="-128"/>
                          <a:cs typeface="Meiryo UI" pitchFamily="50" charset="-128"/>
                        </a:rPr>
                        <a:t>償還負担金を</a:t>
                      </a:r>
                      <a:r>
                        <a:rPr lang="ja-JP" altLang="en-US" sz="1400" dirty="0" smtClean="0">
                          <a:solidFill>
                            <a:schemeClr val="tx1"/>
                          </a:solidFill>
                          <a:latin typeface="Meiryo UI" pitchFamily="50" charset="-128"/>
                          <a:ea typeface="Meiryo UI" pitchFamily="50" charset="-128"/>
                          <a:cs typeface="Meiryo UI" pitchFamily="50" charset="-128"/>
                        </a:rPr>
                        <a:t>支出</a:t>
                      </a:r>
                      <a:endParaRPr lang="en-US" altLang="ja-JP" sz="1400" dirty="0" smtClean="0">
                        <a:solidFill>
                          <a:schemeClr val="tx1"/>
                        </a:solidFill>
                        <a:latin typeface="Meiryo UI" pitchFamily="50" charset="-128"/>
                        <a:ea typeface="Meiryo UI" pitchFamily="50" charset="-128"/>
                        <a:cs typeface="Meiryo UI" pitchFamily="50" charset="-128"/>
                      </a:endParaRPr>
                    </a:p>
                    <a:p>
                      <a:pPr marL="363538" marR="0" lvl="0" indent="-179388" algn="l" defTabSz="914400" rtl="0" eaLnBrk="1" fontAlgn="auto" latinLnBrk="0" hangingPunct="1">
                        <a:lnSpc>
                          <a:spcPts val="1400"/>
                        </a:lnSpc>
                        <a:spcBef>
                          <a:spcPts val="300"/>
                        </a:spcBef>
                        <a:spcAft>
                          <a:spcPts val="0"/>
                        </a:spcAft>
                        <a:buClrTx/>
                        <a:buSzTx/>
                        <a:buFont typeface="Arial" pitchFamily="34" charset="0"/>
                        <a:buChar char="•"/>
                        <a:tabLst/>
                        <a:defRPr/>
                      </a:pPr>
                      <a:r>
                        <a:rPr lang="ja-JP" altLang="en-US" sz="1400" dirty="0" smtClean="0">
                          <a:solidFill>
                            <a:schemeClr val="tx1"/>
                          </a:solidFill>
                          <a:latin typeface="Meiryo UI" pitchFamily="50" charset="-128"/>
                          <a:ea typeface="Meiryo UI" pitchFamily="50" charset="-128"/>
                          <a:cs typeface="Meiryo UI" pitchFamily="50" charset="-128"/>
                        </a:rPr>
                        <a:t>　なお</a:t>
                      </a:r>
                      <a:r>
                        <a:rPr lang="ja-JP" altLang="en-US" sz="1400" dirty="0" smtClean="0">
                          <a:latin typeface="Meiryo UI" pitchFamily="50" charset="-128"/>
                          <a:ea typeface="Meiryo UI" pitchFamily="50" charset="-128"/>
                          <a:cs typeface="Meiryo UI" pitchFamily="50" charset="-128"/>
                        </a:rPr>
                        <a:t>、特別区の負担分全体を各特別区共有の</a:t>
                      </a:r>
                      <a:r>
                        <a:rPr lang="ja-JP" altLang="en-US" sz="1400" dirty="0" smtClean="0">
                          <a:solidFill>
                            <a:schemeClr val="tx1"/>
                          </a:solidFill>
                          <a:latin typeface="Meiryo UI" pitchFamily="50" charset="-128"/>
                          <a:ea typeface="Meiryo UI" pitchFamily="50" charset="-128"/>
                          <a:cs typeface="Meiryo UI" pitchFamily="50" charset="-128"/>
                        </a:rPr>
                        <a:t>債務と位置づけるための債務負担行為</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①</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を設定</a:t>
                      </a:r>
                      <a:endParaRPr lang="en-US" altLang="ja-JP" sz="1400" dirty="0" smtClean="0">
                        <a:solidFill>
                          <a:schemeClr val="tx1"/>
                        </a:solidFill>
                        <a:latin typeface="Meiryo UI" pitchFamily="50" charset="-128"/>
                        <a:ea typeface="Meiryo UI" pitchFamily="50" charset="-128"/>
                        <a:cs typeface="Meiryo UI" pitchFamily="50" charset="-128"/>
                      </a:endParaRPr>
                    </a:p>
                    <a:p>
                      <a:pPr marL="363538" marR="0" lvl="0" indent="-179388" algn="l" defTabSz="914400" rtl="0" eaLnBrk="1" fontAlgn="auto" latinLnBrk="0" hangingPunct="1">
                        <a:lnSpc>
                          <a:spcPts val="1400"/>
                        </a:lnSpc>
                        <a:spcBef>
                          <a:spcPts val="300"/>
                        </a:spcBef>
                        <a:spcAft>
                          <a:spcPts val="0"/>
                        </a:spcAft>
                        <a:buClrTx/>
                        <a:buSzTx/>
                        <a:buFont typeface="Arial" pitchFamily="34" charset="0"/>
                        <a:buChar char="•"/>
                        <a:tabLst/>
                        <a:defRPr/>
                      </a:pPr>
                      <a:r>
                        <a:rPr lang="ja-JP" altLang="en-US" sz="1400" dirty="0" smtClean="0">
                          <a:solidFill>
                            <a:schemeClr val="tx1"/>
                          </a:solidFill>
                          <a:latin typeface="Meiryo UI" pitchFamily="50" charset="-128"/>
                          <a:ea typeface="Meiryo UI" pitchFamily="50" charset="-128"/>
                          <a:cs typeface="Meiryo UI" pitchFamily="50" charset="-128"/>
                        </a:rPr>
                        <a:t>　その上で、各特別区の分担額を明確にする必要から、人口按分を基本に</a:t>
                      </a:r>
                      <a:r>
                        <a:rPr lang="ja-JP" altLang="en-US" sz="1400" b="0" dirty="0" smtClean="0">
                          <a:solidFill>
                            <a:schemeClr val="tx1"/>
                          </a:solidFill>
                          <a:latin typeface="Meiryo UI" pitchFamily="50" charset="-128"/>
                          <a:ea typeface="Meiryo UI" pitchFamily="50" charset="-128"/>
                          <a:cs typeface="Meiryo UI" pitchFamily="50" charset="-128"/>
                        </a:rPr>
                        <a:t>「</a:t>
                      </a:r>
                      <a:r>
                        <a:rPr lang="ja-JP" altLang="ja-JP" sz="1400" b="0" dirty="0" smtClean="0">
                          <a:solidFill>
                            <a:schemeClr val="tx1"/>
                          </a:solidFill>
                          <a:latin typeface="Meiryo UI" pitchFamily="50" charset="-128"/>
                          <a:ea typeface="Meiryo UI" pitchFamily="50" charset="-128"/>
                          <a:cs typeface="Meiryo UI" pitchFamily="50" charset="-128"/>
                        </a:rPr>
                        <a:t>各特別区</a:t>
                      </a:r>
                      <a:r>
                        <a:rPr lang="ja-JP" altLang="en-US" sz="1400" b="0" dirty="0" smtClean="0">
                          <a:solidFill>
                            <a:schemeClr val="tx1"/>
                          </a:solidFill>
                          <a:latin typeface="Meiryo UI" pitchFamily="50" charset="-128"/>
                          <a:ea typeface="Meiryo UI" pitchFamily="50" charset="-128"/>
                          <a:cs typeface="Meiryo UI" pitchFamily="50" charset="-128"/>
                        </a:rPr>
                        <a:t>の償還負担金」に係る</a:t>
                      </a:r>
                      <a:r>
                        <a:rPr lang="ja-JP" altLang="ja-JP" sz="1400" b="0" dirty="0" smtClean="0">
                          <a:latin typeface="Meiryo UI" pitchFamily="50" charset="-128"/>
                          <a:ea typeface="Meiryo UI" pitchFamily="50" charset="-128"/>
                          <a:cs typeface="Meiryo UI" pitchFamily="50" charset="-128"/>
                        </a:rPr>
                        <a:t>債務負担行為</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②</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ja-JP" sz="1400" b="0" dirty="0" smtClean="0">
                          <a:latin typeface="Meiryo UI" pitchFamily="50" charset="-128"/>
                          <a:ea typeface="Meiryo UI" pitchFamily="50" charset="-128"/>
                          <a:cs typeface="Meiryo UI" pitchFamily="50" charset="-128"/>
                        </a:rPr>
                        <a:t>を設定</a:t>
                      </a:r>
                      <a:r>
                        <a:rPr lang="ja-JP" altLang="en-US" sz="1400" b="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①は②に係る額を除いて計上</a:t>
                      </a:r>
                      <a:endParaRPr lang="en-US" altLang="ja-JP" sz="1200" b="0" dirty="0" smtClean="0">
                        <a:latin typeface="Meiryo UI" pitchFamily="50" charset="-128"/>
                        <a:ea typeface="Meiryo UI" pitchFamily="50" charset="-128"/>
                        <a:cs typeface="Meiryo UI" pitchFamily="50" charset="-128"/>
                      </a:endParaRPr>
                    </a:p>
                    <a:p>
                      <a:pPr marL="18000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ja-JP" altLang="en-US" sz="1400" dirty="0" smtClean="0">
                          <a:solidFill>
                            <a:schemeClr val="tx1"/>
                          </a:solidFill>
                          <a:latin typeface="Meiryo UI" pitchFamily="50" charset="-128"/>
                          <a:ea typeface="Meiryo UI" pitchFamily="50" charset="-128"/>
                          <a:cs typeface="Meiryo UI" pitchFamily="50" charset="-128"/>
                        </a:rPr>
                        <a:t>〇こ</a:t>
                      </a:r>
                      <a:r>
                        <a:rPr kumimoji="1" lang="ja-JP" altLang="en-US" sz="1400" kern="1200" dirty="0" smtClean="0">
                          <a:latin typeface="Meiryo UI" pitchFamily="50" charset="-128"/>
                          <a:ea typeface="Meiryo UI" pitchFamily="50" charset="-128"/>
                          <a:cs typeface="Meiryo UI" pitchFamily="50" charset="-128"/>
                        </a:rPr>
                        <a:t>うした方法を前提に、</a:t>
                      </a:r>
                      <a:endParaRPr kumimoji="1" lang="en-US" altLang="ja-JP" sz="1400" kern="1200" dirty="0" smtClean="0">
                        <a:latin typeface="Meiryo UI" pitchFamily="50" charset="-128"/>
                        <a:ea typeface="Meiryo UI" pitchFamily="50" charset="-128"/>
                        <a:cs typeface="Meiryo UI" pitchFamily="50" charset="-128"/>
                      </a:endParaRPr>
                    </a:p>
                    <a:p>
                      <a:pPr marL="252000" marR="0" lvl="0" indent="180000" algn="l" defTabSz="914400" rtl="0" eaLnBrk="1" fontAlgn="auto" latinLnBrk="0" hangingPunct="1">
                        <a:lnSpc>
                          <a:spcPts val="1400"/>
                        </a:lnSpc>
                        <a:spcBef>
                          <a:spcPts val="0"/>
                        </a:spcBef>
                        <a:spcAft>
                          <a:spcPts val="0"/>
                        </a:spcAft>
                        <a:buClrTx/>
                        <a:buSzTx/>
                        <a:buFont typeface="Arial" pitchFamily="34" charset="0"/>
                        <a:buChar char="•"/>
                        <a:tabLst/>
                        <a:defRPr/>
                      </a:pPr>
                      <a:r>
                        <a:rPr kumimoji="1" lang="ja-JP" altLang="en-US" sz="1400" kern="1200" dirty="0" smtClean="0">
                          <a:latin typeface="Meiryo UI" pitchFamily="50" charset="-128"/>
                          <a:ea typeface="Meiryo UI" pitchFamily="50" charset="-128"/>
                          <a:cs typeface="Meiryo UI" pitchFamily="50" charset="-128"/>
                        </a:rPr>
                        <a:t>大阪府</a:t>
                      </a:r>
                      <a:r>
                        <a:rPr kumimoji="1" lang="ja-JP" altLang="ja-JP" sz="1400" kern="1200" dirty="0" smtClean="0">
                          <a:latin typeface="Meiryo UI" pitchFamily="50" charset="-128"/>
                          <a:ea typeface="Meiryo UI" pitchFamily="50" charset="-128"/>
                          <a:cs typeface="Meiryo UI" pitchFamily="50" charset="-128"/>
                        </a:rPr>
                        <a:t>の</a:t>
                      </a:r>
                      <a:r>
                        <a:rPr kumimoji="1" lang="ja-JP" altLang="en-US" sz="1400" kern="1200" dirty="0" smtClean="0">
                          <a:latin typeface="Meiryo UI" pitchFamily="50" charset="-128"/>
                          <a:ea typeface="Meiryo UI" pitchFamily="50" charset="-128"/>
                          <a:cs typeface="Meiryo UI" pitchFamily="50" charset="-128"/>
                        </a:rPr>
                        <a:t>比率</a:t>
                      </a:r>
                      <a:r>
                        <a:rPr kumimoji="1" lang="ja-JP" altLang="ja-JP" sz="1400" kern="1200" dirty="0" smtClean="0">
                          <a:latin typeface="Meiryo UI" pitchFamily="50" charset="-128"/>
                          <a:ea typeface="Meiryo UI" pitchFamily="50" charset="-128"/>
                          <a:cs typeface="Meiryo UI" pitchFamily="50" charset="-128"/>
                        </a:rPr>
                        <a:t>算定</a:t>
                      </a:r>
                      <a:r>
                        <a:rPr kumimoji="1" lang="ja-JP" altLang="en-US" sz="1400" kern="1200" dirty="0" smtClean="0">
                          <a:latin typeface="Meiryo UI" pitchFamily="50" charset="-128"/>
                          <a:ea typeface="Meiryo UI" pitchFamily="50" charset="-128"/>
                          <a:cs typeface="Meiryo UI" pitchFamily="50" charset="-128"/>
                        </a:rPr>
                        <a:t>は、</a:t>
                      </a:r>
                      <a:r>
                        <a:rPr kumimoji="1" lang="ja-JP" altLang="ja-JP" sz="1400" kern="1200" dirty="0" smtClean="0">
                          <a:latin typeface="Meiryo UI" pitchFamily="50" charset="-128"/>
                          <a:ea typeface="Meiryo UI" pitchFamily="50" charset="-128"/>
                          <a:cs typeface="Meiryo UI" pitchFamily="50" charset="-128"/>
                        </a:rPr>
                        <a:t>特別区の償還負担金を</a:t>
                      </a:r>
                      <a:r>
                        <a:rPr kumimoji="1" lang="ja-JP" altLang="en-US" sz="1400" kern="1200" dirty="0" smtClean="0">
                          <a:latin typeface="Meiryo UI" pitchFamily="50" charset="-128"/>
                          <a:ea typeface="Meiryo UI" pitchFamily="50" charset="-128"/>
                          <a:cs typeface="Meiryo UI" pitchFamily="50" charset="-128"/>
                        </a:rPr>
                        <a:t>特定　</a:t>
                      </a:r>
                      <a:r>
                        <a:rPr kumimoji="1" lang="en-US" altLang="ja-JP" sz="1400" kern="1200" dirty="0" smtClean="0">
                          <a:latin typeface="Meiryo UI" pitchFamily="50" charset="-128"/>
                          <a:ea typeface="Meiryo UI" pitchFamily="50" charset="-128"/>
                          <a:cs typeface="Meiryo UI" pitchFamily="50" charset="-128"/>
                        </a:rPr>
                        <a:t/>
                      </a:r>
                      <a:br>
                        <a:rPr kumimoji="1" lang="en-US" altLang="ja-JP" sz="1400" kern="1200" dirty="0" smtClean="0">
                          <a:latin typeface="Meiryo UI" pitchFamily="50" charset="-128"/>
                          <a:ea typeface="Meiryo UI" pitchFamily="50" charset="-128"/>
                          <a:cs typeface="Meiryo UI" pitchFamily="50" charset="-128"/>
                        </a:rPr>
                      </a:br>
                      <a:r>
                        <a:rPr kumimoji="1" lang="ja-JP" altLang="en-US" sz="1400" kern="1200" dirty="0" smtClean="0">
                          <a:latin typeface="Meiryo UI" pitchFamily="50" charset="-128"/>
                          <a:ea typeface="Meiryo UI" pitchFamily="50" charset="-128"/>
                          <a:cs typeface="Meiryo UI" pitchFamily="50" charset="-128"/>
                        </a:rPr>
                        <a:t>　財源（算定式のＢ）</a:t>
                      </a:r>
                      <a:r>
                        <a:rPr kumimoji="1" lang="ja-JP" altLang="ja-JP" sz="1400" kern="1200" dirty="0" smtClean="0">
                          <a:latin typeface="Meiryo UI" pitchFamily="50" charset="-128"/>
                          <a:ea typeface="Meiryo UI" pitchFamily="50" charset="-128"/>
                          <a:cs typeface="Meiryo UI" pitchFamily="50" charset="-128"/>
                        </a:rPr>
                        <a:t>として控除</a:t>
                      </a:r>
                      <a:endParaRPr kumimoji="1" lang="en-US" altLang="ja-JP" sz="1400" strike="sngStrike" kern="1200" dirty="0" smtClean="0">
                        <a:solidFill>
                          <a:schemeClr val="tx1"/>
                        </a:solidFill>
                        <a:latin typeface="Meiryo UI" pitchFamily="50" charset="-128"/>
                        <a:ea typeface="Meiryo UI" pitchFamily="50" charset="-128"/>
                        <a:cs typeface="Meiryo UI" pitchFamily="50" charset="-128"/>
                      </a:endParaRPr>
                    </a:p>
                    <a:p>
                      <a:pPr marL="252000" marR="0" lvl="0" indent="180000" algn="l" defTabSz="914400" rtl="0" eaLnBrk="1" fontAlgn="auto" latinLnBrk="0" hangingPunct="1">
                        <a:lnSpc>
                          <a:spcPts val="1400"/>
                        </a:lnSpc>
                        <a:spcBef>
                          <a:spcPts val="0"/>
                        </a:spcBef>
                        <a:spcAft>
                          <a:spcPts val="0"/>
                        </a:spcAft>
                        <a:buClrTx/>
                        <a:buSzTx/>
                        <a:buFont typeface="Arial" pitchFamily="34" charset="0"/>
                        <a:buChar char="•"/>
                        <a:tabLst/>
                        <a:defRPr/>
                      </a:pPr>
                      <a:r>
                        <a:rPr kumimoji="1" lang="ja-JP" altLang="ja-JP" sz="1400" kern="1200" dirty="0" smtClean="0">
                          <a:latin typeface="Meiryo UI" pitchFamily="50" charset="-128"/>
                          <a:ea typeface="Meiryo UI" pitchFamily="50" charset="-128"/>
                          <a:cs typeface="Meiryo UI" pitchFamily="50" charset="-128"/>
                        </a:rPr>
                        <a:t>特別区の</a:t>
                      </a:r>
                      <a:r>
                        <a:rPr kumimoji="1" lang="ja-JP" altLang="en-US" sz="1400" kern="1200" dirty="0" smtClean="0">
                          <a:latin typeface="Meiryo UI" pitchFamily="50" charset="-128"/>
                          <a:ea typeface="Meiryo UI" pitchFamily="50" charset="-128"/>
                          <a:cs typeface="Meiryo UI" pitchFamily="50" charset="-128"/>
                        </a:rPr>
                        <a:t>比率算定は、</a:t>
                      </a:r>
                      <a:r>
                        <a:rPr kumimoji="1" lang="ja-JP" altLang="ja-JP" sz="1400" kern="1200" dirty="0" smtClean="0">
                          <a:latin typeface="Meiryo UI" pitchFamily="50" charset="-128"/>
                          <a:ea typeface="Meiryo UI" pitchFamily="50" charset="-128"/>
                          <a:cs typeface="Meiryo UI" pitchFamily="50" charset="-128"/>
                        </a:rPr>
                        <a:t>各特別区の償還負担金を</a:t>
                      </a:r>
                      <a:r>
                        <a:rPr kumimoji="1" lang="ja-JP" altLang="en-US" sz="1400" kern="1200" dirty="0" smtClean="0">
                          <a:latin typeface="Meiryo UI" pitchFamily="50" charset="-128"/>
                          <a:ea typeface="Meiryo UI" pitchFamily="50" charset="-128"/>
                          <a:cs typeface="Meiryo UI" pitchFamily="50" charset="-128"/>
                        </a:rPr>
                        <a:t>準</a:t>
                      </a:r>
                      <a:r>
                        <a:rPr kumimoji="1" lang="en-US" altLang="ja-JP" sz="1400" kern="1200" dirty="0" smtClean="0">
                          <a:latin typeface="Meiryo UI" pitchFamily="50" charset="-128"/>
                          <a:ea typeface="Meiryo UI" pitchFamily="50" charset="-128"/>
                          <a:cs typeface="Meiryo UI" pitchFamily="50" charset="-128"/>
                        </a:rPr>
                        <a:t/>
                      </a:r>
                      <a:br>
                        <a:rPr kumimoji="1" lang="en-US" altLang="ja-JP" sz="1400" kern="1200" dirty="0" smtClean="0">
                          <a:latin typeface="Meiryo UI" pitchFamily="50" charset="-128"/>
                          <a:ea typeface="Meiryo UI" pitchFamily="50" charset="-128"/>
                          <a:cs typeface="Meiryo UI" pitchFamily="50" charset="-128"/>
                        </a:rPr>
                      </a:br>
                      <a:r>
                        <a:rPr kumimoji="1" lang="ja-JP" altLang="en-US" sz="1400" kern="1200" dirty="0" smtClean="0">
                          <a:latin typeface="Meiryo UI" pitchFamily="50" charset="-128"/>
                          <a:ea typeface="Meiryo UI" pitchFamily="50" charset="-128"/>
                          <a:cs typeface="Meiryo UI" pitchFamily="50" charset="-128"/>
                        </a:rPr>
                        <a:t>　元利償還金（算定式のＡ）として算入</a:t>
                      </a: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180000" marR="0" lvl="0" indent="0" algn="l" defTabSz="914400" rtl="0" eaLnBrk="1" fontAlgn="auto" latinLnBrk="0" hangingPunct="1">
                        <a:lnSpc>
                          <a:spcPts val="1400"/>
                        </a:lnSpc>
                        <a:spcBef>
                          <a:spcPts val="0"/>
                        </a:spcBef>
                        <a:spcAft>
                          <a:spcPts val="0"/>
                        </a:spcAft>
                        <a:buClrTx/>
                        <a:buSzTx/>
                        <a:buFont typeface="Arial" pitchFamily="34" charset="0"/>
                        <a:buNone/>
                        <a:tabLst/>
                        <a:defRPr/>
                      </a:pPr>
                      <a:endParaRPr kumimoji="1" lang="en-US" altLang="ja-JP" sz="1400" dirty="0" smtClean="0">
                        <a:latin typeface="Meiryo UI" pitchFamily="50" charset="-128"/>
                        <a:ea typeface="Meiryo UI" pitchFamily="50" charset="-128"/>
                        <a:cs typeface="Meiryo UI" pitchFamily="50" charset="-128"/>
                      </a:endParaRPr>
                    </a:p>
                    <a:p>
                      <a:pPr marL="180000" marR="0" lvl="0" indent="0" algn="l" defTabSz="914400" rtl="0" eaLnBrk="1" fontAlgn="auto" latinLnBrk="0" hangingPunct="1">
                        <a:lnSpc>
                          <a:spcPts val="1400"/>
                        </a:lnSpc>
                        <a:spcBef>
                          <a:spcPts val="0"/>
                        </a:spcBef>
                        <a:spcAft>
                          <a:spcPts val="0"/>
                        </a:spcAft>
                        <a:buClrTx/>
                        <a:buSzTx/>
                        <a:buFont typeface="Arial" pitchFamily="34" charset="0"/>
                        <a:buNone/>
                        <a:tabLst/>
                        <a:defRPr/>
                      </a:pPr>
                      <a:r>
                        <a:rPr kumimoji="1" lang="ja-JP" altLang="en-US" sz="1400" kern="1200" dirty="0" smtClean="0">
                          <a:solidFill>
                            <a:schemeClr val="tx1"/>
                          </a:solidFill>
                          <a:latin typeface="Meiryo UI" pitchFamily="50" charset="-128"/>
                          <a:ea typeface="Meiryo UI" pitchFamily="50" charset="-128"/>
                          <a:cs typeface="Meiryo UI" pitchFamily="50" charset="-128"/>
                        </a:rPr>
                        <a:t>＊　将来負担比率も同様に算定</a:t>
                      </a:r>
                      <a:endParaRPr kumimoji="1" lang="en-US" altLang="ja-JP" sz="1400" kern="1200" dirty="0" smtClean="0">
                        <a:solidFill>
                          <a:schemeClr val="tx1"/>
                        </a:solidFill>
                        <a:latin typeface="Meiryo UI" pitchFamily="50" charset="-128"/>
                        <a:ea typeface="Meiryo UI" pitchFamily="50" charset="-128"/>
                        <a:cs typeface="Meiryo UI" pitchFamily="50" charset="-128"/>
                      </a:endParaRPr>
                    </a:p>
                    <a:p>
                      <a:pPr marL="18000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400" dirty="0" smtClean="0">
                        <a:latin typeface="Meiryo UI" pitchFamily="50" charset="-128"/>
                        <a:ea typeface="Meiryo UI" pitchFamily="50" charset="-128"/>
                        <a:cs typeface="Meiryo UI" pitchFamily="50" charset="-128"/>
                      </a:endParaRPr>
                    </a:p>
                  </a:txBody>
                  <a:tcPr marL="72000" marR="72000" marT="72000" marB="72000"/>
                </a:tc>
                <a:tc>
                  <a: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（特段の回答意見なし）</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kern="1200" dirty="0" smtClean="0">
                          <a:solidFill>
                            <a:schemeClr val="tx1"/>
                          </a:solidFill>
                          <a:latin typeface="Meiryo UI" pitchFamily="50" charset="-128"/>
                          <a:ea typeface="Meiryo UI" pitchFamily="50" charset="-128"/>
                          <a:cs typeface="Meiryo UI" pitchFamily="50" charset="-128"/>
                        </a:rPr>
                        <a:t>〔</a:t>
                      </a:r>
                      <a:r>
                        <a:rPr kumimoji="1" lang="ja-JP" altLang="en-US" sz="1200" kern="1200" dirty="0" smtClean="0">
                          <a:solidFill>
                            <a:schemeClr val="tx1"/>
                          </a:solidFill>
                          <a:latin typeface="Meiryo UI" pitchFamily="50" charset="-128"/>
                          <a:ea typeface="Meiryo UI" pitchFamily="50" charset="-128"/>
                          <a:cs typeface="Meiryo UI" pitchFamily="50" charset="-128"/>
                        </a:rPr>
                        <a:t>参考</a:t>
                      </a:r>
                      <a:r>
                        <a:rPr kumimoji="1" lang="en-US" altLang="ja-JP" sz="1200" kern="1200" dirty="0" smtClean="0">
                          <a:solidFill>
                            <a:schemeClr val="tx1"/>
                          </a:solidFill>
                          <a:latin typeface="Meiryo UI" pitchFamily="50" charset="-128"/>
                          <a:ea typeface="Meiryo UI" pitchFamily="50" charset="-128"/>
                          <a:cs typeface="Meiryo UI" pitchFamily="50" charset="-128"/>
                        </a:rPr>
                        <a:t>〕</a:t>
                      </a:r>
                    </a:p>
                  </a:txBody>
                  <a:tcPr marL="72000" marR="72000" marT="72000" marB="72000"/>
                </a:tc>
              </a:tr>
            </a:tbl>
          </a:graphicData>
        </a:graphic>
      </p:graphicFrame>
      <p:sp>
        <p:nvSpPr>
          <p:cNvPr id="21" name="角丸四角形 20"/>
          <p:cNvSpPr/>
          <p:nvPr/>
        </p:nvSpPr>
        <p:spPr>
          <a:xfrm>
            <a:off x="4687888" y="1571625"/>
            <a:ext cx="4140200" cy="1871663"/>
          </a:xfrm>
          <a:prstGeom prst="roundRect">
            <a:avLst>
              <a:gd name="adj" fmla="val 5969"/>
            </a:avLst>
          </a:prstGeom>
          <a:solidFill>
            <a:schemeClr val="bg1"/>
          </a:solidFill>
          <a:ln w="9525"/>
        </p:spPr>
        <p:style>
          <a:lnRef idx="2">
            <a:schemeClr val="dk1"/>
          </a:lnRef>
          <a:fillRef idx="1">
            <a:schemeClr val="lt1"/>
          </a:fillRef>
          <a:effectRef idx="0">
            <a:schemeClr val="dk1"/>
          </a:effectRef>
          <a:fontRef idx="minor">
            <a:schemeClr val="dk1"/>
          </a:fontRef>
        </p:style>
        <p:txBody>
          <a:bodyPr lIns="36000" tIns="72000" rIns="36000" bIns="36000"/>
          <a:lstStyle/>
          <a:p>
            <a:pPr fontAlgn="auto">
              <a:spcBef>
                <a:spcPts val="0"/>
              </a:spcBef>
              <a:spcAft>
                <a:spcPts val="0"/>
              </a:spcAft>
              <a:buFont typeface="Arial" pitchFamily="34" charset="0"/>
              <a:buNone/>
              <a:defRPr/>
            </a:pP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実質公債費</a:t>
            </a:r>
            <a:r>
              <a:rPr lang="ja-JP" altLang="en-US" sz="1200" b="1" dirty="0">
                <a:solidFill>
                  <a:schemeClr val="tx1"/>
                </a:solidFill>
                <a:latin typeface="Meiryo UI" pitchFamily="50" charset="-128"/>
                <a:ea typeface="Meiryo UI" pitchFamily="50" charset="-128"/>
                <a:cs typeface="Meiryo UI" pitchFamily="50" charset="-128"/>
              </a:rPr>
              <a:t>比</a:t>
            </a:r>
            <a:r>
              <a:rPr lang="ja-JP" altLang="en-US" sz="1200" b="1" dirty="0">
                <a:latin typeface="Meiryo UI" pitchFamily="50" charset="-128"/>
                <a:ea typeface="Meiryo UI" pitchFamily="50" charset="-128"/>
                <a:cs typeface="Meiryo UI" pitchFamily="50" charset="-128"/>
              </a:rPr>
              <a:t>率 算定式</a:t>
            </a:r>
            <a:r>
              <a:rPr lang="en-US" altLang="ja-JP" sz="1200" b="1" dirty="0">
                <a:latin typeface="Meiryo UI" pitchFamily="50" charset="-128"/>
                <a:ea typeface="Meiryo UI" pitchFamily="50" charset="-128"/>
                <a:cs typeface="Meiryo UI" pitchFamily="50" charset="-128"/>
              </a:rPr>
              <a:t>】</a:t>
            </a:r>
          </a:p>
          <a:p>
            <a:pPr fontAlgn="auto">
              <a:spcBef>
                <a:spcPts val="0"/>
              </a:spcBef>
              <a:spcAft>
                <a:spcPts val="0"/>
              </a:spcAft>
              <a:buFont typeface="Arial" pitchFamily="34" charset="0"/>
              <a:buNone/>
              <a:defRPr/>
            </a:pPr>
            <a:r>
              <a:rPr lang="ja-JP" altLang="en-US" sz="1100" dirty="0">
                <a:latin typeface="Meiryo UI" pitchFamily="50" charset="-128"/>
                <a:ea typeface="Meiryo UI" pitchFamily="50" charset="-128"/>
                <a:cs typeface="Meiryo UI" pitchFamily="50" charset="-128"/>
              </a:rPr>
              <a:t>　　地方公共団体の借入金（地方債）の返済額（公債費）の大きさ</a:t>
            </a:r>
            <a:r>
              <a:rPr lang="en-US" altLang="ja-JP" sz="1100" dirty="0">
                <a:latin typeface="Meiryo UI" pitchFamily="50" charset="-128"/>
                <a:ea typeface="Meiryo UI" pitchFamily="50" charset="-128"/>
                <a:cs typeface="Meiryo UI" pitchFamily="50" charset="-128"/>
              </a:rPr>
              <a:t/>
            </a:r>
            <a:br>
              <a:rPr lang="en-US" altLang="ja-JP" sz="1100" dirty="0">
                <a:latin typeface="Meiryo UI" pitchFamily="50" charset="-128"/>
                <a:ea typeface="Meiryo UI" pitchFamily="50" charset="-128"/>
                <a:cs typeface="Meiryo UI" pitchFamily="50" charset="-128"/>
              </a:rPr>
            </a:br>
            <a:r>
              <a:rPr lang="ja-JP" altLang="en-US" sz="1100" dirty="0">
                <a:latin typeface="Meiryo UI" pitchFamily="50" charset="-128"/>
                <a:ea typeface="Meiryo UI" pitchFamily="50" charset="-128"/>
                <a:cs typeface="Meiryo UI" pitchFamily="50" charset="-128"/>
              </a:rPr>
              <a:t>　を、その地方公共団体の財政規模に対する割合で表したもの</a:t>
            </a:r>
            <a:endParaRPr lang="en-US" altLang="ja-JP" sz="1100" dirty="0">
              <a:latin typeface="Meiryo UI" pitchFamily="50" charset="-128"/>
              <a:ea typeface="Meiryo UI" pitchFamily="50" charset="-128"/>
              <a:cs typeface="Meiryo UI" pitchFamily="50" charset="-128"/>
            </a:endParaRPr>
          </a:p>
          <a:p>
            <a:pPr marL="108000" indent="-108000" fontAlgn="auto">
              <a:spcBef>
                <a:spcPts val="0"/>
              </a:spcBef>
              <a:spcAft>
                <a:spcPts val="0"/>
              </a:spcAft>
              <a:buFont typeface="Arial" pitchFamily="34" charset="0"/>
              <a:buNone/>
              <a:defRPr/>
            </a:pPr>
            <a:endParaRPr lang="ja-JP" altLang="en-US" sz="1200" dirty="0"/>
          </a:p>
        </p:txBody>
      </p:sp>
      <p:grpSp>
        <p:nvGrpSpPr>
          <p:cNvPr id="11268" name="グループ化 30"/>
          <p:cNvGrpSpPr>
            <a:grpSpLocks/>
          </p:cNvGrpSpPr>
          <p:nvPr/>
        </p:nvGrpSpPr>
        <p:grpSpPr bwMode="auto">
          <a:xfrm>
            <a:off x="4799013" y="2228850"/>
            <a:ext cx="3887787" cy="1133475"/>
            <a:chOff x="443794" y="3233716"/>
            <a:chExt cx="3888432" cy="1133483"/>
          </a:xfrm>
        </p:grpSpPr>
        <p:sp>
          <p:nvSpPr>
            <p:cNvPr id="22" name="テキスト ボックス 21"/>
            <p:cNvSpPr txBox="1"/>
            <p:nvPr/>
          </p:nvSpPr>
          <p:spPr>
            <a:xfrm>
              <a:off x="588280" y="3257529"/>
              <a:ext cx="1008230" cy="541341"/>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地方債の元利償還金及び準元利償還金　  　　　</a:t>
              </a:r>
              <a:r>
                <a:rPr lang="ja-JP" altLang="en-US" sz="1000" b="1" dirty="0">
                  <a:latin typeface="Meiryo UI" pitchFamily="50" charset="-128"/>
                  <a:ea typeface="Meiryo UI" pitchFamily="50" charset="-128"/>
                  <a:cs typeface="Meiryo UI" pitchFamily="50" charset="-128"/>
                </a:rPr>
                <a:t>Ａ</a:t>
              </a:r>
              <a:endParaRPr lang="en-US" altLang="ja-JP" sz="1000" b="1" dirty="0">
                <a:latin typeface="Meiryo UI" pitchFamily="50" charset="-128"/>
                <a:ea typeface="Meiryo UI" pitchFamily="50" charset="-128"/>
                <a:cs typeface="Meiryo UI" pitchFamily="50" charset="-128"/>
              </a:endParaRPr>
            </a:p>
          </p:txBody>
        </p:sp>
        <p:sp>
          <p:nvSpPr>
            <p:cNvPr id="23" name="テキスト ボックス 22"/>
            <p:cNvSpPr txBox="1"/>
            <p:nvPr/>
          </p:nvSpPr>
          <p:spPr>
            <a:xfrm>
              <a:off x="1910887" y="3270229"/>
              <a:ext cx="1008229" cy="539754"/>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Ａに充当される特定財源</a:t>
              </a:r>
              <a:endParaRPr lang="en-US" altLang="ja-JP" sz="100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00" b="1" dirty="0">
                  <a:latin typeface="Meiryo UI" pitchFamily="50" charset="-128"/>
                  <a:ea typeface="Meiryo UI" pitchFamily="50" charset="-128"/>
                  <a:cs typeface="Meiryo UI" pitchFamily="50" charset="-128"/>
                </a:rPr>
                <a:t>　　　　　　　　Ｂ</a:t>
              </a:r>
              <a:endParaRPr lang="ja-JP" altLang="en-US" sz="1000" b="1" dirty="0">
                <a:latin typeface="+mn-lt"/>
                <a:ea typeface="+mn-ea"/>
              </a:endParaRPr>
            </a:p>
          </p:txBody>
        </p:sp>
        <p:sp>
          <p:nvSpPr>
            <p:cNvPr id="24" name="テキスト ボックス 23"/>
            <p:cNvSpPr txBox="1"/>
            <p:nvPr/>
          </p:nvSpPr>
          <p:spPr>
            <a:xfrm>
              <a:off x="3120763" y="3255941"/>
              <a:ext cx="1006642" cy="539754"/>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Ａに係る基準財政需要額算入額</a:t>
              </a:r>
              <a:endParaRPr lang="en-US" altLang="ja-JP" sz="100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00" b="1" dirty="0">
                  <a:latin typeface="Meiryo UI" pitchFamily="50" charset="-128"/>
                  <a:ea typeface="Meiryo UI" pitchFamily="50" charset="-128"/>
                  <a:cs typeface="Meiryo UI" pitchFamily="50" charset="-128"/>
                </a:rPr>
                <a:t>Ｃ</a:t>
              </a:r>
              <a:endParaRPr lang="ja-JP" altLang="en-US" sz="1000" b="1" dirty="0">
                <a:latin typeface="+mn-lt"/>
                <a:ea typeface="+mn-ea"/>
              </a:endParaRPr>
            </a:p>
          </p:txBody>
        </p:sp>
        <p:sp>
          <p:nvSpPr>
            <p:cNvPr id="25" name="テキスト ボックス 24"/>
            <p:cNvSpPr txBox="1"/>
            <p:nvPr/>
          </p:nvSpPr>
          <p:spPr>
            <a:xfrm>
              <a:off x="1175752" y="4005246"/>
              <a:ext cx="1006642" cy="360366"/>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標準財政規模</a:t>
              </a:r>
              <a:endParaRPr lang="en-US" altLang="ja-JP" sz="100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00" b="1" dirty="0">
                  <a:latin typeface="Meiryo UI" pitchFamily="50" charset="-128"/>
                  <a:ea typeface="Meiryo UI" pitchFamily="50" charset="-128"/>
                  <a:cs typeface="Meiryo UI" pitchFamily="50" charset="-128"/>
                </a:rPr>
                <a:t>　　　　　　　　Ｄ</a:t>
              </a:r>
              <a:endParaRPr lang="en-US" altLang="ja-JP" sz="1000" b="1" dirty="0">
                <a:latin typeface="Meiryo UI" pitchFamily="50" charset="-128"/>
                <a:ea typeface="Meiryo UI" pitchFamily="50" charset="-128"/>
                <a:cs typeface="Meiryo UI" pitchFamily="50" charset="-128"/>
              </a:endParaRPr>
            </a:p>
          </p:txBody>
        </p:sp>
        <p:sp>
          <p:nvSpPr>
            <p:cNvPr id="26" name="テキスト ボックス 25"/>
            <p:cNvSpPr txBox="1"/>
            <p:nvPr/>
          </p:nvSpPr>
          <p:spPr>
            <a:xfrm>
              <a:off x="2471367" y="4006834"/>
              <a:ext cx="1151129" cy="360365"/>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Ａに係る基準財政需要額算入額 　</a:t>
              </a:r>
              <a:r>
                <a:rPr lang="ja-JP" altLang="en-US" sz="1000" b="1" dirty="0">
                  <a:latin typeface="Meiryo UI" pitchFamily="50" charset="-128"/>
                  <a:ea typeface="Meiryo UI" pitchFamily="50" charset="-128"/>
                  <a:cs typeface="Meiryo UI" pitchFamily="50" charset="-128"/>
                </a:rPr>
                <a:t>Ｃ</a:t>
              </a:r>
              <a:endParaRPr lang="ja-JP" altLang="en-US" sz="1000" b="1" dirty="0">
                <a:latin typeface="+mn-lt"/>
                <a:ea typeface="+mn-ea"/>
              </a:endParaRPr>
            </a:p>
          </p:txBody>
        </p:sp>
        <p:sp>
          <p:nvSpPr>
            <p:cNvPr id="11293" name="テキスト ボックス 26"/>
            <p:cNvSpPr txBox="1">
              <a:spLocks noChangeArrowheads="1"/>
            </p:cNvSpPr>
            <p:nvPr/>
          </p:nvSpPr>
          <p:spPr bwMode="auto">
            <a:xfrm>
              <a:off x="2849127" y="3402240"/>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a:t>
              </a:r>
            </a:p>
          </p:txBody>
        </p:sp>
        <p:sp>
          <p:nvSpPr>
            <p:cNvPr id="11294" name="テキスト ボックス 27"/>
            <p:cNvSpPr txBox="1">
              <a:spLocks noChangeArrowheads="1"/>
            </p:cNvSpPr>
            <p:nvPr/>
          </p:nvSpPr>
          <p:spPr bwMode="auto">
            <a:xfrm>
              <a:off x="1556751" y="3378490"/>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ー</a:t>
              </a:r>
            </a:p>
          </p:txBody>
        </p:sp>
        <p:cxnSp>
          <p:nvCxnSpPr>
            <p:cNvPr id="32" name="直線コネクタ 31"/>
            <p:cNvCxnSpPr/>
            <p:nvPr/>
          </p:nvCxnSpPr>
          <p:spPr>
            <a:xfrm>
              <a:off x="443794" y="3905234"/>
              <a:ext cx="3888432"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大かっこ 32"/>
            <p:cNvSpPr/>
            <p:nvPr/>
          </p:nvSpPr>
          <p:spPr>
            <a:xfrm>
              <a:off x="1812446" y="3233716"/>
              <a:ext cx="2411812" cy="576267"/>
            </a:xfrm>
            <a:prstGeom prst="bracketPair">
              <a:avLst>
                <a:gd name="adj" fmla="val 1098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p>
          </p:txBody>
        </p:sp>
        <p:sp>
          <p:nvSpPr>
            <p:cNvPr id="11297" name="テキスト ボックス 36"/>
            <p:cNvSpPr txBox="1">
              <a:spLocks noChangeArrowheads="1"/>
            </p:cNvSpPr>
            <p:nvPr/>
          </p:nvSpPr>
          <p:spPr bwMode="auto">
            <a:xfrm>
              <a:off x="2169455" y="4025046"/>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ー</a:t>
              </a:r>
            </a:p>
          </p:txBody>
        </p:sp>
      </p:grpSp>
      <p:sp>
        <p:nvSpPr>
          <p:cNvPr id="16" name="下矢印 15"/>
          <p:cNvSpPr/>
          <p:nvPr/>
        </p:nvSpPr>
        <p:spPr>
          <a:xfrm>
            <a:off x="2049463" y="3213100"/>
            <a:ext cx="1079500" cy="2159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p>
        </p:txBody>
      </p:sp>
      <p:sp>
        <p:nvSpPr>
          <p:cNvPr id="18" name="角丸四角形 17"/>
          <p:cNvSpPr/>
          <p:nvPr/>
        </p:nvSpPr>
        <p:spPr>
          <a:xfrm>
            <a:off x="4687888" y="3500438"/>
            <a:ext cx="4140200" cy="1979612"/>
          </a:xfrm>
          <a:prstGeom prst="roundRect">
            <a:avLst>
              <a:gd name="adj" fmla="val 5969"/>
            </a:avLst>
          </a:prstGeom>
          <a:solidFill>
            <a:schemeClr val="bg1"/>
          </a:solidFill>
          <a:ln w="9525">
            <a:prstDash val="sysDot"/>
          </a:ln>
        </p:spPr>
        <p:style>
          <a:lnRef idx="2">
            <a:schemeClr val="dk1"/>
          </a:lnRef>
          <a:fillRef idx="1">
            <a:schemeClr val="lt1"/>
          </a:fillRef>
          <a:effectRef idx="0">
            <a:schemeClr val="dk1"/>
          </a:effectRef>
          <a:fontRef idx="minor">
            <a:schemeClr val="dk1"/>
          </a:fontRef>
        </p:style>
        <p:txBody>
          <a:bodyPr lIns="36000" tIns="72000" rIns="36000" bIns="36000"/>
          <a:lstStyle/>
          <a:p>
            <a:pPr fontAlgn="auto">
              <a:spcBef>
                <a:spcPts val="0"/>
              </a:spcBef>
              <a:spcAft>
                <a:spcPts val="0"/>
              </a:spcAft>
              <a:buFont typeface="Arial" pitchFamily="34" charset="0"/>
              <a:buNone/>
              <a:defRPr/>
            </a:pPr>
            <a:r>
              <a:rPr lang="ja-JP" altLang="en-US" sz="11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将来負担比率　算定式</a:t>
            </a:r>
            <a:endParaRPr lang="en-US" altLang="ja-JP" sz="1100" dirty="0">
              <a:latin typeface="Meiryo UI" pitchFamily="50" charset="-128"/>
              <a:ea typeface="Meiryo UI" pitchFamily="50" charset="-128"/>
              <a:cs typeface="Meiryo UI" pitchFamily="50" charset="-128"/>
            </a:endParaRPr>
          </a:p>
          <a:p>
            <a:pPr fontAlgn="auto">
              <a:spcBef>
                <a:spcPts val="0"/>
              </a:spcBef>
              <a:spcAft>
                <a:spcPts val="0"/>
              </a:spcAft>
              <a:buFont typeface="Arial" pitchFamily="34" charset="0"/>
              <a:buNone/>
              <a:defRPr/>
            </a:pPr>
            <a:r>
              <a:rPr lang="ja-JP" altLang="en-US" sz="1100" dirty="0">
                <a:latin typeface="Meiryo UI" pitchFamily="50" charset="-128"/>
                <a:ea typeface="Meiryo UI" pitchFamily="50" charset="-128"/>
                <a:cs typeface="Meiryo UI" pitchFamily="50" charset="-128"/>
              </a:rPr>
              <a:t>　　地方公共団体が借入金（地方債）など将来負担すべき負債の大き</a:t>
            </a:r>
            <a:r>
              <a:rPr lang="en-US" altLang="ja-JP" sz="1100" dirty="0">
                <a:latin typeface="Meiryo UI" pitchFamily="50" charset="-128"/>
                <a:ea typeface="Meiryo UI" pitchFamily="50" charset="-128"/>
                <a:cs typeface="Meiryo UI" pitchFamily="50" charset="-128"/>
              </a:rPr>
              <a:t/>
            </a:r>
            <a:br>
              <a:rPr lang="en-US" altLang="ja-JP" sz="1100" dirty="0">
                <a:latin typeface="Meiryo UI" pitchFamily="50" charset="-128"/>
                <a:ea typeface="Meiryo UI" pitchFamily="50" charset="-128"/>
                <a:cs typeface="Meiryo UI" pitchFamily="50" charset="-128"/>
              </a:rPr>
            </a:br>
            <a:r>
              <a:rPr lang="ja-JP" altLang="en-US" sz="1100" dirty="0">
                <a:latin typeface="Meiryo UI" pitchFamily="50" charset="-128"/>
                <a:ea typeface="Meiryo UI" pitchFamily="50" charset="-128"/>
                <a:cs typeface="Meiryo UI" pitchFamily="50" charset="-128"/>
              </a:rPr>
              <a:t>　さを、その地方公共団体の財政規模に対する割合で表したもの</a:t>
            </a:r>
            <a:endParaRPr lang="en-US" altLang="ja-JP" sz="1100" b="1" dirty="0">
              <a:latin typeface="Meiryo UI" pitchFamily="50" charset="-128"/>
              <a:ea typeface="Meiryo UI" pitchFamily="50" charset="-128"/>
              <a:cs typeface="Meiryo UI" pitchFamily="50" charset="-128"/>
            </a:endParaRPr>
          </a:p>
          <a:p>
            <a:pPr marL="108000" indent="-108000" fontAlgn="auto">
              <a:spcBef>
                <a:spcPts val="0"/>
              </a:spcBef>
              <a:spcAft>
                <a:spcPts val="0"/>
              </a:spcAft>
              <a:buFont typeface="Arial" pitchFamily="34" charset="0"/>
              <a:buNone/>
              <a:defRPr/>
            </a:pPr>
            <a:endParaRPr lang="ja-JP" altLang="en-US" sz="1200" dirty="0"/>
          </a:p>
        </p:txBody>
      </p:sp>
      <p:sp>
        <p:nvSpPr>
          <p:cNvPr id="42" name="大かっこ 41"/>
          <p:cNvSpPr/>
          <p:nvPr/>
        </p:nvSpPr>
        <p:spPr>
          <a:xfrm>
            <a:off x="454025" y="4652963"/>
            <a:ext cx="3959225" cy="669925"/>
          </a:xfrm>
          <a:prstGeom prst="bracketPair">
            <a:avLst>
              <a:gd name="adj" fmla="val 583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marL="4763" fontAlgn="auto">
              <a:spcBef>
                <a:spcPts val="60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大阪府の比率算定においては、将来負担額（Ｅ）のうち特別区が償還負担する額を特定財源見込額（Ｇ）として控除。特別区の比率算定においては、償還負担金に係る債務負担行為残高を将来負担額（Ｅ）として算入</a:t>
            </a:r>
            <a:endParaRPr lang="ja-JP" altLang="en-US" sz="1100" dirty="0"/>
          </a:p>
        </p:txBody>
      </p:sp>
      <p:grpSp>
        <p:nvGrpSpPr>
          <p:cNvPr id="11272" name="グループ化 35"/>
          <p:cNvGrpSpPr>
            <a:grpSpLocks/>
          </p:cNvGrpSpPr>
          <p:nvPr/>
        </p:nvGrpSpPr>
        <p:grpSpPr bwMode="auto">
          <a:xfrm>
            <a:off x="4813300" y="4275138"/>
            <a:ext cx="3935413" cy="1146175"/>
            <a:chOff x="431161" y="5332805"/>
            <a:chExt cx="3935567" cy="1145361"/>
          </a:xfrm>
        </p:grpSpPr>
        <p:sp>
          <p:nvSpPr>
            <p:cNvPr id="19" name="テキスト ボックス 18"/>
            <p:cNvSpPr txBox="1"/>
            <p:nvPr/>
          </p:nvSpPr>
          <p:spPr>
            <a:xfrm>
              <a:off x="454975" y="5356600"/>
              <a:ext cx="719165" cy="556817"/>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将来負担額</a:t>
              </a:r>
              <a:endParaRPr lang="en-US" altLang="ja-JP" sz="1050" b="1"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b="1" dirty="0">
                  <a:latin typeface="Meiryo UI" pitchFamily="50" charset="-128"/>
                  <a:ea typeface="Meiryo UI" pitchFamily="50" charset="-128"/>
                  <a:cs typeface="Meiryo UI" pitchFamily="50" charset="-128"/>
                </a:rPr>
                <a:t>Ｅ</a:t>
              </a:r>
              <a:endParaRPr lang="en-US" altLang="ja-JP" sz="1050" b="1"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1472602" y="5366118"/>
              <a:ext cx="647725" cy="540954"/>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充当可能</a:t>
              </a:r>
              <a:endParaRPr lang="en-US" altLang="ja-JP" sz="1050"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基金額</a:t>
              </a:r>
              <a:endParaRPr lang="en-US" altLang="ja-JP" sz="1050" b="1"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b="1" dirty="0">
                  <a:latin typeface="Meiryo UI" pitchFamily="50" charset="-128"/>
                  <a:ea typeface="Meiryo UI" pitchFamily="50" charset="-128"/>
                  <a:cs typeface="Meiryo UI" pitchFamily="50" charset="-128"/>
                </a:rPr>
                <a:t>　　　Ｆ</a:t>
              </a:r>
              <a:endParaRPr lang="ja-JP" altLang="en-US" sz="1050" b="1" dirty="0">
                <a:latin typeface="+mn-lt"/>
                <a:ea typeface="+mn-ea"/>
              </a:endParaRPr>
            </a:p>
          </p:txBody>
        </p:sp>
        <p:sp>
          <p:nvSpPr>
            <p:cNvPr id="29" name="テキスト ボックス 28"/>
            <p:cNvSpPr txBox="1"/>
            <p:nvPr/>
          </p:nvSpPr>
          <p:spPr>
            <a:xfrm>
              <a:off x="2290197" y="5345496"/>
              <a:ext cx="647725" cy="558403"/>
            </a:xfrm>
            <a:prstGeom prst="rect">
              <a:avLst/>
            </a:prstGeom>
            <a:solidFill>
              <a:schemeClr val="bg1">
                <a:lumMod val="95000"/>
              </a:schemeClr>
            </a:solidFill>
            <a:ln w="9525">
              <a:noFill/>
              <a:prstDash val="sysDash"/>
            </a:ln>
          </p:spPr>
          <p:txBody>
            <a:bodyPr lIns="36000" tIns="36000" rIns="36000" bIns="36000" anchor="ct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特定財源</a:t>
              </a:r>
              <a:endParaRPr lang="en-US" altLang="ja-JP" sz="1050"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見込額</a:t>
              </a:r>
              <a:r>
                <a:rPr lang="ja-JP" altLang="en-US" sz="1050" b="1" dirty="0">
                  <a:latin typeface="Meiryo UI" pitchFamily="50" charset="-128"/>
                  <a:ea typeface="Meiryo UI" pitchFamily="50" charset="-128"/>
                  <a:cs typeface="Meiryo UI" pitchFamily="50" charset="-128"/>
                </a:rPr>
                <a:t>　　　　</a:t>
              </a:r>
              <a:endParaRPr lang="en-US" altLang="ja-JP" sz="1050" b="1"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b="1" dirty="0">
                  <a:latin typeface="Meiryo UI" pitchFamily="50" charset="-128"/>
                  <a:ea typeface="Meiryo UI" pitchFamily="50" charset="-128"/>
                  <a:cs typeface="Meiryo UI" pitchFamily="50" charset="-128"/>
                </a:rPr>
                <a:t>　　　　 Ｇ</a:t>
              </a:r>
              <a:endParaRPr lang="ja-JP" altLang="en-US" sz="1050" b="1" dirty="0">
                <a:latin typeface="+mn-lt"/>
                <a:ea typeface="+mn-ea"/>
              </a:endParaRPr>
            </a:p>
          </p:txBody>
        </p:sp>
        <p:sp>
          <p:nvSpPr>
            <p:cNvPr id="11279" name="テキスト ボックス 33"/>
            <p:cNvSpPr txBox="1">
              <a:spLocks noChangeArrowheads="1"/>
            </p:cNvSpPr>
            <p:nvPr/>
          </p:nvSpPr>
          <p:spPr bwMode="auto">
            <a:xfrm>
              <a:off x="2035541" y="5477579"/>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a:t>
              </a:r>
            </a:p>
          </p:txBody>
        </p:sp>
        <p:sp>
          <p:nvSpPr>
            <p:cNvPr id="11280" name="テキスト ボックス 34"/>
            <p:cNvSpPr txBox="1">
              <a:spLocks noChangeArrowheads="1"/>
            </p:cNvSpPr>
            <p:nvPr/>
          </p:nvSpPr>
          <p:spPr bwMode="auto">
            <a:xfrm>
              <a:off x="1102903" y="5499732"/>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ー</a:t>
              </a:r>
            </a:p>
          </p:txBody>
        </p:sp>
        <p:sp>
          <p:nvSpPr>
            <p:cNvPr id="38" name="大かっこ 37"/>
            <p:cNvSpPr/>
            <p:nvPr/>
          </p:nvSpPr>
          <p:spPr>
            <a:xfrm>
              <a:off x="1378936" y="5332805"/>
              <a:ext cx="2987792" cy="575853"/>
            </a:xfrm>
            <a:prstGeom prst="bracketPair">
              <a:avLst>
                <a:gd name="adj" fmla="val 1098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p>
          </p:txBody>
        </p:sp>
        <p:sp>
          <p:nvSpPr>
            <p:cNvPr id="40" name="テキスト ボックス 39"/>
            <p:cNvSpPr txBox="1"/>
            <p:nvPr/>
          </p:nvSpPr>
          <p:spPr>
            <a:xfrm>
              <a:off x="3141130" y="5356600"/>
              <a:ext cx="1152570" cy="539367"/>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地方債現在高等に係る基準財政需要額算入見込額 </a:t>
              </a:r>
              <a:r>
                <a:rPr lang="ja-JP" altLang="en-US" sz="1050" b="1" dirty="0">
                  <a:latin typeface="Meiryo UI" pitchFamily="50" charset="-128"/>
                  <a:ea typeface="Meiryo UI" pitchFamily="50" charset="-128"/>
                  <a:cs typeface="Meiryo UI" pitchFamily="50" charset="-128"/>
                </a:rPr>
                <a:t>　Ｈ</a:t>
              </a:r>
              <a:endParaRPr lang="ja-JP" altLang="en-US" sz="1050" b="1" dirty="0">
                <a:latin typeface="+mn-lt"/>
                <a:ea typeface="+mn-ea"/>
              </a:endParaRPr>
            </a:p>
          </p:txBody>
        </p:sp>
        <p:sp>
          <p:nvSpPr>
            <p:cNvPr id="11283" name="テキスト ボックス 42"/>
            <p:cNvSpPr txBox="1">
              <a:spLocks noChangeArrowheads="1"/>
            </p:cNvSpPr>
            <p:nvPr/>
          </p:nvSpPr>
          <p:spPr bwMode="auto">
            <a:xfrm>
              <a:off x="2863254" y="5488699"/>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a:t>
              </a:r>
            </a:p>
          </p:txBody>
        </p:sp>
        <p:sp>
          <p:nvSpPr>
            <p:cNvPr id="44" name="テキスト ボックス 43"/>
            <p:cNvSpPr txBox="1"/>
            <p:nvPr/>
          </p:nvSpPr>
          <p:spPr>
            <a:xfrm>
              <a:off x="1163028" y="6116473"/>
              <a:ext cx="1008101" cy="360106"/>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標準財政規模</a:t>
              </a:r>
              <a:endParaRPr lang="en-US" altLang="ja-JP" sz="1000" dirty="0">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00" b="1" dirty="0">
                  <a:latin typeface="Meiryo UI" pitchFamily="50" charset="-128"/>
                  <a:ea typeface="Meiryo UI" pitchFamily="50" charset="-128"/>
                  <a:cs typeface="Meiryo UI" pitchFamily="50" charset="-128"/>
                </a:rPr>
                <a:t>　　　　　　　　Ｄ</a:t>
              </a:r>
              <a:endParaRPr lang="en-US" altLang="ja-JP" sz="1000" b="1" dirty="0">
                <a:latin typeface="Meiryo UI" pitchFamily="50" charset="-128"/>
                <a:ea typeface="Meiryo UI" pitchFamily="50" charset="-128"/>
                <a:cs typeface="Meiryo UI" pitchFamily="50" charset="-128"/>
              </a:endParaRPr>
            </a:p>
          </p:txBody>
        </p:sp>
        <p:sp>
          <p:nvSpPr>
            <p:cNvPr id="45" name="テキスト ボックス 44"/>
            <p:cNvSpPr txBox="1"/>
            <p:nvPr/>
          </p:nvSpPr>
          <p:spPr>
            <a:xfrm>
              <a:off x="2458478" y="6118059"/>
              <a:ext cx="1152570" cy="360107"/>
            </a:xfrm>
            <a:prstGeom prst="rect">
              <a:avLst/>
            </a:prstGeom>
            <a:solidFill>
              <a:schemeClr val="bg1">
                <a:lumMod val="95000"/>
              </a:schemeClr>
            </a:solidFill>
            <a:ln w="9525">
              <a:noFill/>
              <a:prstDash val="sysDash"/>
            </a:ln>
          </p:spPr>
          <p:txBody>
            <a:bodyPr lIns="36000" tIns="36000" rIns="36000" bIns="36000" anchor="ctr"/>
            <a:lstStyle/>
            <a:p>
              <a:pPr fontAlgn="auto">
                <a:spcBef>
                  <a:spcPts val="0"/>
                </a:spcBef>
                <a:spcAft>
                  <a:spcPts val="0"/>
                </a:spcAft>
                <a:defRPr/>
              </a:pPr>
              <a:r>
                <a:rPr lang="ja-JP" altLang="en-US" sz="1000" dirty="0">
                  <a:latin typeface="Meiryo UI" pitchFamily="50" charset="-128"/>
                  <a:ea typeface="Meiryo UI" pitchFamily="50" charset="-128"/>
                  <a:cs typeface="Meiryo UI" pitchFamily="50" charset="-128"/>
                </a:rPr>
                <a:t>Ａに係る基準財政需要額算入額 　</a:t>
              </a:r>
              <a:r>
                <a:rPr lang="ja-JP" altLang="en-US" sz="1000" b="1" dirty="0">
                  <a:latin typeface="Meiryo UI" pitchFamily="50" charset="-128"/>
                  <a:ea typeface="Meiryo UI" pitchFamily="50" charset="-128"/>
                  <a:cs typeface="Meiryo UI" pitchFamily="50" charset="-128"/>
                </a:rPr>
                <a:t>Ｃ</a:t>
              </a:r>
              <a:endParaRPr lang="ja-JP" altLang="en-US" sz="1000" b="1" dirty="0">
                <a:latin typeface="+mn-lt"/>
                <a:ea typeface="+mn-ea"/>
              </a:endParaRPr>
            </a:p>
          </p:txBody>
        </p:sp>
        <p:cxnSp>
          <p:nvCxnSpPr>
            <p:cNvPr id="46" name="直線コネクタ 45"/>
            <p:cNvCxnSpPr/>
            <p:nvPr/>
          </p:nvCxnSpPr>
          <p:spPr>
            <a:xfrm>
              <a:off x="431161" y="6016531"/>
              <a:ext cx="388794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1287" name="テキスト ボックス 46"/>
            <p:cNvSpPr txBox="1">
              <a:spLocks noChangeArrowheads="1"/>
            </p:cNvSpPr>
            <p:nvPr/>
          </p:nvSpPr>
          <p:spPr bwMode="auto">
            <a:xfrm>
              <a:off x="2156822" y="6136013"/>
              <a:ext cx="2880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a:latin typeface="Meiryo UI" panose="020B0604030504040204" pitchFamily="50" charset="-128"/>
                  <a:ea typeface="Meiryo UI" panose="020B0604030504040204" pitchFamily="50" charset="-128"/>
                </a:rPr>
                <a:t>ー</a:t>
              </a:r>
            </a:p>
          </p:txBody>
        </p:sp>
      </p:grpSp>
      <p:sp>
        <p:nvSpPr>
          <p:cNvPr id="11273" name="テキスト ボックス 1"/>
          <p:cNvSpPr txBox="1">
            <a:spLocks noChangeArrowheads="1"/>
          </p:cNvSpPr>
          <p:nvPr/>
        </p:nvSpPr>
        <p:spPr bwMode="auto">
          <a:xfrm>
            <a:off x="179388" y="5589588"/>
            <a:ext cx="88201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latin typeface="Meiryo UI" panose="020B0604030504040204" pitchFamily="50" charset="-128"/>
                <a:ea typeface="Meiryo UI" panose="020B0604030504040204" pitchFamily="50" charset="-128"/>
              </a:rPr>
              <a:t>※</a:t>
            </a:r>
            <a:r>
              <a:rPr lang="ja-JP" altLang="en-US" sz="1100">
                <a:latin typeface="Meiryo UI" panose="020B0604030504040204" pitchFamily="50" charset="-128"/>
                <a:ea typeface="Meiryo UI" panose="020B0604030504040204" pitchFamily="50" charset="-128"/>
              </a:rPr>
              <a:t>前回協定書策定時の協議結果のとおりの趣旨である旨を確認</a:t>
            </a:r>
          </a:p>
        </p:txBody>
      </p:sp>
      <p:sp>
        <p:nvSpPr>
          <p:cNvPr id="35" name="大かっこ 34"/>
          <p:cNvSpPr/>
          <p:nvPr/>
        </p:nvSpPr>
        <p:spPr>
          <a:xfrm>
            <a:off x="433388" y="5867400"/>
            <a:ext cx="8394700" cy="80168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参考</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前回（</a:t>
            </a:r>
            <a:r>
              <a:rPr lang="en-US" altLang="ja-JP" sz="1000" dirty="0">
                <a:latin typeface="Meiryo UI" panose="020B0604030504040204" pitchFamily="50" charset="-128"/>
                <a:ea typeface="Meiryo UI" panose="020B0604030504040204" pitchFamily="50" charset="-128"/>
              </a:rPr>
              <a:t>H26.1.31</a:t>
            </a:r>
            <a:r>
              <a:rPr lang="ja-JP" altLang="en-US" sz="1000" dirty="0">
                <a:latin typeface="Meiryo UI" panose="020B0604030504040204" pitchFamily="50" charset="-128"/>
                <a:ea typeface="Meiryo UI" panose="020B0604030504040204" pitchFamily="50" charset="-128"/>
              </a:rPr>
              <a:t>　大阪府・大阪市特別区設置協議会資料）</a:t>
            </a:r>
            <a:endParaRPr lang="en-US" altLang="ja-JP" sz="1000" dirty="0">
              <a:latin typeface="Meiryo UI" panose="020B0604030504040204" pitchFamily="50" charset="-128"/>
              <a:ea typeface="Meiryo UI" panose="020B0604030504040204" pitchFamily="50" charset="-128"/>
            </a:endParaRPr>
          </a:p>
          <a:p>
            <a:pPr>
              <a:spcBef>
                <a:spcPts val="0"/>
              </a:spcBef>
              <a:defRPr/>
            </a:pPr>
            <a:r>
              <a:rPr lang="ja-JP" altLang="en-US" sz="1000" dirty="0">
                <a:latin typeface="Meiryo UI" panose="020B0604030504040204" pitchFamily="50" charset="-128"/>
                <a:ea typeface="Meiryo UI" panose="020B0604030504040204" pitchFamily="50" charset="-128"/>
              </a:rPr>
              <a:t>　健全化判断比率（実質公債費比率・将来負担比率）</a:t>
            </a:r>
            <a:endParaRPr lang="en-US" altLang="ja-JP" sz="1000" dirty="0">
              <a:latin typeface="Meiryo UI" panose="020B0604030504040204" pitchFamily="50" charset="-128"/>
              <a:ea typeface="Meiryo UI" panose="020B0604030504040204" pitchFamily="50" charset="-128"/>
            </a:endParaRPr>
          </a:p>
          <a:p>
            <a:pPr marL="185738">
              <a:spcBef>
                <a:spcPts val="0"/>
              </a:spcBef>
              <a:buFont typeface="Arial" panose="020B0604020202020204" pitchFamily="34" charset="0"/>
              <a:buNone/>
              <a:defRPr/>
            </a:pPr>
            <a:r>
              <a:rPr lang="ja-JP" altLang="en-US" sz="1000" dirty="0">
                <a:latin typeface="Meiryo UI" panose="020B0604030504040204" pitchFamily="50" charset="-128"/>
                <a:ea typeface="Meiryo UI" panose="020B0604030504040204" pitchFamily="50" charset="-128"/>
              </a:rPr>
              <a:t>新たな広域自治体に承継する既発市債の償還については、特別区が新たな広域自治体に償還負担金を支払うことを前提とし、その上で、特別区の健全化判断比率では各特別区の償還負担金を算入し、あわせて、新たな広域自治体の健全化判断比率では特別区の償還負担金を算入公債費等に係る特定財源として控除するものとして取り扱う方向で検討します（現行法令のとおり）。</a:t>
            </a:r>
            <a:endParaRPr lang="ja-JP" altLang="en-US" sz="1000" dirty="0"/>
          </a:p>
        </p:txBody>
      </p:sp>
      <p:sp>
        <p:nvSpPr>
          <p:cNvPr id="11275" name="正方形/長方形 27"/>
          <p:cNvSpPr>
            <a:spLocks noChangeArrowheads="1"/>
          </p:cNvSpPr>
          <p:nvPr/>
        </p:nvSpPr>
        <p:spPr bwMode="auto">
          <a:xfrm>
            <a:off x="8099425" y="6556375"/>
            <a:ext cx="1031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 ４</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テキスト ボックス 37"/>
          <p:cNvSpPr txBox="1">
            <a:spLocks noChangeArrowheads="1"/>
          </p:cNvSpPr>
          <p:nvPr/>
        </p:nvSpPr>
        <p:spPr bwMode="auto">
          <a:xfrm>
            <a:off x="163513" y="136525"/>
            <a:ext cx="6119812" cy="431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000" b="1">
                <a:latin typeface="Meiryo UI" panose="020B0604030504040204" pitchFamily="50" charset="-128"/>
                <a:ea typeface="Meiryo UI" panose="020B0604030504040204" pitchFamily="50" charset="-128"/>
              </a:rPr>
              <a:t>既発市債にかかる公債費負担の流れ（イメージ図）　</a:t>
            </a:r>
          </a:p>
        </p:txBody>
      </p:sp>
      <p:sp>
        <p:nvSpPr>
          <p:cNvPr id="71" name="角丸四角形 70"/>
          <p:cNvSpPr/>
          <p:nvPr/>
        </p:nvSpPr>
        <p:spPr>
          <a:xfrm>
            <a:off x="1697038" y="2351088"/>
            <a:ext cx="2951162" cy="1079500"/>
          </a:xfrm>
          <a:prstGeom prst="roundRect">
            <a:avLst>
              <a:gd name="adj" fmla="val 0"/>
            </a:avLst>
          </a:prstGeom>
          <a:ln w="19050">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200" b="1"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　実質公債費</a:t>
            </a:r>
            <a:r>
              <a:rPr lang="ja-JP" altLang="en-US" sz="1200" dirty="0">
                <a:solidFill>
                  <a:schemeClr val="tx1"/>
                </a:solidFill>
                <a:latin typeface="Meiryo UI" pitchFamily="50" charset="-128"/>
                <a:ea typeface="Meiryo UI" pitchFamily="50" charset="-128"/>
                <a:cs typeface="Meiryo UI" pitchFamily="50" charset="-128"/>
              </a:rPr>
              <a:t>比率</a:t>
            </a:r>
            <a:r>
              <a:rPr lang="ja-JP" altLang="en-US" sz="1200" dirty="0">
                <a:latin typeface="Meiryo UI" pitchFamily="50" charset="-128"/>
                <a:ea typeface="Meiryo UI" pitchFamily="50" charset="-128"/>
                <a:cs typeface="Meiryo UI" pitchFamily="50" charset="-128"/>
              </a:rPr>
              <a:t>の算定上、</a:t>
            </a:r>
            <a:r>
              <a:rPr lang="ja-JP" altLang="en-US" sz="1200" b="1" dirty="0">
                <a:latin typeface="Meiryo UI" pitchFamily="50" charset="-128"/>
                <a:ea typeface="Meiryo UI" pitchFamily="50" charset="-128"/>
                <a:cs typeface="Meiryo UI" pitchFamily="50" charset="-128"/>
              </a:rPr>
              <a:t>償還負担金　</a:t>
            </a:r>
            <a:endParaRPr lang="en-US" altLang="ja-JP" sz="12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200" b="1"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については、</a:t>
            </a:r>
            <a:endParaRPr lang="en-US" altLang="ja-JP" sz="1200"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200" dirty="0">
                <a:latin typeface="Meiryo UI" pitchFamily="50" charset="-128"/>
                <a:ea typeface="Meiryo UI" pitchFamily="50" charset="-128"/>
                <a:cs typeface="Meiryo UI" pitchFamily="50" charset="-128"/>
              </a:rPr>
              <a:t>・　大阪府の算定＝特定財源　</a:t>
            </a:r>
            <a:endParaRPr lang="en-US" altLang="ja-JP" sz="1200"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200" dirty="0">
                <a:latin typeface="Meiryo UI" pitchFamily="50" charset="-128"/>
                <a:ea typeface="Meiryo UI" pitchFamily="50" charset="-128"/>
                <a:cs typeface="Meiryo UI" pitchFamily="50" charset="-128"/>
              </a:rPr>
              <a:t>・　特別区の算定＝準元利償還金</a:t>
            </a:r>
            <a:endParaRPr lang="en-US" altLang="ja-JP" sz="1200"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200" dirty="0">
                <a:latin typeface="Meiryo UI" pitchFamily="50" charset="-128"/>
                <a:ea typeface="Meiryo UI" pitchFamily="50" charset="-128"/>
                <a:cs typeface="Meiryo UI" pitchFamily="50" charset="-128"/>
              </a:rPr>
              <a:t>　として取扱い</a:t>
            </a:r>
            <a:endParaRPr lang="en-US" altLang="ja-JP" sz="1200" dirty="0">
              <a:latin typeface="Meiryo UI" pitchFamily="50" charset="-128"/>
              <a:ea typeface="Meiryo UI" pitchFamily="50" charset="-128"/>
              <a:cs typeface="Meiryo UI" pitchFamily="50" charset="-128"/>
            </a:endParaRPr>
          </a:p>
        </p:txBody>
      </p:sp>
      <p:sp>
        <p:nvSpPr>
          <p:cNvPr id="4" name="角丸四角形 3"/>
          <p:cNvSpPr/>
          <p:nvPr/>
        </p:nvSpPr>
        <p:spPr>
          <a:xfrm>
            <a:off x="241300" y="692150"/>
            <a:ext cx="8651875" cy="1511300"/>
          </a:xfrm>
          <a:prstGeom prst="roundRect">
            <a:avLst>
              <a:gd name="adj" fmla="val 8282"/>
            </a:avLst>
          </a:prstGeom>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ja-JP" altLang="en-US" sz="2000" b="1" dirty="0">
                <a:latin typeface="Meiryo UI" pitchFamily="50" charset="-128"/>
                <a:ea typeface="Meiryo UI" pitchFamily="50" charset="-128"/>
                <a:cs typeface="Meiryo UI" pitchFamily="50" charset="-128"/>
              </a:rPr>
              <a:t>　　大阪府</a:t>
            </a:r>
            <a:endParaRPr lang="en-US" altLang="ja-JP" sz="2000" b="1" u="sng" dirty="0">
              <a:latin typeface="Meiryo UI" pitchFamily="50" charset="-128"/>
              <a:ea typeface="Meiryo UI" pitchFamily="50" charset="-128"/>
              <a:cs typeface="Meiryo UI" pitchFamily="50" charset="-128"/>
            </a:endParaRPr>
          </a:p>
        </p:txBody>
      </p:sp>
      <p:sp>
        <p:nvSpPr>
          <p:cNvPr id="7" name="角丸四角形 6"/>
          <p:cNvSpPr/>
          <p:nvPr/>
        </p:nvSpPr>
        <p:spPr>
          <a:xfrm>
            <a:off x="573088" y="903288"/>
            <a:ext cx="2601912" cy="1158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latin typeface="Meiryo UI" pitchFamily="50" charset="-128"/>
                <a:ea typeface="Meiryo UI" pitchFamily="50" charset="-128"/>
                <a:cs typeface="Meiryo UI" pitchFamily="50" charset="-128"/>
              </a:rPr>
              <a:t>新たな特別会計</a:t>
            </a:r>
            <a:endParaRPr lang="en-US" altLang="ja-JP" sz="16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600" b="1" dirty="0">
                <a:latin typeface="Meiryo UI" pitchFamily="50" charset="-128"/>
                <a:ea typeface="Meiryo UI" pitchFamily="50" charset="-128"/>
                <a:cs typeface="Meiryo UI" pitchFamily="50" charset="-128"/>
              </a:rPr>
              <a:t>（承継既発市債）</a:t>
            </a:r>
          </a:p>
        </p:txBody>
      </p:sp>
      <p:sp>
        <p:nvSpPr>
          <p:cNvPr id="8" name="角丸四角形 7"/>
          <p:cNvSpPr/>
          <p:nvPr/>
        </p:nvSpPr>
        <p:spPr>
          <a:xfrm>
            <a:off x="6003925" y="903288"/>
            <a:ext cx="2600325" cy="1152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latin typeface="Meiryo UI" pitchFamily="50" charset="-128"/>
                <a:ea typeface="Meiryo UI" pitchFamily="50" charset="-128"/>
                <a:cs typeface="Meiryo UI" pitchFamily="50" charset="-128"/>
              </a:rPr>
              <a:t>財政調整特別会計</a:t>
            </a:r>
            <a:endParaRPr lang="en-US" altLang="ja-JP" sz="1600" b="1" dirty="0">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600" b="1" dirty="0">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600" b="1" dirty="0">
              <a:latin typeface="Meiryo UI" pitchFamily="50" charset="-128"/>
              <a:ea typeface="Meiryo UI" pitchFamily="50" charset="-128"/>
              <a:cs typeface="Meiryo UI" pitchFamily="50" charset="-128"/>
            </a:endParaRPr>
          </a:p>
        </p:txBody>
      </p:sp>
      <p:sp>
        <p:nvSpPr>
          <p:cNvPr id="59" name="角丸四角形 58"/>
          <p:cNvSpPr/>
          <p:nvPr/>
        </p:nvSpPr>
        <p:spPr>
          <a:xfrm>
            <a:off x="247650" y="3575050"/>
            <a:ext cx="8639175" cy="839788"/>
          </a:xfrm>
          <a:prstGeom prst="roundRect">
            <a:avLst/>
          </a:prstGeom>
          <a:ln w="31750"/>
        </p:spPr>
        <p:style>
          <a:lnRef idx="2">
            <a:schemeClr val="accent1"/>
          </a:lnRef>
          <a:fillRef idx="1">
            <a:schemeClr val="lt1"/>
          </a:fillRef>
          <a:effectRef idx="0">
            <a:schemeClr val="accent1"/>
          </a:effectRef>
          <a:fontRef idx="minor">
            <a:schemeClr val="dk1"/>
          </a:fontRef>
        </p:style>
        <p:txBody>
          <a:bodyPr anchor="b"/>
          <a:lstStyle/>
          <a:p>
            <a:pPr fontAlgn="auto">
              <a:spcBef>
                <a:spcPts val="0"/>
              </a:spcBef>
              <a:spcAft>
                <a:spcPts val="0"/>
              </a:spcAft>
              <a:defRPr/>
            </a:pPr>
            <a:r>
              <a:rPr lang="ja-JP" altLang="en-US" sz="2000" b="1" dirty="0">
                <a:latin typeface="Meiryo UI" pitchFamily="50" charset="-128"/>
                <a:ea typeface="Meiryo UI" pitchFamily="50" charset="-128"/>
                <a:cs typeface="Meiryo UI" pitchFamily="50" charset="-128"/>
              </a:rPr>
              <a:t>　　　　　　　　　　　　　　　　　　　　　　　　　　　　　　　　　　　　　　　特別区</a:t>
            </a:r>
          </a:p>
        </p:txBody>
      </p:sp>
      <p:sp>
        <p:nvSpPr>
          <p:cNvPr id="52" name="正方形/長方形 51"/>
          <p:cNvSpPr/>
          <p:nvPr/>
        </p:nvSpPr>
        <p:spPr>
          <a:xfrm>
            <a:off x="3779838" y="1624013"/>
            <a:ext cx="1800225" cy="431800"/>
          </a:xfrm>
          <a:prstGeom prst="rect">
            <a:avLst/>
          </a:prstGeom>
        </p:spPr>
        <p:style>
          <a:lnRef idx="2">
            <a:schemeClr val="accent6"/>
          </a:lnRef>
          <a:fillRef idx="1">
            <a:schemeClr val="lt1"/>
          </a:fillRef>
          <a:effectRef idx="0">
            <a:schemeClr val="accent6"/>
          </a:effectRef>
          <a:fontRef idx="minor">
            <a:schemeClr val="dk1"/>
          </a:fontRef>
        </p:style>
        <p:txBody>
          <a:bodyPr lIns="36000" rIns="36000" anchor="ctr"/>
          <a:lstStyle/>
          <a:p>
            <a:pPr algn="ctr" fontAlgn="auto">
              <a:spcBef>
                <a:spcPts val="0"/>
              </a:spcBef>
              <a:spcAft>
                <a:spcPts val="0"/>
              </a:spcAft>
              <a:defRPr/>
            </a:pPr>
            <a:r>
              <a:rPr lang="ja-JP" altLang="en-US" sz="1400" dirty="0">
                <a:latin typeface="Meiryo UI" pitchFamily="50" charset="-128"/>
                <a:ea typeface="Meiryo UI" pitchFamily="50" charset="-128"/>
                <a:cs typeface="Meiryo UI" pitchFamily="50" charset="-128"/>
              </a:rPr>
              <a:t>公債費（既発）分</a:t>
            </a:r>
            <a:endParaRPr lang="en-US" altLang="ja-JP" sz="14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（大阪府負担分）</a:t>
            </a:r>
            <a:endParaRPr lang="en-US" altLang="ja-JP" sz="1050" dirty="0">
              <a:latin typeface="Meiryo UI" pitchFamily="50" charset="-128"/>
              <a:ea typeface="Meiryo UI" pitchFamily="50" charset="-128"/>
              <a:cs typeface="Meiryo UI" pitchFamily="50" charset="-128"/>
            </a:endParaRPr>
          </a:p>
        </p:txBody>
      </p:sp>
      <p:sp>
        <p:nvSpPr>
          <p:cNvPr id="28" name="上矢印 27"/>
          <p:cNvSpPr/>
          <p:nvPr/>
        </p:nvSpPr>
        <p:spPr>
          <a:xfrm>
            <a:off x="684213" y="2003425"/>
            <a:ext cx="935037" cy="1728788"/>
          </a:xfrm>
          <a:prstGeom prst="upArrow">
            <a:avLst>
              <a:gd name="adj1" fmla="val 51226"/>
              <a:gd name="adj2" fmla="val 71978"/>
            </a:avLst>
          </a:prstGeom>
        </p:spPr>
        <p:style>
          <a:lnRef idx="3">
            <a:schemeClr val="lt1"/>
          </a:lnRef>
          <a:fillRef idx="1">
            <a:schemeClr val="dk1"/>
          </a:fillRef>
          <a:effectRef idx="1">
            <a:schemeClr val="dk1"/>
          </a:effectRef>
          <a:fontRef idx="minor">
            <a:schemeClr val="lt1"/>
          </a:fontRef>
        </p:style>
        <p:txBody>
          <a:bodyPr vert="eaVert" anchor="ctr"/>
          <a:lstStyle/>
          <a:p>
            <a:pPr algn="ctr" fontAlgn="auto">
              <a:spcBef>
                <a:spcPts val="0"/>
              </a:spcBef>
              <a:spcAft>
                <a:spcPts val="0"/>
              </a:spcAft>
              <a:defRPr/>
            </a:pP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　償還負担金</a:t>
            </a:r>
          </a:p>
        </p:txBody>
      </p:sp>
      <p:sp>
        <p:nvSpPr>
          <p:cNvPr id="39" name="左矢印 38"/>
          <p:cNvSpPr/>
          <p:nvPr/>
        </p:nvSpPr>
        <p:spPr>
          <a:xfrm>
            <a:off x="3289300" y="1030288"/>
            <a:ext cx="2520950" cy="647700"/>
          </a:xfrm>
          <a:prstGeom prst="leftArrow">
            <a:avLst/>
          </a:prstGeom>
        </p:spPr>
        <p:style>
          <a:lnRef idx="3">
            <a:schemeClr val="lt1"/>
          </a:lnRef>
          <a:fillRef idx="1">
            <a:schemeClr val="dk1"/>
          </a:fillRef>
          <a:effectRef idx="1">
            <a:schemeClr val="dk1"/>
          </a:effectRef>
          <a:fontRef idx="minor">
            <a:schemeClr val="lt1"/>
          </a:fontRef>
        </p:style>
        <p:txBody>
          <a:bodyPr anchor="ctr"/>
          <a:lstStyle/>
          <a:p>
            <a:pPr algn="ctr" fontAlgn="auto">
              <a:spcBef>
                <a:spcPts val="0"/>
              </a:spcBef>
              <a:spcAft>
                <a:spcPts val="0"/>
              </a:spcAft>
              <a:defRPr/>
            </a:pPr>
            <a:endParaRPr lang="ja-JP" altLang="en-US" sz="1400" b="1" dirty="0">
              <a:latin typeface="Meiryo UI" pitchFamily="50" charset="-128"/>
              <a:ea typeface="Meiryo UI" pitchFamily="50" charset="-128"/>
              <a:cs typeface="Meiryo UI" pitchFamily="50" charset="-128"/>
            </a:endParaRPr>
          </a:p>
        </p:txBody>
      </p:sp>
      <p:cxnSp>
        <p:nvCxnSpPr>
          <p:cNvPr id="49" name="直線コネクタ 48"/>
          <p:cNvCxnSpPr/>
          <p:nvPr/>
        </p:nvCxnSpPr>
        <p:spPr>
          <a:xfrm flipH="1" flipV="1">
            <a:off x="1139825" y="3846513"/>
            <a:ext cx="4751388" cy="3175"/>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2300" name="テキスト ボックス 77"/>
          <p:cNvSpPr txBox="1">
            <a:spLocks noChangeArrowheads="1"/>
          </p:cNvSpPr>
          <p:nvPr/>
        </p:nvSpPr>
        <p:spPr bwMode="auto">
          <a:xfrm>
            <a:off x="6261100" y="1552575"/>
            <a:ext cx="2081213" cy="287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400" b="1">
                <a:latin typeface="Meiryo UI" panose="020B0604030504040204" pitchFamily="50" charset="-128"/>
                <a:ea typeface="Meiryo UI" panose="020B0604030504040204" pitchFamily="50" charset="-128"/>
              </a:rPr>
              <a:t>財政調整財源</a:t>
            </a:r>
            <a:endParaRPr lang="en-US" altLang="ja-JP" sz="1400" b="1">
              <a:latin typeface="Meiryo UI" panose="020B0604030504040204" pitchFamily="50" charset="-128"/>
              <a:ea typeface="Meiryo UI" panose="020B0604030504040204" pitchFamily="50" charset="-128"/>
            </a:endParaRPr>
          </a:p>
        </p:txBody>
      </p:sp>
      <p:cxnSp>
        <p:nvCxnSpPr>
          <p:cNvPr id="53" name="直線コネクタ 52"/>
          <p:cNvCxnSpPr/>
          <p:nvPr/>
        </p:nvCxnSpPr>
        <p:spPr>
          <a:xfrm>
            <a:off x="1139825" y="3756025"/>
            <a:ext cx="0" cy="360363"/>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57" name="Group 335"/>
          <p:cNvGraphicFramePr>
            <a:graphicFrameLocks noGrp="1"/>
          </p:cNvGraphicFramePr>
          <p:nvPr/>
        </p:nvGraphicFramePr>
        <p:xfrm>
          <a:off x="214313" y="4816475"/>
          <a:ext cx="7559676" cy="1400176"/>
        </p:xfrm>
        <a:graphic>
          <a:graphicData uri="http://schemas.openxmlformats.org/drawingml/2006/table">
            <a:tbl>
              <a:tblPr/>
              <a:tblGrid>
                <a:gridCol w="2519891"/>
                <a:gridCol w="1151951"/>
                <a:gridCol w="1151951"/>
                <a:gridCol w="359984"/>
                <a:gridCol w="1223948"/>
                <a:gridCol w="1151951"/>
              </a:tblGrid>
              <a:tr h="426720">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a:t>
                      </a:r>
                      <a:b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現行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大阪市</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現行</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全体</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7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7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7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en-US" altLang="ja-JP" sz="7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en-US" altLang="ja-JP" sz="7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7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35998"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672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実質公債費比率</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（単年度）</a:t>
                      </a: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25198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a:t>
                      </a:r>
                    </a:p>
                  </a:txBody>
                  <a:tcPr marL="35998" marR="25198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25198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程度</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1439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程度</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1439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r>
              <a:tr h="44005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実質公債費比率</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a:t>
                      </a:r>
                    </a:p>
                  </a:txBody>
                  <a:tcPr marL="35998" marR="3599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19.4%</a:t>
                      </a:r>
                    </a:p>
                  </a:txBody>
                  <a:tcPr marL="35998" marR="25198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p>
                  </a:txBody>
                  <a:tcPr marL="35998" marR="25198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25198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程度</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1439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程度</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5998" marR="1439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r>
            </a:tbl>
          </a:graphicData>
        </a:graphic>
      </p:graphicFrame>
      <p:sp>
        <p:nvSpPr>
          <p:cNvPr id="12351" name="テキスト ボックス 60"/>
          <p:cNvSpPr txBox="1">
            <a:spLocks noChangeArrowheads="1"/>
          </p:cNvSpPr>
          <p:nvPr/>
        </p:nvSpPr>
        <p:spPr bwMode="auto">
          <a:xfrm>
            <a:off x="179388" y="6216650"/>
            <a:ext cx="87852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b="1">
                <a:latin typeface="Meiryo UI" panose="020B0604030504040204" pitchFamily="50" charset="-128"/>
                <a:ea typeface="Meiryo UI" panose="020B0604030504040204" pitchFamily="50" charset="-128"/>
              </a:rPr>
              <a:t>注　・特別区の償還負担金は、大阪府の算定では特定財源として控除し、特別区の算定では準元利償還金として算入しているが、</a:t>
            </a:r>
            <a:endParaRPr lang="en-US" altLang="ja-JP" sz="1200" b="1">
              <a:latin typeface="Meiryo UI" panose="020B0604030504040204" pitchFamily="50" charset="-128"/>
              <a:ea typeface="Meiryo UI" panose="020B0604030504040204" pitchFamily="50" charset="-128"/>
            </a:endParaRPr>
          </a:p>
          <a:p>
            <a:pPr>
              <a:spcBef>
                <a:spcPct val="0"/>
              </a:spcBef>
              <a:buFontTx/>
              <a:buNone/>
            </a:pPr>
            <a:r>
              <a:rPr lang="ja-JP" altLang="en-US" sz="1200" b="1">
                <a:latin typeface="Meiryo UI" panose="020B0604030504040204" pitchFamily="50" charset="-128"/>
                <a:ea typeface="Meiryo UI" panose="020B0604030504040204" pitchFamily="50" charset="-128"/>
              </a:rPr>
              <a:t>　　　 機械的に行っているため、幅をもって見る必要がある</a:t>
            </a:r>
            <a:endParaRPr lang="en-US" altLang="ja-JP" sz="1200" b="1">
              <a:latin typeface="Meiryo UI" panose="020B0604030504040204" pitchFamily="50" charset="-128"/>
              <a:ea typeface="Meiryo UI" panose="020B0604030504040204" pitchFamily="50" charset="-128"/>
            </a:endParaRPr>
          </a:p>
          <a:p>
            <a:pPr>
              <a:spcBef>
                <a:spcPct val="0"/>
              </a:spcBef>
              <a:buFontTx/>
              <a:buNone/>
            </a:pPr>
            <a:r>
              <a:rPr lang="ja-JP" altLang="en-US" sz="1200" b="1">
                <a:latin typeface="Meiryo UI" panose="020B0604030504040204" pitchFamily="50" charset="-128"/>
                <a:ea typeface="Meiryo UI" panose="020B0604030504040204" pitchFamily="50" charset="-128"/>
              </a:rPr>
              <a:t>　　 ・平成</a:t>
            </a:r>
            <a:r>
              <a:rPr lang="en-US" altLang="ja-JP" sz="1200" b="1">
                <a:latin typeface="Meiryo UI" panose="020B0604030504040204" pitchFamily="50" charset="-128"/>
                <a:ea typeface="Meiryo UI" panose="020B0604030504040204" pitchFamily="50" charset="-128"/>
              </a:rPr>
              <a:t>29</a:t>
            </a:r>
            <a:r>
              <a:rPr lang="ja-JP" altLang="en-US" sz="1200" b="1">
                <a:latin typeface="Meiryo UI" panose="020B0604030504040204" pitchFamily="50" charset="-128"/>
                <a:ea typeface="Meiryo UI" panose="020B0604030504040204" pitchFamily="50" charset="-128"/>
              </a:rPr>
              <a:t>年</a:t>
            </a:r>
            <a:r>
              <a:rPr lang="en-US" altLang="ja-JP" sz="1200" b="1">
                <a:latin typeface="Meiryo UI" panose="020B0604030504040204" pitchFamily="50" charset="-128"/>
                <a:ea typeface="Meiryo UI" panose="020B0604030504040204" pitchFamily="50" charset="-128"/>
              </a:rPr>
              <a:t>9</a:t>
            </a:r>
            <a:r>
              <a:rPr lang="ja-JP" altLang="en-US" sz="1200" b="1">
                <a:latin typeface="Meiryo UI" panose="020B0604030504040204" pitchFamily="50" charset="-128"/>
                <a:ea typeface="Meiryo UI" panose="020B0604030504040204" pitchFamily="50" charset="-128"/>
              </a:rPr>
              <a:t>月</a:t>
            </a:r>
            <a:r>
              <a:rPr lang="en-US" altLang="ja-JP" sz="1200" b="1">
                <a:latin typeface="Meiryo UI" panose="020B0604030504040204" pitchFamily="50" charset="-128"/>
                <a:ea typeface="Meiryo UI" panose="020B0604030504040204" pitchFamily="50" charset="-128"/>
              </a:rPr>
              <a:t>29</a:t>
            </a:r>
            <a:r>
              <a:rPr lang="ja-JP" altLang="en-US" sz="1200" b="1">
                <a:latin typeface="Meiryo UI" panose="020B0604030504040204" pitchFamily="50" charset="-128"/>
                <a:ea typeface="Meiryo UI" panose="020B0604030504040204" pitchFamily="50" charset="-128"/>
              </a:rPr>
              <a:t>日　特別区（素案）の数値により算定</a:t>
            </a:r>
          </a:p>
        </p:txBody>
      </p:sp>
      <p:sp>
        <p:nvSpPr>
          <p:cNvPr id="12352" name="Rectangle 61"/>
          <p:cNvSpPr>
            <a:spLocks noChangeArrowheads="1"/>
          </p:cNvSpPr>
          <p:nvPr/>
        </p:nvSpPr>
        <p:spPr bwMode="auto">
          <a:xfrm>
            <a:off x="215900" y="4494213"/>
            <a:ext cx="87487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b="1">
                <a:latin typeface="Meiryo UI" panose="020B0604030504040204" pitchFamily="50" charset="-128"/>
                <a:ea typeface="Meiryo UI" panose="020B0604030504040204" pitchFamily="50" charset="-128"/>
              </a:rPr>
              <a:t>（参考）実質公債費比率の算定イメージ</a:t>
            </a:r>
            <a:r>
              <a:rPr lang="ja-JP" altLang="en-US" sz="1200">
                <a:latin typeface="Meiryo UI" panose="020B0604030504040204" pitchFamily="50" charset="-128"/>
                <a:ea typeface="Meiryo UI" panose="020B0604030504040204" pitchFamily="50" charset="-128"/>
              </a:rPr>
              <a:t>（平成</a:t>
            </a:r>
            <a:r>
              <a:rPr lang="en-US" altLang="ja-JP" sz="1200">
                <a:latin typeface="Meiryo UI" panose="020B0604030504040204" pitchFamily="50" charset="-128"/>
                <a:ea typeface="Meiryo UI" panose="020B0604030504040204" pitchFamily="50" charset="-128"/>
              </a:rPr>
              <a:t>27</a:t>
            </a:r>
            <a:r>
              <a:rPr lang="ja-JP" altLang="en-US" sz="1200">
                <a:latin typeface="Meiryo UI" panose="020B0604030504040204" pitchFamily="50" charset="-128"/>
                <a:ea typeface="Meiryo UI" panose="020B0604030504040204" pitchFamily="50" charset="-128"/>
              </a:rPr>
              <a:t>年度決算による算定結果をもとに仮試算）</a:t>
            </a:r>
            <a:endParaRPr lang="en-US" altLang="ja-JP" sz="1200">
              <a:latin typeface="Meiryo UI" panose="020B0604030504040204" pitchFamily="50" charset="-128"/>
              <a:ea typeface="Meiryo UI" panose="020B0604030504040204" pitchFamily="50" charset="-128"/>
            </a:endParaRPr>
          </a:p>
        </p:txBody>
      </p:sp>
      <p:sp>
        <p:nvSpPr>
          <p:cNvPr id="63" name="右矢印 62"/>
          <p:cNvSpPr/>
          <p:nvPr/>
        </p:nvSpPr>
        <p:spPr>
          <a:xfrm>
            <a:off x="5148263" y="5027613"/>
            <a:ext cx="161925" cy="1101725"/>
          </a:xfrm>
          <a:prstGeom prst="rightArrow">
            <a:avLst>
              <a:gd name="adj1" fmla="val 61582"/>
              <a:gd name="adj2" fmla="val 51896"/>
            </a:avLst>
          </a:prstGeom>
        </p:spPr>
        <p:style>
          <a:lnRef idx="2">
            <a:schemeClr val="dk1">
              <a:shade val="50000"/>
            </a:schemeClr>
          </a:lnRef>
          <a:fillRef idx="1">
            <a:schemeClr val="dk1"/>
          </a:fillRef>
          <a:effectRef idx="0">
            <a:schemeClr val="dk1"/>
          </a:effectRef>
          <a:fontRef idx="minor">
            <a:schemeClr val="lt1"/>
          </a:fontRef>
        </p:style>
        <p:txBody>
          <a:bodyPr vert="eaVert" anchor="ctr"/>
          <a:lstStyle/>
          <a:p>
            <a:pPr algn="ctr" fontAlgn="auto">
              <a:spcBef>
                <a:spcPts val="0"/>
              </a:spcBef>
              <a:spcAft>
                <a:spcPts val="0"/>
              </a:spcAft>
              <a:defRPr/>
            </a:pPr>
            <a:endParaRPr lang="ja-JP" altLang="en-US" dirty="0">
              <a:latin typeface="Meiryo UI" pitchFamily="50" charset="-128"/>
              <a:ea typeface="Meiryo UI" pitchFamily="50" charset="-128"/>
              <a:cs typeface="Meiryo UI" pitchFamily="50" charset="-128"/>
            </a:endParaRPr>
          </a:p>
        </p:txBody>
      </p:sp>
      <p:sp>
        <p:nvSpPr>
          <p:cNvPr id="32" name="正方形/長方形 31"/>
          <p:cNvSpPr/>
          <p:nvPr/>
        </p:nvSpPr>
        <p:spPr>
          <a:xfrm>
            <a:off x="2624138" y="3938588"/>
            <a:ext cx="1944687" cy="360362"/>
          </a:xfrm>
          <a:prstGeom prst="rect">
            <a:avLst/>
          </a:prstGeom>
          <a:ln w="635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dirty="0">
                <a:latin typeface="Meiryo UI" pitchFamily="50" charset="-128"/>
                <a:ea typeface="Meiryo UI" pitchFamily="50" charset="-128"/>
                <a:cs typeface="Meiryo UI" pitchFamily="50" charset="-128"/>
              </a:rPr>
              <a:t>公債費に充当する使用料等</a:t>
            </a:r>
          </a:p>
        </p:txBody>
      </p:sp>
      <p:sp>
        <p:nvSpPr>
          <p:cNvPr id="22" name="角丸四角形 21"/>
          <p:cNvSpPr/>
          <p:nvPr/>
        </p:nvSpPr>
        <p:spPr>
          <a:xfrm>
            <a:off x="4725988" y="2773363"/>
            <a:ext cx="3959225" cy="936625"/>
          </a:xfrm>
          <a:prstGeom prst="roundRect">
            <a:avLst/>
          </a:prstGeom>
        </p:spPr>
        <p:style>
          <a:lnRef idx="1">
            <a:schemeClr val="dk1"/>
          </a:lnRef>
          <a:fillRef idx="2">
            <a:schemeClr val="dk1"/>
          </a:fillRef>
          <a:effectRef idx="1">
            <a:schemeClr val="dk1"/>
          </a:effectRef>
          <a:fontRef idx="minor">
            <a:schemeClr val="dk1"/>
          </a:fontRef>
        </p:style>
        <p:txBody>
          <a:bodyPr/>
          <a:lstStyle/>
          <a:p>
            <a:pPr algn="ctr" fontAlgn="auto">
              <a:spcBef>
                <a:spcPts val="0"/>
              </a:spcBef>
              <a:spcAft>
                <a:spcPts val="0"/>
              </a:spcAft>
              <a:defRPr/>
            </a:pPr>
            <a:r>
              <a:rPr lang="ja-JP" altLang="en-US" sz="1400" b="1" dirty="0">
                <a:latin typeface="Meiryo UI" pitchFamily="50" charset="-128"/>
                <a:ea typeface="Meiryo UI" pitchFamily="50" charset="-128"/>
                <a:cs typeface="Meiryo UI" pitchFamily="50" charset="-128"/>
              </a:rPr>
              <a:t>特別区財政調整交付金</a:t>
            </a:r>
            <a:endParaRPr lang="en-US" altLang="ja-JP" sz="1400" b="1" dirty="0">
              <a:latin typeface="Meiryo UI" pitchFamily="50" charset="-128"/>
              <a:ea typeface="Meiryo UI" pitchFamily="50" charset="-128"/>
              <a:cs typeface="Meiryo UI" pitchFamily="50" charset="-128"/>
            </a:endParaRPr>
          </a:p>
        </p:txBody>
      </p:sp>
      <p:cxnSp>
        <p:nvCxnSpPr>
          <p:cNvPr id="68" name="直線コネクタ 67"/>
          <p:cNvCxnSpPr/>
          <p:nvPr/>
        </p:nvCxnSpPr>
        <p:spPr>
          <a:xfrm>
            <a:off x="5891213" y="3568700"/>
            <a:ext cx="0" cy="31273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下矢印 12"/>
          <p:cNvSpPr/>
          <p:nvPr/>
        </p:nvSpPr>
        <p:spPr>
          <a:xfrm>
            <a:off x="6400800" y="1984375"/>
            <a:ext cx="835025" cy="896938"/>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ja-JP" altLang="en-US" sz="1200" b="1" dirty="0">
                <a:latin typeface="Meiryo UI" pitchFamily="50" charset="-128"/>
                <a:ea typeface="Meiryo UI" pitchFamily="50" charset="-128"/>
                <a:cs typeface="Meiryo UI" pitchFamily="50" charset="-128"/>
              </a:rPr>
              <a:t>交付</a:t>
            </a:r>
          </a:p>
        </p:txBody>
      </p:sp>
      <p:sp>
        <p:nvSpPr>
          <p:cNvPr id="14" name="正方形/長方形 13"/>
          <p:cNvSpPr/>
          <p:nvPr/>
        </p:nvSpPr>
        <p:spPr>
          <a:xfrm>
            <a:off x="5014913" y="3116263"/>
            <a:ext cx="1978025" cy="433387"/>
          </a:xfrm>
          <a:prstGeom prst="rect">
            <a:avLst/>
          </a:prstGeom>
        </p:spPr>
        <p:style>
          <a:lnRef idx="2">
            <a:schemeClr val="accent6"/>
          </a:lnRef>
          <a:fillRef idx="1">
            <a:schemeClr val="lt1"/>
          </a:fillRef>
          <a:effectRef idx="0">
            <a:schemeClr val="accent6"/>
          </a:effectRef>
          <a:fontRef idx="minor">
            <a:schemeClr val="dk1"/>
          </a:fontRef>
        </p:style>
        <p:txBody>
          <a:bodyPr lIns="36000" rIns="36000" anchor="ctr"/>
          <a:lstStyle/>
          <a:p>
            <a:pPr algn="ctr" fontAlgn="auto">
              <a:spcBef>
                <a:spcPts val="0"/>
              </a:spcBef>
              <a:spcAft>
                <a:spcPts val="0"/>
              </a:spcAft>
              <a:defRPr/>
            </a:pPr>
            <a:r>
              <a:rPr lang="ja-JP" altLang="en-US" sz="1400" dirty="0">
                <a:latin typeface="Meiryo UI" pitchFamily="50" charset="-128"/>
                <a:ea typeface="Meiryo UI" pitchFamily="50" charset="-128"/>
                <a:cs typeface="Meiryo UI" pitchFamily="50" charset="-128"/>
              </a:rPr>
              <a:t>うち、公債費（既発）分</a:t>
            </a:r>
            <a:endParaRPr lang="en-US" altLang="ja-JP" sz="14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100" dirty="0">
                <a:latin typeface="Meiryo UI" pitchFamily="50" charset="-128"/>
                <a:ea typeface="Meiryo UI" pitchFamily="50" charset="-128"/>
                <a:cs typeface="Meiryo UI" pitchFamily="50" charset="-128"/>
              </a:rPr>
              <a:t>（特別区負担分）</a:t>
            </a:r>
            <a:endParaRPr lang="en-US" altLang="ja-JP" sz="1100" dirty="0">
              <a:latin typeface="Meiryo UI" pitchFamily="50" charset="-128"/>
              <a:ea typeface="Meiryo UI" pitchFamily="50" charset="-128"/>
              <a:cs typeface="Meiryo UI" pitchFamily="50" charset="-128"/>
            </a:endParaRPr>
          </a:p>
        </p:txBody>
      </p:sp>
      <p:cxnSp>
        <p:nvCxnSpPr>
          <p:cNvPr id="29" name="直線コネクタ 28"/>
          <p:cNvCxnSpPr/>
          <p:nvPr/>
        </p:nvCxnSpPr>
        <p:spPr>
          <a:xfrm flipH="1" flipV="1">
            <a:off x="1116013" y="4116388"/>
            <a:ext cx="1531937" cy="3175"/>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2360" name="正方形/長方形 27"/>
          <p:cNvSpPr>
            <a:spLocks noChangeArrowheads="1"/>
          </p:cNvSpPr>
          <p:nvPr/>
        </p:nvSpPr>
        <p:spPr bwMode="auto">
          <a:xfrm>
            <a:off x="8112125" y="12700"/>
            <a:ext cx="1031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 ５</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674</Words>
  <PresentationFormat>画面に合わせる (4:3)</PresentationFormat>
  <Paragraphs>182</Paragraphs>
  <Slides>6</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ＭＳ Ｐゴシック</vt:lpstr>
      <vt:lpstr>ＭＳ ゴシック</vt:lpstr>
      <vt:lpstr>メイリオ</vt:lpstr>
      <vt:lpstr>Arial</vt:lpstr>
      <vt:lpstr>Calibri</vt:lpstr>
      <vt:lpstr>Wingdings</vt:lpstr>
      <vt:lpstr>Office テーマ</vt:lpstr>
      <vt:lpstr>財政制度に係る国との調整状況について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2014-01-31T07:06:58Z</dcterms:created>
  <dcterms:modified xsi:type="dcterms:W3CDTF">2018-02-21T07:35:28Z</dcterms:modified>
</cp:coreProperties>
</file>