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600" r:id="rId2"/>
    <p:sldId id="598" r:id="rId3"/>
    <p:sldId id="601" r:id="rId4"/>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09" autoAdjust="0"/>
    <p:restoredTop sz="94784" autoAdjust="0"/>
  </p:normalViewPr>
  <p:slideViewPr>
    <p:cSldViewPr>
      <p:cViewPr varScale="1">
        <p:scale>
          <a:sx n="70" d="100"/>
          <a:sy n="70" d="100"/>
        </p:scale>
        <p:origin x="1308" y="78"/>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4307047" cy="34036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3" y="0"/>
            <a:ext cx="4307047" cy="340360"/>
          </a:xfrm>
          <a:prstGeom prst="rect">
            <a:avLst/>
          </a:prstGeom>
        </p:spPr>
        <p:txBody>
          <a:bodyPr vert="horz" lIns="91433" tIns="45716" rIns="91433" bIns="45716" rtlCol="0"/>
          <a:lstStyle>
            <a:lvl1pPr algn="r">
              <a:defRPr sz="1200"/>
            </a:lvl1pPr>
          </a:lstStyle>
          <a:p>
            <a:fld id="{4179279C-853F-4F34-A5D2-B95F4823AB07}" type="datetimeFigureOut">
              <a:rPr kumimoji="1" lang="ja-JP" altLang="en-US" smtClean="0"/>
              <a:pPr/>
              <a:t>2018/2/21</a:t>
            </a:fld>
            <a:endParaRPr kumimoji="1" lang="ja-JP" altLang="en-US"/>
          </a:p>
        </p:txBody>
      </p:sp>
      <p:sp>
        <p:nvSpPr>
          <p:cNvPr id="4" name="スライド イメージ プレースホルダ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 4"/>
          <p:cNvSpPr>
            <a:spLocks noGrp="1"/>
          </p:cNvSpPr>
          <p:nvPr>
            <p:ph type="body" sz="quarter" idx="3"/>
          </p:nvPr>
        </p:nvSpPr>
        <p:spPr>
          <a:xfrm>
            <a:off x="993935" y="3233421"/>
            <a:ext cx="7951470" cy="3063240"/>
          </a:xfrm>
          <a:prstGeom prst="rect">
            <a:avLst/>
          </a:prstGeom>
        </p:spPr>
        <p:txBody>
          <a:bodyPr vert="horz" lIns="91433" tIns="45716" rIns="91433" bIns="4571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6465659"/>
            <a:ext cx="4307047" cy="34036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3" y="6465659"/>
            <a:ext cx="4307047" cy="340360"/>
          </a:xfrm>
          <a:prstGeom prst="rect">
            <a:avLst/>
          </a:prstGeom>
        </p:spPr>
        <p:txBody>
          <a:bodyPr vert="horz" lIns="91433" tIns="45716" rIns="91433" bIns="45716"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4588" cy="2551113"/>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07267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4588"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DA857FC-A8D3-4B1E-B1C5-FE88ACE180B7}" type="slidenum">
              <a:rPr kumimoji="1" lang="ja-JP" altLang="en-US" smtClean="0"/>
              <a:pPr/>
              <a:t>2</a:t>
            </a:fld>
            <a:endParaRPr kumimoji="1" lang="ja-JP" altLang="en-US"/>
          </a:p>
        </p:txBody>
      </p:sp>
    </p:spTree>
    <p:extLst>
      <p:ext uri="{BB962C8B-B14F-4D97-AF65-F5344CB8AC3E}">
        <p14:creationId xmlns:p14="http://schemas.microsoft.com/office/powerpoint/2010/main" val="2199140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4588"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DA857FC-A8D3-4B1E-B1C5-FE88ACE180B7}" type="slidenum">
              <a:rPr kumimoji="1" lang="ja-JP" altLang="en-US" smtClean="0"/>
              <a:pPr/>
              <a:t>3</a:t>
            </a:fld>
            <a:endParaRPr kumimoji="1" lang="ja-JP" altLang="en-US"/>
          </a:p>
        </p:txBody>
      </p:sp>
    </p:spTree>
    <p:extLst>
      <p:ext uri="{BB962C8B-B14F-4D97-AF65-F5344CB8AC3E}">
        <p14:creationId xmlns:p14="http://schemas.microsoft.com/office/powerpoint/2010/main" val="1241821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2018/2/21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2018/2/21</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ローチャート : 端子 7"/>
          <p:cNvSpPr/>
          <p:nvPr/>
        </p:nvSpPr>
        <p:spPr>
          <a:xfrm>
            <a:off x="553414" y="2852936"/>
            <a:ext cx="9049005" cy="720080"/>
          </a:xfrm>
          <a:prstGeom prst="flowChartTerminator">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defRPr/>
            </a:pPr>
            <a:r>
              <a:rPr lang="ja-JP" altLang="en-US" sz="3600" b="1" dirty="0">
                <a:solidFill>
                  <a:prstClr val="black"/>
                </a:solidFill>
                <a:latin typeface="+mn-ea"/>
              </a:rPr>
              <a:t>国</a:t>
            </a:r>
            <a:r>
              <a:rPr lang="ja-JP" altLang="en-US" sz="3600" b="1" dirty="0" smtClean="0">
                <a:solidFill>
                  <a:prstClr val="black"/>
                </a:solidFill>
                <a:latin typeface="+mn-ea"/>
              </a:rPr>
              <a:t>との調整状況について</a:t>
            </a:r>
            <a:endParaRPr lang="en-US" altLang="ja-JP" sz="3600" b="1" dirty="0" smtClean="0">
              <a:solidFill>
                <a:prstClr val="black"/>
              </a:solidFill>
              <a:latin typeface="+mn-ea"/>
            </a:endParaRPr>
          </a:p>
        </p:txBody>
      </p:sp>
      <p:sp>
        <p:nvSpPr>
          <p:cNvPr id="5" name="テキスト ボックス 5"/>
          <p:cNvSpPr txBox="1">
            <a:spLocks noChangeArrowheads="1"/>
          </p:cNvSpPr>
          <p:nvPr/>
        </p:nvSpPr>
        <p:spPr bwMode="auto">
          <a:xfrm>
            <a:off x="0" y="0"/>
            <a:ext cx="5313363"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第８回</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大都市制度（特別区設置）協議会資料</a:t>
            </a:r>
            <a:endParaRPr lang="en-US" altLang="ja-JP"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7617295" y="322428"/>
            <a:ext cx="1998771" cy="648072"/>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latin typeface="ＭＳ ゴシック" panose="020B0609070205080204" pitchFamily="49" charset="-128"/>
                <a:ea typeface="ＭＳ ゴシック" panose="020B0609070205080204" pitchFamily="49" charset="-128"/>
              </a:rPr>
              <a:t>資</a:t>
            </a:r>
            <a:r>
              <a:rPr kumimoji="1" lang="ja-JP" altLang="en-US" sz="1200" dirty="0" smtClean="0">
                <a:latin typeface="ＭＳ ゴシック" panose="020B0609070205080204" pitchFamily="49" charset="-128"/>
                <a:ea typeface="ＭＳ ゴシック" panose="020B0609070205080204" pitchFamily="49" charset="-128"/>
              </a:rPr>
              <a:t> </a:t>
            </a:r>
            <a:r>
              <a:rPr kumimoji="1" lang="ja-JP" altLang="en-US" sz="2400" dirty="0" smtClean="0">
                <a:latin typeface="ＭＳ ゴシック" panose="020B0609070205080204" pitchFamily="49" charset="-128"/>
                <a:ea typeface="ＭＳ ゴシック" panose="020B0609070205080204" pitchFamily="49" charset="-128"/>
              </a:rPr>
              <a:t>料</a:t>
            </a:r>
            <a:r>
              <a:rPr kumimoji="1" lang="ja-JP" altLang="en-US" sz="1200" dirty="0" smtClean="0">
                <a:latin typeface="ＭＳ ゴシック" panose="020B0609070205080204" pitchFamily="49" charset="-128"/>
                <a:ea typeface="ＭＳ ゴシック" panose="020B0609070205080204" pitchFamily="49" charset="-128"/>
              </a:rPr>
              <a:t> </a:t>
            </a:r>
            <a:r>
              <a:rPr lang="ja-JP" altLang="en-US" sz="2400" dirty="0" smtClean="0">
                <a:latin typeface="ＭＳ ゴシック" panose="020B0609070205080204" pitchFamily="49" charset="-128"/>
                <a:ea typeface="ＭＳ ゴシック" panose="020B0609070205080204" pitchFamily="49" charset="-128"/>
              </a:rPr>
              <a:t>２ー１</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0" y="5013325"/>
            <a:ext cx="9906000" cy="1728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年２月</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大都市制度（特別区設置）協議会</a:t>
            </a: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r>
              <a:rPr lang="ja-JP" altLang="en-US" sz="2800" dirty="0">
                <a:solidFill>
                  <a:schemeClr val="tx1"/>
                </a:solidFill>
                <a:latin typeface="+mn-ea"/>
              </a:rPr>
              <a:t>　</a:t>
            </a:r>
          </a:p>
        </p:txBody>
      </p:sp>
    </p:spTree>
    <p:extLst>
      <p:ext uri="{BB962C8B-B14F-4D97-AF65-F5344CB8AC3E}">
        <p14:creationId xmlns:p14="http://schemas.microsoft.com/office/powerpoint/2010/main" val="18396087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381000" y="3460818"/>
            <a:ext cx="9324528" cy="3181158"/>
          </a:xfrm>
          <a:prstGeom prst="rect">
            <a:avLst/>
          </a:prstGeom>
          <a:solidFill>
            <a:schemeClr val="accent3">
              <a:lumMod val="40000"/>
              <a:lumOff val="60000"/>
            </a:schemeClr>
          </a:solidFill>
          <a:ln w="444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15" name="正方形/長方形 14"/>
          <p:cNvSpPr/>
          <p:nvPr/>
        </p:nvSpPr>
        <p:spPr>
          <a:xfrm>
            <a:off x="0" y="-13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black"/>
                </a:solidFill>
                <a:latin typeface="Meiryo UI" pitchFamily="50" charset="-128"/>
                <a:ea typeface="Meiryo UI" pitchFamily="50" charset="-128"/>
                <a:cs typeface="Meiryo UI" pitchFamily="50" charset="-128"/>
              </a:rPr>
              <a:t>国との調整状況について</a:t>
            </a:r>
          </a:p>
        </p:txBody>
      </p:sp>
      <p:sp>
        <p:nvSpPr>
          <p:cNvPr id="25" name="角丸四角形 13"/>
          <p:cNvSpPr/>
          <p:nvPr/>
        </p:nvSpPr>
        <p:spPr>
          <a:xfrm>
            <a:off x="381000" y="641445"/>
            <a:ext cx="9324528" cy="24392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正方形/長方形 26"/>
          <p:cNvSpPr/>
          <p:nvPr/>
        </p:nvSpPr>
        <p:spPr>
          <a:xfrm>
            <a:off x="629999" y="3714531"/>
            <a:ext cx="4308004" cy="2810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2000"/>
              </a:lnSpc>
            </a:pPr>
            <a:r>
              <a:rPr lang="ja-JP"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＜１回目</a:t>
            </a:r>
            <a:r>
              <a:rPr lang="ja-JP"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７府省　２０</a:t>
            </a:r>
            <a:r>
              <a:rPr lang="ja-JP" altLang="en-US"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ja-JP"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０項目</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【内訳】</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質問</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１</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９</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事務移譲の方法２項目、組織体制の整備２項目、</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資料記載</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内容</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の確認等</a:t>
            </a:r>
            <a:r>
              <a:rPr lang="ja-JP"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１５項目</a:t>
            </a:r>
            <a:r>
              <a:rPr lang="ja-JP"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１１</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（事務分担</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１項目、事務移譲の方法１項目、組織体制</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の整備</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２項目</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、資料記載内容７項目</a:t>
            </a:r>
            <a:r>
              <a:rPr lang="ja-JP"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63" name="コンテンツ プレースホルダー 2"/>
          <p:cNvSpPr txBox="1">
            <a:spLocks/>
          </p:cNvSpPr>
          <p:nvPr/>
        </p:nvSpPr>
        <p:spPr bwMode="auto">
          <a:xfrm>
            <a:off x="180893" y="3212976"/>
            <a:ext cx="2843080" cy="369283"/>
          </a:xfrm>
          <a:prstGeom prst="rect">
            <a:avLst/>
          </a:prstGeom>
          <a:solidFill>
            <a:srgbClr val="0070C0"/>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None/>
              <a:defRPr/>
            </a:pPr>
            <a:r>
              <a:rPr lang="ja-JP" altLang="en-US" sz="1800" b="1" dirty="0">
                <a:solidFill>
                  <a:schemeClr val="bg1"/>
                </a:solidFill>
                <a:latin typeface="Meiryo UI" pitchFamily="50" charset="-128"/>
                <a:ea typeface="Meiryo UI" pitchFamily="50" charset="-128"/>
                <a:cs typeface="Meiryo UI" pitchFamily="50" charset="-128"/>
              </a:rPr>
              <a:t>各府省の質問・意見の状況　</a:t>
            </a:r>
            <a:endParaRPr lang="en-US" altLang="ja-JP" sz="1800" b="1" dirty="0">
              <a:solidFill>
                <a:schemeClr val="bg1"/>
              </a:solidFill>
              <a:latin typeface="Meiryo UI" pitchFamily="50" charset="-128"/>
              <a:ea typeface="Meiryo UI" pitchFamily="50" charset="-128"/>
              <a:cs typeface="Meiryo UI" pitchFamily="50" charset="-128"/>
            </a:endParaRPr>
          </a:p>
        </p:txBody>
      </p:sp>
      <p:sp>
        <p:nvSpPr>
          <p:cNvPr id="22" name="Rectangle 2"/>
          <p:cNvSpPr>
            <a:spLocks noChangeArrowheads="1"/>
          </p:cNvSpPr>
          <p:nvPr/>
        </p:nvSpPr>
        <p:spPr bwMode="auto">
          <a:xfrm>
            <a:off x="1288529" y="746192"/>
            <a:ext cx="5289590" cy="410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62560" tIns="81280" rIns="162560" bIns="81280" numCol="1" anchor="ctr" anchorCtr="0" compatLnSpc="1">
            <a:prstTxWarp prst="textNoShape">
              <a:avLst/>
            </a:prstTxWarp>
            <a:spAutoFit/>
          </a:bodyPr>
          <a:lstStyle/>
          <a:p>
            <a:pPr defTabSz="1625620" eaLnBrk="0" fontAlgn="base" hangingPunct="0">
              <a:spcBef>
                <a:spcPct val="0"/>
              </a:spcBef>
              <a:spcAft>
                <a:spcPct val="0"/>
              </a:spcAft>
            </a:pPr>
            <a:r>
              <a:rPr kumimoji="0" lang="ja-JP"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９月２９日</a:t>
            </a:r>
            <a:r>
              <a:rPr kumimoji="0" lang="ja-JP"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特別区素案を第３回協議会で提示</a:t>
            </a:r>
            <a:endParaRPr kumimoji="0" lang="ja-JP" altLang="ja-JP" sz="1600" spc="3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6" name="図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33071" y="1112341"/>
            <a:ext cx="1902940" cy="194273"/>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
          <p:cNvSpPr>
            <a:spLocks noChangeArrowheads="1"/>
          </p:cNvSpPr>
          <p:nvPr/>
        </p:nvSpPr>
        <p:spPr bwMode="auto">
          <a:xfrm>
            <a:off x="3535962" y="1256357"/>
            <a:ext cx="2497158" cy="410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62560" tIns="81280" rIns="162560" bIns="81280" numCol="1" anchor="ctr" anchorCtr="0" compatLnSpc="1">
            <a:prstTxWarp prst="textNoShape">
              <a:avLst/>
            </a:prstTxWarp>
            <a:spAutoFit/>
          </a:bodyPr>
          <a:lstStyle/>
          <a:p>
            <a:pPr defTabSz="1625620" eaLnBrk="0" fontAlgn="base" hangingPunct="0">
              <a:spcBef>
                <a:spcPct val="0"/>
              </a:spcBef>
              <a:spcAft>
                <a:spcPct val="0"/>
              </a:spcAft>
            </a:pPr>
            <a:r>
              <a:rPr kumimoji="0" lang="ja-JP" altLang="en-US" sz="1600" b="1" u="sng" spc="300" dirty="0">
                <a:latin typeface="Meiryo UI" panose="020B0604030504040204" pitchFamily="50" charset="-128"/>
                <a:ea typeface="Meiryo UI" panose="020B0604030504040204" pitchFamily="50" charset="-128"/>
                <a:cs typeface="Meiryo UI" panose="020B0604030504040204" pitchFamily="50" charset="-128"/>
              </a:rPr>
              <a:t>国との調整をスタート</a:t>
            </a:r>
            <a:endParaRPr kumimoji="0" lang="ja-JP" altLang="ja-JP" sz="1600" b="1" u="sng" spc="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Rectangle 3"/>
          <p:cNvSpPr>
            <a:spLocks noChangeArrowheads="1"/>
          </p:cNvSpPr>
          <p:nvPr/>
        </p:nvSpPr>
        <p:spPr bwMode="auto">
          <a:xfrm>
            <a:off x="762910" y="1480291"/>
            <a:ext cx="8043262" cy="1626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2560" tIns="81280" rIns="162560" bIns="81280" numCol="1" anchor="ctr" anchorCtr="0" compatLnSpc="1">
            <a:prstTxWarp prst="textNoShape">
              <a:avLst/>
            </a:prstTxWarp>
            <a:spAutoFit/>
          </a:bodyPr>
          <a:lstStyle>
            <a:lvl1pPr indent="177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316093" defTabSz="1625620">
              <a:lnSpc>
                <a:spcPts val="1900"/>
              </a:lnSpc>
            </a:pPr>
            <a:r>
              <a:rPr kumimoji="0" lang="ja-JP"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１１月</a:t>
            </a:r>
            <a:r>
              <a:rPr kumimoji="0"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６</a:t>
            </a:r>
            <a:r>
              <a:rPr kumimoji="0" lang="ja-JP"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r>
              <a:rPr kumimoji="0"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「各府省の質問・意見」（１回目）の</a:t>
            </a:r>
            <a:r>
              <a:rPr kumimoji="0" lang="ja-JP" altLang="en-US"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受領</a:t>
            </a:r>
            <a:endParaRPr kumimoji="0" lang="en-US"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316093" defTabSz="1625620">
              <a:lnSpc>
                <a:spcPts val="1900"/>
              </a:lnSpc>
            </a:pPr>
            <a:r>
              <a:rPr kumimoji="0" lang="ja-JP"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１１月２９日</a:t>
            </a:r>
            <a:r>
              <a:rPr kumimoji="0" lang="ja-JP"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総務省あて、回答を送付</a:t>
            </a:r>
            <a:endParaRPr kumimoji="0" lang="ja-JP" altLang="ja-JP" sz="1600" spc="300" dirty="0">
              <a:latin typeface="Meiryo UI" panose="020B0604030504040204" pitchFamily="50" charset="-128"/>
              <a:ea typeface="Meiryo UI" panose="020B0604030504040204" pitchFamily="50" charset="-128"/>
              <a:cs typeface="Meiryo UI" panose="020B0604030504040204" pitchFamily="50" charset="-128"/>
            </a:endParaRPr>
          </a:p>
          <a:p>
            <a:pPr indent="316093" defTabSz="1625620">
              <a:lnSpc>
                <a:spcPts val="1900"/>
              </a:lnSpc>
            </a:pPr>
            <a:r>
              <a:rPr kumimoji="0" lang="ja-JP"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１</a:t>
            </a:r>
            <a:r>
              <a:rPr kumimoji="0"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２</a:t>
            </a:r>
            <a:r>
              <a:rPr kumimoji="0" lang="ja-JP"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月</a:t>
            </a:r>
            <a:r>
              <a:rPr kumimoji="0" lang="ja-JP"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２</a:t>
            </a:r>
            <a:r>
              <a:rPr kumimoji="0"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６</a:t>
            </a:r>
            <a:r>
              <a:rPr kumimoji="0" lang="ja-JP"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r>
              <a:rPr kumimoji="0" lang="ja-JP" altLang="en-US"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1600"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各府省の再質問・意見」（２回目）の</a:t>
            </a:r>
            <a:r>
              <a:rPr kumimoji="0" lang="ja-JP" altLang="en-US"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受領</a:t>
            </a:r>
            <a:endParaRPr kumimoji="0" lang="en-US" altLang="ja-JP"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316093" defTabSz="1625620">
              <a:lnSpc>
                <a:spcPts val="1900"/>
              </a:lnSpc>
            </a:pPr>
            <a:r>
              <a:rPr kumimoji="0"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１月１０日</a:t>
            </a:r>
            <a:r>
              <a:rPr kumimoji="0" lang="ja-JP" altLang="en-US" sz="1600"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総務省あて、回答を</a:t>
            </a:r>
            <a:r>
              <a:rPr kumimoji="0" lang="ja-JP" altLang="en-US" sz="1600"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送付</a:t>
            </a:r>
            <a:endParaRPr kumimoji="0" lang="en-US" altLang="ja-JP" sz="800" spc="300" dirty="0" smtClean="0">
              <a:latin typeface="Meiryo UI" panose="020B0604030504040204" pitchFamily="50" charset="-128"/>
              <a:ea typeface="Meiryo UI" panose="020B0604030504040204" pitchFamily="50" charset="-128"/>
              <a:cs typeface="Meiryo UI" panose="020B0604030504040204" pitchFamily="50" charset="-128"/>
            </a:endParaRPr>
          </a:p>
          <a:p>
            <a:pPr indent="316093" defTabSz="1625620">
              <a:lnSpc>
                <a:spcPts val="1900"/>
              </a:lnSpc>
            </a:pPr>
            <a:endParaRPr kumimoji="0" lang="en-US" altLang="ja-JP" sz="1600" b="1" u="sng" spc="300" dirty="0" smtClean="0">
              <a:latin typeface="Meiryo UI" panose="020B0604030504040204" pitchFamily="50" charset="-128"/>
              <a:ea typeface="Meiryo UI" panose="020B0604030504040204" pitchFamily="50" charset="-128"/>
              <a:cs typeface="Meiryo UI" panose="020B0604030504040204" pitchFamily="50" charset="-128"/>
            </a:endParaRPr>
          </a:p>
          <a:p>
            <a:pPr indent="316093" defTabSz="1625620">
              <a:lnSpc>
                <a:spcPts val="1900"/>
              </a:lnSpc>
            </a:pPr>
            <a:r>
              <a:rPr kumimoji="0" lang="ja-JP" altLang="en-US" sz="1600" b="1" spc="300" dirty="0">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600" b="1" u="sng" spc="300" dirty="0" smtClean="0">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z="1600" b="1" u="sng" spc="300" dirty="0" smtClean="0">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sz="1600" b="1" u="sng" spc="300" dirty="0">
                <a:latin typeface="Meiryo UI" panose="020B0604030504040204" pitchFamily="50" charset="-128"/>
                <a:ea typeface="Meiryo UI" panose="020B0604030504040204" pitchFamily="50" charset="-128"/>
                <a:cs typeface="Meiryo UI" panose="020B0604030504040204" pitchFamily="50" charset="-128"/>
              </a:rPr>
              <a:t>20</a:t>
            </a:r>
            <a:r>
              <a:rPr kumimoji="0" lang="ja-JP" altLang="en-US" sz="1600" b="1" u="sng" spc="300" dirty="0" smtClean="0">
                <a:latin typeface="Meiryo UI" panose="020B0604030504040204" pitchFamily="50" charset="-128"/>
                <a:ea typeface="Meiryo UI" panose="020B0604030504040204" pitchFamily="50" charset="-128"/>
                <a:cs typeface="Meiryo UI" panose="020B0604030504040204" pitchFamily="50" charset="-128"/>
              </a:rPr>
              <a:t>日</a:t>
            </a:r>
            <a:r>
              <a:rPr kumimoji="0" lang="ja-JP" altLang="en-US" sz="1600" b="1" spc="300" dirty="0" smtClean="0">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b="1" u="sng" spc="300" dirty="0" smtClean="0">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1600" b="1" u="sng" spc="300" dirty="0" smtClean="0">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1600" b="1" u="sng" spc="300" dirty="0">
                <a:latin typeface="Meiryo UI" panose="020B0604030504040204" pitchFamily="50" charset="-128"/>
                <a:ea typeface="Meiryo UI" panose="020B0604030504040204" pitchFamily="50" charset="-128"/>
                <a:cs typeface="Meiryo UI" panose="020B0604030504040204" pitchFamily="50" charset="-128"/>
              </a:rPr>
              <a:t>各府省の</a:t>
            </a:r>
            <a:r>
              <a:rPr kumimoji="0" lang="ja-JP" altLang="ja-JP" sz="1600" b="1" u="sng" spc="300" dirty="0" smtClean="0">
                <a:latin typeface="Meiryo UI" panose="020B0604030504040204" pitchFamily="50" charset="-128"/>
                <a:ea typeface="Meiryo UI" panose="020B0604030504040204" pitchFamily="50" charset="-128"/>
                <a:cs typeface="Meiryo UI" panose="020B0604030504040204" pitchFamily="50" charset="-128"/>
              </a:rPr>
              <a:t>再意見</a:t>
            </a:r>
            <a:r>
              <a:rPr kumimoji="0" lang="ja-JP" altLang="ja-JP" sz="1600" b="1" u="sng" spc="300" dirty="0">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1600" b="1" u="sng" spc="300" dirty="0" smtClean="0">
                <a:latin typeface="Meiryo UI" panose="020B0604030504040204" pitchFamily="50" charset="-128"/>
                <a:ea typeface="Meiryo UI" panose="020B0604030504040204" pitchFamily="50" charset="-128"/>
                <a:cs typeface="Meiryo UI" panose="020B0604030504040204" pitchFamily="50" charset="-128"/>
              </a:rPr>
              <a:t>２回目</a:t>
            </a:r>
            <a:r>
              <a:rPr kumimoji="0" lang="ja-JP" altLang="en-US" sz="1600" b="1" u="sng" spc="300" dirty="0" smtClean="0">
                <a:latin typeface="Meiryo UI" panose="020B0604030504040204" pitchFamily="50" charset="-128"/>
                <a:ea typeface="Meiryo UI" panose="020B0604030504040204" pitchFamily="50" charset="-128"/>
                <a:cs typeface="Meiryo UI" panose="020B0604030504040204" pitchFamily="50" charset="-128"/>
              </a:rPr>
              <a:t>・追加分</a:t>
            </a:r>
            <a:r>
              <a:rPr kumimoji="0" lang="ja-JP" altLang="ja-JP" sz="1600" b="1" u="sng" spc="300" dirty="0" smtClean="0">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1600" b="1" u="sng" spc="300" dirty="0">
                <a:latin typeface="Meiryo UI" panose="020B0604030504040204" pitchFamily="50" charset="-128"/>
                <a:ea typeface="Meiryo UI" panose="020B0604030504040204" pitchFamily="50" charset="-128"/>
                <a:cs typeface="Meiryo UI" panose="020B0604030504040204" pitchFamily="50" charset="-128"/>
              </a:rPr>
              <a:t>の</a:t>
            </a:r>
            <a:r>
              <a:rPr kumimoji="0" lang="ja-JP" altLang="en-US" sz="1600" b="1" u="sng" spc="300" dirty="0" smtClean="0">
                <a:latin typeface="Meiryo UI" panose="020B0604030504040204" pitchFamily="50" charset="-128"/>
                <a:ea typeface="Meiryo UI" panose="020B0604030504040204" pitchFamily="50" charset="-128"/>
                <a:cs typeface="Meiryo UI" panose="020B0604030504040204" pitchFamily="50" charset="-128"/>
              </a:rPr>
              <a:t>受領</a:t>
            </a:r>
            <a:endParaRPr kumimoji="0" lang="en-US" altLang="ja-JP" sz="1600" b="1" u="sng" spc="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5187002" y="3717032"/>
            <a:ext cx="4294459" cy="1334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2000"/>
              </a:lnSpc>
            </a:pPr>
            <a:r>
              <a:rPr lang="ja-JP"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回目＞</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府省</a:t>
            </a:r>
            <a:r>
              <a:rPr lang="ja-JP" altLang="ja-JP"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ja-JP" altLang="en-US"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a:t>
            </a:r>
            <a:endParaRPr lang="en-US"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【内訳】</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質問</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３項目</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組織体制の整備</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１項目、事務移譲の方法１項目、施設の</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整備</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１項目</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5138110" y="6393134"/>
            <a:ext cx="4389706" cy="2042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○各府省から意見等がないものは、事務分担等に関し特段の意見がないものと扱い</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5169024" y="5124020"/>
            <a:ext cx="4294459" cy="1249484"/>
          </a:xfrm>
          <a:prstGeom prst="rect">
            <a:avLst/>
          </a:prstGeom>
          <a:solidFill>
            <a:schemeClr val="bg1"/>
          </a:solidFill>
          <a:ln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2000"/>
              </a:lnSpc>
            </a:pPr>
            <a:r>
              <a:rPr lang="ja-JP"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回目</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（追加分）</a:t>
            </a:r>
            <a:r>
              <a:rPr lang="ja-JP"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別添</a:t>
            </a:r>
            <a:r>
              <a:rPr lang="ja-JP"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参照</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r>
              <a:rPr lang="ja-JP"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府省</a:t>
            </a:r>
            <a:r>
              <a:rPr lang="ja-JP" altLang="ja-JP"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５件</a:t>
            </a:r>
            <a:r>
              <a:rPr lang="ja-JP" altLang="en-US" sz="1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a:t>
            </a:r>
            <a:r>
              <a:rPr lang="ja-JP" altLang="en-US"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a:t>
            </a:r>
            <a:endParaRPr lang="en-US"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【内訳】</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８</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財政制度</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１項目、補助金交付の仕組み</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項目、事務</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移譲</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方法２項目）</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コンテンツ プレースホルダー 2"/>
          <p:cNvSpPr txBox="1">
            <a:spLocks/>
          </p:cNvSpPr>
          <p:nvPr/>
        </p:nvSpPr>
        <p:spPr bwMode="auto">
          <a:xfrm>
            <a:off x="180893" y="548680"/>
            <a:ext cx="1090538" cy="360040"/>
          </a:xfrm>
          <a:prstGeom prst="rect">
            <a:avLst/>
          </a:prstGeom>
          <a:solidFill>
            <a:srgbClr val="0070C0"/>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None/>
              <a:defRPr/>
            </a:pPr>
            <a:r>
              <a:rPr lang="ja-JP" altLang="en-US" sz="1800" b="1" dirty="0">
                <a:solidFill>
                  <a:schemeClr val="bg1"/>
                </a:solidFill>
                <a:latin typeface="Meiryo UI" pitchFamily="50" charset="-128"/>
                <a:ea typeface="Meiryo UI" pitchFamily="50" charset="-128"/>
                <a:cs typeface="Meiryo UI" pitchFamily="50" charset="-128"/>
              </a:rPr>
              <a:t>経　過　</a:t>
            </a:r>
            <a:endParaRPr lang="en-US" altLang="ja-JP" sz="1800" b="1" dirty="0">
              <a:solidFill>
                <a:schemeClr val="bg1"/>
              </a:solidFill>
              <a:latin typeface="Meiryo UI" pitchFamily="50" charset="-128"/>
              <a:ea typeface="Meiryo UI" pitchFamily="50" charset="-128"/>
              <a:cs typeface="Meiryo UI" pitchFamily="50" charset="-128"/>
            </a:endParaRPr>
          </a:p>
        </p:txBody>
      </p:sp>
      <p:sp>
        <p:nvSpPr>
          <p:cNvPr id="4" name="テキスト ボックス 3"/>
          <p:cNvSpPr txBox="1"/>
          <p:nvPr/>
        </p:nvSpPr>
        <p:spPr>
          <a:xfrm>
            <a:off x="8337376" y="1052736"/>
            <a:ext cx="553998" cy="1282890"/>
          </a:xfrm>
          <a:prstGeom prst="rect">
            <a:avLst/>
          </a:prstGeom>
        </p:spPr>
        <p:style>
          <a:lnRef idx="2">
            <a:schemeClr val="dk1"/>
          </a:lnRef>
          <a:fillRef idx="1">
            <a:schemeClr val="lt1"/>
          </a:fillRef>
          <a:effectRef idx="0">
            <a:schemeClr val="dk1"/>
          </a:effectRef>
          <a:fontRef idx="minor">
            <a:schemeClr val="dk1"/>
          </a:fontRef>
        </p:style>
        <p:txBody>
          <a:bodyPr vert="eaVert" wrap="square" rtlCol="0">
            <a:spAutoFit/>
          </a:bodyPr>
          <a:lstStyle/>
          <a:p>
            <a:pPr algn="ctr"/>
            <a:r>
              <a:rPr lang="ja-JP" altLang="en-US" sz="1200" dirty="0" smtClean="0">
                <a:latin typeface="Meiryo UI" panose="020B0604030504040204" pitchFamily="50" charset="-128"/>
                <a:ea typeface="Meiryo UI" panose="020B0604030504040204" pitchFamily="50" charset="-128"/>
              </a:rPr>
              <a:t>第６回協議会に</a:t>
            </a:r>
            <a:r>
              <a:rPr lang="ja-JP" altLang="en-US" sz="1200" dirty="0">
                <a:latin typeface="Meiryo UI" panose="020B0604030504040204" pitchFamily="50" charset="-128"/>
                <a:ea typeface="Meiryo UI" panose="020B0604030504040204" pitchFamily="50" charset="-128"/>
              </a:rPr>
              <a:t>おいて</a:t>
            </a:r>
            <a:r>
              <a:rPr lang="ja-JP" altLang="en-US" sz="1200" dirty="0" smtClean="0">
                <a:latin typeface="Meiryo UI" panose="020B0604030504040204" pitchFamily="50" charset="-128"/>
                <a:ea typeface="Meiryo UI" panose="020B0604030504040204" pitchFamily="50" charset="-128"/>
              </a:rPr>
              <a:t>報告済み</a:t>
            </a:r>
            <a:endParaRPr lang="en-US" altLang="ja-JP" sz="1200" dirty="0">
              <a:latin typeface="Meiryo UI" panose="020B0604030504040204" pitchFamily="50" charset="-128"/>
              <a:ea typeface="Meiryo UI" panose="020B0604030504040204" pitchFamily="50" charset="-128"/>
            </a:endParaRPr>
          </a:p>
        </p:txBody>
      </p:sp>
      <p:sp>
        <p:nvSpPr>
          <p:cNvPr id="5" name="右中かっこ 4"/>
          <p:cNvSpPr/>
          <p:nvPr/>
        </p:nvSpPr>
        <p:spPr>
          <a:xfrm>
            <a:off x="7788608" y="895072"/>
            <a:ext cx="360040" cy="1656184"/>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正方形/長方形 1"/>
          <p:cNvSpPr/>
          <p:nvPr/>
        </p:nvSpPr>
        <p:spPr>
          <a:xfrm>
            <a:off x="1712640" y="3789040"/>
            <a:ext cx="2376264" cy="21602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第６回協議会において報告済み</a:t>
            </a:r>
            <a:endParaRPr kumimoji="1" lang="ja-JP" altLang="en-US" sz="1200" dirty="0"/>
          </a:p>
        </p:txBody>
      </p:sp>
      <p:sp>
        <p:nvSpPr>
          <p:cNvPr id="19" name="正方形/長方形 18"/>
          <p:cNvSpPr/>
          <p:nvPr/>
        </p:nvSpPr>
        <p:spPr>
          <a:xfrm>
            <a:off x="6249144" y="3789040"/>
            <a:ext cx="2376264" cy="21602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第６回協議会において報告済み</a:t>
            </a:r>
            <a:endParaRPr kumimoji="1" lang="ja-JP" altLang="en-US" sz="1200" dirty="0"/>
          </a:p>
        </p:txBody>
      </p:sp>
      <p:sp>
        <p:nvSpPr>
          <p:cNvPr id="2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１</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493053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76" y="280432"/>
            <a:ext cx="9889440" cy="6374504"/>
          </a:xfrm>
          <a:prstGeom prst="rect">
            <a:avLst/>
          </a:prstGeom>
          <a:solidFill>
            <a:schemeClr val="accent6">
              <a:lumMod val="20000"/>
              <a:lumOff val="8000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15552" y="280432"/>
            <a:ext cx="9906000" cy="638892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8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○前記質問</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・意見のあった</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事項のほか財政制度など</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に関し、以下のとおり、関係府省と調整</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）一部の事務に関し</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事務</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処理特例による特別区への権限</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移譲の可否や補助</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金</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交付の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仕組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みなど</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⇒上記調整を踏まえて、一部の事務</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事務分担を変更</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事務の執行に必要な所要の調整については引き続き行っていく</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27717784"/>
              </p:ext>
            </p:extLst>
          </p:nvPr>
        </p:nvGraphicFramePr>
        <p:xfrm>
          <a:off x="114226" y="784488"/>
          <a:ext cx="9668017" cy="5006629"/>
        </p:xfrm>
        <a:graphic>
          <a:graphicData uri="http://schemas.openxmlformats.org/drawingml/2006/table">
            <a:tbl>
              <a:tblPr firstRow="1" bandRow="1">
                <a:tableStyleId>{5C22544A-7EE6-4342-B048-85BDC9FD1C3A}</a:tableStyleId>
              </a:tblPr>
              <a:tblGrid>
                <a:gridCol w="1022350"/>
                <a:gridCol w="2736304"/>
                <a:gridCol w="5909363"/>
              </a:tblGrid>
              <a:tr h="387435">
                <a:tc>
                  <a:txBody>
                    <a:bodyPr/>
                    <a:lstStyle/>
                    <a:p>
                      <a:pPr algn="ctr"/>
                      <a:r>
                        <a:rPr kumimoji="1" lang="ja-JP" altLang="en-US" sz="1400" dirty="0" smtClean="0"/>
                        <a:t>関係府省</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項目</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国の意見（２回目・追加分）の概要</a:t>
                      </a:r>
                    </a:p>
                  </a:txBody>
                  <a:tcPr anchor="ctr"/>
                </a:tc>
              </a:tr>
              <a:tr h="274335">
                <a:tc rowSpan="2">
                  <a:txBody>
                    <a:bodyPr/>
                    <a:lstStyle/>
                    <a:p>
                      <a:pPr algn="l"/>
                      <a:r>
                        <a:rPr kumimoji="1" lang="ja-JP" altLang="en-US" sz="1400" dirty="0" smtClean="0"/>
                        <a:t>総務省</a:t>
                      </a:r>
                      <a:endParaRPr kumimoji="1" lang="ja-JP" altLang="en-US" sz="1400" dirty="0"/>
                    </a:p>
                  </a:txBody>
                  <a:tcPr anchor="ctr"/>
                </a:tc>
                <a:tc rowSpan="2">
                  <a:txBody>
                    <a:bodyPr/>
                    <a:lstStyle/>
                    <a:p>
                      <a:r>
                        <a:rPr lang="ja-JP" altLang="en-US" sz="1300" dirty="0" smtClean="0"/>
                        <a:t>財政制度</a:t>
                      </a:r>
                      <a:endParaRPr lang="en-US" altLang="ja-JP" sz="13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t>都区財政調整制度については、特別区財政調整交付金の額に「条例で定める額」を加算することを可能とする方向で検討</a:t>
                      </a:r>
                      <a:endParaRPr lang="ja-JP" altLang="en-US" sz="1300" dirty="0"/>
                    </a:p>
                  </a:txBody>
                  <a:tcPr anchor="ctr"/>
                </a:tc>
              </a:tr>
              <a:tr h="274335">
                <a:tc vMerge="1">
                  <a:txBody>
                    <a:bodyPr/>
                    <a:lstStyle/>
                    <a:p>
                      <a:pPr algn="l"/>
                      <a:endParaRPr kumimoji="1" lang="ja-JP" altLang="en-US" sz="1400" dirty="0"/>
                    </a:p>
                  </a:txBody>
                  <a:tcPr anchor="ct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3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t>地方交付税については、現行制度どおり、都区合算算定とし、現行の大阪府・大阪市の算定水準を基本とする方向で検討</a:t>
                      </a:r>
                      <a:endParaRPr lang="en-US" altLang="ja-JP" sz="13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t>　　　　　　　　　　　　（財政制度に係る国との調整状況については、資料２－２参照）</a:t>
                      </a:r>
                    </a:p>
                  </a:txBody>
                  <a:tcPr anchor="ctr"/>
                </a:tc>
              </a:tr>
              <a:tr h="7893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smtClean="0"/>
                        <a:t>文部科学省</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t>実施主体（補助事業者）に中核市が対象となっている国庫補助事業（放課後子ども教室等の活動　など）</a:t>
                      </a:r>
                      <a:endParaRPr lang="en-US" altLang="ja-JP" sz="13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t>大阪の特別区が中核市並みの事務を担う制度設計（案）ということであれば、他の中核市と同様に、特別区が国庫補助を直接受けられるように交付要綱を改正することは構わないとの意見</a:t>
                      </a:r>
                      <a:endParaRPr lang="en-US" altLang="ja-JP" sz="1300" dirty="0" smtClean="0"/>
                    </a:p>
                  </a:txBody>
                  <a:tcPr anchor="ctr"/>
                </a:tc>
              </a:tr>
              <a:tr h="1106118">
                <a:tc rowSpan="2">
                  <a:txBody>
                    <a:bodyPr/>
                    <a:lstStyle/>
                    <a:p>
                      <a:pPr algn="l"/>
                      <a:r>
                        <a:rPr kumimoji="1" lang="ja-JP" altLang="en-US" sz="1300" dirty="0" smtClean="0"/>
                        <a:t>厚生労働省</a:t>
                      </a:r>
                      <a:endParaRPr kumimoji="1" lang="ja-JP" altLang="en-US" sz="13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j-ea"/>
                          <a:ea typeface="+mj-ea"/>
                        </a:rPr>
                        <a:t>実施主体（補助事業者）に児童相談所設置市が対象となっている国庫補助事業</a:t>
                      </a:r>
                      <a:endParaRPr lang="en-US" altLang="ja-JP" sz="1300" dirty="0" smtClean="0">
                        <a:latin typeface="+mj-ea"/>
                        <a:ea typeface="+mj-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latin typeface="+mj-ea"/>
                          <a:ea typeface="+mj-ea"/>
                        </a:rPr>
                        <a:t>事務処理特例制度の活用を念頭に協議していた児童相談所の設置について、特別区における事務執行体制等について支障がないことを確認されれば、速やかに</a:t>
                      </a:r>
                      <a:r>
                        <a:rPr kumimoji="1" lang="ja-JP" altLang="en-US" sz="1300" kern="1200" dirty="0" smtClean="0">
                          <a:solidFill>
                            <a:schemeClr val="dk1"/>
                          </a:solidFill>
                          <a:latin typeface="+mj-ea"/>
                          <a:ea typeface="+mn-ea"/>
                          <a:cs typeface="+mn-cs"/>
                        </a:rPr>
                        <a:t>児童相談所設置に係る</a:t>
                      </a:r>
                      <a:r>
                        <a:rPr kumimoji="1" lang="ja-JP" altLang="en-US" sz="1300" kern="1200" dirty="0" smtClean="0">
                          <a:solidFill>
                            <a:schemeClr val="dk1"/>
                          </a:solidFill>
                          <a:latin typeface="+mj-ea"/>
                          <a:ea typeface="+mj-ea"/>
                          <a:cs typeface="+mn-cs"/>
                        </a:rPr>
                        <a:t>政令</a:t>
                      </a:r>
                      <a:r>
                        <a:rPr lang="ja-JP" altLang="en-US" sz="1300" dirty="0" smtClean="0">
                          <a:latin typeface="+mj-ea"/>
                          <a:ea typeface="+mj-ea"/>
                        </a:rPr>
                        <a:t>指定に必要な手続を行うこととしたいとの意見</a:t>
                      </a:r>
                      <a:endParaRPr lang="en-US" altLang="ja-JP" sz="1300" dirty="0" smtClean="0">
                        <a:latin typeface="+mj-ea"/>
                        <a:ea typeface="+mj-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Ｐ明朝" panose="02020600040205080304" pitchFamily="18" charset="-128"/>
                          <a:ea typeface="ＭＳ Ｐ明朝" panose="02020600040205080304" pitchFamily="18" charset="-128"/>
                        </a:rPr>
                        <a:t>*</a:t>
                      </a:r>
                      <a:r>
                        <a:rPr lang="ja-JP" altLang="en-US" sz="1100" dirty="0" smtClean="0">
                          <a:latin typeface="ＭＳ Ｐ明朝" panose="02020600040205080304" pitchFamily="18" charset="-128"/>
                          <a:ea typeface="ＭＳ Ｐ明朝" panose="02020600040205080304" pitchFamily="18" charset="-128"/>
                        </a:rPr>
                        <a:t>児童相談所設置に係る政令指定に伴い、大阪の特別区に対し国庫補助を直接行うよう、必要に応じて要綱を改正することについては、引き続き調整させていただきたいとの意見</a:t>
                      </a:r>
                      <a:endParaRPr lang="en-US" altLang="ja-JP" sz="1100" dirty="0" smtClean="0">
                        <a:latin typeface="ＭＳ Ｐ明朝" panose="02020600040205080304" pitchFamily="18" charset="-128"/>
                        <a:ea typeface="ＭＳ Ｐ明朝" panose="02020600040205080304" pitchFamily="18" charset="-128"/>
                      </a:endParaRPr>
                    </a:p>
                  </a:txBody>
                  <a:tcPr anchor="ctr"/>
                </a:tc>
              </a:tr>
              <a:tr h="1140174">
                <a:tc vMerge="1">
                  <a:txBody>
                    <a:bodyPr/>
                    <a:lstStyle/>
                    <a:p>
                      <a:pPr algn="l"/>
                      <a:endParaRPr kumimoji="1" lang="ja-JP" altLang="en-US"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j-ea"/>
                          <a:ea typeface="+mj-ea"/>
                        </a:rPr>
                        <a:t>実施主体（補助事業者）に指定都市・中核市・保健所設置市が対象となっている国庫補助事業</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latin typeface="+mj-ea"/>
                          <a:ea typeface="+mj-ea"/>
                        </a:rPr>
                        <a:t>大阪の特別区が実施することとした場合における国庫補助の手法に関し、要綱の改正を含め、引き続き調整するとの意見</a:t>
                      </a:r>
                      <a:endParaRPr lang="en-US" altLang="ja-JP" sz="1300" dirty="0" smtClean="0">
                        <a:latin typeface="+mj-ea"/>
                        <a:ea typeface="+mj-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Ｐ明朝" panose="02020600040205080304" pitchFamily="18" charset="-128"/>
                          <a:ea typeface="ＭＳ Ｐ明朝" panose="02020600040205080304" pitchFamily="18" charset="-128"/>
                        </a:rPr>
                        <a:t>*「生活のしづらさなどに関する調査」について、調査回答は府が集約して行うべきとの意見</a:t>
                      </a:r>
                      <a:endParaRPr kumimoji="1" lang="en-US" altLang="ja-JP" sz="1100" dirty="0" smtClean="0">
                        <a:latin typeface="ＭＳ Ｐ明朝" panose="02020600040205080304" pitchFamily="18" charset="-128"/>
                        <a:ea typeface="ＭＳ Ｐ明朝" panose="02020600040205080304"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Ｐ明朝" panose="02020600040205080304" pitchFamily="18" charset="-128"/>
                          <a:ea typeface="ＭＳ Ｐ明朝" panose="02020600040205080304" pitchFamily="18" charset="-128"/>
                        </a:rPr>
                        <a:t>*「あんしん</a:t>
                      </a:r>
                      <a:r>
                        <a:rPr kumimoji="1" lang="ja-JP" altLang="en-US" sz="1100" dirty="0" err="1" smtClean="0">
                          <a:latin typeface="ＭＳ Ｐ明朝" panose="02020600040205080304" pitchFamily="18" charset="-128"/>
                          <a:ea typeface="ＭＳ Ｐ明朝" panose="02020600040205080304" pitchFamily="18" charset="-128"/>
                        </a:rPr>
                        <a:t>さぽ</a:t>
                      </a:r>
                      <a:r>
                        <a:rPr kumimoji="1" lang="ja-JP" altLang="en-US" sz="1100" dirty="0" smtClean="0">
                          <a:latin typeface="ＭＳ Ｐ明朝" panose="02020600040205080304" pitchFamily="18" charset="-128"/>
                          <a:ea typeface="ＭＳ Ｐ明朝" panose="02020600040205080304" pitchFamily="18" charset="-128"/>
                        </a:rPr>
                        <a:t>ーと事業」について、都道府県・指定都市社会福祉協議会が実施する事業に対する補助のため府社協から特別区社協への委託が必要な現状を踏まえた手法を検討されたいとの意見</a:t>
                      </a:r>
                    </a:p>
                  </a:txBody>
                  <a:tcPr anchor="ctr"/>
                </a:tc>
              </a:tr>
              <a:tr h="410071">
                <a:tc>
                  <a:txBody>
                    <a:bodyPr/>
                    <a:lstStyle/>
                    <a:p>
                      <a:pPr algn="l"/>
                      <a:r>
                        <a:rPr kumimoji="1" lang="ja-JP" altLang="en-US" sz="1400" dirty="0" smtClean="0"/>
                        <a:t>環境省</a:t>
                      </a:r>
                      <a:endParaRPr kumimoji="1" lang="ja-JP" altLang="en-US" sz="1400" dirty="0"/>
                    </a:p>
                  </a:txBody>
                  <a:tcPr anchor="ctr"/>
                </a:tc>
                <a:tc>
                  <a:txBody>
                    <a:bodyPr/>
                    <a:lstStyle/>
                    <a:p>
                      <a:pPr algn="l"/>
                      <a:r>
                        <a:rPr kumimoji="1" lang="ja-JP" altLang="en-US" sz="1300" kern="1200" dirty="0" smtClean="0">
                          <a:solidFill>
                            <a:schemeClr val="dk1"/>
                          </a:solidFill>
                          <a:effectLst/>
                          <a:latin typeface="+mn-lt"/>
                          <a:ea typeface="+mn-ea"/>
                          <a:cs typeface="+mn-cs"/>
                        </a:rPr>
                        <a:t>公害健康被害補償法に関する事務</a:t>
                      </a:r>
                      <a:endParaRPr kumimoji="1" lang="en-US" altLang="ja-JP" sz="1300" kern="1200" dirty="0" smtClean="0">
                        <a:solidFill>
                          <a:schemeClr val="dk1"/>
                        </a:solidFill>
                        <a:effectLst/>
                        <a:latin typeface="+mn-lt"/>
                        <a:ea typeface="+mn-ea"/>
                        <a:cs typeface="+mn-cs"/>
                      </a:endParaRPr>
                    </a:p>
                  </a:txBody>
                  <a:tcPr anchor="ctr"/>
                </a:tc>
                <a:tc>
                  <a:txBody>
                    <a:bodyPr/>
                    <a:lstStyle/>
                    <a:p>
                      <a:pPr algn="l"/>
                      <a:r>
                        <a:rPr kumimoji="1" lang="ja-JP" altLang="en-US" sz="1300" kern="1200" dirty="0" smtClean="0">
                          <a:solidFill>
                            <a:schemeClr val="dk1"/>
                          </a:solidFill>
                          <a:effectLst/>
                          <a:latin typeface="+mn-lt"/>
                          <a:ea typeface="+mn-ea"/>
                          <a:cs typeface="+mn-cs"/>
                        </a:rPr>
                        <a:t>（旧）公害健康被害の補償等に関する法律施行令の</a:t>
                      </a:r>
                      <a:r>
                        <a:rPr kumimoji="1" lang="ja-JP" altLang="ja-JP" sz="1300" kern="1200" dirty="0" smtClean="0">
                          <a:solidFill>
                            <a:schemeClr val="dk1"/>
                          </a:solidFill>
                          <a:effectLst/>
                          <a:latin typeface="+mn-lt"/>
                          <a:ea typeface="+mn-ea"/>
                          <a:cs typeface="+mn-cs"/>
                        </a:rPr>
                        <a:t>改正</a:t>
                      </a:r>
                      <a:r>
                        <a:rPr kumimoji="1" lang="ja-JP" altLang="en-US" sz="1300" kern="1200" dirty="0" smtClean="0">
                          <a:solidFill>
                            <a:schemeClr val="dk1"/>
                          </a:solidFill>
                          <a:effectLst/>
                          <a:latin typeface="+mn-lt"/>
                          <a:ea typeface="+mn-ea"/>
                          <a:cs typeface="+mn-cs"/>
                        </a:rPr>
                        <a:t>が必要との意見</a:t>
                      </a:r>
                      <a:endParaRPr kumimoji="1" lang="en-US" altLang="ja-JP" sz="1300" kern="1200" dirty="0" smtClean="0">
                        <a:solidFill>
                          <a:schemeClr val="dk1"/>
                        </a:solidFill>
                        <a:effectLst/>
                        <a:latin typeface="+mn-lt"/>
                        <a:ea typeface="+mn-ea"/>
                        <a:cs typeface="+mn-cs"/>
                      </a:endParaRPr>
                    </a:p>
                  </a:txBody>
                  <a:tcPr anchor="ctr"/>
                </a:tc>
              </a:tr>
            </a:tbl>
          </a:graphicData>
        </a:graphic>
      </p:graphicFrame>
      <p:sp>
        <p:nvSpPr>
          <p:cNvPr id="8" name="正方形/長方形 7"/>
          <p:cNvSpPr/>
          <p:nvPr/>
        </p:nvSpPr>
        <p:spPr>
          <a:xfrm>
            <a:off x="165158" y="5867243"/>
            <a:ext cx="9575684"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400"/>
              </a:lnSpc>
            </a:pP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上記のほか、厚生労働省</a:t>
            </a:r>
            <a:r>
              <a:rPr lang="ja-JP" altLang="en-US" sz="1050" dirty="0">
                <a:solidFill>
                  <a:schemeClr val="tx1"/>
                </a:solidFill>
                <a:latin typeface="Meiryo UI" pitchFamily="50" charset="-128"/>
                <a:ea typeface="Meiryo UI" pitchFamily="50" charset="-128"/>
                <a:cs typeface="Meiryo UI" pitchFamily="50" charset="-128"/>
              </a:rPr>
              <a:t>から「社会福祉法人認可・社会福祉事業の業務管理体制の届出関係等事務」 </a:t>
            </a:r>
            <a:r>
              <a:rPr lang="ja-JP" altLang="en-US" sz="1050" dirty="0" smtClean="0">
                <a:solidFill>
                  <a:schemeClr val="tx1"/>
                </a:solidFill>
                <a:latin typeface="Meiryo UI" pitchFamily="50" charset="-128"/>
                <a:ea typeface="Meiryo UI" pitchFamily="50" charset="-128"/>
                <a:cs typeface="Meiryo UI" pitchFamily="50" charset="-128"/>
              </a:rPr>
              <a:t>及び「乳児院等の不動産登記に関する証明書発行事務」について、</a:t>
            </a:r>
            <a:endParaRPr lang="en-US" altLang="ja-JP" sz="1050" dirty="0" smtClean="0">
              <a:solidFill>
                <a:schemeClr val="tx1"/>
              </a:solidFill>
              <a:latin typeface="Meiryo UI" pitchFamily="50" charset="-128"/>
              <a:ea typeface="Meiryo UI" pitchFamily="50" charset="-128"/>
              <a:cs typeface="Meiryo UI" pitchFamily="50" charset="-128"/>
            </a:endParaRPr>
          </a:p>
          <a:p>
            <a:pPr>
              <a:lnSpc>
                <a:spcPts val="1400"/>
              </a:lnSpc>
            </a:pPr>
            <a:r>
              <a:rPr lang="ja-JP" altLang="en-US" sz="1050" dirty="0">
                <a:solidFill>
                  <a:schemeClr val="tx1"/>
                </a:solidFill>
                <a:latin typeface="Meiryo UI" pitchFamily="50" charset="-128"/>
                <a:ea typeface="Meiryo UI" pitchFamily="50" charset="-128"/>
                <a:cs typeface="Meiryo UI" pitchFamily="50" charset="-128"/>
              </a:rPr>
              <a:t>　 </a:t>
            </a:r>
            <a:r>
              <a:rPr lang="ja-JP" altLang="en-US" sz="1050" dirty="0" smtClean="0">
                <a:solidFill>
                  <a:schemeClr val="tx1"/>
                </a:solidFill>
                <a:latin typeface="Meiryo UI" pitchFamily="50" charset="-128"/>
                <a:ea typeface="Meiryo UI" pitchFamily="50" charset="-128"/>
                <a:cs typeface="Meiryo UI" pitchFamily="50" charset="-128"/>
              </a:rPr>
              <a:t>国土交通省から「河川事業」について、それぞれ指摘があった</a:t>
            </a:r>
            <a:endParaRPr lang="en-US" altLang="ja-JP" sz="1050" dirty="0">
              <a:solidFill>
                <a:schemeClr val="tx1"/>
              </a:solidFill>
              <a:latin typeface="Meiryo UI" pitchFamily="50" charset="-128"/>
              <a:ea typeface="Meiryo UI" pitchFamily="50" charset="-128"/>
              <a:cs typeface="Meiryo UI" pitchFamily="50" charset="-128"/>
            </a:endParaRPr>
          </a:p>
        </p:txBody>
      </p:sp>
      <p:sp>
        <p:nvSpPr>
          <p:cNvPr id="7"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6309858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17142</TotalTime>
  <Words>614</Words>
  <PresentationFormat>A4 210 x 297 mm</PresentationFormat>
  <Paragraphs>96</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ＭＳ Ｐゴシック</vt:lpstr>
      <vt:lpstr>ＭＳ Ｐ明朝</vt:lpstr>
      <vt:lpstr>ＭＳ 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2018-02-20T04:19:23Z</cp:lastPrinted>
  <dcterms:created xsi:type="dcterms:W3CDTF">2013-07-16T06:48:23Z</dcterms:created>
  <dcterms:modified xsi:type="dcterms:W3CDTF">2018-02-20T23:56:58Z</dcterms:modified>
</cp:coreProperties>
</file>