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600" r:id="rId2"/>
    <p:sldId id="598" r:id="rId3"/>
  </p:sldIdLst>
  <p:sldSz cx="9906000" cy="6858000" type="A4"/>
  <p:notesSz cx="9939338" cy="68072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大阪市" initials="大阪市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テーマ スタイル 1 - アクセント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94" autoAdjust="0"/>
    <p:restoredTop sz="94784" autoAdjust="0"/>
  </p:normalViewPr>
  <p:slideViewPr>
    <p:cSldViewPr>
      <p:cViewPr varScale="1">
        <p:scale>
          <a:sx n="70" d="100"/>
          <a:sy n="70" d="100"/>
        </p:scale>
        <p:origin x="1230" y="66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307047" cy="340360"/>
          </a:xfrm>
          <a:prstGeom prst="rect">
            <a:avLst/>
          </a:prstGeom>
        </p:spPr>
        <p:txBody>
          <a:bodyPr vert="horz" lIns="91433" tIns="45716" rIns="91433" bIns="4571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5629993" y="0"/>
            <a:ext cx="4307047" cy="340360"/>
          </a:xfrm>
          <a:prstGeom prst="rect">
            <a:avLst/>
          </a:prstGeom>
        </p:spPr>
        <p:txBody>
          <a:bodyPr vert="horz" lIns="91433" tIns="45716" rIns="91433" bIns="45716" rtlCol="0"/>
          <a:lstStyle>
            <a:lvl1pPr algn="r">
              <a:defRPr sz="1200"/>
            </a:lvl1pPr>
          </a:lstStyle>
          <a:p>
            <a:fld id="{4179279C-853F-4F34-A5D2-B95F4823AB07}" type="datetimeFigureOut">
              <a:rPr kumimoji="1" lang="ja-JP" altLang="en-US" smtClean="0"/>
              <a:pPr/>
              <a:t>2018/1/12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3127375" y="511175"/>
            <a:ext cx="3684588" cy="2551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6" rIns="91433" bIns="45716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993935" y="3233421"/>
            <a:ext cx="7951470" cy="3063240"/>
          </a:xfrm>
          <a:prstGeom prst="rect">
            <a:avLst/>
          </a:prstGeom>
        </p:spPr>
        <p:txBody>
          <a:bodyPr vert="horz" lIns="91433" tIns="45716" rIns="91433" bIns="45716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2" y="6465659"/>
            <a:ext cx="4307047" cy="340360"/>
          </a:xfrm>
          <a:prstGeom prst="rect">
            <a:avLst/>
          </a:prstGeom>
        </p:spPr>
        <p:txBody>
          <a:bodyPr vert="horz" lIns="91433" tIns="45716" rIns="91433" bIns="4571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5629993" y="6465659"/>
            <a:ext cx="4307047" cy="340360"/>
          </a:xfrm>
          <a:prstGeom prst="rect">
            <a:avLst/>
          </a:prstGeom>
        </p:spPr>
        <p:txBody>
          <a:bodyPr vert="horz" lIns="91433" tIns="45716" rIns="91433" bIns="45716" rtlCol="0" anchor="b"/>
          <a:lstStyle>
            <a:lvl1pPr algn="r">
              <a:defRPr sz="1200"/>
            </a:lvl1pPr>
          </a:lstStyle>
          <a:p>
            <a:fld id="{4308C615-631D-4AD2-8CDC-5C132F111DA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5786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3127375" y="511175"/>
            <a:ext cx="3684588" cy="255111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2670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3127375" y="511175"/>
            <a:ext cx="3684588" cy="255111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A857FC-A8D3-4B1E-B1C5-FE88ACE180B7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91404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2018/1/12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2018/1/12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2018/1/12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2018/1/12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2018/1/12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2018/1/12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2018/1/12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2018/1/12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2018/1/12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2018/1/12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2018/1/12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pPr/>
              <a:t>2018/1/12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>
            <a:spLocks noChangeArrowheads="1"/>
          </p:cNvSpPr>
          <p:nvPr/>
        </p:nvSpPr>
        <p:spPr bwMode="auto">
          <a:xfrm>
            <a:off x="0" y="0"/>
            <a:ext cx="5313363" cy="400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 dirty="0" smtClean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第６回</a:t>
            </a:r>
            <a:r>
              <a:rPr lang="ja-JP" altLang="en-US" sz="2000" dirty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大都市制度（特別区設置）協議会資料</a:t>
            </a:r>
            <a:endParaRPr lang="en-US" altLang="ja-JP" sz="2000" dirty="0">
              <a:solidFill>
                <a:srgbClr val="000000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7" name="フローチャート : 端子 7"/>
          <p:cNvSpPr/>
          <p:nvPr/>
        </p:nvSpPr>
        <p:spPr>
          <a:xfrm>
            <a:off x="553414" y="2852936"/>
            <a:ext cx="9049005" cy="720080"/>
          </a:xfrm>
          <a:prstGeom prst="flowChartTerminator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lnSpc>
                <a:spcPct val="150000"/>
              </a:lnSpc>
              <a:defRPr/>
            </a:pPr>
            <a:r>
              <a:rPr lang="ja-JP" altLang="en-US" sz="3600" b="1" dirty="0">
                <a:solidFill>
                  <a:prstClr val="black"/>
                </a:solidFill>
                <a:latin typeface="+mn-ea"/>
              </a:rPr>
              <a:t>国</a:t>
            </a:r>
            <a:r>
              <a:rPr lang="ja-JP" altLang="en-US" sz="3600" b="1" dirty="0" smtClean="0">
                <a:solidFill>
                  <a:prstClr val="black"/>
                </a:solidFill>
                <a:latin typeface="+mn-ea"/>
              </a:rPr>
              <a:t>との調整状況について</a:t>
            </a:r>
            <a:endParaRPr lang="en-US" altLang="ja-JP" sz="3600" b="1" dirty="0" smtClean="0">
              <a:solidFill>
                <a:prstClr val="black"/>
              </a:solidFill>
              <a:latin typeface="+mn-ea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0" y="5013325"/>
            <a:ext cx="9906000" cy="17287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8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平成</a:t>
            </a:r>
            <a:r>
              <a:rPr lang="en-US" altLang="ja-JP" sz="28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30</a:t>
            </a:r>
            <a:r>
              <a:rPr lang="ja-JP" altLang="en-US" sz="28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年１月</a:t>
            </a:r>
            <a:r>
              <a:rPr lang="en-US" altLang="ja-JP" sz="28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16</a:t>
            </a:r>
            <a:r>
              <a:rPr lang="ja-JP" altLang="en-US" sz="28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日</a:t>
            </a:r>
            <a:endParaRPr lang="en-US" altLang="ja-JP" sz="28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>
              <a:defRPr/>
            </a:pPr>
            <a:endParaRPr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>
              <a:defRPr/>
            </a:pPr>
            <a:r>
              <a:rPr lang="ja-JP" altLang="en-US" sz="2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ja-JP" altLang="en-US" sz="2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大都市制度（特別区設置）協議会</a:t>
            </a:r>
            <a:endParaRPr lang="en-US" altLang="ja-JP" sz="2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事務局：副首都推進局</a:t>
            </a:r>
            <a:r>
              <a:rPr lang="ja-JP" altLang="en-US" sz="2800" dirty="0">
                <a:solidFill>
                  <a:schemeClr val="tx1"/>
                </a:solidFill>
                <a:latin typeface="+mn-ea"/>
              </a:rPr>
              <a:t>　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8018243" y="377019"/>
            <a:ext cx="1584176" cy="648072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資</a:t>
            </a:r>
            <a:r>
              <a:rPr kumimoji="1"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kumimoji="1" lang="ja-JP" altLang="en-US" sz="2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料</a:t>
            </a:r>
            <a:r>
              <a:rPr kumimoji="1"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３</a:t>
            </a:r>
            <a:endParaRPr kumimoji="1" lang="ja-JP" altLang="en-US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39608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381000" y="5383137"/>
            <a:ext cx="9324528" cy="1399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38" name="正方形/長方形 37"/>
          <p:cNvSpPr/>
          <p:nvPr/>
        </p:nvSpPr>
        <p:spPr>
          <a:xfrm>
            <a:off x="381000" y="2934187"/>
            <a:ext cx="9324528" cy="217491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44450" cmpd="dbl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sz="1400" dirty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0" y="-136"/>
            <a:ext cx="9906000" cy="432000"/>
          </a:xfrm>
          <a:prstGeom prst="rect">
            <a:avLst/>
          </a:prstGeom>
          <a:gradFill>
            <a:gsLst>
              <a:gs pos="0">
                <a:schemeClr val="accent2">
                  <a:lumMod val="40000"/>
                  <a:lumOff val="60000"/>
                </a:schemeClr>
              </a:gs>
              <a:gs pos="50000">
                <a:schemeClr val="bg1"/>
              </a:gs>
              <a:gs pos="100000">
                <a:schemeClr val="accent2">
                  <a:lumMod val="40000"/>
                  <a:lumOff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000" b="1" dirty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国との調整状況について</a:t>
            </a:r>
          </a:p>
        </p:txBody>
      </p:sp>
      <p:sp>
        <p:nvSpPr>
          <p:cNvPr id="25" name="角丸四角形 13"/>
          <p:cNvSpPr/>
          <p:nvPr/>
        </p:nvSpPr>
        <p:spPr>
          <a:xfrm>
            <a:off x="381000" y="659281"/>
            <a:ext cx="9324528" cy="196608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27" name="正方形/長方形 26"/>
          <p:cNvSpPr/>
          <p:nvPr/>
        </p:nvSpPr>
        <p:spPr>
          <a:xfrm>
            <a:off x="629999" y="3140855"/>
            <a:ext cx="4308004" cy="18735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lnSpc>
                <a:spcPts val="2000"/>
              </a:lnSpc>
            </a:pPr>
            <a:r>
              <a:rPr lang="ja-JP" altLang="ja-JP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＜１回目＞</a:t>
            </a:r>
            <a:r>
              <a:rPr lang="ja-JP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ja-JP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《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別添</a:t>
            </a:r>
            <a:r>
              <a:rPr lang="ja-JP" altLang="ja-JP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１</a:t>
            </a:r>
            <a:r>
              <a:rPr lang="ja-JP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参照》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2200"/>
              </a:lnSpc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ja-JP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７府省　２０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件</a:t>
            </a:r>
            <a:r>
              <a:rPr lang="ja-JP" altLang="ja-JP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３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０項目</a:t>
            </a:r>
            <a:r>
              <a:rPr lang="ja-JP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endParaRPr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5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800"/>
              </a:lnSpc>
            </a:pPr>
            <a:r>
              <a:rPr lang="en-US" altLang="ja-JP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 </a:t>
            </a:r>
            <a:r>
              <a:rPr lang="ja-JP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【内訳】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質問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１</a:t>
            </a:r>
            <a:r>
              <a:rPr lang="ja-JP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９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項目</a:t>
            </a:r>
            <a:endParaRPr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200"/>
              </a:lnSpc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</a:t>
            </a:r>
            <a:r>
              <a:rPr lang="ja-JP" altLang="ja-JP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r>
              <a:rPr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事務移譲の方法２項目、組織体制の整備２項目、</a:t>
            </a:r>
            <a:r>
              <a:rPr lang="ja-JP" altLang="en-US" sz="10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資料記載</a:t>
            </a:r>
            <a:r>
              <a:rPr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</a:t>
            </a:r>
            <a:r>
              <a:rPr lang="ja-JP" altLang="en-US" sz="10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endParaRPr lang="en-US" altLang="ja-JP" sz="10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200"/>
              </a:lnSpc>
            </a:pPr>
            <a:r>
              <a:rPr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0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　　　内容</a:t>
            </a:r>
            <a:r>
              <a:rPr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の確認等</a:t>
            </a:r>
            <a:r>
              <a:rPr lang="ja-JP" altLang="ja-JP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１５項目</a:t>
            </a:r>
            <a:r>
              <a:rPr lang="ja-JP" altLang="ja-JP" sz="10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  <a:endParaRPr lang="en-US" altLang="ja-JP" sz="10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5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800"/>
              </a:lnSpc>
            </a:pPr>
            <a:r>
              <a:rPr lang="ja-JP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意見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１１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項目</a:t>
            </a:r>
            <a:endParaRPr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200"/>
              </a:lnSpc>
            </a:pPr>
            <a:r>
              <a:rPr lang="en-US" altLang="ja-JP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         </a:t>
            </a:r>
            <a:r>
              <a:rPr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en-US" altLang="ja-JP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   </a:t>
            </a:r>
            <a:r>
              <a:rPr lang="ja-JP" altLang="ja-JP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（事務分担</a:t>
            </a:r>
            <a:r>
              <a:rPr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１項目、事務移譲の方法１項目、組織体制</a:t>
            </a:r>
            <a:r>
              <a:rPr lang="ja-JP" altLang="en-US" sz="10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の整備</a:t>
            </a:r>
            <a:endParaRPr lang="en-US" altLang="ja-JP" sz="10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200"/>
              </a:lnSpc>
            </a:pPr>
            <a:r>
              <a:rPr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0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　　 ２項目</a:t>
            </a:r>
            <a:r>
              <a:rPr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、資料記載内容７項目</a:t>
            </a:r>
            <a:r>
              <a:rPr lang="ja-JP" altLang="ja-JP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  <a:endParaRPr lang="en-US" altLang="ja-JP" sz="1600" dirty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39" name="コンテンツ プレースホルダー 2"/>
          <p:cNvSpPr txBox="1">
            <a:spLocks/>
          </p:cNvSpPr>
          <p:nvPr/>
        </p:nvSpPr>
        <p:spPr bwMode="auto">
          <a:xfrm>
            <a:off x="180893" y="489075"/>
            <a:ext cx="1090538" cy="360040"/>
          </a:xfrm>
          <a:prstGeom prst="rect">
            <a:avLst/>
          </a:prstGeom>
          <a:solidFill>
            <a:srgbClr val="0070C0"/>
          </a:solidFill>
          <a:ln w="12700">
            <a:noFill/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ja-JP" altLang="en-US" sz="1800" b="1" dirty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経　過　</a:t>
            </a:r>
            <a:endParaRPr lang="en-US" altLang="ja-JP" sz="1800" b="1" dirty="0">
              <a:solidFill>
                <a:schemeClr val="bg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63" name="コンテンツ プレースホルダー 2"/>
          <p:cNvSpPr txBox="1">
            <a:spLocks/>
          </p:cNvSpPr>
          <p:nvPr/>
        </p:nvSpPr>
        <p:spPr bwMode="auto">
          <a:xfrm>
            <a:off x="180893" y="2714396"/>
            <a:ext cx="2843080" cy="369283"/>
          </a:xfrm>
          <a:prstGeom prst="rect">
            <a:avLst/>
          </a:prstGeom>
          <a:solidFill>
            <a:srgbClr val="0070C0"/>
          </a:solidFill>
          <a:ln w="12700">
            <a:noFill/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ja-JP" altLang="en-US" sz="1800" b="1" dirty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各府省の質問・意見の状況　</a:t>
            </a:r>
            <a:endParaRPr lang="en-US" altLang="ja-JP" sz="1800" b="1" dirty="0">
              <a:solidFill>
                <a:schemeClr val="bg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65" name="コンテンツ プレースホルダー 2"/>
          <p:cNvSpPr txBox="1">
            <a:spLocks/>
          </p:cNvSpPr>
          <p:nvPr/>
        </p:nvSpPr>
        <p:spPr bwMode="auto">
          <a:xfrm>
            <a:off x="180893" y="5199033"/>
            <a:ext cx="1603227" cy="350160"/>
          </a:xfrm>
          <a:prstGeom prst="rect">
            <a:avLst/>
          </a:prstGeom>
          <a:solidFill>
            <a:srgbClr val="0070C0"/>
          </a:solidFill>
          <a:ln w="12700">
            <a:noFill/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ja-JP" altLang="en-US" sz="1800" b="1" dirty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調整の状況　</a:t>
            </a:r>
            <a:endParaRPr lang="en-US" altLang="ja-JP" sz="1800" b="1" dirty="0">
              <a:solidFill>
                <a:schemeClr val="bg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22" name="Rectangle 2"/>
          <p:cNvSpPr>
            <a:spLocks noChangeArrowheads="1"/>
          </p:cNvSpPr>
          <p:nvPr/>
        </p:nvSpPr>
        <p:spPr bwMode="auto">
          <a:xfrm>
            <a:off x="1288529" y="686587"/>
            <a:ext cx="5289590" cy="410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62560" tIns="81280" rIns="162560" bIns="81280" numCol="1" anchor="ctr" anchorCtr="0" compatLnSpc="1">
            <a:prstTxWarp prst="textNoShape">
              <a:avLst/>
            </a:prstTxWarp>
            <a:spAutoFit/>
          </a:bodyPr>
          <a:lstStyle/>
          <a:p>
            <a:pPr defTabSz="162562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ja-JP" sz="16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９月２９日</a:t>
            </a:r>
            <a:r>
              <a:rPr kumimoji="0" lang="ja-JP" altLang="ja-JP" sz="1600" spc="3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kumimoji="0" lang="ja-JP" altLang="en-US" sz="1600" spc="3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kumimoji="0" lang="ja-JP" altLang="ja-JP" sz="1600" spc="3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特別区素案を第３回協議会で提示</a:t>
            </a:r>
            <a:endParaRPr kumimoji="0" lang="ja-JP" altLang="ja-JP" sz="1600" spc="3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26" name="図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3071" y="1052736"/>
            <a:ext cx="1902940" cy="194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Rectangle 2"/>
          <p:cNvSpPr>
            <a:spLocks noChangeArrowheads="1"/>
          </p:cNvSpPr>
          <p:nvPr/>
        </p:nvSpPr>
        <p:spPr bwMode="auto">
          <a:xfrm>
            <a:off x="3535962" y="1196752"/>
            <a:ext cx="2497158" cy="410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62560" tIns="81280" rIns="162560" bIns="81280" numCol="1" anchor="ctr" anchorCtr="0" compatLnSpc="1">
            <a:prstTxWarp prst="textNoShape">
              <a:avLst/>
            </a:prstTxWarp>
            <a:spAutoFit/>
          </a:bodyPr>
          <a:lstStyle/>
          <a:p>
            <a:pPr defTabSz="162562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1600" b="1" u="sng" spc="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国との調整をスタート</a:t>
            </a:r>
            <a:endParaRPr kumimoji="0" lang="ja-JP" altLang="ja-JP" sz="1600" b="1" u="sng" spc="3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9" name="Rectangle 3"/>
          <p:cNvSpPr>
            <a:spLocks noChangeArrowheads="1"/>
          </p:cNvSpPr>
          <p:nvPr/>
        </p:nvSpPr>
        <p:spPr bwMode="auto">
          <a:xfrm>
            <a:off x="762910" y="1511118"/>
            <a:ext cx="8043262" cy="11490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62560" tIns="81280" rIns="162560" bIns="81280" numCol="1" anchor="ctr" anchorCtr="0" compatLnSpc="1">
            <a:prstTxWarp prst="textNoShape">
              <a:avLst/>
            </a:prstTxWarp>
            <a:spAutoFit/>
          </a:bodyPr>
          <a:lstStyle>
            <a:lvl1pPr indent="177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indent="316093" defTabSz="1625620">
              <a:lnSpc>
                <a:spcPts val="1900"/>
              </a:lnSpc>
            </a:pPr>
            <a:r>
              <a:rPr kumimoji="0" lang="ja-JP" altLang="ja-JP" sz="16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１１月</a:t>
            </a:r>
            <a:r>
              <a:rPr kumimoji="0" lang="ja-JP" altLang="en-US" sz="16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 ６</a:t>
            </a:r>
            <a:r>
              <a:rPr kumimoji="0" lang="ja-JP" altLang="ja-JP" sz="16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</a:t>
            </a:r>
            <a:r>
              <a:rPr kumimoji="0" lang="ja-JP" altLang="en-US" sz="16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kumimoji="0" lang="ja-JP" altLang="ja-JP" sz="1600" spc="3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「各府省の質問・意見」（１回目）の</a:t>
            </a:r>
            <a:r>
              <a:rPr kumimoji="0" lang="ja-JP" altLang="en-US" sz="1600" spc="3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受領</a:t>
            </a:r>
            <a:endParaRPr kumimoji="0" lang="en-US" altLang="ja-JP" sz="1600" spc="3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indent="316093" defTabSz="1625620">
              <a:lnSpc>
                <a:spcPts val="1900"/>
              </a:lnSpc>
            </a:pPr>
            <a:r>
              <a:rPr kumimoji="0" lang="ja-JP" altLang="ja-JP" sz="16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１１月２９日</a:t>
            </a:r>
            <a:r>
              <a:rPr kumimoji="0" lang="ja-JP" altLang="ja-JP" sz="1600" spc="3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kumimoji="0" lang="ja-JP" altLang="en-US" sz="1600" spc="3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kumimoji="0" lang="ja-JP" altLang="ja-JP" sz="1600" spc="3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総務省あて、回答を送付</a:t>
            </a:r>
            <a:endParaRPr kumimoji="0" lang="ja-JP" altLang="ja-JP" sz="1600" spc="3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indent="316093" defTabSz="1625620">
              <a:lnSpc>
                <a:spcPts val="1900"/>
              </a:lnSpc>
            </a:pPr>
            <a:r>
              <a:rPr kumimoji="0" lang="ja-JP" altLang="ja-JP" sz="16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１</a:t>
            </a:r>
            <a:r>
              <a:rPr kumimoji="0" lang="ja-JP" altLang="en-US" sz="16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２</a:t>
            </a:r>
            <a:r>
              <a:rPr kumimoji="0" lang="ja-JP" altLang="ja-JP" sz="16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</a:t>
            </a:r>
            <a:r>
              <a:rPr kumimoji="0" lang="ja-JP" altLang="ja-JP" sz="16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２</a:t>
            </a:r>
            <a:r>
              <a:rPr kumimoji="0" lang="ja-JP" altLang="en-US" sz="16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６</a:t>
            </a:r>
            <a:r>
              <a:rPr kumimoji="0" lang="ja-JP" altLang="ja-JP" sz="16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</a:t>
            </a:r>
            <a:r>
              <a:rPr kumimoji="0" lang="ja-JP" altLang="en-US" sz="1600" spc="3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kumimoji="0" lang="ja-JP" altLang="en-US" sz="1600" spc="3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kumimoji="0" lang="ja-JP" altLang="ja-JP" sz="1600" spc="3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「</a:t>
            </a:r>
            <a:r>
              <a:rPr kumimoji="0" lang="ja-JP" altLang="ja-JP" sz="1600" spc="3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各府省の再質問・意見」（２回目）の</a:t>
            </a:r>
            <a:r>
              <a:rPr kumimoji="0" lang="ja-JP" altLang="en-US" sz="1600" spc="3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受領</a:t>
            </a:r>
            <a:endParaRPr kumimoji="0" lang="en-US" altLang="ja-JP" sz="1600" spc="3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indent="316093" defTabSz="1625620">
              <a:lnSpc>
                <a:spcPts val="1900"/>
              </a:lnSpc>
            </a:pPr>
            <a:r>
              <a:rPr kumimoji="0" lang="ja-JP" altLang="en-US" sz="16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 １月１０日</a:t>
            </a:r>
            <a:r>
              <a:rPr kumimoji="0" lang="ja-JP" altLang="en-US" sz="1600" spc="3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 総務省あて、回答を送付</a:t>
            </a:r>
            <a:r>
              <a:rPr kumimoji="0" lang="ja-JP" altLang="en-US" sz="1600" spc="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</a:p>
        </p:txBody>
      </p:sp>
      <p:sp>
        <p:nvSpPr>
          <p:cNvPr id="30" name="正方形/長方形 29"/>
          <p:cNvSpPr/>
          <p:nvPr/>
        </p:nvSpPr>
        <p:spPr>
          <a:xfrm>
            <a:off x="5187002" y="3140855"/>
            <a:ext cx="4294459" cy="15854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lnSpc>
                <a:spcPts val="2000"/>
              </a:lnSpc>
            </a:pPr>
            <a:r>
              <a:rPr lang="ja-JP" altLang="ja-JP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＜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２</a:t>
            </a:r>
            <a:r>
              <a:rPr lang="ja-JP" altLang="ja-JP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回目＞　</a:t>
            </a:r>
            <a:r>
              <a:rPr lang="ja-JP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ja-JP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《</a:t>
            </a:r>
            <a:r>
              <a:rPr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別添２</a:t>
            </a:r>
            <a:r>
              <a:rPr lang="ja-JP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参照》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2200"/>
              </a:lnSpc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２</a:t>
            </a:r>
            <a:r>
              <a:rPr lang="ja-JP" altLang="ja-JP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府省　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２件</a:t>
            </a:r>
            <a:r>
              <a:rPr lang="ja-JP" altLang="en-US" sz="1400" u="sng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３項目</a:t>
            </a:r>
            <a:endParaRPr lang="en-US" altLang="ja-JP" sz="1400" u="sng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5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800"/>
              </a:lnSpc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【内訳】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質問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３項目</a:t>
            </a:r>
            <a:endParaRPr lang="en-US" altLang="ja-JP" sz="14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200"/>
              </a:lnSpc>
            </a:pPr>
            <a:r>
              <a:rPr lang="ja-JP" altLang="en-US" sz="10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　　 </a:t>
            </a:r>
            <a:r>
              <a:rPr lang="ja-JP" altLang="ja-JP" sz="10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r>
              <a:rPr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組織体制の整備１項目、事務</a:t>
            </a:r>
            <a:r>
              <a:rPr lang="ja-JP" altLang="en-US" sz="10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移譲</a:t>
            </a:r>
            <a:r>
              <a:rPr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の方法１項目、施設の　　　　　　　　　　　　　　　　　　　　</a:t>
            </a:r>
            <a:r>
              <a:rPr lang="ja-JP" altLang="en-US" sz="10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endParaRPr lang="en-US" altLang="ja-JP" sz="10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200"/>
              </a:lnSpc>
            </a:pPr>
            <a:r>
              <a:rPr lang="ja-JP" altLang="en-US" sz="10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　　　　整備</a:t>
            </a:r>
            <a:r>
              <a:rPr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１項目</a:t>
            </a:r>
            <a:r>
              <a:rPr lang="ja-JP" altLang="en-US" sz="10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  <a:endParaRPr lang="en-US" altLang="ja-JP" sz="10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5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800"/>
              </a:lnSpc>
            </a:pPr>
            <a:r>
              <a:rPr lang="ja-JP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意見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０項目</a:t>
            </a:r>
            <a:endParaRPr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5138110" y="4796075"/>
            <a:ext cx="4389706" cy="2042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○各府省から意見等がないものは、事務分担等に関し特段の意見がないものと扱い</a:t>
            </a:r>
            <a:endParaRPr kumimoji="1" lang="ja-JP" altLang="en-US" sz="1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775872" y="5561944"/>
            <a:ext cx="8354257" cy="1143903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300"/>
              </a:lnSpc>
            </a:pP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特別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区素案で示した制度内容について、特段意見はなかった</a:t>
            </a:r>
            <a:endParaRPr lang="en-US" altLang="ja-JP" sz="16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800"/>
              </a:lnSpc>
            </a:pP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上記質問・意見のあった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事項のほか財政制度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など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に関して、関係府省と現在協議中</a:t>
            </a:r>
            <a:endParaRPr lang="en-US" altLang="ja-JP" sz="16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800"/>
              </a:lnSpc>
            </a:pPr>
            <a:r>
              <a:rPr lang="ja-JP" altLang="en-US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　　　　　　　　　　　　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）一部の事務に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関し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事務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処理特例による特別区への権限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移譲の可否や補助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金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交付の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仕組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みなど</a:t>
            </a:r>
            <a:endParaRPr lang="en-US" altLang="ja-JP" sz="10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2300"/>
              </a:lnSpc>
            </a:pP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⇒今後も</a:t>
            </a:r>
            <a:r>
              <a:rPr lang="ja-JP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引き続き国</a:t>
            </a:r>
            <a:r>
              <a:rPr lang="ja-JP" altLang="ja-JP" sz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との調整を行い、適宜その状況を協議会に報告し</a:t>
            </a:r>
            <a:r>
              <a:rPr lang="ja-JP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ご</a:t>
            </a:r>
            <a:r>
              <a:rPr lang="ja-JP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議論</a:t>
            </a:r>
            <a:r>
              <a:rPr lang="ja-JP" altLang="ja-JP" sz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いただく</a:t>
            </a:r>
            <a:r>
              <a:rPr lang="ja-JP" altLang="en-US" sz="16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　　　　　　</a:t>
            </a:r>
            <a:endParaRPr lang="en-US" altLang="ja-JP" sz="1600" dirty="0" smtClean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930538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15660</TotalTime>
  <Words>136</Words>
  <Application>Microsoft Office PowerPoint</Application>
  <PresentationFormat>A4 210 x 297 mm</PresentationFormat>
  <Paragraphs>41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Meiryo UI</vt:lpstr>
      <vt:lpstr>ＭＳ Ｐゴシック</vt:lpstr>
      <vt:lpstr>ＭＳ ゴシック</vt:lpstr>
      <vt:lpstr>メイリオ</vt:lpstr>
      <vt:lpstr>Arial</vt:lpstr>
      <vt:lpstr>Calibri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2018-01-12T09:04:19Z</cp:lastPrinted>
  <dcterms:created xsi:type="dcterms:W3CDTF">2013-07-16T06:48:23Z</dcterms:created>
  <dcterms:modified xsi:type="dcterms:W3CDTF">2018-01-12T09:12:24Z</dcterms:modified>
</cp:coreProperties>
</file>